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257" r:id="rId3"/>
    <p:sldId id="304" r:id="rId4"/>
    <p:sldId id="273" r:id="rId5"/>
    <p:sldId id="307" r:id="rId6"/>
    <p:sldId id="274" r:id="rId7"/>
    <p:sldId id="321" r:id="rId8"/>
    <p:sldId id="275" r:id="rId9"/>
    <p:sldId id="278" r:id="rId10"/>
    <p:sldId id="283" r:id="rId11"/>
    <p:sldId id="282" r:id="rId12"/>
    <p:sldId id="284" r:id="rId13"/>
    <p:sldId id="285" r:id="rId14"/>
    <p:sldId id="309" r:id="rId15"/>
    <p:sldId id="286" r:id="rId16"/>
    <p:sldId id="311" r:id="rId17"/>
    <p:sldId id="326" r:id="rId18"/>
    <p:sldId id="287" r:id="rId19"/>
    <p:sldId id="288" r:id="rId20"/>
    <p:sldId id="315" r:id="rId21"/>
    <p:sldId id="289" r:id="rId22"/>
    <p:sldId id="322" r:id="rId23"/>
    <p:sldId id="323" r:id="rId24"/>
    <p:sldId id="324" r:id="rId25"/>
    <p:sldId id="294" r:id="rId26"/>
    <p:sldId id="295" r:id="rId27"/>
    <p:sldId id="317" r:id="rId28"/>
    <p:sldId id="318" r:id="rId29"/>
    <p:sldId id="296" r:id="rId30"/>
    <p:sldId id="319" r:id="rId31"/>
    <p:sldId id="298" r:id="rId32"/>
    <p:sldId id="299" r:id="rId33"/>
    <p:sldId id="300" r:id="rId34"/>
    <p:sldId id="291" r:id="rId35"/>
    <p:sldId id="271" r:id="rId36"/>
    <p:sldId id="320" r:id="rId37"/>
    <p:sldId id="303" r:id="rId38"/>
    <p:sldId id="302" r:id="rId39"/>
    <p:sldId id="2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6" autoAdjust="0"/>
    <p:restoredTop sz="94660"/>
  </p:normalViewPr>
  <p:slideViewPr>
    <p:cSldViewPr>
      <p:cViewPr varScale="1">
        <p:scale>
          <a:sx n="68" d="100"/>
          <a:sy n="68" d="100"/>
        </p:scale>
        <p:origin x="-16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1657-1E56-4102-93B3-5A8934229832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1745-E446-45BA-9788-DCE9C1C55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focus on click logs</a:t>
            </a:r>
            <a:endParaRPr lang="en-US" dirty="0" smtClean="0"/>
          </a:p>
          <a:p>
            <a:r>
              <a:rPr lang="en-US" dirty="0" smtClean="0"/>
              <a:t>http://www.untyped.com/images/weblog.jpg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</a:t>
            </a:r>
            <a:r>
              <a:rPr lang="en-US" baseline="0" dirty="0" smtClean="0"/>
              <a:t> effort: </a:t>
            </a:r>
            <a:r>
              <a:rPr lang="en-US" dirty="0" smtClean="0"/>
              <a:t>2 counts</a:t>
            </a:r>
            <a:r>
              <a:rPr lang="en-US" baseline="0" dirty="0" smtClean="0"/>
              <a:t> for each q-U pair and </a:t>
            </a:r>
            <a:r>
              <a:rPr lang="en-US" dirty="0" smtClean="0"/>
              <a:t>2(M-1)</a:t>
            </a:r>
            <a:r>
              <a:rPr lang="en-US" baseline="0" dirty="0" smtClean="0"/>
              <a:t> global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be careful if</a:t>
            </a:r>
            <a:r>
              <a:rPr lang="en-US" baseline="0" dirty="0" smtClean="0"/>
              <a:t> it is the sole feature</a:t>
            </a:r>
            <a:endParaRPr lang="en-US" dirty="0" smtClean="0"/>
          </a:p>
          <a:p>
            <a:r>
              <a:rPr lang="en-US" dirty="0" smtClean="0"/>
              <a:t>http://weblogs.newsday.com/news/local/longisland/politics/blog/judges.jpg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http://www.jemstar.com/myjeremy/download_files/experiment_1280x960wallpape.jpg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Smoothing 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</a:t>
            </a:r>
            <a:r>
              <a:rPr lang="en-US" baseline="0" dirty="0" smtClean="0"/>
              <a:t> area: two www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Co-authors</a:t>
            </a:r>
            <a:r>
              <a:rPr lang="en-US" baseline="0" dirty="0" smtClean="0"/>
              <a:t> and Microsoft friends </a:t>
            </a:r>
          </a:p>
          <a:p>
            <a:r>
              <a:rPr lang="en-US" baseline="0" dirty="0" smtClean="0"/>
              <a:t>http://research.microsoft.com/en-us/groups/sqcil/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Logging: extract features and log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AOL release, plain</a:t>
            </a:r>
            <a:r>
              <a:rPr lang="en-US" baseline="0" dirty="0" smtClean="0"/>
              <a:t> text, would be a database for TB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normalization;</a:t>
            </a:r>
            <a:r>
              <a:rPr lang="en-US" baseline="0" dirty="0" smtClean="0"/>
              <a:t> fraud click elimination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E_i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C_i</a:t>
            </a:r>
            <a:r>
              <a:rPr lang="en-US" baseline="0" dirty="0" smtClean="0"/>
              <a:t> is independent of past examination and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</a:t>
            </a:r>
            <a:r>
              <a:rPr lang="en-US" baseline="0" dirty="0" smtClean="0"/>
              <a:t> the (less probable) case that user looks over the last clicked position without any click (examination depth)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in general, relevance (relevance)</a:t>
            </a:r>
            <a:r>
              <a:rPr lang="en-US" baseline="0" dirty="0" smtClean="0"/>
              <a:t> </a:t>
            </a:r>
            <a:r>
              <a:rPr lang="en-US" dirty="0" smtClean="0"/>
              <a:t>depends on user</a:t>
            </a:r>
            <a:r>
              <a:rPr lang="en-US" baseline="0" dirty="0" smtClean="0"/>
              <a:t> behavior parameters (lambda)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91745-E446-45BA-9788-DCE9C1C55D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" TargetMode="External"/><Relationship Id="rId2" Type="http://schemas.openxmlformats.org/officeDocument/2006/relationships/hyperlink" Target="http://www.cmu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" TargetMode="External"/><Relationship Id="rId2" Type="http://schemas.openxmlformats.org/officeDocument/2006/relationships/hyperlink" Target="http://www.cmu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Efficient Multiple-Click Models in Web Search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         Fan Guo</a:t>
            </a:r>
            <a:r>
              <a:rPr lang="en-US" sz="2800" i="1" baseline="40000" dirty="0" smtClean="0"/>
              <a:t>1</a:t>
            </a:r>
            <a:r>
              <a:rPr lang="en-US" sz="2800" dirty="0" smtClean="0"/>
              <a:t>, Chao Liu</a:t>
            </a:r>
            <a:r>
              <a:rPr lang="en-US" sz="2800" i="1" baseline="40000" dirty="0" smtClean="0"/>
              <a:t>2</a:t>
            </a:r>
            <a:r>
              <a:rPr lang="en-US" sz="2800" dirty="0" smtClean="0"/>
              <a:t> and Yi-Min Wang</a:t>
            </a:r>
            <a:r>
              <a:rPr lang="en-US" sz="2800" i="1" baseline="40000" dirty="0" smtClean="0"/>
              <a:t>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1  Carnegie Mellon University</a:t>
            </a:r>
          </a:p>
          <a:p>
            <a:r>
              <a:rPr lang="en-US" sz="1800" dirty="0" smtClean="0"/>
              <a:t>2 Microsoft Research</a:t>
            </a:r>
          </a:p>
          <a:p>
            <a:r>
              <a:rPr lang="en-US" sz="1800" dirty="0" smtClean="0"/>
              <a:t>Feb 11, 2009</a:t>
            </a:r>
            <a:endParaRPr lang="en-US" sz="1800" dirty="0"/>
          </a:p>
        </p:txBody>
      </p:sp>
      <p:pic>
        <p:nvPicPr>
          <p:cNvPr id="5" name="Picture 65" descr="Pictur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800601"/>
            <a:ext cx="7086600" cy="9371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53849"/>
            <a:ext cx="2871787" cy="60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150" y="6248401"/>
            <a:ext cx="267685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Search Activity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Interaction Logs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Engine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05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 for Leveraging User Feedbacks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133600" y="2743200"/>
            <a:ext cx="1524000" cy="914400"/>
          </a:xfrm>
          <a:prstGeom prst="bentArrow">
            <a:avLst>
              <a:gd name="adj1" fmla="val 13000"/>
              <a:gd name="adj2" fmla="val 13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5486400" y="4572000"/>
            <a:ext cx="1600200" cy="1143000"/>
          </a:xfrm>
          <a:prstGeom prst="bentArrow">
            <a:avLst>
              <a:gd name="adj1" fmla="val 9800"/>
              <a:gd name="adj2" fmla="val 11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 flipV="1">
            <a:off x="2324100" y="4305300"/>
            <a:ext cx="1066800" cy="1600200"/>
          </a:xfrm>
          <a:prstGeom prst="bentArrow">
            <a:avLst>
              <a:gd name="adj1" fmla="val 11200"/>
              <a:gd name="adj2" fmla="val 10800"/>
              <a:gd name="adj3" fmla="val 21200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 flipV="1">
            <a:off x="5905500" y="2400300"/>
            <a:ext cx="838200" cy="1676400"/>
          </a:xfrm>
          <a:prstGeom prst="bentArrow">
            <a:avLst>
              <a:gd name="adj1" fmla="val 11200"/>
              <a:gd name="adj2" fmla="val 14073"/>
              <a:gd name="adj3" fmla="val 19018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Modeling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Clicks are biased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4648200" cy="24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97680"/>
            <a:ext cx="4648200" cy="24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05600" y="59346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are copied from (</a:t>
            </a:r>
            <a:r>
              <a:rPr lang="en-US" dirty="0" err="1" smtClean="0"/>
              <a:t>Joachims</a:t>
            </a:r>
            <a:r>
              <a:rPr lang="en-US" dirty="0" smtClean="0"/>
              <a:t> et al., 2007) in ACM TOIS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 web document must be examined before clicked.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Relevance is defined as the conditional probability of click upon examination.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P(Click) = P(Examination) * Relevance,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formulated in </a:t>
            </a:r>
            <a:r>
              <a:rPr lang="en-US" sz="2400" dirty="0" smtClean="0">
                <a:solidFill>
                  <a:srgbClr val="7030A0"/>
                </a:solidFill>
              </a:rPr>
              <a:t>(Richardson et al., WWW’07)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Simple Click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Variable Definition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 binary </a:t>
            </a:r>
            <a:r>
              <a:rPr lang="en-US" dirty="0" err="1" smtClean="0"/>
              <a:t>r.v</a:t>
            </a:r>
            <a:r>
              <a:rPr lang="en-US" dirty="0" smtClean="0"/>
              <a:t>. for </a:t>
            </a:r>
            <a:r>
              <a:rPr lang="en-US" i="1" u="sng" dirty="0" smtClean="0"/>
              <a:t>examination</a:t>
            </a:r>
            <a:r>
              <a:rPr lang="en-US" dirty="0" smtClean="0"/>
              <a:t> on position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 binary </a:t>
            </a:r>
            <a:r>
              <a:rPr lang="en-US" dirty="0" err="1" smtClean="0"/>
              <a:t>r.v</a:t>
            </a:r>
            <a:r>
              <a:rPr lang="en-US" dirty="0" smtClean="0"/>
              <a:t>. for </a:t>
            </a:r>
            <a:r>
              <a:rPr lang="en-US" i="1" u="sng" dirty="0" smtClean="0"/>
              <a:t>click</a:t>
            </a:r>
            <a:r>
              <a:rPr lang="en-US" dirty="0" smtClean="0"/>
              <a:t> on position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1800" baseline="-40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: </a:t>
            </a:r>
            <a:r>
              <a:rPr lang="en-US" i="1" u="sng" dirty="0" smtClean="0"/>
              <a:t>relevance</a:t>
            </a:r>
            <a:r>
              <a:rPr lang="en-US" dirty="0" smtClean="0"/>
              <a:t> for document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 on position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</p:txBody>
      </p:sp>
      <p:pic>
        <p:nvPicPr>
          <p:cNvPr id="6" name="Picture 5" descr="model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79" y="4191000"/>
            <a:ext cx="4290241" cy="192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Simple Click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</a:rPr>
              <a:t>Independent Click Model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1) = 1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=1)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sz="1600" baseline="-40000" dirty="0" err="1" smtClean="0"/>
              <a:t>i</a:t>
            </a:r>
            <a:r>
              <a:rPr lang="en-US" sz="1600" baseline="-40000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Therefore we have</a:t>
            </a:r>
          </a:p>
        </p:txBody>
      </p:sp>
      <p:pic>
        <p:nvPicPr>
          <p:cNvPr id="6" name="Picture 5" descr="model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79" y="4191000"/>
            <a:ext cx="4290241" cy="19212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00400"/>
            <a:ext cx="2667000" cy="55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Proposed in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Craswell</a:t>
            </a:r>
            <a:r>
              <a:rPr lang="en-US" sz="2400" dirty="0" smtClean="0">
                <a:solidFill>
                  <a:srgbClr val="7030A0"/>
                </a:solidFill>
              </a:rPr>
              <a:t> et al., WSDM’08)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Strict</a:t>
            </a:r>
            <a:r>
              <a:rPr lang="en-US" dirty="0" smtClean="0">
                <a:solidFill>
                  <a:srgbClr val="7030A0"/>
                </a:solidFill>
              </a:rPr>
              <a:t> Linear order of examination and click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0 =&gt; E</a:t>
            </a:r>
            <a:r>
              <a:rPr lang="en-US" baseline="-25000" dirty="0" smtClean="0"/>
              <a:t>i+1</a:t>
            </a:r>
            <a:r>
              <a:rPr lang="en-US" dirty="0" smtClean="0"/>
              <a:t> = 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Cascade Model</a:t>
            </a:r>
          </a:p>
        </p:txBody>
      </p:sp>
      <p:pic>
        <p:nvPicPr>
          <p:cNvPr id="7" name="Picture 6" descr="model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343400"/>
            <a:ext cx="4302687" cy="185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Modeling the first click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(</a:t>
            </a:r>
            <a:r>
              <a:rPr lang="en-US" sz="2000" dirty="0" err="1" smtClean="0">
                <a:solidFill>
                  <a:srgbClr val="7030A0"/>
                </a:solidFill>
              </a:rPr>
              <a:t>Craswell</a:t>
            </a:r>
            <a:r>
              <a:rPr lang="en-US" sz="2000" dirty="0" smtClean="0">
                <a:solidFill>
                  <a:srgbClr val="7030A0"/>
                </a:solidFill>
              </a:rPr>
              <a:t> et al., WSDM’08)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=0) = 0, 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=1)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baseline="-40000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1</a:t>
            </a:r>
            <a:r>
              <a:rPr lang="en-US" dirty="0" smtClean="0"/>
              <a:t>=1) =1, 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=0) = 0</a:t>
            </a:r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=0) = 1</a:t>
            </a:r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=1) = ?</a:t>
            </a:r>
          </a:p>
        </p:txBody>
      </p:sp>
      <p:pic>
        <p:nvPicPr>
          <p:cNvPr id="7" name="Picture 6" descr="model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343400"/>
            <a:ext cx="4302687" cy="1856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438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examination hypothesis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895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cascade hypothesis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505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modeling a single click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Click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Modeling multiple clicks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=0) = 0, 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=1)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baseline="-40000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1</a:t>
            </a:r>
            <a:r>
              <a:rPr lang="en-US" dirty="0" smtClean="0"/>
              <a:t>=1) =1, 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=0) = 0</a:t>
            </a:r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=0) = 1</a:t>
            </a:r>
          </a:p>
          <a:p>
            <a:pPr lvl="1"/>
            <a:r>
              <a:rPr lang="en-US" dirty="0" smtClean="0"/>
              <a:t>P(E</a:t>
            </a:r>
            <a:r>
              <a:rPr lang="en-US" baseline="-25000" dirty="0" smtClean="0"/>
              <a:t>i+1</a:t>
            </a:r>
            <a:r>
              <a:rPr lang="en-US" dirty="0" smtClean="0"/>
              <a:t>=1|E</a:t>
            </a:r>
            <a:r>
              <a:rPr lang="en-US" baseline="-25000" dirty="0" smtClean="0"/>
              <a:t>i</a:t>
            </a:r>
            <a:r>
              <a:rPr lang="en-US" dirty="0" smtClean="0"/>
              <a:t>=1,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=1) =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5000" y="2438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examination hypothesis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895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cascade hypothesis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505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modeling 1+ click(s)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model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353887"/>
            <a:ext cx="4302687" cy="183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Click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030A0"/>
                </a:solidFill>
              </a:rPr>
              <a:t>λ</a:t>
            </a:r>
            <a:r>
              <a:rPr lang="en-US" baseline="-25000" dirty="0" err="1" smtClean="0">
                <a:solidFill>
                  <a:srgbClr val="7030A0"/>
                </a:solidFill>
              </a:rPr>
              <a:t>i</a:t>
            </a:r>
            <a:r>
              <a:rPr lang="en-US" baseline="-25000" dirty="0" smtClean="0">
                <a:solidFill>
                  <a:srgbClr val="7030A0"/>
                </a:solidFill>
              </a:rPr>
              <a:t>  </a:t>
            </a:r>
            <a:r>
              <a:rPr lang="en-US" dirty="0" smtClean="0">
                <a:solidFill>
                  <a:srgbClr val="7030A0"/>
                </a:solidFill>
              </a:rPr>
              <a:t>(1 ≤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&lt; 10) are global user behavior parameters.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full picture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3048000"/>
            <a:ext cx="50797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3886200"/>
            <a:ext cx="533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Two sets of unknown values for estimation</a:t>
            </a:r>
          </a:p>
          <a:p>
            <a:pPr lvl="1"/>
            <a:r>
              <a:rPr lang="en-US" dirty="0" smtClean="0"/>
              <a:t>Query-specific: </a:t>
            </a:r>
            <a:r>
              <a:rPr lang="en-US" i="1" u="sng" dirty="0" smtClean="0"/>
              <a:t>document relevance r</a:t>
            </a:r>
          </a:p>
          <a:p>
            <a:pPr lvl="1"/>
            <a:r>
              <a:rPr lang="en-US" dirty="0" smtClean="0"/>
              <a:t>Global: </a:t>
            </a:r>
            <a:r>
              <a:rPr lang="en-US" i="1" u="sng" dirty="0" smtClean="0"/>
              <a:t>user behavior parameter </a:t>
            </a:r>
            <a:r>
              <a:rPr lang="el-GR" i="1" u="sng" dirty="0" smtClean="0"/>
              <a:t>λ</a:t>
            </a:r>
            <a:endParaRPr lang="en-US" i="1" u="sng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Approximate Maximum-Likelihood Learning</a:t>
            </a:r>
          </a:p>
          <a:p>
            <a:pPr lvl="1"/>
            <a:r>
              <a:rPr lang="en-US" dirty="0" smtClean="0"/>
              <a:t>Maximizing a </a:t>
            </a:r>
            <a:r>
              <a:rPr lang="en-US" i="1" dirty="0" smtClean="0"/>
              <a:t>lower bound </a:t>
            </a:r>
            <a:r>
              <a:rPr lang="en-US" dirty="0" smtClean="0"/>
              <a:t>of log-likelihood</a:t>
            </a:r>
          </a:p>
          <a:p>
            <a:pPr lvl="1"/>
            <a:r>
              <a:rPr lang="en-US" dirty="0" smtClean="0"/>
              <a:t>Would be exact if the chain length is infinite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Search Activity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Interaction Logs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Engine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05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 for Leveraging User Feedbacks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133600" y="2743200"/>
            <a:ext cx="1524000" cy="914400"/>
          </a:xfrm>
          <a:prstGeom prst="bentArrow">
            <a:avLst>
              <a:gd name="adj1" fmla="val 13000"/>
              <a:gd name="adj2" fmla="val 13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5486400" y="4572000"/>
            <a:ext cx="1600200" cy="1143000"/>
          </a:xfrm>
          <a:prstGeom prst="bentArrow">
            <a:avLst>
              <a:gd name="adj1" fmla="val 9800"/>
              <a:gd name="adj2" fmla="val 11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 flipV="1">
            <a:off x="2324100" y="4305300"/>
            <a:ext cx="1066800" cy="1600200"/>
          </a:xfrm>
          <a:prstGeom prst="bentArrow">
            <a:avLst>
              <a:gd name="adj1" fmla="val 11200"/>
              <a:gd name="adj2" fmla="val 10800"/>
              <a:gd name="adj3" fmla="val 21200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 flipV="1">
            <a:off x="5905500" y="2400300"/>
            <a:ext cx="838200" cy="1676400"/>
          </a:xfrm>
          <a:prstGeom prst="bentArrow">
            <a:avLst>
              <a:gd name="adj1" fmla="val 11200"/>
              <a:gd name="adj2" fmla="val 14073"/>
              <a:gd name="adj3" fmla="val 19018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Estimation Formulae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empirical CTR measured before last clicked position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empirical probability of “clicked-but-not-last”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14800"/>
            <a:ext cx="6988382" cy="60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514600"/>
            <a:ext cx="5190573" cy="63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3 counts for each query-document pair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endParaRPr lang="en-US" dirty="0" smtClean="0"/>
          </a:p>
          <a:p>
            <a:r>
              <a:rPr lang="en-US" dirty="0" smtClean="0"/>
              <a:t>Then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667000"/>
            <a:ext cx="6005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86400"/>
            <a:ext cx="230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486400"/>
            <a:ext cx="3571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Search Activity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Interaction Logs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Engine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05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 for Leveraging User Feedbacks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133600" y="2743200"/>
            <a:ext cx="1524000" cy="914400"/>
          </a:xfrm>
          <a:prstGeom prst="bentArrow">
            <a:avLst>
              <a:gd name="adj1" fmla="val 13000"/>
              <a:gd name="adj2" fmla="val 13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5486400" y="4572000"/>
            <a:ext cx="1600200" cy="1143000"/>
          </a:xfrm>
          <a:prstGeom prst="bentArrow">
            <a:avLst>
              <a:gd name="adj1" fmla="val 9800"/>
              <a:gd name="adj2" fmla="val 11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 flipV="1">
            <a:off x="2324100" y="4305300"/>
            <a:ext cx="1066800" cy="1600200"/>
          </a:xfrm>
          <a:prstGeom prst="bentArrow">
            <a:avLst>
              <a:gd name="adj1" fmla="val 11200"/>
              <a:gd name="adj2" fmla="val 10800"/>
              <a:gd name="adj3" fmla="val 21200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 flipV="1">
            <a:off x="5905500" y="2400300"/>
            <a:ext cx="838200" cy="1676400"/>
          </a:xfrm>
          <a:prstGeom prst="bentArrow">
            <a:avLst>
              <a:gd name="adj1" fmla="val 11200"/>
              <a:gd name="adj2" fmla="val 14073"/>
              <a:gd name="adj3" fmla="val 19018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Application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Model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User-Perceived Relevance</a:t>
            </a:r>
          </a:p>
          <a:p>
            <a:pPr lvl="1"/>
            <a:r>
              <a:rPr lang="en-US" dirty="0" smtClean="0"/>
              <a:t>A good candidate feature for ranking, but…</a:t>
            </a:r>
          </a:p>
          <a:p>
            <a:pPr lvl="1"/>
            <a:r>
              <a:rPr lang="en-US" dirty="0" smtClean="0"/>
              <a:t>As input for existing ranking algorithms </a:t>
            </a:r>
          </a:p>
          <a:p>
            <a:pPr lvl="1"/>
            <a:r>
              <a:rPr lang="en-US" dirty="0" err="1" smtClean="0"/>
              <a:t>v.s</a:t>
            </a:r>
            <a:r>
              <a:rPr lang="en-US" dirty="0" smtClean="0"/>
              <a:t>. human judgment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21321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Model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Search </a:t>
            </a:r>
            <a:r>
              <a:rPr lang="en-US" dirty="0" err="1" smtClean="0">
                <a:solidFill>
                  <a:srgbClr val="7030A0"/>
                </a:solidFill>
              </a:rPr>
              <a:t>Engline</a:t>
            </a:r>
            <a:r>
              <a:rPr lang="en-US" dirty="0" smtClean="0">
                <a:solidFill>
                  <a:srgbClr val="7030A0"/>
                </a:solidFill>
              </a:rPr>
              <a:t> Evaluation</a:t>
            </a:r>
          </a:p>
          <a:p>
            <a:pPr lvl="1"/>
            <a:r>
              <a:rPr lang="en-US" dirty="0" smtClean="0"/>
              <a:t>Summary of the overall user experience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 err="1" smtClean="0"/>
              <a:t>clickthrough</a:t>
            </a:r>
            <a:r>
              <a:rPr lang="en-US" dirty="0" smtClean="0"/>
              <a:t> rate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Browsing Behavior Statistics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Application in Sponsored Search</a:t>
            </a:r>
          </a:p>
          <a:p>
            <a:pPr lvl="1"/>
            <a:r>
              <a:rPr lang="en-US" sz="2000" dirty="0" smtClean="0"/>
              <a:t>Building block for auction/pricing mechanism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(</a:t>
            </a:r>
            <a:r>
              <a:rPr lang="en-US" sz="2000" dirty="0" err="1" smtClean="0"/>
              <a:t>Kempe</a:t>
            </a:r>
            <a:r>
              <a:rPr lang="en-US" sz="2000" dirty="0" smtClean="0"/>
              <a:t> and </a:t>
            </a:r>
            <a:r>
              <a:rPr lang="en-US" sz="2000" dirty="0" err="1" smtClean="0"/>
              <a:t>Mahdian</a:t>
            </a:r>
            <a:r>
              <a:rPr lang="en-US" sz="2000" dirty="0" smtClean="0"/>
              <a:t>, WINE 2008) (</a:t>
            </a:r>
            <a:r>
              <a:rPr lang="en-US" sz="2000" dirty="0" err="1" smtClean="0"/>
              <a:t>Aggarwal</a:t>
            </a:r>
            <a:r>
              <a:rPr lang="en-US" sz="2000" dirty="0" smtClean="0"/>
              <a:t> et al., WINE 2008)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907792"/>
            <a:ext cx="28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(</a:t>
            </a:r>
            <a:r>
              <a:rPr lang="en-US" dirty="0" err="1" smtClean="0"/>
              <a:t>Guo</a:t>
            </a:r>
            <a:r>
              <a:rPr lang="en-US" dirty="0" smtClean="0"/>
              <a:t> et al., WSCD’09)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563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Collected in 2 weeks in July 2008.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Discard query sessions with no clicks.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178 most frequent queries removed.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962400"/>
            <a:ext cx="5680969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After preprocessing:</a:t>
            </a:r>
          </a:p>
          <a:p>
            <a:pPr lvl="1"/>
            <a:r>
              <a:rPr lang="en-US" dirty="0" smtClean="0"/>
              <a:t> 110,630 distinct queries</a:t>
            </a:r>
          </a:p>
          <a:p>
            <a:pPr lvl="1"/>
            <a:r>
              <a:rPr lang="en-US" dirty="0" smtClean="0"/>
              <a:t>4.8M/4.0M query sessions in the training/test set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Training Time: ~7 min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05200"/>
            <a:ext cx="5680969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Test Data Log-likelihood</a:t>
            </a:r>
          </a:p>
          <a:p>
            <a:pPr lvl="1"/>
            <a:r>
              <a:rPr lang="en-US" dirty="0" smtClean="0"/>
              <a:t>Given the document impression in the test set</a:t>
            </a:r>
          </a:p>
          <a:p>
            <a:pPr lvl="1"/>
            <a:r>
              <a:rPr lang="en-US" dirty="0" smtClean="0"/>
              <a:t>Compute the chance to recover the entire click vector</a:t>
            </a:r>
          </a:p>
          <a:p>
            <a:pPr lvl="1"/>
            <a:r>
              <a:rPr lang="en-US" dirty="0" smtClean="0"/>
              <a:t>Averaged over different query sessions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Pages from Pap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523323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 Log-Likelihood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ICM: -1.401, DCM: -1.327 (26.5% chance)</a:t>
            </a:r>
            <a:endParaRPr lang="en-US" dirty="0"/>
          </a:p>
        </p:txBody>
      </p:sp>
      <p:pic>
        <p:nvPicPr>
          <p:cNvPr id="6" name="Picture 5" descr="result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38400"/>
            <a:ext cx="5312664" cy="415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Search Activity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Interaction Logs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Engine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05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 for Leveraging User Feedbacks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133600" y="2743200"/>
            <a:ext cx="1524000" cy="914400"/>
          </a:xfrm>
          <a:prstGeom prst="bentArrow">
            <a:avLst>
              <a:gd name="adj1" fmla="val 13000"/>
              <a:gd name="adj2" fmla="val 13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5486400" y="4572000"/>
            <a:ext cx="1600200" cy="1143000"/>
          </a:xfrm>
          <a:prstGeom prst="bentArrow">
            <a:avLst>
              <a:gd name="adj1" fmla="val 9800"/>
              <a:gd name="adj2" fmla="val 11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 flipV="1">
            <a:off x="2324100" y="4305300"/>
            <a:ext cx="1066800" cy="1600200"/>
          </a:xfrm>
          <a:prstGeom prst="bentArrow">
            <a:avLst>
              <a:gd name="adj1" fmla="val 11200"/>
              <a:gd name="adj2" fmla="val 10800"/>
              <a:gd name="adj3" fmla="val 21200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 flipV="1">
            <a:off x="5905500" y="2400300"/>
            <a:ext cx="838200" cy="1676400"/>
          </a:xfrm>
          <a:prstGeom prst="bentArrow">
            <a:avLst>
              <a:gd name="adj1" fmla="val 11200"/>
              <a:gd name="adj2" fmla="val 14073"/>
              <a:gd name="adj3" fmla="val 19018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104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Logging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Predicting First/Last Clicks</a:t>
            </a:r>
          </a:p>
          <a:p>
            <a:pPr lvl="1"/>
            <a:r>
              <a:rPr lang="en-US" dirty="0" smtClean="0"/>
              <a:t>Given the document impression in the test set</a:t>
            </a:r>
          </a:p>
          <a:p>
            <a:pPr lvl="1"/>
            <a:r>
              <a:rPr lang="en-US" dirty="0" smtClean="0"/>
              <a:t>Draw 100 click vector samples (with 1+ clicks)</a:t>
            </a:r>
          </a:p>
          <a:p>
            <a:pPr lvl="1"/>
            <a:r>
              <a:rPr lang="en-US" dirty="0" smtClean="0"/>
              <a:t>Compute the corresponding RMS error</a:t>
            </a:r>
          </a:p>
          <a:p>
            <a:pPr lvl="1"/>
            <a:endParaRPr lang="en-US" dirty="0"/>
          </a:p>
        </p:txBody>
      </p:sp>
      <p:pic>
        <p:nvPicPr>
          <p:cNvPr id="4" name="Picture 3" descr="Pages from Pap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4800"/>
            <a:ext cx="416052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First/Last Clicked Position</a:t>
            </a:r>
            <a:endParaRPr lang="en-US" dirty="0"/>
          </a:p>
        </p:txBody>
      </p:sp>
      <p:pic>
        <p:nvPicPr>
          <p:cNvPr id="5" name="Content Placeholder 4" descr="result2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09800"/>
            <a:ext cx="8584324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Examination/Click Distribution</a:t>
            </a:r>
            <a:endParaRPr lang="en-US" dirty="0"/>
          </a:p>
        </p:txBody>
      </p:sp>
      <p:pic>
        <p:nvPicPr>
          <p:cNvPr id="5" name="Content Placeholder 4" descr="result3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57400"/>
            <a:ext cx="5335379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by User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6553200"/>
            <a:ext cx="4038600" cy="304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From (</a:t>
            </a:r>
            <a:r>
              <a:rPr lang="en-US" dirty="0" err="1" smtClean="0"/>
              <a:t>Guo</a:t>
            </a:r>
            <a:r>
              <a:rPr lang="en-US" dirty="0" smtClean="0"/>
              <a:t> et al., WSCD’09)on a different data set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352" y="2057400"/>
            <a:ext cx="5410200" cy="42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User Browsing Model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Dupret</a:t>
            </a:r>
            <a:r>
              <a:rPr lang="en-US" sz="2400" dirty="0" smtClean="0">
                <a:solidFill>
                  <a:srgbClr val="7030A0"/>
                </a:solidFill>
              </a:rPr>
              <a:t> et al., SIGIR’08)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Examine probability depends on </a:t>
            </a:r>
          </a:p>
          <a:p>
            <a:pPr lvl="1"/>
            <a:r>
              <a:rPr lang="en-US" dirty="0" smtClean="0"/>
              <a:t>Preceding clicked position</a:t>
            </a:r>
          </a:p>
          <a:p>
            <a:pPr lvl="1"/>
            <a:r>
              <a:rPr lang="en-US" dirty="0" smtClean="0"/>
              <a:t>Distance to preceding clicked position</a:t>
            </a:r>
          </a:p>
          <a:p>
            <a:pPr lvl="1">
              <a:buNone/>
            </a:pPr>
            <a:endParaRPr lang="en-US" sz="360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Comparing with DCM:</a:t>
            </a:r>
          </a:p>
          <a:p>
            <a:pPr lvl="1"/>
            <a:r>
              <a:rPr lang="en-US" dirty="0" smtClean="0"/>
              <a:t>Allow jump in examination (no longer strictly linear)</a:t>
            </a:r>
          </a:p>
          <a:p>
            <a:pPr lvl="1"/>
            <a:r>
              <a:rPr lang="en-US" dirty="0" smtClean="0"/>
              <a:t>Parameter set is an order of magnitude larger</a:t>
            </a:r>
          </a:p>
          <a:p>
            <a:pPr lvl="1"/>
            <a:r>
              <a:rPr lang="en-US" dirty="0" smtClean="0"/>
              <a:t>More expensive algorithms (iterative, EM-like)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3886201"/>
            <a:ext cx="4191000" cy="3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Click Models:</a:t>
            </a:r>
          </a:p>
          <a:p>
            <a:pPr lvl="1"/>
            <a:r>
              <a:rPr lang="en-US" dirty="0" smtClean="0"/>
              <a:t>A principled way of integrating user click data</a:t>
            </a:r>
          </a:p>
          <a:p>
            <a:pPr lvl="1"/>
            <a:r>
              <a:rPr lang="en-US" dirty="0" smtClean="0"/>
              <a:t>All current models are based on examination hypothesis</a:t>
            </a:r>
          </a:p>
          <a:p>
            <a:pPr lvl="1"/>
            <a:r>
              <a:rPr lang="en-US" dirty="0" smtClean="0"/>
              <a:t>Should be</a:t>
            </a:r>
            <a:r>
              <a:rPr lang="en-US" dirty="0" smtClean="0">
                <a:solidFill>
                  <a:srgbClr val="FF0000"/>
                </a:solidFill>
              </a:rPr>
              <a:t> scalable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incremental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DCM:</a:t>
            </a:r>
          </a:p>
          <a:p>
            <a:pPr lvl="1"/>
            <a:r>
              <a:rPr lang="en-US" dirty="0" smtClean="0"/>
              <a:t>built upon cascade model, for multiple-clicks</a:t>
            </a:r>
          </a:p>
          <a:p>
            <a:pPr lvl="1"/>
            <a:r>
              <a:rPr lang="en-US" dirty="0" smtClean="0"/>
              <a:t>introduce a set of position-dependent to characterize the </a:t>
            </a:r>
            <a:r>
              <a:rPr lang="en-US" i="1" dirty="0" smtClean="0"/>
              <a:t>examine-next probability</a:t>
            </a:r>
          </a:p>
          <a:p>
            <a:pPr lvl="1"/>
            <a:r>
              <a:rPr lang="en-US" dirty="0" smtClean="0"/>
              <a:t>provides a fast, simple, yet effective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Trade-off in effectiveness/efficiency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Evaluation (test bed and test metric)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Click-model relevance </a:t>
            </a:r>
            <a:r>
              <a:rPr lang="en-US" dirty="0" err="1" smtClean="0">
                <a:solidFill>
                  <a:srgbClr val="7030A0"/>
                </a:solidFill>
              </a:rPr>
              <a:t>v.s</a:t>
            </a:r>
            <a:r>
              <a:rPr lang="en-US" dirty="0" smtClean="0">
                <a:solidFill>
                  <a:srgbClr val="7030A0"/>
                </a:solidFill>
              </a:rPr>
              <a:t>. human-judged relevance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Click model for universal search?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229600" cy="1905000"/>
          </a:xfrm>
        </p:spPr>
        <p:txBody>
          <a:bodyPr/>
          <a:lstStyle/>
          <a:p>
            <a:r>
              <a:rPr lang="en-US" dirty="0" smtClean="0"/>
              <a:t>      Chao Liu                                  Yi-Min Wang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146137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905000"/>
            <a:ext cx="3743325" cy="19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杜奕瑾投身微軟對抗Google霸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724400"/>
            <a:ext cx="952500" cy="1047750"/>
          </a:xfrm>
          <a:prstGeom prst="rect">
            <a:avLst/>
          </a:prstGeom>
        </p:spPr>
      </p:pic>
      <p:pic>
        <p:nvPicPr>
          <p:cNvPr id="7" name="Picture 6" descr="lh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724400"/>
            <a:ext cx="1066800" cy="10668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5791200"/>
            <a:ext cx="8229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Ethan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Li-Wei He           Nick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Craswell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648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362957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33600"/>
            <a:ext cx="1905000" cy="24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8229600" cy="1905000"/>
          </a:xfrm>
        </p:spPr>
        <p:txBody>
          <a:bodyPr/>
          <a:lstStyle/>
          <a:p>
            <a:r>
              <a:rPr lang="en-US" dirty="0" smtClean="0"/>
              <a:t>      Christos </a:t>
            </a:r>
            <a:r>
              <a:rPr lang="en-US" dirty="0" err="1" smtClean="0"/>
              <a:t>Faloutsos</a:t>
            </a:r>
            <a:r>
              <a:rPr lang="en-US" dirty="0" smtClean="0"/>
              <a:t>                           Lei Li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6600" dirty="0" smtClean="0">
                <a:solidFill>
                  <a:srgbClr val="7030A0"/>
                </a:solidFill>
              </a:rPr>
              <a:t>Thank you!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Implicit 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rich set of candidate features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2011680"/>
            <a:ext cx="283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Agichtein</a:t>
            </a:r>
            <a:r>
              <a:rPr lang="en-US" dirty="0" smtClean="0"/>
              <a:t> et al., SIGIR’06)</a:t>
            </a:r>
            <a:endParaRPr lang="en-US" dirty="0"/>
          </a:p>
        </p:txBody>
      </p:sp>
      <p:pic>
        <p:nvPicPr>
          <p:cNvPr id="6" name="Picture 5" descr="Picture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4037926" cy="2379058"/>
          </a:xfrm>
          <a:prstGeom prst="rect">
            <a:avLst/>
          </a:prstGeom>
        </p:spPr>
      </p:pic>
      <p:pic>
        <p:nvPicPr>
          <p:cNvPr id="7" name="Picture 6" descr="Picture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67000"/>
            <a:ext cx="4037926" cy="1464658"/>
          </a:xfrm>
          <a:prstGeom prst="rect">
            <a:avLst/>
          </a:prstGeom>
        </p:spPr>
      </p:pic>
      <p:pic>
        <p:nvPicPr>
          <p:cNvPr id="8" name="Picture 7" descr="Picture4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14800"/>
            <a:ext cx="4037926" cy="116525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1000" y="2667000"/>
            <a:ext cx="1828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2743200"/>
            <a:ext cx="1828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4114800"/>
            <a:ext cx="1828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Implicit 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Practical consideration</a:t>
            </a:r>
          </a:p>
          <a:p>
            <a:pPr lvl="1"/>
            <a:r>
              <a:rPr lang="en-US" dirty="0" smtClean="0"/>
              <a:t>Recording effort (how much tweaking?)</a:t>
            </a:r>
          </a:p>
          <a:p>
            <a:pPr lvl="1"/>
            <a:r>
              <a:rPr lang="en-US" dirty="0" smtClean="0"/>
              <a:t>Noise elimination (e.g., dwelling time?)</a:t>
            </a:r>
          </a:p>
          <a:p>
            <a:pPr lvl="1"/>
            <a:r>
              <a:rPr lang="en-US" dirty="0" smtClean="0"/>
              <a:t>Would the answer change after scaling up to 10x? 100x?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9280"/>
            <a:ext cx="3352800" cy="438912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Query term</a:t>
            </a:r>
          </a:p>
          <a:p>
            <a:pPr lvl="1"/>
            <a:r>
              <a:rPr lang="en-US" dirty="0" err="1" smtClean="0"/>
              <a:t>cmu</a:t>
            </a:r>
            <a:endParaRPr lang="en-US" dirty="0" smtClean="0"/>
          </a:p>
          <a:p>
            <a:r>
              <a:rPr lang="en-US" dirty="0" smtClean="0"/>
              <a:t>Document URL</a:t>
            </a:r>
          </a:p>
          <a:p>
            <a:pPr lvl="1"/>
            <a:r>
              <a:rPr lang="en-US" dirty="0" smtClean="0">
                <a:hlinkClick r:id="rId2"/>
              </a:rPr>
              <a:t>www.cmu.edu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Position/Rank</a:t>
            </a:r>
          </a:p>
          <a:p>
            <a:pPr lvl="1"/>
            <a:r>
              <a:rPr lang="en-US" dirty="0" smtClean="0"/>
              <a:t>1</a:t>
            </a:r>
          </a:p>
          <a:p>
            <a:r>
              <a:rPr lang="en-US" dirty="0" smtClean="0"/>
              <a:t>Clicked or Not</a:t>
            </a:r>
          </a:p>
          <a:p>
            <a:pPr lvl="1"/>
            <a:r>
              <a:rPr lang="en-US" dirty="0" smtClean="0"/>
              <a:t>Yes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0116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www.cmu.edu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1640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www.cmu.edu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23164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www.ri.cmu.edu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9280"/>
            <a:ext cx="3352800" cy="438912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Query term</a:t>
            </a:r>
          </a:p>
          <a:p>
            <a:pPr lvl="1"/>
            <a:r>
              <a:rPr lang="en-US" dirty="0" err="1" smtClean="0"/>
              <a:t>cmu</a:t>
            </a:r>
            <a:endParaRPr lang="en-US" dirty="0" smtClean="0"/>
          </a:p>
          <a:p>
            <a:r>
              <a:rPr lang="en-US" dirty="0" smtClean="0"/>
              <a:t>Document URL</a:t>
            </a:r>
          </a:p>
          <a:p>
            <a:pPr lvl="1"/>
            <a:r>
              <a:rPr lang="en-US" dirty="0" smtClean="0">
                <a:hlinkClick r:id="rId2"/>
              </a:rPr>
              <a:t>www.cmu.edu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Position/Rank</a:t>
            </a:r>
          </a:p>
          <a:p>
            <a:pPr lvl="1"/>
            <a:r>
              <a:rPr lang="en-US" dirty="0" smtClean="0"/>
              <a:t>1</a:t>
            </a:r>
          </a:p>
          <a:p>
            <a:r>
              <a:rPr lang="en-US" dirty="0" smtClean="0"/>
              <a:t>Clicked or Not</a:t>
            </a:r>
          </a:p>
          <a:p>
            <a:pPr lvl="1"/>
            <a:r>
              <a:rPr lang="en-US" dirty="0" smtClean="0"/>
              <a:t>Yes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828800"/>
            <a:ext cx="3810000" cy="4389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lang="en-US" sz="2600" noProof="0" dirty="0" smtClean="0"/>
              <a:t> stamp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/>
              <a:t>01/19/2009, 4:00:01pm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Session ID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noProof="0" dirty="0" smtClean="0"/>
              <a:t> ...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</a:t>
            </a:r>
            <a:endParaRPr lang="en-US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...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0116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www.cmu.edu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1640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www.cmu.edu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2316480"/>
            <a:ext cx="3352800" cy="4389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term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URL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www.ri.cmu.edu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Position/Rank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= 10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Clicked or Not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4320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2438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Search Activity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Interaction Logs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657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 Engine Presentation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054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Models for Leveraging User Feedbacks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2133600" y="2743200"/>
            <a:ext cx="1524000" cy="914400"/>
          </a:xfrm>
          <a:prstGeom prst="bentArrow">
            <a:avLst>
              <a:gd name="adj1" fmla="val 13000"/>
              <a:gd name="adj2" fmla="val 13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5486400" y="4572000"/>
            <a:ext cx="1600200" cy="1143000"/>
          </a:xfrm>
          <a:prstGeom prst="bentArrow">
            <a:avLst>
              <a:gd name="adj1" fmla="val 9800"/>
              <a:gd name="adj2" fmla="val 11923"/>
              <a:gd name="adj3" fmla="val 25000"/>
              <a:gd name="adj4" fmla="val 3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 flipV="1">
            <a:off x="2324100" y="4305300"/>
            <a:ext cx="1066800" cy="1600200"/>
          </a:xfrm>
          <a:prstGeom prst="bentArrow">
            <a:avLst>
              <a:gd name="adj1" fmla="val 11200"/>
              <a:gd name="adj2" fmla="val 10800"/>
              <a:gd name="adj3" fmla="val 21200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 flipV="1">
            <a:off x="5905500" y="2400300"/>
            <a:ext cx="838200" cy="1676400"/>
          </a:xfrm>
          <a:prstGeom prst="bentArrow">
            <a:avLst>
              <a:gd name="adj1" fmla="val 11200"/>
              <a:gd name="adj2" fmla="val 14073"/>
              <a:gd name="adj3" fmla="val 19018"/>
              <a:gd name="adj4" fmla="val 3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628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Cleanup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1375</TotalTime>
  <Words>1095</Words>
  <Application>Microsoft Office PowerPoint</Application>
  <PresentationFormat>On-screen Show (4:3)</PresentationFormat>
  <Paragraphs>301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Efficient Multiple-Click Models in Web Search</vt:lpstr>
      <vt:lpstr>Overview</vt:lpstr>
      <vt:lpstr>Overview</vt:lpstr>
      <vt:lpstr>User Implicit Feedbacks</vt:lpstr>
      <vt:lpstr>User Implicit Feedbacks</vt:lpstr>
      <vt:lpstr>Click Logs</vt:lpstr>
      <vt:lpstr>Click Logs</vt:lpstr>
      <vt:lpstr>A Snapshot</vt:lpstr>
      <vt:lpstr>Overview</vt:lpstr>
      <vt:lpstr>Overview</vt:lpstr>
      <vt:lpstr>Clicks are biased</vt:lpstr>
      <vt:lpstr>Examination Hypothesis</vt:lpstr>
      <vt:lpstr>Most Simple Click Model</vt:lpstr>
      <vt:lpstr>Most Simple Click Model</vt:lpstr>
      <vt:lpstr>Cascade Hypothesis</vt:lpstr>
      <vt:lpstr>Cascade Model</vt:lpstr>
      <vt:lpstr>Dependent Click Model</vt:lpstr>
      <vt:lpstr>Dependent Click Model</vt:lpstr>
      <vt:lpstr>DCM Algorithms</vt:lpstr>
      <vt:lpstr>DCM Algorithms</vt:lpstr>
      <vt:lpstr>DCM Implementation</vt:lpstr>
      <vt:lpstr>Overview</vt:lpstr>
      <vt:lpstr>Click Model Applications</vt:lpstr>
      <vt:lpstr>Click Model Applications</vt:lpstr>
      <vt:lpstr>Slide 25</vt:lpstr>
      <vt:lpstr>Click Data Set</vt:lpstr>
      <vt:lpstr>Click Data Set</vt:lpstr>
      <vt:lpstr>Evaluation Criteria</vt:lpstr>
      <vt:lpstr>Test Data Log-Likelihood</vt:lpstr>
      <vt:lpstr>Evaluation Criteria</vt:lpstr>
      <vt:lpstr>First/Last Clicked Position</vt:lpstr>
      <vt:lpstr>Examination/Click Distribution</vt:lpstr>
      <vt:lpstr>Difference by User Goals</vt:lpstr>
      <vt:lpstr>An Alternative</vt:lpstr>
      <vt:lpstr>Conclusion</vt:lpstr>
      <vt:lpstr>Open Problems</vt:lpstr>
      <vt:lpstr>Acknowledgement</vt:lpstr>
      <vt:lpstr>Acknowledgement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Multiple-Click Models in Web Search</dc:title>
  <dc:creator>Fan Guo</dc:creator>
  <dc:description>WSDM'09 Presentation</dc:description>
  <cp:lastModifiedBy>fanguo</cp:lastModifiedBy>
  <cp:revision>261</cp:revision>
  <dcterms:created xsi:type="dcterms:W3CDTF">2006-08-16T00:00:00Z</dcterms:created>
  <dcterms:modified xsi:type="dcterms:W3CDTF">2009-02-11T10:20:09Z</dcterms:modified>
</cp:coreProperties>
</file>