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56" r:id="rId2"/>
    <p:sldId id="285" r:id="rId3"/>
    <p:sldId id="286" r:id="rId4"/>
    <p:sldId id="305" r:id="rId5"/>
    <p:sldId id="293" r:id="rId6"/>
    <p:sldId id="287" r:id="rId7"/>
    <p:sldId id="288" r:id="rId8"/>
    <p:sldId id="295" r:id="rId9"/>
    <p:sldId id="296" r:id="rId10"/>
    <p:sldId id="297" r:id="rId11"/>
    <p:sldId id="299" r:id="rId12"/>
    <p:sldId id="301" r:id="rId13"/>
    <p:sldId id="294" r:id="rId14"/>
    <p:sldId id="289" r:id="rId15"/>
    <p:sldId id="302" r:id="rId16"/>
    <p:sldId id="307" r:id="rId17"/>
    <p:sldId id="303" r:id="rId18"/>
    <p:sldId id="304" r:id="rId19"/>
    <p:sldId id="308" r:id="rId20"/>
    <p:sldId id="309" r:id="rId21"/>
    <p:sldId id="290" r:id="rId22"/>
    <p:sldId id="310" r:id="rId23"/>
    <p:sldId id="311" r:id="rId24"/>
    <p:sldId id="312" r:id="rId25"/>
    <p:sldId id="313" r:id="rId26"/>
    <p:sldId id="314" r:id="rId27"/>
    <p:sldId id="292" r:id="rId28"/>
    <p:sldId id="315" r:id="rId29"/>
    <p:sldId id="316" r:id="rId30"/>
    <p:sldId id="317" r:id="rId31"/>
    <p:sldId id="27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6D4537"/>
    <a:srgbClr val="2F1D1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na.michael\Documents\len_hist.t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na.michael\Documents\len_hist.tsv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na.michael\Documents\Mike\recip_rank_all_by_len.tsv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na.michael\Documents\Mike\recip_rank_all_by_len.tsv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na.michael\Documents\Mike\recip_rank_tail_by_len.t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0"/>
          <c:order val="0"/>
          <c:yVal>
            <c:numRef>
              <c:f>len_hist!$D$2:$D$50</c:f>
              <c:numCache>
                <c:formatCode>General</c:formatCode>
                <c:ptCount val="49"/>
                <c:pt idx="0">
                  <c:v>22.365922975811905</c:v>
                </c:pt>
                <c:pt idx="1">
                  <c:v>21.908319682537325</c:v>
                </c:pt>
                <c:pt idx="2">
                  <c:v>21.333472040932129</c:v>
                </c:pt>
                <c:pt idx="3">
                  <c:v>20.516537802606493</c:v>
                </c:pt>
                <c:pt idx="4">
                  <c:v>19.529571626083325</c:v>
                </c:pt>
                <c:pt idx="5">
                  <c:v>18.439404809272418</c:v>
                </c:pt>
                <c:pt idx="6">
                  <c:v>17.281395797737652</c:v>
                </c:pt>
                <c:pt idx="7">
                  <c:v>16.214300145835907</c:v>
                </c:pt>
                <c:pt idx="8">
                  <c:v>15.20323328030141</c:v>
                </c:pt>
                <c:pt idx="9">
                  <c:v>14.319248732817503</c:v>
                </c:pt>
                <c:pt idx="10">
                  <c:v>13.450438032395668</c:v>
                </c:pt>
                <c:pt idx="11">
                  <c:v>12.705848343508952</c:v>
                </c:pt>
                <c:pt idx="12">
                  <c:v>11.99187609900342</c:v>
                </c:pt>
                <c:pt idx="13">
                  <c:v>11.352043425795436</c:v>
                </c:pt>
                <c:pt idx="14">
                  <c:v>10.725366257895651</c:v>
                </c:pt>
                <c:pt idx="15">
                  <c:v>10.204571144249201</c:v>
                </c:pt>
                <c:pt idx="16">
                  <c:v>9.7879025593914317</c:v>
                </c:pt>
                <c:pt idx="17">
                  <c:v>9.303780748177104</c:v>
                </c:pt>
                <c:pt idx="18">
                  <c:v>8.8641861446542798</c:v>
                </c:pt>
                <c:pt idx="19">
                  <c:v>8.5468944598876462</c:v>
                </c:pt>
                <c:pt idx="20">
                  <c:v>8.082149041353869</c:v>
                </c:pt>
                <c:pt idx="21">
                  <c:v>7.9715435539507773</c:v>
                </c:pt>
                <c:pt idx="22">
                  <c:v>7.7548875021634665</c:v>
                </c:pt>
                <c:pt idx="23">
                  <c:v>7.4178525148858965</c:v>
                </c:pt>
                <c:pt idx="24">
                  <c:v>7.2094533656289492</c:v>
                </c:pt>
                <c:pt idx="25">
                  <c:v>6.8579809951275674</c:v>
                </c:pt>
                <c:pt idx="26">
                  <c:v>6.209453365628951</c:v>
                </c:pt>
                <c:pt idx="27">
                  <c:v>6.1699250014423095</c:v>
                </c:pt>
                <c:pt idx="28">
                  <c:v>6.3398500028846332</c:v>
                </c:pt>
                <c:pt idx="29">
                  <c:v>5.6724253419714907</c:v>
                </c:pt>
                <c:pt idx="30">
                  <c:v>5.7004397181410926</c:v>
                </c:pt>
                <c:pt idx="31">
                  <c:v>5.2479275134435852</c:v>
                </c:pt>
                <c:pt idx="32">
                  <c:v>5.08746284125034</c:v>
                </c:pt>
                <c:pt idx="33">
                  <c:v>5.2094533656289501</c:v>
                </c:pt>
                <c:pt idx="34">
                  <c:v>4.5235619560570068</c:v>
                </c:pt>
                <c:pt idx="35">
                  <c:v>4.3923174227787607</c:v>
                </c:pt>
                <c:pt idx="36">
                  <c:v>4.6438561897747288</c:v>
                </c:pt>
                <c:pt idx="37">
                  <c:v>4.3923174227787607</c:v>
                </c:pt>
                <c:pt idx="38">
                  <c:v>4.584962500721157</c:v>
                </c:pt>
                <c:pt idx="39">
                  <c:v>3.8073549220576042</c:v>
                </c:pt>
                <c:pt idx="40">
                  <c:v>4.08746284125034</c:v>
                </c:pt>
                <c:pt idx="41">
                  <c:v>4.08746284125034</c:v>
                </c:pt>
                <c:pt idx="42">
                  <c:v>3.7004397181410966</c:v>
                </c:pt>
                <c:pt idx="43">
                  <c:v>3.3219280948873626</c:v>
                </c:pt>
                <c:pt idx="44">
                  <c:v>3.169925001442317</c:v>
                </c:pt>
                <c:pt idx="45">
                  <c:v>3.9068905956085187</c:v>
                </c:pt>
                <c:pt idx="46">
                  <c:v>2.5849625007211583</c:v>
                </c:pt>
                <c:pt idx="47">
                  <c:v>3</c:v>
                </c:pt>
                <c:pt idx="48">
                  <c:v>3.5849625007211587</c:v>
                </c:pt>
              </c:numCache>
            </c:numRef>
          </c:yVal>
        </c:ser>
        <c:axId val="39125376"/>
        <c:axId val="39128448"/>
      </c:scatterChart>
      <c:valAx>
        <c:axId val="39125376"/>
        <c:scaling>
          <c:orientation val="minMax"/>
          <c:max val="50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Query Length - </a:t>
                </a:r>
                <a:r>
                  <a:rPr lang="en-US" sz="2000" b="1" i="1" dirty="0" err="1" smtClean="0"/>
                  <a:t>len</a:t>
                </a:r>
                <a:r>
                  <a:rPr lang="en-US" sz="2000" b="1" i="1" dirty="0" smtClean="0"/>
                  <a:t>(q)</a:t>
                </a:r>
                <a:endParaRPr lang="en-US" sz="1600" b="1" i="1" dirty="0"/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128448"/>
        <c:crosses val="autoZero"/>
        <c:crossBetween val="midCat"/>
        <c:majorUnit val="5"/>
        <c:minorUnit val="2"/>
      </c:valAx>
      <c:valAx>
        <c:axId val="391284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/>
                  <a:t>Log(Count)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125376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120806816956117"/>
          <c:y val="2.2736863774381152E-2"/>
          <c:w val="0.82139467155646662"/>
          <c:h val="0.74698806031599052"/>
        </c:manualLayout>
      </c:layout>
      <c:scatterChart>
        <c:scatterStyle val="lineMarker"/>
        <c:ser>
          <c:idx val="0"/>
          <c:order val="0"/>
          <c:yVal>
            <c:numRef>
              <c:f>len_hist!$D$2:$D$13</c:f>
              <c:numCache>
                <c:formatCode>General</c:formatCode>
                <c:ptCount val="12"/>
                <c:pt idx="0">
                  <c:v>22.365922975811905</c:v>
                </c:pt>
                <c:pt idx="1">
                  <c:v>21.908319682537325</c:v>
                </c:pt>
                <c:pt idx="2">
                  <c:v>21.333472040932129</c:v>
                </c:pt>
                <c:pt idx="3">
                  <c:v>20.516537802606493</c:v>
                </c:pt>
                <c:pt idx="4">
                  <c:v>19.529571626083325</c:v>
                </c:pt>
                <c:pt idx="5">
                  <c:v>18.439404809272418</c:v>
                </c:pt>
                <c:pt idx="6">
                  <c:v>17.281395797737652</c:v>
                </c:pt>
                <c:pt idx="7">
                  <c:v>16.214300145835907</c:v>
                </c:pt>
                <c:pt idx="8">
                  <c:v>15.20323328030141</c:v>
                </c:pt>
                <c:pt idx="9">
                  <c:v>14.319248732817503</c:v>
                </c:pt>
                <c:pt idx="10">
                  <c:v>13.450438032395668</c:v>
                </c:pt>
                <c:pt idx="11">
                  <c:v>12.705848343508952</c:v>
                </c:pt>
              </c:numCache>
            </c:numRef>
          </c:yVal>
        </c:ser>
        <c:axId val="41161856"/>
        <c:axId val="41163776"/>
      </c:scatterChart>
      <c:valAx>
        <c:axId val="41161856"/>
        <c:scaling>
          <c:orientation val="minMax"/>
          <c:max val="12"/>
          <c:min val="1"/>
        </c:scaling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Query Length - </a:t>
                </a:r>
                <a:r>
                  <a:rPr lang="en-US" sz="1800" i="1"/>
                  <a:t>len(q)</a:t>
                </a:r>
                <a:endParaRPr lang="en-US" sz="1600" i="1"/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1163776"/>
        <c:crosses val="autoZero"/>
        <c:crossBetween val="midCat"/>
        <c:majorUnit val="1"/>
      </c:valAx>
      <c:valAx>
        <c:axId val="4116377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/>
                  <a:t>Log(Count)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1161856"/>
        <c:crosses val="autoZero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0"/>
          <c:order val="0"/>
          <c:xVal>
            <c:numRef>
              <c:f>recip_rank_all_by_len!$A$2:$A$13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recip_rank_all_by_len!$B$2:$B$13</c:f>
              <c:numCache>
                <c:formatCode>General</c:formatCode>
                <c:ptCount val="12"/>
                <c:pt idx="0">
                  <c:v>0.84470544215000065</c:v>
                </c:pt>
                <c:pt idx="1">
                  <c:v>0.6841672144140003</c:v>
                </c:pt>
                <c:pt idx="2">
                  <c:v>0.62855901929299995</c:v>
                </c:pt>
                <c:pt idx="3">
                  <c:v>0.60281008000000003</c:v>
                </c:pt>
                <c:pt idx="4">
                  <c:v>0.58224605125499962</c:v>
                </c:pt>
                <c:pt idx="5">
                  <c:v>0.56916074692800001</c:v>
                </c:pt>
                <c:pt idx="6">
                  <c:v>0.55592752340000029</c:v>
                </c:pt>
                <c:pt idx="7">
                  <c:v>0.5429492242290006</c:v>
                </c:pt>
                <c:pt idx="8">
                  <c:v>0.53229601928199999</c:v>
                </c:pt>
                <c:pt idx="9">
                  <c:v>0.53521597909899998</c:v>
                </c:pt>
                <c:pt idx="10">
                  <c:v>0.5318409932580006</c:v>
                </c:pt>
                <c:pt idx="11">
                  <c:v>0.52914443292900049</c:v>
                </c:pt>
              </c:numCache>
            </c:numRef>
          </c:yVal>
          <c:smooth val="1"/>
        </c:ser>
        <c:axId val="41214720"/>
        <c:axId val="41216640"/>
      </c:scatterChart>
      <c:valAx>
        <c:axId val="41214720"/>
        <c:scaling>
          <c:orientation val="minMax"/>
          <c:max val="12"/>
          <c:min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/>
                  <a:t>len(q)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41216640"/>
        <c:crosses val="autoZero"/>
        <c:crossBetween val="midCat"/>
        <c:majorUnit val="1"/>
      </c:valAx>
      <c:valAx>
        <c:axId val="41216640"/>
        <c:scaling>
          <c:orientation val="minMax"/>
          <c:max val="1"/>
          <c:min val="0.4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/>
                  <a:t>MeanRR(q</a:t>
                </a:r>
                <a:r>
                  <a:rPr lang="en-US"/>
                  <a:t>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41214720"/>
        <c:crosses val="autoZero"/>
        <c:crossBetween val="midCat"/>
      </c:valAx>
    </c:plotArea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0"/>
          <c:order val="0"/>
          <c:xVal>
            <c:numRef>
              <c:f>recip_rank_all_by_len!$A$2:$A$13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recip_rank_all_by_len!$C$2:$C$13</c:f>
              <c:numCache>
                <c:formatCode>General</c:formatCode>
                <c:ptCount val="12"/>
                <c:pt idx="0">
                  <c:v>0.86354907120600033</c:v>
                </c:pt>
                <c:pt idx="1">
                  <c:v>0.74315272201299998</c:v>
                </c:pt>
                <c:pt idx="2">
                  <c:v>0.70404767343600061</c:v>
                </c:pt>
                <c:pt idx="3">
                  <c:v>0.68471886350900035</c:v>
                </c:pt>
                <c:pt idx="4">
                  <c:v>0.66774267419300082</c:v>
                </c:pt>
                <c:pt idx="5">
                  <c:v>0.65745369093999995</c:v>
                </c:pt>
                <c:pt idx="6">
                  <c:v>0.6451455881970003</c:v>
                </c:pt>
                <c:pt idx="7">
                  <c:v>0.63572310592199999</c:v>
                </c:pt>
                <c:pt idx="8">
                  <c:v>0.62579483399700064</c:v>
                </c:pt>
                <c:pt idx="9">
                  <c:v>0.6290047046340006</c:v>
                </c:pt>
                <c:pt idx="10">
                  <c:v>0.62344669617800053</c:v>
                </c:pt>
                <c:pt idx="11">
                  <c:v>0.61568061076000036</c:v>
                </c:pt>
              </c:numCache>
            </c:numRef>
          </c:yVal>
          <c:smooth val="1"/>
        </c:ser>
        <c:axId val="41382656"/>
        <c:axId val="41384576"/>
      </c:scatterChart>
      <c:valAx>
        <c:axId val="41382656"/>
        <c:scaling>
          <c:orientation val="minMax"/>
          <c:max val="12"/>
          <c:min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/>
                  <a:t>len(q)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41384576"/>
        <c:crosses val="autoZero"/>
        <c:crossBetween val="midCat"/>
        <c:majorUnit val="1"/>
      </c:valAx>
      <c:valAx>
        <c:axId val="41384576"/>
        <c:scaling>
          <c:orientation val="minMax"/>
          <c:max val="1"/>
          <c:min val="0.4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/>
                  <a:t>MaxRR(q)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41382656"/>
        <c:crosses val="autoZero"/>
        <c:crossBetween val="midCat"/>
      </c:valAx>
    </c:plotArea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scatterChart>
        <c:scatterStyle val="smoothMarker"/>
        <c:ser>
          <c:idx val="0"/>
          <c:order val="0"/>
          <c:tx>
            <c:v>MeanRR</c:v>
          </c:tx>
          <c:xVal>
            <c:numRef>
              <c:f>recip_rank_tail_by_len!$A$2:$A$13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recip_rank_tail_by_len!$B$2:$B$13</c:f>
              <c:numCache>
                <c:formatCode>General</c:formatCode>
                <c:ptCount val="12"/>
                <c:pt idx="0">
                  <c:v>0.78204991267800072</c:v>
                </c:pt>
                <c:pt idx="1">
                  <c:v>0.61405210475099969</c:v>
                </c:pt>
                <c:pt idx="2">
                  <c:v>0.59927660417599971</c:v>
                </c:pt>
                <c:pt idx="3">
                  <c:v>0.59757518716699964</c:v>
                </c:pt>
                <c:pt idx="4">
                  <c:v>0.59419939205200001</c:v>
                </c:pt>
                <c:pt idx="5">
                  <c:v>0.58582782494499996</c:v>
                </c:pt>
                <c:pt idx="6">
                  <c:v>0.57360357780100002</c:v>
                </c:pt>
                <c:pt idx="7">
                  <c:v>0.55793777055000005</c:v>
                </c:pt>
                <c:pt idx="8">
                  <c:v>0.54966448075800001</c:v>
                </c:pt>
                <c:pt idx="9">
                  <c:v>0.5532807557429994</c:v>
                </c:pt>
                <c:pt idx="10">
                  <c:v>0.54839921244400081</c:v>
                </c:pt>
                <c:pt idx="11">
                  <c:v>0.54068573254800067</c:v>
                </c:pt>
              </c:numCache>
            </c:numRef>
          </c:yVal>
          <c:smooth val="1"/>
        </c:ser>
        <c:ser>
          <c:idx val="1"/>
          <c:order val="1"/>
          <c:tx>
            <c:v>MaxRR</c:v>
          </c:tx>
          <c:xVal>
            <c:numRef>
              <c:f>recip_rank_tail_by_len!$A$2:$A$13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recip_rank_tail_by_len!$C$2:$C$13</c:f>
              <c:numCache>
                <c:formatCode>General</c:formatCode>
                <c:ptCount val="12"/>
                <c:pt idx="0">
                  <c:v>0.82360240649100036</c:v>
                </c:pt>
                <c:pt idx="1">
                  <c:v>0.70328442792000001</c:v>
                </c:pt>
                <c:pt idx="2">
                  <c:v>0.69805042625000036</c:v>
                </c:pt>
                <c:pt idx="3">
                  <c:v>0.69638305469700001</c:v>
                </c:pt>
                <c:pt idx="4">
                  <c:v>0.69224629442100005</c:v>
                </c:pt>
                <c:pt idx="5">
                  <c:v>0.68498271745799999</c:v>
                </c:pt>
                <c:pt idx="6">
                  <c:v>0.67371390559400035</c:v>
                </c:pt>
                <c:pt idx="7">
                  <c:v>0.66114180289300073</c:v>
                </c:pt>
                <c:pt idx="8">
                  <c:v>0.65374317506400048</c:v>
                </c:pt>
                <c:pt idx="9">
                  <c:v>0.65838998629100032</c:v>
                </c:pt>
                <c:pt idx="10">
                  <c:v>0.64850450140900029</c:v>
                </c:pt>
                <c:pt idx="11">
                  <c:v>0.636917576737</c:v>
                </c:pt>
              </c:numCache>
            </c:numRef>
          </c:yVal>
          <c:smooth val="1"/>
        </c:ser>
        <c:axId val="42615168"/>
        <c:axId val="42617088"/>
      </c:scatterChart>
      <c:valAx>
        <c:axId val="42615168"/>
        <c:scaling>
          <c:orientation val="minMax"/>
          <c:max val="12"/>
          <c:min val="1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Query Length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2617088"/>
        <c:crosses val="autoZero"/>
        <c:crossBetween val="midCat"/>
        <c:majorUnit val="1"/>
      </c:valAx>
      <c:valAx>
        <c:axId val="42617088"/>
        <c:scaling>
          <c:orientation val="minMax"/>
          <c:max val="1"/>
          <c:min val="0.4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2615168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400" b="1"/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06EC7-89C9-4E5D-B4DD-FECB752BB2B4}" type="datetimeFigureOut">
              <a:rPr lang="en-US" smtClean="0"/>
              <a:pPr/>
              <a:t>2/8/2009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CCA63-4043-4606-894B-FC758091A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CCA63-4043-4606-894B-FC758091AF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2/8/2009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7" name="Picture 6" descr="__ciirlogo-blue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0" y="6248400"/>
            <a:ext cx="488696" cy="451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11" name="Picture 10" descr="__ciirlogo-blue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0" y="6248400"/>
            <a:ext cx="488696" cy="451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Analysis of Long Queries in a Large Scale Search Log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 smtClean="0"/>
              <a:t>Michael Bendersky, W. Bruce Croft</a:t>
            </a:r>
          </a:p>
          <a:p>
            <a:endParaRPr lang="en-US" dirty="0"/>
          </a:p>
        </p:txBody>
      </p:sp>
      <p:pic>
        <p:nvPicPr>
          <p:cNvPr id="4" name="Picture 3" descr="__ciirlogo-blue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762000" cy="703385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219200" y="381000"/>
            <a:ext cx="5105400" cy="5334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Center for Intelligent Information Retrieval,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University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Massachusetts, Amherst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09800" y="6400800"/>
            <a:ext cx="6858000" cy="381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WSCD 2009,</a:t>
            </a:r>
            <a:r>
              <a:rPr kumimoji="0" lang="en-US" sz="2000" b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Barcelona, Spain</a:t>
            </a:r>
            <a:endParaRPr kumimoji="0" lang="en-US" sz="2000" b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Composite(CO)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i="1" baseline="30000" dirty="0" smtClean="0"/>
              <a:t>(*)</a:t>
            </a:r>
            <a:r>
              <a:rPr lang="en-US" b="1" i="1" dirty="0" smtClean="0"/>
              <a:t> </a:t>
            </a:r>
            <a:r>
              <a:rPr lang="en-US" b="1" i="1" dirty="0" smtClean="0">
                <a:latin typeface="CMR8"/>
              </a:rPr>
              <a:t>Spelling and punctuation of the original queries is preserved.</a:t>
            </a:r>
            <a:endParaRPr lang="en-US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Composite</a:t>
            </a:r>
            <a:r>
              <a:rPr lang="en-US" dirty="0" smtClean="0"/>
              <a:t> are queries that can be represented as a non-trivial composition of short queries in the search log.</a:t>
            </a:r>
          </a:p>
          <a:p>
            <a:pPr lvl="1"/>
            <a:r>
              <a:rPr lang="en-US" b="1" dirty="0" smtClean="0"/>
              <a:t>Non-Trivial </a:t>
            </a:r>
            <a:r>
              <a:rPr lang="en-US" dirty="0" smtClean="0"/>
              <a:t>- segmentation that includes at least one segment of </a:t>
            </a:r>
            <a:r>
              <a:rPr lang="en-US" b="1" i="1" dirty="0" err="1" smtClean="0"/>
              <a:t>len</a:t>
            </a:r>
            <a:r>
              <a:rPr lang="en-US" b="1" i="1" dirty="0" smtClean="0"/>
              <a:t>(q) &gt; 1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Examples </a:t>
            </a:r>
            <a:r>
              <a:rPr lang="en-US" i="1" baseline="30000" dirty="0" smtClean="0"/>
              <a:t>(*)</a:t>
            </a:r>
          </a:p>
          <a:p>
            <a:pPr lvl="1"/>
            <a:r>
              <a:rPr lang="en-US" i="1" dirty="0" smtClean="0"/>
              <a:t>[us postal service] [zip codes]</a:t>
            </a:r>
          </a:p>
          <a:p>
            <a:pPr lvl="1"/>
            <a:r>
              <a:rPr lang="en-US" i="1" dirty="0" smtClean="0"/>
              <a:t>[good morning </a:t>
            </a:r>
            <a:r>
              <a:rPr lang="en-US" i="1" dirty="0" err="1" smtClean="0"/>
              <a:t>america</a:t>
            </a:r>
            <a:r>
              <a:rPr lang="en-US" i="1" dirty="0" smtClean="0"/>
              <a:t>] [</a:t>
            </a:r>
            <a:r>
              <a:rPr lang="en-US" i="1" dirty="0" err="1" smtClean="0"/>
              <a:t>abc</a:t>
            </a:r>
            <a:r>
              <a:rPr lang="en-US" i="1" dirty="0" smtClean="0"/>
              <a:t> news]</a:t>
            </a:r>
          </a:p>
          <a:p>
            <a:pPr lvl="1"/>
            <a:r>
              <a:rPr lang="en-US" i="1" dirty="0" smtClean="0"/>
              <a:t>[university of new </a:t>
            </a:r>
            <a:r>
              <a:rPr lang="en-US" i="1" dirty="0" err="1" smtClean="0"/>
              <a:t>mexico</a:t>
            </a:r>
            <a:r>
              <a:rPr lang="en-US" i="1" dirty="0" smtClean="0"/>
              <a:t>] [map]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Noun Phrases (NC_CO)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i="1" baseline="30000" dirty="0" smtClean="0"/>
              <a:t>(*)</a:t>
            </a:r>
            <a:r>
              <a:rPr lang="en-US" b="1" i="1" dirty="0" smtClean="0"/>
              <a:t> </a:t>
            </a:r>
            <a:r>
              <a:rPr lang="en-US" b="1" i="1" dirty="0" smtClean="0">
                <a:latin typeface="CMR8"/>
              </a:rPr>
              <a:t>Spelling and punctuation of the original queries is preserved.</a:t>
            </a:r>
            <a:endParaRPr lang="en-US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Noun Phrase</a:t>
            </a:r>
            <a:r>
              <a:rPr lang="en-US" dirty="0" smtClean="0"/>
              <a:t> queries that cannot be represented as a non-trivial segmentation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Examples </a:t>
            </a:r>
            <a:r>
              <a:rPr lang="en-US" i="1" baseline="30000" dirty="0" smtClean="0"/>
              <a:t>(*)</a:t>
            </a:r>
          </a:p>
          <a:p>
            <a:pPr lvl="1"/>
            <a:r>
              <a:rPr lang="en-US" i="1" dirty="0" smtClean="0"/>
              <a:t>child care for </a:t>
            </a:r>
            <a:r>
              <a:rPr lang="en-US" i="1" dirty="0" err="1" smtClean="0"/>
              <a:t>lowincome</a:t>
            </a:r>
            <a:r>
              <a:rPr lang="en-US" i="1" dirty="0" smtClean="0"/>
              <a:t> families in </a:t>
            </a:r>
            <a:r>
              <a:rPr lang="en-US" i="1" dirty="0" err="1" smtClean="0"/>
              <a:t>california</a:t>
            </a:r>
            <a:endParaRPr lang="en-US" i="1" dirty="0" smtClean="0"/>
          </a:p>
          <a:p>
            <a:pPr lvl="1"/>
            <a:r>
              <a:rPr lang="en-US" i="1" dirty="0" smtClean="0"/>
              <a:t>Hp pavilion 503n sound drive</a:t>
            </a:r>
          </a:p>
          <a:p>
            <a:pPr lvl="1"/>
            <a:r>
              <a:rPr lang="en-US" i="1" dirty="0" smtClean="0"/>
              <a:t>lessons about children in the bible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Verb Phrases (NC_VE)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i="1" baseline="30000" dirty="0" smtClean="0"/>
              <a:t>(*)</a:t>
            </a:r>
            <a:r>
              <a:rPr lang="en-US" b="1" i="1" dirty="0" smtClean="0"/>
              <a:t> </a:t>
            </a:r>
            <a:r>
              <a:rPr lang="en-US" b="1" i="1" dirty="0" smtClean="0">
                <a:latin typeface="CMR8"/>
              </a:rPr>
              <a:t>Spelling and punctuation of the original queries is preserved.</a:t>
            </a:r>
            <a:endParaRPr lang="en-US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Verb Phrase</a:t>
            </a:r>
            <a:r>
              <a:rPr lang="en-US" dirty="0" smtClean="0"/>
              <a:t> queries that cannot be represented as a non-trivial segmentation</a:t>
            </a:r>
          </a:p>
          <a:p>
            <a:pPr lvl="1"/>
            <a:r>
              <a:rPr lang="en-US" i="1" dirty="0" smtClean="0"/>
              <a:t>Contain at least one verb, based on a POS tagger output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Examples </a:t>
            </a:r>
            <a:r>
              <a:rPr lang="en-US" i="1" baseline="30000" dirty="0" smtClean="0"/>
              <a:t>(*)</a:t>
            </a:r>
          </a:p>
          <a:p>
            <a:pPr lvl="1"/>
            <a:r>
              <a:rPr lang="en-US" i="1" dirty="0" smtClean="0"/>
              <a:t>detect a leak in the pool</a:t>
            </a:r>
          </a:p>
          <a:p>
            <a:pPr lvl="1"/>
            <a:r>
              <a:rPr lang="en-US" i="1" dirty="0" smtClean="0"/>
              <a:t>teller caught embezzling after bank audit</a:t>
            </a:r>
          </a:p>
          <a:p>
            <a:pPr lvl="1"/>
            <a:r>
              <a:rPr lang="en-US" i="1" dirty="0" smtClean="0"/>
              <a:t>eye hard to open upon waking in the </a:t>
            </a:r>
            <a:r>
              <a:rPr lang="en-US" i="1" dirty="0" err="1" smtClean="0"/>
              <a:t>morinig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838200"/>
          <a:ext cx="8153400" cy="424349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710698"/>
                <a:gridCol w="2221351"/>
                <a:gridCol w="2221351"/>
              </a:tblGrid>
              <a:tr h="46566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Query Distribution</a:t>
                      </a:r>
                      <a:r>
                        <a:rPr lang="en-US" sz="2800" baseline="0" dirty="0" smtClean="0"/>
                        <a:t> by Type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5667">
                <a:tc gridSpan="3"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Total Queries: 14,921,286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465667">
                <a:tc gridSpan="3"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Long Queries: 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</a:rPr>
                        <a:t> 1,423,663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4656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Type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Count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% of Long</a:t>
                      </a:r>
                      <a:endParaRPr lang="en-US" sz="2400" b="1" dirty="0"/>
                    </a:p>
                  </a:txBody>
                  <a:tcPr/>
                </a:tc>
              </a:tr>
              <a:tr h="465667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Questions</a:t>
                      </a:r>
                      <a:r>
                        <a:rPr lang="en-US" sz="2400" b="1" baseline="0" dirty="0" smtClean="0"/>
                        <a:t> (QE)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106,587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7.5</a:t>
                      </a:r>
                      <a:endParaRPr lang="en-US" sz="2400" dirty="0"/>
                    </a:p>
                  </a:txBody>
                  <a:tcPr/>
                </a:tc>
              </a:tr>
              <a:tr h="465667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Operators (OP)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78,331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5.5</a:t>
                      </a:r>
                      <a:endParaRPr lang="en-US" sz="2400" dirty="0"/>
                    </a:p>
                  </a:txBody>
                  <a:tcPr/>
                </a:tc>
              </a:tr>
              <a:tr h="465667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Composite (CO)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910,103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64</a:t>
                      </a:r>
                      <a:endParaRPr lang="en-US" sz="2400" dirty="0"/>
                    </a:p>
                  </a:txBody>
                  <a:tcPr/>
                </a:tc>
              </a:tr>
              <a:tr h="465667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Noun Phrases (NC_NO)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209,906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14.7</a:t>
                      </a:r>
                      <a:endParaRPr lang="en-US" sz="2400" dirty="0"/>
                    </a:p>
                  </a:txBody>
                  <a:tcPr/>
                </a:tc>
              </a:tr>
              <a:tr h="465667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Verb Phrases (NC_VE)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118,736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8.3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Click  Analysis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do long queries</a:t>
            </a:r>
          </a:p>
          <a:p>
            <a:pPr lvl="1"/>
            <a:r>
              <a:rPr lang="en-US" dirty="0" smtClean="0"/>
              <a:t>Affect user behavior?</a:t>
            </a:r>
          </a:p>
          <a:p>
            <a:pPr lvl="1"/>
            <a:r>
              <a:rPr lang="en-US" dirty="0" smtClean="0"/>
              <a:t>Affect the search engine retrieval performance?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We’ll examine 3 basic click-based measures </a:t>
            </a:r>
            <a:r>
              <a:rPr lang="en-US" sz="1900" dirty="0" smtClean="0">
                <a:solidFill>
                  <a:srgbClr val="0070C0"/>
                </a:solidFill>
              </a:rPr>
              <a:t>(</a:t>
            </a:r>
            <a:r>
              <a:rPr lang="en-US" sz="1900" dirty="0" err="1" smtClean="0">
                <a:solidFill>
                  <a:srgbClr val="0070C0"/>
                </a:solidFill>
              </a:rPr>
              <a:t>Radlinsky</a:t>
            </a:r>
            <a:r>
              <a:rPr lang="en-US" sz="1900" dirty="0" smtClean="0">
                <a:solidFill>
                  <a:srgbClr val="0070C0"/>
                </a:solidFill>
              </a:rPr>
              <a:t> et al. ‘08)</a:t>
            </a:r>
          </a:p>
          <a:p>
            <a:pPr lvl="1"/>
            <a:r>
              <a:rPr lang="en-US" dirty="0" smtClean="0"/>
              <a:t>Mean Reciprocal Rank – </a:t>
            </a:r>
            <a:r>
              <a:rPr lang="en-US" b="1" i="1" dirty="0" err="1" smtClean="0"/>
              <a:t>MeanRR</a:t>
            </a:r>
            <a:r>
              <a:rPr lang="en-US" b="1" i="1" dirty="0" smtClean="0"/>
              <a:t>(q)</a:t>
            </a:r>
          </a:p>
          <a:p>
            <a:pPr lvl="1"/>
            <a:r>
              <a:rPr lang="en-US" dirty="0" smtClean="0"/>
              <a:t>Max Reciprocal Rank –</a:t>
            </a:r>
            <a:r>
              <a:rPr lang="en-US" b="1" i="1" dirty="0" smtClean="0"/>
              <a:t> </a:t>
            </a:r>
            <a:r>
              <a:rPr lang="en-US" b="1" i="1" dirty="0" err="1" smtClean="0"/>
              <a:t>MaxRR</a:t>
            </a:r>
            <a:r>
              <a:rPr lang="en-US" b="1" i="1" dirty="0" smtClean="0"/>
              <a:t>(q)</a:t>
            </a:r>
          </a:p>
          <a:p>
            <a:pPr lvl="1"/>
            <a:r>
              <a:rPr lang="en-US" dirty="0" smtClean="0"/>
              <a:t>Abandonment Rate – </a:t>
            </a:r>
            <a:r>
              <a:rPr lang="en-US" b="1" i="1" dirty="0" err="1" smtClean="0"/>
              <a:t>AbRate</a:t>
            </a:r>
            <a:r>
              <a:rPr lang="en-US" b="1" i="1" dirty="0" smtClean="0"/>
              <a:t>(q)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Clicks and </a:t>
            </a:r>
            <a:br>
              <a:rPr lang="en-US" dirty="0" smtClean="0"/>
            </a:br>
            <a:r>
              <a:rPr lang="en-US" dirty="0" smtClean="0"/>
              <a:t>Query Length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b="1" dirty="0" smtClean="0"/>
          </a:p>
          <a:p>
            <a:pPr algn="ctr"/>
            <a:r>
              <a:rPr lang="en-US" b="1" u="sng" dirty="0" smtClean="0"/>
              <a:t>Mean Reciprocal Rank</a:t>
            </a:r>
            <a:endParaRPr lang="en-US" b="1" u="sng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81000" y="1295400"/>
          <a:ext cx="5553075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>
            <a:off x="1105297" y="2857103"/>
            <a:ext cx="3581400" cy="79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924697" y="2857103"/>
            <a:ext cx="3581400" cy="79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-Right Arrow 8"/>
          <p:cNvSpPr/>
          <p:nvPr/>
        </p:nvSpPr>
        <p:spPr>
          <a:xfrm>
            <a:off x="1219200" y="1066800"/>
            <a:ext cx="1676400" cy="228600"/>
          </a:xfrm>
          <a:prstGeom prst="leftRightArrow">
            <a:avLst/>
          </a:prstGeom>
          <a:solidFill>
            <a:srgbClr val="C0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2895600" y="1066800"/>
            <a:ext cx="2819400" cy="228600"/>
          </a:xfrm>
          <a:prstGeom prst="leftRightArrow">
            <a:avLst/>
          </a:prstGeom>
          <a:solidFill>
            <a:srgbClr val="C0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200" y="609600"/>
            <a:ext cx="151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31% Decrease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609600"/>
            <a:ext cx="151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11% Decrease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/>
        </p:nvGraphicFramePr>
        <p:xfrm>
          <a:off x="381000" y="1219200"/>
          <a:ext cx="5629275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Clicks and </a:t>
            </a:r>
            <a:br>
              <a:rPr lang="en-US" dirty="0" smtClean="0"/>
            </a:br>
            <a:r>
              <a:rPr lang="en-US" dirty="0" smtClean="0"/>
              <a:t>Query Length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b="1" dirty="0" smtClean="0"/>
          </a:p>
          <a:p>
            <a:pPr algn="ctr"/>
            <a:r>
              <a:rPr lang="en-US" b="1" u="sng" dirty="0" smtClean="0"/>
              <a:t>Max Reciprocal Rank</a:t>
            </a:r>
            <a:endParaRPr lang="en-US" b="1" u="sng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105297" y="2933303"/>
            <a:ext cx="3581400" cy="79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000103" y="2933303"/>
            <a:ext cx="3581400" cy="79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-Right Arrow 8"/>
          <p:cNvSpPr/>
          <p:nvPr/>
        </p:nvSpPr>
        <p:spPr>
          <a:xfrm>
            <a:off x="1219200" y="1066800"/>
            <a:ext cx="1676400" cy="228600"/>
          </a:xfrm>
          <a:prstGeom prst="leftRightArrow">
            <a:avLst/>
          </a:prstGeom>
          <a:solidFill>
            <a:srgbClr val="C0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2895600" y="1066800"/>
            <a:ext cx="2895600" cy="228600"/>
          </a:xfrm>
          <a:prstGeom prst="leftRightArrow">
            <a:avLst/>
          </a:prstGeom>
          <a:solidFill>
            <a:srgbClr val="C0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200" y="609600"/>
            <a:ext cx="151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21% Decrease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609600"/>
            <a:ext cx="139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9% Decrease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Clicks and </a:t>
            </a:r>
            <a:br>
              <a:rPr lang="en-US" dirty="0" smtClean="0"/>
            </a:br>
            <a:r>
              <a:rPr lang="en-US" dirty="0" smtClean="0"/>
              <a:t>Query Type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u="sng" dirty="0" smtClean="0"/>
              <a:t>Random sample</a:t>
            </a:r>
          </a:p>
          <a:p>
            <a:r>
              <a:rPr lang="en-US" b="1" dirty="0" smtClean="0"/>
              <a:t>10,000 queries per type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5724373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by </a:t>
            </a:r>
            <a:br>
              <a:rPr lang="en-US" dirty="0" smtClean="0"/>
            </a:br>
            <a:r>
              <a:rPr lang="en-US" dirty="0" smtClean="0"/>
              <a:t>Query Type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Statistically Significant Difference in </a:t>
            </a:r>
            <a:r>
              <a:rPr lang="en-US" b="1" dirty="0" err="1" smtClean="0"/>
              <a:t>MeanRR</a:t>
            </a:r>
            <a:r>
              <a:rPr lang="en-US" b="1" dirty="0" smtClean="0"/>
              <a:t> between the groups based on a two-tailed   t-test (p &lt; 0.05)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53974" y="1524000"/>
          <a:ext cx="604202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230"/>
                <a:gridCol w="875030"/>
                <a:gridCol w="1460818"/>
                <a:gridCol w="1327468"/>
                <a:gridCol w="13004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Type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length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MeanRR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MaxRR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AbRate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</a:t>
                      </a:r>
                      <a:endParaRPr lang="en-US" dirty="0"/>
                    </a:p>
                  </a:txBody>
                  <a:tcPr>
                    <a:lnB w="5715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1.99</a:t>
                      </a:r>
                      <a:endParaRPr lang="en-US" dirty="0"/>
                    </a:p>
                  </a:txBody>
                  <a:tcPr>
                    <a:lnB w="5715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0.73</a:t>
                      </a:r>
                      <a:endParaRPr lang="en-US" dirty="0"/>
                    </a:p>
                  </a:txBody>
                  <a:tcPr>
                    <a:lnB w="5715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0.77</a:t>
                      </a:r>
                      <a:endParaRPr lang="en-US" dirty="0"/>
                    </a:p>
                  </a:txBody>
                  <a:tcPr>
                    <a:lnB w="5715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0.40</a:t>
                      </a:r>
                      <a:endParaRPr lang="en-US" dirty="0"/>
                    </a:p>
                  </a:txBody>
                  <a:tcPr>
                    <a:lnB w="5715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5.67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0.59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0.67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0.41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NC_NO</a:t>
                      </a:r>
                      <a:endParaRPr lang="en-US" dirty="0"/>
                    </a:p>
                  </a:txBody>
                  <a:tcPr>
                    <a:lnB w="5715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5.77</a:t>
                      </a:r>
                      <a:endParaRPr lang="en-US" dirty="0"/>
                    </a:p>
                  </a:txBody>
                  <a:tcPr>
                    <a:lnB w="5715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0.58</a:t>
                      </a:r>
                      <a:endParaRPr lang="en-US" dirty="0"/>
                    </a:p>
                  </a:txBody>
                  <a:tcPr>
                    <a:lnB w="5715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0.67</a:t>
                      </a:r>
                      <a:endParaRPr lang="en-US" dirty="0"/>
                    </a:p>
                  </a:txBody>
                  <a:tcPr>
                    <a:lnB w="5715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0.61</a:t>
                      </a:r>
                      <a:endParaRPr lang="en-US" dirty="0"/>
                    </a:p>
                  </a:txBody>
                  <a:tcPr>
                    <a:lnB w="5715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NC_VE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6.35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0.53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0.62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0.59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QE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6.75</a:t>
                      </a:r>
                      <a:endParaRPr lang="en-US" b="0" dirty="0"/>
                    </a:p>
                  </a:txBody>
                  <a:tcPr>
                    <a:lnT w="5715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0.51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0.61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0.51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400800" y="4114800"/>
            <a:ext cx="1676400" cy="1588"/>
          </a:xfrm>
          <a:prstGeom prst="line">
            <a:avLst/>
          </a:prstGeom>
          <a:ln w="5715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Clicks and </a:t>
            </a:r>
            <a:br>
              <a:rPr lang="en-US" dirty="0" smtClean="0"/>
            </a:br>
            <a:r>
              <a:rPr lang="en-US" dirty="0" smtClean="0"/>
              <a:t>Query Frequency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Long queries are less frequent than the short ones</a:t>
            </a:r>
          </a:p>
          <a:p>
            <a:endParaRPr lang="en-US" dirty="0" smtClean="0"/>
          </a:p>
          <a:p>
            <a:r>
              <a:rPr lang="en-US" dirty="0" smtClean="0"/>
              <a:t>Can query performance be explained by frequency alone? </a:t>
            </a:r>
            <a:r>
              <a:rPr lang="en-US" sz="1900" dirty="0" smtClean="0">
                <a:solidFill>
                  <a:srgbClr val="0070C0"/>
                </a:solidFill>
              </a:rPr>
              <a:t>(Downey et al. ‘08)</a:t>
            </a:r>
          </a:p>
          <a:p>
            <a:endParaRPr lang="en-US" sz="1900" dirty="0" smtClean="0">
              <a:solidFill>
                <a:srgbClr val="0070C0"/>
              </a:solidFill>
            </a:endParaRPr>
          </a:p>
          <a:p>
            <a:pPr lvl="0">
              <a:buClr>
                <a:srgbClr val="727CA3"/>
              </a:buClr>
            </a:pPr>
            <a:r>
              <a:rPr lang="en-US" dirty="0" smtClean="0">
                <a:solidFill>
                  <a:prstClr val="black"/>
                </a:solidFill>
              </a:rPr>
              <a:t>Control the frequency variable by examining </a:t>
            </a:r>
            <a:r>
              <a:rPr lang="en-US" b="1" dirty="0" smtClean="0">
                <a:solidFill>
                  <a:prstClr val="black"/>
                </a:solidFill>
              </a:rPr>
              <a:t>tail queries</a:t>
            </a:r>
          </a:p>
          <a:p>
            <a:pPr lvl="1">
              <a:buClr>
                <a:srgbClr val="727CA3"/>
              </a:buClr>
            </a:pPr>
            <a:r>
              <a:rPr lang="en-US" i="1" dirty="0" smtClean="0">
                <a:solidFill>
                  <a:prstClr val="black"/>
                </a:solidFill>
              </a:rPr>
              <a:t>Queries that appear exactly once in the search log</a:t>
            </a:r>
          </a:p>
          <a:p>
            <a:endParaRPr lang="en-US" sz="1900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Outline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The analysis in this talk is based on RFP 2006 dataset (MSN Search Query Log excerpt)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b="1" i="1" dirty="0" smtClean="0"/>
          </a:p>
          <a:p>
            <a:r>
              <a:rPr lang="en-US" b="1" i="1" dirty="0" smtClean="0"/>
              <a:t>Introducing the Long Queries</a:t>
            </a:r>
          </a:p>
          <a:p>
            <a:endParaRPr lang="en-US" b="1" i="1" dirty="0" smtClean="0"/>
          </a:p>
          <a:p>
            <a:r>
              <a:rPr lang="en-US" b="1" i="1" dirty="0" smtClean="0"/>
              <a:t>Types of Long Queries</a:t>
            </a:r>
          </a:p>
          <a:p>
            <a:pPr>
              <a:buNone/>
            </a:pPr>
            <a:endParaRPr lang="en-US" b="1" i="1" dirty="0" smtClean="0"/>
          </a:p>
          <a:p>
            <a:r>
              <a:rPr lang="en-US" b="1" i="1" dirty="0" smtClean="0"/>
              <a:t>Click  Analysis</a:t>
            </a:r>
          </a:p>
          <a:p>
            <a:endParaRPr lang="en-US" b="1" i="1" dirty="0" smtClean="0"/>
          </a:p>
          <a:p>
            <a:r>
              <a:rPr lang="en-US" b="1" i="1" dirty="0" smtClean="0"/>
              <a:t>Improving Retrieval with Long Queries</a:t>
            </a:r>
          </a:p>
          <a:p>
            <a:endParaRPr lang="en-US" b="1" i="1" dirty="0" smtClean="0"/>
          </a:p>
          <a:p>
            <a:r>
              <a:rPr lang="en-US" b="1" i="1" dirty="0" smtClean="0"/>
              <a:t>Evaluating Retrieval</a:t>
            </a:r>
          </a:p>
          <a:p>
            <a:pPr>
              <a:buNone/>
            </a:pPr>
            <a:endParaRPr lang="en-US" b="1" i="1" dirty="0" smtClean="0"/>
          </a:p>
          <a:p>
            <a:endParaRPr lang="en-US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Clicks and Query Length for Tail Queries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Drop in Reciprocal Ranks cannot be explained by query frequency alone</a:t>
            </a:r>
            <a:endParaRPr lang="en-US" b="1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295400"/>
          <a:ext cx="5562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Left-Right Arrow 5"/>
          <p:cNvSpPr/>
          <p:nvPr/>
        </p:nvSpPr>
        <p:spPr>
          <a:xfrm>
            <a:off x="914400" y="1066800"/>
            <a:ext cx="36576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685800"/>
            <a:ext cx="209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30% / 20% Decrease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Improving Long Queries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Survey of promising techniques for improving long queries</a:t>
            </a:r>
          </a:p>
          <a:p>
            <a:pPr lvl="1"/>
            <a:r>
              <a:rPr lang="en-US" dirty="0" smtClean="0"/>
              <a:t>Query Reduction</a:t>
            </a:r>
          </a:p>
          <a:p>
            <a:pPr lvl="1"/>
            <a:r>
              <a:rPr lang="en-US" dirty="0" smtClean="0"/>
              <a:t>Query Expansion</a:t>
            </a:r>
          </a:p>
          <a:p>
            <a:pPr lvl="1"/>
            <a:r>
              <a:rPr lang="en-US" dirty="0" smtClean="0"/>
              <a:t>Query Reformulation</a:t>
            </a:r>
          </a:p>
          <a:p>
            <a:pPr lvl="1"/>
            <a:r>
              <a:rPr lang="en-US" dirty="0" smtClean="0"/>
              <a:t>Term &amp; Concept Weighting</a:t>
            </a:r>
          </a:p>
          <a:p>
            <a:pPr lvl="1"/>
            <a:r>
              <a:rPr lang="en-US" dirty="0" smtClean="0"/>
              <a:t>Query Segmentation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Ideal: Evaluate these techniques in tandem on a single test bed</a:t>
            </a:r>
          </a:p>
          <a:p>
            <a:pPr lvl="1"/>
            <a:r>
              <a:rPr lang="en-US" dirty="0" smtClean="0"/>
              <a:t>TREC Collection</a:t>
            </a:r>
          </a:p>
          <a:p>
            <a:pPr lvl="1"/>
            <a:r>
              <a:rPr lang="en-US" dirty="0" smtClean="0"/>
              <a:t>Search Logs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Reduction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Eliminating the redundancy in the query</a:t>
            </a:r>
          </a:p>
          <a:p>
            <a:pPr lvl="1"/>
            <a:r>
              <a:rPr lang="en-US" i="1" dirty="0" smtClean="0"/>
              <a:t>Define Argentine and Britain international relations </a:t>
            </a:r>
            <a:r>
              <a:rPr lang="en-US" i="1" dirty="0" smtClean="0">
                <a:sym typeface="Wingdings" pitchFamily="2" charset="2"/>
              </a:rPr>
              <a:t> “</a:t>
            </a:r>
            <a:r>
              <a:rPr lang="en-US" i="1" dirty="0" err="1" smtClean="0"/>
              <a:t>britain</a:t>
            </a:r>
            <a:r>
              <a:rPr lang="en-US" i="1" dirty="0" smtClean="0"/>
              <a:t> </a:t>
            </a:r>
            <a:r>
              <a:rPr lang="en-US" i="1" dirty="0" err="1" smtClean="0"/>
              <a:t>argentina</a:t>
            </a:r>
            <a:r>
              <a:rPr lang="en-US" i="1" dirty="0" smtClean="0"/>
              <a:t>”</a:t>
            </a:r>
          </a:p>
          <a:p>
            <a:endParaRPr lang="en-US" i="1" dirty="0" smtClean="0"/>
          </a:p>
          <a:p>
            <a:r>
              <a:rPr lang="en-US" dirty="0" smtClean="0"/>
              <a:t>Some interactive methods were found to work well </a:t>
            </a:r>
            <a:r>
              <a:rPr lang="en-US" sz="1900" dirty="0" smtClean="0">
                <a:solidFill>
                  <a:srgbClr val="0070C0"/>
                </a:solidFill>
              </a:rPr>
              <a:t>(</a:t>
            </a:r>
            <a:r>
              <a:rPr lang="en-US" sz="1900" dirty="0" err="1" smtClean="0">
                <a:solidFill>
                  <a:srgbClr val="0070C0"/>
                </a:solidFill>
              </a:rPr>
              <a:t>Kumaran</a:t>
            </a:r>
            <a:r>
              <a:rPr lang="en-US" sz="1900" dirty="0" smtClean="0">
                <a:solidFill>
                  <a:srgbClr val="0070C0"/>
                </a:solidFill>
              </a:rPr>
              <a:t> &amp; Allan ‘07)</a:t>
            </a:r>
          </a:p>
          <a:p>
            <a:endParaRPr lang="en-US" sz="1900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However, automatic query reduction is error-prone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In fact, query reduction can be viewed as a special case of term-weighting</a:t>
            </a:r>
          </a:p>
          <a:p>
            <a:endParaRPr lang="en-US" sz="1900" dirty="0" smtClean="0">
              <a:solidFill>
                <a:prstClr val="black"/>
              </a:solidFill>
            </a:endParaRPr>
          </a:p>
          <a:p>
            <a:endParaRPr lang="en-US" sz="19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well known IR technique</a:t>
            </a:r>
          </a:p>
          <a:p>
            <a:endParaRPr lang="en-US" dirty="0" smtClean="0"/>
          </a:p>
          <a:p>
            <a:r>
              <a:rPr lang="en-US" dirty="0" smtClean="0"/>
              <a:t>A challenge is that long queries may produce unsatisfactory initial results </a:t>
            </a:r>
          </a:p>
          <a:p>
            <a:pPr lvl="1"/>
            <a:r>
              <a:rPr lang="en-US" dirty="0" smtClean="0"/>
              <a:t>yielding unhelpful terms for query expansion.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 interaction with the user may help 				</a:t>
            </a:r>
            <a:r>
              <a:rPr lang="en-US" sz="1900" dirty="0" smtClean="0">
                <a:solidFill>
                  <a:srgbClr val="0070C0"/>
                </a:solidFill>
              </a:rPr>
              <a:t>(</a:t>
            </a:r>
            <a:r>
              <a:rPr lang="en-US" sz="1900" dirty="0" err="1" smtClean="0">
                <a:solidFill>
                  <a:srgbClr val="0070C0"/>
                </a:solidFill>
              </a:rPr>
              <a:t>Kumaran</a:t>
            </a:r>
            <a:r>
              <a:rPr lang="en-US" sz="1900" dirty="0" smtClean="0">
                <a:solidFill>
                  <a:srgbClr val="0070C0"/>
                </a:solidFill>
              </a:rPr>
              <a:t> &amp; Allan ‘07)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Reformulation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Broad definition that covers</a:t>
            </a:r>
          </a:p>
          <a:p>
            <a:pPr lvl="1"/>
            <a:r>
              <a:rPr lang="en-US" dirty="0" smtClean="0"/>
              <a:t>Query suggestions</a:t>
            </a:r>
          </a:p>
          <a:p>
            <a:pPr lvl="1"/>
            <a:r>
              <a:rPr lang="en-US" dirty="0" smtClean="0"/>
              <a:t>Adding synonyms or contextual terms</a:t>
            </a:r>
          </a:p>
          <a:p>
            <a:pPr lvl="1"/>
            <a:r>
              <a:rPr lang="en-US" dirty="0" smtClean="0"/>
              <a:t>Abbreviation resolution</a:t>
            </a:r>
          </a:p>
          <a:p>
            <a:pPr lvl="1"/>
            <a:r>
              <a:rPr lang="en-US" dirty="0" smtClean="0"/>
              <a:t>Spelling corrections</a:t>
            </a:r>
          </a:p>
          <a:p>
            <a:endParaRPr lang="en-US" dirty="0" smtClean="0"/>
          </a:p>
          <a:p>
            <a:r>
              <a:rPr lang="en-US" dirty="0" smtClean="0"/>
              <a:t>Can be viewed as mapping  U </a:t>
            </a:r>
            <a:r>
              <a:rPr lang="en-US" dirty="0" smtClean="0">
                <a:sym typeface="Wingdings" pitchFamily="2" charset="2"/>
              </a:rPr>
              <a:t> 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 – User vocabulary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 – System vocabulary</a:t>
            </a:r>
          </a:p>
          <a:p>
            <a:pPr lvl="1">
              <a:buNone/>
            </a:pPr>
            <a:r>
              <a:rPr lang="en-US" dirty="0" smtClean="0"/>
              <a:t>				</a:t>
            </a:r>
            <a:r>
              <a:rPr lang="en-US" sz="1900" dirty="0" smtClean="0">
                <a:solidFill>
                  <a:srgbClr val="0070C0"/>
                </a:solidFill>
              </a:rPr>
              <a:t>(</a:t>
            </a:r>
            <a:r>
              <a:rPr lang="en-US" sz="1900" dirty="0" err="1" smtClean="0">
                <a:solidFill>
                  <a:srgbClr val="0070C0"/>
                </a:solidFill>
              </a:rPr>
              <a:t>Marchionini</a:t>
            </a:r>
            <a:r>
              <a:rPr lang="en-US" sz="1900" dirty="0" smtClean="0">
                <a:solidFill>
                  <a:srgbClr val="0070C0"/>
                </a:solidFill>
              </a:rPr>
              <a:t> &amp; White ‘07)</a:t>
            </a:r>
          </a:p>
          <a:p>
            <a:pPr lvl="1">
              <a:buNone/>
            </a:pP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Recent work shows that query logs are helpful for building such mappings</a:t>
            </a:r>
          </a:p>
          <a:p>
            <a:pPr>
              <a:buNone/>
            </a:pPr>
            <a:r>
              <a:rPr lang="en-US" sz="1900" dirty="0" smtClean="0">
                <a:solidFill>
                  <a:srgbClr val="0070C0"/>
                </a:solidFill>
              </a:rPr>
              <a:t>	(Jones et al. ’06, Wei et al. ’08, Wang &amp; </a:t>
            </a:r>
            <a:r>
              <a:rPr lang="en-US" sz="1900" dirty="0" err="1" smtClean="0">
                <a:solidFill>
                  <a:srgbClr val="0070C0"/>
                </a:solidFill>
              </a:rPr>
              <a:t>Zhai</a:t>
            </a:r>
            <a:r>
              <a:rPr lang="en-US" sz="1900" dirty="0" smtClean="0">
                <a:solidFill>
                  <a:srgbClr val="0070C0"/>
                </a:solidFill>
              </a:rPr>
              <a:t> ’08, … 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 &amp; Concept Weighting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terms/concepts are more important than others</a:t>
            </a:r>
          </a:p>
          <a:p>
            <a:pPr lvl="1"/>
            <a:r>
              <a:rPr lang="en-US" dirty="0" smtClean="0"/>
              <a:t>Especially when the queries are long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Recent work seems to affirm this intuition</a:t>
            </a:r>
          </a:p>
          <a:p>
            <a:pPr lvl="1"/>
            <a:r>
              <a:rPr lang="en-US" dirty="0" smtClean="0"/>
              <a:t>Term – Based Smoothing </a:t>
            </a:r>
            <a:r>
              <a:rPr lang="en-US" sz="1900" dirty="0" smtClean="0">
                <a:solidFill>
                  <a:srgbClr val="0070C0"/>
                </a:solidFill>
              </a:rPr>
              <a:t>(Mei et al. ‘07)</a:t>
            </a:r>
          </a:p>
          <a:p>
            <a:pPr lvl="1"/>
            <a:r>
              <a:rPr lang="en-US" dirty="0" smtClean="0"/>
              <a:t>Concept weighting </a:t>
            </a:r>
            <a:r>
              <a:rPr lang="en-US" sz="1900" dirty="0" smtClean="0">
                <a:solidFill>
                  <a:srgbClr val="0070C0"/>
                </a:solidFill>
              </a:rPr>
              <a:t>(Bendersky &amp; Croft ‘08)</a:t>
            </a:r>
          </a:p>
          <a:p>
            <a:pPr lvl="1"/>
            <a:r>
              <a:rPr lang="en-US" dirty="0" smtClean="0"/>
              <a:t>Learning Term Weights </a:t>
            </a:r>
            <a:r>
              <a:rPr lang="en-US" sz="1900" dirty="0" smtClean="0">
                <a:solidFill>
                  <a:srgbClr val="0070C0"/>
                </a:solidFill>
              </a:rPr>
              <a:t>(Lease et al. ‘09)</a:t>
            </a:r>
          </a:p>
          <a:p>
            <a:pPr lvl="1"/>
            <a:endParaRPr lang="en-US" sz="1900" dirty="0" smtClean="0">
              <a:solidFill>
                <a:srgbClr val="0070C0"/>
              </a:solidFill>
            </a:endParaRPr>
          </a:p>
          <a:p>
            <a:r>
              <a:rPr lang="en-US" sz="2400" dirty="0" smtClean="0"/>
              <a:t>Interesting to reaffirm these findings on user queries from query logs</a:t>
            </a:r>
          </a:p>
          <a:p>
            <a:pPr lvl="1"/>
            <a:r>
              <a:rPr lang="en-US" sz="2100" dirty="0" smtClean="0"/>
              <a:t>Less structure</a:t>
            </a:r>
          </a:p>
          <a:p>
            <a:pPr lvl="1"/>
            <a:r>
              <a:rPr lang="en-US" sz="2100" dirty="0" smtClean="0"/>
              <a:t>Less redundancy</a:t>
            </a:r>
          </a:p>
          <a:p>
            <a:endParaRPr lang="en-US"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Segmentation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endParaRPr lang="en-US" sz="2600" dirty="0" smtClean="0">
              <a:solidFill>
                <a:schemeClr val="tx1"/>
              </a:solidFill>
            </a:endParaRP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sz="2600" dirty="0" smtClean="0">
                <a:solidFill>
                  <a:schemeClr val="tx1"/>
                </a:solidFill>
              </a:rPr>
              <a:t>Creation of atomic concepts</a:t>
            </a:r>
          </a:p>
          <a:p>
            <a:pPr lvl="1"/>
            <a:r>
              <a:rPr lang="en-US" dirty="0" smtClean="0"/>
              <a:t>[us postal service] [zip codes]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Can be done with reasonable accuracy </a:t>
            </a:r>
          </a:p>
          <a:p>
            <a:pPr lvl="1"/>
            <a:r>
              <a:rPr lang="en-US" dirty="0" smtClean="0"/>
              <a:t>With supervision </a:t>
            </a:r>
          </a:p>
          <a:p>
            <a:pPr lvl="1">
              <a:buNone/>
            </a:pPr>
            <a:r>
              <a:rPr lang="en-US" sz="1900" dirty="0" smtClean="0">
                <a:solidFill>
                  <a:srgbClr val="0070C0"/>
                </a:solidFill>
              </a:rPr>
              <a:t>			(</a:t>
            </a:r>
            <a:r>
              <a:rPr lang="en-US" sz="1900" dirty="0" err="1" smtClean="0">
                <a:solidFill>
                  <a:srgbClr val="0070C0"/>
                </a:solidFill>
              </a:rPr>
              <a:t>Guo</a:t>
            </a:r>
            <a:r>
              <a:rPr lang="en-US" sz="1900" dirty="0" smtClean="0">
                <a:solidFill>
                  <a:srgbClr val="0070C0"/>
                </a:solidFill>
              </a:rPr>
              <a:t> et. al ‘08, Bergsma &amp; Wang ’07)</a:t>
            </a:r>
          </a:p>
          <a:p>
            <a:pPr lvl="1"/>
            <a:r>
              <a:rPr lang="en-US" dirty="0" smtClean="0"/>
              <a:t>Or with a big enough training corpus </a:t>
            </a:r>
          </a:p>
          <a:p>
            <a:pPr lvl="1">
              <a:buNone/>
            </a:pPr>
            <a:r>
              <a:rPr lang="en-US" sz="1900" dirty="0" smtClean="0">
                <a:solidFill>
                  <a:srgbClr val="0070C0"/>
                </a:solidFill>
              </a:rPr>
              <a:t>					(Tan &amp; </a:t>
            </a:r>
            <a:r>
              <a:rPr lang="en-US" sz="1900" dirty="0" err="1" smtClean="0">
                <a:solidFill>
                  <a:srgbClr val="0070C0"/>
                </a:solidFill>
              </a:rPr>
              <a:t>Feng</a:t>
            </a:r>
            <a:r>
              <a:rPr lang="en-US" sz="1900" dirty="0" smtClean="0">
                <a:solidFill>
                  <a:srgbClr val="0070C0"/>
                </a:solidFill>
              </a:rPr>
              <a:t> ‘07)</a:t>
            </a:r>
          </a:p>
          <a:p>
            <a:pPr lvl="1">
              <a:buNone/>
            </a:pPr>
            <a:endParaRPr lang="en-US" sz="1900" dirty="0" smtClean="0">
              <a:solidFill>
                <a:srgbClr val="0070C0"/>
              </a:solidFill>
            </a:endParaRPr>
          </a:p>
          <a:p>
            <a:pPr lvl="0">
              <a:buClr>
                <a:srgbClr val="727CA3"/>
              </a:buClr>
            </a:pPr>
            <a:r>
              <a:rPr lang="en-US" dirty="0" smtClean="0">
                <a:solidFill>
                  <a:prstClr val="black"/>
                </a:solidFill>
              </a:rPr>
              <a:t>But can it improve retrieval vs. using simple n-gram segments? </a:t>
            </a:r>
          </a:p>
          <a:p>
            <a:pPr lvl="0">
              <a:buClr>
                <a:srgbClr val="727CA3"/>
              </a:buClr>
              <a:buNone/>
            </a:pPr>
            <a:r>
              <a:rPr lang="en-US" sz="1900" dirty="0" smtClean="0">
                <a:solidFill>
                  <a:prstClr val="black"/>
                </a:solidFill>
              </a:rPr>
              <a:t>				     </a:t>
            </a:r>
            <a:r>
              <a:rPr lang="en-US" sz="1900" dirty="0" smtClean="0">
                <a:solidFill>
                  <a:srgbClr val="0070C0"/>
                </a:solidFill>
              </a:rPr>
              <a:t>(Metzler &amp; Croft ‘05)</a:t>
            </a:r>
          </a:p>
          <a:p>
            <a:pPr lvl="1">
              <a:buNone/>
            </a:pPr>
            <a:endParaRPr lang="en-US" sz="1900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Retrieval Evaluation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Search Log</a:t>
            </a:r>
          </a:p>
          <a:p>
            <a:pPr lvl="1"/>
            <a:r>
              <a:rPr lang="en-US" dirty="0" smtClean="0"/>
              <a:t>Contains queries</a:t>
            </a:r>
          </a:p>
          <a:p>
            <a:pPr lvl="1"/>
            <a:r>
              <a:rPr lang="en-US" dirty="0" smtClean="0"/>
              <a:t>Contains click data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GOV2 test collection</a:t>
            </a:r>
          </a:p>
          <a:p>
            <a:pPr lvl="1"/>
            <a:r>
              <a:rPr lang="en-US" dirty="0" smtClean="0"/>
              <a:t>Crawl of .</a:t>
            </a:r>
            <a:r>
              <a:rPr lang="en-US" dirty="0" err="1" smtClean="0"/>
              <a:t>gov</a:t>
            </a:r>
            <a:r>
              <a:rPr lang="en-US" dirty="0" smtClean="0"/>
              <a:t> domain</a:t>
            </a:r>
          </a:p>
          <a:p>
            <a:pPr lvl="1"/>
            <a:r>
              <a:rPr lang="en-US" dirty="0" smtClean="0"/>
              <a:t>Largest publicly available TREC web collection</a:t>
            </a:r>
          </a:p>
          <a:p>
            <a:endParaRPr lang="en-US" dirty="0" smtClean="0"/>
          </a:p>
          <a:p>
            <a:r>
              <a:rPr lang="en-US" dirty="0" smtClean="0"/>
              <a:t>Pick a set of query strings such that each query string in the set</a:t>
            </a:r>
          </a:p>
          <a:p>
            <a:pPr lvl="1"/>
            <a:r>
              <a:rPr lang="en-US" dirty="0" smtClean="0"/>
              <a:t>Occurs more than once in the search log</a:t>
            </a:r>
          </a:p>
          <a:p>
            <a:pPr lvl="1"/>
            <a:r>
              <a:rPr lang="en-US" dirty="0" smtClean="0"/>
              <a:t>Is associated with at least one click on the URL in GOV2 collection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Relevance Judgments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Resulting set contains </a:t>
            </a:r>
          </a:p>
          <a:p>
            <a:pPr lvl="1"/>
            <a:r>
              <a:rPr lang="en-US" dirty="0" smtClean="0"/>
              <a:t>13,890 queries</a:t>
            </a:r>
          </a:p>
          <a:p>
            <a:pPr lvl="1"/>
            <a:r>
              <a:rPr lang="en-US" dirty="0" smtClean="0"/>
              <a:t>Long queries - 8.5% of the set</a:t>
            </a:r>
          </a:p>
          <a:p>
            <a:pPr lvl="1"/>
            <a:r>
              <a:rPr lang="en-US" dirty="0" smtClean="0"/>
              <a:t># Clicks per query</a:t>
            </a:r>
          </a:p>
          <a:p>
            <a:pPr lvl="2"/>
            <a:r>
              <a:rPr lang="en-US" dirty="0" smtClean="0"/>
              <a:t>Short queries ~ 2 clicks per query</a:t>
            </a:r>
          </a:p>
          <a:p>
            <a:pPr lvl="2"/>
            <a:r>
              <a:rPr lang="en-US" dirty="0" smtClean="0"/>
              <a:t>Long queries ~ 1 click per query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Due to the sparseness of the data</a:t>
            </a:r>
          </a:p>
          <a:p>
            <a:pPr lvl="1"/>
            <a:r>
              <a:rPr lang="en-US" dirty="0" smtClean="0"/>
              <a:t>Treat each click as an absolute relevance judgment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Compare systems by their performance on click data vs. absolute relevance judgments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Queries Performance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228600" y="1524000"/>
          <a:ext cx="555021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218"/>
                <a:gridCol w="1143000"/>
                <a:gridCol w="1143000"/>
                <a:gridCol w="1143000"/>
                <a:gridCol w="1143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r>
                        <a:rPr lang="en-US" baseline="0" dirty="0" smtClean="0"/>
                        <a:t> TREC titles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700 Log</a:t>
                      </a:r>
                      <a:r>
                        <a:rPr lang="en-US" baseline="0" dirty="0" smtClean="0"/>
                        <a:t> Queries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p@5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MAP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p@5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MAP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QL-NM</a:t>
                      </a:r>
                      <a:endParaRPr lang="en-US" b="1" i="1" dirty="0"/>
                    </a:p>
                  </a:txBody>
                  <a:tcPr>
                    <a:lnB w="5715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35.44</a:t>
                      </a:r>
                      <a:endParaRPr lang="en-US" dirty="0"/>
                    </a:p>
                  </a:txBody>
                  <a:tcPr>
                    <a:lnB w="5715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20.04</a:t>
                      </a:r>
                      <a:endParaRPr lang="en-US" dirty="0"/>
                    </a:p>
                  </a:txBody>
                  <a:tcPr>
                    <a:lnB w="5715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3.11</a:t>
                      </a:r>
                      <a:endParaRPr lang="en-US" dirty="0"/>
                    </a:p>
                  </a:txBody>
                  <a:tcPr>
                    <a:lnB w="5715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6.03</a:t>
                      </a:r>
                      <a:endParaRPr lang="en-US" dirty="0"/>
                    </a:p>
                  </a:txBody>
                  <a:tcPr>
                    <a:lnB w="5715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QL-NS</a:t>
                      </a:r>
                      <a:endParaRPr lang="en-US" b="1" i="1" dirty="0"/>
                    </a:p>
                  </a:txBody>
                  <a:tcPr>
                    <a:lnT w="5715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57.32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29.68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3.69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7.09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QL</a:t>
                      </a:r>
                      <a:endParaRPr lang="en-US" b="1" i="1" dirty="0"/>
                    </a:p>
                  </a:txBody>
                  <a:tcPr>
                    <a:lnB w="5715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56.64</a:t>
                      </a:r>
                      <a:endParaRPr lang="en-US" dirty="0"/>
                    </a:p>
                  </a:txBody>
                  <a:tcPr>
                    <a:lnB w="5715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29.56</a:t>
                      </a:r>
                      <a:endParaRPr lang="en-US" dirty="0"/>
                    </a:p>
                  </a:txBody>
                  <a:tcPr>
                    <a:lnB w="5715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3.77</a:t>
                      </a:r>
                      <a:endParaRPr lang="en-US" dirty="0"/>
                    </a:p>
                  </a:txBody>
                  <a:tcPr>
                    <a:lnB w="5715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7.14</a:t>
                      </a:r>
                      <a:endParaRPr lang="en-US" dirty="0"/>
                    </a:p>
                  </a:txBody>
                  <a:tcPr>
                    <a:lnB w="5715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SDM</a:t>
                      </a:r>
                      <a:endParaRPr lang="en-US" b="1" i="1" dirty="0"/>
                    </a:p>
                  </a:txBody>
                  <a:tcPr>
                    <a:lnT w="5715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62.01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32.40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4.40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8.01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Statistically Significant Difference in </a:t>
            </a:r>
            <a:r>
              <a:rPr lang="en-US" b="1" dirty="0" err="1" smtClean="0"/>
              <a:t>MeanRR</a:t>
            </a:r>
            <a:r>
              <a:rPr lang="en-US" b="1" dirty="0" smtClean="0"/>
              <a:t> between the groups based on a two-tailed   </a:t>
            </a:r>
            <a:r>
              <a:rPr lang="en-US" b="1" dirty="0" err="1" smtClean="0"/>
              <a:t>Wilcoxon</a:t>
            </a:r>
            <a:r>
              <a:rPr lang="en-US" b="1" dirty="0" smtClean="0"/>
              <a:t> test (p &lt; 0.05)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400800" y="4114800"/>
            <a:ext cx="1676400" cy="1588"/>
          </a:xfrm>
          <a:prstGeom prst="line">
            <a:avLst/>
          </a:prstGeom>
          <a:ln w="5715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3962400"/>
            <a:ext cx="5891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QL</a:t>
            </a:r>
            <a:r>
              <a:rPr lang="en-US" dirty="0" smtClean="0"/>
              <a:t> – Query Likelihood model </a:t>
            </a:r>
            <a:r>
              <a:rPr lang="en-US" dirty="0" smtClean="0">
                <a:solidFill>
                  <a:srgbClr val="0070C0"/>
                </a:solidFill>
              </a:rPr>
              <a:t>(Ponte &amp; Croft ‘98)</a:t>
            </a:r>
          </a:p>
          <a:p>
            <a:r>
              <a:rPr lang="en-US" b="1" dirty="0" smtClean="0"/>
              <a:t>QL-NM</a:t>
            </a:r>
            <a:r>
              <a:rPr lang="en-US" dirty="0" smtClean="0"/>
              <a:t> – Query Likelihood model w/o smoothing</a:t>
            </a:r>
          </a:p>
          <a:p>
            <a:r>
              <a:rPr lang="en-US" b="1" dirty="0" smtClean="0"/>
              <a:t>QL-NS</a:t>
            </a:r>
            <a:r>
              <a:rPr lang="en-US" dirty="0" smtClean="0"/>
              <a:t> – Query Likelihood model w/o </a:t>
            </a:r>
            <a:r>
              <a:rPr lang="en-US" dirty="0" err="1" smtClean="0"/>
              <a:t>stopword</a:t>
            </a:r>
            <a:r>
              <a:rPr lang="en-US" dirty="0" smtClean="0"/>
              <a:t> removal</a:t>
            </a:r>
          </a:p>
          <a:p>
            <a:r>
              <a:rPr lang="en-US" b="1" dirty="0" smtClean="0"/>
              <a:t>SDM </a:t>
            </a:r>
            <a:r>
              <a:rPr lang="en-US" dirty="0" smtClean="0"/>
              <a:t>– Sequential Dependency Model  </a:t>
            </a:r>
            <a:r>
              <a:rPr lang="en-US" dirty="0" smtClean="0">
                <a:solidFill>
                  <a:srgbClr val="0070C0"/>
                </a:solidFill>
              </a:rPr>
              <a:t>(Metzler &amp; Croft ‘05)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Why Long Queries?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Natural for some applications</a:t>
            </a:r>
          </a:p>
          <a:p>
            <a:pPr lvl="1"/>
            <a:r>
              <a:rPr lang="en-US" dirty="0" smtClean="0"/>
              <a:t>Q&amp;A</a:t>
            </a:r>
          </a:p>
          <a:p>
            <a:pPr lvl="1"/>
            <a:r>
              <a:rPr lang="en-US" dirty="0" smtClean="0"/>
              <a:t>Enterprise/Scholar search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May be the best way of expressing complex information needs</a:t>
            </a:r>
          </a:p>
          <a:p>
            <a:pPr lvl="1"/>
            <a:r>
              <a:rPr lang="en-US" dirty="0" smtClean="0"/>
              <a:t>Perhaps selecting keywords is what is difficult for people ( e.g., </a:t>
            </a:r>
            <a:r>
              <a:rPr lang="en-US" sz="2100" dirty="0" smtClean="0">
                <a:solidFill>
                  <a:srgbClr val="0070C0"/>
                </a:solidFill>
              </a:rPr>
              <a:t>SearchCloud.net 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Queries become longer when refined</a:t>
            </a:r>
          </a:p>
          <a:p>
            <a:pPr lvl="1">
              <a:buNone/>
            </a:pPr>
            <a:r>
              <a:rPr lang="en-US" dirty="0" smtClean="0">
                <a:solidFill>
                  <a:srgbClr val="0070C0"/>
                </a:solidFill>
              </a:rPr>
              <a:t>				</a:t>
            </a:r>
            <a:r>
              <a:rPr lang="en-US" sz="2100" dirty="0" smtClean="0">
                <a:solidFill>
                  <a:srgbClr val="0070C0"/>
                </a:solidFill>
              </a:rPr>
              <a:t>(Lau and Horvitz ‘99)</a:t>
            </a:r>
          </a:p>
          <a:p>
            <a:pPr lvl="1"/>
            <a:r>
              <a:rPr lang="en-US" dirty="0" smtClean="0"/>
              <a:t>Length correlates with specificity </a:t>
            </a:r>
          </a:p>
          <a:p>
            <a:pPr lvl="1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				(</a:t>
            </a:r>
            <a:r>
              <a:rPr lang="en-US" sz="2000" dirty="0" err="1" smtClean="0">
                <a:solidFill>
                  <a:srgbClr val="0070C0"/>
                </a:solidFill>
              </a:rPr>
              <a:t>Phan</a:t>
            </a:r>
            <a:r>
              <a:rPr lang="en-US" sz="2000" dirty="0" smtClean="0">
                <a:solidFill>
                  <a:srgbClr val="0070C0"/>
                </a:solidFill>
              </a:rPr>
              <a:t> et al. ‘07)</a:t>
            </a:r>
          </a:p>
          <a:p>
            <a:pPr lvl="1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Might become more widespread when search moves “out of the box”</a:t>
            </a:r>
          </a:p>
          <a:p>
            <a:pPr lvl="1"/>
            <a:r>
              <a:rPr lang="en-US" dirty="0" smtClean="0"/>
              <a:t>e.g., speech recognition, search in context</a:t>
            </a:r>
          </a:p>
          <a:p>
            <a:endParaRPr lang="en-US" sz="2000" dirty="0" smtClean="0">
              <a:solidFill>
                <a:srgbClr val="0070C0"/>
              </a:solidFill>
            </a:endParaRPr>
          </a:p>
          <a:p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Queries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304800" y="1371600"/>
          <a:ext cx="5715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/>
                <a:gridCol w="1428750"/>
                <a:gridCol w="1428750"/>
                <a:gridCol w="14287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Query Type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Method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p@5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%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err="1" smtClean="0"/>
                        <a:t>Clk</a:t>
                      </a:r>
                      <a:r>
                        <a:rPr lang="en-US" i="1" baseline="0" dirty="0" smtClean="0"/>
                        <a:t> – Ret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</a:t>
                      </a:r>
                    </a:p>
                    <a:p>
                      <a:pPr algn="ctr"/>
                      <a:r>
                        <a:rPr lang="en-US" b="1" dirty="0" smtClean="0"/>
                        <a:t>(# </a:t>
                      </a:r>
                      <a:r>
                        <a:rPr lang="en-US" b="1" dirty="0" err="1" smtClean="0"/>
                        <a:t>qry</a:t>
                      </a:r>
                      <a:r>
                        <a:rPr lang="en-US" b="1" dirty="0" smtClean="0"/>
                        <a:t>: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920)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QL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SDM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NC_CO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(# </a:t>
                      </a:r>
                      <a:r>
                        <a:rPr lang="en-US" b="1" dirty="0" err="1" smtClean="0"/>
                        <a:t>qry</a:t>
                      </a:r>
                      <a:r>
                        <a:rPr lang="en-US" b="1" dirty="0" smtClean="0"/>
                        <a:t>: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97)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QL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76.92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SDM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80.77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NC_VE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(# </a:t>
                      </a:r>
                      <a:r>
                        <a:rPr lang="en-US" b="1" dirty="0" err="1" smtClean="0"/>
                        <a:t>qry</a:t>
                      </a:r>
                      <a:r>
                        <a:rPr lang="en-US" b="1" dirty="0" smtClean="0"/>
                        <a:t>:</a:t>
                      </a:r>
                      <a:r>
                        <a:rPr lang="en-US" b="1" baseline="0" dirty="0" smtClean="0"/>
                        <a:t> 67</a:t>
                      </a:r>
                      <a:r>
                        <a:rPr lang="en-US" b="1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QL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97.01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SDM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97.01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QE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(# </a:t>
                      </a:r>
                      <a:r>
                        <a:rPr lang="en-US" b="1" dirty="0" err="1" smtClean="0"/>
                        <a:t>qry</a:t>
                      </a:r>
                      <a:r>
                        <a:rPr lang="en-US" b="1" dirty="0" smtClean="0"/>
                        <a:t>:</a:t>
                      </a:r>
                      <a:r>
                        <a:rPr lang="en-US" b="1" baseline="0" dirty="0" smtClean="0"/>
                        <a:t> 88</a:t>
                      </a:r>
                      <a:r>
                        <a:rPr lang="en-US" b="1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QL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77.42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SDM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77.42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Conclusions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 examined the effects of query length on query performance in the search logs</a:t>
            </a:r>
          </a:p>
          <a:p>
            <a:endParaRPr lang="en-US" dirty="0" smtClean="0"/>
          </a:p>
          <a:p>
            <a:r>
              <a:rPr lang="en-US" dirty="0" smtClean="0"/>
              <a:t>We proposed a simple taxonomy for different types of long queries in the search logs</a:t>
            </a:r>
          </a:p>
          <a:p>
            <a:endParaRPr lang="en-US" dirty="0" smtClean="0"/>
          </a:p>
          <a:p>
            <a:r>
              <a:rPr lang="en-US" dirty="0" smtClean="0"/>
              <a:t>We proposed a simple method to combine existing test collections and search logs for retrieval evaluation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Retrieval with </a:t>
            </a:r>
            <a:br>
              <a:rPr lang="en-US" sz="2400" dirty="0" smtClean="0"/>
            </a:br>
            <a:r>
              <a:rPr lang="en-US" sz="2400" dirty="0" smtClean="0"/>
              <a:t>Long Queries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Current evidence that retrieval with long queries is not as effective as with short ones</a:t>
            </a:r>
          </a:p>
          <a:p>
            <a:pPr lvl="1"/>
            <a:r>
              <a:rPr lang="en-US" dirty="0" smtClean="0"/>
              <a:t>TREC </a:t>
            </a:r>
            <a:r>
              <a:rPr lang="en-US" dirty="0" smtClean="0"/>
              <a:t>descriptions </a:t>
            </a:r>
            <a:r>
              <a:rPr lang="en-US" sz="1900" dirty="0" smtClean="0">
                <a:solidFill>
                  <a:srgbClr val="0070C0"/>
                </a:solidFill>
              </a:rPr>
              <a:t>(Bendersky &amp; </a:t>
            </a:r>
            <a:r>
              <a:rPr lang="en-US" sz="1900" dirty="0" smtClean="0">
                <a:solidFill>
                  <a:srgbClr val="0070C0"/>
                </a:solidFill>
              </a:rPr>
              <a:t>Croft ‘08)</a:t>
            </a:r>
            <a:endParaRPr lang="en-US" dirty="0" smtClean="0"/>
          </a:p>
          <a:p>
            <a:pPr lvl="1"/>
            <a:r>
              <a:rPr lang="en-US" dirty="0" smtClean="0"/>
              <a:t>Search in Q&amp;A </a:t>
            </a:r>
            <a:r>
              <a:rPr lang="en-US" dirty="0" smtClean="0"/>
              <a:t>archives </a:t>
            </a:r>
            <a:r>
              <a:rPr lang="en-US" sz="1900" dirty="0" smtClean="0">
                <a:solidFill>
                  <a:srgbClr val="0070C0"/>
                </a:solidFill>
              </a:rPr>
              <a:t>(</a:t>
            </a:r>
            <a:r>
              <a:rPr lang="en-US" sz="1900" dirty="0" err="1" smtClean="0">
                <a:solidFill>
                  <a:srgbClr val="0070C0"/>
                </a:solidFill>
              </a:rPr>
              <a:t>Xue</a:t>
            </a:r>
            <a:r>
              <a:rPr lang="en-US" sz="1900" dirty="0" smtClean="0">
                <a:solidFill>
                  <a:srgbClr val="0070C0"/>
                </a:solidFill>
              </a:rPr>
              <a:t> &amp; Croft </a:t>
            </a:r>
            <a:r>
              <a:rPr lang="en-US" sz="1900" dirty="0" smtClean="0">
                <a:solidFill>
                  <a:srgbClr val="0070C0"/>
                </a:solidFill>
              </a:rPr>
              <a:t>‘08)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We study the performance of the long queries from the search logs</a:t>
            </a:r>
          </a:p>
          <a:p>
            <a:pPr lvl="1"/>
            <a:r>
              <a:rPr lang="en-US" dirty="0" smtClean="0"/>
              <a:t>Identifying the problems</a:t>
            </a:r>
          </a:p>
          <a:p>
            <a:pPr lvl="1"/>
            <a:r>
              <a:rPr lang="en-US" dirty="0" smtClean="0"/>
              <a:t>Discussing potential solutions</a:t>
            </a:r>
          </a:p>
          <a:p>
            <a:pPr lvl="1"/>
            <a:r>
              <a:rPr lang="en-US" dirty="0" smtClean="0"/>
              <a:t>Building test collections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Length Analysis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~15M queries</a:t>
            </a:r>
          </a:p>
          <a:p>
            <a:r>
              <a:rPr lang="en-US" b="1" dirty="0" smtClean="0"/>
              <a:t>Most queries are short</a:t>
            </a:r>
          </a:p>
          <a:p>
            <a:endParaRPr lang="en-US" b="1" dirty="0" smtClean="0"/>
          </a:p>
          <a:p>
            <a:r>
              <a:rPr lang="en-US" b="1" u="sng" dirty="0" smtClean="0"/>
              <a:t>For 90.3% of the queries</a:t>
            </a:r>
          </a:p>
          <a:p>
            <a:pPr algn="ctr"/>
            <a:r>
              <a:rPr lang="en-US" sz="2000" b="1" i="1" dirty="0" err="1" smtClean="0"/>
              <a:t>len</a:t>
            </a:r>
            <a:r>
              <a:rPr lang="en-US" sz="2000" b="1" i="1" dirty="0" smtClean="0"/>
              <a:t>(q) &lt; 5</a:t>
            </a:r>
          </a:p>
          <a:p>
            <a:endParaRPr lang="en-US" b="1" dirty="0" smtClean="0"/>
          </a:p>
          <a:p>
            <a:r>
              <a:rPr lang="en-US" b="1" u="sng" dirty="0" smtClean="0"/>
              <a:t>For 99.9% of the queries </a:t>
            </a:r>
          </a:p>
          <a:p>
            <a:pPr algn="ctr"/>
            <a:r>
              <a:rPr lang="en-US" sz="2000" b="1" i="1" dirty="0" smtClean="0"/>
              <a:t>4 &lt; </a:t>
            </a:r>
            <a:r>
              <a:rPr lang="en-US" sz="2000" b="1" i="1" dirty="0" err="1" smtClean="0"/>
              <a:t>len</a:t>
            </a:r>
            <a:r>
              <a:rPr lang="en-US" sz="2000" b="1" i="1" dirty="0" smtClean="0"/>
              <a:t>(q) &lt;13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228600" y="1371600"/>
          <a:ext cx="5791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Left-Right Arrow 5"/>
          <p:cNvSpPr/>
          <p:nvPr/>
        </p:nvSpPr>
        <p:spPr>
          <a:xfrm>
            <a:off x="990600" y="5486400"/>
            <a:ext cx="11430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-76994" y="3733800"/>
            <a:ext cx="4420394" cy="794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19200" y="5867400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99.9%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0" y="1066800"/>
            <a:ext cx="3343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Expected Query Length = 2.4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/>
        </p:nvGraphicFramePr>
        <p:xfrm>
          <a:off x="609600" y="685800"/>
          <a:ext cx="7772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790162" y="609600"/>
            <a:ext cx="2324637" cy="419100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14800" y="611748"/>
            <a:ext cx="4038600" cy="4191000"/>
          </a:xfrm>
          <a:prstGeom prst="roundRect">
            <a:avLst/>
          </a:prstGeom>
          <a:solidFill>
            <a:srgbClr val="C0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622479"/>
            <a:ext cx="1579087" cy="369332"/>
          </a:xfrm>
          <a:prstGeom prst="rect">
            <a:avLst/>
          </a:prstGeom>
          <a:solidFill>
            <a:srgbClr val="0070C0">
              <a:alpha val="3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Short Queries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86400" y="632136"/>
            <a:ext cx="1460656" cy="369332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Long Queries</a:t>
            </a:r>
            <a:endParaRPr lang="en-US" dirty="0"/>
          </a:p>
        </p:txBody>
      </p:sp>
      <p:sp>
        <p:nvSpPr>
          <p:cNvPr id="18" name="Left-Right Arrow 17"/>
          <p:cNvSpPr/>
          <p:nvPr/>
        </p:nvSpPr>
        <p:spPr>
          <a:xfrm>
            <a:off x="1828800" y="5410200"/>
            <a:ext cx="23622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>
            <a:off x="4191000" y="5410200"/>
            <a:ext cx="4038600" cy="228600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514600" y="5638800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90.3 %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10200" y="5638800"/>
            <a:ext cx="7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9.6%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Query Types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Short Queries</a:t>
            </a:r>
          </a:p>
          <a:p>
            <a:pPr lvl="1"/>
            <a:r>
              <a:rPr lang="en-US" dirty="0" smtClean="0"/>
              <a:t>All assigned to a class </a:t>
            </a:r>
            <a:r>
              <a:rPr lang="en-US" b="1" i="1" dirty="0" smtClean="0"/>
              <a:t>SH</a:t>
            </a:r>
          </a:p>
          <a:p>
            <a:endParaRPr lang="en-US" b="1" i="1" dirty="0" smtClean="0"/>
          </a:p>
          <a:p>
            <a:r>
              <a:rPr lang="en-US" b="1" dirty="0" smtClean="0"/>
              <a:t>Long Queries</a:t>
            </a:r>
          </a:p>
          <a:p>
            <a:pPr lvl="1"/>
            <a:r>
              <a:rPr lang="en-US" dirty="0" smtClean="0"/>
              <a:t>Questions (</a:t>
            </a:r>
            <a:r>
              <a:rPr lang="en-US" b="1" i="1" dirty="0" smtClean="0"/>
              <a:t>QE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Operators (</a:t>
            </a:r>
            <a:r>
              <a:rPr lang="en-US" b="1" i="1" dirty="0" smtClean="0"/>
              <a:t>OP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Composite (</a:t>
            </a:r>
            <a:r>
              <a:rPr lang="en-US" b="1" i="1" dirty="0" smtClean="0"/>
              <a:t>CO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Non-Composite </a:t>
            </a:r>
          </a:p>
          <a:p>
            <a:pPr lvl="2"/>
            <a:r>
              <a:rPr lang="en-US" dirty="0" smtClean="0"/>
              <a:t>Noun Phrases (</a:t>
            </a:r>
            <a:r>
              <a:rPr lang="en-US" sz="2300" b="1" i="1" dirty="0" smtClean="0">
                <a:solidFill>
                  <a:schemeClr val="tx2"/>
                </a:solidFill>
              </a:rPr>
              <a:t>NC_NO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Verb Phrases (</a:t>
            </a:r>
            <a:r>
              <a:rPr lang="en-US" sz="2300" b="1" i="1" dirty="0" smtClean="0">
                <a:solidFill>
                  <a:schemeClr val="tx2"/>
                </a:solidFill>
              </a:rPr>
              <a:t>NC_VE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Questions (QE)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i="1" baseline="30000" dirty="0" smtClean="0"/>
              <a:t>(*)</a:t>
            </a:r>
            <a:r>
              <a:rPr lang="en-US" b="1" i="1" dirty="0" smtClean="0"/>
              <a:t> </a:t>
            </a:r>
            <a:r>
              <a:rPr lang="en-US" b="1" i="1" dirty="0" smtClean="0">
                <a:latin typeface="CMR8"/>
              </a:rPr>
              <a:t>Spelling and punctuation of the original queries is preserved.</a:t>
            </a:r>
            <a:endParaRPr lang="en-US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Questions </a:t>
            </a:r>
            <a:r>
              <a:rPr lang="en-US" dirty="0" smtClean="0"/>
              <a:t>are queries that begin with one of the words from the set: </a:t>
            </a:r>
          </a:p>
          <a:p>
            <a:pPr lvl="1"/>
            <a:r>
              <a:rPr lang="en-US" b="1" i="1" dirty="0" smtClean="0"/>
              <a:t>{what, who, where, when, why, how, which, whom, whose, whether, did, do, does, am, are, is, will, have, has}</a:t>
            </a:r>
          </a:p>
          <a:p>
            <a:pPr lvl="1"/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Examples </a:t>
            </a:r>
            <a:r>
              <a:rPr lang="en-US" i="1" baseline="30000" dirty="0" smtClean="0"/>
              <a:t>(*)</a:t>
            </a:r>
            <a:endParaRPr lang="en-US" i="1" dirty="0" smtClean="0"/>
          </a:p>
          <a:p>
            <a:pPr lvl="1"/>
            <a:r>
              <a:rPr lang="en-US" i="1" dirty="0" smtClean="0"/>
              <a:t>What is the source of ozone?</a:t>
            </a:r>
          </a:p>
          <a:p>
            <a:pPr lvl="1"/>
            <a:r>
              <a:rPr lang="en-US" i="1" dirty="0" smtClean="0"/>
              <a:t>how to feed meat chickens to prevent leg problems</a:t>
            </a:r>
          </a:p>
          <a:p>
            <a:pPr lvl="1"/>
            <a:r>
              <a:rPr lang="en-US" i="1" dirty="0" smtClean="0"/>
              <a:t>do </a:t>
            </a:r>
            <a:r>
              <a:rPr lang="en-US" i="1" dirty="0" err="1" smtClean="0"/>
              <a:t>grover</a:t>
            </a:r>
            <a:r>
              <a:rPr lang="en-US" i="1" dirty="0" smtClean="0"/>
              <a:t> </a:t>
            </a:r>
            <a:r>
              <a:rPr lang="en-US" i="1" dirty="0" err="1" smtClean="0"/>
              <a:t>cleveland</a:t>
            </a:r>
            <a:r>
              <a:rPr lang="en-US" i="1" dirty="0" smtClean="0"/>
              <a:t> have kids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Operators (OP)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i="1" baseline="30000" dirty="0" smtClean="0"/>
              <a:t>(*)</a:t>
            </a:r>
            <a:r>
              <a:rPr lang="en-US" b="1" i="1" dirty="0" smtClean="0"/>
              <a:t> </a:t>
            </a:r>
            <a:r>
              <a:rPr lang="en-US" b="1" i="1" dirty="0" smtClean="0">
                <a:latin typeface="CMR8"/>
              </a:rPr>
              <a:t>Spelling and punctuation of the original queries is preserved.</a:t>
            </a:r>
            <a:endParaRPr lang="en-US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Operators</a:t>
            </a:r>
            <a:r>
              <a:rPr lang="en-US" dirty="0" smtClean="0"/>
              <a:t> are defined as queries that contain (at least)</a:t>
            </a:r>
            <a:endParaRPr lang="en-US" i="1" dirty="0" smtClean="0"/>
          </a:p>
          <a:p>
            <a:pPr lvl="1"/>
            <a:r>
              <a:rPr lang="en-US" i="1" dirty="0" smtClean="0"/>
              <a:t>One of the Boolean operators </a:t>
            </a:r>
            <a:r>
              <a:rPr lang="en-US" b="1" i="1" dirty="0" smtClean="0"/>
              <a:t>{AND,OR,NOT}</a:t>
            </a:r>
          </a:p>
          <a:p>
            <a:pPr lvl="1"/>
            <a:r>
              <a:rPr lang="en-US" i="1" dirty="0" smtClean="0"/>
              <a:t>One of the phrase operators </a:t>
            </a:r>
            <a:r>
              <a:rPr lang="en-US" b="1" i="1" dirty="0" smtClean="0"/>
              <a:t>{+, “}</a:t>
            </a:r>
          </a:p>
          <a:p>
            <a:pPr lvl="1"/>
            <a:r>
              <a:rPr lang="en-US" i="1" dirty="0" smtClean="0"/>
              <a:t>One </a:t>
            </a:r>
            <a:r>
              <a:rPr lang="en-US" dirty="0" smtClean="0"/>
              <a:t>of the special web-search operators </a:t>
            </a:r>
            <a:r>
              <a:rPr lang="en-US" b="1" dirty="0" smtClean="0"/>
              <a:t>{</a:t>
            </a:r>
            <a:r>
              <a:rPr lang="en-US" b="1" i="1" dirty="0" smtClean="0"/>
              <a:t>contains:, </a:t>
            </a:r>
            <a:r>
              <a:rPr lang="en-US" b="1" i="1" dirty="0" err="1" smtClean="0"/>
              <a:t>filetype</a:t>
            </a:r>
            <a:r>
              <a:rPr lang="en-US" b="1" i="1" dirty="0" smtClean="0"/>
              <a:t>:, </a:t>
            </a:r>
            <a:r>
              <a:rPr lang="en-US" b="1" i="1" dirty="0" err="1" smtClean="0"/>
              <a:t>inanchor</a:t>
            </a:r>
            <a:r>
              <a:rPr lang="en-US" b="1" i="1" dirty="0" smtClean="0"/>
              <a:t>:, </a:t>
            </a:r>
            <a:r>
              <a:rPr lang="en-US" b="1" i="1" dirty="0" err="1" smtClean="0"/>
              <a:t>inbody</a:t>
            </a:r>
            <a:r>
              <a:rPr lang="en-US" b="1" i="1" dirty="0" smtClean="0"/>
              <a:t>:, </a:t>
            </a:r>
            <a:r>
              <a:rPr lang="en-US" b="1" i="1" dirty="0" err="1" smtClean="0"/>
              <a:t>intitle:,ip</a:t>
            </a:r>
            <a:r>
              <a:rPr lang="en-US" b="1" i="1" dirty="0" smtClean="0"/>
              <a:t>:, language:, loc:, location:, prefer:, site:, feed:, has-feed:, </a:t>
            </a:r>
            <a:r>
              <a:rPr lang="en-US" b="1" i="1" dirty="0" err="1" smtClean="0"/>
              <a:t>url</a:t>
            </a:r>
            <a:r>
              <a:rPr lang="en-US" b="1" i="1" dirty="0" smtClean="0"/>
              <a:t>:}</a:t>
            </a:r>
          </a:p>
          <a:p>
            <a:endParaRPr lang="en-US" i="1" dirty="0" smtClean="0"/>
          </a:p>
          <a:p>
            <a:r>
              <a:rPr lang="en-US" i="1" dirty="0" smtClean="0"/>
              <a:t>Examples </a:t>
            </a:r>
            <a:r>
              <a:rPr lang="en-US" i="1" baseline="30000" dirty="0" smtClean="0"/>
              <a:t>(*)</a:t>
            </a:r>
            <a:endParaRPr lang="en-US" i="1" dirty="0" smtClean="0"/>
          </a:p>
          <a:p>
            <a:pPr lvl="1"/>
            <a:r>
              <a:rPr lang="en-US" i="1" dirty="0" err="1" smtClean="0"/>
              <a:t>bristol</a:t>
            </a:r>
            <a:r>
              <a:rPr lang="en-US" i="1" dirty="0" smtClean="0"/>
              <a:t>, pa AND senior center</a:t>
            </a:r>
          </a:p>
          <a:p>
            <a:pPr lvl="1"/>
            <a:r>
              <a:rPr lang="en-US" i="1" dirty="0" smtClean="0"/>
              <a:t>"buffalo china " pine cone"</a:t>
            </a:r>
          </a:p>
          <a:p>
            <a:pPr lvl="1"/>
            <a:r>
              <a:rPr lang="en-US" i="1" dirty="0" err="1" smtClean="0"/>
              <a:t>site:dev.pipestone.com</a:t>
            </a:r>
            <a:r>
              <a:rPr lang="en-US" i="1" dirty="0" smtClean="0"/>
              <a:t> ((Good For A Laugh))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2584</TotalTime>
  <Words>1467</Words>
  <Application>Microsoft Office PowerPoint</Application>
  <PresentationFormat>On-screen Show (4:3)</PresentationFormat>
  <Paragraphs>461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Origin</vt:lpstr>
      <vt:lpstr>Analysis of Long Queries in a Large Scale Search Log</vt:lpstr>
      <vt:lpstr>Outline</vt:lpstr>
      <vt:lpstr>Why Long Queries?</vt:lpstr>
      <vt:lpstr>Retrieval with  Long Queries</vt:lpstr>
      <vt:lpstr>Length Analysis</vt:lpstr>
      <vt:lpstr>Slide 6</vt:lpstr>
      <vt:lpstr>Query Types</vt:lpstr>
      <vt:lpstr>Questions (QE)</vt:lpstr>
      <vt:lpstr>Operators (OP)</vt:lpstr>
      <vt:lpstr>Composite(CO)</vt:lpstr>
      <vt:lpstr>Noun Phrases (NC_CO)</vt:lpstr>
      <vt:lpstr>Verb Phrases (NC_VE)</vt:lpstr>
      <vt:lpstr>Slide 13</vt:lpstr>
      <vt:lpstr>Click  Analysis</vt:lpstr>
      <vt:lpstr>Clicks and  Query Length</vt:lpstr>
      <vt:lpstr>Clicks and  Query Length</vt:lpstr>
      <vt:lpstr>Clicks and  Query Type</vt:lpstr>
      <vt:lpstr>Measures by  Query Type</vt:lpstr>
      <vt:lpstr>Clicks and  Query Frequency</vt:lpstr>
      <vt:lpstr>Clicks and Query Length for Tail Queries</vt:lpstr>
      <vt:lpstr>Improving Long Queries</vt:lpstr>
      <vt:lpstr>Query Reduction</vt:lpstr>
      <vt:lpstr>Query Expansion</vt:lpstr>
      <vt:lpstr>Query Reformulation</vt:lpstr>
      <vt:lpstr>Term &amp; Concept Weighting</vt:lpstr>
      <vt:lpstr>Query Segmentation</vt:lpstr>
      <vt:lpstr>Retrieval Evaluation</vt:lpstr>
      <vt:lpstr>Creating Relevance Judgments</vt:lpstr>
      <vt:lpstr>Short Queries Performance</vt:lpstr>
      <vt:lpstr>Long Queries Performance</vt:lpstr>
      <vt:lpstr>Conclusions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Text Reuse on the Web</dc:title>
  <dc:creator>marina.michael</dc:creator>
  <cp:lastModifiedBy>marina.michael</cp:lastModifiedBy>
  <cp:revision>266</cp:revision>
  <dcterms:created xsi:type="dcterms:W3CDTF">2006-08-16T00:00:00Z</dcterms:created>
  <dcterms:modified xsi:type="dcterms:W3CDTF">2009-02-08T09:17:08Z</dcterms:modified>
</cp:coreProperties>
</file>