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64" r:id="rId4"/>
    <p:sldId id="266" r:id="rId5"/>
    <p:sldId id="263" r:id="rId6"/>
    <p:sldId id="290" r:id="rId7"/>
    <p:sldId id="268" r:id="rId8"/>
    <p:sldId id="258" r:id="rId9"/>
    <p:sldId id="259" r:id="rId10"/>
    <p:sldId id="269" r:id="rId11"/>
    <p:sldId id="270" r:id="rId12"/>
    <p:sldId id="282" r:id="rId13"/>
    <p:sldId id="271" r:id="rId14"/>
    <p:sldId id="272" r:id="rId15"/>
    <p:sldId id="273" r:id="rId16"/>
    <p:sldId id="288" r:id="rId17"/>
    <p:sldId id="289" r:id="rId18"/>
    <p:sldId id="279" r:id="rId19"/>
    <p:sldId id="280" r:id="rId20"/>
    <p:sldId id="281" r:id="rId21"/>
    <p:sldId id="283" r:id="rId22"/>
    <p:sldId id="265" r:id="rId23"/>
    <p:sldId id="277" r:id="rId24"/>
    <p:sldId id="286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0D3"/>
    <a:srgbClr val="7030A0"/>
    <a:srgbClr val="C5FFDF"/>
    <a:srgbClr val="E5FFF1"/>
    <a:srgbClr val="93FFC4"/>
    <a:srgbClr val="65FFAB"/>
    <a:srgbClr val="005C2A"/>
    <a:srgbClr val="006400"/>
    <a:srgbClr val="3F26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888" autoAdjust="0"/>
  </p:normalViewPr>
  <p:slideViewPr>
    <p:cSldViewPr>
      <p:cViewPr varScale="1">
        <p:scale>
          <a:sx n="96" d="100"/>
          <a:sy n="96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0.67000000000000048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Groupization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0.64000000000000035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0.64000000000000035</c:v>
                </c:pt>
                <c:pt idx="1">
                  <c:v>0.7100000000000003</c:v>
                </c:pt>
              </c:numCache>
            </c:numRef>
          </c:val>
        </c:ser>
        <c:axId val="90530560"/>
        <c:axId val="90532096"/>
      </c:barChart>
      <c:catAx>
        <c:axId val="90530560"/>
        <c:scaling>
          <c:orientation val="minMax"/>
        </c:scaling>
        <c:axPos val="b"/>
        <c:tickLblPos val="nextTo"/>
        <c:crossAx val="90532096"/>
        <c:crosses val="autoZero"/>
        <c:auto val="1"/>
        <c:lblAlgn val="ctr"/>
        <c:lblOffset val="100"/>
      </c:catAx>
      <c:valAx>
        <c:axId val="90532096"/>
        <c:scaling>
          <c:orientation val="minMax"/>
        </c:scaling>
        <c:axPos val="l"/>
        <c:majorGridlines/>
        <c:numFmt formatCode="General" sourceLinked="1"/>
        <c:tickLblPos val="nextTo"/>
        <c:crossAx val="90530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0.67000000000000048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Groupization</c:v>
                </c:pt>
              </c:strCache>
            </c:strRef>
          </c:tx>
          <c:spPr>
            <a:solidFill>
              <a:srgbClr val="65FFAB"/>
            </a:solidFill>
            <a:ln>
              <a:noFill/>
            </a:ln>
          </c:spPr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0.64000000000000035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5C2A"/>
            </a:solidFill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0.64000000000000035</c:v>
                </c:pt>
                <c:pt idx="1">
                  <c:v>0.7100000000000003</c:v>
                </c:pt>
              </c:numCache>
            </c:numRef>
          </c:val>
        </c:ser>
        <c:axId val="90558848"/>
        <c:axId val="90560384"/>
      </c:barChart>
      <c:catAx>
        <c:axId val="90558848"/>
        <c:scaling>
          <c:orientation val="minMax"/>
        </c:scaling>
        <c:axPos val="b"/>
        <c:tickLblPos val="nextTo"/>
        <c:crossAx val="90560384"/>
        <c:crosses val="autoZero"/>
        <c:auto val="1"/>
        <c:lblAlgn val="ctr"/>
        <c:lblOffset val="100"/>
      </c:catAx>
      <c:valAx>
        <c:axId val="90560384"/>
        <c:scaling>
          <c:orientation val="minMax"/>
        </c:scaling>
        <c:axPos val="l"/>
        <c:majorGridlines/>
        <c:numFmt formatCode="General" sourceLinked="1"/>
        <c:tickLblPos val="nextTo"/>
        <c:crossAx val="90558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Personalization (all)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Sheet1!$C$2:$R$2</c:f>
              <c:numCache>
                <c:formatCode>General</c:formatCode>
                <c:ptCount val="16"/>
                <c:pt idx="0">
                  <c:v>0.59431573507192248</c:v>
                </c:pt>
                <c:pt idx="1">
                  <c:v>0.5820327713327742</c:v>
                </c:pt>
                <c:pt idx="2">
                  <c:v>0.60127559807958075</c:v>
                </c:pt>
                <c:pt idx="3">
                  <c:v>0.59132285537345963</c:v>
                </c:pt>
                <c:pt idx="4">
                  <c:v>0.57861123193843012</c:v>
                </c:pt>
                <c:pt idx="5">
                  <c:v>0.59048387860451645</c:v>
                </c:pt>
                <c:pt idx="6">
                  <c:v>0.58900992557725551</c:v>
                </c:pt>
                <c:pt idx="7">
                  <c:v>0.59765545530555686</c:v>
                </c:pt>
                <c:pt idx="8">
                  <c:v>0.5857370801904771</c:v>
                </c:pt>
                <c:pt idx="9">
                  <c:v>0.6027198704900355</c:v>
                </c:pt>
                <c:pt idx="10">
                  <c:v>0.58174797900972264</c:v>
                </c:pt>
                <c:pt idx="11">
                  <c:v>0.5866947414212117</c:v>
                </c:pt>
                <c:pt idx="12">
                  <c:v>0.56818220523443241</c:v>
                </c:pt>
                <c:pt idx="13">
                  <c:v>0.59211198379463437</c:v>
                </c:pt>
                <c:pt idx="14">
                  <c:v>0.61386763657983312</c:v>
                </c:pt>
                <c:pt idx="15">
                  <c:v>0.54534105277778189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0.57106336595902296</c:v>
                </c:pt>
                <c:pt idx="5">
                  <c:v>0.58378153082602569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0.6336268485131038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0.58653299292979511</c:v>
                </c:pt>
                <c:pt idx="12">
                  <c:v>0.5608622154838877</c:v>
                </c:pt>
                <c:pt idx="13">
                  <c:v>0.6031378344720919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marker val="1"/>
        <c:axId val="43854848"/>
        <c:axId val="45507328"/>
      </c:lineChart>
      <c:catAx>
        <c:axId val="43854848"/>
        <c:scaling>
          <c:orientation val="minMax"/>
        </c:scaling>
        <c:axPos val="b"/>
        <c:tickLblPos val="nextTo"/>
        <c:crossAx val="45507328"/>
        <c:crosses val="autoZero"/>
        <c:auto val="1"/>
        <c:lblAlgn val="ctr"/>
        <c:lblOffset val="100"/>
      </c:catAx>
      <c:valAx>
        <c:axId val="45507328"/>
        <c:scaling>
          <c:orientation val="minMax"/>
          <c:max val="0.75000000000000466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43854848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3"/>
          <c:order val="0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0.57106336595902318</c:v>
                </c:pt>
                <c:pt idx="5">
                  <c:v>0.58378153082602557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0.63362684851310325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0.58653299292979466</c:v>
                </c:pt>
                <c:pt idx="12">
                  <c:v>0.56086221548388726</c:v>
                </c:pt>
                <c:pt idx="13">
                  <c:v>0.60313783447209168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0.55998589109343111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0.56528875250833688</c:v>
                </c:pt>
                <c:pt idx="11">
                  <c:v>0.49830882020000367</c:v>
                </c:pt>
                <c:pt idx="12">
                  <c:v>0.49709871301282377</c:v>
                </c:pt>
                <c:pt idx="13">
                  <c:v>0.54136818419213395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2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0.72044991400000469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0.67675568098333794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0.69799224353876343</c:v>
                </c:pt>
                <c:pt idx="14">
                  <c:v>0.71804787897059474</c:v>
                </c:pt>
                <c:pt idx="15">
                  <c:v>0.61150098008333331</c:v>
                </c:pt>
              </c:numCache>
            </c:numRef>
          </c:val>
        </c:ser>
        <c:marker val="1"/>
        <c:axId val="45541632"/>
        <c:axId val="46669824"/>
      </c:lineChart>
      <c:catAx>
        <c:axId val="45541632"/>
        <c:scaling>
          <c:orientation val="minMax"/>
        </c:scaling>
        <c:axPos val="b"/>
        <c:tickLblPos val="nextTo"/>
        <c:crossAx val="46669824"/>
        <c:crosses val="autoZero"/>
        <c:auto val="1"/>
        <c:lblAlgn val="ctr"/>
        <c:lblOffset val="100"/>
      </c:catAx>
      <c:valAx>
        <c:axId val="46669824"/>
        <c:scaling>
          <c:orientation val="minMax"/>
          <c:max val="0.75000000000000444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45541632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Personalization (social)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Sheet1!$C$3:$R$3</c:f>
              <c:numCache>
                <c:formatCode>General</c:formatCode>
                <c:ptCount val="16"/>
                <c:pt idx="0">
                  <c:v>0.54904306426948424</c:v>
                </c:pt>
                <c:pt idx="1">
                  <c:v>0.52985697217500005</c:v>
                </c:pt>
                <c:pt idx="2">
                  <c:v>0.54713692196756225</c:v>
                </c:pt>
                <c:pt idx="3">
                  <c:v>0.54587799932441872</c:v>
                </c:pt>
                <c:pt idx="4">
                  <c:v>0.50821145770833331</c:v>
                </c:pt>
                <c:pt idx="5">
                  <c:v>0.53619675450862081</c:v>
                </c:pt>
                <c:pt idx="6">
                  <c:v>0.53855533069413164</c:v>
                </c:pt>
                <c:pt idx="7">
                  <c:v>0.54465186620707606</c:v>
                </c:pt>
                <c:pt idx="8">
                  <c:v>0.54835106642063502</c:v>
                </c:pt>
                <c:pt idx="9">
                  <c:v>0.58235961714062512</c:v>
                </c:pt>
                <c:pt idx="10">
                  <c:v>0.53636552765624956</c:v>
                </c:pt>
                <c:pt idx="11">
                  <c:v>0.51398821325000354</c:v>
                </c:pt>
                <c:pt idx="12">
                  <c:v>0.50524685950641035</c:v>
                </c:pt>
                <c:pt idx="13">
                  <c:v>0.54310574917138355</c:v>
                </c:pt>
                <c:pt idx="14">
                  <c:v>0.55241635158333258</c:v>
                </c:pt>
                <c:pt idx="15">
                  <c:v>0.47027397405555582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Personalization (work)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Sheet1!$C$4:$R$4</c:f>
              <c:numCache>
                <c:formatCode>General</c:formatCode>
                <c:ptCount val="16"/>
                <c:pt idx="0">
                  <c:v>0.65312104571666652</c:v>
                </c:pt>
                <c:pt idx="1">
                  <c:v>0.64341649589199956</c:v>
                </c:pt>
                <c:pt idx="2">
                  <c:v>0.65799507408056357</c:v>
                </c:pt>
                <c:pt idx="3">
                  <c:v>0.65256345983714259</c:v>
                </c:pt>
                <c:pt idx="4">
                  <c:v>0.69052709219696951</c:v>
                </c:pt>
                <c:pt idx="5">
                  <c:v>0.66656437705072469</c:v>
                </c:pt>
                <c:pt idx="6">
                  <c:v>0.65079495453000802</c:v>
                </c:pt>
                <c:pt idx="7">
                  <c:v>0.65477114455358187</c:v>
                </c:pt>
                <c:pt idx="8">
                  <c:v>0.64755620789583368</c:v>
                </c:pt>
                <c:pt idx="9">
                  <c:v>0.65379164923334043</c:v>
                </c:pt>
                <c:pt idx="10">
                  <c:v>0.63115519836111533</c:v>
                </c:pt>
                <c:pt idx="11">
                  <c:v>0.65678134681481914</c:v>
                </c:pt>
                <c:pt idx="12">
                  <c:v>0.6635282775606115</c:v>
                </c:pt>
                <c:pt idx="13">
                  <c:v>0.66572438372286835</c:v>
                </c:pt>
                <c:pt idx="14">
                  <c:v>0.6783480594902026</c:v>
                </c:pt>
                <c:pt idx="15">
                  <c:v>0.61880402700000459</c:v>
                </c:pt>
              </c:numCache>
            </c:numRef>
          </c:val>
        </c:ser>
        <c:ser>
          <c:idx val="4"/>
          <c:order val="2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0.55998589109343111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0.56528875250833688</c:v>
                </c:pt>
                <c:pt idx="11">
                  <c:v>0.49830882020000367</c:v>
                </c:pt>
                <c:pt idx="12">
                  <c:v>0.49709871301282377</c:v>
                </c:pt>
                <c:pt idx="13">
                  <c:v>0.54136818419213395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3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0.72044991400000469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0.67675568098333794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0.69799224353876343</c:v>
                </c:pt>
                <c:pt idx="14">
                  <c:v>0.71804787897059474</c:v>
                </c:pt>
                <c:pt idx="15">
                  <c:v>0.61150098008333331</c:v>
                </c:pt>
              </c:numCache>
            </c:numRef>
          </c:val>
        </c:ser>
        <c:marker val="1"/>
        <c:axId val="46741376"/>
        <c:axId val="46742912"/>
      </c:lineChart>
      <c:catAx>
        <c:axId val="46741376"/>
        <c:scaling>
          <c:orientation val="minMax"/>
        </c:scaling>
        <c:axPos val="b"/>
        <c:tickLblPos val="nextTo"/>
        <c:crossAx val="46742912"/>
        <c:crosses val="autoZero"/>
        <c:auto val="1"/>
        <c:lblAlgn val="ctr"/>
        <c:lblOffset val="100"/>
      </c:catAx>
      <c:valAx>
        <c:axId val="46742912"/>
        <c:scaling>
          <c:orientation val="minMax"/>
          <c:max val="0.75000000000000444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46741376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Personalization (all)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Sheet1!$C$2:$R$2</c:f>
              <c:numCache>
                <c:formatCode>General</c:formatCode>
                <c:ptCount val="16"/>
                <c:pt idx="0">
                  <c:v>0.59431573507192226</c:v>
                </c:pt>
                <c:pt idx="1">
                  <c:v>0.58203277133277398</c:v>
                </c:pt>
                <c:pt idx="2">
                  <c:v>0.60127559807957986</c:v>
                </c:pt>
                <c:pt idx="3">
                  <c:v>0.59132285537345908</c:v>
                </c:pt>
                <c:pt idx="4">
                  <c:v>0.57861123193842956</c:v>
                </c:pt>
                <c:pt idx="5">
                  <c:v>0.59048387860451579</c:v>
                </c:pt>
                <c:pt idx="6">
                  <c:v>0.58900992557725551</c:v>
                </c:pt>
                <c:pt idx="7">
                  <c:v>0.59765545530555575</c:v>
                </c:pt>
                <c:pt idx="8">
                  <c:v>0.58573708019047643</c:v>
                </c:pt>
                <c:pt idx="9">
                  <c:v>0.60271987049003484</c:v>
                </c:pt>
                <c:pt idx="10">
                  <c:v>0.58174797900972242</c:v>
                </c:pt>
                <c:pt idx="11">
                  <c:v>0.58669474142121159</c:v>
                </c:pt>
                <c:pt idx="12">
                  <c:v>0.56818220523443241</c:v>
                </c:pt>
                <c:pt idx="13">
                  <c:v>0.59211198379463414</c:v>
                </c:pt>
                <c:pt idx="14">
                  <c:v>0.61386763657983212</c:v>
                </c:pt>
                <c:pt idx="15">
                  <c:v>0.54534105277778144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Personalization (social)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Sheet1!$C$3:$R$3</c:f>
              <c:numCache>
                <c:formatCode>General</c:formatCode>
                <c:ptCount val="16"/>
                <c:pt idx="0">
                  <c:v>0.54904306426948402</c:v>
                </c:pt>
                <c:pt idx="1">
                  <c:v>0.52985697217500005</c:v>
                </c:pt>
                <c:pt idx="2">
                  <c:v>0.54713692196756247</c:v>
                </c:pt>
                <c:pt idx="3">
                  <c:v>0.54587799932441872</c:v>
                </c:pt>
                <c:pt idx="4">
                  <c:v>0.50821145770833331</c:v>
                </c:pt>
                <c:pt idx="5">
                  <c:v>0.53619675450862081</c:v>
                </c:pt>
                <c:pt idx="6">
                  <c:v>0.53855533069413164</c:v>
                </c:pt>
                <c:pt idx="7">
                  <c:v>0.54465186620707584</c:v>
                </c:pt>
                <c:pt idx="8">
                  <c:v>0.54835106642063502</c:v>
                </c:pt>
                <c:pt idx="9">
                  <c:v>0.58235961714062512</c:v>
                </c:pt>
                <c:pt idx="10">
                  <c:v>0.53636552765624956</c:v>
                </c:pt>
                <c:pt idx="11">
                  <c:v>0.51398821325000332</c:v>
                </c:pt>
                <c:pt idx="12">
                  <c:v>0.50524685950641035</c:v>
                </c:pt>
                <c:pt idx="13">
                  <c:v>0.54310574917138355</c:v>
                </c:pt>
                <c:pt idx="14">
                  <c:v>0.55241635158333258</c:v>
                </c:pt>
                <c:pt idx="15">
                  <c:v>0.47027397405555582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Personalization (work)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Sheet1!$C$4:$R$4</c:f>
              <c:numCache>
                <c:formatCode>General</c:formatCode>
                <c:ptCount val="16"/>
                <c:pt idx="0">
                  <c:v>0.65312104571666652</c:v>
                </c:pt>
                <c:pt idx="1">
                  <c:v>0.64341649589199956</c:v>
                </c:pt>
                <c:pt idx="2">
                  <c:v>0.65799507408056312</c:v>
                </c:pt>
                <c:pt idx="3">
                  <c:v>0.65256345983714259</c:v>
                </c:pt>
                <c:pt idx="4">
                  <c:v>0.69052709219696951</c:v>
                </c:pt>
                <c:pt idx="5">
                  <c:v>0.66656437705072469</c:v>
                </c:pt>
                <c:pt idx="6">
                  <c:v>0.65079495453000746</c:v>
                </c:pt>
                <c:pt idx="7">
                  <c:v>0.65477114455358121</c:v>
                </c:pt>
                <c:pt idx="8">
                  <c:v>0.64755620789583368</c:v>
                </c:pt>
                <c:pt idx="9">
                  <c:v>0.65379164923333999</c:v>
                </c:pt>
                <c:pt idx="10">
                  <c:v>0.63115519836111511</c:v>
                </c:pt>
                <c:pt idx="11">
                  <c:v>0.65678134681481892</c:v>
                </c:pt>
                <c:pt idx="12">
                  <c:v>0.66352827756061106</c:v>
                </c:pt>
                <c:pt idx="13">
                  <c:v>0.66572438372286835</c:v>
                </c:pt>
                <c:pt idx="14">
                  <c:v>0.67834805949020216</c:v>
                </c:pt>
                <c:pt idx="15">
                  <c:v>0.61880402700000425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0.57106336595902341</c:v>
                </c:pt>
                <c:pt idx="5">
                  <c:v>0.58378153082602557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0.6336268485131028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0.58653299292979488</c:v>
                </c:pt>
                <c:pt idx="12">
                  <c:v>0.56086221548388704</c:v>
                </c:pt>
                <c:pt idx="13">
                  <c:v>0.60313783447209135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0.55998589109343089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0.56528875250833666</c:v>
                </c:pt>
                <c:pt idx="11">
                  <c:v>0.49830882020000344</c:v>
                </c:pt>
                <c:pt idx="12">
                  <c:v>0.49709871301282355</c:v>
                </c:pt>
                <c:pt idx="13">
                  <c:v>0.54136818419213417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0.72044991400000435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0.67675568098333772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0.69799224353876321</c:v>
                </c:pt>
                <c:pt idx="14">
                  <c:v>0.7180478789705943</c:v>
                </c:pt>
                <c:pt idx="15">
                  <c:v>0.61150098008333331</c:v>
                </c:pt>
              </c:numCache>
            </c:numRef>
          </c:val>
        </c:ser>
        <c:marker val="1"/>
        <c:axId val="46615552"/>
        <c:axId val="46633728"/>
      </c:lineChart>
      <c:catAx>
        <c:axId val="46615552"/>
        <c:scaling>
          <c:orientation val="minMax"/>
        </c:scaling>
        <c:axPos val="b"/>
        <c:tickLblPos val="nextTo"/>
        <c:crossAx val="46633728"/>
        <c:crosses val="autoZero"/>
        <c:auto val="1"/>
        <c:lblAlgn val="ctr"/>
        <c:lblOffset val="100"/>
      </c:catAx>
      <c:valAx>
        <c:axId val="46633728"/>
        <c:scaling>
          <c:orientation val="minMax"/>
          <c:max val="0.75000000000000422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46615552"/>
        <c:crosses val="autoZero"/>
        <c:crossBetween val="between"/>
      </c:valAx>
    </c:plotArea>
    <c:legend>
      <c:legendPos val="t"/>
      <c:layout/>
    </c:legend>
    <c:plotVisOnly val="1"/>
  </c:chart>
  <c:spPr>
    <a:ln w="57150"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06524-ECF4-4526-8F63-993840A2B218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EB88A-9CCA-4D0C-B606-D1D550D4D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Think of a few words to describe this painting.</a:t>
            </a:r>
          </a:p>
          <a:p>
            <a:pPr>
              <a:buFontTx/>
              <a:buChar char="-"/>
            </a:pPr>
            <a:r>
              <a:rPr lang="en-US" baseline="0" dirty="0" smtClean="0"/>
              <a:t>Share them with your neighbor.</a:t>
            </a:r>
          </a:p>
          <a:p>
            <a:pPr>
              <a:buFontTx/>
              <a:buChar char="-"/>
            </a:pPr>
            <a:r>
              <a:rPr lang="en-US" baseline="0" dirty="0" smtClean="0"/>
              <a:t>Poll: Same as your neighbor, or different?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The point is that we use different words to describe the same things.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Overall, we see an improvement for </a:t>
            </a:r>
            <a:r>
              <a:rPr lang="en-US" dirty="0" err="1" smtClean="0"/>
              <a:t>groupization</a:t>
            </a:r>
            <a:r>
              <a:rPr lang="en-US" baseline="0" dirty="0" smtClean="0"/>
              <a:t> for most group types.</a:t>
            </a:r>
          </a:p>
          <a:p>
            <a:r>
              <a:rPr lang="en-US" baseline="0" dirty="0" smtClean="0"/>
              <a:t>In particular for interest based groups.</a:t>
            </a:r>
          </a:p>
          <a:p>
            <a:r>
              <a:rPr lang="en-US" baseline="0" dirty="0" smtClean="0"/>
              <a:t>Reason: Break down by query type – work, social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 higher for</a:t>
            </a:r>
            <a:r>
              <a:rPr lang="en-US" baseline="0" dirty="0" smtClean="0"/>
              <a:t> work queries in general</a:t>
            </a:r>
          </a:p>
          <a:p>
            <a:r>
              <a:rPr lang="en-US" baseline="0" dirty="0" smtClean="0"/>
              <a:t>And for social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teevan\Desktop\Untitle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674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Discovering and Using Groups to Improve Personalized Search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Jaime Teevan, Merrie Morris, Steve Bush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Microsoft Research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Trait-based dataset</a:t>
            </a:r>
          </a:p>
          <a:p>
            <a:r>
              <a:rPr lang="en-US" dirty="0" smtClean="0"/>
              <a:t>Challenge</a:t>
            </a:r>
            <a:endParaRPr lang="en-US" dirty="0" smtClean="0"/>
          </a:p>
          <a:p>
            <a:pPr lvl="1"/>
            <a:r>
              <a:rPr lang="en-US" dirty="0" smtClean="0"/>
              <a:t>Overlapping queries</a:t>
            </a:r>
          </a:p>
          <a:p>
            <a:pPr lvl="1"/>
            <a:r>
              <a:rPr lang="en-US" dirty="0" smtClean="0"/>
              <a:t>Natural motivation</a:t>
            </a:r>
            <a:endParaRPr lang="en-US" dirty="0" smtClean="0"/>
          </a:p>
          <a:p>
            <a:r>
              <a:rPr lang="en-US" dirty="0" smtClean="0"/>
              <a:t>Queries picked from 12</a:t>
            </a:r>
          </a:p>
          <a:p>
            <a:pPr lvl="1"/>
            <a:r>
              <a:rPr lang="en-US" dirty="0" smtClean="0"/>
              <a:t>Work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c# delegates</a:t>
            </a:r>
            <a:r>
              <a:rPr lang="en-US" sz="2000" dirty="0" smtClean="0"/>
              <a:t>, </a:t>
            </a:r>
            <a:r>
              <a:rPr lang="en-US" sz="2000" i="1" dirty="0" smtClean="0"/>
              <a:t>live meeting</a:t>
            </a:r>
          </a:p>
          <a:p>
            <a:pPr lvl="1"/>
            <a:r>
              <a:rPr lang="en-US" dirty="0" smtClean="0"/>
              <a:t>Interests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100" i="1" dirty="0" smtClean="0"/>
              <a:t>bread recipes</a:t>
            </a:r>
            <a:r>
              <a:rPr lang="en-US" sz="2100" dirty="0" smtClean="0"/>
              <a:t>, </a:t>
            </a:r>
            <a:r>
              <a:rPr lang="en-US" sz="2100" i="1" dirty="0" smtClean="0"/>
              <a:t>toilet train dog</a:t>
            </a:r>
            <a:endParaRPr lang="en-US" sz="21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Task-based dataset</a:t>
            </a:r>
          </a:p>
          <a:p>
            <a:r>
              <a:rPr lang="en-US" dirty="0" smtClean="0"/>
              <a:t>Common task</a:t>
            </a:r>
          </a:p>
          <a:p>
            <a:pPr lvl="1"/>
            <a:r>
              <a:rPr lang="en-US" dirty="0" smtClean="0"/>
              <a:t>Telecommuting v. office</a:t>
            </a:r>
          </a:p>
          <a:p>
            <a:pPr lvl="1">
              <a:buNone/>
            </a:pPr>
            <a:r>
              <a:rPr lang="en-US" sz="2100" i="1" dirty="0" smtClean="0"/>
              <a:t>	pros and cons of working in an office</a:t>
            </a:r>
          </a:p>
          <a:p>
            <a:pPr lvl="1">
              <a:buNone/>
            </a:pPr>
            <a:r>
              <a:rPr lang="en-US" sz="2100" i="1" dirty="0" smtClean="0"/>
              <a:t>	social comparison telecommuting versus office</a:t>
            </a:r>
          </a:p>
          <a:p>
            <a:pPr lvl="1">
              <a:buNone/>
            </a:pPr>
            <a:r>
              <a:rPr lang="en-US" sz="2100" i="1" dirty="0" smtClean="0"/>
              <a:t>	telecommuting</a:t>
            </a:r>
          </a:p>
          <a:p>
            <a:pPr lvl="1">
              <a:buNone/>
            </a:pPr>
            <a:r>
              <a:rPr lang="en-US" sz="2100" i="1" dirty="0" smtClean="0"/>
              <a:t>	working at home cost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Queries evaluated</a:t>
            </a:r>
          </a:p>
          <a:p>
            <a:r>
              <a:rPr lang="en-US" dirty="0" smtClean="0"/>
              <a:t>Explicit relevance judgments</a:t>
            </a:r>
          </a:p>
          <a:p>
            <a:pPr lvl="1"/>
            <a:r>
              <a:rPr lang="en-US" dirty="0" smtClean="0"/>
              <a:t>20 - 40 results</a:t>
            </a:r>
          </a:p>
          <a:p>
            <a:pPr lvl="1"/>
            <a:r>
              <a:rPr lang="en-US" dirty="0" smtClean="0"/>
              <a:t>Personal relevance</a:t>
            </a:r>
          </a:p>
          <a:p>
            <a:pPr lvl="2"/>
            <a:r>
              <a:rPr lang="en-US" i="1" dirty="0" smtClean="0"/>
              <a:t>Highly relevant</a:t>
            </a:r>
          </a:p>
          <a:p>
            <a:pPr lvl="2"/>
            <a:r>
              <a:rPr lang="en-US" i="1" dirty="0" smtClean="0"/>
              <a:t>Relevant</a:t>
            </a:r>
          </a:p>
          <a:p>
            <a:pPr lvl="2"/>
            <a:r>
              <a:rPr lang="en-US" i="1" dirty="0" smtClean="0"/>
              <a:t>Not relevant</a:t>
            </a:r>
            <a:endParaRPr lang="en-US" dirty="0" smtClean="0"/>
          </a:p>
          <a:p>
            <a:r>
              <a:rPr lang="en-US" dirty="0" smtClean="0"/>
              <a:t>User profile: Desktop index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Answering the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do we share interests with?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talk about things similarly?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algorithms should we use?</a:t>
            </a:r>
          </a:p>
          <a:p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Who do we share interests with?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in query selection</a:t>
            </a:r>
          </a:p>
          <a:p>
            <a:pPr lvl="1"/>
            <a:r>
              <a:rPr lang="en-US" dirty="0" smtClean="0"/>
              <a:t>Work groups selected similar work queries</a:t>
            </a:r>
          </a:p>
          <a:p>
            <a:pPr lvl="1"/>
            <a:r>
              <a:rPr lang="en-US" dirty="0" smtClean="0"/>
              <a:t>Social groups selected similar social queries</a:t>
            </a:r>
          </a:p>
          <a:p>
            <a:r>
              <a:rPr lang="en-US" dirty="0" smtClean="0"/>
              <a:t>Variation in relevance judgments</a:t>
            </a:r>
          </a:p>
          <a:p>
            <a:pPr lvl="1"/>
            <a:r>
              <a:rPr lang="en-US" dirty="0" smtClean="0"/>
              <a:t>Judgments varied greatly (</a:t>
            </a:r>
            <a:r>
              <a:rPr lang="el-GR" i="1" dirty="0" smtClean="0">
                <a:latin typeface="+mj-lt"/>
                <a:cs typeface="Arial"/>
              </a:rPr>
              <a:t>κ</a:t>
            </a:r>
            <a:r>
              <a:rPr lang="en-US" dirty="0" smtClean="0"/>
              <a:t>=0.08)</a:t>
            </a:r>
          </a:p>
          <a:p>
            <a:pPr lvl="1"/>
            <a:r>
              <a:rPr lang="en-US" dirty="0" smtClean="0"/>
              <a:t>Task-based groups most similar</a:t>
            </a:r>
          </a:p>
          <a:p>
            <a:pPr lvl="1"/>
            <a:r>
              <a:rPr lang="en-US" dirty="0" smtClean="0"/>
              <a:t>Similar for one </a:t>
            </a:r>
            <a:r>
              <a:rPr lang="en-US" dirty="0" smtClean="0">
                <a:latin typeface="+mj-lt"/>
              </a:rPr>
              <a:t>query </a:t>
            </a:r>
            <a:r>
              <a:rPr lang="en-US" dirty="0" smtClean="0">
                <a:latin typeface="+mj-lt"/>
                <a:cs typeface="Arial"/>
              </a:rPr>
              <a:t>≠ similar for another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23088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task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in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2308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task g</a:t>
                      </a:r>
                      <a:r>
                        <a:rPr lang="en-US" dirty="0" smtClean="0"/>
                        <a:t>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in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queries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queries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120%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Do we talk about things similarly?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profile similarity</a:t>
            </a:r>
          </a:p>
          <a:p>
            <a:pPr lvl="1"/>
            <a:r>
              <a:rPr lang="en-US" dirty="0" smtClean="0"/>
              <a:t>Members more similar to each other than others</a:t>
            </a:r>
          </a:p>
          <a:p>
            <a:pPr lvl="1"/>
            <a:r>
              <a:rPr lang="en-US" dirty="0" smtClean="0"/>
              <a:t>Most similar for aspects related to the group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sz="3600" dirty="0" smtClean="0"/>
          </a:p>
          <a:p>
            <a:r>
              <a:rPr lang="en-US" dirty="0" smtClean="0"/>
              <a:t>Clustering profiles recreates groups</a:t>
            </a:r>
          </a:p>
          <a:p>
            <a:r>
              <a:rPr lang="en-US" dirty="0" smtClean="0"/>
              <a:t>Index similarity </a:t>
            </a:r>
            <a:r>
              <a:rPr lang="en-US" dirty="0" smtClean="0">
                <a:cs typeface="Arial"/>
              </a:rPr>
              <a:t>≠ </a:t>
            </a:r>
            <a:r>
              <a:rPr lang="en-US" dirty="0" smtClean="0"/>
              <a:t>judgment similarity</a:t>
            </a:r>
          </a:p>
          <a:p>
            <a:pPr lvl="1"/>
            <a:r>
              <a:rPr lang="en-US" dirty="0" smtClean="0"/>
              <a:t>Correlation coefficient of 0.09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What algorithms should we use?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personalized score for each member</a:t>
            </a:r>
          </a:p>
          <a:p>
            <a:pPr lvl="1"/>
            <a:r>
              <a:rPr lang="en-US" dirty="0" smtClean="0"/>
              <a:t>Content: User profile as relevance feedback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Behavior: Previously visited URLs and domains</a:t>
            </a:r>
          </a:p>
          <a:p>
            <a:pPr lvl="1"/>
            <a:r>
              <a:rPr lang="en-US" dirty="0" smtClean="0"/>
              <a:t>[Teevan et al. 2005]</a:t>
            </a:r>
          </a:p>
          <a:p>
            <a:r>
              <a:rPr lang="en-US" dirty="0" smtClean="0"/>
              <a:t>Sum personalized scores across group</a:t>
            </a:r>
          </a:p>
          <a:p>
            <a:r>
              <a:rPr lang="en-US" dirty="0" smtClean="0"/>
              <a:t>Produces same ranking for all members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4000" y="2590800"/>
            <a:ext cx="4648200" cy="1086845"/>
            <a:chOff x="2133600" y="2581870"/>
            <a:chExt cx="4648200" cy="1086845"/>
          </a:xfrm>
        </p:grpSpPr>
        <p:grpSp>
          <p:nvGrpSpPr>
            <p:cNvPr id="4" name="Group 83"/>
            <p:cNvGrpSpPr>
              <a:grpSpLocks/>
            </p:cNvGrpSpPr>
            <p:nvPr/>
          </p:nvGrpSpPr>
          <p:grpSpPr bwMode="auto">
            <a:xfrm>
              <a:off x="2362200" y="2652714"/>
              <a:ext cx="4419600" cy="1016001"/>
              <a:chOff x="2784" y="3024"/>
              <a:chExt cx="2784" cy="640"/>
            </a:xfrm>
          </p:grpSpPr>
          <p:sp>
            <p:nvSpPr>
              <p:cNvPr id="5" name="Text Box 84"/>
              <p:cNvSpPr txBox="1">
                <a:spLocks noChangeArrowheads="1"/>
              </p:cNvSpPr>
              <p:nvPr/>
            </p:nvSpPr>
            <p:spPr bwMode="auto">
              <a:xfrm>
                <a:off x="3456" y="3024"/>
                <a:ext cx="211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(r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+0.5)(N-n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-R+r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(n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-r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+0.5)(</a:t>
                </a:r>
                <a:r>
                  <a:rPr lang="en-US" sz="2400" dirty="0" smtClean="0"/>
                  <a:t>R-r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+0.5</a:t>
                </a:r>
                <a:r>
                  <a:rPr lang="en-US" sz="2400" dirty="0"/>
                  <a:t>)</a:t>
                </a:r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3600" y="3360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 Box 86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6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    </a:t>
                </a:r>
                <a:r>
                  <a:rPr lang="en-US" sz="2400" dirty="0" err="1" smtClean="0"/>
                  <a:t>tf</a:t>
                </a:r>
                <a:r>
                  <a:rPr lang="en-US" sz="2400" i="1" baseline="-25000" dirty="0" err="1" smtClean="0"/>
                  <a:t>i</a:t>
                </a:r>
                <a:r>
                  <a:rPr lang="en-US" sz="2400" dirty="0" smtClean="0"/>
                  <a:t>  </a:t>
                </a:r>
                <a:r>
                  <a:rPr lang="en-US" sz="2400" i="1" dirty="0"/>
                  <a:t>log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209800" y="2581870"/>
              <a:ext cx="76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400" dirty="0" smtClean="0">
                  <a:cs typeface="Arial" charset="0"/>
                </a:rPr>
                <a:t>Σ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3600" y="32004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 terms </a:t>
              </a:r>
              <a:r>
                <a:rPr lang="en-US" sz="1200" i="1" dirty="0" err="1" smtClean="0"/>
                <a:t>i</a:t>
              </a:r>
              <a:endParaRPr lang="en-US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Task-Based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Personalization improves on Web</a:t>
            </a:r>
          </a:p>
          <a:p>
            <a:r>
              <a:rPr lang="en-US" dirty="0" err="1" smtClean="0"/>
              <a:t>Groupization</a:t>
            </a:r>
            <a:r>
              <a:rPr lang="en-US" dirty="0" smtClean="0"/>
              <a:t> gains +5%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5498068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Web   Personalized  </a:t>
            </a:r>
            <a:r>
              <a:rPr lang="en-US" dirty="0" err="1" smtClean="0"/>
              <a:t>Groupized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Task-Based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Personalization improves on Web</a:t>
            </a:r>
          </a:p>
          <a:p>
            <a:r>
              <a:rPr lang="en-US" dirty="0" err="1" smtClean="0"/>
              <a:t>Groupization</a:t>
            </a:r>
            <a:r>
              <a:rPr lang="en-US" dirty="0" smtClean="0"/>
              <a:t> gains +5%</a:t>
            </a:r>
          </a:p>
          <a:p>
            <a:r>
              <a:rPr lang="en-US" dirty="0" smtClean="0"/>
              <a:t>Split by query type</a:t>
            </a:r>
          </a:p>
          <a:p>
            <a:pPr lvl="1"/>
            <a:r>
              <a:rPr lang="en-US" dirty="0" smtClean="0"/>
              <a:t>On-task v. off-task</a:t>
            </a:r>
          </a:p>
          <a:p>
            <a:pPr lvl="1"/>
            <a:r>
              <a:rPr lang="en-US" dirty="0" err="1" smtClean="0"/>
              <a:t>Groupization</a:t>
            </a:r>
            <a:r>
              <a:rPr lang="en-US" dirty="0" smtClean="0"/>
              <a:t> the same as personalization for off-task queries</a:t>
            </a:r>
          </a:p>
          <a:p>
            <a:pPr lvl="1"/>
            <a:r>
              <a:rPr lang="en-US" dirty="0" smtClean="0"/>
              <a:t>11% improvement for on-task queries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6737866" y="4234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Off-task 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118866" y="4234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On-task queries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498068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Web   Personalized  </a:t>
            </a:r>
            <a:r>
              <a:rPr lang="en-US" dirty="0" err="1" smtClean="0"/>
              <a:t>Groupized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queries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20763" y="471302"/>
            <a:ext cx="7102475" cy="5915396"/>
            <a:chOff x="990600" y="409204"/>
            <a:chExt cx="7102475" cy="5915396"/>
          </a:xfrm>
        </p:grpSpPr>
        <p:sp>
          <p:nvSpPr>
            <p:cNvPr id="6" name="TextBox 5"/>
            <p:cNvSpPr txBox="1"/>
            <p:nvPr/>
          </p:nvSpPr>
          <p:spPr>
            <a:xfrm>
              <a:off x="2895600" y="5943600"/>
              <a:ext cx="3505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Diego Velasquez, </a:t>
              </a:r>
              <a:r>
                <a:rPr lang="en-US" i="1" dirty="0" smtClean="0"/>
                <a:t>Las </a:t>
              </a:r>
              <a:r>
                <a:rPr lang="en-US" i="1" dirty="0" err="1" smtClean="0"/>
                <a:t>Lanzas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  <p:pic>
          <p:nvPicPr>
            <p:cNvPr id="1030" name="Picture 6" descr="http://www.wga.hu/art/v/velazque/04/0401vel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90600" y="409204"/>
              <a:ext cx="7102475" cy="55343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queries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dirty="0" smtClean="0"/>
              <a:t>Who do we share interests with?</a:t>
            </a:r>
          </a:p>
          <a:p>
            <a:pPr lvl="1">
              <a:defRPr/>
            </a:pPr>
            <a:r>
              <a:rPr lang="en-US" dirty="0" smtClean="0"/>
              <a:t>Depends on the task</a:t>
            </a:r>
          </a:p>
          <a:p>
            <a:pPr lvl="0">
              <a:defRPr/>
            </a:pPr>
            <a:r>
              <a:rPr lang="en-US" dirty="0" smtClean="0"/>
              <a:t>Do we talk about things similarly?</a:t>
            </a:r>
          </a:p>
          <a:p>
            <a:pPr lvl="1">
              <a:defRPr/>
            </a:pPr>
            <a:r>
              <a:rPr lang="en-US" dirty="0" smtClean="0"/>
              <a:t>Variation in profiles even with similar judgments</a:t>
            </a:r>
          </a:p>
          <a:p>
            <a:pPr lvl="0">
              <a:defRPr/>
            </a:pPr>
            <a:r>
              <a:rPr lang="en-US" dirty="0" smtClean="0"/>
              <a:t>What algorithms should we use?</a:t>
            </a:r>
          </a:p>
          <a:p>
            <a:pPr lvl="1">
              <a:defRPr/>
            </a:pPr>
            <a:r>
              <a:rPr lang="en-US" dirty="0" err="1" smtClean="0"/>
              <a:t>Groupization</a:t>
            </a:r>
            <a:r>
              <a:rPr lang="en-US" dirty="0" smtClean="0"/>
              <a:t> can take advantage of variation for group-related tasks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teevan\Desktop\Untitle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6071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Thank you.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Jaime Teevan, Merrie Morris, Steve Bush</a:t>
            </a:r>
          </a:p>
          <a:p>
            <a:pPr lvl="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Microsoft Research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Groupization</a:t>
            </a:r>
            <a:r>
              <a:rPr lang="en-US" dirty="0" smtClean="0"/>
              <a:t> Performance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Collaborative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collaborate on search</a:t>
            </a:r>
          </a:p>
          <a:p>
            <a:pPr lvl="1"/>
            <a:r>
              <a:rPr lang="en-US" dirty="0" smtClean="0"/>
              <a:t>Students </a:t>
            </a:r>
            <a:r>
              <a:rPr lang="en-US" sz="1900" dirty="0" smtClean="0"/>
              <a:t>[</a:t>
            </a:r>
            <a:r>
              <a:rPr lang="en-US" sz="1900" dirty="0" err="1" smtClean="0"/>
              <a:t>Twidale</a:t>
            </a:r>
            <a:r>
              <a:rPr lang="en-US" sz="1900" dirty="0" smtClean="0"/>
              <a:t> et al. 1997]</a:t>
            </a:r>
            <a:r>
              <a:rPr lang="en-US" dirty="0" smtClean="0"/>
              <a:t>, professionals </a:t>
            </a:r>
            <a:r>
              <a:rPr lang="en-US" sz="1900" dirty="0" smtClean="0"/>
              <a:t>[Morris 2008]</a:t>
            </a:r>
          </a:p>
          <a:p>
            <a:pPr lvl="1"/>
            <a:r>
              <a:rPr lang="en-US" dirty="0" smtClean="0"/>
              <a:t>Tasks: Travel, shopping, research, school work</a:t>
            </a:r>
          </a:p>
          <a:p>
            <a:r>
              <a:rPr lang="en-US" dirty="0" smtClean="0"/>
              <a:t>Systems to support collaborative search</a:t>
            </a:r>
          </a:p>
          <a:p>
            <a:pPr lvl="1"/>
            <a:r>
              <a:rPr lang="en-US" dirty="0" err="1" smtClean="0"/>
              <a:t>SearchTogether</a:t>
            </a:r>
            <a:r>
              <a:rPr lang="en-US" dirty="0" smtClean="0"/>
              <a:t> </a:t>
            </a:r>
            <a:r>
              <a:rPr lang="en-US" sz="1900" dirty="0" smtClean="0"/>
              <a:t>[Morris &amp; Horvitz 2007]</a:t>
            </a:r>
          </a:p>
          <a:p>
            <a:pPr lvl="1"/>
            <a:r>
              <a:rPr lang="en-US" dirty="0" err="1" smtClean="0"/>
              <a:t>Cerchiamo</a:t>
            </a:r>
            <a:r>
              <a:rPr lang="en-US" dirty="0" smtClean="0"/>
              <a:t> </a:t>
            </a:r>
            <a:r>
              <a:rPr lang="en-US" sz="1900" dirty="0" smtClean="0"/>
              <a:t>[Pickens et al. 2008]</a:t>
            </a:r>
          </a:p>
          <a:p>
            <a:pPr lvl="1"/>
            <a:r>
              <a:rPr lang="en-US" dirty="0" err="1" smtClean="0"/>
              <a:t>CoSearch</a:t>
            </a:r>
            <a:r>
              <a:rPr lang="en-US" dirty="0" smtClean="0"/>
              <a:t> </a:t>
            </a:r>
            <a:r>
              <a:rPr lang="en-US" sz="1900" dirty="0" smtClean="0"/>
              <a:t>[</a:t>
            </a:r>
            <a:r>
              <a:rPr lang="en-US" sz="1900" dirty="0" err="1" smtClean="0"/>
              <a:t>Amershi</a:t>
            </a:r>
            <a:r>
              <a:rPr lang="en-US" sz="1900" dirty="0" smtClean="0"/>
              <a:t> &amp; Morris 2008]</a:t>
            </a:r>
          </a:p>
          <a:p>
            <a:pPr lvl="1"/>
            <a:r>
              <a:rPr lang="en-US" dirty="0" smtClean="0"/>
              <a:t>People form explicit task-based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Implicit information valuable </a:t>
            </a:r>
            <a:r>
              <a:rPr lang="en-US" sz="1900" dirty="0" smtClean="0"/>
              <a:t>[Dou et al. 2007; </a:t>
            </a:r>
            <a:r>
              <a:rPr lang="en-US" sz="1900" dirty="0" err="1" smtClean="0"/>
              <a:t>Shen</a:t>
            </a:r>
            <a:r>
              <a:rPr lang="en-US" sz="1900" dirty="0" smtClean="0"/>
              <a:t> et al. 2005]</a:t>
            </a:r>
          </a:p>
          <a:p>
            <a:pPr lvl="1"/>
            <a:r>
              <a:rPr lang="en-US" dirty="0" smtClean="0"/>
              <a:t>More data = better performance </a:t>
            </a:r>
            <a:r>
              <a:rPr lang="en-US" sz="1900" dirty="0" smtClean="0"/>
              <a:t>[Teevan et al. 2005]</a:t>
            </a:r>
          </a:p>
          <a:p>
            <a:r>
              <a:rPr lang="en-US" dirty="0" smtClean="0"/>
              <a:t>Collaborative filtering</a:t>
            </a:r>
            <a:r>
              <a:rPr lang="en-US" sz="2800" dirty="0" smtClean="0"/>
              <a:t> &amp; </a:t>
            </a:r>
            <a:r>
              <a:rPr lang="en-US" dirty="0" smtClean="0"/>
              <a:t>recommender systems</a:t>
            </a:r>
          </a:p>
          <a:p>
            <a:pPr lvl="1"/>
            <a:r>
              <a:rPr lang="en-US" dirty="0" smtClean="0"/>
              <a:t>Identify related groups</a:t>
            </a:r>
          </a:p>
          <a:p>
            <a:pPr lvl="2"/>
            <a:r>
              <a:rPr lang="en-US" dirty="0" smtClean="0"/>
              <a:t>Browsed pages </a:t>
            </a:r>
            <a:r>
              <a:rPr lang="en-US" sz="1900" dirty="0" smtClean="0"/>
              <a:t>[Almeida &amp; Almeida 2004; Sugiyama et al. 2005]</a:t>
            </a:r>
            <a:endParaRPr lang="en-US" dirty="0" smtClean="0"/>
          </a:p>
          <a:p>
            <a:pPr lvl="2"/>
            <a:r>
              <a:rPr lang="en-US" dirty="0" smtClean="0"/>
              <a:t>Queries </a:t>
            </a:r>
            <a:r>
              <a:rPr lang="en-US" sz="1900" dirty="0" smtClean="0"/>
              <a:t>[</a:t>
            </a:r>
            <a:r>
              <a:rPr lang="en-US" sz="1900" dirty="0" err="1" smtClean="0"/>
              <a:t>Freyne</a:t>
            </a:r>
            <a:r>
              <a:rPr lang="en-US" sz="1900" dirty="0" smtClean="0"/>
              <a:t> &amp; Smyth 2006; Lee 2005]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Location </a:t>
            </a:r>
            <a:r>
              <a:rPr lang="en-US" sz="1900" dirty="0" smtClean="0"/>
              <a:t>[Mei &amp; Church 2008]</a:t>
            </a:r>
            <a:r>
              <a:rPr lang="en-US" dirty="0" smtClean="0"/>
              <a:t>, company </a:t>
            </a:r>
            <a:r>
              <a:rPr lang="en-US" sz="1900" dirty="0" smtClean="0"/>
              <a:t>[Smyth 2007]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Use group data to fill in missing personal data</a:t>
            </a:r>
          </a:p>
          <a:p>
            <a:pPr lvl="2"/>
            <a:r>
              <a:rPr lang="en-US" dirty="0" smtClean="0"/>
              <a:t>Typically data based on user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Explicitly</a:t>
            </a:r>
          </a:p>
          <a:p>
            <a:pPr lvl="1"/>
            <a:r>
              <a:rPr lang="en-US" dirty="0" smtClean="0"/>
              <a:t>Tasks: Tools for collaboration </a:t>
            </a:r>
            <a:r>
              <a:rPr lang="en-US" sz="1900" dirty="0" smtClean="0">
                <a:solidFill>
                  <a:prstClr val="black"/>
                </a:solidFill>
              </a:rPr>
              <a:t>[Morris &amp; Horvitz 2007]</a:t>
            </a:r>
            <a:endParaRPr lang="en-US" dirty="0" smtClean="0"/>
          </a:p>
          <a:p>
            <a:pPr lvl="1"/>
            <a:r>
              <a:rPr lang="en-US" dirty="0" smtClean="0"/>
              <a:t>Traits: Profiles</a:t>
            </a:r>
          </a:p>
          <a:p>
            <a:r>
              <a:rPr lang="en-US" dirty="0" smtClean="0"/>
              <a:t>Implicitly</a:t>
            </a:r>
          </a:p>
          <a:p>
            <a:pPr lvl="1"/>
            <a:r>
              <a:rPr lang="en-US" dirty="0" smtClean="0"/>
              <a:t>Interests: Sites visited, queries</a:t>
            </a:r>
          </a:p>
          <a:p>
            <a:pPr lvl="1"/>
            <a:r>
              <a:rPr lang="en-US" dirty="0" smtClean="0"/>
              <a:t>Tasks: Query</a:t>
            </a:r>
          </a:p>
          <a:p>
            <a:pPr lvl="1"/>
            <a:r>
              <a:rPr lang="en-US" dirty="0" smtClean="0"/>
              <a:t>Location: IP address </a:t>
            </a:r>
            <a:r>
              <a:rPr lang="en-US" sz="1900" dirty="0" smtClean="0"/>
              <a:t>[Mei &amp; Church 2008]</a:t>
            </a:r>
          </a:p>
          <a:p>
            <a:pPr lvl="1"/>
            <a:r>
              <a:rPr lang="en-US" dirty="0" smtClean="0"/>
              <a:t>Gender: Queries </a:t>
            </a:r>
            <a:r>
              <a:rPr lang="en-US" sz="1900" dirty="0" smtClean="0"/>
              <a:t>[Jones et al. 2007]</a:t>
            </a:r>
          </a:p>
          <a:p>
            <a:pPr lvl="1"/>
            <a:r>
              <a:rPr lang="en-US" dirty="0" smtClean="0"/>
              <a:t>Interesting area to explore: Social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Express Things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can be a challenge for Web search</a:t>
            </a:r>
          </a:p>
          <a:p>
            <a:pPr lvl="1"/>
            <a:r>
              <a:rPr lang="en-US" i="1" dirty="0" smtClean="0"/>
              <a:t>Picture of a man handing over a key.</a:t>
            </a:r>
          </a:p>
          <a:p>
            <a:pPr lvl="1"/>
            <a:r>
              <a:rPr lang="en-US" i="1" dirty="0" smtClean="0"/>
              <a:t>Oil painting of the surrender of Breda.</a:t>
            </a:r>
          </a:p>
          <a:p>
            <a:endParaRPr 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80870"/>
            <a:ext cx="2664615" cy="267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evan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572000"/>
            <a:ext cx="2514600" cy="300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Express Things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can be a challenge for Web search</a:t>
            </a:r>
          </a:p>
          <a:p>
            <a:pPr lvl="1"/>
            <a:r>
              <a:rPr lang="en-US" i="1" dirty="0" smtClean="0"/>
              <a:t>Picture of a man handing over a key.</a:t>
            </a:r>
          </a:p>
          <a:p>
            <a:pPr lvl="1"/>
            <a:r>
              <a:rPr lang="en-US" i="1" dirty="0" smtClean="0"/>
              <a:t>Oil painting of the surrender of Breda.</a:t>
            </a:r>
          </a:p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Closes the gap using more about the person</a:t>
            </a:r>
          </a:p>
          <a:p>
            <a:r>
              <a:rPr lang="en-US" b="1" i="1" dirty="0" err="1" smtClean="0">
                <a:solidFill>
                  <a:srgbClr val="00B050"/>
                </a:solidFill>
              </a:rPr>
              <a:t>Group</a:t>
            </a:r>
            <a:r>
              <a:rPr lang="en-US" dirty="0" err="1" smtClean="0"/>
              <a:t>ization</a:t>
            </a:r>
            <a:endParaRPr lang="en-US" dirty="0" smtClean="0"/>
          </a:p>
          <a:p>
            <a:pPr lvl="1"/>
            <a:r>
              <a:rPr lang="en-US" dirty="0" smtClean="0"/>
              <a:t>Closes the gap using more about the </a:t>
            </a:r>
            <a:r>
              <a:rPr lang="en-US" b="1" i="1" dirty="0" smtClean="0">
                <a:solidFill>
                  <a:srgbClr val="00B050"/>
                </a:solidFill>
              </a:rPr>
              <a:t>group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Take Advantage of Groups?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do we share interests with?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talk about things similarly?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algorithms should we use?</a:t>
            </a:r>
          </a:p>
          <a:p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Implicit information valuable </a:t>
            </a:r>
            <a:r>
              <a:rPr lang="en-US" sz="1900" dirty="0" smtClean="0"/>
              <a:t>[Dou et al. 2007; </a:t>
            </a:r>
            <a:r>
              <a:rPr lang="en-US" sz="1900" dirty="0" err="1" smtClean="0"/>
              <a:t>Shen</a:t>
            </a:r>
            <a:r>
              <a:rPr lang="en-US" sz="1900" dirty="0" smtClean="0"/>
              <a:t> et al. 2005]</a:t>
            </a:r>
          </a:p>
          <a:p>
            <a:pPr lvl="1"/>
            <a:r>
              <a:rPr lang="en-US" dirty="0" smtClean="0"/>
              <a:t>More data = better performance </a:t>
            </a:r>
            <a:r>
              <a:rPr lang="en-US" sz="1900" dirty="0" smtClean="0"/>
              <a:t>[Teevan et al. 2005]</a:t>
            </a:r>
          </a:p>
          <a:p>
            <a:r>
              <a:rPr lang="en-US" dirty="0" smtClean="0"/>
              <a:t>Collaborative filtering</a:t>
            </a:r>
            <a:r>
              <a:rPr lang="en-US" sz="2800" dirty="0" smtClean="0"/>
              <a:t> &amp; </a:t>
            </a:r>
            <a:r>
              <a:rPr lang="en-US" dirty="0" smtClean="0"/>
              <a:t>recommender systems</a:t>
            </a:r>
          </a:p>
          <a:p>
            <a:pPr lvl="1"/>
            <a:r>
              <a:rPr lang="en-US" dirty="0" smtClean="0"/>
              <a:t>Identify related groups</a:t>
            </a:r>
          </a:p>
          <a:p>
            <a:pPr lvl="2"/>
            <a:r>
              <a:rPr lang="en-US" dirty="0" smtClean="0"/>
              <a:t>Browsed pages </a:t>
            </a:r>
            <a:r>
              <a:rPr lang="en-US" sz="1900" dirty="0" smtClean="0"/>
              <a:t>[Almeida &amp; Almeida 2004; Sugiyama et al. 2005]</a:t>
            </a:r>
            <a:endParaRPr lang="en-US" dirty="0" smtClean="0"/>
          </a:p>
          <a:p>
            <a:pPr lvl="2"/>
            <a:r>
              <a:rPr lang="en-US" dirty="0" smtClean="0"/>
              <a:t>Queries </a:t>
            </a:r>
            <a:r>
              <a:rPr lang="en-US" sz="1900" dirty="0" smtClean="0"/>
              <a:t>[</a:t>
            </a:r>
            <a:r>
              <a:rPr lang="en-US" sz="1900" dirty="0" err="1" smtClean="0"/>
              <a:t>Freyne</a:t>
            </a:r>
            <a:r>
              <a:rPr lang="en-US" sz="1900" dirty="0" smtClean="0"/>
              <a:t> &amp; Smyth 2006; Lee 2005]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Location </a:t>
            </a:r>
            <a:r>
              <a:rPr lang="en-US" sz="1900" dirty="0" smtClean="0"/>
              <a:t>[Mei &amp; Church 2008]</a:t>
            </a:r>
            <a:r>
              <a:rPr lang="en-US" dirty="0" smtClean="0"/>
              <a:t>, company </a:t>
            </a:r>
            <a:r>
              <a:rPr lang="en-US" sz="1900" dirty="0" smtClean="0"/>
              <a:t>[Smyth 2007]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Use group data to fill in missing personal data</a:t>
            </a:r>
          </a:p>
          <a:p>
            <a:pPr lvl="2"/>
            <a:r>
              <a:rPr lang="en-US" dirty="0" smtClean="0"/>
              <a:t>Typically data based on user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Who do we share interests with?</a:t>
            </a:r>
          </a:p>
          <a:p>
            <a:pPr lvl="1">
              <a:defRPr/>
            </a:pPr>
            <a:r>
              <a:rPr lang="en-US" dirty="0" smtClean="0"/>
              <a:t>Similarity in query selection</a:t>
            </a:r>
          </a:p>
          <a:p>
            <a:pPr lvl="1">
              <a:defRPr/>
            </a:pPr>
            <a:r>
              <a:rPr lang="en-US" dirty="0" smtClean="0"/>
              <a:t>Similarity in what is considered relevant</a:t>
            </a:r>
          </a:p>
          <a:p>
            <a:pPr lvl="0">
              <a:defRPr/>
            </a:pPr>
            <a:r>
              <a:rPr lang="en-US" dirty="0" smtClean="0"/>
              <a:t>Do we talk about things similarly?</a:t>
            </a:r>
          </a:p>
          <a:p>
            <a:pPr lvl="1">
              <a:defRPr/>
            </a:pPr>
            <a:r>
              <a:rPr lang="en-US" dirty="0" smtClean="0"/>
              <a:t>Similarity in user profile</a:t>
            </a:r>
          </a:p>
          <a:p>
            <a:pPr lvl="0">
              <a:defRPr/>
            </a:pPr>
            <a:r>
              <a:rPr lang="en-US" dirty="0" smtClean="0"/>
              <a:t>What algorithms should we use?</a:t>
            </a:r>
          </a:p>
          <a:p>
            <a:pPr lvl="1">
              <a:defRPr/>
            </a:pPr>
            <a:r>
              <a:rPr lang="en-US" dirty="0" err="1" smtClean="0"/>
              <a:t>Groupize</a:t>
            </a:r>
            <a:r>
              <a:rPr lang="en-US" dirty="0" smtClean="0"/>
              <a:t> results using groups of user profiles</a:t>
            </a:r>
          </a:p>
          <a:p>
            <a:pPr lvl="1">
              <a:defRPr/>
            </a:pPr>
            <a:r>
              <a:rPr lang="en-US" dirty="0" smtClean="0"/>
              <a:t>Evaluate using groups’ relevance judgments</a:t>
            </a:r>
          </a:p>
          <a:p>
            <a:pPr lvl="1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query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query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Answered the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allAtOnce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Many Group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 longevity</a:t>
            </a:r>
          </a:p>
          <a:p>
            <a:pPr lvl="1"/>
            <a:r>
              <a:rPr lang="en-US" dirty="0" smtClean="0"/>
              <a:t>Task-based</a:t>
            </a:r>
          </a:p>
          <a:p>
            <a:pPr lvl="1"/>
            <a:r>
              <a:rPr lang="en-US" dirty="0" smtClean="0"/>
              <a:t>Trait-based</a:t>
            </a:r>
          </a:p>
          <a:p>
            <a:r>
              <a:rPr lang="en-US" dirty="0" smtClean="0"/>
              <a:t>Group identification</a:t>
            </a:r>
          </a:p>
          <a:p>
            <a:pPr lvl="1"/>
            <a:r>
              <a:rPr lang="en-US" dirty="0" smtClean="0"/>
              <a:t>Explicit</a:t>
            </a:r>
          </a:p>
          <a:p>
            <a:pPr lvl="1"/>
            <a:r>
              <a:rPr lang="en-US" dirty="0" smtClean="0"/>
              <a:t>Implicit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05400" y="5029200"/>
            <a:ext cx="3048000" cy="533400"/>
            <a:chOff x="5105400" y="5029200"/>
            <a:chExt cx="3048000" cy="5334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5105400" y="5029200"/>
              <a:ext cx="3048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05400" y="5029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Task-based		Trait-based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19800" y="51932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Longevity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95800" y="1984248"/>
            <a:ext cx="612577" cy="3044952"/>
            <a:chOff x="4495800" y="1984248"/>
            <a:chExt cx="612577" cy="3044952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582924" y="3505930"/>
              <a:ext cx="304495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3956566" y="3358633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Identification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3658344" y="3426767"/>
              <a:ext cx="2592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Implicit		Explicit</a:t>
              </a:r>
              <a:endParaRPr lang="en-US" sz="1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1816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907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team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008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role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3505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group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Relevance judgments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selection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818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Desktop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Studied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Trait-based dataset</a:t>
            </a:r>
          </a:p>
          <a:p>
            <a:r>
              <a:rPr lang="en-US" dirty="0" smtClean="0"/>
              <a:t>110 people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Demographics</a:t>
            </a:r>
          </a:p>
          <a:p>
            <a:r>
              <a:rPr lang="en-US" dirty="0" smtClean="0"/>
              <a:t>Microsoft employees</a:t>
            </a:r>
            <a:endParaRPr lang="en-US" sz="2000" i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Task-based dataset</a:t>
            </a:r>
          </a:p>
          <a:p>
            <a:r>
              <a:rPr lang="en-US" dirty="0" smtClean="0"/>
              <a:t>10 groups x 3 (= 30)</a:t>
            </a:r>
          </a:p>
          <a:p>
            <a:r>
              <a:rPr lang="en-US" dirty="0" smtClean="0"/>
              <a:t>Know each other</a:t>
            </a:r>
          </a:p>
          <a:p>
            <a:r>
              <a:rPr lang="en-US" dirty="0" smtClean="0"/>
              <a:t>Have common task</a:t>
            </a:r>
          </a:p>
          <a:p>
            <a:pPr lvl="1"/>
            <a:r>
              <a:rPr lang="en-US" dirty="0" smtClean="0"/>
              <a:t>“Find economic pros and cons of telecommuting”</a:t>
            </a:r>
          </a:p>
          <a:p>
            <a:pPr lvl="1"/>
            <a:r>
              <a:rPr lang="en-US" dirty="0" smtClean="0"/>
              <a:t>“Search for information about companies offering learning services to corporate customers”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1189</Words>
  <Application>Microsoft Office PowerPoint</Application>
  <PresentationFormat>On-screen Show (4:3)</PresentationFormat>
  <Paragraphs>274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Discovering and Using Groups to Improve Personalized Search</vt:lpstr>
      <vt:lpstr>Slide 2</vt:lpstr>
      <vt:lpstr>People Express Things Differently</vt:lpstr>
      <vt:lpstr>People Express Things Differently</vt:lpstr>
      <vt:lpstr>How to Take Advantage of Groups?</vt:lpstr>
      <vt:lpstr>Related Work</vt:lpstr>
      <vt:lpstr>How We Answered the Questions</vt:lpstr>
      <vt:lpstr>Interested in Many Group Types</vt:lpstr>
      <vt:lpstr>People Studied</vt:lpstr>
      <vt:lpstr>Queries Studied</vt:lpstr>
      <vt:lpstr>Data Collected</vt:lpstr>
      <vt:lpstr>Answering the Questions</vt:lpstr>
      <vt:lpstr>Who do we share interests with?</vt:lpstr>
      <vt:lpstr>Do we talk about things similarly?</vt:lpstr>
      <vt:lpstr>What algorithms should we use?</vt:lpstr>
      <vt:lpstr>Performance: Task-Based Groups</vt:lpstr>
      <vt:lpstr>Performance: Task-Based Groups</vt:lpstr>
      <vt:lpstr>Performance: Trait-Based Groups</vt:lpstr>
      <vt:lpstr>Performance: Trait-Based Groups</vt:lpstr>
      <vt:lpstr>Performance: Trait-Based Groups</vt:lpstr>
      <vt:lpstr>What We Learned</vt:lpstr>
      <vt:lpstr>Thank you.</vt:lpstr>
      <vt:lpstr>Groupization Performance</vt:lpstr>
      <vt:lpstr>Related Work: Collaborative Search</vt:lpstr>
      <vt:lpstr>Related Work: Algorithms</vt:lpstr>
      <vt:lpstr>Identifying Groups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and Using Search to Improve Personalized Search</dc:title>
  <dc:creator>Jaime Teevan</dc:creator>
  <cp:lastModifiedBy>Jaime Teevan</cp:lastModifiedBy>
  <cp:revision>108</cp:revision>
  <dcterms:created xsi:type="dcterms:W3CDTF">2006-08-16T00:00:00Z</dcterms:created>
  <dcterms:modified xsi:type="dcterms:W3CDTF">2009-02-09T21:06:12Z</dcterms:modified>
</cp:coreProperties>
</file>