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s/slide68.xml" ContentType="application/vnd.openxmlformats-officedocument.presentationml.slide+xml"/>
  <Override PartName="/ppt/notesSlides/notesSlide20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slides/slide66.xml" ContentType="application/vnd.openxmlformats-officedocument.presentationml.slide+xml"/>
  <Override PartName="/ppt/notesSlides/notesSlide11.xml" ContentType="application/vnd.openxmlformats-officedocument.presentationml.notesSlide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notesSlides/notesSlide16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5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52.xml" ContentType="application/vnd.openxmlformats-officedocument.presentationml.slide+xml"/>
  <Override PartName="/ppt/slides/slide1.xml" ContentType="application/vnd.openxmlformats-officedocument.presentationml.slide+xml"/>
  <Override PartName="/ppt/slides/slide51.xml" ContentType="application/vnd.openxmlformats-officedocument.presentationml.slide+xml"/>
  <Override PartName="/ppt/slides/slide7.xml" ContentType="application/vnd.openxmlformats-officedocument.presentationml.slide+xml"/>
  <Override PartName="/ppt/slides/slide62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notesSlides/notesSlide2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Default Extension="pict" ContentType="image/pict"/>
  <Override PartName="/ppt/notesSlides/notesSlide51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s/slide78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1.xml" ContentType="application/vnd.openxmlformats-officedocument.presentationml.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notesSlides/notesSlide43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45.xml" ContentType="application/vnd.openxmlformats-officedocument.presentationml.notesSlide+xml"/>
  <Override PartName="/ppt/presProps.xml" ContentType="application/vnd.openxmlformats-officedocument.presentationml.presProps+xml"/>
  <Override PartName="/ppt/notesSlides/notesSlide18.xml" ContentType="application/vnd.openxmlformats-officedocument.presentationml.notesSlide+xml"/>
  <Default Extension="vml" ContentType="application/vnd.openxmlformats-officedocument.vmlDrawing"/>
  <Override PartName="/ppt/notesSlides/notesSlide48.xml" ContentType="application/vnd.openxmlformats-officedocument.presentationml.notesSlide+xml"/>
  <Default Extension="png" ContentType="image/png"/>
  <Override PartName="/ppt/slides/slide27.xml" ContentType="application/vnd.openxmlformats-officedocument.presentationml.slide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Override PartName="/ppt/slides/slide56.xml" ContentType="application/vnd.openxmlformats-officedocument.presentationml.slide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53.xml" ContentType="application/vnd.openxmlformats-officedocument.presentationml.slide+xml"/>
  <Override PartName="/ppt/slides/slide76.xml" ContentType="application/vnd.openxmlformats-officedocument.presentationml.slide+xml"/>
  <Override PartName="/ppt/slideLayouts/slideLayout19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55.xml" ContentType="application/vnd.openxmlformats-officedocument.presentationml.slide+xml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41.xml" ContentType="application/vnd.openxmlformats-officedocument.presentationml.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8.xml" ContentType="application/vnd.openxmlformats-officedocument.presentationml.notesSlide+xml"/>
  <Override PartName="/ppt/theme/theme2.xml" ContentType="application/vnd.openxmlformats-officedocument.theme+xml"/>
  <Override PartName="/ppt/theme/theme4.xml" ContentType="application/vnd.openxmlformats-officedocument.theme+xml"/>
  <Override PartName="/ppt/notesSlides/notesSlide27.xml" ContentType="application/vnd.openxmlformats-officedocument.presentationml.notesSlide+xml"/>
  <Override PartName="/ppt/slides/slide2.xml" ContentType="application/vnd.openxmlformats-officedocument.presentationml.slide+xml"/>
  <Override PartName="/ppt/slides/slide69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notesSlides/notesSlide40.xml" ContentType="application/vnd.openxmlformats-officedocument.presentationml.notesSlide+xml"/>
  <Override PartName="/ppt/slides/slide45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21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6.xml" ContentType="application/vnd.openxmlformats-officedocument.presentationml.notesSlide+xml"/>
  <Override PartName="/ppt/slides/slide58.xml" ContentType="application/vnd.openxmlformats-officedocument.presentationml.slide+xml"/>
  <Default Extension="xml" ContentType="application/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63.xml" ContentType="application/vnd.openxmlformats-officedocument.presentationml.slide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Layouts/slideLayout18.xml" ContentType="application/vnd.openxmlformats-officedocument.presentationml.slideLayout+xml"/>
  <Override PartName="/ppt/embeddings/Microsoft_Formel-Editor1.bin" ContentType="application/vnd.openxmlformats-officedocument.oleObject"/>
  <Override PartName="/ppt/slides/slide34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4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49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70.xml" ContentType="application/vnd.openxmlformats-officedocument.presentationml.slide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77.xml" ContentType="application/vnd.openxmlformats-officedocument.presentationml.slide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9.xml" ContentType="application/vnd.openxmlformats-officedocument.presentationml.slide+xml"/>
  <Default Extension="jpeg" ContentType="image/jpeg"/>
  <Override PartName="/ppt/slides/slide64.xml" ContentType="application/vnd.openxmlformats-officedocument.presentationml.slide+xml"/>
  <Override PartName="/ppt/notesSlides/notesSlide33.xml" ContentType="application/vnd.openxmlformats-officedocument.presentationml.notesSlide+xml"/>
  <Override PartName="/ppt/notesSlides/notesSlide46.xml" ContentType="application/vnd.openxmlformats-officedocument.presentationml.notes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ppt/slides/slide72.xml" ContentType="application/vnd.openxmlformats-officedocument.presentationml.slide+xml"/>
  <Override PartName="/ppt/slides/slide7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5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notesSlides/notesSlide49.xml" ContentType="application/vnd.openxmlformats-officedocument.presentationml.notes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0.xml" ContentType="application/vnd.openxmlformats-officedocument.presentationml.slide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73.xml" ContentType="application/vnd.openxmlformats-officedocument.presentationml.slide+xml"/>
  <Override PartName="/ppt/slides/slide32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71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Default Extension="pdf" ContentType="application/pd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52" r:id="rId1"/>
    <p:sldMasterId id="2147483650" r:id="rId2"/>
  </p:sldMasterIdLst>
  <p:notesMasterIdLst>
    <p:notesMasterId r:id="rId81"/>
  </p:notesMasterIdLst>
  <p:handoutMasterIdLst>
    <p:handoutMasterId r:id="rId82"/>
  </p:handoutMasterIdLst>
  <p:sldIdLst>
    <p:sldId id="256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328" r:id="rId19"/>
    <p:sldId id="279" r:id="rId20"/>
    <p:sldId id="329" r:id="rId21"/>
    <p:sldId id="330" r:id="rId22"/>
    <p:sldId id="280" r:id="rId23"/>
    <p:sldId id="331" r:id="rId24"/>
    <p:sldId id="327" r:id="rId25"/>
    <p:sldId id="282" r:id="rId26"/>
    <p:sldId id="283" r:id="rId27"/>
    <p:sldId id="284" r:id="rId28"/>
    <p:sldId id="332" r:id="rId29"/>
    <p:sldId id="286" r:id="rId30"/>
    <p:sldId id="287" r:id="rId31"/>
    <p:sldId id="288" r:id="rId32"/>
    <p:sldId id="334" r:id="rId33"/>
    <p:sldId id="289" r:id="rId34"/>
    <p:sldId id="336" r:id="rId35"/>
    <p:sldId id="337" r:id="rId36"/>
    <p:sldId id="345" r:id="rId37"/>
    <p:sldId id="344" r:id="rId38"/>
    <p:sldId id="341" r:id="rId39"/>
    <p:sldId id="342" r:id="rId40"/>
    <p:sldId id="343" r:id="rId41"/>
    <p:sldId id="346" r:id="rId42"/>
    <p:sldId id="290" r:id="rId43"/>
    <p:sldId id="349" r:id="rId44"/>
    <p:sldId id="291" r:id="rId45"/>
    <p:sldId id="361" r:id="rId46"/>
    <p:sldId id="347" r:id="rId47"/>
    <p:sldId id="359" r:id="rId48"/>
    <p:sldId id="348" r:id="rId49"/>
    <p:sldId id="350" r:id="rId50"/>
    <p:sldId id="351" r:id="rId51"/>
    <p:sldId id="352" r:id="rId52"/>
    <p:sldId id="353" r:id="rId53"/>
    <p:sldId id="293" r:id="rId54"/>
    <p:sldId id="292" r:id="rId55"/>
    <p:sldId id="295" r:id="rId56"/>
    <p:sldId id="354" r:id="rId57"/>
    <p:sldId id="297" r:id="rId58"/>
    <p:sldId id="356" r:id="rId59"/>
    <p:sldId id="298" r:id="rId60"/>
    <p:sldId id="299" r:id="rId61"/>
    <p:sldId id="300" r:id="rId62"/>
    <p:sldId id="301" r:id="rId63"/>
    <p:sldId id="302" r:id="rId64"/>
    <p:sldId id="355" r:id="rId65"/>
    <p:sldId id="304" r:id="rId66"/>
    <p:sldId id="305" r:id="rId67"/>
    <p:sldId id="357" r:id="rId68"/>
    <p:sldId id="306" r:id="rId69"/>
    <p:sldId id="308" r:id="rId70"/>
    <p:sldId id="309" r:id="rId71"/>
    <p:sldId id="310" r:id="rId72"/>
    <p:sldId id="316" r:id="rId73"/>
    <p:sldId id="315" r:id="rId74"/>
    <p:sldId id="311" r:id="rId75"/>
    <p:sldId id="360" r:id="rId76"/>
    <p:sldId id="320" r:id="rId77"/>
    <p:sldId id="321" r:id="rId78"/>
    <p:sldId id="322" r:id="rId79"/>
    <p:sldId id="324" r:id="rId80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 useTimings="0">
    <p:present/>
    <p:sldAll/>
    <p:penClr>
      <a:schemeClr val="tx1"/>
    </p:penClr>
  </p:showPr>
  <p:clrMru>
    <a:srgbClr val="6A686F"/>
    <a:srgbClr val="F58026"/>
    <a:srgbClr val="FF7C23"/>
    <a:srgbClr val="FF741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34542" autoAdjust="0"/>
    <p:restoredTop sz="74464" autoAdjust="0"/>
  </p:normalViewPr>
  <p:slideViewPr>
    <p:cSldViewPr>
      <p:cViewPr>
        <p:scale>
          <a:sx n="66" d="100"/>
          <a:sy n="66" d="100"/>
        </p:scale>
        <p:origin x="-3352" y="-1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3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64" Type="http://schemas.openxmlformats.org/officeDocument/2006/relationships/slide" Target="slides/slide62.xml"/><Relationship Id="rId60" Type="http://schemas.openxmlformats.org/officeDocument/2006/relationships/slide" Target="slides/slide58.xml"/><Relationship Id="rId39" Type="http://schemas.openxmlformats.org/officeDocument/2006/relationships/slide" Target="slides/slide37.xml"/><Relationship Id="rId70" Type="http://schemas.openxmlformats.org/officeDocument/2006/relationships/slide" Target="slides/slide68.xml"/><Relationship Id="rId7" Type="http://schemas.openxmlformats.org/officeDocument/2006/relationships/slide" Target="slides/slide5.xml"/><Relationship Id="rId43" Type="http://schemas.openxmlformats.org/officeDocument/2006/relationships/slide" Target="slides/slide41.xml"/><Relationship Id="rId74" Type="http://schemas.openxmlformats.org/officeDocument/2006/relationships/slide" Target="slides/slide72.xml"/><Relationship Id="rId25" Type="http://schemas.openxmlformats.org/officeDocument/2006/relationships/slide" Target="slides/slide23.xml"/><Relationship Id="rId10" Type="http://schemas.openxmlformats.org/officeDocument/2006/relationships/slide" Target="slides/slide8.xml"/><Relationship Id="rId50" Type="http://schemas.openxmlformats.org/officeDocument/2006/relationships/slide" Target="slides/slide48.xml"/><Relationship Id="rId77" Type="http://schemas.openxmlformats.org/officeDocument/2006/relationships/slide" Target="slides/slide75.xml"/><Relationship Id="rId63" Type="http://schemas.openxmlformats.org/officeDocument/2006/relationships/slide" Target="slides/slide61.xml"/><Relationship Id="rId17" Type="http://schemas.openxmlformats.org/officeDocument/2006/relationships/slide" Target="slides/slide15.xml"/><Relationship Id="rId85" Type="http://schemas.openxmlformats.org/officeDocument/2006/relationships/viewProps" Target="viewProps.xml"/><Relationship Id="rId9" Type="http://schemas.openxmlformats.org/officeDocument/2006/relationships/slide" Target="slides/slide7.xml"/><Relationship Id="rId18" Type="http://schemas.openxmlformats.org/officeDocument/2006/relationships/slide" Target="slides/slide16.xml"/><Relationship Id="rId27" Type="http://schemas.openxmlformats.org/officeDocument/2006/relationships/slide" Target="slides/slide25.xml"/><Relationship Id="rId71" Type="http://schemas.openxmlformats.org/officeDocument/2006/relationships/slide" Target="slides/slide69.xml"/><Relationship Id="rId14" Type="http://schemas.openxmlformats.org/officeDocument/2006/relationships/slide" Target="slides/slide12.xml"/><Relationship Id="rId4" Type="http://schemas.openxmlformats.org/officeDocument/2006/relationships/slide" Target="slides/slide2.xml"/><Relationship Id="rId28" Type="http://schemas.openxmlformats.org/officeDocument/2006/relationships/slide" Target="slides/slide26.xml"/><Relationship Id="rId45" Type="http://schemas.openxmlformats.org/officeDocument/2006/relationships/slide" Target="slides/slide43.xml"/><Relationship Id="rId58" Type="http://schemas.openxmlformats.org/officeDocument/2006/relationships/slide" Target="slides/slide56.xml"/><Relationship Id="rId42" Type="http://schemas.openxmlformats.org/officeDocument/2006/relationships/slide" Target="slides/slide40.xml"/><Relationship Id="rId73" Type="http://schemas.openxmlformats.org/officeDocument/2006/relationships/slide" Target="slides/slide71.xml"/><Relationship Id="rId87" Type="http://schemas.openxmlformats.org/officeDocument/2006/relationships/tableStyles" Target="tableStyles.xml"/><Relationship Id="rId6" Type="http://schemas.openxmlformats.org/officeDocument/2006/relationships/slide" Target="slides/slide4.xml"/><Relationship Id="rId49" Type="http://schemas.openxmlformats.org/officeDocument/2006/relationships/slide" Target="slides/slide47.xml"/><Relationship Id="rId44" Type="http://schemas.openxmlformats.org/officeDocument/2006/relationships/slide" Target="slides/slide42.xml"/><Relationship Id="rId82" Type="http://schemas.openxmlformats.org/officeDocument/2006/relationships/handoutMaster" Target="handoutMasters/handoutMaster1.xml"/><Relationship Id="rId69" Type="http://schemas.openxmlformats.org/officeDocument/2006/relationships/slide" Target="slides/slide67.xml"/><Relationship Id="rId19" Type="http://schemas.openxmlformats.org/officeDocument/2006/relationships/slide" Target="slides/slide17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46" Type="http://schemas.openxmlformats.org/officeDocument/2006/relationships/slide" Target="slides/slide44.xml"/><Relationship Id="rId57" Type="http://schemas.openxmlformats.org/officeDocument/2006/relationships/slide" Target="slides/slide55.xml"/><Relationship Id="rId59" Type="http://schemas.openxmlformats.org/officeDocument/2006/relationships/slide" Target="slides/slide57.xml"/><Relationship Id="rId35" Type="http://schemas.openxmlformats.org/officeDocument/2006/relationships/slide" Target="slides/slide33.xml"/><Relationship Id="rId51" Type="http://schemas.openxmlformats.org/officeDocument/2006/relationships/slide" Target="slides/slide49.xml"/><Relationship Id="rId55" Type="http://schemas.openxmlformats.org/officeDocument/2006/relationships/slide" Target="slides/slide53.xml"/><Relationship Id="rId31" Type="http://schemas.openxmlformats.org/officeDocument/2006/relationships/slide" Target="slides/slide29.xml"/><Relationship Id="rId34" Type="http://schemas.openxmlformats.org/officeDocument/2006/relationships/slide" Target="slides/slide32.xml"/><Relationship Id="rId40" Type="http://schemas.openxmlformats.org/officeDocument/2006/relationships/slide" Target="slides/slide38.xml"/><Relationship Id="rId62" Type="http://schemas.openxmlformats.org/officeDocument/2006/relationships/slide" Target="slides/slide60.xml"/><Relationship Id="rId66" Type="http://schemas.openxmlformats.org/officeDocument/2006/relationships/slide" Target="slides/slide64.xml"/><Relationship Id="rId36" Type="http://schemas.openxmlformats.org/officeDocument/2006/relationships/slide" Target="slides/slide34.xml"/><Relationship Id="rId72" Type="http://schemas.openxmlformats.org/officeDocument/2006/relationships/slide" Target="slides/slide70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2.xml"/><Relationship Id="rId47" Type="http://schemas.openxmlformats.org/officeDocument/2006/relationships/slide" Target="slides/slide45.xml"/><Relationship Id="rId56" Type="http://schemas.openxmlformats.org/officeDocument/2006/relationships/slide" Target="slides/slide54.xml"/><Relationship Id="rId48" Type="http://schemas.openxmlformats.org/officeDocument/2006/relationships/slide" Target="slides/slide46.xml"/><Relationship Id="rId75" Type="http://schemas.openxmlformats.org/officeDocument/2006/relationships/slide" Target="slides/slide73.xml"/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2" Type="http://schemas.openxmlformats.org/officeDocument/2006/relationships/slide" Target="slides/slide50.xml"/><Relationship Id="rId65" Type="http://schemas.openxmlformats.org/officeDocument/2006/relationships/slide" Target="slides/slide63.xml"/><Relationship Id="rId67" Type="http://schemas.openxmlformats.org/officeDocument/2006/relationships/slide" Target="slides/slide65.xml"/><Relationship Id="rId54" Type="http://schemas.openxmlformats.org/officeDocument/2006/relationships/slide" Target="slides/slide52.xml"/><Relationship Id="rId12" Type="http://schemas.openxmlformats.org/officeDocument/2006/relationships/slide" Target="slides/slide10.xml"/><Relationship Id="rId76" Type="http://schemas.openxmlformats.org/officeDocument/2006/relationships/slide" Target="slides/slide74.xml"/><Relationship Id="rId79" Type="http://schemas.openxmlformats.org/officeDocument/2006/relationships/slide" Target="slides/slide77.xml"/><Relationship Id="rId80" Type="http://schemas.openxmlformats.org/officeDocument/2006/relationships/slide" Target="slides/slide78.xml"/><Relationship Id="rId8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86" Type="http://schemas.openxmlformats.org/officeDocument/2006/relationships/theme" Target="theme/theme1.xml"/><Relationship Id="rId23" Type="http://schemas.openxmlformats.org/officeDocument/2006/relationships/slide" Target="slides/slide21.xml"/><Relationship Id="rId61" Type="http://schemas.openxmlformats.org/officeDocument/2006/relationships/slide" Target="slides/slide59.xml"/><Relationship Id="rId53" Type="http://schemas.openxmlformats.org/officeDocument/2006/relationships/slide" Target="slides/slide51.xml"/><Relationship Id="rId84" Type="http://schemas.openxmlformats.org/officeDocument/2006/relationships/presProps" Target="presProps.xml"/><Relationship Id="rId26" Type="http://schemas.openxmlformats.org/officeDocument/2006/relationships/slide" Target="slides/slide24.xml"/><Relationship Id="rId30" Type="http://schemas.openxmlformats.org/officeDocument/2006/relationships/slide" Target="slides/slide28.xml"/><Relationship Id="rId11" Type="http://schemas.openxmlformats.org/officeDocument/2006/relationships/slide" Target="slides/slide9.xml"/><Relationship Id="rId68" Type="http://schemas.openxmlformats.org/officeDocument/2006/relationships/slide" Target="slides/slide66.xml"/><Relationship Id="rId29" Type="http://schemas.openxmlformats.org/officeDocument/2006/relationships/slide" Target="slides/slide27.xml"/><Relationship Id="rId16" Type="http://schemas.openxmlformats.org/officeDocument/2006/relationships/slide" Target="slides/slide14.xml"/><Relationship Id="rId33" Type="http://schemas.openxmlformats.org/officeDocument/2006/relationships/slide" Target="slides/slide31.xml"/><Relationship Id="rId83" Type="http://schemas.openxmlformats.org/officeDocument/2006/relationships/printerSettings" Target="printerSettings/printerSettings1.bin"/><Relationship Id="rId41" Type="http://schemas.openxmlformats.org/officeDocument/2006/relationships/slide" Target="slides/slide3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78" Type="http://schemas.openxmlformats.org/officeDocument/2006/relationships/slide" Target="slides/slide76.xml"/><Relationship Id="rId22" Type="http://schemas.openxmlformats.org/officeDocument/2006/relationships/slide" Target="slides/slide20.xml"/><Relationship Id="rId21" Type="http://schemas.openxmlformats.org/officeDocument/2006/relationships/slide" Target="slides/slide1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D72F9-A1D0-EC4E-9284-0D15351B3045}" type="datetimeFigureOut">
              <a:rPr lang="de-DE" smtClean="0"/>
              <a:pPr/>
              <a:t>06.04.2009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1EA459-EC89-D44C-8461-37CF09E6196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Mastertextformat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698D4D8-0F18-A641-A5D3-03C257C0DC62}" type="slidenum">
              <a:rPr lang="en-US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1200" kern="1200" dirty="0" smtClean="0">
              <a:solidFill>
                <a:schemeClr val="tx2"/>
              </a:solidFill>
              <a:latin typeface="Times New Roman" charset="0"/>
              <a:ea typeface="+mn-ea"/>
              <a:cs typeface="+mn-cs"/>
            </a:endParaRP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means</a:t>
            </a:r>
            <a:r>
              <a:rPr lang="de-DE" dirty="0" smtClean="0"/>
              <a:t> </a:t>
            </a:r>
            <a:r>
              <a:rPr lang="de-DE" dirty="0" err="1" smtClean="0"/>
              <a:t>that</a:t>
            </a:r>
            <a:r>
              <a:rPr lang="de-DE" dirty="0" smtClean="0"/>
              <a:t> Reuse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key</a:t>
            </a:r>
            <a:r>
              <a:rPr lang="de-DE" baseline="0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436834-4747-EF4A-9996-F3F7267DA0CE}" type="slidenum">
              <a:rPr lang="en-US"/>
              <a:pPr/>
              <a:t>33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D6B597-AA03-BC4E-B6AE-F944246CF0CE}" type="slidenum">
              <a:rPr lang="en-US"/>
              <a:pPr/>
              <a:t>34</a:t>
            </a:fld>
            <a:endParaRPr lang="en-US"/>
          </a:p>
        </p:txBody>
      </p:sp>
      <p:sp>
        <p:nvSpPr>
          <p:cNvPr id="102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436834-4747-EF4A-9996-F3F7267DA0CE}" type="slidenum">
              <a:rPr lang="en-US"/>
              <a:pPr/>
              <a:t>35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0A765F-8550-834E-A5F3-33A123805E20}" type="slidenum">
              <a:rPr lang="en-US"/>
              <a:pPr/>
              <a:t>37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0A4A70-846F-2245-810A-BB0882F294F8}" type="slidenum">
              <a:rPr lang="en-US"/>
              <a:pPr/>
              <a:t>38</a:t>
            </a:fld>
            <a:endParaRPr lang="en-US"/>
          </a:p>
        </p:txBody>
      </p:sp>
      <p:sp>
        <p:nvSpPr>
          <p:cNvPr id="1105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A37DBB-8D08-B242-9A7A-50EDD0B80DE9}" type="slidenum">
              <a:rPr lang="en-US"/>
              <a:pPr/>
              <a:t>39</a:t>
            </a:fld>
            <a:endParaRPr lang="en-US"/>
          </a:p>
        </p:txBody>
      </p:sp>
      <p:sp>
        <p:nvSpPr>
          <p:cNvPr id="1126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98D4D8-0F18-A641-A5D3-03C257C0DC62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uni_bw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27763" y="115888"/>
            <a:ext cx="2786062" cy="530225"/>
          </a:xfrm>
          <a:prstGeom prst="rect">
            <a:avLst/>
          </a:prstGeom>
          <a:noFill/>
        </p:spPr>
      </p:pic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/>
              <a:t>Master-Untertitelformat bearbeiten</a:t>
            </a:r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12DB495-D984-0F42-8325-340C87D632C8}" type="datetime1">
              <a:rPr lang="en-US"/>
              <a:pPr/>
              <a:t>06.04.2009</a:t>
            </a:fld>
            <a:endParaRPr lang="de-DE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0FEB714-5C2A-EC48-B99B-621F3BE88DE0}" type="slidenum">
              <a:rPr lang="de-DE"/>
              <a:pPr/>
              <a:t>‹Nr.›</a:t>
            </a:fld>
            <a:endParaRPr lang="de-DE"/>
          </a:p>
        </p:txBody>
      </p:sp>
      <p:pic>
        <p:nvPicPr>
          <p:cNvPr id="38919" name="Picture 7" descr="Streifen-hoc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60363" cy="6858000"/>
          </a:xfrm>
          <a:prstGeom prst="rect">
            <a:avLst/>
          </a:prstGeom>
          <a:noFill/>
        </p:spPr>
      </p:pic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376238" y="88900"/>
            <a:ext cx="5319712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rgbClr val="6A686F"/>
                </a:solidFill>
                <a:latin typeface="TheSans Plain" pitchFamily="34" charset="0"/>
              </a:rPr>
              <a:t>Professur für Allgemeine BWL, insbesondere E-Business</a:t>
            </a:r>
          </a:p>
          <a:p>
            <a:r>
              <a:rPr lang="en-US" sz="1600" i="1">
                <a:solidFill>
                  <a:srgbClr val="6A686F"/>
                </a:solidFill>
                <a:latin typeface="TheSans Plain" pitchFamily="34" charset="0"/>
              </a:rPr>
              <a:t>Chair of General Management and E-Business</a:t>
            </a:r>
          </a:p>
          <a:p>
            <a:r>
              <a:rPr lang="de-AT" sz="1600" i="1">
                <a:solidFill>
                  <a:srgbClr val="6A686F"/>
                </a:solidFill>
                <a:latin typeface="TheSans Plain" pitchFamily="34" charset="0"/>
              </a:rPr>
              <a:t>Prof. Dr. Martin Hepp</a:t>
            </a:r>
            <a:endParaRPr lang="en-US" sz="1600" i="1">
              <a:solidFill>
                <a:srgbClr val="6A686F"/>
              </a:solidFill>
              <a:latin typeface="TheSans Plain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C0F1D6C-A3DF-704F-95FE-190BBCF0615D}" type="datetime1">
              <a:rPr lang="en-US"/>
              <a:pPr/>
              <a:t>06.04.2009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0EDD8EF-A8D4-0D4D-8627-4BE294B8963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  <a:prstGeom prst="rect">
            <a:avLst/>
          </a:prstGeo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AC6184C-C190-3C40-8157-9A4292BFCBA8}" type="datetime1">
              <a:rPr lang="en-US"/>
              <a:pPr/>
              <a:t>06.04.2009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A6A1311C-BE4F-4348-A767-3BBDD74F98A0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6636636-DE6E-1340-B1AA-0F04C7A44AFA}" type="datetime1">
              <a:rPr lang="en-US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33BE9FDC-DE5B-7743-B152-5A8917E5C706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BA846DA-5C01-6847-8D21-EC6837FFB557}" type="datetime1">
              <a:rPr lang="en-US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2EB44296-FEB0-C342-818C-075F6E9CDA8F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7BE106D6-0B01-7744-AFD8-D4BB26D38D85}" type="datetime1">
              <a:rPr lang="en-US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8719D44A-ECA1-8D44-827F-42D1BEC2A109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844675"/>
            <a:ext cx="4038600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44675"/>
            <a:ext cx="4038600" cy="4281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FA23C889-7C53-1644-AEB6-3B42C505D063}" type="datetime1">
              <a:rPr lang="en-US"/>
              <a:pPr/>
              <a:t>06.04.2009</a:t>
            </a:fld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3D32E343-28C7-364B-961D-3DE21C8C892A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A82E87A9-0971-0A4D-BEEF-5FC3FB00059E}" type="datetime1">
              <a:rPr lang="en-US"/>
              <a:pPr/>
              <a:t>06.04.2009</a:t>
            </a:fld>
            <a:endParaRPr lang="en-US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36A83E0C-1F3C-C84C-8BA5-2C894B038966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1589C0B-2A52-FC4C-BE7A-6A2D29459ECD}" type="datetime1">
              <a:rPr lang="en-US"/>
              <a:pPr/>
              <a:t>06.04.2009</a:t>
            </a:fld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F1DFAE0C-4DA2-A044-AF80-73C7A270D7C1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EBB0C531-6874-3E41-B59F-466C5FC38D3C}" type="datetime1">
              <a:rPr lang="en-US"/>
              <a:pPr/>
              <a:t>06.04.2009</a:t>
            </a:fld>
            <a:endParaRPr lang="en-US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6A6D983A-7682-0C45-AE8F-1A84DEA562A7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95B70E3-93F2-F740-821B-B968B1D3B166}" type="datetime1">
              <a:rPr lang="en-US"/>
              <a:pPr/>
              <a:t>06.04.2009</a:t>
            </a:fld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49546397-0C9F-454A-8430-85C89B718BA5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6B95B1-6594-064A-8F1A-15577E704F3F}" type="datetime1">
              <a:rPr lang="en-US"/>
              <a:pPr/>
              <a:t>06.04.2009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D9E51189-98AD-DF45-971C-459210A70ACC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3F27220A-9AF5-4249-A1EA-4746DD765F5B}" type="datetime1">
              <a:rPr lang="en-US"/>
              <a:pPr/>
              <a:t>06.04.2009</a:t>
            </a:fld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403BC08B-DE20-BB41-8F43-7D2069835332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6CE18A2D-D6E0-A845-9D08-29AB8AC6598C}" type="datetime1">
              <a:rPr lang="en-US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F5BC9796-C7D1-FA4C-9748-B866EA32B3CE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1052513"/>
            <a:ext cx="2057400" cy="5073650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052513"/>
            <a:ext cx="6019800" cy="5073650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01DE374-50BC-3D42-A613-80F45924F7CB}" type="datetime1">
              <a:rPr lang="en-US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fld id="{F27A10C7-C47E-404A-AD33-2F35CB8009E5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218488" cy="720725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57200" y="1844675"/>
            <a:ext cx="4038600" cy="42814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844675"/>
            <a:ext cx="4038600" cy="42814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IMG - Unit 2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fld id="{C97778A4-F292-B142-9616-8E4E4B08A278}" type="slidenum">
              <a:rPr lang="en-US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DC395180-2B68-A743-ADEC-923A6F7218CF}" type="datetime1">
              <a:rPr lang="en-US"/>
              <a:pPr/>
              <a:t>06.04.2009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B129403-EEFC-3D45-841C-6B1AA3AEA93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BEDB555-78D3-0240-AA0E-15C43F42D0F7}" type="datetime1">
              <a:rPr lang="en-US"/>
              <a:pPr/>
              <a:t>06.04.2009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B15A58B-683D-DF4A-8C75-696D978B0BC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BE99EA1-98FA-7345-9233-F12254220328}" type="datetime1">
              <a:rPr lang="en-US"/>
              <a:pPr/>
              <a:t>06.04.2009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7EA27FD-5CCD-3841-B1C1-23F2AAC924AD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0F6E6256-2444-7C40-B1B6-727DEB0EEB9F}" type="datetime1">
              <a:rPr lang="en-US"/>
              <a:pPr/>
              <a:t>06.04.2009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A09D92D-9629-A847-BEA2-DD3B4AF37B25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4526ACD7-CC75-9047-85F7-C8B71E5A39E5}" type="datetime1">
              <a:rPr lang="en-US"/>
              <a:pPr/>
              <a:t>06.04.2009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C3D3679C-1A57-C148-BE69-797798D434DB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C2CEB041-2271-1F45-8F6B-6F193A93EF69}" type="datetime1">
              <a:rPr lang="en-US"/>
              <a:pPr/>
              <a:t>06.04.2009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F9243316-42C1-4641-88DF-5FA6350AD733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170C7749-B366-7E4D-9C4D-3E4900ABB305}" type="datetime1">
              <a:rPr lang="en-US"/>
              <a:pPr/>
              <a:t>06.04.2009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1253FA62-E264-2043-B2BC-848C78EF91B3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4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14" Type="http://schemas.openxmlformats.org/officeDocument/2006/relationships/image" Target="../media/image1.jpeg"/><Relationship Id="rId4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6" Type="http://schemas.openxmlformats.org/officeDocument/2006/relationships/image" Target="../media/image3.png"/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jpeg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uni_bwm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329238" y="304800"/>
            <a:ext cx="3684587" cy="701675"/>
          </a:xfrm>
          <a:prstGeom prst="rect">
            <a:avLst/>
          </a:prstGeom>
          <a:noFill/>
        </p:spPr>
      </p:pic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0BA23E7A-A29A-8043-A67D-C2CF31AFB1D2}" type="datetime1">
              <a:rPr lang="en-US"/>
              <a:pPr/>
              <a:t>06.04.2009</a:t>
            </a:fld>
            <a:endParaRPr lang="de-DE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de-DE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12E894BF-3EE7-F04B-AF97-2416FC36B9AA}" type="slidenum">
              <a:rPr lang="de-DE"/>
              <a:pPr/>
              <a:t>‹Nr.›</a:t>
            </a:fld>
            <a:endParaRPr lang="de-DE"/>
          </a:p>
        </p:txBody>
      </p:sp>
      <p:pic>
        <p:nvPicPr>
          <p:cNvPr id="37895" name="Picture 7" descr="Streifen-hoch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360363" cy="685800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ctr" rtl="0" fontAlgn="base">
        <a:spcBef>
          <a:spcPct val="20000"/>
        </a:spcBef>
        <a:spcAft>
          <a:spcPct val="0"/>
        </a:spcAft>
        <a:defRPr sz="3200">
          <a:solidFill>
            <a:srgbClr val="6A686F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j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j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052513"/>
            <a:ext cx="8218488" cy="146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514599"/>
            <a:ext cx="8229600" cy="361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j-lt"/>
              </a:defRPr>
            </a:lvl1pPr>
          </a:lstStyle>
          <a:p>
            <a:fld id="{5BF8D291-0848-164B-96B0-DDC26928058C}" type="datetime1">
              <a:rPr lang="en-US"/>
              <a:pPr/>
              <a:t>06.04.2009</a:t>
            </a:fld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j-lt"/>
              </a:defRPr>
            </a:lvl1pPr>
          </a:lstStyle>
          <a:p>
            <a:fld id="{68523B12-7D15-B344-AB83-76A9043DDB43}" type="slidenum">
              <a:rPr lang="en-US"/>
              <a:pPr/>
              <a:t>‹Nr.›</a:t>
            </a:fld>
            <a:endParaRPr lang="en-US"/>
          </a:p>
        </p:txBody>
      </p:sp>
      <p:pic>
        <p:nvPicPr>
          <p:cNvPr id="24583" name="Picture 7" descr="uni_bwm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238500" y="6248400"/>
            <a:ext cx="2667000" cy="508000"/>
          </a:xfrm>
          <a:prstGeom prst="rect">
            <a:avLst/>
          </a:prstGeom>
          <a:noFill/>
        </p:spPr>
      </p:pic>
      <p:pic>
        <p:nvPicPr>
          <p:cNvPr id="24584" name="Picture 8" descr="Streifen-hoch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0" y="0"/>
            <a:ext cx="360363" cy="6858000"/>
          </a:xfrm>
          <a:prstGeom prst="rect">
            <a:avLst/>
          </a:prstGeom>
          <a:noFill/>
        </p:spPr>
      </p:pic>
      <p:sp>
        <p:nvSpPr>
          <p:cNvPr id="24586" name="Line 10"/>
          <p:cNvSpPr>
            <a:spLocks noChangeShapeType="1"/>
          </p:cNvSpPr>
          <p:nvPr/>
        </p:nvSpPr>
        <p:spPr bwMode="auto">
          <a:xfrm>
            <a:off x="468313" y="1052513"/>
            <a:ext cx="8567737" cy="0"/>
          </a:xfrm>
          <a:prstGeom prst="line">
            <a:avLst/>
          </a:prstGeom>
          <a:noFill/>
          <a:ln w="28575">
            <a:solidFill>
              <a:srgbClr val="F58026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24594" name="Group 18"/>
          <p:cNvGrpSpPr>
            <a:grpSpLocks/>
          </p:cNvGrpSpPr>
          <p:nvPr/>
        </p:nvGrpSpPr>
        <p:grpSpPr bwMode="auto">
          <a:xfrm>
            <a:off x="509588" y="0"/>
            <a:ext cx="8499475" cy="925513"/>
            <a:chOff x="240" y="0"/>
            <a:chExt cx="5354" cy="583"/>
          </a:xfrm>
        </p:grpSpPr>
        <p:pic>
          <p:nvPicPr>
            <p:cNvPr id="24587" name="Picture 4"/>
            <p:cNvPicPr>
              <a:picLocks noChangeAspect="1" noChangeArrowheads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40" y="0"/>
              <a:ext cx="5184" cy="58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grpSp>
          <p:nvGrpSpPr>
            <p:cNvPr id="24593" name="Group 17"/>
            <p:cNvGrpSpPr>
              <a:grpSpLocks/>
            </p:cNvGrpSpPr>
            <p:nvPr userDrawn="1"/>
          </p:nvGrpSpPr>
          <p:grpSpPr bwMode="auto">
            <a:xfrm>
              <a:off x="5418" y="0"/>
              <a:ext cx="176" cy="569"/>
              <a:chOff x="5418" y="0"/>
              <a:chExt cx="176" cy="569"/>
            </a:xfrm>
          </p:grpSpPr>
          <p:pic>
            <p:nvPicPr>
              <p:cNvPr id="24588" name="Picture 5"/>
              <p:cNvPicPr>
                <a:picLocks noChangeAspect="1" noChangeArrowheads="1"/>
              </p:cNvPicPr>
              <p:nvPr userDrawn="1"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5418" y="0"/>
                <a:ext cx="41" cy="56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24589" name="Picture 5"/>
              <p:cNvPicPr>
                <a:picLocks noChangeAspect="1" noChangeArrowheads="1"/>
              </p:cNvPicPr>
              <p:nvPr userDrawn="1"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5467" y="0"/>
                <a:ext cx="41" cy="56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24590" name="Picture 5"/>
              <p:cNvPicPr>
                <a:picLocks noChangeAspect="1" noChangeArrowheads="1"/>
              </p:cNvPicPr>
              <p:nvPr userDrawn="1"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5499" y="0"/>
                <a:ext cx="41" cy="56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pic>
            <p:nvPicPr>
              <p:cNvPr id="24591" name="Picture 5"/>
              <p:cNvPicPr>
                <a:picLocks noChangeAspect="1" noChangeArrowheads="1"/>
              </p:cNvPicPr>
              <p:nvPr userDrawn="1"/>
            </p:nvPicPr>
            <p:blipFill>
              <a:blip r:embed="rId17"/>
              <a:srcRect/>
              <a:stretch>
                <a:fillRect/>
              </a:stretch>
            </p:blipFill>
            <p:spPr bwMode="auto">
              <a:xfrm>
                <a:off x="5553" y="0"/>
                <a:ext cx="41" cy="56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24592" name="Picture 5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991600" y="0"/>
            <a:ext cx="65088" cy="903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4595" name="Picture 5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457200" y="0"/>
            <a:ext cx="65088" cy="903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4596" name="Picture 5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9045398" y="0"/>
            <a:ext cx="98602" cy="903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4597" name="Picture 5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81000" y="0"/>
            <a:ext cx="81845" cy="903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0" name="Picture 5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8903400" y="0"/>
            <a:ext cx="65088" cy="903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1" name="Picture 5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8788572" y="-6342"/>
            <a:ext cx="65088" cy="9032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hf hdr="0" ftr="0"/>
  <p:txStyles>
    <p:titleStyle>
      <a:lvl1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heSans Plain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heSans Plain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heSans Plain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heSans Plain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heSans Plain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heSans Plain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heSans Plain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heSans Plain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unibw.de/ebusiness/" TargetMode="Externa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2.png"/><Relationship Id="rId5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6.png"/><Relationship Id="rId5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9.pd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2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d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image" Target="../media/image33.png"/><Relationship Id="rId4" Type="http://schemas.openxmlformats.org/officeDocument/2006/relationships/oleObject" Target="../embeddings/Microsoft_Formel-Editor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37.xml"/><Relationship Id="rId5" Type="http://schemas.openxmlformats.org/officeDocument/2006/relationships/image" Target="../media/image30.pd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df"/><Relationship Id="rId3" Type="http://schemas.openxmlformats.org/officeDocument/2006/relationships/image" Target="../media/image401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3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1.jpeg"/><Relationship Id="rId5" Type="http://schemas.openxmlformats.org/officeDocument/2006/relationships/image" Target="../media/image4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7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3" Type="http://schemas.openxmlformats.org/officeDocument/2006/relationships/hyperlink" Target="http://www.unibw.de/ebusiness/" TargetMode="Externa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1"/>
            <a:ext cx="7772400" cy="2667000"/>
          </a:xfrm>
          <a:ln/>
        </p:spPr>
        <p:txBody>
          <a:bodyPr/>
          <a:lstStyle/>
          <a:p>
            <a:r>
              <a:rPr lang="en-US" sz="4400" dirty="0" smtClean="0"/>
              <a:t>The World Wide Web </a:t>
            </a:r>
            <a:br>
              <a:rPr lang="en-US" sz="4400" dirty="0" smtClean="0"/>
            </a:br>
            <a:r>
              <a:rPr lang="en-US" sz="4400" dirty="0" smtClean="0"/>
              <a:t>and the Wealth of Nations: Does IT Matter?</a:t>
            </a:r>
            <a:br>
              <a:rPr lang="en-US" sz="44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Inaugural Lecture, March 18, 2009</a:t>
            </a:r>
            <a:endParaRPr lang="en-US" sz="44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4343400"/>
            <a:ext cx="7775575" cy="1752600"/>
          </a:xfrm>
        </p:spPr>
        <p:txBody>
          <a:bodyPr/>
          <a:lstStyle/>
          <a:p>
            <a:r>
              <a:rPr lang="de-AT" dirty="0"/>
              <a:t>Prof. Dr. Martin Hepp</a:t>
            </a:r>
          </a:p>
          <a:p>
            <a:r>
              <a:rPr lang="en-US" sz="2000" i="1" dirty="0" err="1"/>
              <a:t>Professur</a:t>
            </a:r>
            <a:r>
              <a:rPr lang="en-US" sz="2000" i="1" dirty="0"/>
              <a:t> </a:t>
            </a:r>
            <a:r>
              <a:rPr lang="en-US" sz="2000" i="1" dirty="0" err="1"/>
              <a:t>für</a:t>
            </a:r>
            <a:r>
              <a:rPr lang="en-US" sz="2000" i="1" dirty="0"/>
              <a:t> </a:t>
            </a:r>
            <a:r>
              <a:rPr lang="en-US" sz="2000" i="1" dirty="0" err="1"/>
              <a:t>Allgemeine</a:t>
            </a:r>
            <a:r>
              <a:rPr lang="en-US" sz="2000" i="1" dirty="0"/>
              <a:t> BWL, </a:t>
            </a:r>
            <a:r>
              <a:rPr lang="en-US" sz="2000" i="1" dirty="0" err="1"/>
              <a:t>insbesondere</a:t>
            </a:r>
            <a:r>
              <a:rPr lang="en-US" sz="2000" i="1" dirty="0"/>
              <a:t> E-</a:t>
            </a:r>
            <a:r>
              <a:rPr lang="en-US" sz="2000" i="1" dirty="0" smtClean="0"/>
              <a:t>Business</a:t>
            </a:r>
          </a:p>
          <a:p>
            <a:r>
              <a:rPr lang="en-US" sz="2000" i="1" dirty="0" smtClean="0">
                <a:hlinkClick r:id="rId3"/>
              </a:rPr>
              <a:t>http://www.unibw.de/ebusiness/</a:t>
            </a:r>
            <a:r>
              <a:rPr lang="en-US" sz="2000" i="1" dirty="0" smtClean="0"/>
              <a:t> </a:t>
            </a:r>
            <a:endParaRPr lang="en-US" i="1" dirty="0" smtClean="0"/>
          </a:p>
          <a:p>
            <a:endParaRPr lang="de-AT" dirty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1. Inter-temporal Transformation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Pfeil nach rechts 5"/>
          <p:cNvSpPr/>
          <p:nvPr/>
        </p:nvSpPr>
        <p:spPr>
          <a:xfrm>
            <a:off x="1219200" y="3276600"/>
            <a:ext cx="6984121" cy="1143000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b="1" i="1" dirty="0" smtClean="0">
                <a:solidFill>
                  <a:schemeClr val="tx1"/>
                </a:solidFill>
              </a:rPr>
              <a:t>time</a:t>
            </a:r>
            <a:endParaRPr lang="de-DE" b="1" i="1" dirty="0">
              <a:solidFill>
                <a:schemeClr val="tx1"/>
              </a:solidFill>
            </a:endParaRPr>
          </a:p>
        </p:txBody>
      </p:sp>
      <p:cxnSp>
        <p:nvCxnSpPr>
          <p:cNvPr id="7" name="Gerade Verbindung 6"/>
          <p:cNvCxnSpPr/>
          <p:nvPr/>
        </p:nvCxnSpPr>
        <p:spPr>
          <a:xfrm>
            <a:off x="1981200" y="3276600"/>
            <a:ext cx="2743200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1981200" y="4418012"/>
            <a:ext cx="914400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/>
        </p:nvCxnSpPr>
        <p:spPr>
          <a:xfrm>
            <a:off x="2895600" y="4418012"/>
            <a:ext cx="914400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/>
          <p:nvPr/>
        </p:nvCxnSpPr>
        <p:spPr>
          <a:xfrm>
            <a:off x="3810000" y="4418012"/>
            <a:ext cx="914400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>
            <a:off x="4800600" y="4419600"/>
            <a:ext cx="2743200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>
            <a:off x="4800600" y="3276600"/>
            <a:ext cx="914400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>
            <a:off x="5715000" y="3276600"/>
            <a:ext cx="914400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20"/>
          <p:cNvCxnSpPr/>
          <p:nvPr/>
        </p:nvCxnSpPr>
        <p:spPr>
          <a:xfrm>
            <a:off x="6629400" y="3276600"/>
            <a:ext cx="914400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feld 21"/>
          <p:cNvSpPr txBox="1"/>
          <p:nvPr/>
        </p:nvSpPr>
        <p:spPr>
          <a:xfrm>
            <a:off x="1219200" y="2514600"/>
            <a:ext cx="1827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Arial"/>
                <a:cs typeface="Arial"/>
              </a:rPr>
              <a:t>Supply</a:t>
            </a:r>
            <a:r>
              <a:rPr lang="de-DE" dirty="0" smtClean="0">
                <a:latin typeface="Arial"/>
                <a:cs typeface="Arial"/>
              </a:rPr>
              <a:t> Side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1143000" y="4648200"/>
            <a:ext cx="2049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Arial"/>
                <a:cs typeface="Arial"/>
              </a:rPr>
              <a:t>Demand</a:t>
            </a:r>
            <a:r>
              <a:rPr lang="de-DE" dirty="0" smtClean="0">
                <a:latin typeface="Arial"/>
                <a:cs typeface="Arial"/>
              </a:rPr>
              <a:t> Side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24" name="Pfeil nach unten 23"/>
          <p:cNvSpPr/>
          <p:nvPr/>
        </p:nvSpPr>
        <p:spPr>
          <a:xfrm>
            <a:off x="2897869" y="3352800"/>
            <a:ext cx="607331" cy="98441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7C23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Pfeil nach unten 24"/>
          <p:cNvSpPr/>
          <p:nvPr/>
        </p:nvSpPr>
        <p:spPr>
          <a:xfrm>
            <a:off x="5867400" y="3429000"/>
            <a:ext cx="607331" cy="98441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7C23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2. Volume Transformation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2286000"/>
            <a:ext cx="1339628" cy="9144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762000" y="2514600"/>
            <a:ext cx="18272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Arial"/>
                <a:cs typeface="Arial"/>
              </a:rPr>
              <a:t>Supply</a:t>
            </a:r>
            <a:r>
              <a:rPr lang="de-DE" dirty="0" smtClean="0">
                <a:latin typeface="Arial"/>
                <a:cs typeface="Arial"/>
              </a:rPr>
              <a:t> Side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85800" y="4648200"/>
            <a:ext cx="2049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Arial"/>
                <a:cs typeface="Arial"/>
              </a:rPr>
              <a:t>Demand</a:t>
            </a:r>
            <a:r>
              <a:rPr lang="de-DE" dirty="0" smtClean="0">
                <a:latin typeface="Arial"/>
                <a:cs typeface="Arial"/>
              </a:rPr>
              <a:t> Side</a:t>
            </a:r>
            <a:endParaRPr lang="de-DE" dirty="0">
              <a:latin typeface="Arial"/>
              <a:cs typeface="Arial"/>
            </a:endParaRP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2286000"/>
            <a:ext cx="1339628" cy="91440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4419600"/>
            <a:ext cx="2895600" cy="914400"/>
          </a:xfrm>
          <a:prstGeom prst="rect">
            <a:avLst/>
          </a:prstGeom>
        </p:spPr>
      </p:pic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286000"/>
            <a:ext cx="2895600" cy="914400"/>
          </a:xfrm>
          <a:prstGeom prst="rect">
            <a:avLst/>
          </a:prstGeom>
        </p:spPr>
      </p:pic>
      <p:pic>
        <p:nvPicPr>
          <p:cNvPr id="12" name="Bild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3172" y="4419600"/>
            <a:ext cx="1339628" cy="914400"/>
          </a:xfrm>
          <a:prstGeom prst="rect">
            <a:avLst/>
          </a:prstGeom>
        </p:spPr>
      </p:pic>
      <p:pic>
        <p:nvPicPr>
          <p:cNvPr id="13" name="Bild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172" y="4419600"/>
            <a:ext cx="1339628" cy="914400"/>
          </a:xfrm>
          <a:prstGeom prst="rect">
            <a:avLst/>
          </a:prstGeom>
        </p:spPr>
      </p:pic>
      <p:sp>
        <p:nvSpPr>
          <p:cNvPr id="14" name="Pfeil nach unten 13"/>
          <p:cNvSpPr/>
          <p:nvPr/>
        </p:nvSpPr>
        <p:spPr>
          <a:xfrm>
            <a:off x="3886200" y="3276600"/>
            <a:ext cx="607331" cy="98441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7C23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Pfeil nach unten 14"/>
          <p:cNvSpPr/>
          <p:nvPr/>
        </p:nvSpPr>
        <p:spPr>
          <a:xfrm>
            <a:off x="6934200" y="3276600"/>
            <a:ext cx="607331" cy="98441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7C23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3. Risk Transformation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Typical Examples: Insurance, Lottery, Financial Markets </a:t>
            </a:r>
            <a:r>
              <a:rPr lang="de-DE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  <a:sym typeface="Wingdings"/>
              </a:rPr>
              <a:t></a:t>
            </a:r>
            <a:endParaRPr lang="en-US" sz="36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4. Coordination and Production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467" y="2362200"/>
            <a:ext cx="4182533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5. Imperfect Information </a:t>
            </a:r>
            <a:b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and Uncertainty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9765" y="2438400"/>
            <a:ext cx="3114835" cy="3689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6. </a:t>
            </a:r>
            <a:r>
              <a:rPr lang="de-DE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 </a:t>
            </a:r>
            <a:r>
              <a:rPr lang="en-US" b="1" dirty="0" smtClean="0"/>
              <a:t>U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nder Uncertainty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52600" y="3276600"/>
            <a:ext cx="5791200" cy="838201"/>
          </a:xfrm>
        </p:spPr>
        <p:txBody>
          <a:bodyPr/>
          <a:lstStyle/>
          <a:p>
            <a:pPr lvl="0">
              <a:buNone/>
            </a:pPr>
            <a:r>
              <a:rPr lang="de-DE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 </a:t>
            </a:r>
            <a:r>
              <a:rPr lang="de-DE" sz="36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things</a:t>
            </a:r>
            <a:r>
              <a:rPr lang="de-DE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36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may</a:t>
            </a:r>
            <a:r>
              <a:rPr lang="de-DE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36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go</a:t>
            </a:r>
            <a:r>
              <a:rPr lang="de-DE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36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wrong</a:t>
            </a:r>
            <a:r>
              <a:rPr lang="de-DE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!</a:t>
            </a:r>
            <a:endParaRPr lang="en-US" sz="36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1828800"/>
            <a:ext cx="2286000" cy="227941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218488" cy="1081087"/>
          </a:xfrm>
        </p:spPr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7. It’s All About Information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6705600" y="6172200"/>
            <a:ext cx="2133600" cy="476250"/>
          </a:xfrm>
        </p:spPr>
        <p:txBody>
          <a:bodyPr/>
          <a:lstStyle/>
          <a:p>
            <a:fld id="{2EB44296-FEB0-C342-818C-075F6E9CDA8F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962400"/>
            <a:ext cx="2286000" cy="227941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981200" y="2438400"/>
            <a:ext cx="203132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latin typeface="Arial"/>
                <a:cs typeface="Arial"/>
              </a:rPr>
              <a:t>Acquisition</a:t>
            </a:r>
            <a:r>
              <a:rPr lang="de-DE" b="1" dirty="0" smtClean="0">
                <a:latin typeface="Arial"/>
                <a:cs typeface="Arial"/>
              </a:rPr>
              <a:t> / </a:t>
            </a:r>
            <a:br>
              <a:rPr lang="de-DE" b="1" dirty="0" smtClean="0">
                <a:latin typeface="Arial"/>
                <a:cs typeface="Arial"/>
              </a:rPr>
            </a:br>
            <a:r>
              <a:rPr lang="de-DE" b="1" dirty="0" err="1" smtClean="0">
                <a:latin typeface="Arial"/>
                <a:cs typeface="Arial"/>
              </a:rPr>
              <a:t>Elicitation</a:t>
            </a:r>
            <a:endParaRPr lang="de-DE" b="1" dirty="0">
              <a:latin typeface="Arial"/>
              <a:cs typeface="Arial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057400" y="4648200"/>
            <a:ext cx="1946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latin typeface="Arial"/>
                <a:cs typeface="Arial"/>
              </a:rPr>
              <a:t>Processing</a:t>
            </a:r>
            <a:endParaRPr lang="de-DE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8. Information </a:t>
            </a:r>
            <a:r>
              <a:rPr lang="de-DE" b="1" dirty="0" err="1" smtClean="0"/>
              <a:t>Overload</a:t>
            </a:r>
            <a:r>
              <a:rPr lang="de-DE" b="1" dirty="0" smtClean="0"/>
              <a:t> </a:t>
            </a:r>
            <a:r>
              <a:rPr lang="de-DE" b="1" dirty="0" err="1" smtClean="0"/>
              <a:t>Is</a:t>
            </a:r>
            <a:r>
              <a:rPr lang="de-DE" b="1" dirty="0" smtClean="0"/>
              <a:t> a </a:t>
            </a:r>
            <a:r>
              <a:rPr lang="de-DE" b="1" dirty="0" err="1" smtClean="0"/>
              <a:t>Myth</a:t>
            </a:r>
            <a:endParaRPr lang="de-DE" b="1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3352800"/>
            <a:ext cx="2286000" cy="2279412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057400" y="4038600"/>
            <a:ext cx="19464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latin typeface="Arial"/>
                <a:cs typeface="Arial"/>
              </a:rPr>
              <a:t>Processing</a:t>
            </a:r>
            <a:endParaRPr lang="de-DE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9. Category Systems</a:t>
            </a:r>
            <a:r>
              <a:rPr lang="de-DE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09600" y="2743200"/>
            <a:ext cx="2144278" cy="779946"/>
          </a:xfrm>
          <a:prstGeom prst="ellipse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Apples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886200" y="2362200"/>
            <a:ext cx="2144278" cy="779946"/>
          </a:xfrm>
          <a:prstGeom prst="ellipse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</a:rPr>
              <a:t>Fruits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705600" y="2667000"/>
            <a:ext cx="2144278" cy="779946"/>
          </a:xfrm>
          <a:prstGeom prst="ellipse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Food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1600200" y="4572000"/>
            <a:ext cx="2144278" cy="779946"/>
          </a:xfrm>
          <a:prstGeom prst="ellipse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Lions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096000" y="4343400"/>
            <a:ext cx="2590800" cy="1219200"/>
          </a:xfrm>
          <a:prstGeom prst="ellipse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</a:rPr>
              <a:t>DangerousAnimals</a:t>
            </a:r>
            <a:endParaRPr lang="de-DE" b="1" dirty="0">
              <a:solidFill>
                <a:schemeClr val="tx1"/>
              </a:solidFill>
            </a:endParaRPr>
          </a:p>
        </p:txBody>
      </p:sp>
      <p:cxnSp>
        <p:nvCxnSpPr>
          <p:cNvPr id="11" name="Gerade Verbindung 10"/>
          <p:cNvCxnSpPr/>
          <p:nvPr/>
        </p:nvCxnSpPr>
        <p:spPr>
          <a:xfrm>
            <a:off x="3733800" y="4953000"/>
            <a:ext cx="2362200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>
            <a:stCxn id="6" idx="6"/>
            <a:endCxn id="7" idx="2"/>
          </p:cNvCxnSpPr>
          <p:nvPr/>
        </p:nvCxnSpPr>
        <p:spPr>
          <a:xfrm flipV="1">
            <a:off x="2753878" y="2752173"/>
            <a:ext cx="1132322" cy="38100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15"/>
          <p:cNvCxnSpPr>
            <a:stCxn id="7" idx="6"/>
            <a:endCxn id="8" idx="2"/>
          </p:cNvCxnSpPr>
          <p:nvPr/>
        </p:nvCxnSpPr>
        <p:spPr>
          <a:xfrm>
            <a:off x="6030478" y="2752173"/>
            <a:ext cx="675122" cy="30480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9. </a:t>
            </a:r>
            <a:r>
              <a:rPr lang="de-DE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 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Are Essential for Efficient Information Processing </a:t>
            </a:r>
            <a:r>
              <a:rPr lang="de-DE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751322" y="2667000"/>
            <a:ext cx="2144278" cy="779946"/>
          </a:xfrm>
          <a:prstGeom prst="ellipse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b="1" dirty="0" smtClean="0">
                <a:solidFill>
                  <a:schemeClr val="tx1"/>
                </a:solidFill>
              </a:rPr>
              <a:t>Food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22722" y="4343400"/>
            <a:ext cx="2590800" cy="1219200"/>
          </a:xfrm>
          <a:prstGeom prst="ellipse">
            <a:avLst/>
          </a:prstGeom>
          <a:solidFill>
            <a:schemeClr val="accent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b="1" dirty="0" err="1" smtClean="0">
                <a:solidFill>
                  <a:schemeClr val="tx1"/>
                </a:solidFill>
              </a:rPr>
              <a:t>DangerousAnimals</a:t>
            </a:r>
            <a:endParaRPr lang="de-DE" b="1" dirty="0">
              <a:solidFill>
                <a:schemeClr val="tx1"/>
              </a:solidFill>
            </a:endParaRPr>
          </a:p>
        </p:txBody>
      </p:sp>
      <p:sp>
        <p:nvSpPr>
          <p:cNvPr id="9" name="Pfeil nach unten 8"/>
          <p:cNvSpPr/>
          <p:nvPr/>
        </p:nvSpPr>
        <p:spPr>
          <a:xfrm rot="16200000">
            <a:off x="3773034" y="2322966"/>
            <a:ext cx="607331" cy="144779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Textfeld 9"/>
          <p:cNvSpPr txBox="1"/>
          <p:nvPr/>
        </p:nvSpPr>
        <p:spPr>
          <a:xfrm>
            <a:off x="4953000" y="3429000"/>
            <a:ext cx="383407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latin typeface="Arial"/>
                <a:cs typeface="Arial"/>
              </a:rPr>
              <a:t>Appropriate</a:t>
            </a:r>
            <a:r>
              <a:rPr lang="de-DE" b="1" dirty="0" smtClean="0">
                <a:latin typeface="Arial"/>
                <a:cs typeface="Arial"/>
              </a:rPr>
              <a:t> </a:t>
            </a:r>
            <a:r>
              <a:rPr lang="de-DE" b="1" dirty="0" err="1" smtClean="0">
                <a:latin typeface="Arial"/>
                <a:cs typeface="Arial"/>
              </a:rPr>
              <a:t>Actions</a:t>
            </a:r>
            <a:r>
              <a:rPr lang="de-DE" b="1" dirty="0" smtClean="0">
                <a:latin typeface="Arial"/>
                <a:cs typeface="Arial"/>
              </a:rPr>
              <a:t>:</a:t>
            </a:r>
          </a:p>
          <a:p>
            <a:endParaRPr lang="de-DE" b="1" dirty="0" smtClean="0">
              <a:latin typeface="Arial"/>
              <a:cs typeface="Arial"/>
            </a:endParaRPr>
          </a:p>
          <a:p>
            <a:r>
              <a:rPr lang="de-DE" b="1" i="1" dirty="0" err="1" smtClean="0">
                <a:latin typeface="Arial"/>
                <a:cs typeface="Arial"/>
              </a:rPr>
              <a:t>What</a:t>
            </a:r>
            <a:r>
              <a:rPr lang="de-DE" b="1" i="1" dirty="0" smtClean="0">
                <a:latin typeface="Arial"/>
                <a:cs typeface="Arial"/>
              </a:rPr>
              <a:t> </a:t>
            </a:r>
            <a:r>
              <a:rPr lang="de-DE" b="1" i="1" dirty="0" err="1" smtClean="0">
                <a:latin typeface="Arial"/>
                <a:cs typeface="Arial"/>
              </a:rPr>
              <a:t>Can</a:t>
            </a:r>
            <a:r>
              <a:rPr lang="de-DE" b="1" i="1" dirty="0" smtClean="0">
                <a:latin typeface="Arial"/>
                <a:cs typeface="Arial"/>
              </a:rPr>
              <a:t> / </a:t>
            </a:r>
            <a:r>
              <a:rPr lang="de-DE" b="1" i="1" dirty="0" err="1" smtClean="0">
                <a:latin typeface="Arial"/>
                <a:cs typeface="Arial"/>
              </a:rPr>
              <a:t>Should</a:t>
            </a:r>
            <a:r>
              <a:rPr lang="de-DE" b="1" i="1" dirty="0" smtClean="0">
                <a:latin typeface="Arial"/>
                <a:cs typeface="Arial"/>
              </a:rPr>
              <a:t> I Do?</a:t>
            </a:r>
            <a:endParaRPr lang="de-DE" b="1" i="1" dirty="0">
              <a:latin typeface="Arial"/>
              <a:cs typeface="Arial"/>
            </a:endParaRPr>
          </a:p>
        </p:txBody>
      </p:sp>
      <p:sp>
        <p:nvSpPr>
          <p:cNvPr id="11" name="Pfeil nach unten 10"/>
          <p:cNvSpPr/>
          <p:nvPr/>
        </p:nvSpPr>
        <p:spPr>
          <a:xfrm rot="16200000">
            <a:off x="3773035" y="4227967"/>
            <a:ext cx="607331" cy="144779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buFont typeface="Arial"/>
              <a:buNone/>
            </a:pP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Part I: Specialization, Coordination, and Wealth</a:t>
            </a:r>
            <a:endParaRPr lang="de-DE" dirty="0"/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9. </a:t>
            </a:r>
            <a:r>
              <a:rPr lang="de-DE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 For </a:t>
            </a:r>
            <a:r>
              <a:rPr lang="de-DE" sz="36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Humans</a:t>
            </a:r>
            <a:r>
              <a:rPr lang="de-DE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and Computers </a:t>
            </a:r>
            <a:r>
              <a:rPr lang="de-DE" sz="36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Alike</a:t>
            </a:r>
            <a:r>
              <a:rPr lang="de-DE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!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Part III:  The Economics of Automation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0" y="2209800"/>
            <a:ext cx="3454400" cy="25908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1. Man Has </a:t>
            </a:r>
            <a:r>
              <a:rPr lang="de-DE" b="1" dirty="0" err="1" smtClean="0"/>
              <a:t>Tried</a:t>
            </a:r>
            <a:r>
              <a:rPr lang="de-DE" b="1" dirty="0" smtClean="0"/>
              <a:t> For Ages ...</a:t>
            </a:r>
            <a:endParaRPr lang="de-DE" b="1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2362200"/>
            <a:ext cx="3934118" cy="240665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6600" y="3962400"/>
            <a:ext cx="3308350" cy="21951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218488" cy="928687"/>
          </a:xfrm>
        </p:spPr>
        <p:txBody>
          <a:bodyPr/>
          <a:lstStyle/>
          <a:p>
            <a:r>
              <a:rPr lang="en-US" b="1" dirty="0" smtClean="0"/>
              <a:t>2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When Is Automation Efficient?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25675"/>
            <a:ext cx="4038600" cy="3900488"/>
          </a:xfrm>
        </p:spPr>
        <p:txBody>
          <a:bodyPr/>
          <a:lstStyle/>
          <a:p>
            <a:pPr>
              <a:buNone/>
            </a:pPr>
            <a:r>
              <a:rPr lang="en-US" sz="2400" b="1" dirty="0" smtClean="0">
                <a:solidFill>
                  <a:schemeClr val="tx2"/>
                </a:solidFill>
              </a:rPr>
              <a:t>Cost of Human Labor (1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00%)</a:t>
            </a:r>
          </a:p>
          <a:p>
            <a:pPr lvl="0"/>
            <a:r>
              <a:rPr lang="en-US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 = Training time</a:t>
            </a:r>
          </a:p>
          <a:p>
            <a:pPr lvl="0"/>
            <a:r>
              <a:rPr lang="en-US" sz="20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 = Execution time per task</a:t>
            </a:r>
          </a:p>
          <a:p>
            <a:pPr lvl="0"/>
            <a:r>
              <a:rPr lang="en-US" sz="2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 = Wage per hour</a:t>
            </a:r>
            <a:endParaRPr lang="en-US" sz="20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lvl="0"/>
            <a:r>
              <a:rPr lang="en-US" sz="2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 = Frequency</a:t>
            </a:r>
          </a:p>
          <a:p>
            <a:pPr lvl="0">
              <a:buNone/>
            </a:pPr>
            <a:endParaRPr lang="en-US" sz="2000" b="1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lvl="0">
              <a:buNone/>
            </a:pPr>
            <a:r>
              <a:rPr lang="en-US" sz="20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Cost = W*(T+E*F)</a:t>
            </a:r>
            <a:endParaRPr lang="en-US" sz="20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4572000" y="2133600"/>
            <a:ext cx="4114800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Cost of a Machine (100%)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 = Construction of the machine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 = Building the machine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 = Materials for building the machine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 = Operating costs per piece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 = Frequency 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000" kern="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Cost = C+B+M+O*F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218488" cy="1081087"/>
          </a:xfrm>
        </p:spPr>
        <p:txBody>
          <a:bodyPr/>
          <a:lstStyle/>
          <a:p>
            <a:pPr lvl="0">
              <a:buFont typeface="Arial"/>
              <a:buNone/>
            </a:pPr>
            <a:r>
              <a:rPr lang="en-US" b="1" dirty="0" smtClean="0"/>
              <a:t>3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b="1" dirty="0" smtClean="0"/>
              <a:t>Computer Information Systems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Inhaltsplatzhalter 2"/>
          <p:cNvSpPr txBox="1">
            <a:spLocks/>
          </p:cNvSpPr>
          <p:nvPr/>
        </p:nvSpPr>
        <p:spPr bwMode="auto">
          <a:xfrm>
            <a:off x="2514600" y="2209800"/>
            <a:ext cx="4114800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Cost of a Machine (100%)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 = Construction of the machine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 = Building the machine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 = Materials for building the machine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 = Operating costs per piece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 = Frequency 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000" kern="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Cost = </a:t>
            </a:r>
            <a:r>
              <a:rPr lang="en-US" sz="3600" b="1" kern="0" dirty="0" smtClean="0">
                <a:ln>
                  <a:solidFill>
                    <a:srgbClr val="FF0000"/>
                  </a:solidFill>
                </a:ln>
                <a:solidFill>
                  <a:schemeClr val="tx2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US" sz="20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+B+M+O*F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218488" cy="1081087"/>
          </a:xfrm>
        </p:spPr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4. Software Reuse 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2286000"/>
            <a:ext cx="5397500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5. Reuse and the Toy Train: Small or Large Building Blocks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05" y="2590800"/>
            <a:ext cx="4597400" cy="3340100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100" y="2571556"/>
            <a:ext cx="2019300" cy="3378200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279053" y="3745656"/>
            <a:ext cx="3352800" cy="10430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218488" cy="852487"/>
          </a:xfrm>
        </p:spPr>
        <p:txBody>
          <a:bodyPr/>
          <a:lstStyle/>
          <a:p>
            <a:pPr lvl="0"/>
            <a:r>
              <a:rPr lang="en-US" b="1" dirty="0" smtClean="0"/>
              <a:t>6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(Simplified) Economics of Reuse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9" name="Bild 8" descr="reuseAndConfig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524000" y="1828800"/>
            <a:ext cx="6553200" cy="4569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Part IV: Information Technology and the World Wide Web</a:t>
            </a:r>
            <a:endParaRPr lang="de-DE" dirty="0"/>
          </a:p>
        </p:txBody>
      </p:sp>
      <p:sp>
        <p:nvSpPr>
          <p:cNvPr id="7" name="Untertitel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250" y="3904729"/>
            <a:ext cx="2470150" cy="2953271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904729"/>
            <a:ext cx="2470150" cy="295327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1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The Nature of Information Processing in the Machine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Gefaltete Ecke 5"/>
          <p:cNvSpPr/>
          <p:nvPr/>
        </p:nvSpPr>
        <p:spPr>
          <a:xfrm>
            <a:off x="2057400" y="2514600"/>
            <a:ext cx="1143000" cy="1295400"/>
          </a:xfrm>
          <a:prstGeom prst="foldedCorner">
            <a:avLst/>
          </a:prstGeom>
          <a:solidFill>
            <a:srgbClr val="FF7C2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b="1" dirty="0" smtClean="0">
                <a:solidFill>
                  <a:srgbClr val="000000"/>
                </a:solidFill>
              </a:rPr>
              <a:t>Input</a:t>
            </a:r>
          </a:p>
          <a:p>
            <a:pPr algn="ctr"/>
            <a:r>
              <a:rPr lang="de-DE" b="1" dirty="0" smtClean="0">
                <a:solidFill>
                  <a:srgbClr val="000000"/>
                </a:solidFill>
              </a:rPr>
              <a:t>Data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8" name="Pfeil nach rechts 7"/>
          <p:cNvSpPr/>
          <p:nvPr/>
        </p:nvSpPr>
        <p:spPr>
          <a:xfrm>
            <a:off x="3200400" y="2667000"/>
            <a:ext cx="3352800" cy="822960"/>
          </a:xfrm>
          <a:prstGeom prst="rightArrow">
            <a:avLst/>
          </a:prstGeom>
          <a:solidFill>
            <a:schemeClr val="bg2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Gefaltete Ecke 8"/>
          <p:cNvSpPr/>
          <p:nvPr/>
        </p:nvSpPr>
        <p:spPr>
          <a:xfrm>
            <a:off x="6553200" y="2514600"/>
            <a:ext cx="1219200" cy="1295400"/>
          </a:xfrm>
          <a:prstGeom prst="foldedCorner">
            <a:avLst/>
          </a:prstGeom>
          <a:solidFill>
            <a:srgbClr val="FF7C23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b="1" dirty="0" smtClean="0">
                <a:solidFill>
                  <a:srgbClr val="000000"/>
                </a:solidFill>
              </a:rPr>
              <a:t>Output</a:t>
            </a:r>
          </a:p>
          <a:p>
            <a:pPr algn="ctr"/>
            <a:r>
              <a:rPr lang="de-DE" b="1" dirty="0" smtClean="0">
                <a:solidFill>
                  <a:srgbClr val="000000"/>
                </a:solidFill>
              </a:rPr>
              <a:t>Data</a:t>
            </a:r>
            <a:endParaRPr lang="de-DE" b="1" dirty="0">
              <a:solidFill>
                <a:srgbClr val="000000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3886200" y="2667000"/>
            <a:ext cx="1828800" cy="822960"/>
          </a:xfrm>
          <a:prstGeom prst="rect">
            <a:avLst/>
          </a:prstGeom>
          <a:solidFill>
            <a:srgbClr val="FF7C23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de-DE" b="1" dirty="0" err="1" smtClean="0">
                <a:solidFill>
                  <a:srgbClr val="000000"/>
                </a:solidFill>
              </a:rPr>
              <a:t>Processing</a:t>
            </a:r>
            <a:endParaRPr lang="de-DE" b="1" dirty="0">
              <a:solidFill>
                <a:srgbClr val="000000"/>
              </a:solidFill>
            </a:endParaRPr>
          </a:p>
        </p:txBody>
      </p:sp>
      <p:cxnSp>
        <p:nvCxnSpPr>
          <p:cNvPr id="12" name="Gerade Verbindung 11"/>
          <p:cNvCxnSpPr/>
          <p:nvPr/>
        </p:nvCxnSpPr>
        <p:spPr>
          <a:xfrm flipV="1">
            <a:off x="1143000" y="3352800"/>
            <a:ext cx="827522" cy="60960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/>
          <p:cNvCxnSpPr/>
          <p:nvPr/>
        </p:nvCxnSpPr>
        <p:spPr>
          <a:xfrm>
            <a:off x="7924800" y="3505200"/>
            <a:ext cx="685800" cy="609600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3886200" y="3657600"/>
            <a:ext cx="18002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latin typeface="Arial"/>
                <a:cs typeface="Arial"/>
              </a:rPr>
              <a:t>Algorithm</a:t>
            </a:r>
            <a:endParaRPr lang="de-DE" b="1" i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 typeface="Arial"/>
              <a:buNone/>
            </a:pP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1. Division of Labor and Specialization Gains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6200" y="2514600"/>
            <a:ext cx="171450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848100" y="5114925"/>
            <a:ext cx="1828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1800" dirty="0">
                <a:latin typeface="Arial" charset="0"/>
              </a:rPr>
              <a:t>Adam Smith: </a:t>
            </a:r>
            <a:br>
              <a:rPr lang="en-US" sz="1800" dirty="0">
                <a:latin typeface="Arial" charset="0"/>
              </a:rPr>
            </a:br>
            <a:r>
              <a:rPr lang="en-US" sz="1800" i="1" dirty="0">
                <a:latin typeface="Arial" charset="0"/>
              </a:rPr>
              <a:t>The Wealth of Nations,</a:t>
            </a:r>
            <a:r>
              <a:rPr lang="en-US" sz="1800" dirty="0">
                <a:latin typeface="Arial" charset="0"/>
              </a:rPr>
              <a:t> 1776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62000" y="1143000"/>
            <a:ext cx="7772400" cy="1470025"/>
          </a:xfrm>
        </p:spPr>
        <p:txBody>
          <a:bodyPr/>
          <a:lstStyle/>
          <a:p>
            <a:pPr lvl="0"/>
            <a:r>
              <a:rPr lang="en-US" b="1" dirty="0" smtClean="0"/>
              <a:t>2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Category Systems in the Mind and in the Machine</a:t>
            </a:r>
            <a:endParaRPr lang="de-DE" dirty="0"/>
          </a:p>
        </p:txBody>
      </p:sp>
      <p:sp>
        <p:nvSpPr>
          <p:cNvPr id="8" name="Untertitel 7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819400"/>
          </a:xfrm>
        </p:spPr>
        <p:txBody>
          <a:bodyPr/>
          <a:lstStyle/>
          <a:p>
            <a:r>
              <a:rPr lang="de-DE" dirty="0" err="1" smtClean="0"/>
              <a:t>Algorithms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suited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objects</a:t>
            </a:r>
            <a:r>
              <a:rPr lang="de-DE" dirty="0" smtClean="0"/>
              <a:t> of a </a:t>
            </a:r>
            <a:r>
              <a:rPr lang="de-DE" dirty="0" err="1" smtClean="0"/>
              <a:t>predefined</a:t>
            </a:r>
            <a:r>
              <a:rPr lang="de-DE" dirty="0" smtClean="0"/>
              <a:t> </a:t>
            </a:r>
            <a:r>
              <a:rPr lang="de-DE" dirty="0" err="1" smtClean="0"/>
              <a:t>category</a:t>
            </a:r>
            <a:r>
              <a:rPr lang="de-DE" dirty="0" smtClean="0"/>
              <a:t>.</a:t>
            </a:r>
          </a:p>
          <a:p>
            <a:endParaRPr lang="de-DE" dirty="0" smtClean="0"/>
          </a:p>
          <a:p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subtle</a:t>
            </a:r>
            <a:r>
              <a:rPr lang="de-DE" dirty="0" smtClean="0"/>
              <a:t> </a:t>
            </a:r>
            <a:r>
              <a:rPr lang="de-DE" dirty="0" err="1" smtClean="0"/>
              <a:t>operations</a:t>
            </a:r>
            <a:r>
              <a:rPr lang="de-DE" dirty="0" smtClean="0"/>
              <a:t> </a:t>
            </a:r>
            <a:r>
              <a:rPr lang="de-DE" dirty="0" err="1" smtClean="0"/>
              <a:t>require</a:t>
            </a:r>
            <a:r>
              <a:rPr lang="de-DE" dirty="0" smtClean="0"/>
              <a:t> a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subtle</a:t>
            </a:r>
            <a:r>
              <a:rPr lang="de-DE" dirty="0" smtClean="0"/>
              <a:t> </a:t>
            </a:r>
            <a:r>
              <a:rPr lang="de-DE" dirty="0" err="1" smtClean="0"/>
              <a:t>category</a:t>
            </a:r>
            <a:r>
              <a:rPr lang="de-DE" dirty="0" smtClean="0"/>
              <a:t> system.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218488" cy="1233487"/>
          </a:xfrm>
        </p:spPr>
        <p:txBody>
          <a:bodyPr/>
          <a:lstStyle/>
          <a:p>
            <a:pPr lvl="0"/>
            <a:r>
              <a:rPr lang="en-US" b="1" dirty="0" smtClean="0"/>
              <a:t>2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Category Systems in the Mind and in the Machine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362200"/>
            <a:ext cx="5321300" cy="3632200"/>
          </a:xfrm>
          <a:prstGeom prst="rect">
            <a:avLst/>
          </a:prstGeom>
        </p:spPr>
      </p:pic>
      <p:sp>
        <p:nvSpPr>
          <p:cNvPr id="7" name="Ovale Legende 6"/>
          <p:cNvSpPr/>
          <p:nvPr/>
        </p:nvSpPr>
        <p:spPr>
          <a:xfrm>
            <a:off x="5791201" y="2286000"/>
            <a:ext cx="3352800" cy="1600200"/>
          </a:xfrm>
          <a:prstGeom prst="wedgeEllipseCallout">
            <a:avLst>
              <a:gd name="adj1" fmla="val -35215"/>
              <a:gd name="adj2" fmla="val 72353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de-DE" dirty="0" smtClean="0"/>
              <a:t>Highlight all red </a:t>
            </a:r>
            <a:r>
              <a:rPr lang="de-DE" dirty="0" err="1" smtClean="0"/>
              <a:t>fruits</a:t>
            </a:r>
            <a:r>
              <a:rPr lang="de-DE" dirty="0" smtClean="0"/>
              <a:t> in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picture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6138552" y="4800600"/>
            <a:ext cx="3005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 smtClean="0">
                <a:latin typeface="Arial"/>
                <a:cs typeface="Arial"/>
              </a:rPr>
              <a:t>No </a:t>
            </a:r>
            <a:r>
              <a:rPr lang="de-DE" b="1" dirty="0" err="1" smtClean="0">
                <a:latin typeface="Arial"/>
                <a:cs typeface="Arial"/>
              </a:rPr>
              <a:t>notion</a:t>
            </a:r>
            <a:r>
              <a:rPr lang="de-DE" b="1" dirty="0" smtClean="0">
                <a:latin typeface="Arial"/>
                <a:cs typeface="Arial"/>
              </a:rPr>
              <a:t> of </a:t>
            </a:r>
            <a:r>
              <a:rPr lang="de-DE" b="1" dirty="0" err="1" smtClean="0">
                <a:latin typeface="Arial"/>
                <a:cs typeface="Arial"/>
              </a:rPr>
              <a:t>color</a:t>
            </a:r>
            <a:r>
              <a:rPr lang="de-DE" b="1" dirty="0" smtClean="0">
                <a:latin typeface="Arial"/>
                <a:cs typeface="Arial"/>
              </a:rPr>
              <a:t>, </a:t>
            </a:r>
            <a:br>
              <a:rPr lang="de-DE" b="1" dirty="0" smtClean="0">
                <a:latin typeface="Arial"/>
                <a:cs typeface="Arial"/>
              </a:rPr>
            </a:br>
            <a:r>
              <a:rPr lang="de-DE" b="1" dirty="0" smtClean="0">
                <a:latin typeface="Arial"/>
                <a:cs typeface="Arial"/>
              </a:rPr>
              <a:t>red, red </a:t>
            </a:r>
            <a:r>
              <a:rPr lang="de-DE" b="1" dirty="0" err="1" smtClean="0">
                <a:latin typeface="Arial"/>
                <a:cs typeface="Arial"/>
              </a:rPr>
              <a:t>objects</a:t>
            </a:r>
            <a:r>
              <a:rPr lang="de-DE" b="1" dirty="0" smtClean="0">
                <a:latin typeface="Arial"/>
                <a:cs typeface="Arial"/>
              </a:rPr>
              <a:t>! </a:t>
            </a:r>
            <a:endParaRPr lang="de-DE" b="1" i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3. The World Wide Web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200400"/>
            <a:ext cx="8229600" cy="1676401"/>
          </a:xfrm>
        </p:spPr>
        <p:txBody>
          <a:bodyPr/>
          <a:lstStyle/>
          <a:p>
            <a:pPr lvl="0" algn="ctr">
              <a:buNone/>
            </a:pPr>
            <a:r>
              <a:rPr lang="en-US" sz="5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Around 1990, </a:t>
            </a:r>
            <a:r>
              <a:rPr lang="de-DE" sz="54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</a:t>
            </a:r>
            <a:endParaRPr lang="en-US" sz="54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9AED-730F-A546-BAC6-DE68937BC057}" type="datetime1">
              <a:rPr lang="en-US"/>
              <a:pPr/>
              <a:t>06.04.2009</a:t>
            </a:fld>
            <a:endParaRPr lang="en-US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5AC462-7530-4D40-B6E4-EBEA47B46881}" type="slidenum">
              <a:rPr lang="en-US"/>
              <a:pPr/>
              <a:t>33</a:t>
            </a:fld>
            <a:endParaRPr lang="en-US"/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de-DE" dirty="0" smtClean="0"/>
              <a:t>… </a:t>
            </a:r>
            <a:r>
              <a:rPr lang="en-US" dirty="0" smtClean="0"/>
              <a:t>this guy ...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DFEE0-3917-4F4D-9237-3CDFEAABCE40}" type="datetime1">
              <a:rPr lang="en-US"/>
              <a:pPr/>
              <a:t>06.04.2009</a:t>
            </a:fld>
            <a:endParaRPr lang="en-US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D78C598-8031-8648-8095-5CB1E4F075D4}" type="slidenum">
              <a:rPr lang="en-US"/>
              <a:pPr/>
              <a:t>34</a:t>
            </a:fld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Sir Tim Berners-Lee</a:t>
            </a:r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09800" y="2057400"/>
            <a:ext cx="4470400" cy="293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2286000" y="5715000"/>
            <a:ext cx="41608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</a:rPr>
              <a:t>http://www.w3.org/People/Berners-Lee/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29AED-730F-A546-BAC6-DE68937BC057}" type="datetime1">
              <a:rPr lang="en-US"/>
              <a:pPr/>
              <a:t>06.04.2009</a:t>
            </a:fld>
            <a:endParaRPr lang="en-US"/>
          </a:p>
        </p:txBody>
      </p:sp>
      <p:sp>
        <p:nvSpPr>
          <p:cNvPr id="4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5AC462-7530-4D40-B6E4-EBEA47B46881}" type="slidenum">
              <a:rPr lang="en-US"/>
              <a:pPr/>
              <a:t>35</a:t>
            </a:fld>
            <a:endParaRPr lang="en-US"/>
          </a:p>
        </p:txBody>
      </p:sp>
      <p:sp>
        <p:nvSpPr>
          <p:cNvPr id="993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/>
          <a:p>
            <a:r>
              <a:rPr lang="de-DE" dirty="0" smtClean="0"/>
              <a:t>… </a:t>
            </a:r>
            <a:r>
              <a:rPr lang="en-US" dirty="0" smtClean="0"/>
              <a:t>had </a:t>
            </a:r>
            <a:r>
              <a:rPr lang="en-US" dirty="0"/>
              <a:t>a </a:t>
            </a:r>
            <a:r>
              <a:rPr lang="en-US" sz="4800" b="1" dirty="0"/>
              <a:t>great</a:t>
            </a:r>
            <a:r>
              <a:rPr lang="en-US" sz="4800" dirty="0"/>
              <a:t> </a:t>
            </a:r>
            <a:r>
              <a:rPr lang="en-US" dirty="0"/>
              <a:t>idea...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3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The World Wide Web, Essentially: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1295401"/>
          </a:xfrm>
        </p:spPr>
        <p:txBody>
          <a:bodyPr/>
          <a:lstStyle/>
          <a:p>
            <a:pPr lvl="0" algn="ctr">
              <a:buNone/>
            </a:pPr>
            <a:r>
              <a:rPr lang="en-US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Turn References in Documents from 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Road Signs </a:t>
            </a:r>
            <a:r>
              <a:rPr lang="en-US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into 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Roads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628" y="3733800"/>
            <a:ext cx="3330372" cy="220980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733800"/>
            <a:ext cx="3276600" cy="218697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3962400" y="4572000"/>
            <a:ext cx="13131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 smtClean="0">
                <a:latin typeface="Arial"/>
                <a:cs typeface="Arial"/>
              </a:rPr>
              <a:t>Click</a:t>
            </a:r>
            <a:r>
              <a:rPr lang="de-DE" sz="3600" dirty="0" smtClean="0">
                <a:latin typeface="Arial"/>
                <a:cs typeface="Arial"/>
              </a:rPr>
              <a:t>!</a:t>
            </a:r>
            <a:endParaRPr lang="de-DE" sz="3600" dirty="0">
              <a:latin typeface="Arial"/>
              <a:cs typeface="Arial"/>
            </a:endParaRPr>
          </a:p>
        </p:txBody>
      </p:sp>
      <p:cxnSp>
        <p:nvCxnSpPr>
          <p:cNvPr id="9" name="Gerade Verbindung 8"/>
          <p:cNvCxnSpPr/>
          <p:nvPr/>
        </p:nvCxnSpPr>
        <p:spPr>
          <a:xfrm>
            <a:off x="3962400" y="5181600"/>
            <a:ext cx="1371600" cy="1588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16EC6-528B-6B4C-97D3-68FC6771B8B0}" type="datetime1">
              <a:rPr lang="en-US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69F9AE1-8E99-E14C-AC02-9B398CA0727F}" type="slidenum">
              <a:rPr lang="en-US"/>
              <a:pPr/>
              <a:t>37</a:t>
            </a:fld>
            <a:endParaRPr lang="en-US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1828800"/>
            <a:ext cx="617220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75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Web Server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670A4-978A-0248-8EC1-15BE33A938F7}" type="datetime1">
              <a:rPr lang="en-US"/>
              <a:pPr/>
              <a:t>06.04.2009</a:t>
            </a:fld>
            <a:endParaRPr lang="en-US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636AF1-6412-C74F-A6D4-2622C8B552F9}" type="slidenum">
              <a:rPr lang="en-US"/>
              <a:pPr/>
              <a:t>38</a:t>
            </a:fld>
            <a:endParaRPr lang="en-US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1868487"/>
            <a:ext cx="5486400" cy="407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9571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052513"/>
            <a:ext cx="8218488" cy="852487"/>
          </a:xfrm>
        </p:spPr>
        <p:txBody>
          <a:bodyPr/>
          <a:lstStyle/>
          <a:p>
            <a:r>
              <a:rPr lang="en-US" dirty="0"/>
              <a:t>First Browser</a:t>
            </a:r>
          </a:p>
        </p:txBody>
      </p:sp>
      <p:sp>
        <p:nvSpPr>
          <p:cNvPr id="109573" name="Rectangle 5"/>
          <p:cNvSpPr>
            <a:spLocks noChangeArrowheads="1"/>
          </p:cNvSpPr>
          <p:nvPr/>
        </p:nvSpPr>
        <p:spPr bwMode="auto">
          <a:xfrm>
            <a:off x="1447800" y="5943600"/>
            <a:ext cx="6181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http://www.w3.org/History/1994/WWW/Journals/CACM/screensnap2_24c.gif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0129E-EE16-A340-914D-8B90E14E86C3}" type="datetime1">
              <a:rPr lang="en-US"/>
              <a:pPr/>
              <a:t>06.04.2009</a:t>
            </a:fld>
            <a:endParaRPr lang="en-US"/>
          </a:p>
        </p:txBody>
      </p:sp>
      <p:sp>
        <p:nvSpPr>
          <p:cNvPr id="6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800E6A5-FEBF-894A-9C37-83243BCFB28A}" type="slidenum">
              <a:rPr lang="en-US"/>
              <a:pPr/>
              <a:t>39</a:t>
            </a:fld>
            <a:endParaRPr lang="en-US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1000" y="2111375"/>
            <a:ext cx="5969000" cy="39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1619" name="Rectangle 3"/>
          <p:cNvSpPr>
            <a:spLocks noChangeArrowheads="1"/>
          </p:cNvSpPr>
          <p:nvPr/>
        </p:nvSpPr>
        <p:spPr bwMode="auto">
          <a:xfrm>
            <a:off x="1508125" y="5791200"/>
            <a:ext cx="6264275" cy="3667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Calibri" charset="0"/>
              </a:rPr>
              <a:t>http://www.w3.org/2004/Talks/w3c10-HowItAllStarted/?n=16</a:t>
            </a:r>
          </a:p>
        </p:txBody>
      </p:sp>
      <p:sp>
        <p:nvSpPr>
          <p:cNvPr id="11162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84275"/>
            <a:ext cx="8218488" cy="720725"/>
          </a:xfrm>
        </p:spPr>
        <p:txBody>
          <a:bodyPr/>
          <a:lstStyle/>
          <a:p>
            <a:r>
              <a:rPr lang="en-US" dirty="0"/>
              <a:t>Hypertext '91 Conference in San Antonio, Texas (USA)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218488" cy="928687"/>
          </a:xfrm>
        </p:spPr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2. Exchange and Coordination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Freeform 3"/>
          <p:cNvSpPr>
            <a:spLocks/>
          </p:cNvSpPr>
          <p:nvPr/>
        </p:nvSpPr>
        <p:spPr bwMode="auto">
          <a:xfrm>
            <a:off x="5334000" y="2020888"/>
            <a:ext cx="977900" cy="330200"/>
          </a:xfrm>
          <a:custGeom>
            <a:avLst/>
            <a:gdLst/>
            <a:ahLst/>
            <a:cxnLst>
              <a:cxn ang="0">
                <a:pos x="0" y="56"/>
              </a:cxn>
              <a:cxn ang="0">
                <a:pos x="336" y="8"/>
              </a:cxn>
              <a:cxn ang="0">
                <a:pos x="576" y="104"/>
              </a:cxn>
              <a:cxn ang="0">
                <a:pos x="576" y="152"/>
              </a:cxn>
              <a:cxn ang="0">
                <a:pos x="480" y="200"/>
              </a:cxn>
              <a:cxn ang="0">
                <a:pos x="288" y="200"/>
              </a:cxn>
              <a:cxn ang="0">
                <a:pos x="0" y="152"/>
              </a:cxn>
            </a:cxnLst>
            <a:rect l="0" t="0" r="r" b="b"/>
            <a:pathLst>
              <a:path w="616" h="208">
                <a:moveTo>
                  <a:pt x="0" y="56"/>
                </a:moveTo>
                <a:cubicBezTo>
                  <a:pt x="120" y="28"/>
                  <a:pt x="240" y="0"/>
                  <a:pt x="336" y="8"/>
                </a:cubicBezTo>
                <a:cubicBezTo>
                  <a:pt x="432" y="16"/>
                  <a:pt x="536" y="80"/>
                  <a:pt x="576" y="104"/>
                </a:cubicBezTo>
                <a:cubicBezTo>
                  <a:pt x="616" y="128"/>
                  <a:pt x="592" y="136"/>
                  <a:pt x="576" y="152"/>
                </a:cubicBezTo>
                <a:cubicBezTo>
                  <a:pt x="560" y="168"/>
                  <a:pt x="528" y="192"/>
                  <a:pt x="480" y="200"/>
                </a:cubicBezTo>
                <a:cubicBezTo>
                  <a:pt x="432" y="208"/>
                  <a:pt x="368" y="208"/>
                  <a:pt x="288" y="200"/>
                </a:cubicBezTo>
                <a:cubicBezTo>
                  <a:pt x="208" y="192"/>
                  <a:pt x="104" y="172"/>
                  <a:pt x="0" y="152"/>
                </a:cubicBezTo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7" name="Oval 4"/>
          <p:cNvSpPr>
            <a:spLocks noChangeArrowheads="1"/>
          </p:cNvSpPr>
          <p:nvPr/>
        </p:nvSpPr>
        <p:spPr bwMode="auto">
          <a:xfrm>
            <a:off x="5943600" y="2109788"/>
            <a:ext cx="76200" cy="762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8" name="Freeform 5"/>
          <p:cNvSpPr>
            <a:spLocks/>
          </p:cNvSpPr>
          <p:nvPr/>
        </p:nvSpPr>
        <p:spPr bwMode="auto">
          <a:xfrm>
            <a:off x="6057900" y="2233613"/>
            <a:ext cx="42863" cy="95250"/>
          </a:xfrm>
          <a:custGeom>
            <a:avLst/>
            <a:gdLst/>
            <a:ahLst/>
            <a:cxnLst>
              <a:cxn ang="0">
                <a:pos x="27" y="60"/>
              </a:cxn>
              <a:cxn ang="0">
                <a:pos x="12" y="42"/>
              </a:cxn>
              <a:cxn ang="0">
                <a:pos x="0" y="0"/>
              </a:cxn>
            </a:cxnLst>
            <a:rect l="0" t="0" r="r" b="b"/>
            <a:pathLst>
              <a:path w="27" h="60">
                <a:moveTo>
                  <a:pt x="27" y="60"/>
                </a:moveTo>
                <a:cubicBezTo>
                  <a:pt x="21" y="56"/>
                  <a:pt x="16" y="52"/>
                  <a:pt x="12" y="42"/>
                </a:cubicBezTo>
                <a:cubicBezTo>
                  <a:pt x="8" y="32"/>
                  <a:pt x="4" y="16"/>
                  <a:pt x="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grpSp>
        <p:nvGrpSpPr>
          <p:cNvPr id="9" name="Group 6"/>
          <p:cNvGrpSpPr>
            <a:grpSpLocks/>
          </p:cNvGrpSpPr>
          <p:nvPr/>
        </p:nvGrpSpPr>
        <p:grpSpPr bwMode="auto">
          <a:xfrm>
            <a:off x="5181600" y="1957388"/>
            <a:ext cx="152400" cy="381000"/>
            <a:chOff x="3120" y="1680"/>
            <a:chExt cx="96" cy="240"/>
          </a:xfrm>
        </p:grpSpPr>
        <p:sp>
          <p:nvSpPr>
            <p:cNvPr id="10" name="Line 7"/>
            <p:cNvSpPr>
              <a:spLocks noChangeShapeType="1"/>
            </p:cNvSpPr>
            <p:nvPr/>
          </p:nvSpPr>
          <p:spPr bwMode="auto">
            <a:xfrm>
              <a:off x="3120" y="1680"/>
              <a:ext cx="0" cy="24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>
              <a:off x="3120" y="1680"/>
              <a:ext cx="9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2" name="Line 9"/>
            <p:cNvSpPr>
              <a:spLocks noChangeShapeType="1"/>
            </p:cNvSpPr>
            <p:nvPr/>
          </p:nvSpPr>
          <p:spPr bwMode="auto">
            <a:xfrm>
              <a:off x="3120" y="1920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3" name="Line 10"/>
            <p:cNvSpPr>
              <a:spLocks noChangeShapeType="1"/>
            </p:cNvSpPr>
            <p:nvPr/>
          </p:nvSpPr>
          <p:spPr bwMode="auto">
            <a:xfrm flipV="1">
              <a:off x="3120" y="1872"/>
              <a:ext cx="96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3216" y="1773"/>
              <a:ext cx="0" cy="9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5" name="Group 12"/>
          <p:cNvGrpSpPr>
            <a:grpSpLocks/>
          </p:cNvGrpSpPr>
          <p:nvPr/>
        </p:nvGrpSpPr>
        <p:grpSpPr bwMode="auto">
          <a:xfrm>
            <a:off x="5397500" y="4005263"/>
            <a:ext cx="609600" cy="1333500"/>
            <a:chOff x="768" y="1254"/>
            <a:chExt cx="384" cy="840"/>
          </a:xfrm>
        </p:grpSpPr>
        <p:sp>
          <p:nvSpPr>
            <p:cNvPr id="16" name="Oval 13"/>
            <p:cNvSpPr>
              <a:spLocks noChangeArrowheads="1"/>
            </p:cNvSpPr>
            <p:nvPr/>
          </p:nvSpPr>
          <p:spPr bwMode="auto">
            <a:xfrm>
              <a:off x="810" y="1254"/>
              <a:ext cx="288" cy="288"/>
            </a:xfrm>
            <a:prstGeom prst="ellips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7" name="Line 14"/>
            <p:cNvSpPr>
              <a:spLocks noChangeShapeType="1"/>
            </p:cNvSpPr>
            <p:nvPr/>
          </p:nvSpPr>
          <p:spPr bwMode="auto">
            <a:xfrm>
              <a:off x="960" y="1536"/>
              <a:ext cx="0" cy="432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H="1">
              <a:off x="810" y="1950"/>
              <a:ext cx="144" cy="144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954" y="1950"/>
              <a:ext cx="144" cy="144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 flipH="1">
              <a:off x="768" y="1728"/>
              <a:ext cx="384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21" name="Group 18"/>
          <p:cNvGrpSpPr>
            <a:grpSpLocks/>
          </p:cNvGrpSpPr>
          <p:nvPr/>
        </p:nvGrpSpPr>
        <p:grpSpPr bwMode="auto">
          <a:xfrm>
            <a:off x="3187700" y="4033838"/>
            <a:ext cx="609600" cy="1333500"/>
            <a:chOff x="768" y="1254"/>
            <a:chExt cx="384" cy="840"/>
          </a:xfrm>
        </p:grpSpPr>
        <p:sp>
          <p:nvSpPr>
            <p:cNvPr id="22" name="Oval 19"/>
            <p:cNvSpPr>
              <a:spLocks noChangeArrowheads="1"/>
            </p:cNvSpPr>
            <p:nvPr/>
          </p:nvSpPr>
          <p:spPr bwMode="auto">
            <a:xfrm>
              <a:off x="810" y="1254"/>
              <a:ext cx="288" cy="288"/>
            </a:xfrm>
            <a:prstGeom prst="ellips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960" y="1536"/>
              <a:ext cx="0" cy="432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 flipH="1">
              <a:off x="810" y="1950"/>
              <a:ext cx="144" cy="144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5" name="Line 22"/>
            <p:cNvSpPr>
              <a:spLocks noChangeShapeType="1"/>
            </p:cNvSpPr>
            <p:nvPr/>
          </p:nvSpPr>
          <p:spPr bwMode="auto">
            <a:xfrm>
              <a:off x="954" y="1950"/>
              <a:ext cx="144" cy="144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>
              <a:off x="768" y="1728"/>
              <a:ext cx="384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7" name="Oval 24"/>
          <p:cNvSpPr>
            <a:spLocks noChangeArrowheads="1"/>
          </p:cNvSpPr>
          <p:nvPr/>
        </p:nvSpPr>
        <p:spPr bwMode="auto">
          <a:xfrm>
            <a:off x="2578100" y="5024438"/>
            <a:ext cx="457200" cy="228600"/>
          </a:xfrm>
          <a:prstGeom prst="ellipse">
            <a:avLst/>
          </a:pr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8" name="Oval 25"/>
          <p:cNvSpPr>
            <a:spLocks noChangeArrowheads="1"/>
          </p:cNvSpPr>
          <p:nvPr/>
        </p:nvSpPr>
        <p:spPr bwMode="auto">
          <a:xfrm>
            <a:off x="2578100" y="5329238"/>
            <a:ext cx="457200" cy="228600"/>
          </a:xfrm>
          <a:prstGeom prst="ellipse">
            <a:avLst/>
          </a:pr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29" name="Oval 26"/>
          <p:cNvSpPr>
            <a:spLocks noChangeArrowheads="1"/>
          </p:cNvSpPr>
          <p:nvPr/>
        </p:nvSpPr>
        <p:spPr bwMode="auto">
          <a:xfrm>
            <a:off x="2578100" y="4719638"/>
            <a:ext cx="457200" cy="228600"/>
          </a:xfrm>
          <a:prstGeom prst="ellipse">
            <a:avLst/>
          </a:pr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0" name="Oval 27"/>
          <p:cNvSpPr>
            <a:spLocks noChangeArrowheads="1"/>
          </p:cNvSpPr>
          <p:nvPr/>
        </p:nvSpPr>
        <p:spPr bwMode="auto">
          <a:xfrm>
            <a:off x="4864100" y="5024438"/>
            <a:ext cx="457200" cy="228600"/>
          </a:xfrm>
          <a:prstGeom prst="ellipse">
            <a:avLst/>
          </a:pr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1" name="Oval 28"/>
          <p:cNvSpPr>
            <a:spLocks noChangeArrowheads="1"/>
          </p:cNvSpPr>
          <p:nvPr/>
        </p:nvSpPr>
        <p:spPr bwMode="auto">
          <a:xfrm>
            <a:off x="4864100" y="5329238"/>
            <a:ext cx="457200" cy="228600"/>
          </a:xfrm>
          <a:prstGeom prst="ellipse">
            <a:avLst/>
          </a:pr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32" name="Oval 29"/>
          <p:cNvSpPr>
            <a:spLocks noChangeArrowheads="1"/>
          </p:cNvSpPr>
          <p:nvPr/>
        </p:nvSpPr>
        <p:spPr bwMode="auto">
          <a:xfrm>
            <a:off x="4864100" y="4719638"/>
            <a:ext cx="457200" cy="228600"/>
          </a:xfrm>
          <a:prstGeom prst="ellipse">
            <a:avLst/>
          </a:pr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33" name="Picture 30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6180138" y="4556125"/>
            <a:ext cx="73025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" name="Picture 31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6180138" y="4283075"/>
            <a:ext cx="73025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32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6180138" y="4829175"/>
            <a:ext cx="73025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33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6180138" y="5102225"/>
            <a:ext cx="73025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" name="Picture 34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6180138" y="5375275"/>
            <a:ext cx="73025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35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3881438" y="4778375"/>
            <a:ext cx="73025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" name="Picture 36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3881438" y="5051425"/>
            <a:ext cx="73025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37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3881438" y="5324475"/>
            <a:ext cx="73025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38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3843338" y="4454525"/>
            <a:ext cx="73025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39"/>
          <p:cNvPicPr>
            <a:picLocks noChangeAspect="1" noChangeArrowheads="1"/>
          </p:cNvPicPr>
          <p:nvPr/>
        </p:nvPicPr>
        <mc:AlternateContent xmlns:ma="http://schemas.microsoft.com/office/mac/drawingml/2008/main">
          <mc:Choice Requires="ma">
            <p:blipFill>
              <a:blip r:embed="rId3"/>
              <a:srcRect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6167438" y="3978275"/>
            <a:ext cx="730250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Oval 40"/>
          <p:cNvSpPr>
            <a:spLocks noChangeArrowheads="1"/>
          </p:cNvSpPr>
          <p:nvPr/>
        </p:nvSpPr>
        <p:spPr bwMode="auto">
          <a:xfrm>
            <a:off x="2946400" y="1946275"/>
            <a:ext cx="750888" cy="415925"/>
          </a:xfrm>
          <a:prstGeom prst="ellipse">
            <a:avLst/>
          </a:prstGeom>
          <a:solidFill>
            <a:srgbClr val="993300"/>
          </a:solidFill>
          <a:ln w="9525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4" name="AutoShape 41"/>
          <p:cNvSpPr>
            <a:spLocks noChangeArrowheads="1"/>
          </p:cNvSpPr>
          <p:nvPr/>
        </p:nvSpPr>
        <p:spPr bwMode="auto">
          <a:xfrm>
            <a:off x="3922713" y="1982788"/>
            <a:ext cx="1092200" cy="342900"/>
          </a:xfrm>
          <a:prstGeom prst="leftRightArrow">
            <a:avLst>
              <a:gd name="adj1" fmla="val 50000"/>
              <a:gd name="adj2" fmla="val 63704"/>
            </a:avLst>
          </a:prstGeom>
          <a:solidFill>
            <a:srgbClr val="00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5" name="Freeform 42"/>
          <p:cNvSpPr>
            <a:spLocks/>
          </p:cNvSpPr>
          <p:nvPr/>
        </p:nvSpPr>
        <p:spPr bwMode="auto">
          <a:xfrm>
            <a:off x="2882900" y="3536950"/>
            <a:ext cx="2260600" cy="1004888"/>
          </a:xfrm>
          <a:custGeom>
            <a:avLst/>
            <a:gdLst/>
            <a:ahLst/>
            <a:cxnLst>
              <a:cxn ang="0">
                <a:pos x="0" y="265"/>
              </a:cxn>
              <a:cxn ang="0">
                <a:pos x="336" y="25"/>
              </a:cxn>
              <a:cxn ang="0">
                <a:pos x="1176" y="113"/>
              </a:cxn>
              <a:cxn ang="0">
                <a:pos x="1424" y="633"/>
              </a:cxn>
            </a:cxnLst>
            <a:rect l="0" t="0" r="r" b="b"/>
            <a:pathLst>
              <a:path w="1424" h="633">
                <a:moveTo>
                  <a:pt x="0" y="265"/>
                </a:moveTo>
                <a:cubicBezTo>
                  <a:pt x="70" y="157"/>
                  <a:pt x="140" y="50"/>
                  <a:pt x="336" y="25"/>
                </a:cubicBezTo>
                <a:cubicBezTo>
                  <a:pt x="532" y="0"/>
                  <a:pt x="995" y="12"/>
                  <a:pt x="1176" y="113"/>
                </a:cubicBezTo>
                <a:cubicBezTo>
                  <a:pt x="1357" y="214"/>
                  <a:pt x="1390" y="423"/>
                  <a:pt x="1424" y="633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6" name="Freeform 43"/>
          <p:cNvSpPr>
            <a:spLocks/>
          </p:cNvSpPr>
          <p:nvPr/>
        </p:nvSpPr>
        <p:spPr bwMode="auto">
          <a:xfrm>
            <a:off x="4259263" y="3189288"/>
            <a:ext cx="2363787" cy="1009650"/>
          </a:xfrm>
          <a:custGeom>
            <a:avLst/>
            <a:gdLst/>
            <a:ahLst/>
            <a:cxnLst>
              <a:cxn ang="0">
                <a:pos x="1461" y="372"/>
              </a:cxn>
              <a:cxn ang="0">
                <a:pos x="1325" y="108"/>
              </a:cxn>
              <a:cxn ang="0">
                <a:pos x="477" y="44"/>
              </a:cxn>
              <a:cxn ang="0">
                <a:pos x="77" y="372"/>
              </a:cxn>
              <a:cxn ang="0">
                <a:pos x="13" y="636"/>
              </a:cxn>
            </a:cxnLst>
            <a:rect l="0" t="0" r="r" b="b"/>
            <a:pathLst>
              <a:path w="1489" h="636">
                <a:moveTo>
                  <a:pt x="1461" y="372"/>
                </a:moveTo>
                <a:cubicBezTo>
                  <a:pt x="1475" y="267"/>
                  <a:pt x="1489" y="163"/>
                  <a:pt x="1325" y="108"/>
                </a:cubicBezTo>
                <a:cubicBezTo>
                  <a:pt x="1161" y="53"/>
                  <a:pt x="685" y="0"/>
                  <a:pt x="477" y="44"/>
                </a:cubicBezTo>
                <a:cubicBezTo>
                  <a:pt x="269" y="88"/>
                  <a:pt x="154" y="273"/>
                  <a:pt x="77" y="372"/>
                </a:cubicBezTo>
                <a:cubicBezTo>
                  <a:pt x="0" y="471"/>
                  <a:pt x="6" y="553"/>
                  <a:pt x="13" y="636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47" name="Text Box 44"/>
          <p:cNvSpPr txBox="1">
            <a:spLocks noChangeArrowheads="1"/>
          </p:cNvSpPr>
          <p:nvPr/>
        </p:nvSpPr>
        <p:spPr bwMode="auto">
          <a:xfrm>
            <a:off x="685800" y="2667000"/>
            <a:ext cx="8154988" cy="395288"/>
          </a:xfrm>
          <a:prstGeom prst="rect">
            <a:avLst/>
          </a:prstGeom>
          <a:noFill/>
          <a:ln w="28575">
            <a:solidFill>
              <a:srgbClr val="FF7415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AT" sz="1800" dirty="0">
                <a:latin typeface="Arial" charset="0"/>
              </a:rPr>
              <a:t>search – select – negotiate – set-up contract – exchange – supervise - enforce</a:t>
            </a:r>
            <a:endParaRPr lang="en-US" sz="1800" dirty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4. </a:t>
            </a:r>
            <a:r>
              <a:rPr lang="de-DE" b="1" dirty="0" err="1" smtClean="0"/>
              <a:t>The</a:t>
            </a:r>
            <a:r>
              <a:rPr lang="de-DE" b="1" dirty="0" smtClean="0"/>
              <a:t> Web Fosters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Particular</a:t>
            </a:r>
            <a:endParaRPr lang="de-DE" b="1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89C0B-2A52-FC4C-BE7A-6A2D29459ECD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DFAE0C-4DA2-A044-AF80-73C7A270D7C1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5" name="Bild 4" descr="web-world-network-iStock_000003121414X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362200"/>
            <a:ext cx="5080000" cy="3810000"/>
          </a:xfrm>
          <a:prstGeom prst="rect">
            <a:avLst/>
          </a:prstGeom>
        </p:spPr>
      </p:pic>
      <p:sp>
        <p:nvSpPr>
          <p:cNvPr id="8" name="Ovale Legende 7"/>
          <p:cNvSpPr/>
          <p:nvPr/>
        </p:nvSpPr>
        <p:spPr>
          <a:xfrm>
            <a:off x="381000" y="3352800"/>
            <a:ext cx="1905000" cy="1219200"/>
          </a:xfrm>
          <a:prstGeom prst="wedgeEllipseCallout">
            <a:avLst>
              <a:gd name="adj1" fmla="val 73054"/>
              <a:gd name="adj2" fmla="val 89028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I </a:t>
            </a:r>
            <a:r>
              <a:rPr lang="de-DE" dirty="0" err="1" smtClean="0">
                <a:solidFill>
                  <a:schemeClr val="tx1"/>
                </a:solidFill>
              </a:rPr>
              <a:t>collect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xyz</a:t>
            </a:r>
            <a:r>
              <a:rPr lang="de-DE" dirty="0" smtClean="0">
                <a:solidFill>
                  <a:schemeClr val="tx1"/>
                </a:solidFill>
              </a:rPr>
              <a:t>!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0" name="Ovale Legende 9"/>
          <p:cNvSpPr/>
          <p:nvPr/>
        </p:nvSpPr>
        <p:spPr>
          <a:xfrm>
            <a:off x="6477000" y="2819400"/>
            <a:ext cx="1676400" cy="990600"/>
          </a:xfrm>
          <a:prstGeom prst="wedgeEllipseCallout">
            <a:avLst>
              <a:gd name="adj1" fmla="val -52307"/>
              <a:gd name="adj2" fmla="val 98498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de-DE" dirty="0" smtClean="0">
                <a:solidFill>
                  <a:schemeClr val="tx1"/>
                </a:solidFill>
              </a:rPr>
              <a:t>Oh! So do I!</a:t>
            </a:r>
            <a:endParaRPr lang="de-D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Part V: Where Are We Heading?</a:t>
            </a:r>
            <a:endParaRPr lang="de-DE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3127375"/>
          </a:xfrm>
        </p:spPr>
        <p:txBody>
          <a:bodyPr/>
          <a:lstStyle/>
          <a:p>
            <a:r>
              <a:rPr lang="de-DE" b="1" dirty="0" err="1" smtClean="0"/>
              <a:t>Recap</a:t>
            </a:r>
            <a:r>
              <a:rPr lang="de-DE" b="1" dirty="0" smtClean="0"/>
              <a:t>: </a:t>
            </a:r>
            <a:r>
              <a:rPr lang="de-DE" b="1" dirty="0" err="1" smtClean="0"/>
              <a:t>Specificity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much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loose</a:t>
            </a:r>
            <a:r>
              <a:rPr lang="de-DE" dirty="0" smtClean="0"/>
              <a:t> </a:t>
            </a:r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can‘t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a good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was </a:t>
            </a:r>
            <a:r>
              <a:rPr lang="de-DE" dirty="0" err="1" smtClean="0"/>
              <a:t>designed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1. Growth in Specificity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3154362"/>
          </a:xfrm>
        </p:spPr>
        <p:txBody>
          <a:bodyPr/>
          <a:lstStyle/>
          <a:p>
            <a:pPr lvl="0" algn="ctr">
              <a:buNone/>
            </a:pPr>
            <a:r>
              <a:rPr lang="en-US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Reason # 1: Division of Labor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 Range of Production on the Level of the Overall Economy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44</a:t>
            </a:fld>
            <a:endParaRPr lang="en-US"/>
          </a:p>
        </p:txBody>
      </p:sp>
      <p:graphicFrame>
        <p:nvGraphicFramePr>
          <p:cNvPr id="6" name="Inhaltsplatzhalter 5"/>
          <p:cNvGraphicFramePr>
            <a:graphicFrameLocks noChangeAspect="1"/>
          </p:cNvGraphicFramePr>
          <p:nvPr>
            <p:ph idx="1"/>
          </p:nvPr>
        </p:nvGraphicFramePr>
        <p:xfrm>
          <a:off x="1143000" y="3048000"/>
          <a:ext cx="2438400" cy="685800"/>
        </p:xfrm>
        <a:graphic>
          <a:graphicData uri="http://schemas.openxmlformats.org/presentationml/2006/ole">
            <p:oleObj spid="_x0000_s193538" name="Formel" r:id="rId4" imgW="876300" imgH="165100" progId="Equation.3">
              <p:embed/>
            </p:oleObj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1066800" y="4953000"/>
            <a:ext cx="7499519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 = </a:t>
            </a:r>
            <a:r>
              <a:rPr lang="de-DE" dirty="0" err="1" smtClean="0"/>
              <a:t>Number</a:t>
            </a:r>
            <a:r>
              <a:rPr lang="de-DE" dirty="0" smtClean="0"/>
              <a:t> of </a:t>
            </a:r>
            <a:r>
              <a:rPr lang="de-DE" dirty="0" err="1" smtClean="0"/>
              <a:t>Commodities</a:t>
            </a:r>
            <a:endParaRPr lang="de-DE" dirty="0" smtClean="0"/>
          </a:p>
          <a:p>
            <a:r>
              <a:rPr lang="de-DE" dirty="0" smtClean="0"/>
              <a:t>c = </a:t>
            </a:r>
            <a:r>
              <a:rPr lang="de-DE" dirty="0" err="1" smtClean="0"/>
              <a:t>Number</a:t>
            </a:r>
            <a:r>
              <a:rPr lang="de-DE" dirty="0" smtClean="0"/>
              <a:t> of </a:t>
            </a:r>
            <a:r>
              <a:rPr lang="de-DE" dirty="0" err="1" smtClean="0"/>
              <a:t>Components</a:t>
            </a:r>
            <a:r>
              <a:rPr lang="de-DE" dirty="0" smtClean="0"/>
              <a:t> per Level of Division of Labor</a:t>
            </a:r>
          </a:p>
          <a:p>
            <a:r>
              <a:rPr lang="de-DE" dirty="0" smtClean="0"/>
              <a:t>x = </a:t>
            </a:r>
            <a:r>
              <a:rPr lang="de-DE" dirty="0" err="1" smtClean="0"/>
              <a:t>Depth</a:t>
            </a:r>
            <a:r>
              <a:rPr lang="de-DE" dirty="0" smtClean="0"/>
              <a:t> of </a:t>
            </a:r>
            <a:r>
              <a:rPr lang="de-DE" dirty="0" err="1" smtClean="0"/>
              <a:t>the</a:t>
            </a:r>
            <a:r>
              <a:rPr lang="de-DE" dirty="0" smtClean="0"/>
              <a:t> Division of Labor</a:t>
            </a:r>
            <a:endParaRPr lang="de-DE" dirty="0"/>
          </a:p>
        </p:txBody>
      </p:sp>
      <p:pic>
        <p:nvPicPr>
          <p:cNvPr id="8" name="Bild 7" descr="divisionOfLaborN100c3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5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800600" y="2667000"/>
            <a:ext cx="3429000" cy="24116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1. Growth in Specificity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3154362"/>
          </a:xfrm>
        </p:spPr>
        <p:txBody>
          <a:bodyPr/>
          <a:lstStyle/>
          <a:p>
            <a:pPr lvl="0" algn="ctr">
              <a:buNone/>
            </a:pPr>
            <a:r>
              <a:rPr lang="en-US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Reason # 2: Technical Advancement and Innovation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4962" y="1371600"/>
            <a:ext cx="3080044" cy="4572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3400" y="4876800"/>
            <a:ext cx="8458200" cy="1143000"/>
          </a:xfrm>
          <a:solidFill>
            <a:schemeClr val="bg1"/>
          </a:solidFill>
        </p:spPr>
        <p:txBody>
          <a:bodyPr/>
          <a:lstStyle/>
          <a:p>
            <a:r>
              <a:rPr lang="de-DE" dirty="0" smtClean="0"/>
              <a:t>1920: 5168 </a:t>
            </a:r>
            <a:r>
              <a:rPr lang="de-DE" dirty="0" err="1" smtClean="0"/>
              <a:t>Types</a:t>
            </a:r>
            <a:r>
              <a:rPr lang="de-DE" dirty="0" smtClean="0"/>
              <a:t> of </a:t>
            </a:r>
            <a:r>
              <a:rPr lang="de-DE" dirty="0" err="1" smtClean="0"/>
              <a:t>Goods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1. Growth in Specificity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971800"/>
            <a:ext cx="8229600" cy="3154362"/>
          </a:xfrm>
        </p:spPr>
        <p:txBody>
          <a:bodyPr/>
          <a:lstStyle/>
          <a:p>
            <a:pPr lvl="0" algn="ctr">
              <a:buNone/>
            </a:pPr>
            <a:r>
              <a:rPr lang="en-US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Reason # 3: Logistics</a:t>
            </a:r>
          </a:p>
          <a:p>
            <a:pPr lvl="0" algn="ctr">
              <a:buNone/>
            </a:pPr>
            <a:endParaRPr lang="en-US" sz="36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lvl="0" algn="ctr">
              <a:buNone/>
            </a:pPr>
            <a:r>
              <a:rPr lang="en-US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Temporal Constraints etc.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1. Growth in Specificity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611562"/>
          </a:xfrm>
        </p:spPr>
        <p:txBody>
          <a:bodyPr/>
          <a:lstStyle/>
          <a:p>
            <a:pPr lvl="0" algn="ctr">
              <a:buNone/>
            </a:pPr>
            <a:r>
              <a:rPr lang="en-US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Reason # 4: Wealth</a:t>
            </a:r>
          </a:p>
          <a:p>
            <a:pPr lvl="0" algn="ctr">
              <a:buNone/>
            </a:pPr>
            <a:endParaRPr lang="en-US" sz="36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2743200"/>
            <a:ext cx="2514600" cy="254809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438400" y="5257800"/>
            <a:ext cx="53340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Arial"/>
                <a:cs typeface="Arial"/>
              </a:rPr>
              <a:t>Abraham H. </a:t>
            </a:r>
            <a:r>
              <a:rPr lang="de-DE" dirty="0" err="1" smtClean="0">
                <a:latin typeface="Arial"/>
                <a:cs typeface="Arial"/>
              </a:rPr>
              <a:t>Maslow</a:t>
            </a:r>
            <a:r>
              <a:rPr lang="de-DE" dirty="0" smtClean="0">
                <a:latin typeface="Arial"/>
                <a:cs typeface="Arial"/>
              </a:rPr>
              <a:t> (1908-1970)</a:t>
            </a:r>
          </a:p>
          <a:p>
            <a:r>
              <a:rPr lang="de-DE" i="1" dirty="0" smtClean="0">
                <a:latin typeface="Arial"/>
                <a:cs typeface="Arial"/>
              </a:rPr>
              <a:t>A </a:t>
            </a:r>
            <a:r>
              <a:rPr lang="de-DE" i="1" dirty="0" err="1" smtClean="0">
                <a:latin typeface="Arial"/>
                <a:cs typeface="Arial"/>
              </a:rPr>
              <a:t>Theory</a:t>
            </a:r>
            <a:r>
              <a:rPr lang="de-DE" i="1" dirty="0" smtClean="0">
                <a:latin typeface="Arial"/>
                <a:cs typeface="Arial"/>
              </a:rPr>
              <a:t> of Human Motivation </a:t>
            </a:r>
            <a:r>
              <a:rPr lang="de-DE" dirty="0" smtClean="0">
                <a:latin typeface="Arial"/>
                <a:cs typeface="Arial"/>
              </a:rPr>
              <a:t>(1943)</a:t>
            </a:r>
          </a:p>
          <a:p>
            <a:endParaRPr lang="de-DE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218488" cy="1004887"/>
          </a:xfrm>
        </p:spPr>
        <p:txBody>
          <a:bodyPr/>
          <a:lstStyle/>
          <a:p>
            <a:r>
              <a:rPr lang="de-DE" dirty="0" err="1" smtClean="0"/>
              <a:t>Examples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6" name="Bild 5" descr="specificity-bread-DSC002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981200"/>
            <a:ext cx="5410200" cy="4057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3. Transaction Costs: </a:t>
            </a:r>
            <a:b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“Coordination </a:t>
            </a:r>
            <a:r>
              <a:rPr lang="en-US" b="1" dirty="0" smtClean="0"/>
              <a:t>Is No Free Lunch”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Rechteck 8"/>
          <p:cNvSpPr/>
          <p:nvPr/>
        </p:nvSpPr>
        <p:spPr>
          <a:xfrm>
            <a:off x="4572000" y="3276600"/>
            <a:ext cx="430072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smtClean="0"/>
              <a:t>Oliver E. Williamson</a:t>
            </a:r>
          </a:p>
          <a:p>
            <a:pPr algn="ctr"/>
            <a:r>
              <a:rPr lang="de-DE" i="1" dirty="0" err="1" smtClean="0"/>
              <a:t>The</a:t>
            </a:r>
            <a:r>
              <a:rPr lang="de-DE" i="1" dirty="0" smtClean="0"/>
              <a:t> </a:t>
            </a:r>
            <a:r>
              <a:rPr lang="de-DE" i="1" dirty="0" err="1" smtClean="0"/>
              <a:t>Economics</a:t>
            </a:r>
            <a:r>
              <a:rPr lang="de-DE" i="1" dirty="0" smtClean="0"/>
              <a:t> of </a:t>
            </a:r>
            <a:r>
              <a:rPr lang="de-DE" i="1" dirty="0" err="1" smtClean="0"/>
              <a:t>Organization</a:t>
            </a:r>
            <a:r>
              <a:rPr lang="de-DE" i="1" dirty="0" smtClean="0"/>
              <a:t>: </a:t>
            </a:r>
            <a:br>
              <a:rPr lang="de-DE" i="1" dirty="0" smtClean="0"/>
            </a:br>
            <a:r>
              <a:rPr lang="de-DE" i="1" dirty="0" err="1" smtClean="0"/>
              <a:t>The</a:t>
            </a:r>
            <a:r>
              <a:rPr lang="de-DE" i="1" dirty="0" smtClean="0"/>
              <a:t> </a:t>
            </a:r>
            <a:r>
              <a:rPr lang="de-DE" i="1" dirty="0" err="1" smtClean="0"/>
              <a:t>Transaction</a:t>
            </a:r>
            <a:r>
              <a:rPr lang="de-DE" i="1" dirty="0" smtClean="0"/>
              <a:t> </a:t>
            </a:r>
            <a:r>
              <a:rPr lang="de-DE" i="1" dirty="0" err="1" smtClean="0"/>
              <a:t>Cost</a:t>
            </a:r>
            <a:r>
              <a:rPr lang="de-DE" i="1" dirty="0" smtClean="0"/>
              <a:t> Approach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(1981)</a:t>
            </a:r>
            <a:endParaRPr lang="de-DE" dirty="0"/>
          </a:p>
        </p:txBody>
      </p:sp>
      <p:sp>
        <p:nvSpPr>
          <p:cNvPr id="10" name="Rechteck 9"/>
          <p:cNvSpPr/>
          <p:nvPr/>
        </p:nvSpPr>
        <p:spPr>
          <a:xfrm>
            <a:off x="990600" y="3352800"/>
            <a:ext cx="3215243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smtClean="0"/>
              <a:t>Ronald H. </a:t>
            </a:r>
            <a:r>
              <a:rPr lang="de-DE" dirty="0" err="1" smtClean="0"/>
              <a:t>Coase</a:t>
            </a:r>
            <a:endParaRPr lang="de-DE" dirty="0" smtClean="0"/>
          </a:p>
          <a:p>
            <a:pPr algn="ctr"/>
            <a:r>
              <a:rPr lang="de-DE" i="1" dirty="0" err="1" smtClean="0"/>
              <a:t>The</a:t>
            </a:r>
            <a:r>
              <a:rPr lang="de-DE" i="1" dirty="0" smtClean="0"/>
              <a:t> Nature of </a:t>
            </a:r>
            <a:r>
              <a:rPr lang="de-DE" i="1" dirty="0" err="1" smtClean="0"/>
              <a:t>The</a:t>
            </a:r>
            <a:r>
              <a:rPr lang="de-DE" i="1" dirty="0" smtClean="0"/>
              <a:t> Firm </a:t>
            </a:r>
            <a:br>
              <a:rPr lang="de-DE" i="1" dirty="0" smtClean="0"/>
            </a:br>
            <a:r>
              <a:rPr lang="de-DE" dirty="0" smtClean="0"/>
              <a:t>(1937)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218488" cy="1004887"/>
          </a:xfrm>
        </p:spPr>
        <p:txBody>
          <a:bodyPr/>
          <a:lstStyle/>
          <a:p>
            <a:r>
              <a:rPr lang="de-DE" dirty="0" err="1" smtClean="0"/>
              <a:t>Examples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7" name="Bild 6" descr="DSC_0309_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209800"/>
            <a:ext cx="4876800" cy="3261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218488" cy="1004887"/>
          </a:xfrm>
        </p:spPr>
        <p:txBody>
          <a:bodyPr/>
          <a:lstStyle/>
          <a:p>
            <a:r>
              <a:rPr lang="de-DE" dirty="0" err="1" smtClean="0"/>
              <a:t>Examples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6" name="Bild 5" descr="specificityMuesliForHorsesIMGP3606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209800"/>
            <a:ext cx="7010400" cy="3346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2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Specificity and Uncertainty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124200"/>
            <a:ext cx="8229600" cy="3001962"/>
          </a:xfrm>
        </p:spPr>
        <p:txBody>
          <a:bodyPr/>
          <a:lstStyle/>
          <a:p>
            <a:pPr lvl="0" algn="ctr">
              <a:buNone/>
            </a:pPr>
            <a:r>
              <a:rPr lang="en-US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Higher risk under </a:t>
            </a:r>
            <a:br>
              <a:rPr lang="en-US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imperfect information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686800" cy="1081087"/>
          </a:xfrm>
        </p:spPr>
        <p:txBody>
          <a:bodyPr/>
          <a:lstStyle/>
          <a:p>
            <a:pPr lvl="0"/>
            <a:r>
              <a:rPr lang="en-US" b="1" dirty="0" smtClean="0"/>
              <a:t>3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Specificity Creates Long-Tail Effects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7" name="Bild 6" descr="longtail.eps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p="http://schemas.openxmlformats.org/presentationml/2006/main" xmlns:mv="urn:schemas-microsoft-com:mac:vml" xmlns:mc="http://schemas.openxmlformats.org/markup-compatibility/2006" xmlns:r="http://schemas.openxmlformats.org/officeDocument/2006/relationships" xmlns:a="http://schemas.openxmlformats.org/drawingml/2006/main" xmlns="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752600" y="1981199"/>
            <a:ext cx="5943600" cy="41342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5. Conceptual Specificity Induces Symbolic Specificity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400488"/>
            <a:ext cx="5105400" cy="3847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6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Increased Specificity of Data Structures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51460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7. Increased Specificity of Processes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2075671"/>
            <a:ext cx="3124200" cy="4096529"/>
          </a:xfrm>
          <a:prstGeom prst="rect">
            <a:avLst/>
          </a:prstGeom>
        </p:spPr>
      </p:pic>
      <p:pic>
        <p:nvPicPr>
          <p:cNvPr id="7" name="Bild 6" descr="specificity-bread-DSC002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3200400"/>
            <a:ext cx="1905000" cy="1428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7793B6-9646-F847-8CE8-740DF61D1D36}" type="slidenum">
              <a:rPr lang="en-US"/>
              <a:pPr/>
              <a:t>57</a:t>
            </a:fld>
            <a:endParaRPr lang="en-US"/>
          </a:p>
        </p:txBody>
      </p:sp>
      <p:pic>
        <p:nvPicPr>
          <p:cNvPr id="135178" name="Picture 1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45950" t="26189" r="9401" b="45084"/>
          <a:stretch>
            <a:fillRect/>
          </a:stretch>
        </p:blipFill>
        <p:spPr>
          <a:xfrm>
            <a:off x="4648200" y="2370138"/>
            <a:ext cx="4038600" cy="3230562"/>
          </a:xfrm>
          <a:noFill/>
          <a:ln/>
        </p:spPr>
      </p:pic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52513"/>
            <a:ext cx="8686800" cy="1004887"/>
          </a:xfrm>
        </p:spPr>
        <p:txBody>
          <a:bodyPr/>
          <a:lstStyle/>
          <a:p>
            <a:r>
              <a:rPr lang="de-AT" sz="3200" dirty="0"/>
              <a:t>Long-tail</a:t>
            </a:r>
            <a:r>
              <a:rPr lang="de-AT" sz="3200" dirty="0" smtClean="0"/>
              <a:t> Effects in the Processes Landscape</a:t>
            </a:r>
            <a:endParaRPr lang="en-US" sz="3200" dirty="0"/>
          </a:p>
        </p:txBody>
      </p:sp>
      <p:sp>
        <p:nvSpPr>
          <p:cNvPr id="135176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2438400"/>
            <a:ext cx="4038600" cy="3687763"/>
          </a:xfrm>
        </p:spPr>
        <p:txBody>
          <a:bodyPr/>
          <a:lstStyle/>
          <a:p>
            <a:r>
              <a:rPr lang="de-AT" sz="2800" dirty="0"/>
              <a:t>Only frequently executed processes can</a:t>
            </a:r>
            <a:r>
              <a:rPr lang="de-AT" sz="2800" dirty="0" smtClean="0"/>
              <a:t> currently be automated</a:t>
            </a:r>
            <a:endParaRPr lang="en-US" sz="2800" dirty="0"/>
          </a:p>
        </p:txBody>
      </p:sp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7162800" y="5486400"/>
            <a:ext cx="1457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>
                <a:latin typeface="Arial" charset="0"/>
                <a:ea typeface="Arial" charset="0"/>
                <a:cs typeface="Arial" charset="0"/>
              </a:rPr>
              <a:t>© I</a:t>
            </a:r>
            <a:r>
              <a:rPr lang="de-DE" sz="1800">
                <a:latin typeface="Arial" charset="0"/>
              </a:rPr>
              <a:t>BM, 2006</a:t>
            </a:r>
          </a:p>
        </p:txBody>
      </p:sp>
      <p:sp>
        <p:nvSpPr>
          <p:cNvPr id="135174" name="Text Box 6"/>
          <p:cNvSpPr txBox="1">
            <a:spLocks noChangeArrowheads="1"/>
          </p:cNvSpPr>
          <p:nvPr/>
        </p:nvSpPr>
        <p:spPr bwMode="auto">
          <a:xfrm>
            <a:off x="6934200" y="2133600"/>
            <a:ext cx="1974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1800">
                <a:latin typeface="Arial" charset="0"/>
              </a:rPr>
              <a:t>ad hoc processes</a:t>
            </a:r>
          </a:p>
        </p:txBody>
      </p:sp>
      <p:sp>
        <p:nvSpPr>
          <p:cNvPr id="135175" name="Line 7"/>
          <p:cNvSpPr>
            <a:spLocks noChangeShapeType="1"/>
          </p:cNvSpPr>
          <p:nvPr/>
        </p:nvSpPr>
        <p:spPr bwMode="auto">
          <a:xfrm flipH="1">
            <a:off x="6400800" y="2359025"/>
            <a:ext cx="525463" cy="1374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8. The Money is on the Long Tail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r>
              <a:rPr lang="en-US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Diversification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Part VI: Does IT Matter?</a:t>
            </a:r>
            <a:endParaRPr lang="de-DE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218488" cy="1766887"/>
          </a:xfrm>
        </p:spPr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4. Our Ability to Economize on the Cost of Coordination Constrains Our Ability to Specialize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6" name="Bild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0941" y="2895600"/>
            <a:ext cx="3469859" cy="327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Recap: We Must Master Specificity</a:t>
            </a:r>
            <a:endParaRPr lang="de-DE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...and </a:t>
            </a:r>
            <a:r>
              <a:rPr lang="de-DE" dirty="0" err="1" smtClean="0"/>
              <a:t>it‘s</a:t>
            </a:r>
            <a:r>
              <a:rPr lang="de-DE" dirty="0" smtClean="0"/>
              <a:t> </a:t>
            </a:r>
            <a:r>
              <a:rPr lang="de-DE" dirty="0" err="1" smtClean="0"/>
              <a:t>growing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1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Computers </a:t>
            </a:r>
            <a:r>
              <a:rPr lang="en-US" b="1" dirty="0" smtClean="0"/>
              <a:t>May Help</a:t>
            </a:r>
            <a:r>
              <a:rPr lang="de-DE" b="1" dirty="0" smtClean="0"/>
              <a:t>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buNone/>
            </a:pPr>
            <a:endParaRPr lang="de-DE" sz="4800" b="1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lvl="0" algn="ctr">
              <a:buNone/>
            </a:pPr>
            <a:r>
              <a:rPr lang="de-DE" sz="4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…</a:t>
            </a:r>
            <a:r>
              <a:rPr lang="de-DE" sz="4800" b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but</a:t>
            </a:r>
            <a:r>
              <a:rPr lang="de-DE" sz="48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...</a:t>
            </a:r>
            <a:endParaRPr lang="en-US" sz="4800" b="1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2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Has ICT Lowered the Cost of Coordination?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Not uniformly, quite some counter-evidence.</a:t>
            </a:r>
          </a:p>
          <a:p>
            <a:pPr lvl="0"/>
            <a:endParaRPr lang="en-US" sz="36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lvl="0"/>
            <a:r>
              <a:rPr lang="en-US" sz="36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Cordella</a:t>
            </a:r>
            <a:r>
              <a:rPr lang="en-US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(2006), Carr (2003)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3. </a:t>
            </a:r>
            <a:r>
              <a:rPr lang="de-DE" b="1" dirty="0" err="1" smtClean="0"/>
              <a:t>The</a:t>
            </a:r>
            <a:r>
              <a:rPr lang="de-DE" b="1" dirty="0" smtClean="0"/>
              <a:t> </a:t>
            </a:r>
            <a:r>
              <a:rPr lang="de-DE" b="1" dirty="0" err="1" smtClean="0"/>
              <a:t>Productivity</a:t>
            </a:r>
            <a:r>
              <a:rPr lang="de-DE" b="1" dirty="0" smtClean="0"/>
              <a:t> Paradox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No </a:t>
            </a:r>
            <a:r>
              <a:rPr lang="de-DE" dirty="0" err="1" smtClean="0"/>
              <a:t>significant</a:t>
            </a:r>
            <a:r>
              <a:rPr lang="de-DE" dirty="0" smtClean="0"/>
              <a:t> </a:t>
            </a:r>
            <a:r>
              <a:rPr lang="de-DE" dirty="0" err="1" smtClean="0"/>
              <a:t>correlation</a:t>
            </a:r>
            <a:r>
              <a:rPr lang="de-DE" dirty="0" smtClean="0"/>
              <a:t> </a:t>
            </a:r>
            <a:r>
              <a:rPr lang="de-DE" dirty="0" err="1" smtClean="0"/>
              <a:t>between</a:t>
            </a:r>
            <a:r>
              <a:rPr lang="de-DE" dirty="0" smtClean="0"/>
              <a:t> IT </a:t>
            </a:r>
            <a:r>
              <a:rPr lang="de-DE" dirty="0" err="1" smtClean="0"/>
              <a:t>budget</a:t>
            </a:r>
            <a:r>
              <a:rPr lang="de-DE" dirty="0" smtClean="0"/>
              <a:t> and </a:t>
            </a:r>
            <a:r>
              <a:rPr lang="de-DE" dirty="0" err="1" smtClean="0"/>
              <a:t>productivity</a:t>
            </a:r>
            <a:r>
              <a:rPr lang="de-DE" dirty="0" smtClean="0"/>
              <a:t> </a:t>
            </a:r>
            <a:r>
              <a:rPr lang="de-DE" dirty="0" err="1" smtClean="0"/>
              <a:t>nor</a:t>
            </a:r>
            <a:r>
              <a:rPr lang="de-DE" dirty="0" smtClean="0"/>
              <a:t> </a:t>
            </a:r>
            <a:r>
              <a:rPr lang="de-DE" dirty="0" err="1" smtClean="0"/>
              <a:t>profitability</a:t>
            </a:r>
            <a:r>
              <a:rPr lang="de-DE" dirty="0" smtClean="0"/>
              <a:t>.</a:t>
            </a:r>
          </a:p>
          <a:p>
            <a:endParaRPr lang="de-DE" dirty="0" smtClean="0"/>
          </a:p>
          <a:p>
            <a:r>
              <a:rPr lang="de-DE" dirty="0" err="1" smtClean="0"/>
              <a:t>But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looking</a:t>
            </a:r>
            <a:r>
              <a:rPr lang="de-DE" dirty="0" smtClean="0"/>
              <a:t> at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wrong</a:t>
            </a:r>
            <a:r>
              <a:rPr lang="de-DE" dirty="0" smtClean="0"/>
              <a:t> variable, </a:t>
            </a:r>
            <a:r>
              <a:rPr lang="de-DE" dirty="0" err="1" smtClean="0"/>
              <a:t>my</a:t>
            </a:r>
            <a:r>
              <a:rPr lang="de-DE" dirty="0" smtClean="0"/>
              <a:t> </a:t>
            </a:r>
            <a:r>
              <a:rPr lang="de-DE" dirty="0" err="1" smtClean="0"/>
              <a:t>friend</a:t>
            </a:r>
            <a:r>
              <a:rPr lang="de-DE" dirty="0" smtClean="0"/>
              <a:t>....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4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600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Could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ICT Lower the Cost of Coordination?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6" name="Inhaltsplatzhalter 2"/>
          <p:cNvSpPr txBox="1">
            <a:spLocks/>
          </p:cNvSpPr>
          <p:nvPr/>
        </p:nvSpPr>
        <p:spPr bwMode="auto">
          <a:xfrm>
            <a:off x="2514600" y="2347912"/>
            <a:ext cx="4114800" cy="390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Cost of a Machine (100%)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 = Construction of the machine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 = Building the machine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 = Materials for building the machine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 = Operating costs per piece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69696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 = Frequency 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en-US" sz="2000" kern="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0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Cost = </a:t>
            </a:r>
            <a:r>
              <a:rPr lang="en-US" sz="3600" b="1" kern="0" dirty="0" smtClean="0">
                <a:ln>
                  <a:solidFill>
                    <a:srgbClr val="FF0000"/>
                  </a:solidFill>
                </a:ln>
                <a:solidFill>
                  <a:schemeClr val="tx2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US" sz="20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+B+M+O*F</a:t>
            </a:r>
            <a:endParaRPr kumimoji="0" lang="en-US" sz="2000" b="1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6. Search: Yellow Pages vs. Google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200400"/>
            <a:ext cx="8229600" cy="2925762"/>
          </a:xfrm>
        </p:spPr>
        <p:txBody>
          <a:bodyPr/>
          <a:lstStyle/>
          <a:p>
            <a:pPr lvl="0" algn="ctr">
              <a:buNone/>
            </a:pPr>
            <a:r>
              <a:rPr lang="en-US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Lower search costs per search than ever before in history.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Hepp Computertechnik, ca. 1992</a:t>
            </a:r>
            <a:endParaRPr lang="de-DE" b="1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6" name="Bild 5" descr="pscs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09800"/>
            <a:ext cx="4237874" cy="3276600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2057400"/>
            <a:ext cx="1311482" cy="190500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3810000"/>
            <a:ext cx="3352800" cy="2070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7. But: Google Still Insufficient on the Long Tail of Search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733800"/>
            <a:ext cx="5600700" cy="1524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105400" y="5486400"/>
            <a:ext cx="3612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latin typeface="Arial"/>
                <a:cs typeface="Arial"/>
              </a:rPr>
              <a:t>Now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endorsed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by</a:t>
            </a:r>
            <a:r>
              <a:rPr lang="de-DE" dirty="0" smtClean="0">
                <a:latin typeface="Arial"/>
                <a:cs typeface="Arial"/>
              </a:rPr>
              <a:t> Yahoo!</a:t>
            </a:r>
            <a:endParaRPr lang="de-DE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Part VII: Can IT Be A Commodity?</a:t>
            </a:r>
            <a:endParaRPr lang="de-DE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1. Carr’s Claims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00" y="2307098"/>
            <a:ext cx="4635500" cy="35920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5. Macroeconomic Impact of Transaction Costs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Rechteck 7"/>
          <p:cNvSpPr/>
          <p:nvPr/>
        </p:nvSpPr>
        <p:spPr>
          <a:xfrm>
            <a:off x="1676400" y="4648200"/>
            <a:ext cx="5867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None/>
            </a:pPr>
            <a:r>
              <a:rPr lang="en-US" dirty="0" smtClean="0">
                <a:solidFill>
                  <a:schemeClr val="tx2"/>
                </a:solidFill>
              </a:rPr>
              <a:t>John Joseph Wallis and Douglas C. North: </a:t>
            </a:r>
            <a:r>
              <a:rPr lang="en-US" i="1" dirty="0" smtClean="0">
                <a:solidFill>
                  <a:schemeClr val="tx2"/>
                </a:solidFill>
              </a:rPr>
              <a:t>Measuring the Transaction Sector in the American Economy, 1870 </a:t>
            </a:r>
            <a:r>
              <a:rPr lang="de-DE" i="1" dirty="0" smtClean="0">
                <a:solidFill>
                  <a:schemeClr val="tx2"/>
                </a:solidFill>
              </a:rPr>
              <a:t>–</a:t>
            </a:r>
            <a:r>
              <a:rPr lang="en-US" i="1" dirty="0" smtClean="0">
                <a:solidFill>
                  <a:schemeClr val="tx2"/>
                </a:solidFill>
              </a:rPr>
              <a:t> 1970</a:t>
            </a:r>
          </a:p>
          <a:p>
            <a:pPr lvl="0" algn="ctr">
              <a:buNone/>
            </a:pPr>
            <a:r>
              <a:rPr lang="en-US" dirty="0" smtClean="0">
                <a:solidFill>
                  <a:schemeClr val="tx2"/>
                </a:solidFill>
              </a:rPr>
              <a:t>(1986)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124200" y="2971800"/>
            <a:ext cx="30508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3200" dirty="0" smtClean="0">
                <a:latin typeface="+mn-lt"/>
              </a:rPr>
              <a:t>&gt; 50 % of </a:t>
            </a:r>
            <a:r>
              <a:rPr lang="de-DE" sz="3200" dirty="0" err="1" smtClean="0">
                <a:latin typeface="+mn-lt"/>
              </a:rPr>
              <a:t>the</a:t>
            </a:r>
            <a:r>
              <a:rPr lang="de-DE" sz="3200" dirty="0" smtClean="0">
                <a:latin typeface="+mn-lt"/>
              </a:rPr>
              <a:t> </a:t>
            </a:r>
            <a:br>
              <a:rPr lang="de-DE" sz="3200" dirty="0" smtClean="0">
                <a:latin typeface="+mn-lt"/>
              </a:rPr>
            </a:br>
            <a:r>
              <a:rPr lang="de-DE" sz="3200" dirty="0" smtClean="0">
                <a:latin typeface="+mn-lt"/>
              </a:rPr>
              <a:t>US GDP (1970)</a:t>
            </a:r>
            <a:endParaRPr lang="de-DE" sz="32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2. What is a Commodity?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algn="ctr">
              <a:buNone/>
            </a:pPr>
            <a:r>
              <a:rPr lang="de-DE" sz="36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...</a:t>
            </a:r>
            <a:r>
              <a:rPr lang="de-DE" sz="3600" i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something</a:t>
            </a:r>
            <a:r>
              <a:rPr lang="de-DE" sz="36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... </a:t>
            </a:r>
            <a:r>
              <a:rPr lang="de-DE" sz="3600" i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which</a:t>
            </a:r>
            <a:r>
              <a:rPr lang="de-DE" sz="36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3600" i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is</a:t>
            </a:r>
            <a:r>
              <a:rPr lang="de-DE" sz="36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3600" i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supplied</a:t>
            </a:r>
            <a:r>
              <a:rPr lang="de-DE" sz="36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3600" i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without</a:t>
            </a:r>
            <a:r>
              <a:rPr lang="de-DE" sz="36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qualitative </a:t>
            </a:r>
            <a:r>
              <a:rPr lang="de-DE" sz="3600" i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differentiation</a:t>
            </a:r>
            <a:r>
              <a:rPr lang="de-DE" sz="36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3600" i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across</a:t>
            </a:r>
            <a:r>
              <a:rPr lang="de-DE" sz="36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de-DE" sz="3600" i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market</a:t>
            </a:r>
            <a:r>
              <a:rPr lang="de-DE" sz="36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</a:t>
            </a:r>
          </a:p>
          <a:p>
            <a:pPr lvl="0" algn="ctr">
              <a:buNone/>
            </a:pPr>
            <a:endParaRPr lang="de-DE" sz="3600" i="1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lvl="0" algn="ctr">
              <a:buNone/>
            </a:pPr>
            <a:r>
              <a:rPr lang="de-DE" sz="36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(Okay, </a:t>
            </a:r>
            <a:r>
              <a:rPr lang="de-DE" sz="3600" i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that‘s</a:t>
            </a:r>
            <a:r>
              <a:rPr lang="de-DE" sz="36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3600" i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Wikipedia</a:t>
            </a:r>
            <a:r>
              <a:rPr lang="de-DE" sz="36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de-DE" sz="3600" i="1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only</a:t>
            </a:r>
            <a:r>
              <a:rPr lang="de-DE" sz="3600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lang="en-US" sz="3600" i="1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218488" cy="1690687"/>
          </a:xfrm>
        </p:spPr>
        <p:txBody>
          <a:bodyPr/>
          <a:lstStyle/>
          <a:p>
            <a:pPr lvl="0"/>
            <a:r>
              <a:rPr lang="en-US" b="1" dirty="0" smtClean="0"/>
              <a:t>3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But: IT Determines the </a:t>
            </a:r>
            <a:r>
              <a:rPr lang="en-US" sz="3600" b="1" dirty="0" smtClean="0">
                <a:solidFill>
                  <a:srgbClr val="FF7C23"/>
                </a:solidFill>
                <a:latin typeface="+mj-lt"/>
                <a:ea typeface="+mj-ea"/>
                <a:cs typeface="+mj-cs"/>
              </a:rPr>
              <a:t>Sensory 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and </a:t>
            </a:r>
            <a:r>
              <a:rPr lang="en-US" sz="3600" b="1" dirty="0" smtClean="0">
                <a:solidFill>
                  <a:srgbClr val="FF7C23"/>
                </a:solidFill>
                <a:latin typeface="+mj-lt"/>
                <a:ea typeface="+mj-ea"/>
                <a:cs typeface="+mj-cs"/>
              </a:rPr>
              <a:t>Cognitive 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Performance of Enterprises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2971800"/>
            <a:ext cx="4572000" cy="3154362"/>
          </a:xfrm>
        </p:spPr>
        <p:txBody>
          <a:bodyPr/>
          <a:lstStyle/>
          <a:p>
            <a:pPr lvl="0"/>
            <a:r>
              <a:rPr lang="de-DE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Web Mining</a:t>
            </a:r>
          </a:p>
          <a:p>
            <a:pPr lvl="0"/>
            <a:r>
              <a:rPr lang="de-DE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Airline </a:t>
            </a:r>
            <a:r>
              <a:rPr lang="de-DE" sz="36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Yield</a:t>
            </a:r>
            <a:r>
              <a:rPr lang="de-DE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Management Systems</a:t>
            </a:r>
          </a:p>
          <a:p>
            <a:pPr lvl="0"/>
            <a:r>
              <a:rPr lang="de-DE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Etc.</a:t>
            </a:r>
            <a:endParaRPr lang="en-US" sz="36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819400"/>
            <a:ext cx="2489200" cy="2869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4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Component Reuse is Not Equivalent to Turning IT into a Commodity!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743200"/>
            <a:ext cx="4597400" cy="334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b="1" dirty="0" smtClean="0"/>
              <a:t>5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. IT Must Represent the Category Structures of Human Reality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73</a:t>
            </a:fld>
            <a:endParaRPr lang="en-US" dirty="0"/>
          </a:p>
        </p:txBody>
      </p:sp>
      <p:pic>
        <p:nvPicPr>
          <p:cNvPr id="6" name="Bild 5" descr="data-iStock_000006412772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438400"/>
            <a:ext cx="3048000" cy="2286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971800" y="5029200"/>
            <a:ext cx="49401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/>
                <a:cs typeface="Arial"/>
              </a:rPr>
              <a:t>...also on </a:t>
            </a:r>
            <a:r>
              <a:rPr lang="de-DE" dirty="0" err="1" smtClean="0">
                <a:latin typeface="Arial"/>
                <a:cs typeface="Arial"/>
              </a:rPr>
              <a:t>the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long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tail</a:t>
            </a:r>
            <a:r>
              <a:rPr lang="de-DE" dirty="0" smtClean="0">
                <a:latin typeface="Arial"/>
                <a:cs typeface="Arial"/>
              </a:rPr>
              <a:t/>
            </a:r>
            <a:br>
              <a:rPr lang="de-DE" dirty="0" smtClean="0">
                <a:latin typeface="Arial"/>
                <a:cs typeface="Arial"/>
              </a:rPr>
            </a:br>
            <a:r>
              <a:rPr lang="de-DE" dirty="0" smtClean="0">
                <a:latin typeface="Arial"/>
                <a:cs typeface="Arial"/>
              </a:rPr>
              <a:t>(</a:t>
            </a:r>
            <a:r>
              <a:rPr lang="de-DE" dirty="0" err="1" smtClean="0">
                <a:latin typeface="Arial"/>
                <a:cs typeface="Arial"/>
              </a:rPr>
              <a:t>otherwise</a:t>
            </a:r>
            <a:r>
              <a:rPr lang="de-DE" dirty="0" smtClean="0">
                <a:latin typeface="Arial"/>
                <a:cs typeface="Arial"/>
              </a:rPr>
              <a:t>, no </a:t>
            </a:r>
            <a:r>
              <a:rPr lang="de-DE" dirty="0" err="1" smtClean="0">
                <a:latin typeface="Arial"/>
                <a:cs typeface="Arial"/>
              </a:rPr>
              <a:t>algorithmic</a:t>
            </a:r>
            <a:r>
              <a:rPr lang="de-DE" dirty="0" smtClean="0">
                <a:latin typeface="Arial"/>
                <a:cs typeface="Arial"/>
              </a:rPr>
              <a:t> </a:t>
            </a:r>
            <a:r>
              <a:rPr lang="de-DE" dirty="0" err="1" smtClean="0">
                <a:latin typeface="Arial"/>
                <a:cs typeface="Arial"/>
              </a:rPr>
              <a:t>solution</a:t>
            </a:r>
            <a:r>
              <a:rPr lang="de-DE" dirty="0" smtClean="0">
                <a:latin typeface="Arial"/>
                <a:cs typeface="Arial"/>
              </a:rPr>
              <a:t>)</a:t>
            </a:r>
            <a:endParaRPr lang="de-DE" dirty="0">
              <a:latin typeface="Arial"/>
              <a:cs typeface="Arial"/>
            </a:endParaRPr>
          </a:p>
        </p:txBody>
      </p:sp>
      <p:sp>
        <p:nvSpPr>
          <p:cNvPr id="8" name="Wolke 7"/>
          <p:cNvSpPr/>
          <p:nvPr/>
        </p:nvSpPr>
        <p:spPr>
          <a:xfrm>
            <a:off x="381000" y="2362200"/>
            <a:ext cx="4114800" cy="2438400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</p:sp>
      <p:pic>
        <p:nvPicPr>
          <p:cNvPr id="9" name="Bild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819400"/>
            <a:ext cx="3124200" cy="1244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6. Computer Information Systems Show Massive </a:t>
            </a:r>
            <a:r>
              <a:rPr lang="de-DE" b="1" dirty="0" err="1" smtClean="0"/>
              <a:t>Economies</a:t>
            </a:r>
            <a:r>
              <a:rPr lang="de-DE" b="1" dirty="0" smtClean="0"/>
              <a:t> of </a:t>
            </a:r>
            <a:r>
              <a:rPr lang="de-DE" b="1" dirty="0" err="1" smtClean="0"/>
              <a:t>Scale</a:t>
            </a:r>
            <a:endParaRPr lang="de-DE" b="1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3276600"/>
            <a:ext cx="8229600" cy="2849562"/>
          </a:xfrm>
        </p:spPr>
        <p:txBody>
          <a:bodyPr/>
          <a:lstStyle/>
          <a:p>
            <a:pPr algn="ctr">
              <a:buNone/>
            </a:pPr>
            <a:r>
              <a:rPr lang="de-DE" dirty="0" err="1" smtClean="0"/>
              <a:t>How</a:t>
            </a:r>
            <a:r>
              <a:rPr lang="de-DE" dirty="0" smtClean="0"/>
              <a:t> </a:t>
            </a:r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times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run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same</a:t>
            </a:r>
            <a:r>
              <a:rPr lang="de-DE" dirty="0" smtClean="0"/>
              <a:t> </a:t>
            </a:r>
            <a:r>
              <a:rPr lang="de-DE" dirty="0" err="1" smtClean="0"/>
              <a:t>code</a:t>
            </a:r>
            <a:r>
              <a:rPr lang="de-DE" dirty="0" smtClean="0"/>
              <a:t>?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web-world-network-iStock_000003121414X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438400"/>
            <a:ext cx="5080000" cy="3810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513"/>
            <a:ext cx="8218488" cy="1919287"/>
          </a:xfrm>
        </p:spPr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7. The World Wide Web Allows Reuse </a:t>
            </a:r>
            <a:r>
              <a:rPr lang="en-US" b="1" dirty="0" smtClean="0"/>
              <a:t>E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ven on the Long </a:t>
            </a:r>
            <a:r>
              <a:rPr lang="en-US" b="1" dirty="0" smtClean="0"/>
              <a:t>T</a:t>
            </a:r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ail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75</a:t>
            </a:fld>
            <a:endParaRPr lang="en-US"/>
          </a:p>
        </p:txBody>
      </p:sp>
      <p:cxnSp>
        <p:nvCxnSpPr>
          <p:cNvPr id="7" name="Gerade Verbindung 6"/>
          <p:cNvCxnSpPr/>
          <p:nvPr/>
        </p:nvCxnSpPr>
        <p:spPr>
          <a:xfrm>
            <a:off x="1600200" y="4953000"/>
            <a:ext cx="1127760" cy="213360"/>
          </a:xfrm>
          <a:prstGeom prst="line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 rot="10800000" flipV="1">
            <a:off x="5486400" y="3200400"/>
            <a:ext cx="838200" cy="381000"/>
          </a:xfrm>
          <a:prstGeom prst="line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12"/>
          <p:cNvCxnSpPr/>
          <p:nvPr/>
        </p:nvCxnSpPr>
        <p:spPr>
          <a:xfrm rot="10800000" flipV="1">
            <a:off x="6477000" y="4724400"/>
            <a:ext cx="990600" cy="533400"/>
          </a:xfrm>
          <a:prstGeom prst="line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Part VIII: Conclusion</a:t>
            </a:r>
            <a:r>
              <a:rPr lang="en-US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/>
            <a:endParaRPr lang="en-US" sz="36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en-US" b="1" dirty="0" smtClean="0"/>
              <a:t>Epilogue</a:t>
            </a:r>
            <a:endParaRPr lang="de-DE" b="1" dirty="0"/>
          </a:p>
        </p:txBody>
      </p:sp>
      <p:sp>
        <p:nvSpPr>
          <p:cNvPr id="19" name="Untertitel 1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smtClean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i="1" dirty="0" smtClean="0">
                <a:hlinkClick r:id="rId3"/>
              </a:rPr>
              <a:t>http://www.unibw.de/ebusiness/</a:t>
            </a:r>
            <a:r>
              <a:rPr lang="en-US" i="1" dirty="0" smtClean="0"/>
              <a:t>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6. Some Drivers of Transaction Costs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Uncertainty</a:t>
            </a:r>
          </a:p>
          <a:p>
            <a:pPr lvl="0"/>
            <a:r>
              <a:rPr lang="en-US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Opportunism</a:t>
            </a:r>
          </a:p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Specificity</a:t>
            </a:r>
          </a:p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Low Transaction Frequency</a:t>
            </a:r>
          </a:p>
          <a:p>
            <a:pPr lvl="0">
              <a:buNone/>
            </a:pPr>
            <a:endParaRPr lang="en-US" sz="3600" dirty="0" smtClean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Rechteck 5"/>
          <p:cNvSpPr/>
          <p:nvPr/>
        </p:nvSpPr>
        <p:spPr>
          <a:xfrm>
            <a:off x="6019800" y="5562600"/>
            <a:ext cx="25059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dirty="0" smtClean="0"/>
              <a:t>Williamson (1981)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</p:spPr>
        <p:txBody>
          <a:bodyPr/>
          <a:lstStyle/>
          <a:p>
            <a:pPr lvl="0"/>
            <a:r>
              <a:rPr lang="en-US" sz="3600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Part II: Selected Functions of Enterprises in Markets</a:t>
            </a:r>
            <a:endParaRPr lang="de-DE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846DA-5C01-6847-8D21-EC6837FFB557}" type="datetime1">
              <a:rPr lang="en-US" smtClean="0"/>
              <a:pPr/>
              <a:t>06.04.2009</a:t>
            </a:fld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EB44296-FEB0-C342-818C-075F6E9CDA8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nibw-ebusiness2009mh">
  <a:themeElements>
    <a:clrScheme name="Office-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-Design">
      <a:majorFont>
        <a:latin typeface="Times New Roman"/>
        <a:ea typeface=""/>
        <a:cs typeface=""/>
      </a:majorFont>
      <a:minorFont>
        <a:latin typeface="TheSans Plai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-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Office-Design">
      <a:majorFont>
        <a:latin typeface="TheSans Plai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Office-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-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-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unibw-ebusiness2009mh.pot</Template>
  <TotalTime>0</TotalTime>
  <Words>1537</Words>
  <Application>Microsoft PowerPoint</Application>
  <PresentationFormat>Bildschirmpräsentation (4:3)</PresentationFormat>
  <Paragraphs>405</Paragraphs>
  <Slides>78</Slides>
  <Notes>52</Notes>
  <HiddenSlides>0</HiddenSlides>
  <MMClips>0</MMClips>
  <ScaleCrop>false</ScaleCrop>
  <HeadingPairs>
    <vt:vector size="6" baseType="variant">
      <vt:variant>
        <vt:lpstr>Entwurfsvorlage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78</vt:i4>
      </vt:variant>
    </vt:vector>
  </HeadingPairs>
  <TitlesOfParts>
    <vt:vector size="81" baseType="lpstr">
      <vt:lpstr>unibw-ebusiness2009mh</vt:lpstr>
      <vt:lpstr>Office-Design</vt:lpstr>
      <vt:lpstr>Formel</vt:lpstr>
      <vt:lpstr>The World Wide Web  and the Wealth of Nations: Does IT Matter?  Inaugural Lecture, March 18, 2009</vt:lpstr>
      <vt:lpstr>Part I: Specialization, Coordination, and Wealth</vt:lpstr>
      <vt:lpstr>1. Division of Labor and Specialization Gains</vt:lpstr>
      <vt:lpstr>2. Exchange and Coordination</vt:lpstr>
      <vt:lpstr>3. Transaction Costs:  “Coordination Is No Free Lunch”</vt:lpstr>
      <vt:lpstr>4. Our Ability to Economize on the Cost of Coordination Constrains Our Ability to Specialize</vt:lpstr>
      <vt:lpstr>5. Macroeconomic Impact of Transaction Costs</vt:lpstr>
      <vt:lpstr>6. Some Drivers of Transaction Costs</vt:lpstr>
      <vt:lpstr>Part II: Selected Functions of Enterprises in Markets</vt:lpstr>
      <vt:lpstr>1. Inter-temporal Transformation</vt:lpstr>
      <vt:lpstr>2. Volume Transformation</vt:lpstr>
      <vt:lpstr>3. Risk Transformation</vt:lpstr>
      <vt:lpstr>4. Coordination and Production</vt:lpstr>
      <vt:lpstr>5. Imperfect Information  and Uncertainty</vt:lpstr>
      <vt:lpstr>6. … Under Uncertainty</vt:lpstr>
      <vt:lpstr>7. It’s All About Information</vt:lpstr>
      <vt:lpstr>8. Information Overload Is a Myth</vt:lpstr>
      <vt:lpstr>9. Category Systems…</vt:lpstr>
      <vt:lpstr>9. … Are Essential for Efficient Information Processing …</vt:lpstr>
      <vt:lpstr>9. … For Humans and Computers Alike!</vt:lpstr>
      <vt:lpstr>Part III:  The Economics of Automation</vt:lpstr>
      <vt:lpstr>1. Man Has Tried For Ages ...</vt:lpstr>
      <vt:lpstr>2. When Is Automation Efficient?</vt:lpstr>
      <vt:lpstr>3. Computer Information Systems</vt:lpstr>
      <vt:lpstr>4. Software Reuse </vt:lpstr>
      <vt:lpstr>5. Reuse and the Toy Train: Small or Large Building Blocks</vt:lpstr>
      <vt:lpstr>6. (Simplified) Economics of Reuse</vt:lpstr>
      <vt:lpstr>Part IV: Information Technology and the World Wide Web</vt:lpstr>
      <vt:lpstr>1. The Nature of Information Processing in the Machine</vt:lpstr>
      <vt:lpstr>2. Category Systems in the Mind and in the Machine</vt:lpstr>
      <vt:lpstr>2. Category Systems in the Mind and in the Machine</vt:lpstr>
      <vt:lpstr>3. The World Wide Web</vt:lpstr>
      <vt:lpstr>… this guy ...</vt:lpstr>
      <vt:lpstr>Sir Tim Berners-Lee</vt:lpstr>
      <vt:lpstr>… had a great idea...</vt:lpstr>
      <vt:lpstr>3. The World Wide Web, Essentially:</vt:lpstr>
      <vt:lpstr>First Web Server</vt:lpstr>
      <vt:lpstr>First Browser</vt:lpstr>
      <vt:lpstr>Hypertext '91 Conference in San Antonio, Texas (USA)</vt:lpstr>
      <vt:lpstr>4. The Web Fosters The Particular</vt:lpstr>
      <vt:lpstr>Part V: Where Are We Heading?</vt:lpstr>
      <vt:lpstr>Recap: Specificity  How much you loose when you can‘t use a good for what it was designed.</vt:lpstr>
      <vt:lpstr>1. Growth in Specificity</vt:lpstr>
      <vt:lpstr>The Range of Production on the Level of the Overall Economy</vt:lpstr>
      <vt:lpstr>1. Growth in Specificity</vt:lpstr>
      <vt:lpstr>1920: 5168 Types of Goods</vt:lpstr>
      <vt:lpstr>1. Growth in Specificity</vt:lpstr>
      <vt:lpstr>1. Growth in Specificity</vt:lpstr>
      <vt:lpstr>Examples</vt:lpstr>
      <vt:lpstr>Examples</vt:lpstr>
      <vt:lpstr>Examples</vt:lpstr>
      <vt:lpstr>2. Specificity and Uncertainty</vt:lpstr>
      <vt:lpstr>3. Specificity Creates Long-Tail Effects</vt:lpstr>
      <vt:lpstr>5. Conceptual Specificity Induces Symbolic Specificity</vt:lpstr>
      <vt:lpstr>6. Increased Specificity of Data Structures</vt:lpstr>
      <vt:lpstr>7. Increased Specificity of Processes</vt:lpstr>
      <vt:lpstr>Long-tail Effects in the Processes Landscape</vt:lpstr>
      <vt:lpstr>8. The Money is on the Long Tail</vt:lpstr>
      <vt:lpstr>Part VI: Does IT Matter?</vt:lpstr>
      <vt:lpstr>Recap: We Must Master Specificity</vt:lpstr>
      <vt:lpstr>1. Computers May Help…</vt:lpstr>
      <vt:lpstr>2. Has ICT Lowered the Cost of Coordination?</vt:lpstr>
      <vt:lpstr>3. The Productivity Paradox</vt:lpstr>
      <vt:lpstr>4. Could ICT Lower the Cost of Coordination?</vt:lpstr>
      <vt:lpstr>6. Search: Yellow Pages vs. Google</vt:lpstr>
      <vt:lpstr>Hepp Computertechnik, ca. 1992</vt:lpstr>
      <vt:lpstr>7. But: Google Still Insufficient on the Long Tail of Search</vt:lpstr>
      <vt:lpstr>Part VII: Can IT Be A Commodity?</vt:lpstr>
      <vt:lpstr>1. Carr’s Claims</vt:lpstr>
      <vt:lpstr>2. What is a Commodity?</vt:lpstr>
      <vt:lpstr>3. But: IT Determines the Sensory and Cognitive Performance of Enterprises</vt:lpstr>
      <vt:lpstr>4. Component Reuse is Not Equivalent to Turning IT into a Commodity!</vt:lpstr>
      <vt:lpstr>5. IT Must Represent the Category Structures of Human Reality</vt:lpstr>
      <vt:lpstr>6. Computer Information Systems Show Massive Economies of Scale</vt:lpstr>
      <vt:lpstr>7. The World Wide Web Allows Reuse Even on the Long Tail</vt:lpstr>
      <vt:lpstr>Part VIII: Conclusion </vt:lpstr>
      <vt:lpstr>Epilogue</vt:lpstr>
      <vt:lpstr>Thank you.</vt:lpstr>
    </vt:vector>
  </TitlesOfParts>
  <Company>Universitaet der Bundeswehr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World Wide Web and the Wealth of Nations: Does IT Matter?</dc:title>
  <dc:creator>Martin Hepp</dc:creator>
  <cp:lastModifiedBy>Martin Hepp</cp:lastModifiedBy>
  <cp:revision>92</cp:revision>
  <cp:lastPrinted>2009-03-18T11:21:27Z</cp:lastPrinted>
  <dcterms:created xsi:type="dcterms:W3CDTF">2009-04-06T16:37:15Z</dcterms:created>
  <dcterms:modified xsi:type="dcterms:W3CDTF">2009-04-06T16:37:22Z</dcterms:modified>
</cp:coreProperties>
</file>