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1"/>
  </p:notesMasterIdLst>
  <p:handoutMasterIdLst>
    <p:handoutMasterId r:id="rId42"/>
  </p:handoutMasterIdLst>
  <p:sldIdLst>
    <p:sldId id="352" r:id="rId2"/>
    <p:sldId id="444" r:id="rId3"/>
    <p:sldId id="354" r:id="rId4"/>
    <p:sldId id="389" r:id="rId5"/>
    <p:sldId id="447" r:id="rId6"/>
    <p:sldId id="478" r:id="rId7"/>
    <p:sldId id="484" r:id="rId8"/>
    <p:sldId id="471" r:id="rId9"/>
    <p:sldId id="472" r:id="rId10"/>
    <p:sldId id="457" r:id="rId11"/>
    <p:sldId id="449" r:id="rId12"/>
    <p:sldId id="482" r:id="rId13"/>
    <p:sldId id="456" r:id="rId14"/>
    <p:sldId id="473" r:id="rId15"/>
    <p:sldId id="451" r:id="rId16"/>
    <p:sldId id="452" r:id="rId17"/>
    <p:sldId id="453" r:id="rId18"/>
    <p:sldId id="454" r:id="rId19"/>
    <p:sldId id="455" r:id="rId20"/>
    <p:sldId id="458" r:id="rId21"/>
    <p:sldId id="460" r:id="rId22"/>
    <p:sldId id="461" r:id="rId23"/>
    <p:sldId id="462" r:id="rId24"/>
    <p:sldId id="463" r:id="rId25"/>
    <p:sldId id="479" r:id="rId26"/>
    <p:sldId id="474" r:id="rId27"/>
    <p:sldId id="481" r:id="rId28"/>
    <p:sldId id="475" r:id="rId29"/>
    <p:sldId id="480" r:id="rId30"/>
    <p:sldId id="476" r:id="rId31"/>
    <p:sldId id="465" r:id="rId32"/>
    <p:sldId id="385" r:id="rId33"/>
    <p:sldId id="466" r:id="rId34"/>
    <p:sldId id="477" r:id="rId35"/>
    <p:sldId id="468" r:id="rId36"/>
    <p:sldId id="391" r:id="rId37"/>
    <p:sldId id="379" r:id="rId38"/>
    <p:sldId id="483" r:id="rId39"/>
    <p:sldId id="42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77499"/>
    <a:srgbClr val="3D80A9"/>
    <a:srgbClr val="D3DDF9"/>
    <a:srgbClr val="D9E3F3"/>
    <a:srgbClr val="DCE8F0"/>
    <a:srgbClr val="78ADE8"/>
    <a:srgbClr val="85A2CD"/>
    <a:srgbClr val="5CC8E2"/>
    <a:srgbClr val="5095C0"/>
    <a:srgbClr val="5DB5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209" autoAdjust="0"/>
    <p:restoredTop sz="91653" autoAdjust="0"/>
  </p:normalViewPr>
  <p:slideViewPr>
    <p:cSldViewPr>
      <p:cViewPr>
        <p:scale>
          <a:sx n="66" d="100"/>
          <a:sy n="66" d="100"/>
        </p:scale>
        <p:origin x="-58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ongxin\Desktop\www\Book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1"/>
          <c:order val="1"/>
          <c:tx>
            <c:v>Correlation</c:v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0.84</c:v>
                </c:pt>
                <c:pt idx="1">
                  <c:v>0.76</c:v>
                </c:pt>
                <c:pt idx="2">
                  <c:v>0.6</c:v>
                </c:pt>
                <c:pt idx="3">
                  <c:v>0.42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0.78</c:v>
                </c:pt>
                <c:pt idx="1">
                  <c:v>0.97</c:v>
                </c:pt>
                <c:pt idx="2">
                  <c:v>0.99</c:v>
                </c:pt>
                <c:pt idx="3">
                  <c:v>1</c:v>
                </c:pt>
              </c:numCache>
            </c:numRef>
          </c:yVal>
          <c:smooth val="1"/>
        </c:ser>
        <c:ser>
          <c:idx val="0"/>
          <c:order val="0"/>
          <c:tx>
            <c:v>Jaccard</c:v>
          </c:tx>
          <c:spPr>
            <a:ln w="41275"/>
          </c:spPr>
          <c:marker>
            <c:spPr>
              <a:solidFill>
                <a:schemeClr val="accent1"/>
              </a:solidFill>
            </c:spPr>
          </c:marker>
          <c:xVal>
            <c:numRef>
              <c:f>Sheet1!$A$9:$A$12</c:f>
              <c:numCache>
                <c:formatCode>General</c:formatCode>
                <c:ptCount val="4"/>
                <c:pt idx="0">
                  <c:v>0.78</c:v>
                </c:pt>
                <c:pt idx="1">
                  <c:v>0.64</c:v>
                </c:pt>
                <c:pt idx="2">
                  <c:v>0.41</c:v>
                </c:pt>
                <c:pt idx="3">
                  <c:v>0.25</c:v>
                </c:pt>
              </c:numCache>
            </c:numRef>
          </c:xVal>
          <c:yVal>
            <c:numRef>
              <c:f>Sheet1!$B$9:$B$12</c:f>
              <c:numCache>
                <c:formatCode>General</c:formatCode>
                <c:ptCount val="4"/>
                <c:pt idx="0">
                  <c:v>0.56999999999999995</c:v>
                </c:pt>
                <c:pt idx="1">
                  <c:v>0.71</c:v>
                </c:pt>
                <c:pt idx="2">
                  <c:v>0.81</c:v>
                </c:pt>
                <c:pt idx="3">
                  <c:v>0.93</c:v>
                </c:pt>
              </c:numCache>
            </c:numRef>
          </c:yVal>
          <c:smooth val="1"/>
        </c:ser>
        <c:axId val="51093504"/>
        <c:axId val="51095424"/>
      </c:scatterChart>
      <c:valAx>
        <c:axId val="51093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Recall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1095424"/>
        <c:crosses val="autoZero"/>
        <c:crossBetween val="midCat"/>
        <c:majorUnit val="0.2"/>
      </c:valAx>
      <c:valAx>
        <c:axId val="51095424"/>
        <c:scaling>
          <c:orientation val="minMax"/>
          <c:max val="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Precision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1093504"/>
        <c:crosses val="autoZero"/>
        <c:crossBetween val="midCat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2000">
          <a:solidFill>
            <a:schemeClr val="bg2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sz="2400">
              <a:solidFill>
                <a:schemeClr val="bg2"/>
              </a:solidFill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#Verification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Multi-Entity</c:v>
                </c:pt>
                <c:pt idx="1">
                  <c:v>DFS-TopDown</c:v>
                </c:pt>
                <c:pt idx="2">
                  <c:v>DFS-BottomUp</c:v>
                </c:pt>
                <c:pt idx="3">
                  <c:v>Benefit-MAX</c:v>
                </c:pt>
                <c:pt idx="4">
                  <c:v>Benefit-MIN</c:v>
                </c:pt>
                <c:pt idx="5">
                  <c:v>Benefit-AVG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60831</c:v>
                </c:pt>
                <c:pt idx="1">
                  <c:v>75566</c:v>
                </c:pt>
                <c:pt idx="2">
                  <c:v>77622</c:v>
                </c:pt>
                <c:pt idx="3">
                  <c:v>92604</c:v>
                </c:pt>
                <c:pt idx="4">
                  <c:v>99284</c:v>
                </c:pt>
                <c:pt idx="5">
                  <c:v>143192</c:v>
                </c:pt>
              </c:numCache>
            </c:numRef>
          </c:val>
        </c:ser>
        <c:axId val="51144576"/>
        <c:axId val="51146112"/>
      </c:barChart>
      <c:catAx>
        <c:axId val="51144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bg2"/>
                </a:solidFill>
              </a:defRPr>
            </a:pPr>
            <a:endParaRPr lang="en-US"/>
          </a:p>
        </c:txPr>
        <c:crossAx val="51146112"/>
        <c:crosses val="autoZero"/>
        <c:auto val="1"/>
        <c:lblAlgn val="ctr"/>
        <c:lblOffset val="100"/>
      </c:catAx>
      <c:valAx>
        <c:axId val="51146112"/>
        <c:scaling>
          <c:orientation val="minMax"/>
          <c:max val="330000"/>
          <c:min val="0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2"/>
                </a:solidFill>
              </a:defRPr>
            </a:pPr>
            <a:endParaRPr lang="en-US"/>
          </a:p>
        </c:txPr>
        <c:crossAx val="51144576"/>
        <c:crosses val="autoZero"/>
        <c:crossBetween val="between"/>
      </c:valAx>
      <c:spPr>
        <a:solidFill>
          <a:schemeClr val="tx1"/>
        </a:solidFill>
        <a:ln>
          <a:solidFill>
            <a:schemeClr val="bg2"/>
          </a:solidFill>
        </a:ln>
      </c:spPr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0.14634</cdr:x>
      <cdr:y>0.15625</cdr:y>
    </cdr:from>
    <cdr:to>
      <cdr:x>0.97759</cdr:x>
      <cdr:y>0.15972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914400" y="762000"/>
          <a:ext cx="5193982" cy="1692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0.14634</cdr:x>
      <cdr:y>0.625</cdr:y>
    </cdr:from>
    <cdr:to>
      <cdr:x>0.97551</cdr:x>
      <cdr:y>0.62558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914400" y="3048000"/>
          <a:ext cx="5180986" cy="282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F61A-9AAC-46C1-9F63-AF5DF22A84ED}" type="datetimeFigureOut">
              <a:rPr lang="en-US" smtClean="0"/>
              <a:pPr/>
              <a:t>4/24/2009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DAE74-5103-4ED6-8D6A-B8858D9DE4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77163E-4E83-4E77-A6A9-4E4534604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B1936A-1F7E-4458-BE69-B536EA4862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89477-EF2A-43E0-B0C7-C82DAC8106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20F35-EBBA-485C-81CC-1C53E777F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20F35-EBBA-485C-81CC-1C53E777F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20F35-EBBA-485C-81CC-1C53E777F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7163E-4E83-4E77-A6A9-4E4534604DB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3DDF9"/>
              </a:gs>
              <a:gs pos="100000">
                <a:srgbClr val="D1CFD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0550" y="1600200"/>
            <a:ext cx="8020050" cy="757130"/>
          </a:xfrm>
        </p:spPr>
        <p:txBody>
          <a:bodyPr anchor="ctr">
            <a:spAutoFit/>
          </a:bodyPr>
          <a:lstStyle>
            <a:lvl1pPr>
              <a:lnSpc>
                <a:spcPct val="90000"/>
              </a:lnSpc>
              <a:defRPr sz="480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010150"/>
            <a:ext cx="8026400" cy="535531"/>
          </a:xfrm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/>
          <a:lstStyle>
            <a:lvl1pPr>
              <a:defRPr sz="480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258532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76200"/>
            <a:ext cx="8229600" cy="609600"/>
          </a:xfrm>
        </p:spPr>
        <p:txBody>
          <a:bodyPr/>
          <a:lstStyle>
            <a:lvl1pPr>
              <a:defRPr sz="480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76200"/>
            <a:ext cx="8229600" cy="1143000"/>
          </a:xfrm>
        </p:spPr>
        <p:txBody>
          <a:bodyPr/>
          <a:lstStyle>
            <a:lvl1pPr>
              <a:defRPr sz="480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11288"/>
            <a:ext cx="4000500" cy="2677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6600" y="1411288"/>
            <a:ext cx="4000500" cy="2677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E4BA843E-C001-458E-955F-A430BA94D9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3DDF9"/>
              </a:gs>
              <a:gs pos="100000">
                <a:srgbClr val="D1CFD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11288"/>
            <a:ext cx="815340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9" r:id="rId3"/>
    <p:sldLayoutId id="2147483715" r:id="rId4"/>
    <p:sldLayoutId id="214748371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577850" indent="-5778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4000" b="1">
          <a:solidFill>
            <a:schemeClr val="bg2"/>
          </a:solidFill>
          <a:latin typeface="Candara" pitchFamily="34" charset="0"/>
          <a:ea typeface="+mn-ea"/>
          <a:cs typeface="+mn-cs"/>
        </a:defRPr>
      </a:lvl1pPr>
      <a:lvl2pPr marL="1071563" indent="-4683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3600" b="1">
          <a:solidFill>
            <a:schemeClr val="bg2"/>
          </a:solidFill>
          <a:latin typeface="Candara" pitchFamily="34" charset="0"/>
        </a:defRPr>
      </a:lvl2pPr>
      <a:lvl3pPr marL="1395413" indent="-3222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3200" b="1">
          <a:solidFill>
            <a:schemeClr val="bg2"/>
          </a:solidFill>
          <a:latin typeface="Candara" pitchFamily="34" charset="0"/>
        </a:defRPr>
      </a:lvl3pPr>
      <a:lvl4pPr marL="1709738" indent="-31273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800" b="1">
          <a:solidFill>
            <a:schemeClr val="bg2"/>
          </a:solidFill>
          <a:latin typeface="Candara" pitchFamily="34" charset="0"/>
        </a:defRPr>
      </a:lvl4pPr>
      <a:lvl5pPr marL="2009775" indent="-298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800" b="1">
          <a:solidFill>
            <a:schemeClr val="bg2"/>
          </a:solidFill>
          <a:latin typeface="Candara" pitchFamily="34" charset="0"/>
        </a:defRPr>
      </a:lvl5pPr>
      <a:lvl6pPr marL="2466975" indent="-298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000" b="1">
          <a:solidFill>
            <a:schemeClr val="bg2"/>
          </a:solidFill>
          <a:latin typeface="+mn-lt"/>
        </a:defRPr>
      </a:lvl6pPr>
      <a:lvl7pPr marL="2924175" indent="-298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000" b="1">
          <a:solidFill>
            <a:schemeClr val="bg2"/>
          </a:solidFill>
          <a:latin typeface="+mn-lt"/>
        </a:defRPr>
      </a:lvl7pPr>
      <a:lvl8pPr marL="3381375" indent="-298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000" b="1">
          <a:solidFill>
            <a:schemeClr val="bg2"/>
          </a:solidFill>
          <a:latin typeface="+mn-lt"/>
        </a:defRPr>
      </a:lvl8pPr>
      <a:lvl9pPr marL="3838575" indent="-298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f/fb/Yes_check.svg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b/Yes_check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b/Yes_check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b/Yes_check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://upload.wikimedia.org/wikipedia/commons/f/fb/Yes_check.sv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b/Yes_check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b/Yes_check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026400" cy="2308324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Surajit Chaudhuri</a:t>
            </a:r>
          </a:p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Venkatesh Ganti</a:t>
            </a:r>
          </a:p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Dong Xin</a:t>
            </a:r>
          </a:p>
          <a:p>
            <a:pPr algn="ctr"/>
            <a:endParaRPr lang="en-US" sz="3200" dirty="0" smtClean="0">
              <a:solidFill>
                <a:schemeClr val="bg2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Microsoft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534400" cy="7571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Exploiting Web Search to Generate Synonyms for Entities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Synonym Characterization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4" y="1220190"/>
            <a:ext cx="8229600" cy="997196"/>
          </a:xfrm>
        </p:spPr>
        <p:txBody>
          <a:bodyPr/>
          <a:lstStyle/>
          <a:p>
            <a:r>
              <a:rPr lang="en-US" sz="2800" b="1" dirty="0" smtClean="0"/>
              <a:t>Compute </a:t>
            </a:r>
            <a:r>
              <a:rPr lang="en-US" sz="2800" dirty="0" err="1" smtClean="0"/>
              <a:t>corr</a:t>
            </a:r>
            <a:r>
              <a:rPr lang="en-US" sz="2800" dirty="0" smtClean="0"/>
              <a:t>-</a:t>
            </a:r>
            <a:r>
              <a:rPr lang="en-US" sz="2800" b="1" dirty="0" smtClean="0"/>
              <a:t>score for </a:t>
            </a:r>
            <a:r>
              <a:rPr lang="en-US" sz="2800" i="1" dirty="0" smtClean="0">
                <a:solidFill>
                  <a:srgbClr val="0070C0"/>
                </a:solidFill>
              </a:rPr>
              <a:t>(</a:t>
            </a:r>
            <a:r>
              <a:rPr lang="en-US" sz="2800" b="1" i="1" dirty="0" smtClean="0">
                <a:solidFill>
                  <a:srgbClr val="0070C0"/>
                </a:solidFill>
              </a:rPr>
              <a:t>s, e)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lvl="1"/>
            <a:endParaRPr lang="en-US" sz="2800" dirty="0"/>
          </a:p>
        </p:txBody>
      </p: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783808" y="2648191"/>
            <a:ext cx="4144487" cy="225631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Candara" pitchFamily="34" charset="0"/>
              </a:rPr>
              <a:t>The Rebel </a:t>
            </a:r>
            <a:r>
              <a:rPr lang="en-US" sz="1800" dirty="0" err="1" smtClean="0">
                <a:latin typeface="Candara" pitchFamily="34" charset="0"/>
              </a:rPr>
              <a:t>XTI</a:t>
            </a:r>
            <a:r>
              <a:rPr lang="en-US" sz="1800" dirty="0" smtClean="0">
                <a:latin typeface="Candara" pitchFamily="34" charset="0"/>
              </a:rPr>
              <a:t> is a newly designed Canon EOS Digital Camera. It </a:t>
            </a:r>
            <a:r>
              <a:rPr lang="en-US" sz="1800" dirty="0" smtClean="0"/>
              <a:t>has a newly designed 10.1 MP …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769" y="1840675"/>
            <a:ext cx="5928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/>
              <a:t>=“Rebel </a:t>
            </a:r>
            <a:r>
              <a:rPr lang="en-US" b="1" dirty="0" err="1" smtClean="0"/>
              <a:t>XTI</a:t>
            </a:r>
            <a:r>
              <a:rPr lang="en-US" b="1" dirty="0" smtClean="0"/>
              <a:t>”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e</a:t>
            </a:r>
            <a:r>
              <a:rPr lang="en-US" b="1" dirty="0" smtClean="0"/>
              <a:t>=“</a:t>
            </a:r>
            <a:r>
              <a:rPr lang="es-ES" b="1" dirty="0" smtClean="0">
                <a:latin typeface="Candara" pitchFamily="34" charset="0"/>
              </a:rPr>
              <a:t>Canon </a:t>
            </a:r>
            <a:r>
              <a:rPr lang="es-ES" b="1" dirty="0" err="1" smtClean="0">
                <a:latin typeface="Candara" pitchFamily="34" charset="0"/>
              </a:rPr>
              <a:t>EOS</a:t>
            </a:r>
            <a:r>
              <a:rPr lang="es-ES" b="1" dirty="0" smtClean="0">
                <a:latin typeface="Candara" pitchFamily="34" charset="0"/>
              </a:rPr>
              <a:t> Digital </a:t>
            </a:r>
            <a:r>
              <a:rPr lang="es-ES" b="1" dirty="0" err="1" smtClean="0">
                <a:latin typeface="Candara" pitchFamily="34" charset="0"/>
              </a:rPr>
              <a:t>Rebel</a:t>
            </a:r>
            <a:r>
              <a:rPr lang="es-ES" b="1" dirty="0" smtClean="0">
                <a:latin typeface="Candara" pitchFamily="34" charset="0"/>
              </a:rPr>
              <a:t> </a:t>
            </a:r>
            <a:r>
              <a:rPr lang="es-ES" b="1" dirty="0" err="1" smtClean="0">
                <a:latin typeface="Candara" pitchFamily="34" charset="0"/>
              </a:rPr>
              <a:t>XTi</a:t>
            </a:r>
            <a:r>
              <a:rPr lang="es-ES" b="1" dirty="0" smtClean="0">
                <a:latin typeface="Candara" pitchFamily="34" charset="0"/>
              </a:rPr>
              <a:t> </a:t>
            </a:r>
            <a:r>
              <a:rPr lang="es-ES" b="1" dirty="0" err="1" smtClean="0">
                <a:latin typeface="Candara" pitchFamily="34" charset="0"/>
              </a:rPr>
              <a:t>SLR</a:t>
            </a:r>
            <a:r>
              <a:rPr lang="es-ES" b="1" dirty="0" smtClean="0">
                <a:latin typeface="Candara" pitchFamily="34" charset="0"/>
              </a:rPr>
              <a:t> Digital Camera</a:t>
            </a:r>
            <a:r>
              <a:rPr lang="en-US" b="1" dirty="0" smtClean="0"/>
              <a:t>”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20060" y="3325083"/>
            <a:ext cx="878774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12031" y="2956956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Context(</a:t>
            </a:r>
            <a:r>
              <a:rPr lang="en-US" b="1" i="1" dirty="0" err="1" smtClean="0">
                <a:solidFill>
                  <a:srgbClr val="0070C0"/>
                </a:solidFill>
              </a:rPr>
              <a:t>s,d</a:t>
            </a:r>
            <a:r>
              <a:rPr lang="en-US" b="1" i="1" dirty="0" smtClean="0">
                <a:solidFill>
                  <a:srgbClr val="0070C0"/>
                </a:solidFill>
              </a:rPr>
              <a:t>)</a:t>
            </a:r>
            <a:endParaRPr lang="en-US" b="1" i="1" dirty="0">
              <a:solidFill>
                <a:srgbClr val="0070C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78725" y="3360709"/>
            <a:ext cx="2483907" cy="217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88624" y="3606135"/>
            <a:ext cx="2485883" cy="395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708650" y="3733800"/>
          <a:ext cx="2328863" cy="354013"/>
        </p:xfrm>
        <a:graphic>
          <a:graphicData uri="http://schemas.openxmlformats.org/presentationml/2006/ole">
            <p:oleObj spid="_x0000_s67586" name="Equation" r:id="rId3" imgW="1269720" imgH="2030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935663" y="4191000"/>
          <a:ext cx="2300287" cy="728663"/>
        </p:xfrm>
        <a:graphic>
          <a:graphicData uri="http://schemas.openxmlformats.org/presentationml/2006/ole">
            <p:oleObj spid="_x0000_s67587" name="Equation" r:id="rId4" imgW="1282680" imgH="4190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486400" y="5181600"/>
            <a:ext cx="3528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Fraction (weighted sum) of </a:t>
            </a:r>
          </a:p>
          <a:p>
            <a:r>
              <a:rPr lang="en-US" b="1" dirty="0" smtClean="0"/>
              <a:t>tokens </a:t>
            </a:r>
            <a:r>
              <a:rPr lang="en-US" b="1" dirty="0" smtClean="0"/>
              <a:t>in the </a:t>
            </a:r>
            <a:r>
              <a:rPr lang="en-US" b="1" dirty="0" smtClean="0"/>
              <a:t>context </a:t>
            </a:r>
            <a:r>
              <a:rPr lang="en-US" b="1" dirty="0" smtClean="0"/>
              <a:t>of </a:t>
            </a: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appearing </a:t>
            </a:r>
            <a:r>
              <a:rPr lang="en-US" b="1" dirty="0" smtClean="0"/>
              <a:t>in </a:t>
            </a:r>
            <a:r>
              <a:rPr lang="en-US" b="1" i="1" dirty="0" smtClean="0">
                <a:solidFill>
                  <a:srgbClr val="0070C0"/>
                </a:solidFill>
              </a:rPr>
              <a:t>e</a:t>
            </a:r>
            <a:endParaRPr lang="en-US" b="1" i="1" dirty="0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46024" y="3906975"/>
            <a:ext cx="754063" cy="593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cuments"/>
          <p:cNvSpPr>
            <a:spLocks noEditPoints="1" noChangeArrowheads="1"/>
          </p:cNvSpPr>
          <p:nvPr/>
        </p:nvSpPr>
        <p:spPr bwMode="auto">
          <a:xfrm>
            <a:off x="581894" y="4298876"/>
            <a:ext cx="4191989" cy="135378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Candara" pitchFamily="34" charset="0"/>
              </a:rPr>
              <a:t>For those just taking family snapshots, the Rebel XTI is the …</a:t>
            </a:r>
            <a:endParaRPr lang="en-US" sz="1800" dirty="0">
              <a:latin typeface="Candara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898583" y="4807537"/>
            <a:ext cx="2483907" cy="217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0358" y="5112339"/>
            <a:ext cx="2485883" cy="395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70880" y="5389428"/>
            <a:ext cx="754063" cy="593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388942" y="5066815"/>
            <a:ext cx="754063" cy="593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91345" y="3788229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</a:t>
            </a:r>
            <a:r>
              <a:rPr lang="en-US" sz="1800" b="1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=0.75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16241" y="5140037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</a:t>
            </a:r>
            <a:r>
              <a:rPr lang="en-US" sz="18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=0.25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0" name="Slide Number Placeholder 1"/>
          <p:cNvSpPr txBox="1">
            <a:spLocks/>
          </p:cNvSpPr>
          <p:nvPr/>
        </p:nvSpPr>
        <p:spPr>
          <a:xfrm>
            <a:off x="8216900" y="650875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52600" y="60198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solidFill>
                  <a:srgbClr val="0070C0"/>
                </a:solidFill>
              </a:rPr>
              <a:t>Σ</a:t>
            </a:r>
            <a:r>
              <a:rPr lang="en-US" sz="4000" b="1" i="1" dirty="0" err="1" smtClean="0">
                <a:solidFill>
                  <a:srgbClr val="0070C0"/>
                </a:solidFill>
              </a:rPr>
              <a:t>s</a:t>
            </a:r>
            <a:r>
              <a:rPr lang="en-US" sz="2400" b="1" i="1" dirty="0" err="1" smtClean="0">
                <a:solidFill>
                  <a:srgbClr val="0070C0"/>
                </a:solidFill>
              </a:rPr>
              <a:t>i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&gt; </a:t>
            </a:r>
            <a:r>
              <a:rPr lang="el-GR" sz="2800" b="1" i="1" dirty="0" smtClean="0">
                <a:solidFill>
                  <a:srgbClr val="0070C0"/>
                </a:solidFill>
              </a:rPr>
              <a:t>θ</a:t>
            </a:r>
            <a:r>
              <a:rPr lang="en-US" sz="2800" b="1" i="1" dirty="0" smtClean="0">
                <a:solidFill>
                  <a:srgbClr val="0070C0"/>
                </a:solidFill>
              </a:rPr>
              <a:t> ?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10" grpId="0" build="allAtOnce"/>
      <p:bldP spid="17" grpId="0"/>
      <p:bldP spid="26" grpId="0"/>
      <p:bldP spid="23" grpId="0" animBg="1"/>
      <p:bldP spid="28" grpId="0"/>
      <p:bldP spid="2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sz="3600" dirty="0" smtClean="0"/>
              <a:t>Retrieving Related Docs using Web Search </a:t>
            </a:r>
            <a:endParaRPr lang="en-US" sz="3600" dirty="0"/>
          </a:p>
        </p:txBody>
      </p:sp>
      <p:sp>
        <p:nvSpPr>
          <p:cNvPr id="19" name="Slide Number Placeholder 1"/>
          <p:cNvSpPr txBox="1">
            <a:spLocks/>
          </p:cNvSpPr>
          <p:nvPr/>
        </p:nvSpPr>
        <p:spPr>
          <a:xfrm>
            <a:off x="8216900" y="650875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066800"/>
            <a:ext cx="6781800" cy="511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Is-Synonym(</a:t>
            </a:r>
            <a:r>
              <a:rPr lang="en-US" i="1" dirty="0" err="1" smtClean="0"/>
              <a:t>s,e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5004447"/>
          </a:xfrm>
        </p:spPr>
        <p:txBody>
          <a:bodyPr/>
          <a:lstStyle/>
          <a:p>
            <a:r>
              <a:rPr lang="en-US" dirty="0" smtClean="0"/>
              <a:t>Verify whether the subset </a:t>
            </a:r>
            <a:r>
              <a:rPr lang="en-US" i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is a synonym of an entity </a:t>
            </a:r>
            <a:r>
              <a:rPr lang="en-US" i="1" dirty="0" smtClean="0">
                <a:solidFill>
                  <a:srgbClr val="0070C0"/>
                </a:solidFill>
              </a:rPr>
              <a:t>e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Issue </a:t>
            </a:r>
            <a:r>
              <a:rPr lang="en-US" i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as a query to web search API</a:t>
            </a:r>
          </a:p>
          <a:p>
            <a:pPr lvl="1"/>
            <a:r>
              <a:rPr lang="en-US" dirty="0" smtClean="0"/>
              <a:t>Retrieve top-k snippets as related docs</a:t>
            </a:r>
          </a:p>
          <a:p>
            <a:pPr lvl="1"/>
            <a:r>
              <a:rPr lang="en-US" dirty="0" smtClean="0"/>
              <a:t>Compute a </a:t>
            </a:r>
            <a:r>
              <a:rPr lang="en-US" dirty="0" err="1" smtClean="0"/>
              <a:t>corr</a:t>
            </a:r>
            <a:r>
              <a:rPr lang="en-US" dirty="0" smtClean="0"/>
              <a:t>-score of </a:t>
            </a:r>
            <a:r>
              <a:rPr lang="en-US" i="1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s,e</a:t>
            </a:r>
            <a:r>
              <a:rPr lang="en-US" i="1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for each documents</a:t>
            </a:r>
          </a:p>
          <a:p>
            <a:pPr lvl="1"/>
            <a:r>
              <a:rPr lang="en-US" dirty="0" smtClean="0"/>
              <a:t>Aggregate the </a:t>
            </a:r>
            <a:r>
              <a:rPr lang="en-US" dirty="0" err="1" smtClean="0"/>
              <a:t>corr</a:t>
            </a:r>
            <a:r>
              <a:rPr lang="en-US" dirty="0" smtClean="0"/>
              <a:t>-scores and </a:t>
            </a:r>
            <a:r>
              <a:rPr lang="en-US" dirty="0" smtClean="0"/>
              <a:t>compare with a threshold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48690"/>
            <a:ext cx="8369300" cy="5761577"/>
          </a:xfrm>
        </p:spPr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A set of entities E</a:t>
            </a:r>
          </a:p>
          <a:p>
            <a:pPr lvl="1"/>
            <a:r>
              <a:rPr lang="en-US" dirty="0" smtClean="0"/>
              <a:t>Web Search API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For each </a:t>
            </a:r>
            <a:r>
              <a:rPr lang="en-US" i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E, find all subsets </a:t>
            </a:r>
            <a:r>
              <a:rPr lang="en-US" i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i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, such that </a:t>
            </a:r>
            <a:r>
              <a:rPr lang="en-US" i="1" dirty="0" smtClean="0">
                <a:solidFill>
                  <a:srgbClr val="0070C0"/>
                </a:solidFill>
              </a:rPr>
              <a:t>Is-Synonym(</a:t>
            </a:r>
            <a:r>
              <a:rPr lang="en-US" i="1" dirty="0" err="1" smtClean="0">
                <a:solidFill>
                  <a:srgbClr val="0070C0"/>
                </a:solidFill>
              </a:rPr>
              <a:t>s,e</a:t>
            </a:r>
            <a:r>
              <a:rPr lang="en-US" i="1" dirty="0" smtClean="0">
                <a:solidFill>
                  <a:srgbClr val="0070C0"/>
                </a:solidFill>
              </a:rPr>
              <a:t>)=true</a:t>
            </a:r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Minimize the number of verification (issuing I</a:t>
            </a:r>
            <a:r>
              <a:rPr lang="en-US" i="1" dirty="0" smtClean="0"/>
              <a:t>s-Synonym(</a:t>
            </a:r>
            <a:r>
              <a:rPr lang="en-US" i="1" dirty="0" err="1" smtClean="0"/>
              <a:t>s,e</a:t>
            </a:r>
            <a:r>
              <a:rPr lang="en-US" i="1" dirty="0" smtClean="0"/>
              <a:t>))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922712"/>
          </a:xfrm>
        </p:spPr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Algorithms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Related Work and Conclusions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Candidate Space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Subset-Superset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Monotonicity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2438400" y="2590800"/>
            <a:ext cx="1981200" cy="457200"/>
          </a:xfrm>
          <a:prstGeom prst="roundRect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2051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133600"/>
            <a:ext cx="480616" cy="549275"/>
          </a:xfrm>
          <a:prstGeom prst="rect">
            <a:avLst/>
          </a:prstGeom>
          <a:noFill/>
        </p:spPr>
      </p:pic>
      <p:pic>
        <p:nvPicPr>
          <p:cNvPr id="61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89325"/>
            <a:ext cx="480616" cy="549275"/>
          </a:xfrm>
          <a:prstGeom prst="rect">
            <a:avLst/>
          </a:prstGeom>
          <a:noFill/>
        </p:spPr>
      </p:pic>
      <p:pic>
        <p:nvPicPr>
          <p:cNvPr id="63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413125"/>
            <a:ext cx="480616" cy="549275"/>
          </a:xfrm>
          <a:prstGeom prst="rect">
            <a:avLst/>
          </a:prstGeom>
          <a:noFill/>
        </p:spPr>
      </p:pic>
      <p:pic>
        <p:nvPicPr>
          <p:cNvPr id="65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489325"/>
            <a:ext cx="480616" cy="549275"/>
          </a:xfrm>
          <a:prstGeom prst="rect">
            <a:avLst/>
          </a:prstGeom>
          <a:noFill/>
        </p:spPr>
      </p:pic>
      <p:pic>
        <p:nvPicPr>
          <p:cNvPr id="67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479925"/>
            <a:ext cx="480616" cy="549275"/>
          </a:xfrm>
          <a:prstGeom prst="rect">
            <a:avLst/>
          </a:prstGeom>
          <a:noFill/>
        </p:spPr>
      </p:pic>
      <p:pic>
        <p:nvPicPr>
          <p:cNvPr id="68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479925"/>
            <a:ext cx="480616" cy="549275"/>
          </a:xfrm>
          <a:prstGeom prst="rect">
            <a:avLst/>
          </a:prstGeom>
          <a:noFill/>
        </p:spPr>
      </p:pic>
      <p:pic>
        <p:nvPicPr>
          <p:cNvPr id="70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479925"/>
            <a:ext cx="480616" cy="54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Subset-Superset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noProof="0" dirty="0" err="1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Monotonicity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1752600" y="3733800"/>
            <a:ext cx="13716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File:Yes check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352800"/>
            <a:ext cx="533400" cy="533400"/>
          </a:xfrm>
          <a:prstGeom prst="rect">
            <a:avLst/>
          </a:prstGeom>
          <a:noFill/>
        </p:spPr>
      </p:pic>
      <p:pic>
        <p:nvPicPr>
          <p:cNvPr id="65" name="Picture 2" descr="File:Yes check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362200"/>
            <a:ext cx="533400" cy="533400"/>
          </a:xfrm>
          <a:prstGeom prst="rect">
            <a:avLst/>
          </a:prstGeom>
          <a:noFill/>
        </p:spPr>
      </p:pic>
      <p:pic>
        <p:nvPicPr>
          <p:cNvPr id="67" name="Picture 2" descr="File:Yes check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Frontier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3124200" y="3733800"/>
            <a:ext cx="11430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1752600" y="3733800"/>
            <a:ext cx="13716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162800" y="3733800"/>
            <a:ext cx="15240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2438400" y="2590800"/>
            <a:ext cx="1981200" cy="457200"/>
          </a:xfrm>
          <a:prstGeom prst="roundRect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4343400" y="4724400"/>
            <a:ext cx="1143000" cy="457200"/>
          </a:xfrm>
          <a:prstGeom prst="roundRect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60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209800"/>
            <a:ext cx="533400" cy="533400"/>
          </a:xfrm>
          <a:prstGeom prst="rect">
            <a:avLst/>
          </a:prstGeom>
          <a:noFill/>
        </p:spPr>
      </p:pic>
      <p:pic>
        <p:nvPicPr>
          <p:cNvPr id="61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209800"/>
            <a:ext cx="533400" cy="533400"/>
          </a:xfrm>
          <a:prstGeom prst="rect">
            <a:avLst/>
          </a:prstGeom>
          <a:noFill/>
        </p:spPr>
      </p:pic>
      <p:pic>
        <p:nvPicPr>
          <p:cNvPr id="68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133600"/>
            <a:ext cx="533400" cy="533400"/>
          </a:xfrm>
          <a:prstGeom prst="rect">
            <a:avLst/>
          </a:prstGeom>
          <a:noFill/>
        </p:spPr>
      </p:pic>
      <p:pic>
        <p:nvPicPr>
          <p:cNvPr id="70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505200"/>
            <a:ext cx="480616" cy="549275"/>
          </a:xfrm>
          <a:prstGeom prst="rect">
            <a:avLst/>
          </a:prstGeom>
          <a:noFill/>
        </p:spPr>
      </p:pic>
      <p:pic>
        <p:nvPicPr>
          <p:cNvPr id="72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505200"/>
            <a:ext cx="480616" cy="549275"/>
          </a:xfrm>
          <a:prstGeom prst="rect">
            <a:avLst/>
          </a:prstGeom>
          <a:noFill/>
        </p:spPr>
      </p:pic>
      <p:pic>
        <p:nvPicPr>
          <p:cNvPr id="74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3429000"/>
            <a:ext cx="480616" cy="549275"/>
          </a:xfrm>
          <a:prstGeom prst="rect">
            <a:avLst/>
          </a:prstGeom>
          <a:noFill/>
        </p:spPr>
      </p:pic>
      <p:pic>
        <p:nvPicPr>
          <p:cNvPr id="76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419600"/>
            <a:ext cx="480616" cy="549275"/>
          </a:xfrm>
          <a:prstGeom prst="rect">
            <a:avLst/>
          </a:prstGeom>
          <a:noFill/>
        </p:spPr>
      </p:pic>
      <p:pic>
        <p:nvPicPr>
          <p:cNvPr id="78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419600"/>
            <a:ext cx="480616" cy="549275"/>
          </a:xfrm>
          <a:prstGeom prst="rect">
            <a:avLst/>
          </a:prstGeom>
          <a:noFill/>
        </p:spPr>
      </p:pic>
      <p:pic>
        <p:nvPicPr>
          <p:cNvPr id="80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419600"/>
            <a:ext cx="480616" cy="549275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>
          <a:xfrm>
            <a:off x="4256179" y="228600"/>
            <a:ext cx="3897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Minimal Synonyms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22460" y="838200"/>
            <a:ext cx="4921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Maximal Non-synonyms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63" grpId="0" animBg="1"/>
      <p:bldP spid="56" grpId="0" animBg="1"/>
      <p:bldP spid="58" grpId="0" animBg="1"/>
      <p:bldP spid="82" grpId="0"/>
      <p:bldP spid="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010055"/>
          </a:xfrm>
        </p:spPr>
        <p:txBody>
          <a:bodyPr/>
          <a:lstStyle/>
          <a:p>
            <a:r>
              <a:rPr lang="en-US" dirty="0" smtClean="0"/>
              <a:t>Minimum cost synonym-generation</a:t>
            </a:r>
          </a:p>
          <a:p>
            <a:pPr lvl="1"/>
            <a:r>
              <a:rPr lang="en-US" dirty="0" smtClean="0"/>
              <a:t>Only verify subsets </a:t>
            </a:r>
            <a:r>
              <a:rPr lang="en-US" i="1" dirty="0" smtClean="0"/>
              <a:t>s</a:t>
            </a:r>
            <a:r>
              <a:rPr lang="en-US" dirty="0" smtClean="0"/>
              <a:t> in the frontier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>
                <a:solidFill>
                  <a:srgbClr val="0070C0"/>
                </a:solidFill>
              </a:rPr>
              <a:t>OPT(e)</a:t>
            </a:r>
            <a:r>
              <a:rPr lang="en-US" i="1" dirty="0" smtClean="0"/>
              <a:t> </a:t>
            </a:r>
            <a:r>
              <a:rPr lang="en-US" dirty="0" smtClean="0"/>
              <a:t>be the number of subsets in the frontier of </a:t>
            </a:r>
            <a:r>
              <a:rPr lang="en-US" i="1" dirty="0" smtClean="0">
                <a:solidFill>
                  <a:srgbClr val="0070C0"/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143000"/>
            <a:ext cx="8153400" cy="5613845"/>
          </a:xfrm>
        </p:spPr>
        <p:txBody>
          <a:bodyPr/>
          <a:lstStyle/>
          <a:p>
            <a:r>
              <a:rPr lang="en-US" sz="2800" dirty="0" smtClean="0"/>
              <a:t>Given a list of target objects (e.g., product titles)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1200" dirty="0" smtClean="0"/>
          </a:p>
          <a:p>
            <a:pPr lvl="0"/>
            <a:r>
              <a:rPr lang="en-US" sz="2800" dirty="0" smtClean="0"/>
              <a:t>Example queries</a:t>
            </a:r>
          </a:p>
          <a:p>
            <a:pPr lvl="1"/>
            <a:r>
              <a:rPr lang="en-US" sz="2400" dirty="0" smtClean="0"/>
              <a:t>Popularity: frequency of a product mentioned in blogs, reviews, forums?</a:t>
            </a:r>
          </a:p>
          <a:p>
            <a:pPr lvl="1"/>
            <a:r>
              <a:rPr lang="en-US" sz="2400" dirty="0" smtClean="0"/>
              <a:t>Sentiment: number of positive reviews?</a:t>
            </a:r>
          </a:p>
          <a:p>
            <a:pPr lvl="1"/>
            <a:r>
              <a:rPr lang="en-US" sz="2400" dirty="0" smtClean="0"/>
              <a:t>Price: min price offered in shopping sites?</a:t>
            </a:r>
          </a:p>
          <a:p>
            <a:endParaRPr lang="en-US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71800" y="1752600"/>
          <a:ext cx="3048000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</a:tblGrid>
              <a:tr h="2624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Product Titles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4619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Canon EOS Digital</a:t>
                      </a:r>
                      <a:r>
                        <a:rPr lang="en-US" sz="1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Rebel </a:t>
                      </a: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</a:rPr>
                        <a:t>XTi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 SLR Digital Camera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619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Lenovo ThinkPad X61 Tablet</a:t>
                      </a:r>
                      <a:endParaRPr lang="en-US" sz="1800" b="1" dirty="0"/>
                    </a:p>
                  </a:txBody>
                  <a:tcPr/>
                </a:tc>
              </a:tr>
              <a:tr h="26246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447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Entity e</a:t>
            </a:r>
            <a:endParaRPr lang="en-US" sz="2800" b="1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2057400" y="1981200"/>
            <a:ext cx="3048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579203"/>
            <a:ext cx="2209800" cy="830997"/>
          </a:xfrm>
          <a:prstGeom prst="rect">
            <a:avLst/>
          </a:prstGeom>
          <a:noFill/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Select a subset </a:t>
            </a:r>
            <a:r>
              <a:rPr lang="en-US" sz="2400" b="1" i="1" dirty="0" smtClean="0">
                <a:solidFill>
                  <a:srgbClr val="0070C0"/>
                </a:solidFill>
              </a:rPr>
              <a:t>s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2133600" y="3733800"/>
            <a:ext cx="3048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85800" y="2667000"/>
            <a:ext cx="3200400" cy="990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Subset candidates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3657600" y="4807803"/>
            <a:ext cx="12192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807803"/>
            <a:ext cx="2819400" cy="461665"/>
          </a:xfrm>
          <a:prstGeom prst="rect">
            <a:avLst/>
          </a:prstGeom>
          <a:noFill/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Is-Synonym(s, e)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895600"/>
            <a:ext cx="2590800" cy="830997"/>
          </a:xfrm>
          <a:prstGeom prst="rect">
            <a:avLst/>
          </a:prstGeom>
          <a:noFill/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Prune remaining subsets</a:t>
            </a:r>
            <a:endParaRPr lang="en-US" sz="2400" b="1" dirty="0"/>
          </a:p>
        </p:txBody>
      </p:sp>
      <p:sp>
        <p:nvSpPr>
          <p:cNvPr id="17" name="Down Arrow 16"/>
          <p:cNvSpPr/>
          <p:nvPr/>
        </p:nvSpPr>
        <p:spPr bwMode="auto">
          <a:xfrm rot="10800000">
            <a:off x="5943600" y="3810000"/>
            <a:ext cx="304800" cy="838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3962400" y="2971800"/>
            <a:ext cx="7620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2954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Single Entity: Depth-first Search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" y="2286000"/>
            <a:ext cx="19812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457200" y="3429000"/>
            <a:ext cx="1371600" cy="457200"/>
          </a:xfrm>
          <a:prstGeom prst="roundRect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53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191000"/>
            <a:ext cx="480616" cy="549275"/>
          </a:xfrm>
          <a:prstGeom prst="rect">
            <a:avLst/>
          </a:prstGeom>
          <a:noFill/>
        </p:spPr>
      </p:pic>
      <p:pic>
        <p:nvPicPr>
          <p:cNvPr id="55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114800"/>
            <a:ext cx="480616" cy="549275"/>
          </a:xfrm>
          <a:prstGeom prst="rect">
            <a:avLst/>
          </a:prstGeom>
          <a:noFill/>
        </p:spPr>
      </p:pic>
      <p:sp>
        <p:nvSpPr>
          <p:cNvPr id="56" name="Rounded Rectangle 55"/>
          <p:cNvSpPr/>
          <p:nvPr/>
        </p:nvSpPr>
        <p:spPr bwMode="auto">
          <a:xfrm>
            <a:off x="1828800" y="3429000"/>
            <a:ext cx="12192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58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981200"/>
            <a:ext cx="533400" cy="533400"/>
          </a:xfrm>
          <a:prstGeom prst="rect">
            <a:avLst/>
          </a:prstGeom>
          <a:noFill/>
        </p:spPr>
      </p:pic>
      <p:pic>
        <p:nvPicPr>
          <p:cNvPr id="60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905000"/>
            <a:ext cx="533400" cy="533400"/>
          </a:xfrm>
          <a:prstGeom prst="rect">
            <a:avLst/>
          </a:prstGeom>
          <a:noFill/>
        </p:spPr>
      </p:pic>
      <p:sp>
        <p:nvSpPr>
          <p:cNvPr id="61" name="Rounded Rectangle 60"/>
          <p:cNvSpPr/>
          <p:nvPr/>
        </p:nvSpPr>
        <p:spPr bwMode="auto">
          <a:xfrm>
            <a:off x="4267200" y="4419600"/>
            <a:ext cx="1371600" cy="457200"/>
          </a:xfrm>
          <a:prstGeom prst="roundRect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048000" y="3429000"/>
            <a:ext cx="12192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514600" y="2286000"/>
            <a:ext cx="1905000" cy="457200"/>
          </a:xfrm>
          <a:prstGeom prst="roundRect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68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124200"/>
            <a:ext cx="480616" cy="549275"/>
          </a:xfrm>
          <a:prstGeom prst="rect">
            <a:avLst/>
          </a:prstGeom>
          <a:noFill/>
        </p:spPr>
      </p:pic>
      <p:pic>
        <p:nvPicPr>
          <p:cNvPr id="70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124200"/>
            <a:ext cx="480616" cy="549275"/>
          </a:xfrm>
          <a:prstGeom prst="rect">
            <a:avLst/>
          </a:prstGeom>
          <a:noFill/>
        </p:spPr>
      </p:pic>
      <p:pic>
        <p:nvPicPr>
          <p:cNvPr id="72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114800"/>
            <a:ext cx="480616" cy="549275"/>
          </a:xfrm>
          <a:prstGeom prst="rect">
            <a:avLst/>
          </a:prstGeom>
          <a:noFill/>
        </p:spPr>
      </p:pic>
      <p:sp>
        <p:nvSpPr>
          <p:cNvPr id="74" name="Rounded Rectangle 73"/>
          <p:cNvSpPr/>
          <p:nvPr/>
        </p:nvSpPr>
        <p:spPr bwMode="auto">
          <a:xfrm>
            <a:off x="7162800" y="3429000"/>
            <a:ext cx="1524000" cy="457200"/>
          </a:xfrm>
          <a:prstGeom prst="roundRect">
            <a:avLst/>
          </a:prstGeom>
          <a:solidFill>
            <a:srgbClr val="00B050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" y="5867400"/>
            <a:ext cx="6939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Number of verification in </a:t>
            </a:r>
            <a:r>
              <a:rPr lang="en-US" sz="2400" b="1" dirty="0" err="1" smtClean="0">
                <a:solidFill>
                  <a:srgbClr val="0070C0"/>
                </a:solidFill>
                <a:latin typeface="Candara" pitchFamily="34" charset="0"/>
              </a:rPr>
              <a:t>DFS</a:t>
            </a:r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 is at most  </a:t>
            </a:r>
            <a:r>
              <a:rPr lang="en-US" sz="2400" b="1" i="1" dirty="0" smtClean="0">
                <a:solidFill>
                  <a:srgbClr val="0070C0"/>
                </a:solidFill>
                <a:latin typeface="Candara" pitchFamily="34" charset="0"/>
              </a:rPr>
              <a:t>|</a:t>
            </a:r>
            <a:r>
              <a:rPr lang="en-US" sz="2400" b="1" i="1" dirty="0" err="1" smtClean="0">
                <a:solidFill>
                  <a:srgbClr val="0070C0"/>
                </a:solidFill>
                <a:latin typeface="Candara" pitchFamily="34" charset="0"/>
              </a:rPr>
              <a:t>e|OPT</a:t>
            </a:r>
            <a:r>
              <a:rPr lang="en-US" sz="2400" b="1" i="1" dirty="0" smtClean="0">
                <a:solidFill>
                  <a:srgbClr val="0070C0"/>
                </a:solidFill>
                <a:latin typeface="Candara" pitchFamily="34" charset="0"/>
              </a:rPr>
              <a:t>(e)</a:t>
            </a:r>
            <a:endParaRPr lang="en-US" sz="2400" b="1" i="1" dirty="0">
              <a:solidFill>
                <a:srgbClr val="0070C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6" grpId="0" animBg="1"/>
      <p:bldP spid="61" grpId="0" animBg="1"/>
      <p:bldP spid="65" grpId="0" animBg="1"/>
      <p:bldP spid="67" grpId="0" animBg="1"/>
      <p:bldP spid="74" grpId="0" animBg="1"/>
      <p:bldP spid="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073214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Single Entity: Max-benefit Search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3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968814"/>
            <a:ext cx="480616" cy="549275"/>
          </a:xfrm>
          <a:prstGeom prst="rect">
            <a:avLst/>
          </a:prstGeom>
          <a:noFill/>
        </p:spPr>
      </p:pic>
      <p:pic>
        <p:nvPicPr>
          <p:cNvPr id="55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892614"/>
            <a:ext cx="480616" cy="549275"/>
          </a:xfrm>
          <a:prstGeom prst="rect">
            <a:avLst/>
          </a:prstGeom>
          <a:noFill/>
        </p:spPr>
      </p:pic>
      <p:sp>
        <p:nvSpPr>
          <p:cNvPr id="56" name="Rounded Rectangle 55"/>
          <p:cNvSpPr/>
          <p:nvPr/>
        </p:nvSpPr>
        <p:spPr bwMode="auto">
          <a:xfrm>
            <a:off x="1828800" y="3206814"/>
            <a:ext cx="1219200" cy="457200"/>
          </a:xfrm>
          <a:prstGeom prst="roundRect">
            <a:avLst/>
          </a:prstGeom>
          <a:solidFill>
            <a:schemeClr val="tx1">
              <a:alpha val="2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58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759014"/>
            <a:ext cx="533400" cy="533400"/>
          </a:xfrm>
          <a:prstGeom prst="rect">
            <a:avLst/>
          </a:prstGeom>
          <a:noFill/>
        </p:spPr>
      </p:pic>
      <p:pic>
        <p:nvPicPr>
          <p:cNvPr id="60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682814"/>
            <a:ext cx="533400" cy="533400"/>
          </a:xfrm>
          <a:prstGeom prst="rect">
            <a:avLst/>
          </a:prstGeom>
          <a:noFill/>
        </p:spPr>
      </p:pic>
      <p:pic>
        <p:nvPicPr>
          <p:cNvPr id="78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82814"/>
            <a:ext cx="533400" cy="533400"/>
          </a:xfrm>
          <a:prstGeom prst="rect">
            <a:avLst/>
          </a:prstGeom>
          <a:noFill/>
        </p:spPr>
      </p:pic>
      <p:pic>
        <p:nvPicPr>
          <p:cNvPr id="80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334000"/>
            <a:ext cx="533400" cy="533400"/>
          </a:xfrm>
          <a:prstGeom prst="rect">
            <a:avLst/>
          </a:prstGeom>
          <a:noFill/>
        </p:spPr>
      </p:pic>
      <p:pic>
        <p:nvPicPr>
          <p:cNvPr id="82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943600"/>
            <a:ext cx="480616" cy="549275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1219200" y="5334000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ndara" pitchFamily="34" charset="0"/>
              </a:rPr>
              <a:t>#</a:t>
            </a:r>
            <a:r>
              <a:rPr lang="en-US" sz="2800" b="1" dirty="0" err="1" smtClean="0">
                <a:latin typeface="Candara" pitchFamily="34" charset="0"/>
              </a:rPr>
              <a:t>Prune_T</a:t>
            </a:r>
            <a:r>
              <a:rPr lang="en-US" sz="2800" b="1" dirty="0" smtClean="0">
                <a:latin typeface="Candara" pitchFamily="34" charset="0"/>
              </a:rPr>
              <a:t>=3</a:t>
            </a:r>
            <a:endParaRPr lang="en-US" sz="2800" b="1" dirty="0">
              <a:latin typeface="Candar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219200" y="5943600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ndara" pitchFamily="34" charset="0"/>
              </a:rPr>
              <a:t>#</a:t>
            </a:r>
            <a:r>
              <a:rPr lang="en-US" sz="2800" b="1" dirty="0" err="1" smtClean="0">
                <a:latin typeface="Candara" pitchFamily="34" charset="0"/>
              </a:rPr>
              <a:t>Prune_F</a:t>
            </a:r>
            <a:r>
              <a:rPr lang="en-US" sz="2800" b="1" dirty="0" smtClean="0">
                <a:latin typeface="Candara" pitchFamily="34" charset="0"/>
              </a:rPr>
              <a:t>=2</a:t>
            </a:r>
            <a:endParaRPr lang="en-US" sz="2800" b="1" dirty="0">
              <a:latin typeface="Candara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62400" y="5791200"/>
            <a:ext cx="452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Benefit = {min, max, </a:t>
            </a:r>
            <a:r>
              <a:rPr lang="en-US" sz="2400" b="1" dirty="0" err="1" smtClean="0">
                <a:solidFill>
                  <a:srgbClr val="0070C0"/>
                </a:solidFill>
                <a:latin typeface="Candara" pitchFamily="34" charset="0"/>
              </a:rPr>
              <a:t>avg</a:t>
            </a:r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} (#T, #F)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453253"/>
          </a:xfrm>
        </p:spPr>
        <p:txBody>
          <a:bodyPr/>
          <a:lstStyle/>
          <a:p>
            <a:r>
              <a:rPr lang="en-US" dirty="0" smtClean="0"/>
              <a:t>Exploit structural similarity between entities</a:t>
            </a:r>
          </a:p>
          <a:p>
            <a:pPr lvl="1"/>
            <a:r>
              <a:rPr lang="en-US" dirty="0" smtClean="0"/>
              <a:t>Sony </a:t>
            </a:r>
            <a:r>
              <a:rPr lang="en-US" dirty="0" err="1" smtClean="0"/>
              <a:t>Vaio</a:t>
            </a:r>
            <a:r>
              <a:rPr lang="en-US" dirty="0" smtClean="0"/>
              <a:t> </a:t>
            </a:r>
            <a:r>
              <a:rPr lang="en-US" dirty="0" err="1" smtClean="0"/>
              <a:t>F150</a:t>
            </a:r>
            <a:r>
              <a:rPr lang="en-US" dirty="0" smtClean="0"/>
              <a:t> Laptop</a:t>
            </a:r>
          </a:p>
          <a:p>
            <a:pPr lvl="1"/>
            <a:r>
              <a:rPr lang="en-US" dirty="0" smtClean="0"/>
              <a:t>Sony </a:t>
            </a:r>
            <a:r>
              <a:rPr lang="en-US" dirty="0" err="1" smtClean="0"/>
              <a:t>Vaio</a:t>
            </a:r>
            <a:r>
              <a:rPr lang="en-US" dirty="0" smtClean="0"/>
              <a:t> </a:t>
            </a:r>
            <a:r>
              <a:rPr lang="en-US" dirty="0" err="1" smtClean="0"/>
              <a:t>P530</a:t>
            </a:r>
            <a:r>
              <a:rPr lang="en-US" dirty="0" smtClean="0"/>
              <a:t> Laptop</a:t>
            </a:r>
          </a:p>
          <a:p>
            <a:pPr lvl="1"/>
            <a:r>
              <a:rPr lang="en-US" dirty="0" smtClean="0"/>
              <a:t>Sony </a:t>
            </a:r>
            <a:r>
              <a:rPr lang="en-US" dirty="0" err="1" smtClean="0"/>
              <a:t>Vaio</a:t>
            </a:r>
            <a:r>
              <a:rPr lang="en-US" dirty="0" smtClean="0"/>
              <a:t> </a:t>
            </a:r>
            <a:r>
              <a:rPr lang="en-US" dirty="0" err="1" smtClean="0"/>
              <a:t>Z550</a:t>
            </a:r>
            <a:r>
              <a:rPr lang="en-US" dirty="0" smtClean="0"/>
              <a:t> Laptop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F150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Known Results for Previous Entities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0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419600"/>
            <a:ext cx="480616" cy="549275"/>
          </a:xfrm>
          <a:prstGeom prst="rect">
            <a:avLst/>
          </a:prstGeom>
          <a:noFill/>
        </p:spPr>
      </p:pic>
      <p:pic>
        <p:nvPicPr>
          <p:cNvPr id="61" name="Picture 2" descr="File:Yes check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86000"/>
            <a:ext cx="533400" cy="533400"/>
          </a:xfrm>
          <a:prstGeom prst="rect">
            <a:avLst/>
          </a:prstGeom>
          <a:noFill/>
        </p:spPr>
      </p:pic>
      <p:pic>
        <p:nvPicPr>
          <p:cNvPr id="65" name="Picture 2" descr="File:Yes check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505200"/>
            <a:ext cx="533400" cy="533400"/>
          </a:xfrm>
          <a:prstGeom prst="rect">
            <a:avLst/>
          </a:prstGeom>
          <a:noFill/>
        </p:spPr>
      </p:pic>
      <p:pic>
        <p:nvPicPr>
          <p:cNvPr id="67" name="Picture 2" descr="File:Yes check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362200"/>
            <a:ext cx="533400" cy="533400"/>
          </a:xfrm>
          <a:prstGeom prst="rect">
            <a:avLst/>
          </a:prstGeom>
          <a:noFill/>
        </p:spPr>
      </p:pic>
      <p:pic>
        <p:nvPicPr>
          <p:cNvPr id="68" name="Picture 2" descr="File:Yes check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0"/>
            <a:ext cx="533400" cy="533400"/>
          </a:xfrm>
          <a:prstGeom prst="rect">
            <a:avLst/>
          </a:prstGeom>
          <a:noFill/>
        </p:spPr>
      </p:pic>
      <p:pic>
        <p:nvPicPr>
          <p:cNvPr id="70" name="Picture 2" descr="File:Yes check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3429000"/>
            <a:ext cx="533400" cy="533400"/>
          </a:xfrm>
          <a:prstGeom prst="rect">
            <a:avLst/>
          </a:prstGeom>
          <a:noFill/>
        </p:spPr>
      </p:pic>
      <p:pic>
        <p:nvPicPr>
          <p:cNvPr id="72" name="Picture 2" descr="File:Yes check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429000"/>
            <a:ext cx="533400" cy="533400"/>
          </a:xfrm>
          <a:prstGeom prst="rect">
            <a:avLst/>
          </a:prstGeom>
          <a:noFill/>
        </p:spPr>
      </p:pic>
      <p:pic>
        <p:nvPicPr>
          <p:cNvPr id="74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362200"/>
            <a:ext cx="480616" cy="549275"/>
          </a:xfrm>
          <a:prstGeom prst="rect">
            <a:avLst/>
          </a:prstGeom>
          <a:noFill/>
        </p:spPr>
      </p:pic>
      <p:pic>
        <p:nvPicPr>
          <p:cNvPr id="76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429000"/>
            <a:ext cx="480616" cy="549275"/>
          </a:xfrm>
          <a:prstGeom prst="rect">
            <a:avLst/>
          </a:prstGeom>
          <a:noFill/>
        </p:spPr>
      </p:pic>
      <p:pic>
        <p:nvPicPr>
          <p:cNvPr id="78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429000"/>
            <a:ext cx="480616" cy="549275"/>
          </a:xfrm>
          <a:prstGeom prst="rect">
            <a:avLst/>
          </a:prstGeom>
          <a:noFill/>
        </p:spPr>
      </p:pic>
      <p:pic>
        <p:nvPicPr>
          <p:cNvPr id="80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429000"/>
            <a:ext cx="480616" cy="549275"/>
          </a:xfrm>
          <a:prstGeom prst="rect">
            <a:avLst/>
          </a:prstGeom>
          <a:noFill/>
        </p:spPr>
      </p:pic>
      <p:pic>
        <p:nvPicPr>
          <p:cNvPr id="82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495800"/>
            <a:ext cx="480616" cy="549275"/>
          </a:xfrm>
          <a:prstGeom prst="rect">
            <a:avLst/>
          </a:prstGeom>
          <a:noFill/>
        </p:spPr>
      </p:pic>
      <p:pic>
        <p:nvPicPr>
          <p:cNvPr id="84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19600"/>
            <a:ext cx="480616" cy="549275"/>
          </a:xfrm>
          <a:prstGeom prst="rect">
            <a:avLst/>
          </a:prstGeom>
          <a:noFill/>
        </p:spPr>
      </p:pic>
      <p:pic>
        <p:nvPicPr>
          <p:cNvPr id="86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419600"/>
            <a:ext cx="480616" cy="54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Predicting Synonyms for New Entity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0" name="Picture 2" descr="http://upload.wikimedia.org/wikipedia/commons/6/67/Blue_question_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133600"/>
            <a:ext cx="609600" cy="581025"/>
          </a:xfrm>
          <a:prstGeom prst="rect">
            <a:avLst/>
          </a:prstGeom>
          <a:noFill/>
        </p:spPr>
      </p:pic>
      <p:sp>
        <p:nvSpPr>
          <p:cNvPr id="68" name="Rounded Rectangular Callout 67"/>
          <p:cNvSpPr/>
          <p:nvPr/>
        </p:nvSpPr>
        <p:spPr bwMode="auto">
          <a:xfrm>
            <a:off x="609600" y="3505200"/>
            <a:ext cx="6477000" cy="1219200"/>
          </a:xfrm>
          <a:prstGeom prst="wedgeRoundRectCallout">
            <a:avLst>
              <a:gd name="adj1" fmla="val -24705"/>
              <a:gd name="adj2" fmla="val -9789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(Sony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Vaio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P530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 is likely a synonym because (Sony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Vaio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F150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 is a synonym.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804118"/>
          </a:xfrm>
        </p:spPr>
        <p:txBody>
          <a:bodyPr/>
          <a:lstStyle/>
          <a:p>
            <a:r>
              <a:rPr lang="en-US" dirty="0" smtClean="0"/>
              <a:t>Enable </a:t>
            </a:r>
            <a:r>
              <a:rPr lang="en-US" dirty="0" smtClean="0"/>
              <a:t>one-to-one mapping between subsets across entities</a:t>
            </a:r>
          </a:p>
          <a:p>
            <a:pPr lvl="1"/>
            <a:r>
              <a:rPr lang="en-US" dirty="0" smtClean="0"/>
              <a:t>Entities have the same number of tokens</a:t>
            </a:r>
          </a:p>
          <a:p>
            <a:pPr lvl="1"/>
            <a:r>
              <a:rPr lang="en-US" dirty="0" smtClean="0"/>
              <a:t>Corresponding tokens are either the same token or tokens with common property</a:t>
            </a:r>
          </a:p>
          <a:p>
            <a:pPr>
              <a:buNone/>
            </a:pPr>
            <a:endParaRPr 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4635115"/>
          </a:xfrm>
        </p:spPr>
        <p:txBody>
          <a:bodyPr/>
          <a:lstStyle/>
          <a:p>
            <a:r>
              <a:rPr lang="en-US" dirty="0" smtClean="0"/>
              <a:t>Normalization Rules</a:t>
            </a:r>
          </a:p>
          <a:p>
            <a:pPr lvl="1"/>
            <a:r>
              <a:rPr lang="en-US" dirty="0" smtClean="0"/>
              <a:t>Regular </a:t>
            </a:r>
            <a:r>
              <a:rPr lang="en-US" dirty="0" smtClean="0"/>
              <a:t>expressions</a:t>
            </a:r>
            <a:endParaRPr lang="en-US" dirty="0" smtClean="0"/>
          </a:p>
          <a:p>
            <a:pPr lvl="2"/>
            <a:r>
              <a:rPr lang="en-US" dirty="0" smtClean="0"/>
              <a:t>[A-Z][0-9]+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LetterNumber</a:t>
            </a:r>
            <a:endParaRPr lang="en-US" dirty="0" smtClean="0"/>
          </a:p>
          <a:p>
            <a:pPr lvl="1"/>
            <a:r>
              <a:rPr lang="en-US" dirty="0" smtClean="0"/>
              <a:t>Categories</a:t>
            </a:r>
            <a:endParaRPr lang="en-US" dirty="0" smtClean="0"/>
          </a:p>
          <a:p>
            <a:pPr lvl="2"/>
            <a:r>
              <a:rPr lang="en-US" dirty="0" smtClean="0"/>
              <a:t>{red, yellow, green, blue, …} </a:t>
            </a:r>
            <a:r>
              <a:rPr lang="en-US" dirty="0" smtClean="0">
                <a:sym typeface="Wingdings" pitchFamily="2" charset="2"/>
              </a:rPr>
              <a:t> Color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Entities with the same normalized name form a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Group Profile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8" name="Rounded Rectangular Callout 87"/>
          <p:cNvSpPr/>
          <p:nvPr/>
        </p:nvSpPr>
        <p:spPr bwMode="auto">
          <a:xfrm>
            <a:off x="5486400" y="1066800"/>
            <a:ext cx="2286000" cy="457200"/>
          </a:xfrm>
          <a:prstGeom prst="wedgeRoundRectCallout">
            <a:avLst>
              <a:gd name="adj1" fmla="val -95754"/>
              <a:gd name="adj2" fmla="val 8154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LetterNumber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/>
          <p:nvPr/>
        </p:nvGrpSpPr>
        <p:grpSpPr>
          <a:xfrm>
            <a:off x="533400" y="1600200"/>
            <a:ext cx="8305800" cy="4489386"/>
            <a:chOff x="-39975" y="914400"/>
            <a:chExt cx="7507575" cy="2649903"/>
          </a:xfrm>
        </p:grpSpPr>
        <p:sp>
          <p:nvSpPr>
            <p:cNvPr id="4" name="TextBox 3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LN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20" name="Straight Arrow Connector 19"/>
            <p:cNvCxnSpPr>
              <a:stCxn id="4" idx="2"/>
              <a:endCxn id="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2"/>
              <a:endCxn id="6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  <a:endCxn id="7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2"/>
              <a:endCxn id="8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" idx="2"/>
              <a:endCxn id="10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" idx="2"/>
              <a:endCxn id="11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2"/>
              <a:endCxn id="1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6" idx="2"/>
              <a:endCxn id="9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6" idx="2"/>
              <a:endCxn id="10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" idx="2"/>
              <a:endCxn id="12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2"/>
              <a:endCxn id="11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2"/>
              <a:endCxn id="9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2"/>
              <a:endCxn id="13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8" idx="2"/>
              <a:endCxn id="13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" idx="2"/>
              <a:endCxn id="12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8" idx="2"/>
              <a:endCxn id="1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0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0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11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9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1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12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11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13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3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endCxn id="12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9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1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Accumulating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Statistics </a:t>
            </a:r>
            <a:r>
              <a:rPr lang="en-US" sz="4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within Groups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0" name="Rounded Rectangular Callout 89"/>
          <p:cNvSpPr/>
          <p:nvPr/>
        </p:nvSpPr>
        <p:spPr bwMode="auto">
          <a:xfrm>
            <a:off x="2286000" y="3581400"/>
            <a:ext cx="5410200" cy="2514600"/>
          </a:xfrm>
          <a:prstGeom prst="wedgeRoundRectCallout">
            <a:avLst>
              <a:gd name="adj1" fmla="val 1434"/>
              <a:gd name="adj2" fmla="val -77183"/>
              <a:gd name="adj3" fmla="val 1666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C0000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: Number of seen entities where the subset is a synonym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</a:rPr>
              <a:t>Number of seen entities where the subset is  not a synonym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Identifying Products from Documents</a:t>
            </a:r>
            <a:endParaRPr lang="en-US" sz="4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3200400"/>
            <a:ext cx="206533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SzPct val="75000"/>
            </a:pPr>
            <a:r>
              <a:rPr lang="en-US" sz="2400" b="1" dirty="0" smtClean="0">
                <a:latin typeface="Candara" pitchFamily="34" charset="0"/>
              </a:rPr>
              <a:t>Documents</a:t>
            </a:r>
            <a:endParaRPr lang="en-US" sz="2400" b="1" dirty="0">
              <a:latin typeface="Candar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00400" y="1295400"/>
          <a:ext cx="3048000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</a:tblGrid>
              <a:tr h="2624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Product Titles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4619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Canon EOS Digital</a:t>
                      </a:r>
                      <a:r>
                        <a:rPr lang="en-US" sz="1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Rebel </a:t>
                      </a: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</a:rPr>
                        <a:t>XTi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 SLR Digital Camera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619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Lenovo ThinkPad X61 Tablet</a:t>
                      </a:r>
                      <a:endParaRPr lang="en-US" sz="1800" b="1" dirty="0"/>
                    </a:p>
                  </a:txBody>
                  <a:tcPr/>
                </a:tc>
              </a:tr>
              <a:tr h="26246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00800" y="4038600"/>
          <a:ext cx="2438401" cy="185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2447"/>
                <a:gridCol w="1186750"/>
                <a:gridCol w="519204"/>
              </a:tblGrid>
              <a:tr h="4671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DocId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Titles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6719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EOS Digital Rebel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</a:rPr>
                        <a:t> XTi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6719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160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ThinkPad X61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92</a:t>
                      </a:r>
                      <a:endParaRPr lang="en-US" sz="1400" b="1" dirty="0"/>
                    </a:p>
                  </a:txBody>
                  <a:tcPr/>
                </a:tc>
              </a:tr>
              <a:tr h="2748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ocuments"/>
          <p:cNvSpPr>
            <a:spLocks noEditPoints="1" noChangeArrowheads="1"/>
          </p:cNvSpPr>
          <p:nvPr/>
        </p:nvSpPr>
        <p:spPr bwMode="auto">
          <a:xfrm>
            <a:off x="0" y="3810000"/>
            <a:ext cx="2971800" cy="18288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Candara" pitchFamily="34" charset="0"/>
              </a:rPr>
              <a:t>The </a:t>
            </a:r>
            <a:r>
              <a:rPr lang="en-US" sz="1800" b="1" dirty="0" smtClean="0">
                <a:solidFill>
                  <a:srgbClr val="C00000"/>
                </a:solidFill>
                <a:latin typeface="Candara" pitchFamily="34" charset="0"/>
              </a:rPr>
              <a:t>EOS Digital Rebel XTi </a:t>
            </a:r>
            <a:r>
              <a:rPr lang="en-US" sz="1800" b="1" dirty="0" smtClean="0">
                <a:latin typeface="Candara" pitchFamily="34" charset="0"/>
              </a:rPr>
              <a:t>is the product of Canon's…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248400" y="3200400"/>
            <a:ext cx="28956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SzPct val="75000"/>
            </a:pPr>
            <a:r>
              <a:rPr lang="en-US" sz="2400" b="1" dirty="0" smtClean="0">
                <a:latin typeface="Candara" pitchFamily="34" charset="0"/>
              </a:rPr>
              <a:t>Output:  Product titles and  positions</a:t>
            </a:r>
            <a:endParaRPr lang="en-US" sz="2400" b="1" dirty="0">
              <a:latin typeface="Candara" pitchFamily="34" charset="0"/>
            </a:endParaRPr>
          </a:p>
        </p:txBody>
      </p:sp>
      <p:sp>
        <p:nvSpPr>
          <p:cNvPr id="2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5562600" y="4114800"/>
            <a:ext cx="6858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62000" y="1371600"/>
            <a:ext cx="206533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SzPct val="75000"/>
            </a:pPr>
            <a:r>
              <a:rPr lang="en-US" sz="2400" b="1" dirty="0" smtClean="0">
                <a:latin typeface="Candara" pitchFamily="34" charset="0"/>
              </a:rPr>
              <a:t>Dictionary of Product Titles</a:t>
            </a:r>
            <a:endParaRPr lang="en-US" sz="2400" b="1" dirty="0">
              <a:latin typeface="Candar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 rot="10800000" flipH="1" flipV="1">
            <a:off x="2743201" y="3429000"/>
            <a:ext cx="3505201" cy="1676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SzPct val="75000"/>
            </a:pPr>
            <a:r>
              <a:rPr lang="en-US" sz="2400" b="1" dirty="0" smtClean="0">
                <a:solidFill>
                  <a:schemeClr val="tx1"/>
                </a:solidFill>
                <a:latin typeface="Candara" pitchFamily="34" charset="0"/>
              </a:rPr>
              <a:t>Extract Product Titles from Documents</a:t>
            </a:r>
            <a:endParaRPr lang="en-US" sz="2400" b="1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67943" y="457712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Revisit: Max-benefit Search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3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968814"/>
            <a:ext cx="480616" cy="549275"/>
          </a:xfrm>
          <a:prstGeom prst="rect">
            <a:avLst/>
          </a:prstGeom>
          <a:noFill/>
        </p:spPr>
      </p:pic>
      <p:pic>
        <p:nvPicPr>
          <p:cNvPr id="55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892614"/>
            <a:ext cx="480616" cy="549275"/>
          </a:xfrm>
          <a:prstGeom prst="rect">
            <a:avLst/>
          </a:prstGeom>
          <a:noFill/>
        </p:spPr>
      </p:pic>
      <p:sp>
        <p:nvSpPr>
          <p:cNvPr id="56" name="Rounded Rectangle 55"/>
          <p:cNvSpPr/>
          <p:nvPr/>
        </p:nvSpPr>
        <p:spPr bwMode="auto">
          <a:xfrm>
            <a:off x="1828800" y="3206814"/>
            <a:ext cx="1219200" cy="457200"/>
          </a:xfrm>
          <a:prstGeom prst="roundRect">
            <a:avLst/>
          </a:prstGeom>
          <a:solidFill>
            <a:schemeClr val="tx1">
              <a:alpha val="2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58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759014"/>
            <a:ext cx="533400" cy="533400"/>
          </a:xfrm>
          <a:prstGeom prst="rect">
            <a:avLst/>
          </a:prstGeom>
          <a:noFill/>
        </p:spPr>
      </p:pic>
      <p:pic>
        <p:nvPicPr>
          <p:cNvPr id="60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682814"/>
            <a:ext cx="533400" cy="533400"/>
          </a:xfrm>
          <a:prstGeom prst="rect">
            <a:avLst/>
          </a:prstGeom>
          <a:noFill/>
        </p:spPr>
      </p:pic>
      <p:pic>
        <p:nvPicPr>
          <p:cNvPr id="78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82814"/>
            <a:ext cx="533400" cy="533400"/>
          </a:xfrm>
          <a:prstGeom prst="rect">
            <a:avLst/>
          </a:prstGeom>
          <a:noFill/>
        </p:spPr>
      </p:pic>
      <p:pic>
        <p:nvPicPr>
          <p:cNvPr id="80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334000"/>
            <a:ext cx="533400" cy="533400"/>
          </a:xfrm>
          <a:prstGeom prst="rect">
            <a:avLst/>
          </a:prstGeom>
          <a:noFill/>
        </p:spPr>
      </p:pic>
      <p:pic>
        <p:nvPicPr>
          <p:cNvPr id="82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943600"/>
            <a:ext cx="480616" cy="549275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1219200" y="5334000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ndara" pitchFamily="34" charset="0"/>
              </a:rPr>
              <a:t>#</a:t>
            </a:r>
            <a:r>
              <a:rPr lang="en-US" sz="2800" b="1" dirty="0" err="1" smtClean="0">
                <a:latin typeface="Candara" pitchFamily="34" charset="0"/>
              </a:rPr>
              <a:t>Prune_T</a:t>
            </a:r>
            <a:r>
              <a:rPr lang="en-US" sz="2800" b="1" dirty="0" smtClean="0">
                <a:latin typeface="Candara" pitchFamily="34" charset="0"/>
              </a:rPr>
              <a:t>=3</a:t>
            </a:r>
            <a:endParaRPr lang="en-US" sz="2800" b="1" dirty="0">
              <a:latin typeface="Candar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219200" y="5943600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ndara" pitchFamily="34" charset="0"/>
              </a:rPr>
              <a:t>#</a:t>
            </a:r>
            <a:r>
              <a:rPr lang="en-US" sz="2800" b="1" dirty="0" err="1" smtClean="0">
                <a:latin typeface="Candara" pitchFamily="34" charset="0"/>
              </a:rPr>
              <a:t>Prune_F</a:t>
            </a:r>
            <a:r>
              <a:rPr lang="en-US" sz="2800" b="1" dirty="0" smtClean="0">
                <a:latin typeface="Candara" pitchFamily="34" charset="0"/>
              </a:rPr>
              <a:t>=2</a:t>
            </a:r>
            <a:endParaRPr lang="en-US" sz="2800" b="1" dirty="0">
              <a:latin typeface="Candara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62400" y="5791200"/>
            <a:ext cx="452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Benefit = {min, max, </a:t>
            </a:r>
            <a:r>
              <a:rPr lang="en-US" sz="2400" b="1" dirty="0" err="1" smtClean="0">
                <a:solidFill>
                  <a:srgbClr val="0070C0"/>
                </a:solidFill>
                <a:latin typeface="Candara" pitchFamily="34" charset="0"/>
              </a:rPr>
              <a:t>avg</a:t>
            </a:r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} (#T, #F)</a:t>
            </a:r>
          </a:p>
        </p:txBody>
      </p:sp>
      <p:grpSp>
        <p:nvGrpSpPr>
          <p:cNvPr id="61" name="Group 111"/>
          <p:cNvGrpSpPr/>
          <p:nvPr/>
        </p:nvGrpSpPr>
        <p:grpSpPr>
          <a:xfrm>
            <a:off x="533400" y="1066800"/>
            <a:ext cx="8305800" cy="4489386"/>
            <a:chOff x="-39975" y="914400"/>
            <a:chExt cx="7507575" cy="2649903"/>
          </a:xfrm>
        </p:grpSpPr>
        <p:sp>
          <p:nvSpPr>
            <p:cNvPr id="63" name="TextBox 62"/>
            <p:cNvSpPr txBox="1"/>
            <p:nvPr/>
          </p:nvSpPr>
          <p:spPr>
            <a:xfrm>
              <a:off x="2209800" y="914400"/>
              <a:ext cx="2438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6200" y="1524000"/>
              <a:ext cx="1905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676400" y="1524000"/>
              <a:ext cx="20574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429000" y="1524000"/>
              <a:ext cx="2133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257800" y="1524000"/>
              <a:ext cx="1981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52800" y="2209800"/>
              <a:ext cx="1600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Laptop)</a:t>
              </a:r>
              <a:endParaRPr lang="en-US" sz="16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-39975" y="2209800"/>
              <a:ext cx="1335375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88035" y="2209800"/>
              <a:ext cx="13716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678180" y="2209800"/>
              <a:ext cx="14940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943600" y="2209800"/>
              <a:ext cx="1524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 Laptop)</a:t>
              </a:r>
              <a:endParaRPr lang="en-US" sz="16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39780" y="2209800"/>
              <a:ext cx="141782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</a:t>
              </a:r>
              <a:endParaRPr lang="en-US" sz="16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276600" y="3364468"/>
              <a:ext cx="3810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()</a:t>
              </a:r>
              <a:endParaRPr lang="en-US" sz="16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33400" y="2801088"/>
              <a:ext cx="6553200" cy="19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(Sony) 	                 (</a:t>
              </a:r>
              <a:r>
                <a:rPr lang="en-US" sz="1600" b="1" dirty="0" err="1" smtClean="0"/>
                <a:t>Vaio</a:t>
              </a:r>
              <a:r>
                <a:rPr lang="en-US" sz="1600" b="1" dirty="0" smtClean="0"/>
                <a:t>)	          (</a:t>
              </a:r>
              <a:r>
                <a:rPr lang="en-US" sz="1600" b="1" dirty="0" err="1" smtClean="0"/>
                <a:t>P530</a:t>
              </a:r>
              <a:r>
                <a:rPr lang="en-US" sz="1600" b="1" dirty="0" smtClean="0"/>
                <a:t>)	      (laptop)</a:t>
              </a:r>
              <a:endParaRPr lang="en-US" sz="1600" b="1" dirty="0"/>
            </a:p>
          </p:txBody>
        </p:sp>
        <p:cxnSp>
          <p:nvCxnSpPr>
            <p:cNvPr id="100" name="Straight Arrow Connector 99"/>
            <p:cNvCxnSpPr>
              <a:stCxn id="63" idx="2"/>
              <a:endCxn id="65" idx="0"/>
            </p:cNvCxnSpPr>
            <p:nvPr/>
          </p:nvCxnSpPr>
          <p:spPr>
            <a:xfrm rot="5400000">
              <a:off x="2023968" y="118967"/>
              <a:ext cx="409765" cy="24003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3" idx="2"/>
              <a:endCxn id="67" idx="0"/>
            </p:cNvCxnSpPr>
            <p:nvPr/>
          </p:nvCxnSpPr>
          <p:spPr>
            <a:xfrm rot="5400000">
              <a:off x="2862167" y="957167"/>
              <a:ext cx="409765" cy="7239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63" idx="2"/>
              <a:endCxn id="68" idx="0"/>
            </p:cNvCxnSpPr>
            <p:nvPr/>
          </p:nvCxnSpPr>
          <p:spPr>
            <a:xfrm rot="16200000" flipH="1">
              <a:off x="3757517" y="785718"/>
              <a:ext cx="409765" cy="10667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3" idx="2"/>
              <a:endCxn id="70" idx="0"/>
            </p:cNvCxnSpPr>
            <p:nvPr/>
          </p:nvCxnSpPr>
          <p:spPr>
            <a:xfrm rot="16200000" flipH="1">
              <a:off x="4633817" y="-90582"/>
              <a:ext cx="409765" cy="28193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65" idx="2"/>
              <a:endCxn id="74" idx="0"/>
            </p:cNvCxnSpPr>
            <p:nvPr/>
          </p:nvCxnSpPr>
          <p:spPr>
            <a:xfrm rot="5400000">
              <a:off x="585224" y="1766323"/>
              <a:ext cx="485965" cy="400988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65" idx="2"/>
              <a:endCxn id="76" idx="0"/>
            </p:cNvCxnSpPr>
            <p:nvPr/>
          </p:nvCxnSpPr>
          <p:spPr>
            <a:xfrm rot="16200000" flipH="1">
              <a:off x="1158285" y="1594250"/>
              <a:ext cx="485965" cy="74513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65" idx="2"/>
              <a:endCxn id="94" idx="0"/>
            </p:cNvCxnSpPr>
            <p:nvPr/>
          </p:nvCxnSpPr>
          <p:spPr>
            <a:xfrm rot="16200000" flipH="1">
              <a:off x="1745713" y="1006823"/>
              <a:ext cx="485965" cy="191999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67" idx="2"/>
              <a:endCxn id="72" idx="0"/>
            </p:cNvCxnSpPr>
            <p:nvPr/>
          </p:nvCxnSpPr>
          <p:spPr>
            <a:xfrm rot="16200000" flipH="1">
              <a:off x="3186017" y="1242917"/>
              <a:ext cx="485965" cy="144780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67" idx="2"/>
              <a:endCxn id="74" idx="0"/>
            </p:cNvCxnSpPr>
            <p:nvPr/>
          </p:nvCxnSpPr>
          <p:spPr>
            <a:xfrm rot="5400000">
              <a:off x="1423423" y="928124"/>
              <a:ext cx="485965" cy="2077387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67" idx="2"/>
              <a:endCxn id="90" idx="0"/>
            </p:cNvCxnSpPr>
            <p:nvPr/>
          </p:nvCxnSpPr>
          <p:spPr>
            <a:xfrm rot="16200000" flipH="1">
              <a:off x="3822162" y="606772"/>
              <a:ext cx="485965" cy="2720091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68" idx="2"/>
              <a:endCxn id="76" idx="0"/>
            </p:cNvCxnSpPr>
            <p:nvPr/>
          </p:nvCxnSpPr>
          <p:spPr>
            <a:xfrm rot="5400000">
              <a:off x="2891835" y="605835"/>
              <a:ext cx="485965" cy="2721965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68" idx="2"/>
              <a:endCxn id="72" idx="0"/>
            </p:cNvCxnSpPr>
            <p:nvPr/>
          </p:nvCxnSpPr>
          <p:spPr>
            <a:xfrm rot="5400000">
              <a:off x="4081368" y="1795368"/>
              <a:ext cx="485965" cy="342899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68" idx="2"/>
              <a:endCxn id="92" idx="0"/>
            </p:cNvCxnSpPr>
            <p:nvPr/>
          </p:nvCxnSpPr>
          <p:spPr>
            <a:xfrm rot="16200000" flipH="1">
              <a:off x="5357717" y="861917"/>
              <a:ext cx="485965" cy="220980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70" idx="2"/>
              <a:endCxn id="92" idx="0"/>
            </p:cNvCxnSpPr>
            <p:nvPr/>
          </p:nvCxnSpPr>
          <p:spPr>
            <a:xfrm rot="16200000" flipH="1">
              <a:off x="6234017" y="1738217"/>
              <a:ext cx="48596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70" idx="2"/>
              <a:endCxn id="90" idx="0"/>
            </p:cNvCxnSpPr>
            <p:nvPr/>
          </p:nvCxnSpPr>
          <p:spPr>
            <a:xfrm rot="5400000">
              <a:off x="5593813" y="1555213"/>
              <a:ext cx="485965" cy="82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70" idx="2"/>
              <a:endCxn id="94" idx="0"/>
            </p:cNvCxnSpPr>
            <p:nvPr/>
          </p:nvCxnSpPr>
          <p:spPr>
            <a:xfrm rot="5400000">
              <a:off x="4355563" y="316963"/>
              <a:ext cx="485965" cy="3299709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74" idx="2"/>
            </p:cNvCxnSpPr>
            <p:nvPr/>
          </p:nvCxnSpPr>
          <p:spPr>
            <a:xfrm rot="16200000" flipH="1">
              <a:off x="528072" y="2509275"/>
              <a:ext cx="409765" cy="2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74" idx="2"/>
            </p:cNvCxnSpPr>
            <p:nvPr/>
          </p:nvCxnSpPr>
          <p:spPr>
            <a:xfrm rot="16200000" flipH="1">
              <a:off x="1480573" y="1556775"/>
              <a:ext cx="409765" cy="21154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endCxn id="76" idx="2"/>
            </p:cNvCxnSpPr>
            <p:nvPr/>
          </p:nvCxnSpPr>
          <p:spPr>
            <a:xfrm flipV="1">
              <a:off x="838200" y="2409635"/>
              <a:ext cx="935635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endCxn id="72" idx="2"/>
            </p:cNvCxnSpPr>
            <p:nvPr/>
          </p:nvCxnSpPr>
          <p:spPr>
            <a:xfrm flipV="1">
              <a:off x="838200" y="2409635"/>
              <a:ext cx="33147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94" idx="2"/>
            </p:cNvCxnSpPr>
            <p:nvPr/>
          </p:nvCxnSpPr>
          <p:spPr>
            <a:xfrm rot="5400000" flipH="1" flipV="1">
              <a:off x="2641063" y="2511773"/>
              <a:ext cx="409765" cy="205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endCxn id="90" idx="2"/>
            </p:cNvCxnSpPr>
            <p:nvPr/>
          </p:nvCxnSpPr>
          <p:spPr>
            <a:xfrm flipV="1">
              <a:off x="2743200" y="2409635"/>
              <a:ext cx="2681991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76" idx="2"/>
            </p:cNvCxnSpPr>
            <p:nvPr/>
          </p:nvCxnSpPr>
          <p:spPr>
            <a:xfrm rot="16200000" flipH="1">
              <a:off x="2891834" y="1291636"/>
              <a:ext cx="409765" cy="2645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94" idx="2"/>
            </p:cNvCxnSpPr>
            <p:nvPr/>
          </p:nvCxnSpPr>
          <p:spPr>
            <a:xfrm rot="16200000" flipH="1">
              <a:off x="3479262" y="1879063"/>
              <a:ext cx="409765" cy="147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92" idx="2"/>
            </p:cNvCxnSpPr>
            <p:nvPr/>
          </p:nvCxnSpPr>
          <p:spPr>
            <a:xfrm flipV="1">
              <a:off x="4419600" y="2409635"/>
              <a:ext cx="228600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92" idx="2"/>
            </p:cNvCxnSpPr>
            <p:nvPr/>
          </p:nvCxnSpPr>
          <p:spPr>
            <a:xfrm rot="5400000">
              <a:off x="6234017" y="2347818"/>
              <a:ext cx="409765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endCxn id="90" idx="2"/>
            </p:cNvCxnSpPr>
            <p:nvPr/>
          </p:nvCxnSpPr>
          <p:spPr>
            <a:xfrm rot="10800000">
              <a:off x="5425190" y="2409635"/>
              <a:ext cx="747010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72" idx="2"/>
            </p:cNvCxnSpPr>
            <p:nvPr/>
          </p:nvCxnSpPr>
          <p:spPr>
            <a:xfrm rot="10800000">
              <a:off x="4152901" y="2409635"/>
              <a:ext cx="2019303" cy="409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endCxn id="96" idx="0"/>
            </p:cNvCxnSpPr>
            <p:nvPr/>
          </p:nvCxnSpPr>
          <p:spPr>
            <a:xfrm>
              <a:off x="914400" y="3124200"/>
              <a:ext cx="2552700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endCxn id="96" idx="0"/>
            </p:cNvCxnSpPr>
            <p:nvPr/>
          </p:nvCxnSpPr>
          <p:spPr>
            <a:xfrm>
              <a:off x="2743200" y="3124200"/>
              <a:ext cx="723901" cy="2402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endCxn id="96" idx="0"/>
            </p:cNvCxnSpPr>
            <p:nvPr/>
          </p:nvCxnSpPr>
          <p:spPr>
            <a:xfrm rot="10800000" flipV="1">
              <a:off x="3467101" y="3124200"/>
              <a:ext cx="876304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endCxn id="96" idx="0"/>
            </p:cNvCxnSpPr>
            <p:nvPr/>
          </p:nvCxnSpPr>
          <p:spPr>
            <a:xfrm rot="10800000" flipV="1">
              <a:off x="3467101" y="3124200"/>
              <a:ext cx="2705103" cy="24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ounded Rectangular Callout 134"/>
          <p:cNvSpPr/>
          <p:nvPr/>
        </p:nvSpPr>
        <p:spPr bwMode="auto">
          <a:xfrm>
            <a:off x="3352800" y="4114800"/>
            <a:ext cx="4419600" cy="1219200"/>
          </a:xfrm>
          <a:prstGeom prst="wedgeRoundRectCallout">
            <a:avLst>
              <a:gd name="adj1" fmla="val -69461"/>
              <a:gd name="adj2" fmla="val -85517"/>
              <a:gd name="adj3" fmla="val 1666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C00000"/>
                </a:solidFill>
              </a:rPr>
              <a:t>Statistics in Group Profile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C00000"/>
                </a:solidFill>
              </a:rPr>
              <a:t>T: 5</a:t>
            </a:r>
          </a:p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F: </a:t>
            </a:r>
            <a:r>
              <a:rPr lang="en-US" sz="2400" b="1" dirty="0" smtClean="0">
                <a:solidFill>
                  <a:srgbClr val="C00000"/>
                </a:solidFill>
              </a:rPr>
              <a:t>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959621" y="5791200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ndara" pitchFamily="34" charset="0"/>
              </a:rPr>
              <a:t>Benefit = #T=3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8" grpId="0"/>
      <p:bldP spid="135" grpId="0" animBg="1"/>
      <p:bldP spid="1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922712"/>
          </a:xfrm>
        </p:spPr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 smtClean="0"/>
          </a:p>
          <a:p>
            <a:r>
              <a:rPr lang="en-US" dirty="0" smtClean="0"/>
              <a:t>Algorithms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Experimental Results</a:t>
            </a:r>
          </a:p>
          <a:p>
            <a:r>
              <a:rPr lang="en-US" dirty="0" smtClean="0"/>
              <a:t>Related Work and Conclusions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656386"/>
          </a:xfrm>
        </p:spPr>
        <p:txBody>
          <a:bodyPr/>
          <a:lstStyle/>
          <a:p>
            <a:r>
              <a:rPr lang="en-US" sz="3200" dirty="0" smtClean="0"/>
              <a:t>Data</a:t>
            </a:r>
          </a:p>
          <a:p>
            <a:pPr lvl="1"/>
            <a:r>
              <a:rPr lang="en-US" sz="2800" dirty="0" smtClean="0"/>
              <a:t>10oK product names from </a:t>
            </a:r>
            <a:r>
              <a:rPr lang="en-US" sz="2800" dirty="0" err="1" smtClean="0"/>
              <a:t>msnshopping</a:t>
            </a:r>
            <a:endParaRPr lang="en-US" sz="2800" dirty="0" smtClean="0"/>
          </a:p>
          <a:p>
            <a:pPr lvl="1"/>
            <a:r>
              <a:rPr lang="en-US" sz="2800" dirty="0" smtClean="0"/>
              <a:t>computers, </a:t>
            </a:r>
            <a:r>
              <a:rPr lang="en-US" sz="2800" dirty="0" err="1" smtClean="0"/>
              <a:t>gps</a:t>
            </a:r>
            <a:r>
              <a:rPr lang="en-US" sz="2800" dirty="0" smtClean="0"/>
              <a:t>, cameras, bicycles, shoes, etc.</a:t>
            </a:r>
          </a:p>
          <a:p>
            <a:endParaRPr lang="en-US" sz="3200" dirty="0" smtClean="0"/>
          </a:p>
          <a:p>
            <a:r>
              <a:rPr lang="en-US" sz="3200" dirty="0" smtClean="0"/>
              <a:t>Web Search API</a:t>
            </a:r>
          </a:p>
          <a:p>
            <a:pPr lvl="1"/>
            <a:r>
              <a:rPr lang="en-US" sz="2800" dirty="0" err="1" smtClean="0"/>
              <a:t>www.live.com</a:t>
            </a:r>
            <a:endParaRPr lang="en-US" sz="2800" dirty="0" smtClean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Synonyms 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219200"/>
          <a:ext cx="7239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Verifications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371600"/>
          <a:ext cx="6248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ular Callout 3"/>
          <p:cNvSpPr/>
          <p:nvPr/>
        </p:nvSpPr>
        <p:spPr bwMode="auto">
          <a:xfrm>
            <a:off x="6477000" y="1143000"/>
            <a:ext cx="2209800" cy="609600"/>
          </a:xfrm>
          <a:prstGeom prst="wedgeRoundRectCallout">
            <a:avLst>
              <a:gd name="adj1" fmla="val -38567"/>
              <a:gd name="adj2" fmla="val 11726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rPr>
              <a:t>Naïve Method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0" y="4800600"/>
            <a:ext cx="1905000" cy="609600"/>
          </a:xfrm>
          <a:prstGeom prst="wedgeRoundRectCallout">
            <a:avLst>
              <a:gd name="adj1" fmla="val 71384"/>
              <a:gd name="adj2" fmla="val -11130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rPr>
              <a:t>Opt Solution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922712"/>
          </a:xfrm>
        </p:spPr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 smtClean="0"/>
          </a:p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Related Work and Conclusions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5170646"/>
          </a:xfrm>
        </p:spPr>
        <p:txBody>
          <a:bodyPr/>
          <a:lstStyle/>
          <a:p>
            <a:r>
              <a:rPr lang="en-US" sz="2800" dirty="0" smtClean="0"/>
              <a:t>Approximate record matching (</a:t>
            </a:r>
            <a:r>
              <a:rPr lang="en-US" sz="2800" dirty="0" err="1" smtClean="0"/>
              <a:t>Koudas</a:t>
            </a:r>
            <a:r>
              <a:rPr lang="en-US" sz="2800" dirty="0" smtClean="0"/>
              <a:t> et al, </a:t>
            </a:r>
            <a:r>
              <a:rPr lang="en-US" sz="2800" dirty="0" smtClean="0"/>
              <a:t>2006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Measuring similarity based on strings, attribute values or link structures</a:t>
            </a:r>
          </a:p>
          <a:p>
            <a:pPr lvl="1"/>
            <a:r>
              <a:rPr lang="en-US" sz="2400" dirty="0" smtClean="0"/>
              <a:t>Evidence from documents (or web search results) not considered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Distributional semantics in natural language processing (Manning et al, </a:t>
            </a:r>
            <a:r>
              <a:rPr lang="en-US" sz="2800" dirty="0" smtClean="0"/>
              <a:t>1999, </a:t>
            </a:r>
            <a:r>
              <a:rPr lang="en-US" sz="2800" dirty="0" err="1" smtClean="0"/>
              <a:t>Turney</a:t>
            </a:r>
            <a:r>
              <a:rPr lang="en-US" sz="2800" dirty="0" smtClean="0"/>
              <a:t> 2002)</a:t>
            </a:r>
            <a:endParaRPr lang="en-US" sz="2800" dirty="0" smtClean="0"/>
          </a:p>
          <a:p>
            <a:pPr lvl="1"/>
            <a:r>
              <a:rPr lang="en-US" sz="2400" dirty="0" smtClean="0"/>
              <a:t>Measuring correlation across documents</a:t>
            </a:r>
          </a:p>
          <a:p>
            <a:pPr lvl="1"/>
            <a:r>
              <a:rPr lang="en-US" sz="2400" dirty="0" smtClean="0"/>
              <a:t>Efficient computation not addressed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4893647"/>
          </a:xfrm>
        </p:spPr>
        <p:txBody>
          <a:bodyPr/>
          <a:lstStyle/>
          <a:p>
            <a:r>
              <a:rPr lang="en-US" sz="3200" dirty="0" smtClean="0"/>
              <a:t>We developed efficient methods to generate synonyms for entities</a:t>
            </a:r>
          </a:p>
          <a:p>
            <a:pPr lvl="1"/>
            <a:r>
              <a:rPr lang="en-US" sz="2800" dirty="0" smtClean="0"/>
              <a:t>Exploiting web search API</a:t>
            </a:r>
          </a:p>
          <a:p>
            <a:pPr lvl="1"/>
            <a:r>
              <a:rPr lang="en-US" sz="2800" dirty="0" smtClean="0"/>
              <a:t>Leveraging superset-subset </a:t>
            </a:r>
            <a:r>
              <a:rPr lang="en-US" sz="2800" dirty="0" err="1" smtClean="0"/>
              <a:t>monotonicity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sz="3200" dirty="0" smtClean="0"/>
              <a:t>The generated synonyms can be used for</a:t>
            </a:r>
          </a:p>
          <a:p>
            <a:pPr lvl="1"/>
            <a:r>
              <a:rPr lang="en-US" sz="2800" dirty="0" smtClean="0"/>
              <a:t>Approximate match in entity extraction</a:t>
            </a:r>
          </a:p>
          <a:p>
            <a:pPr lvl="1"/>
            <a:r>
              <a:rPr lang="en-US" sz="2800" dirty="0" smtClean="0"/>
              <a:t>Fuzzy matching in data cleaning</a:t>
            </a:r>
          </a:p>
          <a:p>
            <a:pPr lvl="1"/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990578" y="4005961"/>
            <a:ext cx="2536372" cy="1262743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3349" y="2873853"/>
            <a:ext cx="173082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Web Search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7772" y="2873855"/>
            <a:ext cx="173082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Structured Data Search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6444" y="1731988"/>
            <a:ext cx="2198915" cy="11853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Enriched Search</a:t>
            </a:r>
            <a:endParaRPr lang="en-US" sz="2400" dirty="0">
              <a:solidFill>
                <a:schemeClr val="bg2"/>
              </a:solidFill>
            </a:endParaRPr>
          </a:p>
        </p:txBody>
      </p:sp>
      <p:cxnSp>
        <p:nvCxnSpPr>
          <p:cNvPr id="8" name="Straight Arrow Connector 7"/>
          <p:cNvCxnSpPr>
            <a:stCxn id="5" idx="2"/>
            <a:endCxn id="4" idx="3"/>
          </p:cNvCxnSpPr>
          <p:nvPr/>
        </p:nvCxnSpPr>
        <p:spPr>
          <a:xfrm rot="16200000" flipH="1">
            <a:off x="2113810" y="3933205"/>
            <a:ext cx="289907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6662055" y="3946070"/>
            <a:ext cx="283023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-Right-Up Arrow 9"/>
          <p:cNvSpPr/>
          <p:nvPr/>
        </p:nvSpPr>
        <p:spPr>
          <a:xfrm>
            <a:off x="3428979" y="2960928"/>
            <a:ext cx="2928257" cy="2111829"/>
          </a:xfrm>
          <a:prstGeom prst="leftRightUpArrow">
            <a:avLst>
              <a:gd name="adj1" fmla="val 20192"/>
              <a:gd name="adj2" fmla="val 168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3439866" y="4354301"/>
            <a:ext cx="2884714" cy="76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93008" y="501833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pic>
        <p:nvPicPr>
          <p:cNvPr id="13" name="Picture 5" descr="Blue-Embossed-Cylin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4613" y="3886200"/>
            <a:ext cx="1870187" cy="216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nikond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19977"/>
            <a:ext cx="644524" cy="483394"/>
          </a:xfrm>
          <a:prstGeom prst="rect">
            <a:avLst/>
          </a:prstGeom>
        </p:spPr>
      </p:pic>
      <p:pic>
        <p:nvPicPr>
          <p:cNvPr id="17" name="Picture 16" descr="canoneos20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5181977"/>
            <a:ext cx="534439" cy="400830"/>
          </a:xfrm>
          <a:prstGeom prst="rect">
            <a:avLst/>
          </a:prstGeom>
        </p:spPr>
      </p:pic>
      <p:pic>
        <p:nvPicPr>
          <p:cNvPr id="18" name="Picture 17" descr="canonrebe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5258177"/>
            <a:ext cx="609096" cy="456823"/>
          </a:xfrm>
          <a:prstGeom prst="rect">
            <a:avLst/>
          </a:prstGeom>
        </p:spPr>
      </p:pic>
      <p:pic>
        <p:nvPicPr>
          <p:cNvPr id="19" name="Picture 18" descr="canonsd5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0400" y="4724777"/>
            <a:ext cx="605896" cy="454423"/>
          </a:xfrm>
          <a:prstGeom prst="rect">
            <a:avLst/>
          </a:prstGeom>
        </p:spPr>
      </p:pic>
      <p:sp>
        <p:nvSpPr>
          <p:cNvPr id="14" name="Rectangle 101"/>
          <p:cNvSpPr>
            <a:spLocks noChangeArrowheads="1"/>
          </p:cNvSpPr>
          <p:nvPr/>
        </p:nvSpPr>
        <p:spPr bwMode="auto">
          <a:xfrm>
            <a:off x="914400" y="2293619"/>
            <a:ext cx="7315200" cy="22707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rnd">
            <a:solidFill>
              <a:schemeClr val="tx1"/>
            </a:solidFill>
            <a:prstDash val="solid"/>
            <a:bevel/>
            <a:headEnd/>
            <a:tailEnd/>
          </a:ln>
          <a:scene3d>
            <a:camera prst="orthographicFront"/>
            <a:lightRig rig="threePt" dir="t"/>
          </a:scene3d>
          <a:sp3d prstMaterial="matte">
            <a:bevelT/>
          </a:sp3d>
        </p:spPr>
        <p:txBody>
          <a:bodyPr wrap="none" anchor="ctr"/>
          <a:lstStyle/>
          <a:p>
            <a:r>
              <a:rPr lang="en-US" sz="2800" b="1" dirty="0" smtClean="0">
                <a:latin typeface="Candara" pitchFamily="34" charset="0"/>
              </a:rPr>
              <a:t>Exploiting Web Search Engines to Search </a:t>
            </a:r>
          </a:p>
          <a:p>
            <a:r>
              <a:rPr lang="en-US" sz="2800" b="1" dirty="0" smtClean="0">
                <a:latin typeface="Candara" pitchFamily="34" charset="0"/>
              </a:rPr>
              <a:t>Structured Databases   [WWW 09]</a:t>
            </a:r>
          </a:p>
          <a:p>
            <a:endParaRPr lang="en-US" sz="2800" b="1" dirty="0" smtClean="0">
              <a:latin typeface="Candara" pitchFamily="34" charset="0"/>
            </a:endParaRPr>
          </a:p>
          <a:p>
            <a:r>
              <a:rPr lang="en-US" sz="2800" b="1" dirty="0" smtClean="0">
                <a:latin typeface="Candara" pitchFamily="34" charset="0"/>
              </a:rPr>
              <a:t>Project website:</a:t>
            </a:r>
          </a:p>
          <a:p>
            <a:r>
              <a:rPr lang="en-US" sz="2800" b="1" dirty="0" smtClean="0">
                <a:latin typeface="Candara" pitchFamily="34" charset="0"/>
              </a:rPr>
              <a:t>Search “Microsoft Research, Data Exploration”</a:t>
            </a:r>
            <a:endParaRPr lang="en-US" sz="2800" dirty="0" smtClean="0">
              <a:latin typeface="Candara" pitchFamily="34" charset="0"/>
            </a:endParaRPr>
          </a:p>
        </p:txBody>
      </p:sp>
      <p:sp>
        <p:nvSpPr>
          <p:cNvPr id="20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1" grpId="1" animBg="1"/>
      <p:bldP spid="12" grpId="0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371600"/>
            <a:ext cx="299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andara" pitchFamily="34" charset="0"/>
              </a:rPr>
              <a:t>Questions!</a:t>
            </a:r>
            <a:endParaRPr lang="en-US" sz="4800" b="1" dirty="0">
              <a:latin typeface="Candara" pitchFamily="34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Challenge: Approximate Match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410200" y="5105400"/>
            <a:ext cx="20653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003399"/>
              </a:buClr>
              <a:buSzPct val="75000"/>
            </a:pPr>
            <a:r>
              <a:rPr lang="en-US" sz="2400" b="1" dirty="0" smtClean="0">
                <a:latin typeface="Candara" pitchFamily="34" charset="0"/>
              </a:rPr>
              <a:t>Documents</a:t>
            </a:r>
            <a:endParaRPr lang="en-US" sz="2400" b="1" dirty="0">
              <a:latin typeface="Candara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19100" y="1930400"/>
          <a:ext cx="2686050" cy="25616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6050"/>
              </a:tblGrid>
              <a:tr h="35998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ndara" pitchFamily="34" charset="0"/>
                        </a:rPr>
                        <a:t>Dictionary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611970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ndara" pitchFamily="34" charset="0"/>
                        </a:rPr>
                        <a:t>Canon EOS Digital</a:t>
                      </a:r>
                      <a:r>
                        <a:rPr lang="es-ES" sz="16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ndara" pitchFamily="34" charset="0"/>
                        </a:rPr>
                        <a:t> XTi SLR Digital Camera</a:t>
                      </a:r>
                    </a:p>
                  </a:txBody>
                  <a:tcPr/>
                </a:tc>
              </a:tr>
              <a:tr h="61197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Lenovo ThinkPad X61 Tablet</a:t>
                      </a:r>
                    </a:p>
                  </a:txBody>
                  <a:tcPr/>
                </a:tc>
              </a:tr>
              <a:tr h="61197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ndara" pitchFamily="34" charset="0"/>
                        </a:rPr>
                        <a:t>Sony Handycam DCR SR42 Digital Camcorder</a:t>
                      </a:r>
                      <a:endParaRPr lang="en-US" sz="16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5998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ndara" pitchFamily="34" charset="0"/>
                        </a:rPr>
                        <a:t>…</a:t>
                      </a:r>
                      <a:endParaRPr lang="en-US" sz="14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Documents"/>
          <p:cNvSpPr>
            <a:spLocks noEditPoints="1" noChangeArrowheads="1"/>
          </p:cNvSpPr>
          <p:nvPr/>
        </p:nvSpPr>
        <p:spPr bwMode="auto">
          <a:xfrm>
            <a:off x="3562350" y="1381126"/>
            <a:ext cx="5333999" cy="101917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Candara" pitchFamily="34" charset="0"/>
              </a:rPr>
              <a:t>The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Canon EOS Rebel XTi </a:t>
            </a:r>
            <a:r>
              <a:rPr lang="en-US" sz="1800" b="1" dirty="0" smtClean="0">
                <a:latin typeface="Candara" pitchFamily="34" charset="0"/>
              </a:rPr>
              <a:t>remains a very good first dSLR</a:t>
            </a:r>
            <a:r>
              <a:rPr lang="en-US" sz="1800" b="1" dirty="0" smtClean="0">
                <a:solidFill>
                  <a:schemeClr val="bg2"/>
                </a:solidFill>
                <a:latin typeface="Candara" pitchFamily="34" charset="0"/>
              </a:rPr>
              <a:t>…</a:t>
            </a:r>
          </a:p>
          <a:p>
            <a:endParaRPr lang="en-US" sz="1800" dirty="0"/>
          </a:p>
        </p:txBody>
      </p:sp>
      <p:sp>
        <p:nvSpPr>
          <p:cNvPr id="24" name="Documents"/>
          <p:cNvSpPr>
            <a:spLocks noEditPoints="1" noChangeArrowheads="1"/>
          </p:cNvSpPr>
          <p:nvPr/>
        </p:nvSpPr>
        <p:spPr bwMode="auto">
          <a:xfrm>
            <a:off x="3390900" y="2581275"/>
            <a:ext cx="5333999" cy="1142999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Candara" pitchFamily="34" charset="0"/>
              </a:rPr>
              <a:t>The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EOS Digital Rebel XTi </a:t>
            </a:r>
            <a:r>
              <a:rPr lang="en-US" sz="1800" b="1" dirty="0" smtClean="0">
                <a:latin typeface="Candara" pitchFamily="34" charset="0"/>
              </a:rPr>
              <a:t>is the product of Canon's extensive in-house development…</a:t>
            </a:r>
          </a:p>
          <a:p>
            <a:endParaRPr lang="en-US" sz="1800" dirty="0"/>
          </a:p>
        </p:txBody>
      </p:sp>
      <p:sp>
        <p:nvSpPr>
          <p:cNvPr id="26" name="Documents"/>
          <p:cNvSpPr>
            <a:spLocks noEditPoints="1" noChangeArrowheads="1"/>
          </p:cNvSpPr>
          <p:nvPr/>
        </p:nvSpPr>
        <p:spPr bwMode="auto">
          <a:xfrm>
            <a:off x="3276600" y="3924300"/>
            <a:ext cx="5333999" cy="1142999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latin typeface="Candara" pitchFamily="34" charset="0"/>
              </a:rPr>
              <a:t>New </a:t>
            </a:r>
            <a:r>
              <a:rPr lang="en-US" sz="1800" b="1" dirty="0" smtClean="0">
                <a:solidFill>
                  <a:srgbClr val="C00000"/>
                </a:solidFill>
                <a:latin typeface="Candara" pitchFamily="34" charset="0"/>
              </a:rPr>
              <a:t>ThinkPad X61 Tablet </a:t>
            </a:r>
            <a:r>
              <a:rPr lang="en-US" sz="1800" b="1" dirty="0" smtClean="0">
                <a:latin typeface="Candara" pitchFamily="34" charset="0"/>
              </a:rPr>
              <a:t>models are available with Intel® Centrino® Pro processor…</a:t>
            </a:r>
          </a:p>
          <a:p>
            <a:endParaRPr lang="en-US" sz="18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H="1">
            <a:off x="823912" y="4014787"/>
            <a:ext cx="1981200" cy="619125"/>
          </a:xfrm>
          <a:prstGeom prst="straightConnector1">
            <a:avLst/>
          </a:prstGeom>
          <a:solidFill>
            <a:srgbClr val="FF99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 flipV="1">
            <a:off x="2238375" y="4457699"/>
            <a:ext cx="2457450" cy="828675"/>
          </a:xfrm>
          <a:prstGeom prst="straightConnector1">
            <a:avLst/>
          </a:prstGeom>
          <a:solidFill>
            <a:srgbClr val="FF99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" y="5334000"/>
            <a:ext cx="81533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ndara" pitchFamily="34" charset="0"/>
              </a:rPr>
              <a:t>	  </a:t>
            </a:r>
            <a:r>
              <a:rPr lang="en-US" b="1" dirty="0" smtClean="0">
                <a:solidFill>
                  <a:srgbClr val="C00000"/>
                </a:solidFill>
                <a:latin typeface="Candara" pitchFamily="34" charset="0"/>
              </a:rPr>
              <a:t>Match?</a:t>
            </a:r>
          </a:p>
          <a:p>
            <a:endParaRPr lang="en-US" sz="700" b="1" dirty="0" smtClean="0">
              <a:solidFill>
                <a:srgbClr val="FF0000"/>
              </a:solidFill>
              <a:latin typeface="Candara" pitchFamily="34" charset="0"/>
            </a:endParaRPr>
          </a:p>
          <a:p>
            <a:endParaRPr lang="en-US" b="1" dirty="0">
              <a:latin typeface="Candara" pitchFamily="34" charset="0"/>
            </a:endParaRP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4932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322"/>
            <a:ext cx="8229600" cy="1126462"/>
          </a:xfrm>
        </p:spPr>
        <p:txBody>
          <a:bodyPr/>
          <a:lstStyle/>
          <a:p>
            <a:r>
              <a:rPr lang="en-US" sz="3200" dirty="0" smtClean="0"/>
              <a:t>Using string similarity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216900" y="650875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3124200"/>
          <a:ext cx="2686050" cy="2036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60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ndara" pitchFamily="34" charset="0"/>
                        </a:rPr>
                        <a:t>Dictionary</a:t>
                      </a:r>
                      <a:endParaRPr lang="en-US" sz="2000" b="1" dirty="0">
                        <a:solidFill>
                          <a:schemeClr val="bg2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611970">
                <a:tc>
                  <a:txBody>
                    <a:bodyPr/>
                    <a:lstStyle/>
                    <a:p>
                      <a:r>
                        <a:rPr lang="es-ES" sz="1800" b="1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Canon EOS Digital</a:t>
                      </a:r>
                      <a:r>
                        <a:rPr lang="es-ES" sz="1800" b="1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1800" b="1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 XTi SLR Digital Camera</a:t>
                      </a:r>
                    </a:p>
                  </a:txBody>
                  <a:tcPr/>
                </a:tc>
              </a:tr>
              <a:tr h="61197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ndara" pitchFamily="34" charset="0"/>
                        </a:rPr>
                        <a:t>Sony Handycam DCR SR42 Digital Camcorder</a:t>
                      </a:r>
                      <a:endParaRPr lang="en-US" sz="18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599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ndara" pitchFamily="34" charset="0"/>
                        </a:rPr>
                        <a:t>…</a:t>
                      </a:r>
                      <a:endParaRPr lang="en-US" sz="1600" b="1" dirty="0"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ocuments"/>
          <p:cNvSpPr>
            <a:spLocks noEditPoints="1" noChangeArrowheads="1"/>
          </p:cNvSpPr>
          <p:nvPr/>
        </p:nvSpPr>
        <p:spPr bwMode="auto">
          <a:xfrm>
            <a:off x="3581400" y="2286000"/>
            <a:ext cx="5333999" cy="101917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Candara" pitchFamily="34" charset="0"/>
              </a:rPr>
              <a:t>The </a:t>
            </a:r>
            <a:r>
              <a:rPr lang="en-US" b="1" dirty="0" smtClean="0">
                <a:solidFill>
                  <a:srgbClr val="C00000"/>
                </a:solidFill>
                <a:latin typeface="Candara" pitchFamily="34" charset="0"/>
              </a:rPr>
              <a:t>Rebel XTi </a:t>
            </a:r>
            <a:r>
              <a:rPr lang="en-US" b="1" dirty="0" smtClean="0">
                <a:latin typeface="Candara" pitchFamily="34" charset="0"/>
              </a:rPr>
              <a:t>remains a very good first dSLR</a:t>
            </a:r>
            <a:r>
              <a:rPr lang="en-US" b="1" dirty="0" smtClean="0">
                <a:solidFill>
                  <a:schemeClr val="bg2"/>
                </a:solidFill>
                <a:latin typeface="Candara" pitchFamily="34" charset="0"/>
              </a:rPr>
              <a:t>…</a:t>
            </a:r>
          </a:p>
          <a:p>
            <a:endParaRPr lang="en-US" dirty="0"/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3581400" y="3962400"/>
            <a:ext cx="5333999" cy="1600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Candara" pitchFamily="34" charset="0"/>
              </a:rPr>
              <a:t>The </a:t>
            </a:r>
            <a:r>
              <a:rPr lang="en-US" b="1" dirty="0" smtClean="0">
                <a:solidFill>
                  <a:srgbClr val="C00000"/>
                </a:solidFill>
                <a:latin typeface="Candara" pitchFamily="34" charset="0"/>
              </a:rPr>
              <a:t>Canon EOS Digital Rebel Camera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b="1" dirty="0" smtClean="0">
                <a:latin typeface="Candara" pitchFamily="34" charset="0"/>
              </a:rPr>
              <a:t>is the product of Canon's extensive in-house development…</a:t>
            </a:r>
          </a:p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3200400" y="2819400"/>
            <a:ext cx="1600200" cy="990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200400" y="3810000"/>
            <a:ext cx="22098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2" descr="File:Yes chec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971800"/>
            <a:ext cx="533400" cy="533400"/>
          </a:xfrm>
          <a:prstGeom prst="rect">
            <a:avLst/>
          </a:prstGeom>
          <a:noFill/>
        </p:spPr>
      </p:pic>
      <p:pic>
        <p:nvPicPr>
          <p:cNvPr id="22" name="Picture 3" descr="http://images3.wikia.nocookie.net/ssb/images/thumb/a/a2/X_mark.svg/105px-X_mark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810000"/>
            <a:ext cx="480616" cy="54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Correlation Across Documents</a:t>
            </a:r>
            <a:endParaRPr lang="en-US" sz="4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343400"/>
          <a:ext cx="32004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158"/>
                <a:gridCol w="264324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e</a:t>
                      </a:r>
                      <a:endParaRPr lang="es-ES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Canon EOS Digital</a:t>
                      </a:r>
                      <a:r>
                        <a:rPr lang="es-ES" sz="20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XTi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SLR Digital Camera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 bwMode="auto">
          <a:xfrm rot="5400000">
            <a:off x="1727932" y="2993106"/>
            <a:ext cx="957009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945074" y="1470554"/>
            <a:ext cx="2674925" cy="1272645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Related Documents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1676400"/>
          <a:ext cx="228104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359"/>
                <a:gridCol w="1648687"/>
              </a:tblGrid>
              <a:tr h="261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s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Rebel 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XTi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Documents"/>
          <p:cNvSpPr>
            <a:spLocks noEditPoints="1" noChangeArrowheads="1"/>
          </p:cNvSpPr>
          <p:nvPr/>
        </p:nvSpPr>
        <p:spPr bwMode="auto">
          <a:xfrm>
            <a:off x="4227618" y="3586346"/>
            <a:ext cx="3693224" cy="172192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Candara" pitchFamily="34" charset="0"/>
              </a:rPr>
              <a:t>The </a:t>
            </a:r>
            <a:r>
              <a:rPr lang="en-US" sz="2000" b="1" dirty="0" smtClean="0">
                <a:solidFill>
                  <a:srgbClr val="C00000"/>
                </a:solidFill>
                <a:latin typeface="Candara" pitchFamily="34" charset="0"/>
              </a:rPr>
              <a:t>Rebel </a:t>
            </a:r>
            <a:r>
              <a:rPr lang="en-US" sz="2000" b="1" dirty="0" err="1" smtClean="0">
                <a:solidFill>
                  <a:srgbClr val="C00000"/>
                </a:solidFill>
                <a:latin typeface="Candara" pitchFamily="34" charset="0"/>
              </a:rPr>
              <a:t>XTi</a:t>
            </a:r>
            <a:r>
              <a:rPr lang="en-US" sz="2000" b="1" dirty="0" smtClean="0">
                <a:solidFill>
                  <a:srgbClr val="C00000"/>
                </a:solidFill>
                <a:latin typeface="Candara" pitchFamily="34" charset="0"/>
              </a:rPr>
              <a:t> </a:t>
            </a:r>
            <a:r>
              <a:rPr lang="en-US" sz="2000" b="1" dirty="0" smtClean="0">
                <a:latin typeface="Candara" pitchFamily="34" charset="0"/>
              </a:rPr>
              <a:t>is a newly designed </a:t>
            </a:r>
            <a:r>
              <a:rPr lang="en-US" sz="2000" b="1" dirty="0" smtClean="0">
                <a:solidFill>
                  <a:srgbClr val="0070C0"/>
                </a:solidFill>
                <a:latin typeface="Candara" pitchFamily="34" charset="0"/>
              </a:rPr>
              <a:t>Canon EOS Digital Camera </a:t>
            </a:r>
            <a:r>
              <a:rPr lang="en-US" sz="2000" b="1" dirty="0" smtClean="0">
                <a:latin typeface="Candara" pitchFamily="34" charset="0"/>
              </a:rPr>
              <a:t>…</a:t>
            </a:r>
            <a:endParaRPr lang="en-US" sz="2000" b="1" dirty="0">
              <a:latin typeface="Candara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5400000">
            <a:off x="5757852" y="2992289"/>
            <a:ext cx="512618" cy="31925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9428" y="2778826"/>
            <a:ext cx="5508171" cy="954107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 extrusionH="6350" contourW="6350">
            <a:bevelT w="6350"/>
            <a:bevelB w="635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ndara" pitchFamily="34" charset="0"/>
              </a:rPr>
              <a:t>Aggregate evidence from multiple documents</a:t>
            </a:r>
            <a:endParaRPr lang="en-US" sz="2800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8216900" y="650875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Documents"/>
          <p:cNvSpPr>
            <a:spLocks noEditPoints="1" noChangeArrowheads="1"/>
          </p:cNvSpPr>
          <p:nvPr/>
        </p:nvSpPr>
        <p:spPr bwMode="auto">
          <a:xfrm>
            <a:off x="4876800" y="4267200"/>
            <a:ext cx="3693224" cy="1721924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Candara" pitchFamily="34" charset="0"/>
              </a:rPr>
              <a:t>The </a:t>
            </a:r>
            <a:r>
              <a:rPr lang="en-US" sz="2000" b="1" dirty="0" smtClean="0">
                <a:solidFill>
                  <a:srgbClr val="C00000"/>
                </a:solidFill>
                <a:latin typeface="Candara" pitchFamily="34" charset="0"/>
              </a:rPr>
              <a:t>Rebel </a:t>
            </a:r>
            <a:r>
              <a:rPr lang="en-US" sz="2000" b="1" dirty="0" err="1" smtClean="0">
                <a:solidFill>
                  <a:srgbClr val="C00000"/>
                </a:solidFill>
                <a:latin typeface="Candara" pitchFamily="34" charset="0"/>
              </a:rPr>
              <a:t>XTi</a:t>
            </a:r>
            <a:r>
              <a:rPr lang="en-US" sz="2000" b="1" dirty="0" smtClean="0">
                <a:solidFill>
                  <a:srgbClr val="C00000"/>
                </a:solidFill>
                <a:latin typeface="Candara" pitchFamily="34" charset="0"/>
              </a:rPr>
              <a:t> </a:t>
            </a:r>
            <a:r>
              <a:rPr lang="en-US" b="1" dirty="0" smtClean="0">
                <a:latin typeface="Candara" pitchFamily="34" charset="0"/>
              </a:rPr>
              <a:t>offers an unbeatable combination of …</a:t>
            </a:r>
            <a:endParaRPr lang="en-US" b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7" grpId="0" animBg="1"/>
      <p:bldP spid="1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of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322"/>
            <a:ext cx="8229600" cy="3010055"/>
          </a:xfrm>
        </p:spPr>
        <p:txBody>
          <a:bodyPr/>
          <a:lstStyle/>
          <a:p>
            <a:r>
              <a:rPr lang="en-US" sz="3200" dirty="0" smtClean="0"/>
              <a:t>Subset Synonyms</a:t>
            </a:r>
          </a:p>
          <a:p>
            <a:pPr lvl="2"/>
            <a:r>
              <a:rPr lang="en-US" sz="2800" dirty="0" smtClean="0"/>
              <a:t>A synonym is a subset of an entity </a:t>
            </a:r>
            <a:endParaRPr lang="en-US" sz="2800" i="1" dirty="0" smtClean="0"/>
          </a:p>
          <a:p>
            <a:pPr lvl="2"/>
            <a:r>
              <a:rPr lang="en-US" sz="2800" dirty="0" smtClean="0"/>
              <a:t>Is-Synonym(subset, entity)=true</a:t>
            </a:r>
          </a:p>
          <a:p>
            <a:pPr lvl="2"/>
            <a:endParaRPr lang="en-US" sz="1400" dirty="0" smtClean="0"/>
          </a:p>
          <a:p>
            <a:r>
              <a:rPr lang="en-US" sz="3200" dirty="0" smtClean="0"/>
              <a:t>Examples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91490" y="4038600"/>
          <a:ext cx="688570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647"/>
                <a:gridCol w="1877071"/>
                <a:gridCol w="1377991"/>
              </a:tblGrid>
              <a:tr h="139931">
                <a:tc>
                  <a:txBody>
                    <a:bodyPr/>
                    <a:lstStyle/>
                    <a:p>
                      <a:r>
                        <a:rPr lang="en-US" dirty="0" smtClean="0"/>
                        <a:t>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Canon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EOS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Digital</a:t>
                      </a:r>
                      <a:r>
                        <a:rPr lang="es-ES" sz="1800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XTi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SLR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Digital Camera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EOS </a:t>
                      </a:r>
                      <a:r>
                        <a:rPr lang="en-US" b="1" dirty="0" err="1" smtClean="0"/>
                        <a:t>XTi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Canon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EOS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Digital</a:t>
                      </a:r>
                      <a:r>
                        <a:rPr lang="es-ES" sz="1800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XTi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SLR</a:t>
                      </a: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Digital Camera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Canon EOS Digital Camera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1"/>
          <p:cNvSpPr txBox="1">
            <a:spLocks/>
          </p:cNvSpPr>
          <p:nvPr/>
        </p:nvSpPr>
        <p:spPr>
          <a:xfrm>
            <a:off x="8216900" y="650875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3048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Our Approach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90600"/>
          <a:ext cx="32004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Entity Database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Canon EOS Digital</a:t>
                      </a:r>
                      <a:r>
                        <a:rPr lang="es-ES" sz="1800" b="1" baseline="0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18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XTi</a:t>
                      </a:r>
                      <a:r>
                        <a:rPr lang="es-ES" sz="18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 SLR Digital Camera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…</a:t>
                      </a:r>
                      <a:endParaRPr lang="en-US" sz="2000" b="1" dirty="0">
                        <a:solidFill>
                          <a:schemeClr val="bg2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 rot="2404658">
            <a:off x="3594374" y="1914464"/>
            <a:ext cx="11430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9455782">
            <a:off x="4844591" y="2029361"/>
            <a:ext cx="11430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057400" y="4572000"/>
            <a:ext cx="5257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8392" y="2801112"/>
            <a:ext cx="327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ndara" pitchFamily="34" charset="0"/>
              </a:rPr>
              <a:t>Pre-computation</a:t>
            </a:r>
          </a:p>
          <a:p>
            <a:r>
              <a:rPr lang="en-US" sz="2200" b="1" dirty="0" smtClean="0">
                <a:latin typeface="Candara" pitchFamily="34" charset="0"/>
              </a:rPr>
              <a:t>Use correlations to identify synonyms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6096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ndara" pitchFamily="34" charset="0"/>
              </a:rPr>
              <a:t>Entity Extraction</a:t>
            </a:r>
            <a:endParaRPr lang="en-US" sz="2400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495800" y="4285344"/>
            <a:ext cx="4572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Documents"/>
          <p:cNvSpPr>
            <a:spLocks noEditPoints="1" noChangeArrowheads="1"/>
          </p:cNvSpPr>
          <p:nvPr/>
        </p:nvSpPr>
        <p:spPr bwMode="auto">
          <a:xfrm>
            <a:off x="533400" y="4614672"/>
            <a:ext cx="1447800" cy="10668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latin typeface="Candara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590800" y="5181600"/>
            <a:ext cx="9906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6019800" y="5181600"/>
            <a:ext cx="9906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568147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 pitchFamily="34" charset="0"/>
              </a:rPr>
              <a:t>Documents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5562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 pitchFamily="34" charset="0"/>
              </a:rPr>
              <a:t>Extracted Entities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2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5562600" y="1066800"/>
            <a:ext cx="1981200" cy="990600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276600" y="2590800"/>
          <a:ext cx="4648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</a:tblGrid>
              <a:tr h="2612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Expanded Entity Lists with Synonyms</a:t>
                      </a:r>
                      <a:endParaRPr lang="en-US" sz="1600" dirty="0"/>
                    </a:p>
                  </a:txBody>
                  <a:tcPr/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Canon EOS Digital</a:t>
                      </a:r>
                      <a:r>
                        <a:rPr lang="es-ES" sz="1600" b="1" baseline="0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Rebel</a:t>
                      </a:r>
                      <a:r>
                        <a:rPr lang="es-ES" sz="16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XTi</a:t>
                      </a:r>
                      <a:r>
                        <a:rPr lang="es-ES" sz="1600" b="1" dirty="0" smtClean="0">
                          <a:solidFill>
                            <a:schemeClr val="bg2"/>
                          </a:solidFill>
                          <a:latin typeface="Candara" pitchFamily="34" charset="0"/>
                        </a:rPr>
                        <a:t> SLR Digital Camera</a:t>
                      </a:r>
                    </a:p>
                  </a:txBody>
                  <a:tcPr/>
                </a:tc>
              </a:tr>
              <a:tr h="261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Canon Rebel </a:t>
                      </a:r>
                      <a:r>
                        <a:rPr lang="en-US" sz="1600" b="1" kern="1200" dirty="0" err="1" smtClean="0">
                          <a:solidFill>
                            <a:schemeClr val="bg2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Xti</a:t>
                      </a:r>
                      <a:endParaRPr lang="en-US" sz="1600" b="1" kern="1200" dirty="0">
                        <a:solidFill>
                          <a:schemeClr val="bg2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1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EOS Rebel </a:t>
                      </a:r>
                      <a:r>
                        <a:rPr lang="en-US" sz="1600" b="1" kern="1200" dirty="0" err="1" smtClean="0">
                          <a:solidFill>
                            <a:schemeClr val="bg2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Xti</a:t>
                      </a:r>
                      <a:endParaRPr lang="en-US" sz="1600" b="1" kern="1200" dirty="0">
                        <a:solidFill>
                          <a:schemeClr val="bg2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2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en-US" sz="1600" b="1" kern="1200" dirty="0">
                        <a:solidFill>
                          <a:schemeClr val="bg2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3722914" y="4909457"/>
            <a:ext cx="19920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ndara" pitchFamily="34" charset="0"/>
              </a:rPr>
              <a:t>Exact Match on synonyms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/>
      <p:bldP spid="14" grpId="0"/>
      <p:bldP spid="15" grpId="0" animBg="1"/>
      <p:bldP spid="17" grpId="0" animBg="1"/>
      <p:bldP spid="18" grpId="0" animBg="1"/>
      <p:bldP spid="26" grpId="0" animBg="1"/>
      <p:bldP spid="27" grpId="0"/>
      <p:bldP spid="29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11288"/>
            <a:ext cx="8153400" cy="3922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Problem Definition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Related Work and Conclusions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216900" y="6477000"/>
            <a:ext cx="469900" cy="349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9A1E1-B2D5-478B-AD03-6174659CD7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anli-parametric-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1_danli-parametric-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anli-parametric-2 1">
        <a:dk1>
          <a:srgbClr val="000000"/>
        </a:dk1>
        <a:lt1>
          <a:srgbClr val="FFFFFF"/>
        </a:lt1>
        <a:dk2>
          <a:srgbClr val="4D4D4D"/>
        </a:dk2>
        <a:lt2>
          <a:srgbClr val="003399"/>
        </a:lt2>
        <a:accent1>
          <a:srgbClr val="FFFF66"/>
        </a:accent1>
        <a:accent2>
          <a:srgbClr val="0099FF"/>
        </a:accent2>
        <a:accent3>
          <a:srgbClr val="B2B2B2"/>
        </a:accent3>
        <a:accent4>
          <a:srgbClr val="DADADA"/>
        </a:accent4>
        <a:accent5>
          <a:srgbClr val="FFFFB8"/>
        </a:accent5>
        <a:accent6>
          <a:srgbClr val="008AE7"/>
        </a:accent6>
        <a:hlink>
          <a:srgbClr val="00CC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36687</TotalTime>
  <Words>1682</Words>
  <Application>Microsoft Office PowerPoint</Application>
  <PresentationFormat>On-screen Show (4:3)</PresentationFormat>
  <Paragraphs>434</Paragraphs>
  <Slides>39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1_danli-parametric-2</vt:lpstr>
      <vt:lpstr>Equation</vt:lpstr>
      <vt:lpstr>Exploiting Web Search to Generate Synonyms for Entities</vt:lpstr>
      <vt:lpstr>Motivation</vt:lpstr>
      <vt:lpstr>Identifying Products from Documents</vt:lpstr>
      <vt:lpstr>Challenge: Approximate Match</vt:lpstr>
      <vt:lpstr>Conventional Approach</vt:lpstr>
      <vt:lpstr>Correlation Across Documents</vt:lpstr>
      <vt:lpstr>Class of Synonyms</vt:lpstr>
      <vt:lpstr>Slide 8</vt:lpstr>
      <vt:lpstr>Outline</vt:lpstr>
      <vt:lpstr>Synonym Characterization</vt:lpstr>
      <vt:lpstr>Retrieving Related Docs using Web Search </vt:lpstr>
      <vt:lpstr>Is-Synonym(s,e)</vt:lpstr>
      <vt:lpstr>Problem Statement</vt:lpstr>
      <vt:lpstr>Outline</vt:lpstr>
      <vt:lpstr>Slide 15</vt:lpstr>
      <vt:lpstr>Slide 16</vt:lpstr>
      <vt:lpstr>Slide 17</vt:lpstr>
      <vt:lpstr>Slide 18</vt:lpstr>
      <vt:lpstr>The Frontier</vt:lpstr>
      <vt:lpstr>Greedy Algorithms</vt:lpstr>
      <vt:lpstr>Slide 21</vt:lpstr>
      <vt:lpstr>Slide 22</vt:lpstr>
      <vt:lpstr>Multiple Entities</vt:lpstr>
      <vt:lpstr>Slide 24</vt:lpstr>
      <vt:lpstr>Slide 25</vt:lpstr>
      <vt:lpstr>Structural Similarity</vt:lpstr>
      <vt:lpstr>Rule-based Grouping</vt:lpstr>
      <vt:lpstr>Slide 28</vt:lpstr>
      <vt:lpstr>Slide 29</vt:lpstr>
      <vt:lpstr>Slide 30</vt:lpstr>
      <vt:lpstr>Outline</vt:lpstr>
      <vt:lpstr>Experimental Setting</vt:lpstr>
      <vt:lpstr>Quality of Synonyms </vt:lpstr>
      <vt:lpstr>Number of Verifications</vt:lpstr>
      <vt:lpstr>Outline</vt:lpstr>
      <vt:lpstr>Related Work</vt:lpstr>
      <vt:lpstr>Summary</vt:lpstr>
      <vt:lpstr>Project Background</vt:lpstr>
      <vt:lpstr>Slide 39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ISH-Filter</dc:title>
  <dc:creator>dongxin</dc:creator>
  <cp:lastModifiedBy>dongxin</cp:lastModifiedBy>
  <cp:revision>2547</cp:revision>
  <dcterms:created xsi:type="dcterms:W3CDTF">2005-08-29T22:16:52Z</dcterms:created>
  <dcterms:modified xsi:type="dcterms:W3CDTF">2009-04-24T08:09:57Z</dcterms:modified>
</cp:coreProperties>
</file>