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3660" r:id="rId3"/>
  </p:sldMasterIdLst>
  <p:notesMasterIdLst>
    <p:notesMasterId r:id="rId35"/>
  </p:notesMasterIdLst>
  <p:handoutMasterIdLst>
    <p:handoutMasterId r:id="rId36"/>
  </p:handoutMasterIdLst>
  <p:sldIdLst>
    <p:sldId id="256" r:id="rId4"/>
    <p:sldId id="403" r:id="rId5"/>
    <p:sldId id="405" r:id="rId6"/>
    <p:sldId id="404" r:id="rId7"/>
    <p:sldId id="410" r:id="rId8"/>
    <p:sldId id="412" r:id="rId9"/>
    <p:sldId id="437" r:id="rId10"/>
    <p:sldId id="438" r:id="rId11"/>
    <p:sldId id="439" r:id="rId12"/>
    <p:sldId id="441" r:id="rId13"/>
    <p:sldId id="442" r:id="rId14"/>
    <p:sldId id="444" r:id="rId15"/>
    <p:sldId id="445" r:id="rId16"/>
    <p:sldId id="448" r:id="rId17"/>
    <p:sldId id="447" r:id="rId18"/>
    <p:sldId id="450" r:id="rId19"/>
    <p:sldId id="467" r:id="rId20"/>
    <p:sldId id="451" r:id="rId21"/>
    <p:sldId id="452" r:id="rId22"/>
    <p:sldId id="453" r:id="rId23"/>
    <p:sldId id="456" r:id="rId24"/>
    <p:sldId id="455" r:id="rId25"/>
    <p:sldId id="457" r:id="rId26"/>
    <p:sldId id="458" r:id="rId27"/>
    <p:sldId id="459" r:id="rId28"/>
    <p:sldId id="460" r:id="rId29"/>
    <p:sldId id="461" r:id="rId30"/>
    <p:sldId id="463" r:id="rId31"/>
    <p:sldId id="464" r:id="rId32"/>
    <p:sldId id="465" r:id="rId33"/>
    <p:sldId id="466"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696969"/>
    <a:srgbClr val="0000CE"/>
    <a:srgbClr val="CCFF33"/>
    <a:srgbClr val="00008C"/>
    <a:srgbClr val="585884"/>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8" autoAdjust="0"/>
    <p:restoredTop sz="94622" autoAdjust="0"/>
  </p:normalViewPr>
  <p:slideViewPr>
    <p:cSldViewPr>
      <p:cViewPr varScale="1">
        <p:scale>
          <a:sx n="74" d="100"/>
          <a:sy n="74" d="100"/>
        </p:scale>
        <p:origin x="-10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8FDD845-6145-4018-91A2-CDCDEE3631A3}" type="datetimeFigureOut">
              <a:rPr lang="en-US" smtClean="0"/>
              <a:pPr/>
              <a:t>4/24/2009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DFA22F8-D18D-4C09-AE30-0643F978114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50C4B5-CDAE-4184-A8B4-68693B6EAD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0C4B5-CDAE-4184-A8B4-68693B6EAD2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0C4B5-CDAE-4184-A8B4-68693B6EAD28}"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0C4B5-CDAE-4184-A8B4-68693B6EAD2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D3B63E3-7007-4CAE-8C82-AE4A1EB5C0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0F092A-8D03-414B-AF72-AAF1E69B62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93A83A-9128-458F-B4C1-F8C20E17D1B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657600" y="6400800"/>
            <a:ext cx="914400" cy="457200"/>
          </a:xfrm>
        </p:spPr>
        <p:txBody>
          <a:bodyPr/>
          <a:lstStyle>
            <a:lvl1pPr>
              <a:defRPr/>
            </a:lvl1pPr>
          </a:lstStyle>
          <a:p>
            <a:fld id="{152F64A7-0B34-4B91-BD52-E7B8B237241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657600" y="6400800"/>
            <a:ext cx="914400" cy="457200"/>
          </a:xfrm>
        </p:spPr>
        <p:txBody>
          <a:bodyPr/>
          <a:lstStyle>
            <a:lvl1pPr>
              <a:defRPr/>
            </a:lvl1pPr>
          </a:lstStyle>
          <a:p>
            <a:fld id="{A03FC76D-5EE3-483C-971B-7F71F4A7294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C4247F9-EBE1-402D-A869-1DD2C0EFA60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279D436-15C3-4B3F-94DA-32B44E33FC5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481FE8F-465E-43D6-ACA3-9FDB2F672B0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9B3F4BB-1C58-4378-922B-0074A330C32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82685B6-EEFE-4D9A-BEAC-3B569715CA8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DDF215C-F3AA-47A3-91B5-3CFBAFC4FD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354FC3F-14E8-46BA-A23B-DDBF66D226C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210B2C1-9812-4CD8-9556-5621A679C5F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EAD9CE-8001-4B14-81A5-16CA0B9FEC1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0CAA4-6C27-4548-B017-44E7C8A0E3F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B2B914F-52BF-418E-BE35-55F70873285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82ED9AF-B217-4E73-BE84-F6ABE44426D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F3BEC9-5145-48D5-94F6-E0ACE120C9DB}"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FE77C4-111C-4B6A-A74B-B86E9235A711}"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F6105F-955B-4400-9011-0D8BA25D38D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3DBCDB-0728-4663-8444-E1412AC6856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A08AC8-4535-4237-AD68-9E5C3C253B0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06DE531-382C-4B97-A43F-0310CB199B9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63DAF7-4093-424A-85C1-365B8B7C6DA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428A6C-6B8E-48EC-A641-6A5E0F3AA307}"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9C48A-6A0A-4B8D-8912-022EE87E7345}"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C884F2-35BE-4AA0-8367-76E41A3CE4A1}"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3AAE8A-D18F-4224-9AFF-786EAA07561A}"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C224AA-8C92-4E8E-B054-BB77536B37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6C378CB-42C5-4441-BD14-9CA2B4E0B7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746072F-E4D7-4982-8080-F1746DC4E1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E15E439-1863-4779-83B8-C63E332E06D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D7355D-3F5B-4D3E-9CE8-BB8FAB5A67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986E907-374D-4B27-8722-E14D9FFB77A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9A9E0C1-2F2C-477F-A69B-2A9A16C64E4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85884"/>
            </a:gs>
            <a:gs pos="100000">
              <a:srgbClr val="585884">
                <a:gamma/>
                <a:shade val="46275"/>
                <a:invGamma/>
              </a:srgbClr>
            </a:gs>
          </a:gsLst>
          <a:lin ang="2700000" scaled="1"/>
        </a:gradFill>
        <a:effectLst/>
      </p:bgPr>
    </p:bg>
    <p:spTree>
      <p:nvGrpSpPr>
        <p:cNvPr id="1" name=""/>
        <p:cNvGrpSpPr/>
        <p:nvPr/>
      </p:nvGrpSpPr>
      <p:grpSpPr>
        <a:xfrm>
          <a:off x="0" y="0"/>
          <a:ext cx="0" cy="0"/>
          <a:chOff x="0" y="0"/>
          <a:chExt cx="0" cy="0"/>
        </a:xfrm>
      </p:grpSpPr>
      <p:sp>
        <p:nvSpPr>
          <p:cNvPr id="182499" name="Rectangle 227"/>
          <p:cNvSpPr>
            <a:spLocks noGrp="1" noChangeArrowheads="1"/>
          </p:cNvSpPr>
          <p:nvPr>
            <p:ph type="sldNum" sz="quarter" idx="4"/>
          </p:nvPr>
        </p:nvSpPr>
        <p:spPr bwMode="auto">
          <a:xfrm>
            <a:off x="3657600" y="64008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FFFFFF"/>
                  </a:outerShdw>
                </a:effectLst>
              </a:defRPr>
            </a:lvl1pPr>
          </a:lstStyle>
          <a:p>
            <a:fld id="{A287EC8C-91B6-4C32-887A-AAFEB9653D5B}" type="slidenum">
              <a:rPr lang="en-US"/>
              <a:pPr/>
              <a:t>‹#›</a:t>
            </a:fld>
            <a:endParaRPr lang="en-US"/>
          </a:p>
        </p:txBody>
      </p:sp>
      <p:sp>
        <p:nvSpPr>
          <p:cNvPr id="182501" name="Rectangle 229"/>
          <p:cNvSpPr>
            <a:spLocks noChangeArrowheads="1"/>
          </p:cNvSpPr>
          <p:nvPr/>
        </p:nvSpPr>
        <p:spPr bwMode="auto">
          <a:xfrm>
            <a:off x="457200" y="6243638"/>
            <a:ext cx="2362200" cy="457200"/>
          </a:xfrm>
          <a:prstGeom prst="rect">
            <a:avLst/>
          </a:prstGeom>
          <a:noFill/>
          <a:ln w="9525">
            <a:noFill/>
            <a:miter lim="800000"/>
            <a:headEnd/>
            <a:tailEnd/>
          </a:ln>
          <a:effectLst/>
        </p:spPr>
        <p:txBody>
          <a:bodyPr anchor="b"/>
          <a:lstStyle/>
          <a:p>
            <a:r>
              <a:rPr lang="en-US" sz="1200" dirty="0">
                <a:effectLst>
                  <a:outerShdw blurRad="38100" dist="38100" dir="2700000" algn="tl">
                    <a:srgbClr val="FFFFFF"/>
                  </a:outerShdw>
                </a:effectLst>
              </a:rPr>
              <a:t>Murat Ali Bayir,  </a:t>
            </a:r>
            <a:r>
              <a:rPr lang="tr-TR" sz="1200" dirty="0" smtClean="0">
                <a:effectLst>
                  <a:outerShdw blurRad="38100" dist="38100" dir="2700000" algn="tl">
                    <a:srgbClr val="FFFFFF"/>
                  </a:outerShdw>
                </a:effectLst>
              </a:rPr>
              <a:t>Apr</a:t>
            </a:r>
            <a:r>
              <a:rPr lang="tr-TR" sz="1200" baseline="0" dirty="0" smtClean="0">
                <a:effectLst>
                  <a:outerShdw blurRad="38100" dist="38100" dir="2700000" algn="tl">
                    <a:srgbClr val="FFFFFF"/>
                  </a:outerShdw>
                </a:effectLst>
              </a:rPr>
              <a:t> </a:t>
            </a:r>
            <a:r>
              <a:rPr lang="en-US" sz="1200" dirty="0" smtClean="0">
                <a:effectLst>
                  <a:outerShdw blurRad="38100" dist="38100" dir="2700000" algn="tl">
                    <a:srgbClr val="FFFFFF"/>
                  </a:outerShdw>
                </a:effectLst>
              </a:rPr>
              <a:t>09</a:t>
            </a:r>
            <a:endParaRPr lang="tr-TR" sz="1200" dirty="0">
              <a:effectLst>
                <a:outerShdw blurRad="38100" dist="38100" dir="2700000" algn="tl">
                  <a:srgbClr val="FFFFFF"/>
                </a:outerShdw>
              </a:effectLst>
            </a:endParaRPr>
          </a:p>
        </p:txBody>
      </p:sp>
      <p:pic>
        <p:nvPicPr>
          <p:cNvPr id="5" name="Picture 4" descr="www2009.jpg"/>
          <p:cNvPicPr>
            <a:picLocks noChangeAspect="1"/>
          </p:cNvPicPr>
          <p:nvPr userDrawn="1"/>
        </p:nvPicPr>
        <p:blipFill>
          <a:blip r:embed="rId15" cstate="print"/>
          <a:stretch>
            <a:fillRect/>
          </a:stretch>
        </p:blipFill>
        <p:spPr>
          <a:xfrm>
            <a:off x="6096000" y="6328878"/>
            <a:ext cx="3048000" cy="52912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5" r:id="rId12"/>
    <p:sldLayoutId id="2147483696"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85884"/>
            </a:gs>
            <a:gs pos="100000">
              <a:srgbClr val="585884">
                <a:gamma/>
                <a:shade val="46275"/>
                <a:invGamma/>
              </a:srgbClr>
            </a:gs>
          </a:gsLst>
          <a:lin ang="2700000" scaled="1"/>
        </a:gra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sldNum" sz="quarter" idx="4"/>
          </p:nvPr>
        </p:nvSpPr>
        <p:spPr bwMode="auto">
          <a:xfrm>
            <a:off x="3657600" y="64008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FFFFFF"/>
                  </a:outerShdw>
                </a:effectLst>
              </a:defRPr>
            </a:lvl1pPr>
          </a:lstStyle>
          <a:p>
            <a:fld id="{31F90C33-0316-4268-8679-65D3E2D2680C}" type="slidenum">
              <a:rPr lang="en-US"/>
              <a:pPr/>
              <a:t>‹#›</a:t>
            </a:fld>
            <a:endParaRPr lang="en-US"/>
          </a:p>
        </p:txBody>
      </p:sp>
      <p:sp>
        <p:nvSpPr>
          <p:cNvPr id="186371" name="Rectangle 3"/>
          <p:cNvSpPr>
            <a:spLocks noChangeArrowheads="1"/>
          </p:cNvSpPr>
          <p:nvPr/>
        </p:nvSpPr>
        <p:spPr bwMode="auto">
          <a:xfrm>
            <a:off x="457200" y="6243638"/>
            <a:ext cx="2362200" cy="457200"/>
          </a:xfrm>
          <a:prstGeom prst="rect">
            <a:avLst/>
          </a:prstGeom>
          <a:noFill/>
          <a:ln w="9525">
            <a:noFill/>
            <a:miter lim="800000"/>
            <a:headEnd/>
            <a:tailEnd/>
          </a:ln>
          <a:effectLst/>
        </p:spPr>
        <p:txBody>
          <a:bodyPr anchor="b"/>
          <a:lstStyle/>
          <a:p>
            <a:r>
              <a:rPr lang="en-US" sz="1200" dirty="0">
                <a:effectLst>
                  <a:outerShdw blurRad="38100" dist="38100" dir="2700000" algn="tl">
                    <a:srgbClr val="FFFFFF"/>
                  </a:outerShdw>
                </a:effectLst>
              </a:rPr>
              <a:t>Murat Ali Bayir,  Nov. 07</a:t>
            </a:r>
            <a:endParaRPr lang="tr-TR" sz="1200" dirty="0">
              <a:effectLst>
                <a:outerShdw blurRad="38100" dist="38100" dir="2700000" algn="tl">
                  <a:srgbClr val="FFFFFF"/>
                </a:outerShdw>
              </a:effectLst>
            </a:endParaRPr>
          </a:p>
        </p:txBody>
      </p:sp>
      <p:pic>
        <p:nvPicPr>
          <p:cNvPr id="186372" name="Picture 4" descr="logo-2"/>
          <p:cNvPicPr>
            <a:picLocks noChangeAspect="1" noChangeArrowheads="1"/>
          </p:cNvPicPr>
          <p:nvPr userDrawn="1"/>
        </p:nvPicPr>
        <p:blipFill>
          <a:blip r:embed="rId13"/>
          <a:srcRect/>
          <a:stretch>
            <a:fillRect/>
          </a:stretch>
        </p:blipFill>
        <p:spPr bwMode="auto">
          <a:xfrm>
            <a:off x="6391275" y="6286500"/>
            <a:ext cx="2752725" cy="5715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5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887A74-F7B1-4107-83DD-B29E03AB1B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43618E-CFF4-41B8-AF65-C2612BC8CC96}" type="slidenum">
              <a:rPr lang="en-US"/>
              <a:pPr/>
              <a:t>1</a:t>
            </a:fld>
            <a:endParaRPr lang="en-US"/>
          </a:p>
        </p:txBody>
      </p:sp>
      <p:sp>
        <p:nvSpPr>
          <p:cNvPr id="5" name="Rectangle 7"/>
          <p:cNvSpPr txBox="1">
            <a:spLocks noChangeArrowheads="1"/>
          </p:cNvSpPr>
          <p:nvPr/>
        </p:nvSpPr>
        <p:spPr bwMode="auto">
          <a:xfrm>
            <a:off x="457200" y="1439945"/>
            <a:ext cx="47244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Murat Ali Bay</a:t>
            </a:r>
            <a:r>
              <a:rPr lang="tr-TR" sz="2400" b="1" kern="0" noProof="0" dirty="0" smtClean="0">
                <a:solidFill>
                  <a:srgbClr val="FF0000"/>
                </a:solidFill>
                <a:latin typeface="+mn-lt"/>
              </a:rPr>
              <a:t>ı</a:t>
            </a:r>
            <a:r>
              <a:rPr kumimoji="0" lang="en-US" sz="2400" b="1" i="0" u="none" strike="noStrike" kern="0" cap="none" spc="0" normalizeH="0" baseline="0" noProof="0" dirty="0" smtClean="0">
                <a:ln>
                  <a:noFill/>
                </a:ln>
                <a:solidFill>
                  <a:srgbClr val="FF0000"/>
                </a:solidFill>
                <a:effectLst/>
                <a:uLnTx/>
                <a:uFillTx/>
                <a:latin typeface="+mn-lt"/>
                <a:ea typeface="+mn-ea"/>
                <a:cs typeface="+mn-cs"/>
              </a:rPr>
              <a:t>r</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tr-TR" sz="1800" b="0"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FFFF99"/>
              </a:solidFill>
              <a:effectLst/>
              <a:uLnTx/>
              <a:uFillTx/>
              <a:latin typeface="+mn-lt"/>
              <a:ea typeface="+mn-ea"/>
              <a:cs typeface="+mn-cs"/>
            </a:endParaRPr>
          </a:p>
        </p:txBody>
      </p:sp>
      <p:sp>
        <p:nvSpPr>
          <p:cNvPr id="7" name="Rectangle 7"/>
          <p:cNvSpPr txBox="1">
            <a:spLocks noChangeArrowheads="1"/>
          </p:cNvSpPr>
          <p:nvPr/>
        </p:nvSpPr>
        <p:spPr bwMode="auto">
          <a:xfrm>
            <a:off x="533400" y="2278145"/>
            <a:ext cx="47244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lang="en-US" sz="2400" b="1" kern="0" dirty="0" smtClean="0">
                <a:solidFill>
                  <a:srgbClr val="FFFF00"/>
                </a:solidFill>
                <a:latin typeface="+mn-lt"/>
              </a:rPr>
              <a:t>Ismail Hakk</a:t>
            </a:r>
            <a:r>
              <a:rPr lang="tr-TR" sz="2400" b="1" kern="0" dirty="0" smtClean="0">
                <a:solidFill>
                  <a:srgbClr val="FFFF00"/>
                </a:solidFill>
                <a:latin typeface="+mn-lt"/>
              </a:rPr>
              <a:t>ı</a:t>
            </a:r>
            <a:r>
              <a:rPr lang="en-US" sz="2400" b="1" kern="0" dirty="0" smtClean="0">
                <a:solidFill>
                  <a:srgbClr val="FFFF00"/>
                </a:solidFill>
                <a:latin typeface="+mn-lt"/>
              </a:rPr>
              <a:t> Toroslu</a:t>
            </a:r>
            <a:endParaRPr kumimoji="0" lang="en-US" sz="2400" b="1" i="0" u="none" strike="noStrike" kern="0" cap="none" spc="0" normalizeH="0" baseline="0" noProof="0" dirty="0" smtClean="0">
              <a:ln>
                <a:noFill/>
              </a:ln>
              <a:solidFill>
                <a:srgbClr val="FFFF00"/>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tr-TR" sz="1800" b="0"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FFFF99"/>
              </a:solidFill>
              <a:effectLst/>
              <a:uLnTx/>
              <a:uFillTx/>
              <a:latin typeface="+mn-lt"/>
              <a:ea typeface="+mn-ea"/>
              <a:cs typeface="+mn-cs"/>
            </a:endParaRPr>
          </a:p>
        </p:txBody>
      </p:sp>
      <p:sp>
        <p:nvSpPr>
          <p:cNvPr id="8" name="Rectangle 7"/>
          <p:cNvSpPr txBox="1">
            <a:spLocks noChangeArrowheads="1"/>
          </p:cNvSpPr>
          <p:nvPr/>
        </p:nvSpPr>
        <p:spPr bwMode="auto">
          <a:xfrm>
            <a:off x="457200" y="3268745"/>
            <a:ext cx="47244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lang="tr-TR" sz="2400" b="1" kern="0" dirty="0" smtClean="0">
                <a:solidFill>
                  <a:srgbClr val="FFFF00"/>
                </a:solidFill>
                <a:latin typeface="+mn-lt"/>
              </a:rPr>
              <a:t>Ahmet Coşar</a:t>
            </a:r>
            <a:endParaRPr kumimoji="0" lang="en-US" sz="2400" b="1" i="0" u="none" strike="noStrike" kern="0" cap="none" spc="0" normalizeH="0" baseline="0" noProof="0" dirty="0" smtClean="0">
              <a:ln>
                <a:noFill/>
              </a:ln>
              <a:solidFill>
                <a:srgbClr val="FFFF00"/>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tr-TR" sz="1800" b="0"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FFFF99"/>
              </a:solidFill>
              <a:effectLst/>
              <a:uLnTx/>
              <a:uFillTx/>
              <a:latin typeface="+mn-lt"/>
              <a:ea typeface="+mn-ea"/>
              <a:cs typeface="+mn-cs"/>
            </a:endParaRPr>
          </a:p>
        </p:txBody>
      </p:sp>
      <p:sp>
        <p:nvSpPr>
          <p:cNvPr id="9" name="Rectangle 7"/>
          <p:cNvSpPr txBox="1">
            <a:spLocks noChangeArrowheads="1"/>
          </p:cNvSpPr>
          <p:nvPr/>
        </p:nvSpPr>
        <p:spPr bwMode="auto">
          <a:xfrm>
            <a:off x="381000" y="4106945"/>
            <a:ext cx="47244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lang="tr-TR" sz="2400" b="1" kern="0" noProof="0" dirty="0" smtClean="0">
                <a:solidFill>
                  <a:srgbClr val="FFFF00"/>
                </a:solidFill>
                <a:latin typeface="+mn-lt"/>
              </a:rPr>
              <a:t>Güven Fidan</a:t>
            </a:r>
            <a:endParaRPr kumimoji="0" lang="en-US" sz="2400" b="1" i="0" u="none" strike="noStrike" kern="0" cap="none" spc="0" normalizeH="0" baseline="0" noProof="0" dirty="0" smtClean="0">
              <a:ln>
                <a:noFill/>
              </a:ln>
              <a:solidFill>
                <a:srgbClr val="FFFF00"/>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tr-TR" sz="1800" b="0"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FFFF99"/>
              </a:solidFill>
              <a:effectLst/>
              <a:uLnTx/>
              <a:uFillTx/>
              <a:latin typeface="+mn-lt"/>
              <a:ea typeface="+mn-ea"/>
              <a:cs typeface="+mn-cs"/>
            </a:endParaRPr>
          </a:p>
        </p:txBody>
      </p:sp>
      <p:pic>
        <p:nvPicPr>
          <p:cNvPr id="11" name="Picture 232" descr="logo-2"/>
          <p:cNvPicPr>
            <a:picLocks noChangeAspect="1" noChangeArrowheads="1"/>
          </p:cNvPicPr>
          <p:nvPr/>
        </p:nvPicPr>
        <p:blipFill>
          <a:blip r:embed="rId2"/>
          <a:srcRect/>
          <a:stretch>
            <a:fillRect/>
          </a:stretch>
        </p:blipFill>
        <p:spPr bwMode="auto">
          <a:xfrm>
            <a:off x="4876800" y="1363745"/>
            <a:ext cx="2752725" cy="571500"/>
          </a:xfrm>
          <a:prstGeom prst="rect">
            <a:avLst/>
          </a:prstGeom>
          <a:noFill/>
        </p:spPr>
      </p:pic>
      <p:pic>
        <p:nvPicPr>
          <p:cNvPr id="12" name="Picture 11" descr="NC.jpg"/>
          <p:cNvPicPr>
            <a:picLocks noChangeAspect="1"/>
          </p:cNvPicPr>
          <p:nvPr/>
        </p:nvPicPr>
        <p:blipFill>
          <a:blip r:embed="rId3"/>
          <a:stretch>
            <a:fillRect/>
          </a:stretch>
        </p:blipFill>
        <p:spPr>
          <a:xfrm>
            <a:off x="4876800" y="2049545"/>
            <a:ext cx="1447800" cy="885916"/>
          </a:xfrm>
          <a:prstGeom prst="rect">
            <a:avLst/>
          </a:prstGeom>
        </p:spPr>
      </p:pic>
      <p:pic>
        <p:nvPicPr>
          <p:cNvPr id="16" name="Picture 15" descr="metu_logo.jpg"/>
          <p:cNvPicPr>
            <a:picLocks noChangeAspect="1"/>
          </p:cNvPicPr>
          <p:nvPr/>
        </p:nvPicPr>
        <p:blipFill>
          <a:blip r:embed="rId4"/>
          <a:stretch>
            <a:fillRect/>
          </a:stretch>
        </p:blipFill>
        <p:spPr>
          <a:xfrm>
            <a:off x="4876800" y="3116345"/>
            <a:ext cx="2632023" cy="533400"/>
          </a:xfrm>
          <a:prstGeom prst="rect">
            <a:avLst/>
          </a:prstGeom>
        </p:spPr>
      </p:pic>
      <p:pic>
        <p:nvPicPr>
          <p:cNvPr id="17" name="Picture 16" descr="agmlab.png"/>
          <p:cNvPicPr>
            <a:picLocks noChangeAspect="1"/>
          </p:cNvPicPr>
          <p:nvPr/>
        </p:nvPicPr>
        <p:blipFill>
          <a:blip r:embed="rId5"/>
          <a:stretch>
            <a:fillRect/>
          </a:stretch>
        </p:blipFill>
        <p:spPr>
          <a:xfrm>
            <a:off x="4876800" y="3878345"/>
            <a:ext cx="1214554" cy="617455"/>
          </a:xfrm>
          <a:prstGeom prst="rect">
            <a:avLst/>
          </a:prstGeom>
        </p:spPr>
      </p:pic>
      <p:sp>
        <p:nvSpPr>
          <p:cNvPr id="18" name="TextBox 17"/>
          <p:cNvSpPr txBox="1"/>
          <p:nvPr/>
        </p:nvSpPr>
        <p:spPr>
          <a:xfrm>
            <a:off x="762000" y="228600"/>
            <a:ext cx="7696200" cy="1107996"/>
          </a:xfrm>
          <a:prstGeom prst="rect">
            <a:avLst/>
          </a:prstGeom>
          <a:noFill/>
        </p:spPr>
        <p:txBody>
          <a:bodyPr wrap="square" rtlCol="0">
            <a:spAutoFit/>
          </a:bodyPr>
          <a:lstStyle/>
          <a:p>
            <a:pPr algn="ctr"/>
            <a:r>
              <a:rPr lang="en-US" sz="2400" b="1" dirty="0" smtClean="0">
                <a:solidFill>
                  <a:srgbClr val="FFC000"/>
                </a:solidFill>
              </a:rPr>
              <a:t>Smart Miner: A New Framework</a:t>
            </a:r>
            <a:r>
              <a:rPr lang="tr-TR" sz="2400" b="1" dirty="0" smtClean="0">
                <a:solidFill>
                  <a:srgbClr val="FFC000"/>
                </a:solidFill>
              </a:rPr>
              <a:t> </a:t>
            </a:r>
            <a:r>
              <a:rPr lang="en-US" sz="2400" b="1" dirty="0" smtClean="0">
                <a:solidFill>
                  <a:srgbClr val="FFC000"/>
                </a:solidFill>
              </a:rPr>
              <a:t>for Mining Large Scale </a:t>
            </a:r>
            <a:r>
              <a:rPr lang="tr-TR" sz="2400" b="1" dirty="0" smtClean="0">
                <a:solidFill>
                  <a:srgbClr val="FFC000"/>
                </a:solidFill>
              </a:rPr>
              <a:t> </a:t>
            </a:r>
            <a:r>
              <a:rPr lang="en-US" sz="2400" b="1" dirty="0" smtClean="0">
                <a:solidFill>
                  <a:srgbClr val="FFC000"/>
                </a:solidFill>
              </a:rPr>
              <a:t>Web Usage Data</a:t>
            </a:r>
          </a:p>
          <a:p>
            <a:endParaRPr lang="en-US" dirty="0"/>
          </a:p>
        </p:txBody>
      </p:sp>
      <p:sp>
        <p:nvSpPr>
          <p:cNvPr id="19" name="TextBox 18"/>
          <p:cNvSpPr txBox="1"/>
          <p:nvPr/>
        </p:nvSpPr>
        <p:spPr>
          <a:xfrm>
            <a:off x="3429000" y="4705290"/>
            <a:ext cx="2286000" cy="400110"/>
          </a:xfrm>
          <a:prstGeom prst="rect">
            <a:avLst/>
          </a:prstGeom>
          <a:noFill/>
        </p:spPr>
        <p:txBody>
          <a:bodyPr wrap="square" rtlCol="0">
            <a:spAutoFit/>
          </a:bodyPr>
          <a:lstStyle/>
          <a:p>
            <a:r>
              <a:rPr lang="tr-TR" sz="2000" dirty="0" smtClean="0">
                <a:solidFill>
                  <a:srgbClr val="FF0000"/>
                </a:solidFill>
              </a:rPr>
              <a:t>Sponsored BY</a:t>
            </a:r>
          </a:p>
        </p:txBody>
      </p:sp>
      <p:pic>
        <p:nvPicPr>
          <p:cNvPr id="20" name="Picture 19" descr="tubitak_logo.gif"/>
          <p:cNvPicPr>
            <a:picLocks noChangeAspect="1"/>
          </p:cNvPicPr>
          <p:nvPr/>
        </p:nvPicPr>
        <p:blipFill>
          <a:blip r:embed="rId6"/>
          <a:stretch>
            <a:fillRect/>
          </a:stretch>
        </p:blipFill>
        <p:spPr>
          <a:xfrm>
            <a:off x="762000" y="5091669"/>
            <a:ext cx="881062" cy="1039827"/>
          </a:xfrm>
          <a:prstGeom prst="rect">
            <a:avLst/>
          </a:prstGeom>
        </p:spPr>
      </p:pic>
      <p:pic>
        <p:nvPicPr>
          <p:cNvPr id="22" name="Picture 21" descr="Ekinoks.jpg"/>
          <p:cNvPicPr>
            <a:picLocks noChangeAspect="1"/>
          </p:cNvPicPr>
          <p:nvPr/>
        </p:nvPicPr>
        <p:blipFill>
          <a:blip r:embed="rId7"/>
          <a:stretch>
            <a:fillRect/>
          </a:stretch>
        </p:blipFill>
        <p:spPr>
          <a:xfrm>
            <a:off x="1752600" y="5181600"/>
            <a:ext cx="3362325" cy="952500"/>
          </a:xfrm>
          <a:prstGeom prst="rect">
            <a:avLst/>
          </a:prstGeom>
        </p:spPr>
      </p:pic>
      <p:pic>
        <p:nvPicPr>
          <p:cNvPr id="23" name="Picture 22" descr="Turkcell.jpg"/>
          <p:cNvPicPr>
            <a:picLocks noChangeAspect="1"/>
          </p:cNvPicPr>
          <p:nvPr/>
        </p:nvPicPr>
        <p:blipFill>
          <a:blip r:embed="rId8"/>
          <a:stretch>
            <a:fillRect/>
          </a:stretch>
        </p:blipFill>
        <p:spPr>
          <a:xfrm>
            <a:off x="5257800" y="5105401"/>
            <a:ext cx="1066800" cy="1066800"/>
          </a:xfrm>
          <a:prstGeom prst="rect">
            <a:avLst/>
          </a:prstGeom>
        </p:spPr>
      </p:pic>
      <p:pic>
        <p:nvPicPr>
          <p:cNvPr id="24" name="Picture 23" descr="agmlab.png"/>
          <p:cNvPicPr>
            <a:picLocks noChangeAspect="1"/>
          </p:cNvPicPr>
          <p:nvPr/>
        </p:nvPicPr>
        <p:blipFill>
          <a:blip r:embed="rId5"/>
          <a:stretch>
            <a:fillRect/>
          </a:stretch>
        </p:blipFill>
        <p:spPr>
          <a:xfrm>
            <a:off x="6477000" y="5105400"/>
            <a:ext cx="2128576" cy="1082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10</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Session Construction</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457200" y="1295400"/>
            <a:ext cx="8458200" cy="5029200"/>
          </a:xfrm>
          <a:prstGeom prst="rect">
            <a:avLst/>
          </a:prstGeom>
        </p:spPr>
        <p:txBody>
          <a:bodyPr/>
          <a:lstStyle/>
          <a:p>
            <a:pPr marL="800100" lvl="1" indent="-342900" algn="ctr">
              <a:lnSpc>
                <a:spcPct val="90000"/>
              </a:lnSpc>
              <a:spcBef>
                <a:spcPct val="20000"/>
              </a:spcBef>
            </a:pPr>
            <a:r>
              <a:rPr lang="en-US" sz="2800" dirty="0" smtClean="0">
                <a:solidFill>
                  <a:srgbClr val="FFFF00"/>
                </a:solidFill>
              </a:rPr>
              <a:t>Link Based Session Model</a:t>
            </a:r>
          </a:p>
          <a:p>
            <a:pPr algn="just"/>
            <a:r>
              <a:rPr lang="en-US" sz="2000" kern="0" dirty="0" smtClean="0">
                <a:solidFill>
                  <a:schemeClr val="bg1"/>
                </a:solidFill>
              </a:rPr>
              <a:t>A Link based Session contains a set of navigation sequences which corresponds to paths on the web graph. </a:t>
            </a:r>
            <a:r>
              <a:rPr lang="en-GB" sz="2000" dirty="0" smtClean="0">
                <a:solidFill>
                  <a:schemeClr val="bg1"/>
                </a:solidFill>
              </a:rPr>
              <a:t>If S= {S</a:t>
            </a:r>
            <a:r>
              <a:rPr lang="en-GB" sz="2000" baseline="-25000" dirty="0" smtClean="0">
                <a:solidFill>
                  <a:schemeClr val="bg1"/>
                </a:solidFill>
              </a:rPr>
              <a:t>1</a:t>
            </a:r>
            <a:r>
              <a:rPr lang="en-GB" sz="2000" dirty="0" smtClean="0">
                <a:solidFill>
                  <a:schemeClr val="bg1"/>
                </a:solidFill>
              </a:rPr>
              <a:t>, S</a:t>
            </a:r>
            <a:r>
              <a:rPr lang="en-GB" sz="2000" baseline="-25000" dirty="0" smtClean="0">
                <a:solidFill>
                  <a:schemeClr val="bg1"/>
                </a:solidFill>
              </a:rPr>
              <a:t>2,</a:t>
            </a:r>
            <a:r>
              <a:rPr lang="en-GB" sz="2000" dirty="0" smtClean="0">
                <a:solidFill>
                  <a:schemeClr val="bg1"/>
                </a:solidFill>
              </a:rPr>
              <a:t>..…..</a:t>
            </a:r>
            <a:r>
              <a:rPr lang="en-GB" sz="2000" dirty="0" err="1" smtClean="0">
                <a:solidFill>
                  <a:schemeClr val="bg1"/>
                </a:solidFill>
              </a:rPr>
              <a:t>S</a:t>
            </a:r>
            <a:r>
              <a:rPr lang="en-GB" sz="2000" baseline="-25000" dirty="0" err="1" smtClean="0">
                <a:solidFill>
                  <a:schemeClr val="bg1"/>
                </a:solidFill>
              </a:rPr>
              <a:t>n</a:t>
            </a:r>
            <a:r>
              <a:rPr lang="en-GB" sz="2000" dirty="0" smtClean="0">
                <a:solidFill>
                  <a:schemeClr val="bg1"/>
                </a:solidFill>
              </a:rPr>
              <a:t>} is a session with n navigation sequences and </a:t>
            </a:r>
            <a:r>
              <a:rPr lang="en-GB" sz="2000" dirty="0" smtClean="0">
                <a:solidFill>
                  <a:schemeClr val="bg1"/>
                </a:solidFill>
                <a:sym typeface="Symbol"/>
              </a:rPr>
              <a:t></a:t>
            </a:r>
            <a:r>
              <a:rPr lang="en-GB" sz="2000" dirty="0" err="1" smtClean="0">
                <a:solidFill>
                  <a:schemeClr val="bg1"/>
                </a:solidFill>
              </a:rPr>
              <a:t>S</a:t>
            </a:r>
            <a:r>
              <a:rPr lang="en-GB" sz="2000" baseline="-25000" dirty="0" err="1" smtClean="0">
                <a:solidFill>
                  <a:schemeClr val="bg1"/>
                </a:solidFill>
              </a:rPr>
              <a:t>x</a:t>
            </a:r>
            <a:r>
              <a:rPr lang="en-GB" sz="2000" dirty="0" smtClean="0">
                <a:solidFill>
                  <a:schemeClr val="bg1"/>
                </a:solidFill>
              </a:rPr>
              <a:t> = &lt;Px</a:t>
            </a:r>
            <a:r>
              <a:rPr lang="en-GB" sz="2000" baseline="-25000" dirty="0" smtClean="0">
                <a:solidFill>
                  <a:schemeClr val="bg1"/>
                </a:solidFill>
              </a:rPr>
              <a:t>1</a:t>
            </a:r>
            <a:r>
              <a:rPr lang="en-GB" sz="2000" dirty="0" smtClean="0">
                <a:solidFill>
                  <a:schemeClr val="bg1"/>
                </a:solidFill>
              </a:rPr>
              <a:t>, … </a:t>
            </a:r>
            <a:r>
              <a:rPr lang="en-GB" sz="2000" dirty="0" err="1" smtClean="0">
                <a:solidFill>
                  <a:schemeClr val="bg1"/>
                </a:solidFill>
              </a:rPr>
              <a:t>Px</a:t>
            </a:r>
            <a:r>
              <a:rPr lang="en-GB" sz="2000" baseline="-25000" dirty="0" err="1" smtClean="0">
                <a:solidFill>
                  <a:schemeClr val="bg1"/>
                </a:solidFill>
              </a:rPr>
              <a:t>i</a:t>
            </a:r>
            <a:r>
              <a:rPr lang="en-GB" sz="2000" dirty="0" smtClean="0">
                <a:solidFill>
                  <a:schemeClr val="bg1"/>
                </a:solidFill>
              </a:rPr>
              <a:t>, Px</a:t>
            </a:r>
            <a:r>
              <a:rPr lang="en-GB" sz="2000" baseline="-25000" dirty="0" smtClean="0">
                <a:solidFill>
                  <a:schemeClr val="bg1"/>
                </a:solidFill>
              </a:rPr>
              <a:t>i+1</a:t>
            </a:r>
            <a:r>
              <a:rPr lang="en-GB" sz="2000" dirty="0" smtClean="0">
                <a:solidFill>
                  <a:schemeClr val="bg1"/>
                </a:solidFill>
              </a:rPr>
              <a:t>, … </a:t>
            </a:r>
            <a:r>
              <a:rPr lang="en-GB" sz="2000" dirty="0" err="1" smtClean="0">
                <a:solidFill>
                  <a:schemeClr val="bg1"/>
                </a:solidFill>
              </a:rPr>
              <a:t>Px</a:t>
            </a:r>
            <a:r>
              <a:rPr lang="en-GB" sz="2000" baseline="-25000" dirty="0" err="1" smtClean="0">
                <a:solidFill>
                  <a:schemeClr val="bg1"/>
                </a:solidFill>
              </a:rPr>
              <a:t>n</a:t>
            </a:r>
            <a:r>
              <a:rPr lang="en-GB" sz="2000" dirty="0" smtClean="0">
                <a:solidFill>
                  <a:schemeClr val="bg1"/>
                </a:solidFill>
              </a:rPr>
              <a:t>&gt; </a:t>
            </a:r>
            <a:r>
              <a:rPr lang="en-GB" sz="2000" dirty="0" smtClean="0">
                <a:solidFill>
                  <a:schemeClr val="bg1"/>
                </a:solidFill>
                <a:sym typeface="Symbol"/>
              </a:rPr>
              <a:t>must </a:t>
            </a:r>
            <a:r>
              <a:rPr lang="en-GB" sz="2000" dirty="0" smtClean="0">
                <a:solidFill>
                  <a:schemeClr val="bg1"/>
                </a:solidFill>
              </a:rPr>
              <a:t>satisfy the following rules:</a:t>
            </a:r>
            <a:endParaRPr lang="en-US" sz="2000" dirty="0" smtClean="0">
              <a:solidFill>
                <a:schemeClr val="bg1"/>
              </a:solidFill>
            </a:endParaRPr>
          </a:p>
          <a:p>
            <a:r>
              <a:rPr lang="en-GB" dirty="0" smtClean="0"/>
              <a:t> </a:t>
            </a:r>
            <a:endParaRPr lang="en-US" sz="1200" dirty="0" smtClean="0"/>
          </a:p>
          <a:p>
            <a:pPr lvl="0"/>
            <a:r>
              <a:rPr lang="en-GB" sz="2000" b="1" dirty="0" smtClean="0">
                <a:solidFill>
                  <a:srgbClr val="FFFF00"/>
                </a:solidFill>
              </a:rPr>
              <a:t>Timestamp Ordering Rule: </a:t>
            </a:r>
            <a:endParaRPr lang="en-US" sz="2000" dirty="0" smtClean="0">
              <a:solidFill>
                <a:srgbClr val="FFFF00"/>
              </a:solidFill>
            </a:endParaRPr>
          </a:p>
          <a:p>
            <a:pPr lvl="1">
              <a:buFont typeface="Wingdings" pitchFamily="2" charset="2"/>
              <a:buChar char="q"/>
            </a:pPr>
            <a:r>
              <a:rPr lang="fr-FR" dirty="0" smtClean="0">
                <a:solidFill>
                  <a:schemeClr val="bg1"/>
                </a:solidFill>
                <a:sym typeface="Symbol"/>
              </a:rPr>
              <a:t> </a:t>
            </a:r>
            <a:r>
              <a:rPr lang="fr-FR" dirty="0" smtClean="0">
                <a:solidFill>
                  <a:schemeClr val="bg1"/>
                </a:solidFill>
              </a:rPr>
              <a:t>i: 1</a:t>
            </a:r>
            <a:r>
              <a:rPr lang="en-GB" dirty="0" smtClean="0">
                <a:solidFill>
                  <a:schemeClr val="bg1"/>
                </a:solidFill>
                <a:sym typeface="Symbol"/>
              </a:rPr>
              <a:t></a:t>
            </a:r>
            <a:r>
              <a:rPr lang="fr-FR" dirty="0" smtClean="0">
                <a:solidFill>
                  <a:schemeClr val="bg1"/>
                </a:solidFill>
              </a:rPr>
              <a:t> i&lt;n, </a:t>
            </a:r>
            <a:r>
              <a:rPr lang="fr-FR" dirty="0" err="1" smtClean="0">
                <a:solidFill>
                  <a:schemeClr val="bg1"/>
                </a:solidFill>
              </a:rPr>
              <a:t>Tx</a:t>
            </a:r>
            <a:r>
              <a:rPr lang="fr-FR" baseline="-25000" dirty="0" err="1" smtClean="0">
                <a:solidFill>
                  <a:schemeClr val="bg1"/>
                </a:solidFill>
              </a:rPr>
              <a:t>i</a:t>
            </a:r>
            <a:r>
              <a:rPr lang="fr-FR" dirty="0" smtClean="0">
                <a:solidFill>
                  <a:schemeClr val="bg1"/>
                </a:solidFill>
              </a:rPr>
              <a:t> &lt; </a:t>
            </a:r>
            <a:r>
              <a:rPr lang="fr-FR" dirty="0" err="1" smtClean="0">
                <a:solidFill>
                  <a:schemeClr val="bg1"/>
                </a:solidFill>
              </a:rPr>
              <a:t>Tx</a:t>
            </a:r>
            <a:r>
              <a:rPr lang="fr-FR" baseline="-25000" dirty="0" err="1" smtClean="0">
                <a:solidFill>
                  <a:schemeClr val="bg1"/>
                </a:solidFill>
              </a:rPr>
              <a:t>i</a:t>
            </a:r>
            <a:r>
              <a:rPr lang="fr-FR" baseline="-25000" dirty="0" smtClean="0">
                <a:solidFill>
                  <a:schemeClr val="bg1"/>
                </a:solidFill>
              </a:rPr>
              <a:t>+1</a:t>
            </a:r>
            <a:r>
              <a:rPr lang="fr-FR" dirty="0" smtClean="0">
                <a:solidFill>
                  <a:schemeClr val="bg1"/>
                </a:solidFill>
              </a:rPr>
              <a:t> </a:t>
            </a:r>
            <a:endParaRPr lang="en-US" sz="1200" dirty="0" smtClean="0">
              <a:solidFill>
                <a:schemeClr val="bg1"/>
              </a:solidFill>
            </a:endParaRPr>
          </a:p>
          <a:p>
            <a:pPr lvl="1" hangingPunct="0">
              <a:buFont typeface="Wingdings" pitchFamily="2" charset="2"/>
              <a:buChar char="q"/>
            </a:pPr>
            <a:r>
              <a:rPr lang="en-US" dirty="0" smtClean="0">
                <a:solidFill>
                  <a:schemeClr val="bg1"/>
                </a:solidFill>
              </a:rPr>
              <a:t> ∀</a:t>
            </a:r>
            <a:r>
              <a:rPr lang="en-US" dirty="0" err="1" smtClean="0">
                <a:solidFill>
                  <a:schemeClr val="bg1"/>
                </a:solidFill>
              </a:rPr>
              <a:t>i</a:t>
            </a:r>
            <a:r>
              <a:rPr lang="en-US" dirty="0" smtClean="0">
                <a:solidFill>
                  <a:schemeClr val="bg1"/>
                </a:solidFill>
              </a:rPr>
              <a:t>: 1</a:t>
            </a:r>
            <a:r>
              <a:rPr lang="en-US" dirty="0" smtClean="0">
                <a:solidFill>
                  <a:schemeClr val="bg1"/>
                </a:solidFill>
                <a:sym typeface="Symbol"/>
              </a:rPr>
              <a:t></a:t>
            </a:r>
            <a:r>
              <a:rPr lang="en-US" dirty="0" smtClean="0">
                <a:solidFill>
                  <a:schemeClr val="bg1"/>
                </a:solidFill>
              </a:rPr>
              <a:t> </a:t>
            </a:r>
            <a:r>
              <a:rPr lang="en-US" dirty="0" err="1" smtClean="0">
                <a:solidFill>
                  <a:schemeClr val="bg1"/>
                </a:solidFill>
              </a:rPr>
              <a:t>i</a:t>
            </a:r>
            <a:r>
              <a:rPr lang="en-US" dirty="0" smtClean="0">
                <a:solidFill>
                  <a:schemeClr val="bg1"/>
                </a:solidFill>
              </a:rPr>
              <a:t>&lt;n, (Tx</a:t>
            </a:r>
            <a:r>
              <a:rPr lang="en-US" baseline="-25000" dirty="0" smtClean="0">
                <a:solidFill>
                  <a:schemeClr val="bg1"/>
                </a:solidFill>
              </a:rPr>
              <a:t>i+1</a:t>
            </a:r>
            <a:r>
              <a:rPr lang="en-US" dirty="0" smtClean="0">
                <a:solidFill>
                  <a:schemeClr val="bg1"/>
                </a:solidFill>
              </a:rPr>
              <a:t> - </a:t>
            </a:r>
            <a:r>
              <a:rPr lang="en-US" dirty="0" err="1" smtClean="0">
                <a:solidFill>
                  <a:schemeClr val="bg1"/>
                </a:solidFill>
              </a:rPr>
              <a:t>Tx</a:t>
            </a:r>
            <a:r>
              <a:rPr lang="en-US" baseline="-25000" dirty="0" err="1" smtClean="0">
                <a:solidFill>
                  <a:schemeClr val="bg1"/>
                </a:solidFill>
              </a:rPr>
              <a:t>i</a:t>
            </a:r>
            <a:r>
              <a:rPr lang="en-US" dirty="0" smtClean="0">
                <a:solidFill>
                  <a:schemeClr val="bg1"/>
                </a:solidFill>
              </a:rPr>
              <a:t> )</a:t>
            </a:r>
            <a:r>
              <a:rPr lang="en-US" dirty="0" smtClean="0">
                <a:solidFill>
                  <a:schemeClr val="bg1"/>
                </a:solidFill>
                <a:sym typeface="Symbol"/>
              </a:rPr>
              <a:t></a:t>
            </a:r>
            <a:r>
              <a:rPr lang="en-US" dirty="0" smtClean="0">
                <a:solidFill>
                  <a:schemeClr val="bg1"/>
                </a:solidFill>
              </a:rPr>
              <a:t> r (page stay time) </a:t>
            </a:r>
          </a:p>
          <a:p>
            <a:pPr lvl="1" hangingPunct="0">
              <a:buFont typeface="Wingdings" pitchFamily="2" charset="2"/>
              <a:buChar char="q"/>
            </a:pPr>
            <a:r>
              <a:rPr lang="en-US" dirty="0" smtClean="0">
                <a:solidFill>
                  <a:schemeClr val="bg1"/>
                </a:solidFill>
              </a:rPr>
              <a:t> (</a:t>
            </a:r>
            <a:r>
              <a:rPr lang="en-US" dirty="0" err="1" smtClean="0">
                <a:solidFill>
                  <a:schemeClr val="bg1"/>
                </a:solidFill>
              </a:rPr>
              <a:t>Tx</a:t>
            </a:r>
            <a:r>
              <a:rPr lang="en-US" baseline="-25000" dirty="0" err="1" smtClean="0">
                <a:solidFill>
                  <a:schemeClr val="bg1"/>
                </a:solidFill>
              </a:rPr>
              <a:t>n</a:t>
            </a:r>
            <a:r>
              <a:rPr lang="en-US" dirty="0" smtClean="0">
                <a:solidFill>
                  <a:schemeClr val="bg1"/>
                </a:solidFill>
              </a:rPr>
              <a:t> – Tx</a:t>
            </a:r>
            <a:r>
              <a:rPr lang="en-US" baseline="-25000" dirty="0" smtClean="0">
                <a:solidFill>
                  <a:schemeClr val="bg1"/>
                </a:solidFill>
              </a:rPr>
              <a:t>1</a:t>
            </a:r>
            <a:r>
              <a:rPr lang="en-US" dirty="0" smtClean="0">
                <a:solidFill>
                  <a:schemeClr val="bg1"/>
                </a:solidFill>
              </a:rPr>
              <a:t> ) </a:t>
            </a:r>
            <a:r>
              <a:rPr lang="en-US" dirty="0" smtClean="0">
                <a:solidFill>
                  <a:schemeClr val="bg1"/>
                </a:solidFill>
                <a:sym typeface="Symbol"/>
              </a:rPr>
              <a:t></a:t>
            </a:r>
            <a:r>
              <a:rPr lang="en-US" dirty="0" smtClean="0">
                <a:solidFill>
                  <a:schemeClr val="bg1"/>
                </a:solidFill>
              </a:rPr>
              <a:t> δ</a:t>
            </a:r>
            <a:r>
              <a:rPr lang="fr-FR" dirty="0" smtClean="0">
                <a:solidFill>
                  <a:schemeClr val="bg1"/>
                </a:solidFill>
              </a:rPr>
              <a:t> (session </a:t>
            </a:r>
            <a:r>
              <a:rPr lang="fr-FR" dirty="0" err="1" smtClean="0">
                <a:solidFill>
                  <a:schemeClr val="bg1"/>
                </a:solidFill>
              </a:rPr>
              <a:t>duration</a:t>
            </a:r>
            <a:r>
              <a:rPr lang="fr-FR" dirty="0" smtClean="0">
                <a:solidFill>
                  <a:schemeClr val="bg1"/>
                </a:solidFill>
              </a:rPr>
              <a:t> time)</a:t>
            </a:r>
            <a:endParaRPr lang="en-US" dirty="0" smtClean="0">
              <a:solidFill>
                <a:schemeClr val="bg1"/>
              </a:solidFill>
            </a:endParaRPr>
          </a:p>
          <a:p>
            <a:pPr hangingPunct="0"/>
            <a:r>
              <a:rPr lang="fr-FR" dirty="0" smtClean="0">
                <a:solidFill>
                  <a:schemeClr val="bg1"/>
                </a:solidFill>
              </a:rPr>
              <a:t> </a:t>
            </a:r>
            <a:endParaRPr lang="en-US" dirty="0" smtClean="0">
              <a:solidFill>
                <a:schemeClr val="bg1"/>
              </a:solidFill>
            </a:endParaRPr>
          </a:p>
          <a:p>
            <a:pPr hangingPunct="0"/>
            <a:r>
              <a:rPr lang="en-US" sz="2000" b="1" dirty="0" smtClean="0">
                <a:solidFill>
                  <a:srgbClr val="FFFF00"/>
                </a:solidFill>
              </a:rPr>
              <a:t>Topology Rule:</a:t>
            </a:r>
            <a:r>
              <a:rPr lang="en-US" sz="2000" dirty="0" smtClean="0">
                <a:solidFill>
                  <a:srgbClr val="FFFF00"/>
                </a:solidFill>
              </a:rPr>
              <a:t> </a:t>
            </a:r>
            <a:r>
              <a:rPr lang="en-US" sz="2000" dirty="0" smtClean="0">
                <a:solidFill>
                  <a:schemeClr val="bg1"/>
                </a:solidFill>
              </a:rPr>
              <a:t>= true </a:t>
            </a:r>
            <a:endParaRPr lang="en-US" sz="2000" dirty="0" smtClean="0">
              <a:solidFill>
                <a:srgbClr val="FFFF00"/>
              </a:solidFill>
            </a:endParaRPr>
          </a:p>
          <a:p>
            <a:pPr lvl="1" hangingPunct="0">
              <a:buFont typeface="Wingdings" pitchFamily="2" charset="2"/>
              <a:buChar char="q"/>
            </a:pPr>
            <a:r>
              <a:rPr lang="en-US" dirty="0" smtClean="0">
                <a:solidFill>
                  <a:schemeClr val="bg1"/>
                </a:solidFill>
                <a:sym typeface="Symbol"/>
              </a:rPr>
              <a:t> </a:t>
            </a:r>
            <a:r>
              <a:rPr lang="en-US" dirty="0" smtClean="0">
                <a:solidFill>
                  <a:schemeClr val="bg1"/>
                </a:solidFill>
              </a:rPr>
              <a:t>i:1</a:t>
            </a:r>
            <a:r>
              <a:rPr lang="en-US" dirty="0" smtClean="0">
                <a:solidFill>
                  <a:schemeClr val="bg1"/>
                </a:solidFill>
                <a:sym typeface="Symbol"/>
              </a:rPr>
              <a:t></a:t>
            </a:r>
            <a:r>
              <a:rPr lang="en-US" dirty="0" smtClean="0">
                <a:solidFill>
                  <a:schemeClr val="bg1"/>
                </a:solidFill>
              </a:rPr>
              <a:t> </a:t>
            </a:r>
            <a:r>
              <a:rPr lang="en-US" dirty="0" err="1" smtClean="0">
                <a:solidFill>
                  <a:schemeClr val="bg1"/>
                </a:solidFill>
              </a:rPr>
              <a:t>i</a:t>
            </a:r>
            <a:r>
              <a:rPr lang="en-US" dirty="0" smtClean="0">
                <a:solidFill>
                  <a:schemeClr val="bg1"/>
                </a:solidFill>
              </a:rPr>
              <a:t>&lt;n, </a:t>
            </a:r>
            <a:r>
              <a:rPr lang="en-US" dirty="0" smtClean="0">
                <a:solidFill>
                  <a:srgbClr val="FF0000"/>
                </a:solidFill>
              </a:rPr>
              <a:t>Link</a:t>
            </a:r>
            <a:r>
              <a:rPr lang="en-US" dirty="0" smtClean="0">
                <a:solidFill>
                  <a:schemeClr val="bg1"/>
                </a:solidFill>
              </a:rPr>
              <a:t>[</a:t>
            </a:r>
            <a:r>
              <a:rPr lang="en-US" dirty="0" err="1" smtClean="0">
                <a:solidFill>
                  <a:schemeClr val="bg1"/>
                </a:solidFill>
              </a:rPr>
              <a:t>Px</a:t>
            </a:r>
            <a:r>
              <a:rPr lang="en-US" baseline="-25000" dirty="0" err="1" smtClean="0">
                <a:solidFill>
                  <a:schemeClr val="bg1"/>
                </a:solidFill>
              </a:rPr>
              <a:t>i</a:t>
            </a:r>
            <a:r>
              <a:rPr lang="en-US" dirty="0" smtClean="0">
                <a:solidFill>
                  <a:schemeClr val="bg1"/>
                </a:solidFill>
              </a:rPr>
              <a:t>, Px</a:t>
            </a:r>
            <a:r>
              <a:rPr lang="en-US" baseline="-25000" dirty="0" smtClean="0">
                <a:solidFill>
                  <a:schemeClr val="bg1"/>
                </a:solidFill>
              </a:rPr>
              <a:t>i+1</a:t>
            </a:r>
            <a:r>
              <a:rPr lang="en-US" dirty="0" smtClean="0">
                <a:solidFill>
                  <a:schemeClr val="bg1"/>
                </a:solidFill>
              </a:rPr>
              <a:t>] = true OR </a:t>
            </a:r>
            <a:r>
              <a:rPr lang="en-US" dirty="0" smtClean="0">
                <a:solidFill>
                  <a:srgbClr val="FF0000"/>
                </a:solidFill>
              </a:rPr>
              <a:t>Ref</a:t>
            </a:r>
            <a:r>
              <a:rPr lang="en-US" dirty="0" smtClean="0">
                <a:solidFill>
                  <a:schemeClr val="bg1"/>
                </a:solidFill>
              </a:rPr>
              <a:t>[</a:t>
            </a:r>
            <a:r>
              <a:rPr lang="en-US" dirty="0" err="1" smtClean="0">
                <a:solidFill>
                  <a:schemeClr val="bg1"/>
                </a:solidFill>
              </a:rPr>
              <a:t>Px</a:t>
            </a:r>
            <a:r>
              <a:rPr lang="en-US" baseline="-25000" dirty="0" err="1" smtClean="0">
                <a:solidFill>
                  <a:schemeClr val="bg1"/>
                </a:solidFill>
              </a:rPr>
              <a:t>i</a:t>
            </a:r>
            <a:r>
              <a:rPr lang="en-US" dirty="0" smtClean="0">
                <a:solidFill>
                  <a:schemeClr val="bg1"/>
                </a:solidFill>
              </a:rPr>
              <a:t>, Px</a:t>
            </a:r>
            <a:r>
              <a:rPr lang="en-US" baseline="-25000" dirty="0" smtClean="0">
                <a:solidFill>
                  <a:schemeClr val="bg1"/>
                </a:solidFill>
              </a:rPr>
              <a:t>i+1</a:t>
            </a:r>
            <a:r>
              <a:rPr lang="en-US" dirty="0" smtClean="0">
                <a:solidFill>
                  <a:schemeClr val="bg1"/>
                </a:solidFill>
              </a:rPr>
              <a:t>] = true </a:t>
            </a:r>
          </a:p>
          <a:p>
            <a:pPr hangingPunct="0"/>
            <a:r>
              <a:rPr lang="en-US" dirty="0" smtClean="0">
                <a:solidFill>
                  <a:schemeClr val="bg1"/>
                </a:solidFill>
              </a:rPr>
              <a:t> </a:t>
            </a:r>
          </a:p>
          <a:p>
            <a:pPr lvl="0" hangingPunct="0"/>
            <a:r>
              <a:rPr lang="en-US" sz="2000" b="1" dirty="0" err="1" smtClean="0">
                <a:solidFill>
                  <a:srgbClr val="FFFF00"/>
                </a:solidFill>
              </a:rPr>
              <a:t>Maximality</a:t>
            </a:r>
            <a:r>
              <a:rPr lang="en-US" sz="2000" b="1" dirty="0" smtClean="0">
                <a:solidFill>
                  <a:srgbClr val="FFFF00"/>
                </a:solidFill>
              </a:rPr>
              <a:t> Rule:</a:t>
            </a:r>
            <a:endParaRPr lang="en-US" sz="2000" dirty="0" smtClean="0">
              <a:solidFill>
                <a:srgbClr val="FFFF00"/>
              </a:solidFill>
            </a:endParaRPr>
          </a:p>
          <a:p>
            <a:pPr lvl="1" hangingPunct="0">
              <a:buFont typeface="Wingdings" pitchFamily="2" charset="2"/>
              <a:buChar char="q"/>
            </a:pPr>
            <a:r>
              <a:rPr lang="en-US" dirty="0" smtClean="0">
                <a:solidFill>
                  <a:schemeClr val="bg1"/>
                </a:solidFill>
                <a:sym typeface="Symbol"/>
              </a:rPr>
              <a:t> </a:t>
            </a:r>
            <a:r>
              <a:rPr lang="en-US" dirty="0" err="1" smtClean="0">
                <a:solidFill>
                  <a:schemeClr val="bg1"/>
                </a:solidFill>
              </a:rPr>
              <a:t>S</a:t>
            </a:r>
            <a:r>
              <a:rPr lang="en-US" baseline="-25000" dirty="0" err="1" smtClean="0">
                <a:solidFill>
                  <a:schemeClr val="bg1"/>
                </a:solidFill>
              </a:rPr>
              <a:t>x</a:t>
            </a:r>
            <a:r>
              <a:rPr lang="en-US" dirty="0" smtClean="0">
                <a:solidFill>
                  <a:schemeClr val="bg1"/>
                </a:solidFill>
              </a:rPr>
              <a:t> </a:t>
            </a:r>
            <a:r>
              <a:rPr lang="en-US" dirty="0" smtClean="0">
                <a:solidFill>
                  <a:schemeClr val="bg1"/>
                </a:solidFill>
                <a:sym typeface="Symbol"/>
              </a:rPr>
              <a:t></a:t>
            </a:r>
            <a:r>
              <a:rPr lang="en-US" dirty="0" smtClean="0">
                <a:solidFill>
                  <a:schemeClr val="bg1"/>
                </a:solidFill>
              </a:rPr>
              <a:t>S there exist no </a:t>
            </a:r>
            <a:r>
              <a:rPr lang="en-US" dirty="0" err="1" smtClean="0">
                <a:solidFill>
                  <a:schemeClr val="bg1"/>
                </a:solidFill>
              </a:rPr>
              <a:t>S</a:t>
            </a:r>
            <a:r>
              <a:rPr lang="en-US" baseline="-25000" dirty="0" err="1" smtClean="0">
                <a:solidFill>
                  <a:schemeClr val="bg1"/>
                </a:solidFill>
              </a:rPr>
              <a:t>y</a:t>
            </a:r>
            <a:r>
              <a:rPr lang="en-US" dirty="0" smtClean="0">
                <a:solidFill>
                  <a:schemeClr val="bg1"/>
                </a:solidFill>
              </a:rPr>
              <a:t> such that </a:t>
            </a:r>
            <a:r>
              <a:rPr lang="en-US" dirty="0" err="1" smtClean="0">
                <a:solidFill>
                  <a:schemeClr val="bg1"/>
                </a:solidFill>
              </a:rPr>
              <a:t>S</a:t>
            </a:r>
            <a:r>
              <a:rPr lang="en-US" baseline="-25000" dirty="0" err="1" smtClean="0">
                <a:solidFill>
                  <a:schemeClr val="bg1"/>
                </a:solidFill>
              </a:rPr>
              <a:t>y</a:t>
            </a:r>
            <a:r>
              <a:rPr lang="en-US" dirty="0" smtClean="0">
                <a:solidFill>
                  <a:schemeClr val="bg1"/>
                </a:solidFill>
                <a:sym typeface="Symbol"/>
              </a:rPr>
              <a:t></a:t>
            </a:r>
            <a:r>
              <a:rPr lang="en-US" dirty="0" smtClean="0">
                <a:solidFill>
                  <a:schemeClr val="bg1"/>
                </a:solidFill>
              </a:rPr>
              <a:t> S and </a:t>
            </a:r>
            <a:r>
              <a:rPr lang="en-US" dirty="0" err="1" smtClean="0">
                <a:solidFill>
                  <a:schemeClr val="bg1"/>
                </a:solidFill>
              </a:rPr>
              <a:t>S</a:t>
            </a:r>
            <a:r>
              <a:rPr lang="en-US" baseline="-25000" dirty="0" err="1" smtClean="0">
                <a:solidFill>
                  <a:schemeClr val="bg1"/>
                </a:solidFill>
              </a:rPr>
              <a:t>x</a:t>
            </a:r>
            <a:r>
              <a:rPr lang="en-US" dirty="0" smtClean="0">
                <a:solidFill>
                  <a:schemeClr val="bg1"/>
                </a:solidFill>
              </a:rPr>
              <a:t> </a:t>
            </a:r>
            <a:r>
              <a:rPr lang="en-US" dirty="0" smtClean="0">
                <a:solidFill>
                  <a:schemeClr val="bg1"/>
                </a:solidFill>
                <a:sym typeface="Symbol"/>
              </a:rPr>
              <a:t></a:t>
            </a:r>
            <a:r>
              <a:rPr lang="en-US" dirty="0" smtClean="0">
                <a:solidFill>
                  <a:schemeClr val="bg1"/>
                </a:solidFill>
              </a:rPr>
              <a:t> </a:t>
            </a:r>
            <a:r>
              <a:rPr lang="en-US" dirty="0" err="1" smtClean="0">
                <a:solidFill>
                  <a:schemeClr val="bg1"/>
                </a:solidFill>
              </a:rPr>
              <a:t>S</a:t>
            </a:r>
            <a:r>
              <a:rPr lang="en-US" baseline="-25000" dirty="0" err="1" smtClean="0">
                <a:solidFill>
                  <a:schemeClr val="bg1"/>
                </a:solidFill>
              </a:rPr>
              <a:t>y</a:t>
            </a:r>
            <a:r>
              <a:rPr lang="en-US" baseline="-25000" dirty="0" smtClean="0">
                <a:solidFill>
                  <a:schemeClr val="bg1"/>
                </a:solidFill>
              </a:rPr>
              <a:t> </a:t>
            </a:r>
            <a:r>
              <a:rPr lang="en-US" dirty="0" smtClean="0">
                <a:solidFill>
                  <a:schemeClr val="bg1"/>
                </a:solidFill>
              </a:rPr>
              <a:t>= (subsequence relation similar to substring relation)</a:t>
            </a:r>
          </a:p>
          <a:p>
            <a:pPr lvl="1" hangingPunct="0"/>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11</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Smart-SRA</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3581400" y="1295400"/>
            <a:ext cx="5334000" cy="5029200"/>
          </a:xfrm>
          <a:prstGeom prst="rect">
            <a:avLst/>
          </a:prstGeom>
        </p:spPr>
        <p:txBody>
          <a:bodyPr/>
          <a:lstStyle/>
          <a:p>
            <a:pPr marL="800100" lvl="1" indent="-342900" algn="just">
              <a:lnSpc>
                <a:spcPct val="90000"/>
              </a:lnSpc>
              <a:spcBef>
                <a:spcPct val="20000"/>
              </a:spcBef>
              <a:buFont typeface="Arial" pitchFamily="34" charset="0"/>
              <a:buChar char="•"/>
            </a:pPr>
            <a:r>
              <a:rPr lang="en-US" dirty="0" smtClean="0">
                <a:solidFill>
                  <a:schemeClr val="bg1"/>
                </a:solidFill>
              </a:rPr>
              <a:t>Smart-SRA  (</a:t>
            </a:r>
            <a:r>
              <a:rPr lang="en-US" dirty="0" smtClean="0">
                <a:solidFill>
                  <a:srgbClr val="FF0000"/>
                </a:solidFill>
              </a:rPr>
              <a:t>Smart</a:t>
            </a:r>
            <a:r>
              <a:rPr lang="en-US" dirty="0" smtClean="0">
                <a:solidFill>
                  <a:schemeClr val="bg1"/>
                </a:solidFill>
              </a:rPr>
              <a:t> </a:t>
            </a:r>
            <a:r>
              <a:rPr lang="en-US" dirty="0" smtClean="0">
                <a:solidFill>
                  <a:srgbClr val="FF0000"/>
                </a:solidFill>
              </a:rPr>
              <a:t>S</a:t>
            </a:r>
            <a:r>
              <a:rPr lang="en-US" dirty="0" smtClean="0">
                <a:solidFill>
                  <a:schemeClr val="bg1"/>
                </a:solidFill>
              </a:rPr>
              <a:t>ession </a:t>
            </a:r>
            <a:r>
              <a:rPr lang="en-US" dirty="0" smtClean="0">
                <a:solidFill>
                  <a:srgbClr val="FF0000"/>
                </a:solidFill>
              </a:rPr>
              <a:t>R</a:t>
            </a:r>
            <a:r>
              <a:rPr lang="en-US" dirty="0" smtClean="0">
                <a:solidFill>
                  <a:schemeClr val="bg1"/>
                </a:solidFill>
              </a:rPr>
              <a:t>econstruction </a:t>
            </a:r>
            <a:r>
              <a:rPr lang="en-US" dirty="0" smtClean="0">
                <a:solidFill>
                  <a:srgbClr val="FF0000"/>
                </a:solidFill>
              </a:rPr>
              <a:t>A</a:t>
            </a:r>
            <a:r>
              <a:rPr lang="en-US" dirty="0" smtClean="0">
                <a:solidFill>
                  <a:schemeClr val="bg1"/>
                </a:solidFill>
              </a:rPr>
              <a:t>lgorithm) is the new algorithm that produce link based sessions from web usage logs</a:t>
            </a:r>
          </a:p>
          <a:p>
            <a:pPr marL="800100" lvl="1" indent="-342900" algn="just">
              <a:lnSpc>
                <a:spcPct val="90000"/>
              </a:lnSpc>
              <a:spcBef>
                <a:spcPct val="20000"/>
              </a:spcBef>
              <a:buFont typeface="Arial" pitchFamily="34" charset="0"/>
              <a:buChar char="•"/>
            </a:pPr>
            <a:r>
              <a:rPr lang="en-US" dirty="0" smtClean="0">
                <a:solidFill>
                  <a:schemeClr val="bg1"/>
                </a:solidFill>
              </a:rPr>
              <a:t>Smart-SRA  has 2 phases.</a:t>
            </a:r>
          </a:p>
          <a:p>
            <a:pPr marL="1257300" lvl="2" indent="-342900" algn="just">
              <a:lnSpc>
                <a:spcPct val="90000"/>
              </a:lnSpc>
              <a:spcBef>
                <a:spcPct val="20000"/>
              </a:spcBef>
              <a:buFont typeface="Wingdings" pitchFamily="2" charset="2"/>
              <a:buChar char="q"/>
            </a:pPr>
            <a:r>
              <a:rPr lang="en-US" dirty="0" smtClean="0">
                <a:solidFill>
                  <a:srgbClr val="FF0000"/>
                </a:solidFill>
              </a:rPr>
              <a:t>In  Phase-1 </a:t>
            </a:r>
            <a:r>
              <a:rPr lang="en-US" dirty="0" smtClean="0">
                <a:solidFill>
                  <a:schemeClr val="bg1"/>
                </a:solidFill>
              </a:rPr>
              <a:t>Candidate Sessions are constructed from web usage logs by applying page stay and session duration time criteria.</a:t>
            </a:r>
          </a:p>
          <a:p>
            <a:pPr marL="1257300" lvl="2" indent="-342900" algn="just">
              <a:lnSpc>
                <a:spcPct val="90000"/>
              </a:lnSpc>
              <a:spcBef>
                <a:spcPct val="20000"/>
              </a:spcBef>
              <a:buFont typeface="Wingdings" pitchFamily="2" charset="2"/>
              <a:buChar char="q"/>
            </a:pPr>
            <a:r>
              <a:rPr lang="en-US" dirty="0" smtClean="0">
                <a:solidFill>
                  <a:srgbClr val="FF0000"/>
                </a:solidFill>
              </a:rPr>
              <a:t>In Phase-2 </a:t>
            </a:r>
            <a:r>
              <a:rPr lang="en-US" dirty="0" smtClean="0">
                <a:solidFill>
                  <a:schemeClr val="bg1"/>
                </a:solidFill>
              </a:rPr>
              <a:t>Candidate Sessions are partitioned into maximal navigation sequences satisfying properties of link based session model. </a:t>
            </a:r>
            <a:r>
              <a:rPr lang="en-US" dirty="0" smtClean="0">
                <a:solidFill>
                  <a:srgbClr val="FF0000"/>
                </a:solidFill>
              </a:rPr>
              <a:t>(Main Phase). All navigation sequences generated by Smart-SRA may overlap but they are maximal. </a:t>
            </a:r>
          </a:p>
          <a:p>
            <a:pPr lvl="1" hangingPunct="0"/>
            <a:endParaRPr lang="en-US" dirty="0" smtClean="0">
              <a:solidFill>
                <a:schemeClr val="bg1"/>
              </a:solidFill>
            </a:endParaRPr>
          </a:p>
        </p:txBody>
      </p:sp>
      <p:grpSp>
        <p:nvGrpSpPr>
          <p:cNvPr id="423938" name="Group 2"/>
          <p:cNvGrpSpPr>
            <a:grpSpLocks/>
          </p:cNvGrpSpPr>
          <p:nvPr/>
        </p:nvGrpSpPr>
        <p:grpSpPr bwMode="auto">
          <a:xfrm>
            <a:off x="152400" y="1295400"/>
            <a:ext cx="4191000" cy="3124200"/>
            <a:chOff x="2338" y="1849"/>
            <a:chExt cx="5567" cy="4181"/>
          </a:xfrm>
          <a:solidFill>
            <a:schemeClr val="bg1"/>
          </a:solidFill>
        </p:grpSpPr>
        <p:cxnSp>
          <p:nvCxnSpPr>
            <p:cNvPr id="423939" name="AutoShape 3"/>
            <p:cNvCxnSpPr>
              <a:cxnSpLocks noChangeShapeType="1"/>
            </p:cNvCxnSpPr>
            <p:nvPr/>
          </p:nvCxnSpPr>
          <p:spPr bwMode="auto">
            <a:xfrm>
              <a:off x="6009" y="2491"/>
              <a:ext cx="28" cy="2555"/>
            </a:xfrm>
            <a:prstGeom prst="straightConnector1">
              <a:avLst/>
            </a:prstGeom>
            <a:grpFill/>
            <a:ln w="25400">
              <a:solidFill>
                <a:srgbClr val="E36C0A"/>
              </a:solidFill>
              <a:round/>
              <a:headEnd/>
              <a:tailEnd/>
            </a:ln>
          </p:spPr>
        </p:cxnSp>
        <p:grpSp>
          <p:nvGrpSpPr>
            <p:cNvPr id="423940" name="Group 4"/>
            <p:cNvGrpSpPr>
              <a:grpSpLocks/>
            </p:cNvGrpSpPr>
            <p:nvPr/>
          </p:nvGrpSpPr>
          <p:grpSpPr bwMode="auto">
            <a:xfrm>
              <a:off x="2338" y="1849"/>
              <a:ext cx="5567" cy="4181"/>
              <a:chOff x="2338" y="1849"/>
              <a:chExt cx="5567" cy="4181"/>
            </a:xfrm>
            <a:grpFill/>
          </p:grpSpPr>
          <p:cxnSp>
            <p:nvCxnSpPr>
              <p:cNvPr id="423941" name="AutoShape 5"/>
              <p:cNvCxnSpPr>
                <a:cxnSpLocks noChangeShapeType="1"/>
              </p:cNvCxnSpPr>
              <p:nvPr/>
            </p:nvCxnSpPr>
            <p:spPr bwMode="auto">
              <a:xfrm flipV="1">
                <a:off x="4245" y="2070"/>
                <a:ext cx="2130" cy="45"/>
              </a:xfrm>
              <a:prstGeom prst="straightConnector1">
                <a:avLst/>
              </a:prstGeom>
              <a:grpFill/>
              <a:ln w="25400">
                <a:solidFill>
                  <a:srgbClr val="FF0000"/>
                </a:solidFill>
                <a:round/>
                <a:headEnd/>
                <a:tailEnd/>
              </a:ln>
            </p:spPr>
          </p:cxnSp>
          <p:cxnSp>
            <p:nvCxnSpPr>
              <p:cNvPr id="423942" name="AutoShape 6"/>
              <p:cNvCxnSpPr>
                <a:cxnSpLocks noChangeShapeType="1"/>
              </p:cNvCxnSpPr>
              <p:nvPr/>
            </p:nvCxnSpPr>
            <p:spPr bwMode="auto">
              <a:xfrm>
                <a:off x="6375" y="2070"/>
                <a:ext cx="0" cy="3720"/>
              </a:xfrm>
              <a:prstGeom prst="straightConnector1">
                <a:avLst/>
              </a:prstGeom>
              <a:grpFill/>
              <a:ln w="25400">
                <a:solidFill>
                  <a:srgbClr val="FF0000"/>
                </a:solidFill>
                <a:round/>
                <a:headEnd/>
                <a:tailEnd/>
              </a:ln>
            </p:spPr>
          </p:cxnSp>
          <p:cxnSp>
            <p:nvCxnSpPr>
              <p:cNvPr id="423943" name="AutoShape 7"/>
              <p:cNvCxnSpPr>
                <a:cxnSpLocks noChangeShapeType="1"/>
              </p:cNvCxnSpPr>
              <p:nvPr/>
            </p:nvCxnSpPr>
            <p:spPr bwMode="auto">
              <a:xfrm flipV="1">
                <a:off x="3915" y="5790"/>
                <a:ext cx="2460" cy="45"/>
              </a:xfrm>
              <a:prstGeom prst="straightConnector1">
                <a:avLst/>
              </a:prstGeom>
              <a:grpFill/>
              <a:ln w="25400">
                <a:solidFill>
                  <a:srgbClr val="FF0000"/>
                </a:solidFill>
                <a:round/>
                <a:headEnd/>
                <a:tailEnd/>
              </a:ln>
            </p:spPr>
          </p:cxnSp>
          <p:cxnSp>
            <p:nvCxnSpPr>
              <p:cNvPr id="423944" name="AutoShape 8"/>
              <p:cNvCxnSpPr>
                <a:cxnSpLocks noChangeShapeType="1"/>
              </p:cNvCxnSpPr>
              <p:nvPr/>
            </p:nvCxnSpPr>
            <p:spPr bwMode="auto">
              <a:xfrm flipV="1">
                <a:off x="4245" y="2491"/>
                <a:ext cx="1792" cy="45"/>
              </a:xfrm>
              <a:prstGeom prst="straightConnector1">
                <a:avLst/>
              </a:prstGeom>
              <a:grpFill/>
              <a:ln w="25400">
                <a:solidFill>
                  <a:srgbClr val="E36C0A"/>
                </a:solidFill>
                <a:round/>
                <a:headEnd/>
                <a:tailEnd/>
              </a:ln>
            </p:spPr>
          </p:cxnSp>
          <p:cxnSp>
            <p:nvCxnSpPr>
              <p:cNvPr id="423945" name="AutoShape 9"/>
              <p:cNvCxnSpPr>
                <a:cxnSpLocks noChangeShapeType="1"/>
              </p:cNvCxnSpPr>
              <p:nvPr/>
            </p:nvCxnSpPr>
            <p:spPr bwMode="auto">
              <a:xfrm>
                <a:off x="3205" y="3960"/>
                <a:ext cx="2804" cy="1086"/>
              </a:xfrm>
              <a:prstGeom prst="straightConnector1">
                <a:avLst/>
              </a:prstGeom>
              <a:grpFill/>
              <a:ln w="25400">
                <a:solidFill>
                  <a:srgbClr val="E36C0A"/>
                </a:solidFill>
                <a:round/>
                <a:headEnd/>
                <a:tailEnd/>
              </a:ln>
            </p:spPr>
          </p:cxnSp>
          <p:sp>
            <p:nvSpPr>
              <p:cNvPr id="423946" name="Line 10"/>
              <p:cNvSpPr>
                <a:spLocks noChangeShapeType="1"/>
              </p:cNvSpPr>
              <p:nvPr/>
            </p:nvSpPr>
            <p:spPr bwMode="auto">
              <a:xfrm flipV="1">
                <a:off x="4395" y="2341"/>
                <a:ext cx="1453" cy="4"/>
              </a:xfrm>
              <a:prstGeom prst="line">
                <a:avLst/>
              </a:prstGeom>
              <a:grpFill/>
              <a:ln w="19050">
                <a:solidFill>
                  <a:schemeClr val="bg1"/>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3947" name="AutoShape 11"/>
              <p:cNvSpPr>
                <a:spLocks noChangeArrowheads="1"/>
              </p:cNvSpPr>
              <p:nvPr/>
            </p:nvSpPr>
            <p:spPr bwMode="auto">
              <a:xfrm>
                <a:off x="5727" y="1849"/>
                <a:ext cx="968" cy="984"/>
              </a:xfrm>
              <a:prstGeom prst="verticalScroll">
                <a:avLst>
                  <a:gd name="adj" fmla="val 12500"/>
                </a:avLst>
              </a:prstGeom>
              <a:grpFill/>
              <a:ln w="9525">
                <a:solidFill>
                  <a:srgbClr val="000000"/>
                </a:solidFill>
                <a:round/>
                <a:headEnd/>
                <a:tailEnd/>
              </a:ln>
            </p:spPr>
            <p:txBody>
              <a:bodyPr vert="horz" wrap="square" lIns="12600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P</a:t>
                </a:r>
                <a:r>
                  <a:rPr kumimoji="0" lang="en-US" sz="1600" b="0" i="0" u="none" strike="noStrike" cap="none" normalizeH="0" baseline="-25000" dirty="0" smtClean="0">
                    <a:ln>
                      <a:noFill/>
                    </a:ln>
                    <a:solidFill>
                      <a:schemeClr val="tx1"/>
                    </a:solidFill>
                    <a:effectLst/>
                    <a:latin typeface="Calibri" pitchFamily="34" charset="0"/>
                  </a:rPr>
                  <a:t>13</a:t>
                </a:r>
                <a:endParaRPr kumimoji="0" lang="en-US" sz="1600" b="0" i="0" u="none" strike="noStrike" cap="none" normalizeH="0" baseline="0" dirty="0" smtClean="0">
                  <a:ln>
                    <a:noFill/>
                  </a:ln>
                  <a:solidFill>
                    <a:schemeClr val="tx1"/>
                  </a:solidFill>
                  <a:effectLst/>
                  <a:latin typeface="Arial" pitchFamily="34" charset="0"/>
                </a:endParaRPr>
              </a:p>
            </p:txBody>
          </p:sp>
          <p:sp>
            <p:nvSpPr>
              <p:cNvPr id="423948" name="AutoShape 12"/>
              <p:cNvSpPr>
                <a:spLocks noChangeArrowheads="1"/>
              </p:cNvSpPr>
              <p:nvPr/>
            </p:nvSpPr>
            <p:spPr bwMode="auto">
              <a:xfrm>
                <a:off x="3548" y="1849"/>
                <a:ext cx="968" cy="984"/>
              </a:xfrm>
              <a:prstGeom prst="verticalScroll">
                <a:avLst>
                  <a:gd name="adj" fmla="val 12500"/>
                </a:avLst>
              </a:prstGeom>
              <a:grpFill/>
              <a:ln w="9525">
                <a:solidFill>
                  <a:srgbClr val="000000"/>
                </a:solidFill>
                <a:round/>
                <a:headEnd/>
                <a:tailEnd/>
              </a:ln>
            </p:spPr>
            <p:txBody>
              <a:bodyPr vert="horz" wrap="square" lIns="14400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P</a:t>
                </a:r>
                <a:r>
                  <a:rPr kumimoji="0" lang="en-US" sz="1600" b="0" i="0" u="none" strike="noStrike" cap="none" normalizeH="0" baseline="-25000" dirty="0" smtClean="0">
                    <a:ln>
                      <a:noFill/>
                    </a:ln>
                    <a:solidFill>
                      <a:schemeClr val="tx1"/>
                    </a:solidFill>
                    <a:effectLst/>
                    <a:latin typeface="Calibri" pitchFamily="34" charset="0"/>
                  </a:rPr>
                  <a:t>1</a:t>
                </a:r>
                <a:endParaRPr kumimoji="0" lang="en-US" sz="1600" b="0" i="0" u="none" strike="noStrike" cap="none" normalizeH="0" baseline="0" dirty="0" smtClean="0">
                  <a:ln>
                    <a:noFill/>
                  </a:ln>
                  <a:solidFill>
                    <a:schemeClr val="tx1"/>
                  </a:solidFill>
                  <a:effectLst/>
                  <a:latin typeface="Arial" pitchFamily="34" charset="0"/>
                </a:endParaRPr>
              </a:p>
            </p:txBody>
          </p:sp>
          <p:sp>
            <p:nvSpPr>
              <p:cNvPr id="423949" name="AutoShape 13"/>
              <p:cNvSpPr>
                <a:spLocks noChangeArrowheads="1"/>
              </p:cNvSpPr>
              <p:nvPr/>
            </p:nvSpPr>
            <p:spPr bwMode="auto">
              <a:xfrm>
                <a:off x="6937" y="3325"/>
                <a:ext cx="968" cy="983"/>
              </a:xfrm>
              <a:prstGeom prst="verticalScroll">
                <a:avLst>
                  <a:gd name="adj" fmla="val 12500"/>
                </a:avLst>
              </a:prstGeom>
              <a:grpFill/>
              <a:ln w="9525">
                <a:solidFill>
                  <a:srgbClr val="000000"/>
                </a:solidFill>
                <a:round/>
                <a:headEnd/>
                <a:tailEnd/>
              </a:ln>
            </p:spPr>
            <p:txBody>
              <a:bodyPr vert="horz" wrap="square" lIns="12600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P</a:t>
                </a:r>
                <a:r>
                  <a:rPr kumimoji="0" lang="en-US" sz="1600" b="0" i="0" u="none" strike="noStrike" cap="none" normalizeH="0" baseline="-25000" dirty="0" smtClean="0">
                    <a:ln>
                      <a:noFill/>
                    </a:ln>
                    <a:solidFill>
                      <a:schemeClr val="tx1"/>
                    </a:solidFill>
                    <a:effectLst/>
                    <a:latin typeface="Calibri" pitchFamily="34" charset="0"/>
                  </a:rPr>
                  <a:t>20</a:t>
                </a:r>
                <a:endParaRPr kumimoji="0" lang="en-US" sz="1600" b="0" i="0" u="none" strike="noStrike" cap="none" normalizeH="0" baseline="0" dirty="0" smtClean="0">
                  <a:ln>
                    <a:noFill/>
                  </a:ln>
                  <a:solidFill>
                    <a:schemeClr val="tx1"/>
                  </a:solidFill>
                  <a:effectLst/>
                  <a:latin typeface="Arial" pitchFamily="34" charset="0"/>
                </a:endParaRPr>
              </a:p>
            </p:txBody>
          </p:sp>
          <p:sp>
            <p:nvSpPr>
              <p:cNvPr id="423950" name="AutoShape 14"/>
              <p:cNvSpPr>
                <a:spLocks noChangeArrowheads="1"/>
              </p:cNvSpPr>
              <p:nvPr/>
            </p:nvSpPr>
            <p:spPr bwMode="auto">
              <a:xfrm>
                <a:off x="2338" y="3430"/>
                <a:ext cx="968" cy="983"/>
              </a:xfrm>
              <a:prstGeom prst="verticalScroll">
                <a:avLst>
                  <a:gd name="adj" fmla="val 12500"/>
                </a:avLst>
              </a:prstGeom>
              <a:grpFill/>
              <a:ln w="9525">
                <a:solidFill>
                  <a:srgbClr val="000000"/>
                </a:solidFill>
                <a:round/>
                <a:headEnd/>
                <a:tailEnd/>
              </a:ln>
            </p:spPr>
            <p:txBody>
              <a:bodyPr vert="horz" wrap="square" lIns="12600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P</a:t>
                </a:r>
                <a:r>
                  <a:rPr kumimoji="0" lang="en-US" sz="1600" b="0" i="0" u="none" strike="noStrike" cap="none" normalizeH="0" baseline="-25000" dirty="0" smtClean="0">
                    <a:ln>
                      <a:noFill/>
                    </a:ln>
                    <a:solidFill>
                      <a:schemeClr val="tx1"/>
                    </a:solidFill>
                    <a:effectLst/>
                    <a:latin typeface="Calibri" pitchFamily="34" charset="0"/>
                  </a:rPr>
                  <a:t>23</a:t>
                </a:r>
                <a:endParaRPr kumimoji="0" lang="en-US" sz="1600" b="0" i="0" u="none" strike="noStrike" cap="none" normalizeH="0" baseline="0" dirty="0" smtClean="0">
                  <a:ln>
                    <a:noFill/>
                  </a:ln>
                  <a:solidFill>
                    <a:schemeClr val="tx1"/>
                  </a:solidFill>
                  <a:effectLst/>
                  <a:latin typeface="Arial" pitchFamily="34" charset="0"/>
                </a:endParaRPr>
              </a:p>
            </p:txBody>
          </p:sp>
          <p:sp>
            <p:nvSpPr>
              <p:cNvPr id="423951" name="Line 15"/>
              <p:cNvSpPr>
                <a:spLocks noChangeShapeType="1"/>
              </p:cNvSpPr>
              <p:nvPr/>
            </p:nvSpPr>
            <p:spPr bwMode="auto">
              <a:xfrm>
                <a:off x="4395" y="2775"/>
                <a:ext cx="2663" cy="980"/>
              </a:xfrm>
              <a:prstGeom prst="line">
                <a:avLst/>
              </a:prstGeom>
              <a:grpFill/>
              <a:ln w="19050">
                <a:solidFill>
                  <a:schemeClr val="bg1"/>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3952" name="Line 16"/>
              <p:cNvSpPr>
                <a:spLocks noChangeShapeType="1"/>
              </p:cNvSpPr>
              <p:nvPr/>
            </p:nvSpPr>
            <p:spPr bwMode="auto">
              <a:xfrm flipV="1">
                <a:off x="3205" y="3817"/>
                <a:ext cx="3873" cy="4"/>
              </a:xfrm>
              <a:prstGeom prst="line">
                <a:avLst/>
              </a:prstGeom>
              <a:grpFill/>
              <a:ln w="19050">
                <a:solidFill>
                  <a:schemeClr val="bg1"/>
                </a:solidFill>
                <a:prstDash val="sysDot"/>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23953" name="Line 17"/>
              <p:cNvSpPr>
                <a:spLocks noChangeShapeType="1"/>
              </p:cNvSpPr>
              <p:nvPr/>
            </p:nvSpPr>
            <p:spPr bwMode="auto">
              <a:xfrm flipV="1">
                <a:off x="4133" y="2833"/>
                <a:ext cx="1937" cy="2213"/>
              </a:xfrm>
              <a:prstGeom prst="line">
                <a:avLst/>
              </a:prstGeom>
              <a:grpFill/>
              <a:ln w="19050">
                <a:solidFill>
                  <a:schemeClr val="bg1"/>
                </a:solidFill>
                <a:prstDash val="sysDot"/>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23954" name="Line 18"/>
              <p:cNvSpPr>
                <a:spLocks noChangeShapeType="1"/>
              </p:cNvSpPr>
              <p:nvPr/>
            </p:nvSpPr>
            <p:spPr bwMode="auto">
              <a:xfrm flipV="1">
                <a:off x="6211" y="2833"/>
                <a:ext cx="0" cy="2213"/>
              </a:xfrm>
              <a:prstGeom prst="line">
                <a:avLst/>
              </a:prstGeom>
              <a:grpFill/>
              <a:ln w="19050">
                <a:solidFill>
                  <a:schemeClr val="bg1"/>
                </a:solidFill>
                <a:prstDash val="sysDot"/>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23955" name="Line 19"/>
              <p:cNvSpPr>
                <a:spLocks noChangeShapeType="1"/>
              </p:cNvSpPr>
              <p:nvPr/>
            </p:nvSpPr>
            <p:spPr bwMode="auto">
              <a:xfrm>
                <a:off x="3205" y="4308"/>
                <a:ext cx="2663" cy="984"/>
              </a:xfrm>
              <a:prstGeom prst="line">
                <a:avLst/>
              </a:prstGeom>
              <a:grpFill/>
              <a:ln w="19050">
                <a:solidFill>
                  <a:schemeClr val="bg1"/>
                </a:solidFill>
                <a:prstDash val="sysDot"/>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23956" name="Line 20"/>
              <p:cNvSpPr>
                <a:spLocks noChangeShapeType="1"/>
              </p:cNvSpPr>
              <p:nvPr/>
            </p:nvSpPr>
            <p:spPr bwMode="auto">
              <a:xfrm flipV="1">
                <a:off x="4516" y="5533"/>
                <a:ext cx="1453" cy="0"/>
              </a:xfrm>
              <a:prstGeom prst="line">
                <a:avLst/>
              </a:prstGeom>
              <a:grpFill/>
              <a:ln w="19050">
                <a:solidFill>
                  <a:schemeClr val="bg1"/>
                </a:solidFill>
                <a:prstDash val="sysDot"/>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423957" name="AutoShape 21"/>
              <p:cNvSpPr>
                <a:spLocks noChangeArrowheads="1"/>
              </p:cNvSpPr>
              <p:nvPr/>
            </p:nvSpPr>
            <p:spPr bwMode="auto">
              <a:xfrm>
                <a:off x="5727" y="5046"/>
                <a:ext cx="968" cy="984"/>
              </a:xfrm>
              <a:prstGeom prst="verticalScroll">
                <a:avLst>
                  <a:gd name="adj" fmla="val 12500"/>
                </a:avLst>
              </a:prstGeom>
              <a:grpFill/>
              <a:ln w="9525">
                <a:solidFill>
                  <a:srgbClr val="000000"/>
                </a:solidFill>
                <a:round/>
                <a:headEnd/>
                <a:tailEnd/>
              </a:ln>
            </p:spPr>
            <p:txBody>
              <a:bodyPr vert="horz" wrap="square" lIns="144000" tIns="118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P</a:t>
                </a:r>
                <a:r>
                  <a:rPr kumimoji="0" lang="en-US" sz="1600" b="0" i="0" u="none" strike="noStrike" cap="none" normalizeH="0" baseline="-25000" dirty="0" smtClean="0">
                    <a:ln>
                      <a:noFill/>
                    </a:ln>
                    <a:solidFill>
                      <a:schemeClr val="tx1"/>
                    </a:solidFill>
                    <a:effectLst/>
                    <a:latin typeface="Calibri" pitchFamily="34" charset="0"/>
                  </a:rPr>
                  <a:t>49</a:t>
                </a:r>
                <a:endParaRPr kumimoji="0" lang="en-US" sz="1600" b="0" i="0" u="none" strike="noStrike" cap="none" normalizeH="0" baseline="0" dirty="0" smtClean="0">
                  <a:ln>
                    <a:noFill/>
                  </a:ln>
                  <a:solidFill>
                    <a:schemeClr val="tx1"/>
                  </a:solidFill>
                  <a:effectLst/>
                  <a:latin typeface="Arial" pitchFamily="34" charset="0"/>
                </a:endParaRPr>
              </a:p>
            </p:txBody>
          </p:sp>
          <p:sp>
            <p:nvSpPr>
              <p:cNvPr id="423958" name="AutoShape 22"/>
              <p:cNvSpPr>
                <a:spLocks noChangeArrowheads="1"/>
              </p:cNvSpPr>
              <p:nvPr/>
            </p:nvSpPr>
            <p:spPr bwMode="auto">
              <a:xfrm>
                <a:off x="3609" y="5046"/>
                <a:ext cx="968" cy="984"/>
              </a:xfrm>
              <a:prstGeom prst="verticalScroll">
                <a:avLst>
                  <a:gd name="adj" fmla="val 12500"/>
                </a:avLst>
              </a:prstGeom>
              <a:grpFill/>
              <a:ln w="9525">
                <a:solidFill>
                  <a:srgbClr val="000000"/>
                </a:solidFill>
                <a:round/>
                <a:headEnd/>
                <a:tailEnd/>
              </a:ln>
            </p:spPr>
            <p:txBody>
              <a:bodyPr vert="horz" wrap="square" lIns="12600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P</a:t>
                </a:r>
                <a:r>
                  <a:rPr kumimoji="0" lang="en-US" sz="1600" b="0" i="0" u="none" strike="noStrike" cap="none" normalizeH="0" baseline="-25000" dirty="0" smtClean="0">
                    <a:ln>
                      <a:noFill/>
                    </a:ln>
                    <a:solidFill>
                      <a:schemeClr val="tx1"/>
                    </a:solidFill>
                    <a:effectLst/>
                    <a:latin typeface="Calibri" pitchFamily="34" charset="0"/>
                  </a:rPr>
                  <a:t>34</a:t>
                </a:r>
                <a:endParaRPr kumimoji="0" lang="en-US" sz="1600" b="0" i="0" u="none" strike="noStrike" cap="none" normalizeH="0" baseline="0" dirty="0" smtClean="0">
                  <a:ln>
                    <a:noFill/>
                  </a:ln>
                  <a:solidFill>
                    <a:schemeClr val="tx1"/>
                  </a:solidFill>
                  <a:effectLst/>
                  <a:latin typeface="Arial" pitchFamily="34" charset="0"/>
                </a:endParaRPr>
              </a:p>
            </p:txBody>
          </p:sp>
          <p:sp>
            <p:nvSpPr>
              <p:cNvPr id="423959" name="AutoShape 23"/>
              <p:cNvSpPr>
                <a:spLocks noChangeArrowheads="1"/>
              </p:cNvSpPr>
              <p:nvPr/>
            </p:nvSpPr>
            <p:spPr bwMode="auto">
              <a:xfrm>
                <a:off x="6241" y="4000"/>
                <a:ext cx="259" cy="173"/>
              </a:xfrm>
              <a:prstGeom prst="flowChartMerge">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60" name="AutoShape 24"/>
              <p:cNvSpPr>
                <a:spLocks noChangeArrowheads="1"/>
              </p:cNvSpPr>
              <p:nvPr/>
            </p:nvSpPr>
            <p:spPr bwMode="auto">
              <a:xfrm rot="16200000">
                <a:off x="5050" y="2008"/>
                <a:ext cx="259" cy="173"/>
              </a:xfrm>
              <a:prstGeom prst="flowChartMerge">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61" name="AutoShape 25"/>
              <p:cNvSpPr>
                <a:spLocks noChangeArrowheads="1"/>
              </p:cNvSpPr>
              <p:nvPr/>
            </p:nvSpPr>
            <p:spPr bwMode="auto">
              <a:xfrm rot="16200000">
                <a:off x="5050" y="2433"/>
                <a:ext cx="259" cy="173"/>
              </a:xfrm>
              <a:prstGeom prst="flowChartMerge">
                <a:avLst/>
              </a:prstGeom>
              <a:grp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62" name="AutoShape 26"/>
              <p:cNvSpPr>
                <a:spLocks noChangeArrowheads="1"/>
              </p:cNvSpPr>
              <p:nvPr/>
            </p:nvSpPr>
            <p:spPr bwMode="auto">
              <a:xfrm rot="5400000">
                <a:off x="5050" y="5714"/>
                <a:ext cx="259" cy="173"/>
              </a:xfrm>
              <a:prstGeom prst="flowChartMerge">
                <a:avLst/>
              </a:prstGeom>
              <a:grp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63" name="AutoShape 27"/>
              <p:cNvSpPr>
                <a:spLocks noChangeArrowheads="1"/>
              </p:cNvSpPr>
              <p:nvPr/>
            </p:nvSpPr>
            <p:spPr bwMode="auto">
              <a:xfrm>
                <a:off x="5892" y="4000"/>
                <a:ext cx="259" cy="173"/>
              </a:xfrm>
              <a:prstGeom prst="flowChartMerge">
                <a:avLst/>
              </a:prstGeom>
              <a:grp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64" name="AutoShape 28"/>
              <p:cNvSpPr>
                <a:spLocks noChangeArrowheads="1"/>
              </p:cNvSpPr>
              <p:nvPr/>
            </p:nvSpPr>
            <p:spPr bwMode="auto">
              <a:xfrm rot="7200000">
                <a:off x="4014" y="4231"/>
                <a:ext cx="259" cy="173"/>
              </a:xfrm>
              <a:prstGeom prst="flowChartMerge">
                <a:avLst/>
              </a:prstGeom>
              <a:grp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TextBox 35"/>
          <p:cNvSpPr txBox="1"/>
          <p:nvPr/>
        </p:nvSpPr>
        <p:spPr>
          <a:xfrm>
            <a:off x="457200" y="4648201"/>
            <a:ext cx="4343400" cy="1477328"/>
          </a:xfrm>
          <a:prstGeom prst="rect">
            <a:avLst/>
          </a:prstGeom>
          <a:noFill/>
        </p:spPr>
        <p:txBody>
          <a:bodyPr wrap="square" rtlCol="0">
            <a:spAutoFit/>
          </a:bodyPr>
          <a:lstStyle/>
          <a:p>
            <a:pPr algn="just"/>
            <a:r>
              <a:rPr lang="en-US" dirty="0" smtClean="0">
                <a:solidFill>
                  <a:schemeClr val="bg1"/>
                </a:solidFill>
              </a:rPr>
              <a:t>For the candidate session </a:t>
            </a:r>
            <a:r>
              <a:rPr lang="en-GB" dirty="0" smtClean="0">
                <a:solidFill>
                  <a:srgbClr val="FFFF00"/>
                </a:solidFill>
              </a:rPr>
              <a:t>[P</a:t>
            </a:r>
            <a:r>
              <a:rPr lang="en-GB" baseline="-25000" dirty="0" smtClean="0">
                <a:solidFill>
                  <a:srgbClr val="FFFF00"/>
                </a:solidFill>
              </a:rPr>
              <a:t>1</a:t>
            </a:r>
            <a:r>
              <a:rPr lang="en-GB" dirty="0" smtClean="0">
                <a:solidFill>
                  <a:srgbClr val="FFFF00"/>
                </a:solidFill>
              </a:rPr>
              <a:t>, P</a:t>
            </a:r>
            <a:r>
              <a:rPr lang="en-GB" baseline="-25000" dirty="0" smtClean="0">
                <a:solidFill>
                  <a:srgbClr val="FFFF00"/>
                </a:solidFill>
              </a:rPr>
              <a:t>13</a:t>
            </a:r>
            <a:r>
              <a:rPr lang="en-GB" dirty="0" smtClean="0">
                <a:solidFill>
                  <a:srgbClr val="FFFF00"/>
                </a:solidFill>
              </a:rPr>
              <a:t>, P</a:t>
            </a:r>
            <a:r>
              <a:rPr lang="en-GB" baseline="-25000" dirty="0" smtClean="0">
                <a:solidFill>
                  <a:srgbClr val="FFFF00"/>
                </a:solidFill>
              </a:rPr>
              <a:t>49</a:t>
            </a:r>
            <a:r>
              <a:rPr lang="en-GB" dirty="0" smtClean="0">
                <a:solidFill>
                  <a:srgbClr val="FFFF00"/>
                </a:solidFill>
              </a:rPr>
              <a:t>, P</a:t>
            </a:r>
            <a:r>
              <a:rPr lang="en-GB" baseline="-25000" dirty="0" smtClean="0">
                <a:solidFill>
                  <a:srgbClr val="FFFF00"/>
                </a:solidFill>
              </a:rPr>
              <a:t>34</a:t>
            </a:r>
            <a:r>
              <a:rPr lang="en-GB" dirty="0" smtClean="0">
                <a:solidFill>
                  <a:srgbClr val="FFFF00"/>
                </a:solidFill>
              </a:rPr>
              <a:t>, P</a:t>
            </a:r>
            <a:r>
              <a:rPr lang="en-GB" baseline="-25000" dirty="0" smtClean="0">
                <a:solidFill>
                  <a:srgbClr val="FFFF00"/>
                </a:solidFill>
              </a:rPr>
              <a:t>23</a:t>
            </a:r>
            <a:r>
              <a:rPr lang="en-GB" dirty="0" smtClean="0">
                <a:solidFill>
                  <a:srgbClr val="FFFF00"/>
                </a:solidFill>
              </a:rPr>
              <a:t>] </a:t>
            </a:r>
            <a:r>
              <a:rPr lang="en-GB" dirty="0" smtClean="0">
                <a:solidFill>
                  <a:schemeClr val="bg1"/>
                </a:solidFill>
              </a:rPr>
              <a:t>two navigation sequences are generated:</a:t>
            </a:r>
          </a:p>
          <a:p>
            <a:pPr lvl="1" algn="just">
              <a:buFont typeface="Courier New" pitchFamily="49" charset="0"/>
              <a:buChar char="o"/>
            </a:pPr>
            <a:r>
              <a:rPr lang="en-GB" dirty="0" smtClean="0">
                <a:solidFill>
                  <a:srgbClr val="FFFF00"/>
                </a:solidFill>
              </a:rPr>
              <a:t> [P</a:t>
            </a:r>
            <a:r>
              <a:rPr lang="en-GB" baseline="-25000" dirty="0" smtClean="0">
                <a:solidFill>
                  <a:srgbClr val="FFFF00"/>
                </a:solidFill>
              </a:rPr>
              <a:t>1</a:t>
            </a:r>
            <a:r>
              <a:rPr lang="en-GB" dirty="0" smtClean="0">
                <a:solidFill>
                  <a:srgbClr val="FFFF00"/>
                </a:solidFill>
              </a:rPr>
              <a:t>, P</a:t>
            </a:r>
            <a:r>
              <a:rPr lang="en-GB" baseline="-25000" dirty="0" smtClean="0">
                <a:solidFill>
                  <a:srgbClr val="FFFF00"/>
                </a:solidFill>
              </a:rPr>
              <a:t>13</a:t>
            </a:r>
            <a:r>
              <a:rPr lang="en-GB" dirty="0" smtClean="0">
                <a:solidFill>
                  <a:srgbClr val="FFFF00"/>
                </a:solidFill>
              </a:rPr>
              <a:t>, P</a:t>
            </a:r>
            <a:r>
              <a:rPr lang="en-GB" baseline="-25000" dirty="0" smtClean="0">
                <a:solidFill>
                  <a:srgbClr val="FFFF00"/>
                </a:solidFill>
              </a:rPr>
              <a:t>49</a:t>
            </a:r>
            <a:r>
              <a:rPr lang="en-GB" dirty="0" smtClean="0">
                <a:solidFill>
                  <a:srgbClr val="FFFF00"/>
                </a:solidFill>
              </a:rPr>
              <a:t>, P</a:t>
            </a:r>
            <a:r>
              <a:rPr lang="en-GB" baseline="-25000" dirty="0" smtClean="0">
                <a:solidFill>
                  <a:srgbClr val="FFFF00"/>
                </a:solidFill>
              </a:rPr>
              <a:t>34</a:t>
            </a:r>
            <a:r>
              <a:rPr lang="en-GB" dirty="0" smtClean="0">
                <a:solidFill>
                  <a:srgbClr val="FFFF00"/>
                </a:solidFill>
              </a:rPr>
              <a:t>]</a:t>
            </a:r>
          </a:p>
          <a:p>
            <a:pPr lvl="1" algn="just">
              <a:buFont typeface="Courier New" pitchFamily="49" charset="0"/>
              <a:buChar char="o"/>
            </a:pPr>
            <a:r>
              <a:rPr lang="en-GB" dirty="0" smtClean="0">
                <a:solidFill>
                  <a:srgbClr val="FFFF00"/>
                </a:solidFill>
              </a:rPr>
              <a:t> [P</a:t>
            </a:r>
            <a:r>
              <a:rPr lang="en-GB" baseline="-25000" dirty="0" smtClean="0">
                <a:solidFill>
                  <a:srgbClr val="FFFF00"/>
                </a:solidFill>
              </a:rPr>
              <a:t>1</a:t>
            </a:r>
            <a:r>
              <a:rPr lang="en-GB" dirty="0" smtClean="0">
                <a:solidFill>
                  <a:srgbClr val="FFFF00"/>
                </a:solidFill>
              </a:rPr>
              <a:t>, P</a:t>
            </a:r>
            <a:r>
              <a:rPr lang="en-GB" baseline="-25000" dirty="0" smtClean="0">
                <a:solidFill>
                  <a:srgbClr val="FFFF00"/>
                </a:solidFill>
              </a:rPr>
              <a:t>13</a:t>
            </a:r>
            <a:r>
              <a:rPr lang="en-GB" dirty="0" smtClean="0">
                <a:solidFill>
                  <a:srgbClr val="FFFF00"/>
                </a:solidFill>
              </a:rPr>
              <a:t>, P</a:t>
            </a:r>
            <a:r>
              <a:rPr lang="en-GB" baseline="-25000" dirty="0" smtClean="0">
                <a:solidFill>
                  <a:srgbClr val="FFFF00"/>
                </a:solidFill>
              </a:rPr>
              <a:t>49</a:t>
            </a:r>
            <a:r>
              <a:rPr lang="en-GB" dirty="0" smtClean="0">
                <a:solidFill>
                  <a:srgbClr val="FFFF00"/>
                </a:solidFill>
              </a:rPr>
              <a:t>, P</a:t>
            </a:r>
            <a:r>
              <a:rPr lang="en-GB" baseline="-25000" dirty="0" smtClean="0">
                <a:solidFill>
                  <a:srgbClr val="FFFF00"/>
                </a:solidFill>
              </a:rPr>
              <a:t>23</a:t>
            </a:r>
            <a:r>
              <a:rPr lang="en-GB" dirty="0" smtClean="0">
                <a:solidFill>
                  <a:srgbClr val="FFFF00"/>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12</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Smart-SRA</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533400" y="1676400"/>
            <a:ext cx="8458200" cy="990600"/>
          </a:xfrm>
          <a:prstGeom prst="rect">
            <a:avLst/>
          </a:prstGeom>
        </p:spPr>
        <p:txBody>
          <a:bodyPr/>
          <a:lstStyle/>
          <a:p>
            <a:pPr algn="just">
              <a:buFont typeface="Wingdings" pitchFamily="2" charset="2"/>
              <a:buChar char="q"/>
            </a:pPr>
            <a:r>
              <a:rPr lang="en-US" sz="2000" kern="0" dirty="0" smtClean="0">
                <a:solidFill>
                  <a:srgbClr val="FF0000"/>
                </a:solidFill>
              </a:rPr>
              <a:t> </a:t>
            </a:r>
            <a:r>
              <a:rPr lang="en-US" sz="2000" kern="0" dirty="0" smtClean="0">
                <a:solidFill>
                  <a:schemeClr val="bg1"/>
                </a:solidFill>
              </a:rPr>
              <a:t>The complexity of Smart-SRA is exponential on specific cases which contains crawler like sessions including Breath First Order of web pages. </a:t>
            </a:r>
          </a:p>
          <a:p>
            <a:pPr algn="just"/>
            <a:endParaRPr lang="en-US" sz="2000" kern="0" dirty="0" smtClean="0">
              <a:solidFill>
                <a:schemeClr val="bg1"/>
              </a:solidFill>
            </a:endParaRPr>
          </a:p>
          <a:p>
            <a:pPr algn="just"/>
            <a:endParaRPr lang="en-US" dirty="0" smtClean="0">
              <a:solidFill>
                <a:schemeClr val="bg1"/>
              </a:solidFill>
            </a:endParaRPr>
          </a:p>
          <a:p>
            <a:pPr hangingPunct="0"/>
            <a:r>
              <a:rPr lang="en-US" dirty="0" smtClean="0">
                <a:solidFill>
                  <a:schemeClr val="bg1"/>
                </a:solidFill>
              </a:rPr>
              <a:t> </a:t>
            </a:r>
          </a:p>
        </p:txBody>
      </p:sp>
      <p:grpSp>
        <p:nvGrpSpPr>
          <p:cNvPr id="428034" name="Group 2"/>
          <p:cNvGrpSpPr>
            <a:grpSpLocks/>
          </p:cNvGrpSpPr>
          <p:nvPr/>
        </p:nvGrpSpPr>
        <p:grpSpPr bwMode="auto">
          <a:xfrm>
            <a:off x="1828800" y="2514600"/>
            <a:ext cx="5562600" cy="1066800"/>
            <a:chOff x="1620" y="7845"/>
            <a:chExt cx="7517" cy="2130"/>
          </a:xfrm>
        </p:grpSpPr>
        <p:cxnSp>
          <p:nvCxnSpPr>
            <p:cNvPr id="428036" name="AutoShape 4"/>
            <p:cNvCxnSpPr>
              <a:cxnSpLocks noChangeShapeType="1"/>
            </p:cNvCxnSpPr>
            <p:nvPr/>
          </p:nvCxnSpPr>
          <p:spPr bwMode="auto">
            <a:xfrm>
              <a:off x="2655" y="8085"/>
              <a:ext cx="1543" cy="0"/>
            </a:xfrm>
            <a:prstGeom prst="straightConnector1">
              <a:avLst/>
            </a:prstGeom>
            <a:noFill/>
            <a:ln w="9525">
              <a:solidFill>
                <a:schemeClr val="bg1"/>
              </a:solidFill>
              <a:round/>
              <a:headEnd/>
              <a:tailEnd type="triangle" w="med" len="med"/>
            </a:ln>
          </p:spPr>
        </p:cxnSp>
        <p:cxnSp>
          <p:nvCxnSpPr>
            <p:cNvPr id="428037" name="AutoShape 5"/>
            <p:cNvCxnSpPr>
              <a:cxnSpLocks noChangeShapeType="1"/>
            </p:cNvCxnSpPr>
            <p:nvPr/>
          </p:nvCxnSpPr>
          <p:spPr bwMode="auto">
            <a:xfrm>
              <a:off x="2730" y="8250"/>
              <a:ext cx="1325" cy="510"/>
            </a:xfrm>
            <a:prstGeom prst="straightConnector1">
              <a:avLst/>
            </a:prstGeom>
            <a:noFill/>
            <a:ln w="9525">
              <a:solidFill>
                <a:schemeClr val="bg1"/>
              </a:solidFill>
              <a:round/>
              <a:headEnd/>
              <a:tailEnd type="triangle" w="med" len="med"/>
            </a:ln>
          </p:spPr>
        </p:cxnSp>
        <p:cxnSp>
          <p:nvCxnSpPr>
            <p:cNvPr id="428038" name="AutoShape 6"/>
            <p:cNvCxnSpPr>
              <a:cxnSpLocks noChangeShapeType="1"/>
            </p:cNvCxnSpPr>
            <p:nvPr/>
          </p:nvCxnSpPr>
          <p:spPr bwMode="auto">
            <a:xfrm>
              <a:off x="2794" y="9465"/>
              <a:ext cx="1292" cy="0"/>
            </a:xfrm>
            <a:prstGeom prst="straightConnector1">
              <a:avLst/>
            </a:prstGeom>
            <a:noFill/>
            <a:ln w="9525">
              <a:solidFill>
                <a:schemeClr val="bg1"/>
              </a:solidFill>
              <a:round/>
              <a:headEnd/>
              <a:tailEnd type="triangle" w="med" len="med"/>
            </a:ln>
          </p:spPr>
        </p:cxnSp>
        <p:cxnSp>
          <p:nvCxnSpPr>
            <p:cNvPr id="428039" name="AutoShape 7"/>
            <p:cNvCxnSpPr>
              <a:cxnSpLocks noChangeShapeType="1"/>
            </p:cNvCxnSpPr>
            <p:nvPr/>
          </p:nvCxnSpPr>
          <p:spPr bwMode="auto">
            <a:xfrm flipV="1">
              <a:off x="2914" y="8985"/>
              <a:ext cx="999" cy="15"/>
            </a:xfrm>
            <a:prstGeom prst="straightConnector1">
              <a:avLst/>
            </a:prstGeom>
            <a:noFill/>
            <a:ln w="9525">
              <a:solidFill>
                <a:schemeClr val="bg1"/>
              </a:solidFill>
              <a:round/>
              <a:headEnd/>
              <a:tailEnd type="triangle" w="med" len="med"/>
            </a:ln>
          </p:spPr>
        </p:cxnSp>
        <p:cxnSp>
          <p:nvCxnSpPr>
            <p:cNvPr id="428040" name="AutoShape 8"/>
            <p:cNvCxnSpPr>
              <a:cxnSpLocks noChangeShapeType="1"/>
            </p:cNvCxnSpPr>
            <p:nvPr/>
          </p:nvCxnSpPr>
          <p:spPr bwMode="auto">
            <a:xfrm flipV="1">
              <a:off x="5165" y="8100"/>
              <a:ext cx="1660" cy="150"/>
            </a:xfrm>
            <a:prstGeom prst="straightConnector1">
              <a:avLst/>
            </a:prstGeom>
            <a:noFill/>
            <a:ln w="9525">
              <a:solidFill>
                <a:schemeClr val="bg1"/>
              </a:solidFill>
              <a:round/>
              <a:headEnd/>
              <a:tailEnd type="triangle" w="med" len="med"/>
            </a:ln>
          </p:spPr>
        </p:cxnSp>
        <p:cxnSp>
          <p:nvCxnSpPr>
            <p:cNvPr id="428041" name="AutoShape 9"/>
            <p:cNvCxnSpPr>
              <a:cxnSpLocks noChangeShapeType="1"/>
            </p:cNvCxnSpPr>
            <p:nvPr/>
          </p:nvCxnSpPr>
          <p:spPr bwMode="auto">
            <a:xfrm>
              <a:off x="5244" y="8550"/>
              <a:ext cx="1581" cy="121"/>
            </a:xfrm>
            <a:prstGeom prst="straightConnector1">
              <a:avLst/>
            </a:prstGeom>
            <a:noFill/>
            <a:ln w="9525">
              <a:solidFill>
                <a:schemeClr val="bg1"/>
              </a:solidFill>
              <a:round/>
              <a:headEnd/>
              <a:tailEnd type="triangle" w="med" len="med"/>
            </a:ln>
          </p:spPr>
        </p:cxnSp>
        <p:cxnSp>
          <p:nvCxnSpPr>
            <p:cNvPr id="428042" name="AutoShape 10"/>
            <p:cNvCxnSpPr>
              <a:cxnSpLocks noChangeShapeType="1"/>
            </p:cNvCxnSpPr>
            <p:nvPr/>
          </p:nvCxnSpPr>
          <p:spPr bwMode="auto">
            <a:xfrm>
              <a:off x="5274" y="9165"/>
              <a:ext cx="1114" cy="435"/>
            </a:xfrm>
            <a:prstGeom prst="straightConnector1">
              <a:avLst/>
            </a:prstGeom>
            <a:noFill/>
            <a:ln w="9525">
              <a:solidFill>
                <a:schemeClr val="bg1"/>
              </a:solidFill>
              <a:round/>
              <a:headEnd/>
              <a:tailEnd type="triangle" w="med" len="med"/>
            </a:ln>
          </p:spPr>
        </p:cxnSp>
        <p:cxnSp>
          <p:nvCxnSpPr>
            <p:cNvPr id="428043" name="AutoShape 11"/>
            <p:cNvCxnSpPr>
              <a:cxnSpLocks noChangeShapeType="1"/>
            </p:cNvCxnSpPr>
            <p:nvPr/>
          </p:nvCxnSpPr>
          <p:spPr bwMode="auto">
            <a:xfrm>
              <a:off x="5274" y="8925"/>
              <a:ext cx="1434" cy="121"/>
            </a:xfrm>
            <a:prstGeom prst="straightConnector1">
              <a:avLst/>
            </a:prstGeom>
            <a:noFill/>
            <a:ln w="9525">
              <a:solidFill>
                <a:schemeClr val="bg1"/>
              </a:solidFill>
              <a:round/>
              <a:headEnd/>
              <a:tailEnd type="triangle" w="med" len="med"/>
            </a:ln>
          </p:spPr>
        </p:cxnSp>
        <p:sp>
          <p:nvSpPr>
            <p:cNvPr id="428044" name="Oval 12"/>
            <p:cNvSpPr>
              <a:spLocks noChangeArrowheads="1"/>
            </p:cNvSpPr>
            <p:nvPr/>
          </p:nvSpPr>
          <p:spPr bwMode="auto">
            <a:xfrm>
              <a:off x="1620" y="7920"/>
              <a:ext cx="1264" cy="205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Level-1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Pages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L</a:t>
              </a:r>
              <a:r>
                <a:rPr kumimoji="0" lang="en-US" sz="1200" b="0" i="0" u="none" strike="noStrike" cap="none" normalizeH="0" baseline="-25000" dirty="0" smtClean="0">
                  <a:ln>
                    <a:noFill/>
                  </a:ln>
                  <a:solidFill>
                    <a:schemeClr val="tx1"/>
                  </a:solidFill>
                  <a:effectLst/>
                  <a:latin typeface="Calibri" pitchFamily="34" charset="0"/>
                </a:rPr>
                <a:t>1</a:t>
              </a:r>
              <a:endParaRPr kumimoji="0" lang="en-US" sz="1200" b="0" i="0" u="none" strike="noStrike" cap="none" normalizeH="0" baseline="0" dirty="0" smtClean="0">
                <a:ln>
                  <a:noFill/>
                </a:ln>
                <a:solidFill>
                  <a:schemeClr val="tx1"/>
                </a:solidFill>
                <a:effectLst/>
                <a:latin typeface="Arial" pitchFamily="34" charset="0"/>
              </a:endParaRPr>
            </a:p>
          </p:txBody>
        </p:sp>
        <p:sp>
          <p:nvSpPr>
            <p:cNvPr id="428045" name="Oval 13"/>
            <p:cNvSpPr>
              <a:spLocks noChangeArrowheads="1"/>
            </p:cNvSpPr>
            <p:nvPr/>
          </p:nvSpPr>
          <p:spPr bwMode="auto">
            <a:xfrm>
              <a:off x="4010" y="7920"/>
              <a:ext cx="1264" cy="205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Level-2</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Pages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L</a:t>
              </a:r>
              <a:r>
                <a:rPr kumimoji="0" lang="en-US" sz="1200" b="0" i="0" u="none" strike="noStrike" cap="none" normalizeH="0" baseline="-25000" dirty="0" smtClean="0">
                  <a:ln>
                    <a:noFill/>
                  </a:ln>
                  <a:solidFill>
                    <a:schemeClr val="tx1"/>
                  </a:solidFill>
                  <a:effectLst/>
                  <a:latin typeface="Calibri" pitchFamily="34" charset="0"/>
                </a:rPr>
                <a:t>2</a:t>
              </a:r>
              <a:endParaRPr kumimoji="0" lang="en-US" sz="1200" b="0" i="0" u="none" strike="noStrike" cap="none" normalizeH="0" baseline="0" dirty="0" smtClean="0">
                <a:ln>
                  <a:noFill/>
                </a:ln>
                <a:solidFill>
                  <a:schemeClr val="tx1"/>
                </a:solidFill>
                <a:effectLst/>
                <a:latin typeface="Arial" pitchFamily="34" charset="0"/>
              </a:endParaRPr>
            </a:p>
          </p:txBody>
        </p:sp>
        <p:sp>
          <p:nvSpPr>
            <p:cNvPr id="428046" name="Oval 14"/>
            <p:cNvSpPr>
              <a:spLocks noChangeArrowheads="1"/>
            </p:cNvSpPr>
            <p:nvPr/>
          </p:nvSpPr>
          <p:spPr bwMode="auto">
            <a:xfrm>
              <a:off x="7873" y="7845"/>
              <a:ext cx="1264" cy="205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Level-k</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Pages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rPr>
                <a:t>L</a:t>
              </a:r>
              <a:r>
                <a:rPr kumimoji="0" lang="en-US" sz="1200" b="0" i="0" u="none" strike="noStrike" cap="none" normalizeH="0" baseline="-25000" dirty="0" err="1" smtClean="0">
                  <a:ln>
                    <a:noFill/>
                  </a:ln>
                  <a:solidFill>
                    <a:schemeClr val="tx1"/>
                  </a:solidFill>
                  <a:effectLst/>
                  <a:latin typeface="Calibri" pitchFamily="34" charset="0"/>
                </a:rPr>
                <a:t>k</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22" name="Rectangle 1027"/>
          <p:cNvSpPr txBox="1">
            <a:spLocks noChangeArrowheads="1"/>
          </p:cNvSpPr>
          <p:nvPr/>
        </p:nvSpPr>
        <p:spPr>
          <a:xfrm>
            <a:off x="609600" y="3733800"/>
            <a:ext cx="8458200" cy="2514600"/>
          </a:xfrm>
          <a:prstGeom prst="rect">
            <a:avLst/>
          </a:prstGeom>
        </p:spPr>
        <p:txBody>
          <a:bodyPr/>
          <a:lstStyle/>
          <a:p>
            <a:pPr algn="just">
              <a:buFont typeface="Wingdings" pitchFamily="2" charset="2"/>
              <a:buChar char="q"/>
            </a:pPr>
            <a:r>
              <a:rPr lang="en-US" sz="2000" kern="0" dirty="0" smtClean="0">
                <a:solidFill>
                  <a:srgbClr val="FF0000"/>
                </a:solidFill>
                <a:latin typeface="+mj-lt"/>
              </a:rPr>
              <a:t> </a:t>
            </a:r>
            <a:r>
              <a:rPr lang="en-US" sz="2000" kern="0" dirty="0" smtClean="0">
                <a:solidFill>
                  <a:schemeClr val="bg1"/>
                </a:solidFill>
                <a:latin typeface="+mj-lt"/>
              </a:rPr>
              <a:t>For the candidate session [{Level-1}, {Level-2}, …. {Level-k}] the number of navigation sequences are </a:t>
            </a:r>
            <a:r>
              <a:rPr lang="en-US" sz="2000" dirty="0" smtClean="0">
                <a:solidFill>
                  <a:schemeClr val="bg1"/>
                </a:solidFill>
                <a:latin typeface="+mj-lt"/>
              </a:rPr>
              <a:t>L</a:t>
            </a:r>
            <a:r>
              <a:rPr lang="en-US" sz="2000" baseline="-25000" dirty="0" smtClean="0">
                <a:solidFill>
                  <a:schemeClr val="bg1"/>
                </a:solidFill>
                <a:latin typeface="+mj-lt"/>
              </a:rPr>
              <a:t>1 </a:t>
            </a:r>
            <a:r>
              <a:rPr lang="en-US" sz="2000" kern="0" dirty="0" smtClean="0">
                <a:solidFill>
                  <a:schemeClr val="bg1"/>
                </a:solidFill>
              </a:rPr>
              <a:t>x </a:t>
            </a:r>
            <a:r>
              <a:rPr lang="en-US" sz="2000" dirty="0" smtClean="0">
                <a:solidFill>
                  <a:schemeClr val="bg1"/>
                </a:solidFill>
              </a:rPr>
              <a:t>L</a:t>
            </a:r>
            <a:r>
              <a:rPr lang="en-US" sz="2000" baseline="-25000" dirty="0" smtClean="0">
                <a:solidFill>
                  <a:schemeClr val="bg1"/>
                </a:solidFill>
              </a:rPr>
              <a:t>2</a:t>
            </a:r>
            <a:r>
              <a:rPr lang="en-US" sz="2000" dirty="0" smtClean="0">
                <a:solidFill>
                  <a:schemeClr val="bg1"/>
                </a:solidFill>
              </a:rPr>
              <a:t> x … </a:t>
            </a:r>
            <a:r>
              <a:rPr lang="en-US" sz="2000" dirty="0" err="1" smtClean="0">
                <a:solidFill>
                  <a:schemeClr val="bg1"/>
                </a:solidFill>
              </a:rPr>
              <a:t>L</a:t>
            </a:r>
            <a:r>
              <a:rPr lang="en-US" sz="2000" baseline="-25000" dirty="0" err="1" smtClean="0">
                <a:solidFill>
                  <a:schemeClr val="bg1"/>
                </a:solidFill>
              </a:rPr>
              <a:t>k</a:t>
            </a:r>
            <a:r>
              <a:rPr lang="en-US" sz="2000" baseline="-25000" dirty="0" smtClean="0">
                <a:solidFill>
                  <a:schemeClr val="bg1"/>
                </a:solidFill>
              </a:rPr>
              <a:t>.</a:t>
            </a:r>
            <a:r>
              <a:rPr lang="en-US" sz="2000" dirty="0" smtClean="0">
                <a:solidFill>
                  <a:schemeClr val="bg1"/>
                </a:solidFill>
              </a:rPr>
              <a:t> </a:t>
            </a:r>
            <a:r>
              <a:rPr lang="en-US" sz="2000" baseline="-25000" dirty="0" smtClean="0">
                <a:solidFill>
                  <a:schemeClr val="bg1"/>
                </a:solidFill>
              </a:rPr>
              <a:t>,</a:t>
            </a:r>
            <a:r>
              <a:rPr lang="en-US" sz="2000" dirty="0" smtClean="0">
                <a:solidFill>
                  <a:schemeClr val="bg1"/>
                </a:solidFill>
              </a:rPr>
              <a:t> and the complexity is also exponential in terms of average length candidate sessions (</a:t>
            </a:r>
            <a:r>
              <a:rPr lang="en-US" sz="2000" dirty="0" err="1" smtClean="0">
                <a:solidFill>
                  <a:schemeClr val="bg1"/>
                </a:solidFill>
              </a:rPr>
              <a:t>len</a:t>
            </a:r>
            <a:r>
              <a:rPr lang="en-US" sz="2000" dirty="0" smtClean="0">
                <a:solidFill>
                  <a:schemeClr val="bg1"/>
                </a:solidFill>
              </a:rPr>
              <a:t>) and out degree of pages in candidate sessions (out). ~ </a:t>
            </a:r>
            <a:r>
              <a:rPr lang="en-US" sz="2000" dirty="0" smtClean="0">
                <a:solidFill>
                  <a:srgbClr val="FFFF00"/>
                </a:solidFill>
              </a:rPr>
              <a:t>O(</a:t>
            </a:r>
            <a:r>
              <a:rPr lang="en-US" sz="2000" dirty="0" err="1" smtClean="0">
                <a:solidFill>
                  <a:srgbClr val="FFFF00"/>
                </a:solidFill>
              </a:rPr>
              <a:t>len</a:t>
            </a:r>
            <a:r>
              <a:rPr lang="en-US" sz="2000" dirty="0" smtClean="0">
                <a:solidFill>
                  <a:srgbClr val="FFFF00"/>
                </a:solidFill>
              </a:rPr>
              <a:t>)</a:t>
            </a:r>
            <a:r>
              <a:rPr lang="en-US" sz="2000" baseline="30000" dirty="0" smtClean="0">
                <a:solidFill>
                  <a:srgbClr val="FFFF00"/>
                </a:solidFill>
              </a:rPr>
              <a:t>out</a:t>
            </a:r>
            <a:endParaRPr lang="en-US" sz="2000" baseline="-25000" dirty="0" smtClean="0">
              <a:solidFill>
                <a:srgbClr val="FFFF00"/>
              </a:solidFill>
            </a:endParaRPr>
          </a:p>
          <a:p>
            <a:pPr algn="just">
              <a:buFont typeface="Wingdings" pitchFamily="2" charset="2"/>
              <a:buChar char="q"/>
            </a:pPr>
            <a:endParaRPr lang="en-US" sz="2000" baseline="-25000" dirty="0" smtClean="0">
              <a:solidFill>
                <a:schemeClr val="bg1"/>
              </a:solidFill>
            </a:endParaRPr>
          </a:p>
          <a:p>
            <a:pPr algn="just">
              <a:buFont typeface="Wingdings" pitchFamily="2" charset="2"/>
              <a:buChar char="q"/>
            </a:pPr>
            <a:r>
              <a:rPr lang="en-US" sz="2000" dirty="0" smtClean="0">
                <a:solidFill>
                  <a:srgbClr val="FF0000"/>
                </a:solidFill>
                <a:latin typeface="+mj-lt"/>
              </a:rPr>
              <a:t> </a:t>
            </a:r>
            <a:r>
              <a:rPr lang="en-US" sz="2000" dirty="0" smtClean="0">
                <a:solidFill>
                  <a:schemeClr val="bg1"/>
                </a:solidFill>
                <a:latin typeface="+mj-lt"/>
              </a:rPr>
              <a:t>For the candidate sessions including depth first order of web pages the complexity is linear. </a:t>
            </a:r>
            <a:r>
              <a:rPr lang="en-US" sz="2000" dirty="0" smtClean="0">
                <a:solidFill>
                  <a:srgbClr val="FFFF00"/>
                </a:solidFill>
              </a:rPr>
              <a:t>O(</a:t>
            </a:r>
            <a:r>
              <a:rPr lang="en-US" sz="2000" dirty="0" err="1" smtClean="0">
                <a:solidFill>
                  <a:srgbClr val="FFFF00"/>
                </a:solidFill>
              </a:rPr>
              <a:t>len</a:t>
            </a:r>
            <a:r>
              <a:rPr lang="en-US" sz="2000" dirty="0" smtClean="0">
                <a:solidFill>
                  <a:srgbClr val="FFFF00"/>
                </a:solidFill>
              </a:rPr>
              <a:t>)</a:t>
            </a:r>
            <a:endParaRPr lang="en-US" sz="2000" dirty="0" smtClean="0">
              <a:solidFill>
                <a:schemeClr val="bg1"/>
              </a:solidFill>
              <a:latin typeface="+mj-lt"/>
            </a:endParaRPr>
          </a:p>
          <a:p>
            <a:pPr algn="just"/>
            <a:endParaRPr lang="en-US" sz="2000" kern="0" dirty="0" smtClean="0">
              <a:solidFill>
                <a:schemeClr val="bg1"/>
              </a:solidFill>
            </a:endParaRPr>
          </a:p>
          <a:p>
            <a:pPr algn="just"/>
            <a:endParaRPr lang="en-US" sz="2000" kern="0" dirty="0" smtClean="0">
              <a:solidFill>
                <a:schemeClr val="bg1"/>
              </a:solidFill>
            </a:endParaRPr>
          </a:p>
          <a:p>
            <a:pPr algn="just"/>
            <a:endParaRPr lang="en-US" dirty="0" smtClean="0">
              <a:solidFill>
                <a:schemeClr val="bg1"/>
              </a:solidFill>
            </a:endParaRPr>
          </a:p>
          <a:p>
            <a:pPr hangingPunct="0"/>
            <a:r>
              <a:rPr lang="en-US" dirty="0" smtClean="0">
                <a:solidFill>
                  <a:schemeClr val="bg1"/>
                </a:solidFill>
              </a:rPr>
              <a:t> </a:t>
            </a:r>
          </a:p>
        </p:txBody>
      </p:sp>
      <p:grpSp>
        <p:nvGrpSpPr>
          <p:cNvPr id="428047" name="Group 15"/>
          <p:cNvGrpSpPr>
            <a:grpSpLocks/>
          </p:cNvGrpSpPr>
          <p:nvPr/>
        </p:nvGrpSpPr>
        <p:grpSpPr bwMode="auto">
          <a:xfrm>
            <a:off x="3276600" y="5867400"/>
            <a:ext cx="2787650" cy="228600"/>
            <a:chOff x="1725" y="11745"/>
            <a:chExt cx="4390" cy="360"/>
          </a:xfrm>
        </p:grpSpPr>
        <p:sp>
          <p:nvSpPr>
            <p:cNvPr id="428048" name="Oval 16"/>
            <p:cNvSpPr>
              <a:spLocks noChangeArrowheads="1"/>
            </p:cNvSpPr>
            <p:nvPr/>
          </p:nvSpPr>
          <p:spPr bwMode="auto">
            <a:xfrm>
              <a:off x="1725" y="11745"/>
              <a:ext cx="345" cy="360"/>
            </a:xfrm>
            <a:prstGeom prst="ellipse">
              <a:avLst/>
            </a:prstGeom>
            <a:solidFill>
              <a:srgbClr val="FFFF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049" name="Oval 17"/>
            <p:cNvSpPr>
              <a:spLocks noChangeArrowheads="1"/>
            </p:cNvSpPr>
            <p:nvPr/>
          </p:nvSpPr>
          <p:spPr bwMode="auto">
            <a:xfrm>
              <a:off x="5770" y="11745"/>
              <a:ext cx="345" cy="360"/>
            </a:xfrm>
            <a:prstGeom prst="ellipse">
              <a:avLst/>
            </a:prstGeom>
            <a:solidFill>
              <a:srgbClr val="FFFF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050" name="Oval 18"/>
            <p:cNvSpPr>
              <a:spLocks noChangeArrowheads="1"/>
            </p:cNvSpPr>
            <p:nvPr/>
          </p:nvSpPr>
          <p:spPr bwMode="auto">
            <a:xfrm>
              <a:off x="3034" y="11745"/>
              <a:ext cx="345" cy="360"/>
            </a:xfrm>
            <a:prstGeom prst="ellipse">
              <a:avLst/>
            </a:prstGeom>
            <a:solidFill>
              <a:srgbClr val="FFFF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051" name="Oval 19"/>
            <p:cNvSpPr>
              <a:spLocks noChangeArrowheads="1"/>
            </p:cNvSpPr>
            <p:nvPr/>
          </p:nvSpPr>
          <p:spPr bwMode="auto">
            <a:xfrm>
              <a:off x="4386" y="11745"/>
              <a:ext cx="345" cy="360"/>
            </a:xfrm>
            <a:prstGeom prst="ellipse">
              <a:avLst/>
            </a:prstGeom>
            <a:solidFill>
              <a:srgbClr val="FFFF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28052" name="AutoShape 20"/>
            <p:cNvCxnSpPr>
              <a:cxnSpLocks noChangeShapeType="1"/>
            </p:cNvCxnSpPr>
            <p:nvPr/>
          </p:nvCxnSpPr>
          <p:spPr bwMode="auto">
            <a:xfrm>
              <a:off x="2070" y="11910"/>
              <a:ext cx="964" cy="0"/>
            </a:xfrm>
            <a:prstGeom prst="straightConnector1">
              <a:avLst/>
            </a:prstGeom>
            <a:noFill/>
            <a:ln w="9525">
              <a:solidFill>
                <a:schemeClr val="bg1"/>
              </a:solidFill>
              <a:round/>
              <a:headEnd/>
              <a:tailEnd type="triangle" w="med" len="med"/>
            </a:ln>
          </p:spPr>
        </p:cxnSp>
        <p:cxnSp>
          <p:nvCxnSpPr>
            <p:cNvPr id="428053" name="AutoShape 21"/>
            <p:cNvCxnSpPr>
              <a:cxnSpLocks noChangeShapeType="1"/>
            </p:cNvCxnSpPr>
            <p:nvPr/>
          </p:nvCxnSpPr>
          <p:spPr bwMode="auto">
            <a:xfrm>
              <a:off x="3429" y="11910"/>
              <a:ext cx="964" cy="0"/>
            </a:xfrm>
            <a:prstGeom prst="straightConnector1">
              <a:avLst/>
            </a:prstGeom>
            <a:noFill/>
            <a:ln w="9525">
              <a:solidFill>
                <a:schemeClr val="bg1"/>
              </a:solidFill>
              <a:round/>
              <a:headEnd/>
              <a:tailEnd type="triangle" w="med" len="med"/>
            </a:ln>
          </p:spPr>
        </p:cxnSp>
        <p:cxnSp>
          <p:nvCxnSpPr>
            <p:cNvPr id="428054" name="AutoShape 22"/>
            <p:cNvCxnSpPr>
              <a:cxnSpLocks noChangeShapeType="1"/>
            </p:cNvCxnSpPr>
            <p:nvPr/>
          </p:nvCxnSpPr>
          <p:spPr bwMode="auto">
            <a:xfrm>
              <a:off x="4769" y="11910"/>
              <a:ext cx="964" cy="0"/>
            </a:xfrm>
            <a:prstGeom prst="straightConnector1">
              <a:avLst/>
            </a:prstGeom>
            <a:noFill/>
            <a:ln w="9525">
              <a:solidFill>
                <a:schemeClr val="bg1"/>
              </a:solidFill>
              <a:round/>
              <a:headEnd/>
              <a:tailEnd type="triangle" w="med" len="med"/>
            </a:ln>
          </p:spPr>
        </p:cxnSp>
      </p:grpSp>
      <p:sp>
        <p:nvSpPr>
          <p:cNvPr id="31" name="TextBox 30"/>
          <p:cNvSpPr txBox="1"/>
          <p:nvPr/>
        </p:nvSpPr>
        <p:spPr>
          <a:xfrm>
            <a:off x="1219200" y="1138535"/>
            <a:ext cx="6629400" cy="461665"/>
          </a:xfrm>
          <a:prstGeom prst="rect">
            <a:avLst/>
          </a:prstGeom>
          <a:noFill/>
        </p:spPr>
        <p:txBody>
          <a:bodyPr wrap="square" rtlCol="0">
            <a:spAutoFit/>
          </a:bodyPr>
          <a:lstStyle/>
          <a:p>
            <a:pPr algn="ctr"/>
            <a:r>
              <a:rPr lang="en-US" sz="2400" dirty="0" smtClean="0">
                <a:solidFill>
                  <a:srgbClr val="FFFF00"/>
                </a:solidFill>
              </a:rPr>
              <a:t>Complexity in Extreme Cases</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13</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Smart-SRA</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533400" y="1524000"/>
            <a:ext cx="8458200" cy="4800600"/>
          </a:xfrm>
          <a:prstGeom prst="rect">
            <a:avLst/>
          </a:prstGeom>
        </p:spPr>
        <p:txBody>
          <a:bodyPr/>
          <a:lstStyle/>
          <a:p>
            <a:pPr algn="just">
              <a:buFont typeface="Wingdings" pitchFamily="2" charset="2"/>
              <a:buChar char="q"/>
            </a:pPr>
            <a:r>
              <a:rPr lang="en-US" sz="2000" kern="0" dirty="0" smtClean="0">
                <a:solidFill>
                  <a:srgbClr val="FF0000"/>
                </a:solidFill>
              </a:rPr>
              <a:t> </a:t>
            </a:r>
            <a:r>
              <a:rPr lang="en-US" sz="2000" kern="0" dirty="0" smtClean="0">
                <a:solidFill>
                  <a:schemeClr val="bg1"/>
                </a:solidFill>
              </a:rPr>
              <a:t>The average complexity of Smart-SRA is polynomial </a:t>
            </a:r>
            <a:r>
              <a:rPr lang="en-US" sz="2000" kern="0" dirty="0" smtClean="0">
                <a:solidFill>
                  <a:srgbClr val="FFFF00"/>
                </a:solidFill>
              </a:rPr>
              <a:t>O(</a:t>
            </a:r>
            <a:r>
              <a:rPr lang="en-US" sz="2000" dirty="0" err="1" smtClean="0">
                <a:solidFill>
                  <a:srgbClr val="FFFF00"/>
                </a:solidFill>
              </a:rPr>
              <a:t>len</a:t>
            </a:r>
            <a:r>
              <a:rPr lang="en-US" sz="2000" dirty="0" smtClean="0">
                <a:solidFill>
                  <a:srgbClr val="FFFF00"/>
                </a:solidFill>
              </a:rPr>
              <a:t> </a:t>
            </a:r>
            <a:r>
              <a:rPr lang="en-US" sz="2000" baseline="30000" dirty="0" smtClean="0">
                <a:solidFill>
                  <a:srgbClr val="FFFF00"/>
                </a:solidFill>
              </a:rPr>
              <a:t>2 </a:t>
            </a:r>
            <a:r>
              <a:rPr lang="en-US" sz="2000" dirty="0" smtClean="0">
                <a:solidFill>
                  <a:srgbClr val="FFFF00"/>
                </a:solidFill>
              </a:rPr>
              <a:t>out</a:t>
            </a:r>
            <a:r>
              <a:rPr lang="en-US" sz="2000" baseline="30000" dirty="0" smtClean="0">
                <a:solidFill>
                  <a:srgbClr val="FFFF00"/>
                </a:solidFill>
              </a:rPr>
              <a:t>2</a:t>
            </a:r>
            <a:r>
              <a:rPr lang="en-US" sz="2000" dirty="0" smtClean="0">
                <a:solidFill>
                  <a:srgbClr val="FFFF00"/>
                </a:solidFill>
              </a:rPr>
              <a:t>)</a:t>
            </a:r>
            <a:endParaRPr lang="en-US" sz="2000" kern="0" dirty="0" smtClean="0">
              <a:solidFill>
                <a:srgbClr val="FFFF00"/>
              </a:solidFill>
            </a:endParaRPr>
          </a:p>
          <a:p>
            <a:pPr algn="just">
              <a:buFont typeface="Wingdings" pitchFamily="2" charset="2"/>
              <a:buChar char="q"/>
            </a:pPr>
            <a:r>
              <a:rPr lang="en-US" sz="2000" kern="0" dirty="0" smtClean="0">
                <a:solidFill>
                  <a:srgbClr val="FF0000"/>
                </a:solidFill>
              </a:rPr>
              <a:t> </a:t>
            </a:r>
            <a:r>
              <a:rPr lang="en-US" sz="2000" kern="0" dirty="0" smtClean="0">
                <a:solidFill>
                  <a:srgbClr val="FFFF00"/>
                </a:solidFill>
              </a:rPr>
              <a:t>(Proof): </a:t>
            </a:r>
            <a:r>
              <a:rPr lang="en-US" sz="2000" kern="0" dirty="0" smtClean="0">
                <a:solidFill>
                  <a:schemeClr val="bg1">
                    <a:lumMod val="95000"/>
                  </a:schemeClr>
                </a:solidFill>
              </a:rPr>
              <a:t>Phase-2 of Smart-SRA removes all pages in candidate session at each step that does not have referrer with smaller time stamp. </a:t>
            </a:r>
          </a:p>
          <a:p>
            <a:pPr algn="just">
              <a:buFont typeface="Wingdings" pitchFamily="2" charset="2"/>
              <a:buChar char="q"/>
            </a:pPr>
            <a:r>
              <a:rPr lang="en-US" sz="2000" kern="0" dirty="0" smtClean="0">
                <a:solidFill>
                  <a:srgbClr val="FF0000"/>
                </a:solidFill>
              </a:rPr>
              <a:t> </a:t>
            </a:r>
            <a:r>
              <a:rPr lang="en-US" sz="2000" kern="0" dirty="0" smtClean="0">
                <a:solidFill>
                  <a:schemeClr val="bg1"/>
                </a:solidFill>
              </a:rPr>
              <a:t>We define an expectation function which gives the number of web pages subtracted from candidate session at each iteration:</a:t>
            </a:r>
          </a:p>
          <a:p>
            <a:pPr algn="just">
              <a:buFont typeface="Wingdings" pitchFamily="2" charset="2"/>
              <a:buChar char="q"/>
            </a:pPr>
            <a:endParaRPr lang="en-US" sz="2000" kern="0" dirty="0" smtClean="0">
              <a:solidFill>
                <a:schemeClr val="bg1"/>
              </a:solidFill>
            </a:endParaRPr>
          </a:p>
          <a:p>
            <a:pPr algn="just">
              <a:buFont typeface="Wingdings" pitchFamily="2" charset="2"/>
              <a:buChar char="q"/>
            </a:pPr>
            <a:endParaRPr lang="en-US" sz="2000" kern="0" dirty="0" smtClean="0">
              <a:solidFill>
                <a:schemeClr val="bg1"/>
              </a:solidFill>
            </a:endParaRPr>
          </a:p>
          <a:p>
            <a:pPr algn="just">
              <a:buFont typeface="Wingdings" pitchFamily="2" charset="2"/>
              <a:buChar char="q"/>
            </a:pPr>
            <a:endParaRPr lang="en-US" sz="2000" kern="0" dirty="0" smtClean="0">
              <a:solidFill>
                <a:schemeClr val="bg1"/>
              </a:solidFill>
            </a:endParaRPr>
          </a:p>
          <a:p>
            <a:pPr algn="just">
              <a:buFont typeface="Wingdings" pitchFamily="2" charset="2"/>
              <a:buChar char="q"/>
            </a:pPr>
            <a:r>
              <a:rPr lang="en-US" sz="2000" kern="0" dirty="0" smtClean="0">
                <a:solidFill>
                  <a:srgbClr val="FF0000"/>
                </a:solidFill>
              </a:rPr>
              <a:t> </a:t>
            </a:r>
            <a:r>
              <a:rPr lang="en-US" sz="2000" kern="0" dirty="0" smtClean="0">
                <a:solidFill>
                  <a:schemeClr val="bg1"/>
                </a:solidFill>
              </a:rPr>
              <a:t>Here p(x) is the probability of removing page P from the candidate session (depends on probability of no links before any page) and f(x) is contribution of each page to sum (clearly 1). </a:t>
            </a:r>
          </a:p>
          <a:p>
            <a:pPr algn="just">
              <a:buFont typeface="Wingdings" pitchFamily="2" charset="2"/>
              <a:buChar char="q"/>
            </a:pPr>
            <a:r>
              <a:rPr lang="en-US" sz="2000" kern="0" dirty="0" smtClean="0">
                <a:solidFill>
                  <a:srgbClr val="FF0000"/>
                </a:solidFill>
              </a:rPr>
              <a:t> </a:t>
            </a:r>
            <a:r>
              <a:rPr lang="en-US" sz="2000" kern="0" dirty="0" smtClean="0">
                <a:solidFill>
                  <a:schemeClr val="bg1">
                    <a:lumMod val="95000"/>
                  </a:schemeClr>
                </a:solidFill>
              </a:rPr>
              <a:t>By using uniform probability model p(x) is </a:t>
            </a:r>
            <a:r>
              <a:rPr lang="en-US" sz="2000" dirty="0" smtClean="0">
                <a:solidFill>
                  <a:schemeClr val="bg1">
                    <a:lumMod val="95000"/>
                  </a:schemeClr>
                </a:solidFill>
              </a:rPr>
              <a:t>(1-(out)/</a:t>
            </a:r>
            <a:r>
              <a:rPr lang="en-US" sz="2000" dirty="0" err="1" smtClean="0">
                <a:solidFill>
                  <a:schemeClr val="bg1">
                    <a:lumMod val="95000"/>
                  </a:schemeClr>
                </a:solidFill>
              </a:rPr>
              <a:t>len</a:t>
            </a:r>
            <a:r>
              <a:rPr lang="en-US" sz="2000" dirty="0" smtClean="0">
                <a:solidFill>
                  <a:schemeClr val="bg1">
                    <a:lumMod val="95000"/>
                  </a:schemeClr>
                </a:solidFill>
              </a:rPr>
              <a:t>)</a:t>
            </a:r>
            <a:r>
              <a:rPr lang="en-US" sz="2000" baseline="30000" dirty="0" smtClean="0">
                <a:solidFill>
                  <a:schemeClr val="bg1">
                    <a:lumMod val="95000"/>
                  </a:schemeClr>
                </a:solidFill>
              </a:rPr>
              <a:t>k-1</a:t>
            </a:r>
            <a:r>
              <a:rPr lang="en-US" sz="2000" dirty="0" smtClean="0">
                <a:solidFill>
                  <a:schemeClr val="bg1">
                    <a:lumMod val="95000"/>
                  </a:schemeClr>
                </a:solidFill>
              </a:rPr>
              <a:t> for k-</a:t>
            </a:r>
            <a:r>
              <a:rPr lang="en-US" sz="2000" dirty="0" err="1" smtClean="0">
                <a:solidFill>
                  <a:schemeClr val="bg1">
                    <a:lumMod val="95000"/>
                  </a:schemeClr>
                </a:solidFill>
              </a:rPr>
              <a:t>th</a:t>
            </a:r>
            <a:r>
              <a:rPr lang="en-US" sz="2000" dirty="0" smtClean="0">
                <a:solidFill>
                  <a:schemeClr val="bg1">
                    <a:lumMod val="95000"/>
                  </a:schemeClr>
                </a:solidFill>
              </a:rPr>
              <a:t> page in session. Complexity becomes polynomial under this assumption. </a:t>
            </a:r>
          </a:p>
          <a:p>
            <a:pPr algn="just">
              <a:buFont typeface="Wingdings" pitchFamily="2" charset="2"/>
              <a:buChar char="q"/>
            </a:pPr>
            <a:r>
              <a:rPr lang="en-US" sz="2000" dirty="0" smtClean="0">
                <a:solidFill>
                  <a:srgbClr val="FF0000"/>
                </a:solidFill>
              </a:rPr>
              <a:t> </a:t>
            </a:r>
            <a:r>
              <a:rPr lang="en-US" sz="2000" dirty="0" smtClean="0">
                <a:solidFill>
                  <a:schemeClr val="bg1">
                    <a:lumMod val="95000"/>
                  </a:schemeClr>
                </a:solidFill>
              </a:rPr>
              <a:t>In fact out tends to be very small in real user sessions and it is efficient to run Smart-SRA as we shown in experiments sections. </a:t>
            </a:r>
          </a:p>
          <a:p>
            <a:pPr algn="just">
              <a:buFont typeface="Wingdings" pitchFamily="2" charset="2"/>
              <a:buChar char="q"/>
            </a:pPr>
            <a:endParaRPr lang="en-US" sz="2000" kern="0" dirty="0" smtClean="0">
              <a:solidFill>
                <a:schemeClr val="bg1"/>
              </a:solidFill>
            </a:endParaRPr>
          </a:p>
          <a:p>
            <a:pPr algn="just"/>
            <a:endParaRPr lang="en-US" sz="2000" kern="0" dirty="0" smtClean="0">
              <a:solidFill>
                <a:schemeClr val="bg1"/>
              </a:solidFill>
            </a:endParaRPr>
          </a:p>
          <a:p>
            <a:pPr algn="just"/>
            <a:endParaRPr lang="en-US" sz="2000" kern="0" dirty="0" smtClean="0">
              <a:solidFill>
                <a:schemeClr val="bg1">
                  <a:lumMod val="95000"/>
                </a:schemeClr>
              </a:solidFill>
            </a:endParaRPr>
          </a:p>
          <a:p>
            <a:pPr algn="just"/>
            <a:endParaRPr lang="en-US" sz="2000" kern="0" dirty="0" smtClean="0">
              <a:solidFill>
                <a:schemeClr val="bg1"/>
              </a:solidFill>
            </a:endParaRPr>
          </a:p>
          <a:p>
            <a:pPr algn="just"/>
            <a:endParaRPr lang="en-US" dirty="0" smtClean="0">
              <a:solidFill>
                <a:schemeClr val="bg1"/>
              </a:solidFill>
            </a:endParaRPr>
          </a:p>
          <a:p>
            <a:pPr hangingPunct="0"/>
            <a:r>
              <a:rPr lang="en-US" dirty="0" smtClean="0">
                <a:solidFill>
                  <a:schemeClr val="bg1"/>
                </a:solidFill>
              </a:rPr>
              <a:t> </a:t>
            </a:r>
          </a:p>
        </p:txBody>
      </p:sp>
      <p:sp>
        <p:nvSpPr>
          <p:cNvPr id="31" name="TextBox 30"/>
          <p:cNvSpPr txBox="1"/>
          <p:nvPr/>
        </p:nvSpPr>
        <p:spPr>
          <a:xfrm>
            <a:off x="1219200" y="1066800"/>
            <a:ext cx="6629400" cy="400110"/>
          </a:xfrm>
          <a:prstGeom prst="rect">
            <a:avLst/>
          </a:prstGeom>
          <a:noFill/>
        </p:spPr>
        <p:txBody>
          <a:bodyPr wrap="square" rtlCol="0">
            <a:spAutoFit/>
          </a:bodyPr>
          <a:lstStyle/>
          <a:p>
            <a:pPr algn="ctr"/>
            <a:r>
              <a:rPr lang="en-US" sz="2000" dirty="0" smtClean="0">
                <a:solidFill>
                  <a:srgbClr val="FFFF00"/>
                </a:solidFill>
              </a:rPr>
              <a:t>Complexity in Average Case</a:t>
            </a:r>
            <a:endParaRPr lang="en-US" sz="2000" dirty="0">
              <a:solidFill>
                <a:srgbClr val="FFFF00"/>
              </a:solidFill>
            </a:endParaRPr>
          </a:p>
        </p:txBody>
      </p:sp>
      <p:pic>
        <p:nvPicPr>
          <p:cNvPr id="32" name="Picture 31" descr="ExpF.jpg"/>
          <p:cNvPicPr>
            <a:picLocks noChangeAspect="1"/>
          </p:cNvPicPr>
          <p:nvPr/>
        </p:nvPicPr>
        <p:blipFill>
          <a:blip r:embed="rId2"/>
          <a:stretch>
            <a:fillRect/>
          </a:stretch>
        </p:blipFill>
        <p:spPr>
          <a:xfrm>
            <a:off x="685800" y="3200400"/>
            <a:ext cx="2438400" cy="7429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14</a:t>
            </a:fld>
            <a:endParaRPr lang="en-US"/>
          </a:p>
        </p:txBody>
      </p:sp>
      <p:sp>
        <p:nvSpPr>
          <p:cNvPr id="5" name="Rectangle 1027"/>
          <p:cNvSpPr txBox="1">
            <a:spLocks noChangeArrowheads="1"/>
          </p:cNvSpPr>
          <p:nvPr/>
        </p:nvSpPr>
        <p:spPr>
          <a:xfrm>
            <a:off x="457200" y="16002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lumMod val="95000"/>
                  </a:schemeClr>
                </a:solidFill>
                <a:latin typeface="+mn-lt"/>
              </a:rPr>
              <a:t>Motivation and Contributions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Smart Miner Framework</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Session Construction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rgbClr val="FFFF00"/>
                </a:solidFill>
                <a:latin typeface="+mn-lt"/>
              </a:rPr>
              <a:t>Pattern Discovery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Distributed Implementation of Smart Miner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Experimental</a:t>
            </a:r>
            <a:r>
              <a:rPr kumimoji="0" lang="en-US" sz="3200" b="0" i="0" u="none" strike="noStrike" kern="0" cap="none" spc="0" normalizeH="0" noProof="0" dirty="0" smtClean="0">
                <a:ln>
                  <a:noFill/>
                </a:ln>
                <a:solidFill>
                  <a:schemeClr val="bg1"/>
                </a:solidFill>
                <a:effectLst/>
                <a:uLnTx/>
                <a:uFillTx/>
                <a:latin typeface="+mn-lt"/>
                <a:ea typeface="+mn-ea"/>
                <a:cs typeface="+mn-cs"/>
              </a:rPr>
              <a:t> Results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baseline="0" dirty="0" smtClean="0">
                <a:solidFill>
                  <a:schemeClr val="bg1"/>
                </a:solidFill>
                <a:latin typeface="+mn-lt"/>
              </a:rPr>
              <a:t>Decision</a:t>
            </a:r>
            <a:r>
              <a:rPr lang="en-US" sz="3200" kern="0" dirty="0" smtClean="0">
                <a:solidFill>
                  <a:schemeClr val="bg1"/>
                </a:solidFill>
                <a:latin typeface="+mn-lt"/>
              </a:rPr>
              <a:t> Support System Application</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Outline</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15</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Pattern Discovery</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1430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400" kern="0" dirty="0" smtClean="0">
                <a:solidFill>
                  <a:schemeClr val="bg1"/>
                </a:solidFill>
                <a:latin typeface="+mn-lt"/>
              </a:rPr>
              <a:t>We have implemented Sequential Apriori with topological constraint, the important feature of our approach is listed below: </a:t>
            </a:r>
          </a:p>
          <a:p>
            <a:pPr marL="742950" lvl="1" indent="-285750" algn="just">
              <a:lnSpc>
                <a:spcPct val="90000"/>
              </a:lnSpc>
              <a:spcBef>
                <a:spcPct val="20000"/>
              </a:spcBef>
              <a:buClr>
                <a:srgbClr val="FFFF00"/>
              </a:buClr>
              <a:buFont typeface="Wingdings" pitchFamily="2" charset="2"/>
              <a:buChar char="q"/>
            </a:pPr>
            <a:r>
              <a:rPr kumimoji="0" lang="en-US" sz="2400" b="0" i="0" u="none" strike="noStrike" kern="0" cap="none" spc="0" normalizeH="0" baseline="0" noProof="0" dirty="0" smtClean="0">
                <a:ln>
                  <a:noFill/>
                </a:ln>
                <a:solidFill>
                  <a:schemeClr val="bg1"/>
                </a:solidFill>
                <a:effectLst/>
                <a:uLnTx/>
                <a:uFillTx/>
                <a:latin typeface="+mn-lt"/>
                <a:cs typeface="+mn-cs"/>
              </a:rPr>
              <a:t> Each pattern satisfy topology constraint. </a:t>
            </a:r>
            <a:r>
              <a:rPr lang="en-US" sz="2400" dirty="0" smtClean="0">
                <a:solidFill>
                  <a:schemeClr val="bg1"/>
                </a:solidFill>
                <a:sym typeface="Symbol"/>
              </a:rPr>
              <a:t></a:t>
            </a:r>
            <a:r>
              <a:rPr kumimoji="0" lang="en-US" sz="2400" b="0" i="0" u="none" strike="noStrike" kern="0" cap="none" spc="0" normalizeH="0" baseline="0" noProof="0" dirty="0" err="1" smtClean="0">
                <a:ln>
                  <a:noFill/>
                </a:ln>
                <a:solidFill>
                  <a:schemeClr val="bg1"/>
                </a:solidFill>
                <a:effectLst/>
                <a:uLnTx/>
                <a:uFillTx/>
                <a:latin typeface="+mn-lt"/>
                <a:cs typeface="+mn-cs"/>
              </a:rPr>
              <a:t>P</a:t>
            </a:r>
            <a:r>
              <a:rPr kumimoji="0" lang="en-US" sz="2400" b="0" i="0" u="none" strike="noStrike" kern="0" cap="none" spc="0" normalizeH="0" baseline="-25000" noProof="0" dirty="0" err="1" smtClean="0">
                <a:ln>
                  <a:noFill/>
                </a:ln>
                <a:solidFill>
                  <a:schemeClr val="bg1"/>
                </a:solidFill>
                <a:effectLst/>
                <a:uLnTx/>
                <a:uFillTx/>
                <a:latin typeface="+mn-lt"/>
                <a:cs typeface="+mn-cs"/>
              </a:rPr>
              <a:t>k</a:t>
            </a:r>
            <a:r>
              <a:rPr kumimoji="0" lang="en-US" sz="2400" b="0" i="0" u="none" strike="noStrike" kern="0" cap="none" spc="0" normalizeH="0" baseline="0" noProof="0" dirty="0" smtClean="0">
                <a:ln>
                  <a:noFill/>
                </a:ln>
                <a:solidFill>
                  <a:schemeClr val="bg1"/>
                </a:solidFill>
                <a:effectLst/>
                <a:uLnTx/>
                <a:uFillTx/>
                <a:latin typeface="+mn-lt"/>
                <a:cs typeface="+mn-cs"/>
              </a:rPr>
              <a:t> of Pattern P,</a:t>
            </a:r>
            <a:r>
              <a:rPr kumimoji="0" lang="en-US" sz="2400" b="0" i="0" u="none" strike="noStrike" kern="0" cap="none" spc="0" normalizeH="0" noProof="0" dirty="0" smtClean="0">
                <a:ln>
                  <a:noFill/>
                </a:ln>
                <a:solidFill>
                  <a:schemeClr val="bg1"/>
                </a:solidFill>
                <a:effectLst/>
                <a:uLnTx/>
                <a:uFillTx/>
                <a:latin typeface="+mn-lt"/>
                <a:cs typeface="+mn-cs"/>
              </a:rPr>
              <a:t> (k&lt;|P|), </a:t>
            </a:r>
            <a:r>
              <a:rPr kumimoji="0" lang="en-US" sz="2400" b="0" i="0" u="none" strike="noStrike" kern="0" cap="none" spc="0" normalizeH="0" baseline="0" noProof="0" dirty="0" smtClean="0">
                <a:ln>
                  <a:noFill/>
                </a:ln>
                <a:solidFill>
                  <a:schemeClr val="bg1"/>
                </a:solidFill>
                <a:effectLst/>
                <a:uLnTx/>
                <a:uFillTx/>
                <a:latin typeface="+mn-lt"/>
                <a:cs typeface="+mn-cs"/>
              </a:rPr>
              <a:t>Link[</a:t>
            </a:r>
            <a:r>
              <a:rPr lang="en-US" sz="2400" kern="0" dirty="0" smtClean="0">
                <a:solidFill>
                  <a:schemeClr val="bg1"/>
                </a:solidFill>
                <a:latin typeface="+mn-lt"/>
              </a:rPr>
              <a:t>P</a:t>
            </a:r>
            <a:r>
              <a:rPr kumimoji="0" lang="en-US" sz="2400" b="0" i="0" u="none" strike="noStrike" kern="0" cap="none" spc="0" normalizeH="0" baseline="-25000" noProof="0" dirty="0" smtClean="0">
                <a:ln>
                  <a:noFill/>
                </a:ln>
                <a:solidFill>
                  <a:schemeClr val="bg1"/>
                </a:solidFill>
                <a:effectLst/>
                <a:uLnTx/>
                <a:uFillTx/>
                <a:latin typeface="+mn-lt"/>
                <a:cs typeface="+mn-cs"/>
              </a:rPr>
              <a:t>k</a:t>
            </a:r>
            <a:r>
              <a:rPr kumimoji="0" lang="en-US" sz="2400" b="0" i="0" u="none" strike="noStrike" kern="0" cap="none" spc="0" normalizeH="0" baseline="0" noProof="0" dirty="0" smtClean="0">
                <a:ln>
                  <a:noFill/>
                </a:ln>
                <a:solidFill>
                  <a:schemeClr val="bg1"/>
                </a:solidFill>
                <a:effectLst/>
                <a:uLnTx/>
                <a:uFillTx/>
                <a:latin typeface="+mn-lt"/>
                <a:cs typeface="+mn-cs"/>
              </a:rPr>
              <a:t>][P</a:t>
            </a:r>
            <a:r>
              <a:rPr kumimoji="0" lang="en-US" sz="2400" b="0" i="0" u="none" strike="noStrike" kern="0" cap="none" spc="0" normalizeH="0" baseline="-25000" noProof="0" dirty="0" smtClean="0">
                <a:ln>
                  <a:noFill/>
                </a:ln>
                <a:solidFill>
                  <a:schemeClr val="bg1"/>
                </a:solidFill>
                <a:effectLst/>
                <a:uLnTx/>
                <a:uFillTx/>
                <a:latin typeface="+mn-lt"/>
                <a:cs typeface="+mn-cs"/>
              </a:rPr>
              <a:t>k+1</a:t>
            </a:r>
            <a:r>
              <a:rPr kumimoji="0" lang="en-US" sz="2400" b="0" i="0" u="none" strike="noStrike" kern="0" cap="none" spc="0" normalizeH="0" baseline="0" noProof="0" dirty="0" smtClean="0">
                <a:ln>
                  <a:noFill/>
                </a:ln>
                <a:solidFill>
                  <a:schemeClr val="bg1"/>
                </a:solidFill>
                <a:effectLst/>
                <a:uLnTx/>
                <a:uFillTx/>
                <a:latin typeface="+mn-lt"/>
                <a:cs typeface="+mn-cs"/>
              </a:rPr>
              <a:t>]=TRUE.</a:t>
            </a:r>
          </a:p>
          <a:p>
            <a:pPr marL="742950" lvl="1" indent="-285750" algn="just">
              <a:lnSpc>
                <a:spcPct val="90000"/>
              </a:lnSpc>
              <a:spcBef>
                <a:spcPct val="20000"/>
              </a:spcBef>
              <a:buClr>
                <a:srgbClr val="FFFF00"/>
              </a:buClr>
              <a:buFont typeface="Wingdings" pitchFamily="2" charset="2"/>
              <a:buChar char="q"/>
            </a:pPr>
            <a:r>
              <a:rPr lang="en-US" sz="2400" kern="0" dirty="0" smtClean="0">
                <a:solidFill>
                  <a:schemeClr val="bg1"/>
                </a:solidFill>
                <a:latin typeface="+mn-lt"/>
              </a:rPr>
              <a:t> S</a:t>
            </a:r>
            <a:r>
              <a:rPr kumimoji="0" lang="en-US" sz="2400" b="0" i="0" u="none" strike="noStrike" kern="0" cap="none" spc="0" normalizeH="0" baseline="0" noProof="0" dirty="0" err="1" smtClean="0">
                <a:ln>
                  <a:noFill/>
                </a:ln>
                <a:solidFill>
                  <a:schemeClr val="bg1"/>
                </a:solidFill>
                <a:effectLst/>
                <a:uLnTx/>
                <a:uFillTx/>
                <a:latin typeface="+mn-lt"/>
                <a:cs typeface="+mn-cs"/>
              </a:rPr>
              <a:t>tring</a:t>
            </a:r>
            <a:r>
              <a:rPr kumimoji="0" lang="en-US" sz="2400" b="0" i="0" u="none" strike="noStrike" kern="0" cap="none" spc="0" normalizeH="0" noProof="0" dirty="0" smtClean="0">
                <a:ln>
                  <a:noFill/>
                </a:ln>
                <a:solidFill>
                  <a:schemeClr val="bg1"/>
                </a:solidFill>
                <a:effectLst/>
                <a:uLnTx/>
                <a:uFillTx/>
                <a:latin typeface="+mn-lt"/>
                <a:cs typeface="+mn-cs"/>
              </a:rPr>
              <a:t> </a:t>
            </a:r>
            <a:r>
              <a:rPr kumimoji="0" lang="en-US" sz="2400" b="0" i="0" u="none" strike="noStrike" kern="0" cap="none" spc="0" normalizeH="0" baseline="0" noProof="0" dirty="0" smtClean="0">
                <a:ln>
                  <a:noFill/>
                </a:ln>
                <a:solidFill>
                  <a:schemeClr val="bg1"/>
                </a:solidFill>
                <a:effectLst/>
                <a:uLnTx/>
                <a:uFillTx/>
                <a:latin typeface="+mn-lt"/>
                <a:cs typeface="+mn-cs"/>
              </a:rPr>
              <a:t>matching must </a:t>
            </a:r>
            <a:r>
              <a:rPr lang="en-US" sz="2400" kern="0" dirty="0" smtClean="0">
                <a:solidFill>
                  <a:schemeClr val="bg1"/>
                </a:solidFill>
                <a:latin typeface="+mn-lt"/>
              </a:rPr>
              <a:t>be satisfied </a:t>
            </a:r>
            <a:r>
              <a:rPr kumimoji="0" lang="en-US" sz="2400" b="0" i="0" u="none" strike="noStrike" kern="0" cap="none" spc="0" normalizeH="0" baseline="0" noProof="0" dirty="0" smtClean="0">
                <a:ln>
                  <a:noFill/>
                </a:ln>
                <a:solidFill>
                  <a:schemeClr val="bg1"/>
                </a:solidFill>
                <a:effectLst/>
                <a:uLnTx/>
                <a:uFillTx/>
                <a:latin typeface="+mn-lt"/>
                <a:cs typeface="+mn-cs"/>
              </a:rPr>
              <a:t>in support checks. </a:t>
            </a:r>
            <a:r>
              <a:rPr kumimoji="0" lang="en-GB" sz="2400" b="0" i="0" u="none" strike="noStrike" kern="0" cap="none" spc="0" normalizeH="0" baseline="0" noProof="0" dirty="0" smtClean="0">
                <a:ln>
                  <a:noFill/>
                </a:ln>
                <a:solidFill>
                  <a:schemeClr val="bg1"/>
                </a:solidFill>
                <a:effectLst/>
                <a:uLnTx/>
                <a:uFillTx/>
                <a:latin typeface="+mn-lt"/>
                <a:cs typeface="+mn-cs"/>
              </a:rPr>
              <a:t>[1, 2, 3] does not support pattern &lt;1, 3&gt;</a:t>
            </a:r>
            <a:r>
              <a:rPr kumimoji="0" lang="en-GB" sz="2400" b="0" i="0" u="none" strike="noStrike" kern="0" cap="none" spc="0" normalizeH="0" noProof="0" dirty="0" smtClean="0">
                <a:ln>
                  <a:noFill/>
                </a:ln>
                <a:solidFill>
                  <a:schemeClr val="bg1"/>
                </a:solidFill>
                <a:effectLst/>
                <a:uLnTx/>
                <a:uFillTx/>
                <a:latin typeface="+mn-lt"/>
                <a:cs typeface="+mn-cs"/>
              </a:rPr>
              <a:t> </a:t>
            </a:r>
            <a:r>
              <a:rPr kumimoji="0" lang="en-GB" sz="2400" b="0" i="0" u="none" strike="noStrike" kern="0" cap="none" spc="0" normalizeH="0" baseline="0" noProof="0" dirty="0" smtClean="0">
                <a:ln>
                  <a:noFill/>
                </a:ln>
                <a:solidFill>
                  <a:schemeClr val="bg1"/>
                </a:solidFill>
                <a:effectLst/>
                <a:uLnTx/>
                <a:uFillTx/>
                <a:latin typeface="+mn-lt"/>
                <a:cs typeface="+mn-cs"/>
              </a:rPr>
              <a:t>although 3 comes after 1 in both of them. However, it supports &lt;1, 2&gt;.</a:t>
            </a:r>
          </a:p>
          <a:p>
            <a:pPr marL="742950" lvl="1" indent="-285750" algn="just">
              <a:lnSpc>
                <a:spcPct val="90000"/>
              </a:lnSpc>
              <a:spcBef>
                <a:spcPct val="20000"/>
              </a:spcBef>
              <a:buClr>
                <a:srgbClr val="FFFF00"/>
              </a:buClr>
              <a:buFont typeface="Wingdings" pitchFamily="2" charset="2"/>
              <a:buChar char="q"/>
            </a:pPr>
            <a:r>
              <a:rPr kumimoji="0" lang="en-GB" sz="2400" b="0" i="0" u="none" strike="noStrike" kern="0" cap="none" spc="0" normalizeH="0" baseline="0" noProof="0" dirty="0" smtClean="0">
                <a:ln>
                  <a:noFill/>
                </a:ln>
                <a:solidFill>
                  <a:schemeClr val="bg1"/>
                </a:solidFill>
                <a:effectLst/>
                <a:uLnTx/>
                <a:uFillTx/>
                <a:latin typeface="+mn-lt"/>
                <a:cs typeface="+mn-cs"/>
              </a:rPr>
              <a:t> While</a:t>
            </a:r>
            <a:r>
              <a:rPr kumimoji="0" lang="en-GB" sz="2400" b="0" i="0" u="none" strike="noStrike" kern="0" cap="none" spc="0" normalizeH="0" noProof="0" dirty="0" smtClean="0">
                <a:ln>
                  <a:noFill/>
                </a:ln>
                <a:solidFill>
                  <a:schemeClr val="bg1"/>
                </a:solidFill>
                <a:effectLst/>
                <a:uLnTx/>
                <a:uFillTx/>
                <a:latin typeface="+mn-lt"/>
                <a:cs typeface="+mn-cs"/>
              </a:rPr>
              <a:t> calculating the supports, pattern specific statistical attributes of web pages </a:t>
            </a:r>
            <a:r>
              <a:rPr kumimoji="0" lang="en-US" sz="2400" b="0" i="0" u="none" strike="noStrike" kern="0" cap="none" spc="0" normalizeH="0" noProof="0" dirty="0" smtClean="0">
                <a:ln>
                  <a:noFill/>
                </a:ln>
                <a:solidFill>
                  <a:schemeClr val="bg1"/>
                </a:solidFill>
                <a:effectLst/>
                <a:uLnTx/>
                <a:uFillTx/>
                <a:latin typeface="+mn-lt"/>
                <a:cs typeface="+mn-cs"/>
              </a:rPr>
              <a:t>is calculated such as average visit time of </a:t>
            </a:r>
            <a:r>
              <a:rPr lang="en-US" sz="2400" kern="0" dirty="0" err="1" smtClean="0">
                <a:solidFill>
                  <a:schemeClr val="bg1"/>
                </a:solidFill>
              </a:rPr>
              <a:t>P</a:t>
            </a:r>
            <a:r>
              <a:rPr lang="en-US" sz="2400" kern="0" baseline="-25000" dirty="0" err="1" smtClean="0">
                <a:solidFill>
                  <a:schemeClr val="bg1"/>
                </a:solidFill>
              </a:rPr>
              <a:t>k</a:t>
            </a:r>
            <a:r>
              <a:rPr kumimoji="0" lang="en-US" sz="2400" b="0" i="0" u="none" strike="noStrike" kern="0" cap="none" spc="0" normalizeH="0" noProof="0" dirty="0" smtClean="0">
                <a:ln>
                  <a:noFill/>
                </a:ln>
                <a:solidFill>
                  <a:schemeClr val="bg1"/>
                </a:solidFill>
                <a:effectLst/>
                <a:uLnTx/>
                <a:uFillTx/>
                <a:latin typeface="+mn-lt"/>
                <a:cs typeface="+mn-cs"/>
              </a:rPr>
              <a:t> in pattern 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16</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Pattern Discovery</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229600" cy="5181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kumimoji="0" lang="en-US" sz="2400" b="0" i="0" u="none" strike="noStrike" kern="0" cap="none" spc="0" normalizeH="0" noProof="0" dirty="0" smtClean="0">
                <a:ln>
                  <a:noFill/>
                </a:ln>
                <a:solidFill>
                  <a:srgbClr val="FFFF00"/>
                </a:solidFill>
                <a:effectLst/>
                <a:uLnTx/>
                <a:uFillTx/>
                <a:latin typeface="+mn-lt"/>
                <a:cs typeface="+mn-cs"/>
              </a:rPr>
              <a:t>Sequential Apriori</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400" kern="0" dirty="0" smtClean="0">
                <a:solidFill>
                  <a:schemeClr val="bg1"/>
                </a:solidFill>
                <a:latin typeface="+mn-lt"/>
              </a:rPr>
              <a:t>Inputs: </a:t>
            </a:r>
          </a:p>
          <a:p>
            <a:pPr marL="800100" lvl="1" indent="-342900" algn="just">
              <a:lnSpc>
                <a:spcPct val="90000"/>
              </a:lnSpc>
              <a:spcBef>
                <a:spcPct val="20000"/>
              </a:spcBef>
              <a:buClr>
                <a:srgbClr val="FF0000"/>
              </a:buClr>
              <a:buFont typeface="Arial" pitchFamily="34" charset="0"/>
              <a:buChar char="–"/>
            </a:pPr>
            <a:r>
              <a:rPr lang="en-US" sz="2000" kern="0" dirty="0" smtClean="0">
                <a:solidFill>
                  <a:schemeClr val="bg1"/>
                </a:solidFill>
                <a:latin typeface="+mn-lt"/>
              </a:rPr>
              <a:t>Sessions constructed by Smart-SRA</a:t>
            </a:r>
          </a:p>
          <a:p>
            <a:pPr marL="800100" lvl="1" indent="-342900" algn="just">
              <a:lnSpc>
                <a:spcPct val="90000"/>
              </a:lnSpc>
              <a:spcBef>
                <a:spcPct val="20000"/>
              </a:spcBef>
              <a:buClr>
                <a:srgbClr val="FF0000"/>
              </a:buClr>
              <a:buFont typeface="Arial" pitchFamily="34" charset="0"/>
              <a:buChar char="–"/>
            </a:pPr>
            <a:r>
              <a:rPr lang="en-US" sz="2000" kern="0" dirty="0" smtClean="0">
                <a:solidFill>
                  <a:schemeClr val="bg1"/>
                </a:solidFill>
                <a:latin typeface="+mn-lt"/>
              </a:rPr>
              <a:t>Minimum support for frequent patterns</a:t>
            </a:r>
            <a:endParaRPr kumimoji="0" lang="en-US" sz="2400" b="0" i="0" u="none" strike="noStrike" kern="0" cap="none" spc="0" normalizeH="0" noProof="0" dirty="0" smtClean="0">
              <a:ln>
                <a:noFill/>
              </a:ln>
              <a:solidFill>
                <a:schemeClr val="bg1"/>
              </a:solidFill>
              <a:effectLst/>
              <a:uLnTx/>
              <a:uFillTx/>
              <a:latin typeface="+mn-lt"/>
              <a:cs typeface="+mn-cs"/>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kumimoji="0" lang="en-US" sz="2400" b="0" i="0" u="none" strike="noStrike" kern="0" cap="none" spc="0" normalizeH="0" noProof="0" dirty="0" smtClean="0">
                <a:ln>
                  <a:noFill/>
                </a:ln>
                <a:solidFill>
                  <a:schemeClr val="bg1"/>
                </a:solidFill>
                <a:effectLst/>
                <a:uLnTx/>
                <a:uFillTx/>
                <a:latin typeface="+mn-lt"/>
                <a:cs typeface="+mn-cs"/>
              </a:rPr>
              <a:t>At each iteration we join length-k patterns with length-1 patterns (by using topological constraint)</a:t>
            </a:r>
          </a:p>
          <a:p>
            <a:pPr marL="800100" lvl="1" indent="-342900" algn="just">
              <a:lnSpc>
                <a:spcPct val="90000"/>
              </a:lnSpc>
              <a:spcBef>
                <a:spcPct val="20000"/>
              </a:spcBef>
              <a:buClr>
                <a:srgbClr val="FF0000"/>
              </a:buClr>
              <a:buFont typeface="Arial" pitchFamily="34" charset="0"/>
              <a:buChar char="–"/>
            </a:pPr>
            <a:r>
              <a:rPr lang="en-US" sz="2000" dirty="0" smtClean="0">
                <a:solidFill>
                  <a:schemeClr val="bg1">
                    <a:lumMod val="95000"/>
                  </a:schemeClr>
                </a:solidFill>
              </a:rPr>
              <a:t>If the support of the length-k+1 pattern is greater than the required support, it becomes a supported pattern.</a:t>
            </a:r>
          </a:p>
          <a:p>
            <a:pPr marL="800100" lvl="1" indent="-342900" algn="just">
              <a:lnSpc>
                <a:spcPct val="90000"/>
              </a:lnSpc>
              <a:spcBef>
                <a:spcPct val="20000"/>
              </a:spcBef>
              <a:buClr>
                <a:srgbClr val="FF0000"/>
              </a:buClr>
              <a:buFont typeface="Arial" pitchFamily="34" charset="0"/>
              <a:buChar char="–"/>
            </a:pPr>
            <a:r>
              <a:rPr lang="en-US" sz="2000" dirty="0" smtClean="0">
                <a:solidFill>
                  <a:schemeClr val="bg1">
                    <a:lumMod val="95000"/>
                  </a:schemeClr>
                </a:solidFill>
              </a:rPr>
              <a:t>In addition, the new length-k+1 pattern becomes maximal.</a:t>
            </a:r>
          </a:p>
          <a:p>
            <a:pPr marL="800100" lvl="1" indent="-342900" algn="just">
              <a:lnSpc>
                <a:spcPct val="90000"/>
              </a:lnSpc>
              <a:spcBef>
                <a:spcPct val="20000"/>
              </a:spcBef>
              <a:buClr>
                <a:srgbClr val="FF0000"/>
              </a:buClr>
              <a:buFont typeface="Arial" pitchFamily="34" charset="0"/>
              <a:buChar char="–"/>
            </a:pPr>
            <a:r>
              <a:rPr lang="en-US" sz="2000" dirty="0" smtClean="0">
                <a:solidFill>
                  <a:schemeClr val="bg1">
                    <a:lumMod val="95000"/>
                  </a:schemeClr>
                </a:solidFill>
              </a:rPr>
              <a:t>The extended length-k pattern and the appended length-1 pattern become non-maximal.</a:t>
            </a:r>
            <a:endParaRPr kumimoji="0" lang="en-US" sz="2000" b="0" i="0" u="none" strike="noStrike" kern="0" cap="none" spc="0" normalizeH="0" noProof="0" dirty="0" smtClean="0">
              <a:ln>
                <a:noFill/>
              </a:ln>
              <a:solidFill>
                <a:schemeClr val="bg1">
                  <a:lumMod val="95000"/>
                </a:schemeClr>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17</a:t>
            </a:fld>
            <a:endParaRPr lang="en-US"/>
          </a:p>
        </p:txBody>
      </p:sp>
      <p:sp>
        <p:nvSpPr>
          <p:cNvPr id="5" name="Rectangle 1027"/>
          <p:cNvSpPr txBox="1">
            <a:spLocks noChangeArrowheads="1"/>
          </p:cNvSpPr>
          <p:nvPr/>
        </p:nvSpPr>
        <p:spPr>
          <a:xfrm>
            <a:off x="457200" y="16002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lumMod val="95000"/>
                  </a:schemeClr>
                </a:solidFill>
                <a:latin typeface="+mn-lt"/>
              </a:rPr>
              <a:t>Motivation and Contributions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Smart Miner Framework</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Session Construction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Pattern Discovery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rgbClr val="FFFF00"/>
                </a:solidFill>
                <a:latin typeface="+mn-lt"/>
              </a:rPr>
              <a:t>Distributed Implementation of Smart Miner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Experimental</a:t>
            </a:r>
            <a:r>
              <a:rPr kumimoji="0" lang="en-US" sz="3200" b="0" i="0" u="none" strike="noStrike" kern="0" cap="none" spc="0" normalizeH="0" noProof="0" dirty="0" smtClean="0">
                <a:ln>
                  <a:noFill/>
                </a:ln>
                <a:solidFill>
                  <a:schemeClr val="bg1"/>
                </a:solidFill>
                <a:effectLst/>
                <a:uLnTx/>
                <a:uFillTx/>
                <a:latin typeface="+mn-lt"/>
                <a:ea typeface="+mn-ea"/>
                <a:cs typeface="+mn-cs"/>
              </a:rPr>
              <a:t> Results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baseline="0" dirty="0" smtClean="0">
                <a:solidFill>
                  <a:schemeClr val="bg1"/>
                </a:solidFill>
                <a:latin typeface="+mn-lt"/>
              </a:rPr>
              <a:t>Decision</a:t>
            </a:r>
            <a:r>
              <a:rPr lang="en-US" sz="3200" kern="0" dirty="0" smtClean="0">
                <a:solidFill>
                  <a:schemeClr val="bg1"/>
                </a:solidFill>
                <a:latin typeface="+mn-lt"/>
              </a:rPr>
              <a:t> Support System Application</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Outline</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18</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5334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FFFF99"/>
                </a:solidFill>
              </a:rPr>
              <a:t>Distributed Implementation of Smart Miner</a:t>
            </a:r>
            <a:endParaRPr lang="en-US" sz="2400"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2296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400" kern="0" dirty="0" smtClean="0">
                <a:solidFill>
                  <a:schemeClr val="bg1"/>
                </a:solidFill>
                <a:latin typeface="+mn-lt"/>
              </a:rPr>
              <a:t>We have implemented Map/Reduce version of Session Construction and Pattern Discovery phases over the cluster of 100 computers.  </a:t>
            </a:r>
          </a:p>
        </p:txBody>
      </p:sp>
      <p:pic>
        <p:nvPicPr>
          <p:cNvPr id="9" name="Picture 8"/>
          <p:cNvPicPr/>
          <p:nvPr/>
        </p:nvPicPr>
        <p:blipFill>
          <a:blip r:embed="rId3" cstate="print"/>
          <a:srcRect/>
          <a:stretch>
            <a:fillRect/>
          </a:stretch>
        </p:blipFill>
        <p:spPr bwMode="auto">
          <a:xfrm>
            <a:off x="2133600" y="2362200"/>
            <a:ext cx="4648200" cy="1447800"/>
          </a:xfrm>
          <a:prstGeom prst="rect">
            <a:avLst/>
          </a:prstGeom>
          <a:noFill/>
          <a:ln w="9525">
            <a:noFill/>
            <a:miter lim="800000"/>
            <a:headEnd/>
            <a:tailEnd/>
          </a:ln>
        </p:spPr>
      </p:pic>
      <p:sp>
        <p:nvSpPr>
          <p:cNvPr id="10" name="Rectangle 5"/>
          <p:cNvSpPr txBox="1">
            <a:spLocks noChangeArrowheads="1"/>
          </p:cNvSpPr>
          <p:nvPr/>
        </p:nvSpPr>
        <p:spPr bwMode="auto">
          <a:xfrm>
            <a:off x="457200" y="4114800"/>
            <a:ext cx="8229600" cy="1676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400" kern="0" dirty="0" smtClean="0">
                <a:solidFill>
                  <a:schemeClr val="bg1"/>
                </a:solidFill>
                <a:latin typeface="+mn-lt"/>
              </a:rPr>
              <a:t>In Map/Reduce, large computations are represented by sequence of map and reduce operators. </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400" kern="0" dirty="0" smtClean="0">
                <a:solidFill>
                  <a:schemeClr val="bg1"/>
                </a:solidFill>
                <a:latin typeface="+mn-lt"/>
              </a:rPr>
              <a:t>In order to employ map/reduce, the data should be stored  in the format of key/value pairs.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19</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5334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FFFF99"/>
                </a:solidFill>
              </a:rPr>
              <a:t>Distributed Implementation of Smart Miner</a:t>
            </a:r>
            <a:endParaRPr lang="en-US" sz="2400"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229600" cy="5410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rgbClr val="FFFF00"/>
                </a:solidFill>
                <a:latin typeface="+mn-lt"/>
              </a:rPr>
              <a:t>Session Construction</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kern="0" dirty="0" err="1" smtClean="0">
                <a:solidFill>
                  <a:srgbClr val="FFFF00"/>
                </a:solidFill>
                <a:latin typeface="+mn-lt"/>
              </a:rPr>
              <a:t>Mapper</a:t>
            </a:r>
            <a:r>
              <a:rPr lang="en-US" kern="0" dirty="0" smtClean="0">
                <a:solidFill>
                  <a:srgbClr val="FFFF00"/>
                </a:solidFill>
                <a:latin typeface="+mn-lt"/>
              </a:rPr>
              <a:t>: </a:t>
            </a:r>
            <a:r>
              <a:rPr lang="en-US" kern="0" dirty="0" smtClean="0">
                <a:solidFill>
                  <a:schemeClr val="bg1"/>
                </a:solidFill>
                <a:latin typeface="+mn-lt"/>
              </a:rPr>
              <a:t>read usage data containing </a:t>
            </a:r>
            <a:r>
              <a:rPr lang="en-US" kern="0" dirty="0" err="1" smtClean="0">
                <a:solidFill>
                  <a:schemeClr val="bg1"/>
                </a:solidFill>
                <a:latin typeface="+mn-lt"/>
              </a:rPr>
              <a:t>Url</a:t>
            </a:r>
            <a:r>
              <a:rPr lang="en-US" kern="0" dirty="0" smtClean="0">
                <a:solidFill>
                  <a:schemeClr val="bg1"/>
                </a:solidFill>
                <a:latin typeface="+mn-lt"/>
              </a:rPr>
              <a:t> and IP fields,  create key: &lt;domain(</a:t>
            </a:r>
            <a:r>
              <a:rPr lang="en-US" kern="0" dirty="0" err="1" smtClean="0">
                <a:solidFill>
                  <a:schemeClr val="bg1"/>
                </a:solidFill>
                <a:latin typeface="+mn-lt"/>
              </a:rPr>
              <a:t>Url</a:t>
            </a:r>
            <a:r>
              <a:rPr lang="en-US" kern="0" dirty="0" smtClean="0">
                <a:solidFill>
                  <a:schemeClr val="bg1"/>
                </a:solidFill>
                <a:latin typeface="+mn-lt"/>
              </a:rPr>
              <a:t>),IP&gt;</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kern="0" dirty="0" smtClean="0">
                <a:solidFill>
                  <a:srgbClr val="FFFF00"/>
                </a:solidFill>
                <a:latin typeface="+mn-lt"/>
              </a:rPr>
              <a:t>Reducer: </a:t>
            </a:r>
            <a:r>
              <a:rPr lang="en-US" kern="0" dirty="0" smtClean="0">
                <a:solidFill>
                  <a:schemeClr val="bg1"/>
                </a:solidFill>
                <a:latin typeface="+mn-lt"/>
              </a:rPr>
              <a:t>get all </a:t>
            </a:r>
            <a:r>
              <a:rPr lang="en-US" kern="0" dirty="0" err="1" smtClean="0">
                <a:solidFill>
                  <a:schemeClr val="bg1"/>
                </a:solidFill>
                <a:latin typeface="+mn-lt"/>
              </a:rPr>
              <a:t>urls</a:t>
            </a:r>
            <a:r>
              <a:rPr lang="en-US" kern="0" dirty="0" smtClean="0">
                <a:solidFill>
                  <a:schemeClr val="bg1"/>
                </a:solidFill>
                <a:latin typeface="+mn-lt"/>
              </a:rPr>
              <a:t> belonging to same domain and same IP on same machine, execute Smart-SRA</a:t>
            </a:r>
          </a:p>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rgbClr val="FFFF00"/>
                </a:solidFill>
                <a:latin typeface="+mn-lt"/>
              </a:rPr>
              <a:t>2 Phased Pattern Discovery</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kern="0" dirty="0" smtClean="0">
                <a:solidFill>
                  <a:schemeClr val="bg1"/>
                </a:solidFill>
                <a:latin typeface="+mn-lt"/>
              </a:rPr>
              <a:t>First Phase:</a:t>
            </a:r>
          </a:p>
          <a:p>
            <a:pPr marL="800100" lvl="1" indent="-342900" algn="just">
              <a:lnSpc>
                <a:spcPct val="90000"/>
              </a:lnSpc>
              <a:spcBef>
                <a:spcPct val="20000"/>
              </a:spcBef>
              <a:buClr>
                <a:srgbClr val="FF0000"/>
              </a:buClr>
              <a:buFont typeface="Arial" pitchFamily="34" charset="0"/>
              <a:buChar char="–"/>
            </a:pPr>
            <a:r>
              <a:rPr lang="en-US" kern="0" dirty="0" err="1" smtClean="0">
                <a:solidFill>
                  <a:srgbClr val="FFFF00"/>
                </a:solidFill>
                <a:latin typeface="+mn-lt"/>
              </a:rPr>
              <a:t>Mapper</a:t>
            </a:r>
            <a:r>
              <a:rPr lang="en-US" kern="0" dirty="0" smtClean="0">
                <a:solidFill>
                  <a:srgbClr val="FFFF00"/>
                </a:solidFill>
                <a:latin typeface="+mn-lt"/>
              </a:rPr>
              <a:t>: </a:t>
            </a:r>
            <a:r>
              <a:rPr lang="en-US" kern="0" dirty="0" smtClean="0">
                <a:solidFill>
                  <a:schemeClr val="bg1"/>
                </a:solidFill>
                <a:latin typeface="+mn-lt"/>
              </a:rPr>
              <a:t>Navigation Sequences are distributed to different machines by using random hash function with respect to number of idle machines N</a:t>
            </a:r>
          </a:p>
          <a:p>
            <a:pPr marL="800100" lvl="1" indent="-342900" algn="just">
              <a:lnSpc>
                <a:spcPct val="90000"/>
              </a:lnSpc>
              <a:spcBef>
                <a:spcPct val="20000"/>
              </a:spcBef>
              <a:buClr>
                <a:srgbClr val="FF0000"/>
              </a:buClr>
              <a:buFont typeface="Arial" pitchFamily="34" charset="0"/>
              <a:buChar char="–"/>
            </a:pPr>
            <a:r>
              <a:rPr lang="en-US" kern="0" dirty="0" smtClean="0">
                <a:solidFill>
                  <a:srgbClr val="FFFF00"/>
                </a:solidFill>
                <a:latin typeface="+mn-lt"/>
              </a:rPr>
              <a:t>Reducer: </a:t>
            </a:r>
            <a:r>
              <a:rPr lang="en-US" kern="0" dirty="0" smtClean="0">
                <a:solidFill>
                  <a:schemeClr val="bg1"/>
                </a:solidFill>
                <a:latin typeface="+mn-lt"/>
              </a:rPr>
              <a:t>Frequency of each candidate pattern on each node is calculated.</a:t>
            </a:r>
          </a:p>
          <a:p>
            <a:pPr marL="800100" lvl="1" indent="-342900" algn="just">
              <a:lnSpc>
                <a:spcPct val="90000"/>
              </a:lnSpc>
              <a:spcBef>
                <a:spcPct val="20000"/>
              </a:spcBef>
              <a:buClr>
                <a:srgbClr val="FF0000"/>
              </a:buClr>
              <a:buFont typeface="Arial" pitchFamily="34" charset="0"/>
              <a:buChar cha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kern="0" dirty="0" smtClean="0">
                <a:solidFill>
                  <a:schemeClr val="bg1"/>
                </a:solidFill>
                <a:latin typeface="+mn-lt"/>
              </a:rPr>
              <a:t>Second Phase:</a:t>
            </a:r>
          </a:p>
          <a:p>
            <a:pPr marL="800100" lvl="1" indent="-342900" algn="just">
              <a:lnSpc>
                <a:spcPct val="90000"/>
              </a:lnSpc>
              <a:spcBef>
                <a:spcPct val="20000"/>
              </a:spcBef>
              <a:buClr>
                <a:srgbClr val="FF0000"/>
              </a:buClr>
              <a:buFont typeface="Arial" pitchFamily="34" charset="0"/>
              <a:buChar char="–"/>
            </a:pPr>
            <a:r>
              <a:rPr lang="en-US" kern="0" dirty="0" err="1" smtClean="0">
                <a:solidFill>
                  <a:srgbClr val="FFFF00"/>
                </a:solidFill>
              </a:rPr>
              <a:t>Mapper</a:t>
            </a:r>
            <a:r>
              <a:rPr lang="en-US" kern="0" dirty="0" smtClean="0">
                <a:solidFill>
                  <a:srgbClr val="FFFF00"/>
                </a:solidFill>
              </a:rPr>
              <a:t>: </a:t>
            </a:r>
            <a:r>
              <a:rPr lang="en-US" kern="0" dirty="0" smtClean="0">
                <a:solidFill>
                  <a:schemeClr val="bg1"/>
                </a:solidFill>
              </a:rPr>
              <a:t>&lt;candidate pattern, frequency&gt; pair is emitted (N times)</a:t>
            </a:r>
            <a:r>
              <a:rPr lang="en-US" kern="0" dirty="0" smtClean="0">
                <a:solidFill>
                  <a:srgbClr val="FFFF00"/>
                </a:solidFill>
              </a:rPr>
              <a:t> </a:t>
            </a:r>
            <a:endParaRPr lang="en-US" kern="0" dirty="0" smtClean="0">
              <a:solidFill>
                <a:schemeClr val="bg1"/>
              </a:solidFill>
            </a:endParaRPr>
          </a:p>
          <a:p>
            <a:pPr marL="800100" lvl="1" indent="-342900" algn="just">
              <a:lnSpc>
                <a:spcPct val="90000"/>
              </a:lnSpc>
              <a:spcBef>
                <a:spcPct val="20000"/>
              </a:spcBef>
              <a:buClr>
                <a:srgbClr val="FF0000"/>
              </a:buClr>
              <a:buFont typeface="Arial" pitchFamily="34" charset="0"/>
              <a:buChar char="–"/>
            </a:pPr>
            <a:r>
              <a:rPr lang="en-US" kern="0" dirty="0" smtClean="0">
                <a:solidFill>
                  <a:srgbClr val="FFFF00"/>
                </a:solidFill>
              </a:rPr>
              <a:t>Reducer: </a:t>
            </a:r>
            <a:r>
              <a:rPr lang="en-US" kern="0" dirty="0" smtClean="0">
                <a:solidFill>
                  <a:schemeClr val="bg1"/>
                </a:solidFill>
              </a:rPr>
              <a:t>N pairs of same candidate pattern reduced to same machine,  frequencies are merged to calculate support.</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sz="20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sz="2400" kern="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a:t>
            </a:fld>
            <a:endParaRPr lang="en-US"/>
          </a:p>
        </p:txBody>
      </p:sp>
      <p:sp>
        <p:nvSpPr>
          <p:cNvPr id="5" name="Rectangle 1027"/>
          <p:cNvSpPr txBox="1">
            <a:spLocks noChangeArrowheads="1"/>
          </p:cNvSpPr>
          <p:nvPr/>
        </p:nvSpPr>
        <p:spPr>
          <a:xfrm>
            <a:off x="457200" y="16002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rgbClr val="FFFF00"/>
                </a:solidFill>
                <a:latin typeface="+mn-lt"/>
              </a:rPr>
              <a:t>Motivation and Contributions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Smart Miner Framework</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Session Construction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Pattern Discovery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Distributed Implementation of Smart Miner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Experimental</a:t>
            </a:r>
            <a:r>
              <a:rPr kumimoji="0" lang="en-US" sz="3200" b="0" i="0" u="none" strike="noStrike" kern="0" cap="none" spc="0" normalizeH="0" noProof="0" dirty="0" smtClean="0">
                <a:ln>
                  <a:noFill/>
                </a:ln>
                <a:solidFill>
                  <a:schemeClr val="bg1"/>
                </a:solidFill>
                <a:effectLst/>
                <a:uLnTx/>
                <a:uFillTx/>
                <a:latin typeface="+mn-lt"/>
                <a:ea typeface="+mn-ea"/>
                <a:cs typeface="+mn-cs"/>
              </a:rPr>
              <a:t> Results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baseline="0" dirty="0" smtClean="0">
                <a:solidFill>
                  <a:schemeClr val="bg1"/>
                </a:solidFill>
                <a:latin typeface="+mn-lt"/>
              </a:rPr>
              <a:t>Decision</a:t>
            </a:r>
            <a:r>
              <a:rPr lang="en-US" sz="3200" kern="0" dirty="0" smtClean="0">
                <a:solidFill>
                  <a:schemeClr val="bg1"/>
                </a:solidFill>
                <a:latin typeface="+mn-lt"/>
              </a:rPr>
              <a:t> Support System Application</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Outline</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20</a:t>
            </a:fld>
            <a:endParaRPr lang="en-US"/>
          </a:p>
        </p:txBody>
      </p:sp>
      <p:sp>
        <p:nvSpPr>
          <p:cNvPr id="5" name="Rectangle 1027"/>
          <p:cNvSpPr txBox="1">
            <a:spLocks noChangeArrowheads="1"/>
          </p:cNvSpPr>
          <p:nvPr/>
        </p:nvSpPr>
        <p:spPr>
          <a:xfrm>
            <a:off x="457200" y="16002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Motivation and Contributions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Smart Miner Framework</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Session Construction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Pattern Discovery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Distributed Implementation of Smart Miner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rgbClr val="FFFF00"/>
                </a:solidFill>
                <a:effectLst/>
                <a:uLnTx/>
                <a:uFillTx/>
                <a:latin typeface="+mn-lt"/>
                <a:ea typeface="+mn-ea"/>
                <a:cs typeface="+mn-cs"/>
              </a:rPr>
              <a:t>Experimental</a:t>
            </a:r>
            <a:r>
              <a:rPr kumimoji="0" lang="en-US" sz="3200" b="0" i="0" u="none" strike="noStrike" kern="0" cap="none" spc="0" normalizeH="0" noProof="0" dirty="0" smtClean="0">
                <a:ln>
                  <a:noFill/>
                </a:ln>
                <a:solidFill>
                  <a:srgbClr val="FFFF00"/>
                </a:solidFill>
                <a:effectLst/>
                <a:uLnTx/>
                <a:uFillTx/>
                <a:latin typeface="+mn-lt"/>
                <a:ea typeface="+mn-ea"/>
                <a:cs typeface="+mn-cs"/>
              </a:rPr>
              <a:t> Results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baseline="0" dirty="0" smtClean="0">
                <a:solidFill>
                  <a:schemeClr val="bg1"/>
                </a:solidFill>
                <a:latin typeface="+mn-lt"/>
              </a:rPr>
              <a:t>Decision</a:t>
            </a:r>
            <a:r>
              <a:rPr lang="en-US" sz="3200" kern="0" dirty="0" smtClean="0">
                <a:solidFill>
                  <a:schemeClr val="bg1"/>
                </a:solidFill>
                <a:latin typeface="+mn-lt"/>
              </a:rPr>
              <a:t> Support System Application</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Outline</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21</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1430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000" kern="0" dirty="0" smtClean="0">
                <a:solidFill>
                  <a:srgbClr val="FFFF00"/>
                </a:solidFill>
                <a:latin typeface="+mn-lt"/>
              </a:rPr>
              <a:t>Accuracy Experiments</a:t>
            </a:r>
            <a:r>
              <a:rPr lang="en-US" sz="2000" kern="0" dirty="0" smtClean="0">
                <a:solidFill>
                  <a:schemeClr val="bg1"/>
                </a:solidFill>
                <a:latin typeface="+mn-lt"/>
              </a:rPr>
              <a:t> shows the </a:t>
            </a:r>
            <a:r>
              <a:rPr lang="en-US" sz="2000" kern="0" dirty="0" smtClean="0">
                <a:solidFill>
                  <a:srgbClr val="FFFF00"/>
                </a:solidFill>
                <a:latin typeface="+mn-lt"/>
              </a:rPr>
              <a:t>correlation</a:t>
            </a:r>
            <a:r>
              <a:rPr lang="en-US" sz="2000" kern="0" dirty="0" smtClean="0">
                <a:solidFill>
                  <a:schemeClr val="bg1"/>
                </a:solidFill>
                <a:latin typeface="+mn-lt"/>
              </a:rPr>
              <a:t> between patterns generated from sessions of heuristics and patterns generated from the real Link Based sessions that is provided by evaluation framework.</a:t>
            </a:r>
          </a:p>
          <a:p>
            <a:pPr marL="800100" lvl="1" indent="-342900" algn="just">
              <a:lnSpc>
                <a:spcPct val="90000"/>
              </a:lnSpc>
              <a:spcBef>
                <a:spcPct val="20000"/>
              </a:spcBef>
              <a:buClr>
                <a:srgbClr val="FF0000"/>
              </a:buClr>
              <a:buFont typeface="Arial" pitchFamily="34" charset="0"/>
              <a:buChar char="–"/>
              <a:defRPr/>
            </a:pPr>
            <a:r>
              <a:rPr lang="en-US" sz="2000" kern="0" dirty="0" smtClean="0">
                <a:solidFill>
                  <a:schemeClr val="bg1"/>
                </a:solidFill>
                <a:latin typeface="+mn-lt"/>
              </a:rPr>
              <a:t>These experiments also analyzes effect navigation behaviors on sessions.</a:t>
            </a:r>
          </a:p>
          <a:p>
            <a:pPr marL="800100" lvl="1" indent="-342900" algn="just">
              <a:lnSpc>
                <a:spcPct val="90000"/>
              </a:lnSpc>
              <a:spcBef>
                <a:spcPct val="20000"/>
              </a:spcBef>
              <a:buClr>
                <a:srgbClr val="FF0000"/>
              </a:buClr>
              <a:buFont typeface="Arial" pitchFamily="34" charset="0"/>
              <a:buChar char="–"/>
              <a:defRPr/>
            </a:pPr>
            <a:r>
              <a:rPr lang="en-US" sz="2000" kern="0" dirty="0" smtClean="0">
                <a:solidFill>
                  <a:schemeClr val="bg1"/>
                </a:solidFill>
                <a:latin typeface="+mn-lt"/>
              </a:rPr>
              <a:t>How the backward movements and discarding link information affect the performance of NO and TO approaches in terms of link based session evaluation</a:t>
            </a:r>
          </a:p>
          <a:p>
            <a:pPr marL="1257300" lvl="2" indent="-342900" algn="just">
              <a:lnSpc>
                <a:spcPct val="90000"/>
              </a:lnSpc>
              <a:spcBef>
                <a:spcPct val="20000"/>
              </a:spcBef>
              <a:buClr>
                <a:srgbClr val="FF0000"/>
              </a:buClr>
              <a:buFont typeface="Courier New" pitchFamily="49" charset="0"/>
              <a:buChar char="o"/>
            </a:pPr>
            <a:r>
              <a:rPr kumimoji="0" lang="en-US" sz="2000" b="0" i="0" u="none" strike="noStrike" kern="0" cap="none" spc="0" normalizeH="0" noProof="0" dirty="0" smtClean="0">
                <a:ln>
                  <a:noFill/>
                </a:ln>
                <a:solidFill>
                  <a:schemeClr val="bg1"/>
                </a:solidFill>
                <a:effectLst/>
                <a:uLnTx/>
                <a:uFillTx/>
                <a:latin typeface="+mn-lt"/>
                <a:cs typeface="+mn-cs"/>
              </a:rPr>
              <a:t>Simulated Data</a:t>
            </a:r>
          </a:p>
          <a:p>
            <a:pPr marL="1257300" lvl="2" indent="-342900" algn="just">
              <a:lnSpc>
                <a:spcPct val="90000"/>
              </a:lnSpc>
              <a:spcBef>
                <a:spcPct val="20000"/>
              </a:spcBef>
              <a:buClr>
                <a:srgbClr val="FF0000"/>
              </a:buClr>
              <a:buFont typeface="Courier New" pitchFamily="49" charset="0"/>
              <a:buChar char="o"/>
            </a:pPr>
            <a:r>
              <a:rPr lang="en-US" sz="2000" kern="0" dirty="0" smtClean="0">
                <a:solidFill>
                  <a:schemeClr val="bg1"/>
                </a:solidFill>
                <a:latin typeface="+mn-lt"/>
              </a:rPr>
              <a:t>Real Data</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kumimoji="0" lang="en-US" sz="2000" b="0" i="0" u="none" strike="noStrike" kern="0" cap="none" spc="0" normalizeH="0" noProof="0" dirty="0" smtClean="0">
                <a:ln>
                  <a:noFill/>
                </a:ln>
                <a:solidFill>
                  <a:srgbClr val="FFFF00"/>
                </a:solidFill>
                <a:effectLst/>
                <a:uLnTx/>
                <a:uFillTx/>
                <a:latin typeface="+mn-lt"/>
                <a:cs typeface="+mn-cs"/>
              </a:rPr>
              <a:t>HPC Experiments </a:t>
            </a:r>
            <a:r>
              <a:rPr kumimoji="0" lang="en-US" sz="2000" b="0" i="0" u="none" strike="noStrike" kern="0" cap="none" spc="0" normalizeH="0" noProof="0" dirty="0" smtClean="0">
                <a:ln>
                  <a:noFill/>
                </a:ln>
                <a:solidFill>
                  <a:schemeClr val="bg1"/>
                </a:solidFill>
                <a:effectLst/>
                <a:uLnTx/>
                <a:uFillTx/>
                <a:latin typeface="+mn-lt"/>
                <a:cs typeface="+mn-cs"/>
              </a:rPr>
              <a:t>shows the scalability of the framework on huge size data.</a:t>
            </a:r>
          </a:p>
          <a:p>
            <a:pPr marL="800100" lvl="1" indent="-342900" algn="just">
              <a:lnSpc>
                <a:spcPct val="90000"/>
              </a:lnSpc>
              <a:spcBef>
                <a:spcPct val="20000"/>
              </a:spcBef>
              <a:buClr>
                <a:srgbClr val="FF0000"/>
              </a:buClr>
              <a:buFont typeface="Arial" pitchFamily="34" charset="0"/>
              <a:buChar char="–"/>
            </a:pPr>
            <a:r>
              <a:rPr lang="en-US" sz="2000" kern="0" dirty="0" smtClean="0">
                <a:solidFill>
                  <a:schemeClr val="bg1"/>
                </a:solidFill>
                <a:latin typeface="+mn-lt"/>
              </a:rPr>
              <a:t>Real Data</a:t>
            </a: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22</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1430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rgbClr val="FFFF00"/>
                </a:solidFill>
                <a:latin typeface="+mn-lt"/>
              </a:rPr>
              <a:t>Agent Simulator</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2400" kern="0" dirty="0" smtClean="0">
                <a:solidFill>
                  <a:schemeClr val="bg1"/>
                </a:solidFill>
                <a:latin typeface="+mn-lt"/>
              </a:rPr>
              <a:t>Agent Simulator is implemented to model web user navigation, and analyze basic navigation behavior on the effects of sessions. Our agent simulator generates sessions </a:t>
            </a:r>
            <a:r>
              <a:rPr lang="en-US" sz="2400" kern="0" dirty="0" err="1" smtClean="0">
                <a:solidFill>
                  <a:schemeClr val="bg1"/>
                </a:solidFill>
                <a:latin typeface="+mn-lt"/>
              </a:rPr>
              <a:t>wrt</a:t>
            </a:r>
            <a:r>
              <a:rPr lang="en-US" sz="2400" kern="0" dirty="0" smtClean="0">
                <a:solidFill>
                  <a:schemeClr val="bg1"/>
                </a:solidFill>
                <a:latin typeface="+mn-lt"/>
              </a:rPr>
              <a:t> link based model</a:t>
            </a: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chemeClr val="bg1"/>
                </a:solidFill>
                <a:latin typeface="+mn-lt"/>
              </a:rPr>
              <a:t>Following user behaviors are implemented:</a:t>
            </a:r>
          </a:p>
          <a:p>
            <a:pPr marL="342900" lvl="0" indent="-342900" algn="just">
              <a:lnSpc>
                <a:spcPct val="90000"/>
              </a:lnSpc>
              <a:spcBef>
                <a:spcPct val="20000"/>
              </a:spcBef>
              <a:buClr>
                <a:srgbClr val="FF0000"/>
              </a:buClr>
              <a:buFont typeface="Arial" pitchFamily="34" charset="0"/>
              <a:buChar char="–"/>
            </a:pPr>
            <a:r>
              <a:rPr lang="en-US" sz="2400" kern="0" dirty="0" smtClean="0">
                <a:solidFill>
                  <a:schemeClr val="bg1"/>
                </a:solidFill>
                <a:latin typeface="+mn-lt"/>
              </a:rPr>
              <a:t>Session Termination (terminating whole session)</a:t>
            </a:r>
          </a:p>
          <a:p>
            <a:pPr marL="342900" lvl="0" indent="-342900" algn="just">
              <a:lnSpc>
                <a:spcPct val="90000"/>
              </a:lnSpc>
              <a:spcBef>
                <a:spcPct val="20000"/>
              </a:spcBef>
              <a:buClr>
                <a:srgbClr val="FF0000"/>
              </a:buClr>
              <a:buFont typeface="Arial" pitchFamily="34" charset="0"/>
              <a:buChar char="–"/>
            </a:pPr>
            <a:r>
              <a:rPr lang="en-US" sz="2400" kern="0" dirty="0" smtClean="0">
                <a:solidFill>
                  <a:schemeClr val="bg1"/>
                </a:solidFill>
                <a:latin typeface="+mn-lt"/>
              </a:rPr>
              <a:t>Link From Previous Page to next Page</a:t>
            </a:r>
          </a:p>
          <a:p>
            <a:pPr marL="342900" lvl="0" indent="-342900" algn="just">
              <a:lnSpc>
                <a:spcPct val="90000"/>
              </a:lnSpc>
              <a:spcBef>
                <a:spcPct val="20000"/>
              </a:spcBef>
              <a:buClr>
                <a:srgbClr val="FF0000"/>
              </a:buClr>
              <a:buFont typeface="Arial" pitchFamily="34" charset="0"/>
              <a:buChar char="–"/>
            </a:pPr>
            <a:r>
              <a:rPr lang="en-US" sz="2400" kern="0" dirty="0" smtClean="0">
                <a:solidFill>
                  <a:schemeClr val="bg1"/>
                </a:solidFill>
                <a:latin typeface="+mn-lt"/>
              </a:rPr>
              <a:t>Link From Current Page</a:t>
            </a:r>
          </a:p>
          <a:p>
            <a:pPr marL="342900" lvl="0" indent="-342900" algn="just">
              <a:lnSpc>
                <a:spcPct val="90000"/>
              </a:lnSpc>
              <a:spcBef>
                <a:spcPct val="20000"/>
              </a:spcBef>
              <a:buClr>
                <a:srgbClr val="FF0000"/>
              </a:buClr>
              <a:buFont typeface="Arial" pitchFamily="34" charset="0"/>
              <a:buChar char="–"/>
            </a:pPr>
            <a:r>
              <a:rPr lang="en-US" sz="2400" kern="0" dirty="0" smtClean="0">
                <a:solidFill>
                  <a:schemeClr val="bg1"/>
                </a:solidFill>
                <a:latin typeface="+mn-lt"/>
              </a:rPr>
              <a:t>New Initial Page (start of new navigation sequence, regardless of entrance type, write address bar or enter from search engine).</a:t>
            </a:r>
          </a:p>
          <a:p>
            <a:pPr marL="342900" lvl="0" indent="-342900" algn="just">
              <a:lnSpc>
                <a:spcPct val="90000"/>
              </a:lnSpc>
              <a:spcBef>
                <a:spcPct val="20000"/>
              </a:spcBef>
              <a:buClr>
                <a:srgbClr val="FF0000"/>
              </a:buClr>
            </a:pPr>
            <a:endParaRPr lang="en-US" sz="2400" kern="0" dirty="0" smtClean="0">
              <a:solidFill>
                <a:schemeClr val="bg1"/>
              </a:solidFill>
              <a:latin typeface="+mn-lt"/>
            </a:endParaRPr>
          </a:p>
          <a:p>
            <a:pPr marL="342900" lvl="0" indent="-342900" algn="just">
              <a:lnSpc>
                <a:spcPct val="90000"/>
              </a:lnSpc>
              <a:spcBef>
                <a:spcPct val="20000"/>
              </a:spcBef>
              <a:buClr>
                <a:srgbClr val="FF0000"/>
              </a:buCl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23</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1430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rgbClr val="FFFF00"/>
                </a:solidFill>
                <a:latin typeface="+mn-lt"/>
              </a:rPr>
              <a:t>Evaluation Framework</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kern="0" dirty="0" smtClean="0">
                <a:solidFill>
                  <a:schemeClr val="bg1"/>
                </a:solidFill>
                <a:latin typeface="+mn-lt"/>
              </a:rPr>
              <a:t>For Evaluation, agent simulator generates correct sessions (including correct navigation sequences with known referrer) and server logs without any referrer (worst case data, only &lt;</a:t>
            </a:r>
            <a:r>
              <a:rPr lang="en-US" kern="0" dirty="0" err="1" smtClean="0">
                <a:solidFill>
                  <a:schemeClr val="bg1"/>
                </a:solidFill>
                <a:latin typeface="+mn-lt"/>
              </a:rPr>
              <a:t>url</a:t>
            </a:r>
            <a:r>
              <a:rPr lang="en-US" kern="0" dirty="0" smtClean="0">
                <a:solidFill>
                  <a:schemeClr val="bg1"/>
                </a:solidFill>
                <a:latin typeface="+mn-lt"/>
              </a:rPr>
              <a:t>, IP, page&gt; and topology given outside). Each method, Smart-SRA, TO and NO heuristics are executed and patterns generated from sessions of each heuristics are compared with correct patterns.  </a:t>
            </a: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grpSp>
        <p:nvGrpSpPr>
          <p:cNvPr id="429058" name="Group 2"/>
          <p:cNvGrpSpPr>
            <a:grpSpLocks/>
          </p:cNvGrpSpPr>
          <p:nvPr/>
        </p:nvGrpSpPr>
        <p:grpSpPr bwMode="auto">
          <a:xfrm>
            <a:off x="533400" y="3124200"/>
            <a:ext cx="8153400" cy="2886075"/>
            <a:chOff x="2340" y="975"/>
            <a:chExt cx="9030" cy="4545"/>
          </a:xfrm>
        </p:grpSpPr>
        <p:sp>
          <p:nvSpPr>
            <p:cNvPr id="429059" name="Rectangle 3"/>
            <p:cNvSpPr>
              <a:spLocks noChangeArrowheads="1"/>
            </p:cNvSpPr>
            <p:nvPr/>
          </p:nvSpPr>
          <p:spPr bwMode="auto">
            <a:xfrm>
              <a:off x="2340" y="1410"/>
              <a:ext cx="231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Agent Simulator</a:t>
              </a:r>
              <a:endParaRPr kumimoji="0" lang="en-US" sz="1800" b="0" i="0" u="none" strike="noStrike" cap="none" normalizeH="0" baseline="0" smtClean="0">
                <a:ln>
                  <a:noFill/>
                </a:ln>
                <a:solidFill>
                  <a:schemeClr val="tx1"/>
                </a:solidFill>
                <a:effectLst/>
                <a:latin typeface="Arial" pitchFamily="34" charset="0"/>
              </a:endParaRPr>
            </a:p>
          </p:txBody>
        </p:sp>
        <p:sp>
          <p:nvSpPr>
            <p:cNvPr id="429061" name="AutoShape 5"/>
            <p:cNvSpPr>
              <a:spLocks noChangeArrowheads="1"/>
            </p:cNvSpPr>
            <p:nvPr/>
          </p:nvSpPr>
          <p:spPr bwMode="auto">
            <a:xfrm>
              <a:off x="5730" y="975"/>
              <a:ext cx="1275" cy="1305"/>
            </a:xfrm>
            <a:prstGeom prst="can">
              <a:avLst>
                <a:gd name="adj" fmla="val 2558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Correct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Sessions</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62" name="AutoShape 6"/>
            <p:cNvCxnSpPr>
              <a:cxnSpLocks noChangeShapeType="1"/>
            </p:cNvCxnSpPr>
            <p:nvPr/>
          </p:nvCxnSpPr>
          <p:spPr bwMode="auto">
            <a:xfrm>
              <a:off x="4650" y="1590"/>
              <a:ext cx="1065" cy="0"/>
            </a:xfrm>
            <a:prstGeom prst="straightConnector1">
              <a:avLst/>
            </a:prstGeom>
            <a:noFill/>
            <a:ln w="9525">
              <a:solidFill>
                <a:srgbClr val="000000"/>
              </a:solidFill>
              <a:round/>
              <a:headEnd/>
              <a:tailEnd type="triangle" w="med" len="med"/>
            </a:ln>
          </p:spPr>
        </p:cxnSp>
        <p:cxnSp>
          <p:nvCxnSpPr>
            <p:cNvPr id="429063" name="AutoShape 7"/>
            <p:cNvCxnSpPr>
              <a:cxnSpLocks noChangeShapeType="1"/>
            </p:cNvCxnSpPr>
            <p:nvPr/>
          </p:nvCxnSpPr>
          <p:spPr bwMode="auto">
            <a:xfrm flipH="1">
              <a:off x="3420" y="1845"/>
              <a:ext cx="0" cy="630"/>
            </a:xfrm>
            <a:prstGeom prst="straightConnector1">
              <a:avLst/>
            </a:prstGeom>
            <a:noFill/>
            <a:ln w="9525">
              <a:solidFill>
                <a:srgbClr val="000000"/>
              </a:solidFill>
              <a:round/>
              <a:headEnd/>
              <a:tailEnd type="triangle" w="med" len="med"/>
            </a:ln>
          </p:spPr>
        </p:cxnSp>
        <p:sp>
          <p:nvSpPr>
            <p:cNvPr id="429064" name="Rectangle 8"/>
            <p:cNvSpPr>
              <a:spLocks noChangeArrowheads="1"/>
            </p:cNvSpPr>
            <p:nvPr/>
          </p:nvSpPr>
          <p:spPr bwMode="auto">
            <a:xfrm>
              <a:off x="8415" y="1425"/>
              <a:ext cx="2595"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Pattern Discovery</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429065" name="AutoShape 9"/>
            <p:cNvCxnSpPr>
              <a:cxnSpLocks noChangeShapeType="1"/>
            </p:cNvCxnSpPr>
            <p:nvPr/>
          </p:nvCxnSpPr>
          <p:spPr bwMode="auto">
            <a:xfrm>
              <a:off x="7005" y="1590"/>
              <a:ext cx="1410" cy="0"/>
            </a:xfrm>
            <a:prstGeom prst="straightConnector1">
              <a:avLst/>
            </a:prstGeom>
            <a:noFill/>
            <a:ln w="9525">
              <a:solidFill>
                <a:srgbClr val="000000"/>
              </a:solidFill>
              <a:round/>
              <a:headEnd/>
              <a:tailEnd type="triangle" w="med" len="med"/>
            </a:ln>
          </p:spPr>
        </p:cxnSp>
        <p:sp>
          <p:nvSpPr>
            <p:cNvPr id="429066" name="AutoShape 10"/>
            <p:cNvSpPr>
              <a:spLocks noChangeArrowheads="1"/>
            </p:cNvSpPr>
            <p:nvPr/>
          </p:nvSpPr>
          <p:spPr bwMode="auto">
            <a:xfrm>
              <a:off x="10095" y="2460"/>
              <a:ext cx="1275" cy="1305"/>
            </a:xfrm>
            <a:prstGeom prst="can">
              <a:avLst>
                <a:gd name="adj" fmla="val 2558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Correct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Patterns</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67" name="AutoShape 11"/>
            <p:cNvCxnSpPr>
              <a:cxnSpLocks noChangeShapeType="1"/>
            </p:cNvCxnSpPr>
            <p:nvPr/>
          </p:nvCxnSpPr>
          <p:spPr bwMode="auto">
            <a:xfrm>
              <a:off x="10725" y="1845"/>
              <a:ext cx="0" cy="615"/>
            </a:xfrm>
            <a:prstGeom prst="straightConnector1">
              <a:avLst/>
            </a:prstGeom>
            <a:noFill/>
            <a:ln w="9525">
              <a:solidFill>
                <a:srgbClr val="000000"/>
              </a:solidFill>
              <a:round/>
              <a:headEnd/>
              <a:tailEnd type="triangle" w="med" len="med"/>
            </a:ln>
          </p:spPr>
        </p:cxnSp>
        <p:sp>
          <p:nvSpPr>
            <p:cNvPr id="429068" name="Rectangle 12"/>
            <p:cNvSpPr>
              <a:spLocks noChangeArrowheads="1"/>
            </p:cNvSpPr>
            <p:nvPr/>
          </p:nvSpPr>
          <p:spPr bwMode="auto">
            <a:xfrm>
              <a:off x="2355" y="4710"/>
              <a:ext cx="231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Session Construction</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69" name="AutoShape 13"/>
            <p:cNvCxnSpPr>
              <a:cxnSpLocks noChangeShapeType="1"/>
            </p:cNvCxnSpPr>
            <p:nvPr/>
          </p:nvCxnSpPr>
          <p:spPr bwMode="auto">
            <a:xfrm rot="5400000">
              <a:off x="2934" y="4274"/>
              <a:ext cx="855" cy="17"/>
            </a:xfrm>
            <a:prstGeom prst="straightConnector1">
              <a:avLst/>
            </a:prstGeom>
            <a:noFill/>
            <a:ln w="9525">
              <a:solidFill>
                <a:srgbClr val="000000"/>
              </a:solidFill>
              <a:round/>
              <a:headEnd/>
              <a:tailEnd type="triangle" w="med" len="med"/>
            </a:ln>
          </p:spPr>
        </p:cxnSp>
        <p:sp>
          <p:nvSpPr>
            <p:cNvPr id="429070" name="AutoShape 14"/>
            <p:cNvSpPr>
              <a:spLocks noChangeArrowheads="1"/>
            </p:cNvSpPr>
            <p:nvPr/>
          </p:nvSpPr>
          <p:spPr bwMode="auto">
            <a:xfrm>
              <a:off x="5850" y="4215"/>
              <a:ext cx="1275" cy="1305"/>
            </a:xfrm>
            <a:prstGeom prst="can">
              <a:avLst>
                <a:gd name="adj" fmla="val 2558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Generated</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Sessions</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71" name="AutoShape 15"/>
            <p:cNvCxnSpPr>
              <a:cxnSpLocks noChangeShapeType="1"/>
            </p:cNvCxnSpPr>
            <p:nvPr/>
          </p:nvCxnSpPr>
          <p:spPr bwMode="auto">
            <a:xfrm>
              <a:off x="4650" y="4935"/>
              <a:ext cx="1200" cy="1"/>
            </a:xfrm>
            <a:prstGeom prst="straightConnector1">
              <a:avLst/>
            </a:prstGeom>
            <a:noFill/>
            <a:ln w="9525">
              <a:solidFill>
                <a:srgbClr val="000000"/>
              </a:solidFill>
              <a:round/>
              <a:headEnd/>
              <a:tailEnd type="triangle" w="med" len="med"/>
            </a:ln>
          </p:spPr>
        </p:cxnSp>
        <p:sp>
          <p:nvSpPr>
            <p:cNvPr id="429072" name="Rectangle 16"/>
            <p:cNvSpPr>
              <a:spLocks noChangeArrowheads="1"/>
            </p:cNvSpPr>
            <p:nvPr/>
          </p:nvSpPr>
          <p:spPr bwMode="auto">
            <a:xfrm>
              <a:off x="5325" y="2955"/>
              <a:ext cx="231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Pattern Discovery</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73" name="AutoShape 17"/>
            <p:cNvCxnSpPr>
              <a:cxnSpLocks noChangeShapeType="1"/>
            </p:cNvCxnSpPr>
            <p:nvPr/>
          </p:nvCxnSpPr>
          <p:spPr bwMode="auto">
            <a:xfrm flipV="1">
              <a:off x="6405" y="3390"/>
              <a:ext cx="0" cy="825"/>
            </a:xfrm>
            <a:prstGeom prst="straightConnector1">
              <a:avLst/>
            </a:prstGeom>
            <a:noFill/>
            <a:ln w="9525">
              <a:solidFill>
                <a:srgbClr val="000000"/>
              </a:solidFill>
              <a:round/>
              <a:headEnd/>
              <a:tailEnd type="triangle" w="med" len="med"/>
            </a:ln>
          </p:spPr>
        </p:cxnSp>
        <p:sp>
          <p:nvSpPr>
            <p:cNvPr id="429074" name="AutoShape 18"/>
            <p:cNvSpPr>
              <a:spLocks noChangeArrowheads="1"/>
            </p:cNvSpPr>
            <p:nvPr/>
          </p:nvSpPr>
          <p:spPr bwMode="auto">
            <a:xfrm>
              <a:off x="8415" y="2475"/>
              <a:ext cx="1275" cy="1305"/>
            </a:xfrm>
            <a:prstGeom prst="can">
              <a:avLst>
                <a:gd name="adj" fmla="val 2558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Candidate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Patterns</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75" name="AutoShape 19"/>
            <p:cNvCxnSpPr>
              <a:cxnSpLocks noChangeShapeType="1"/>
            </p:cNvCxnSpPr>
            <p:nvPr/>
          </p:nvCxnSpPr>
          <p:spPr bwMode="auto">
            <a:xfrm>
              <a:off x="7635" y="3165"/>
              <a:ext cx="810" cy="0"/>
            </a:xfrm>
            <a:prstGeom prst="straightConnector1">
              <a:avLst/>
            </a:prstGeom>
            <a:noFill/>
            <a:ln w="9525">
              <a:solidFill>
                <a:srgbClr val="000000"/>
              </a:solidFill>
              <a:round/>
              <a:headEnd/>
              <a:tailEnd type="triangle" w="med" len="med"/>
            </a:ln>
          </p:spPr>
        </p:cxnSp>
        <p:sp>
          <p:nvSpPr>
            <p:cNvPr id="429076" name="Rectangle 20"/>
            <p:cNvSpPr>
              <a:spLocks noChangeArrowheads="1"/>
            </p:cNvSpPr>
            <p:nvPr/>
          </p:nvSpPr>
          <p:spPr bwMode="auto">
            <a:xfrm>
              <a:off x="8430" y="4230"/>
              <a:ext cx="2790" cy="4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Evaluate</a:t>
              </a:r>
              <a:endParaRPr kumimoji="0" lang="en-US" sz="1800" b="0" i="0" u="none" strike="noStrike" cap="none" normalizeH="0" baseline="0" smtClean="0">
                <a:ln>
                  <a:noFill/>
                </a:ln>
                <a:solidFill>
                  <a:schemeClr val="tx1"/>
                </a:solidFill>
                <a:effectLst/>
                <a:latin typeface="Arial" pitchFamily="34" charset="0"/>
              </a:endParaRPr>
            </a:p>
          </p:txBody>
        </p:sp>
        <p:cxnSp>
          <p:nvCxnSpPr>
            <p:cNvPr id="429077" name="AutoShape 21"/>
            <p:cNvCxnSpPr>
              <a:cxnSpLocks noChangeShapeType="1"/>
            </p:cNvCxnSpPr>
            <p:nvPr/>
          </p:nvCxnSpPr>
          <p:spPr bwMode="auto">
            <a:xfrm>
              <a:off x="9015" y="3765"/>
              <a:ext cx="0" cy="450"/>
            </a:xfrm>
            <a:prstGeom prst="straightConnector1">
              <a:avLst/>
            </a:prstGeom>
            <a:noFill/>
            <a:ln w="9525">
              <a:solidFill>
                <a:srgbClr val="000000"/>
              </a:solidFill>
              <a:round/>
              <a:headEnd/>
              <a:tailEnd type="triangle" w="med" len="med"/>
            </a:ln>
          </p:spPr>
        </p:cxnSp>
        <p:cxnSp>
          <p:nvCxnSpPr>
            <p:cNvPr id="429078" name="AutoShape 22"/>
            <p:cNvCxnSpPr>
              <a:cxnSpLocks noChangeShapeType="1"/>
            </p:cNvCxnSpPr>
            <p:nvPr/>
          </p:nvCxnSpPr>
          <p:spPr bwMode="auto">
            <a:xfrm>
              <a:off x="10815" y="3765"/>
              <a:ext cx="0" cy="465"/>
            </a:xfrm>
            <a:prstGeom prst="straightConnector1">
              <a:avLst/>
            </a:prstGeom>
            <a:noFill/>
            <a:ln w="9525">
              <a:solidFill>
                <a:srgbClr val="000000"/>
              </a:solidFill>
              <a:round/>
              <a:headEnd/>
              <a:tailEnd type="triangle" w="med" len="med"/>
            </a:ln>
          </p:spPr>
        </p:cxnSp>
        <p:sp>
          <p:nvSpPr>
            <p:cNvPr id="429079" name="Text Box 23"/>
            <p:cNvSpPr txBox="1">
              <a:spLocks noChangeArrowheads="1"/>
            </p:cNvSpPr>
            <p:nvPr/>
          </p:nvSpPr>
          <p:spPr bwMode="auto">
            <a:xfrm>
              <a:off x="8884" y="5137"/>
              <a:ext cx="1946" cy="383"/>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rPr>
                <a:t>RESULT</a:t>
              </a:r>
              <a:endParaRPr kumimoji="0" lang="en-US" sz="1800" b="0" i="0" u="none" strike="noStrike" cap="none" normalizeH="0" baseline="0" dirty="0" smtClean="0">
                <a:ln>
                  <a:noFill/>
                </a:ln>
                <a:solidFill>
                  <a:schemeClr val="bg1"/>
                </a:solidFill>
                <a:effectLst/>
                <a:latin typeface="Arial" pitchFamily="34" charset="0"/>
              </a:endParaRPr>
            </a:p>
          </p:txBody>
        </p:sp>
        <p:cxnSp>
          <p:nvCxnSpPr>
            <p:cNvPr id="429080" name="AutoShape 24"/>
            <p:cNvCxnSpPr>
              <a:cxnSpLocks noChangeShapeType="1"/>
            </p:cNvCxnSpPr>
            <p:nvPr/>
          </p:nvCxnSpPr>
          <p:spPr bwMode="auto">
            <a:xfrm>
              <a:off x="9870" y="4695"/>
              <a:ext cx="0" cy="450"/>
            </a:xfrm>
            <a:prstGeom prst="straightConnector1">
              <a:avLst/>
            </a:prstGeom>
            <a:noFill/>
            <a:ln w="9525">
              <a:solidFill>
                <a:srgbClr val="000000"/>
              </a:solidFill>
              <a:round/>
              <a:headEnd/>
              <a:tailEnd type="triangle" w="med" len="med"/>
            </a:ln>
          </p:spPr>
        </p:cxnSp>
      </p:grpSp>
      <p:grpSp>
        <p:nvGrpSpPr>
          <p:cNvPr id="429081" name="Group 25"/>
          <p:cNvGrpSpPr>
            <a:grpSpLocks/>
          </p:cNvGrpSpPr>
          <p:nvPr/>
        </p:nvGrpSpPr>
        <p:grpSpPr bwMode="auto">
          <a:xfrm>
            <a:off x="1981200" y="4038600"/>
            <a:ext cx="1046162" cy="914400"/>
            <a:chOff x="7388" y="5190"/>
            <a:chExt cx="1646" cy="1440"/>
          </a:xfrm>
        </p:grpSpPr>
        <p:grpSp>
          <p:nvGrpSpPr>
            <p:cNvPr id="429082" name="Group 26"/>
            <p:cNvGrpSpPr>
              <a:grpSpLocks/>
            </p:cNvGrpSpPr>
            <p:nvPr/>
          </p:nvGrpSpPr>
          <p:grpSpPr bwMode="auto">
            <a:xfrm>
              <a:off x="7444" y="5190"/>
              <a:ext cx="1440" cy="1440"/>
              <a:chOff x="5040" y="2076"/>
              <a:chExt cx="1440" cy="1440"/>
            </a:xfrm>
          </p:grpSpPr>
          <p:grpSp>
            <p:nvGrpSpPr>
              <p:cNvPr id="429083" name="Group 27"/>
              <p:cNvGrpSpPr>
                <a:grpSpLocks/>
              </p:cNvGrpSpPr>
              <p:nvPr/>
            </p:nvGrpSpPr>
            <p:grpSpPr bwMode="auto">
              <a:xfrm>
                <a:off x="5040" y="2076"/>
                <a:ext cx="1440" cy="1440"/>
                <a:chOff x="5040" y="2076"/>
                <a:chExt cx="1440" cy="1440"/>
              </a:xfrm>
            </p:grpSpPr>
            <p:sp>
              <p:nvSpPr>
                <p:cNvPr id="429084" name="Oval 28"/>
                <p:cNvSpPr>
                  <a:spLocks noChangeArrowheads="1"/>
                </p:cNvSpPr>
                <p:nvPr/>
              </p:nvSpPr>
              <p:spPr bwMode="auto">
                <a:xfrm>
                  <a:off x="5040" y="2076"/>
                  <a:ext cx="1440" cy="144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29085" name="Group 29"/>
                <p:cNvGrpSpPr>
                  <a:grpSpLocks/>
                </p:cNvGrpSpPr>
                <p:nvPr/>
              </p:nvGrpSpPr>
              <p:grpSpPr bwMode="auto">
                <a:xfrm>
                  <a:off x="5200" y="2236"/>
                  <a:ext cx="1110" cy="670"/>
                  <a:chOff x="5010" y="2080"/>
                  <a:chExt cx="1110" cy="670"/>
                </a:xfrm>
              </p:grpSpPr>
              <p:sp>
                <p:nvSpPr>
                  <p:cNvPr id="429086" name="Line 30"/>
                  <p:cNvSpPr>
                    <a:spLocks noChangeShapeType="1"/>
                  </p:cNvSpPr>
                  <p:nvPr/>
                </p:nvSpPr>
                <p:spPr bwMode="auto">
                  <a:xfrm flipH="1">
                    <a:off x="5400" y="2160"/>
                    <a:ext cx="18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87" name="Line 31"/>
                  <p:cNvSpPr>
                    <a:spLocks noChangeShapeType="1"/>
                  </p:cNvSpPr>
                  <p:nvPr/>
                </p:nvSpPr>
                <p:spPr bwMode="auto">
                  <a:xfrm>
                    <a:off x="5580" y="2160"/>
                    <a:ext cx="36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88" name="Line 32"/>
                  <p:cNvSpPr>
                    <a:spLocks noChangeShapeType="1"/>
                  </p:cNvSpPr>
                  <p:nvPr/>
                </p:nvSpPr>
                <p:spPr bwMode="auto">
                  <a:xfrm flipH="1">
                    <a:off x="5400" y="2700"/>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89" name="Line 33"/>
                  <p:cNvSpPr>
                    <a:spLocks noChangeShapeType="1"/>
                  </p:cNvSpPr>
                  <p:nvPr/>
                </p:nvSpPr>
                <p:spPr bwMode="auto">
                  <a:xfrm flipV="1">
                    <a:off x="5890" y="2340"/>
                    <a:ext cx="230" cy="3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90" name="Oval 34"/>
                  <p:cNvSpPr>
                    <a:spLocks noChangeArrowheads="1"/>
                  </p:cNvSpPr>
                  <p:nvPr/>
                </p:nvSpPr>
                <p:spPr bwMode="auto">
                  <a:xfrm>
                    <a:off x="5260" y="2570"/>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91" name="Oval 35"/>
                  <p:cNvSpPr>
                    <a:spLocks noChangeArrowheads="1"/>
                  </p:cNvSpPr>
                  <p:nvPr/>
                </p:nvSpPr>
                <p:spPr bwMode="auto">
                  <a:xfrm>
                    <a:off x="5800" y="2550"/>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92" name="Line 36"/>
                  <p:cNvSpPr>
                    <a:spLocks noChangeShapeType="1"/>
                  </p:cNvSpPr>
                  <p:nvPr/>
                </p:nvSpPr>
                <p:spPr bwMode="auto">
                  <a:xfrm flipH="1">
                    <a:off x="5040" y="2160"/>
                    <a:ext cx="54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93" name="Oval 37"/>
                  <p:cNvSpPr>
                    <a:spLocks noChangeArrowheads="1"/>
                  </p:cNvSpPr>
                  <p:nvPr/>
                </p:nvSpPr>
                <p:spPr bwMode="auto">
                  <a:xfrm>
                    <a:off x="5010" y="2200"/>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094" name="Oval 38"/>
                  <p:cNvSpPr>
                    <a:spLocks noChangeArrowheads="1"/>
                  </p:cNvSpPr>
                  <p:nvPr/>
                </p:nvSpPr>
                <p:spPr bwMode="auto">
                  <a:xfrm>
                    <a:off x="5490" y="2080"/>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29095" name="Text Box 39"/>
              <p:cNvSpPr txBox="1">
                <a:spLocks noChangeArrowheads="1"/>
              </p:cNvSpPr>
              <p:nvPr/>
            </p:nvSpPr>
            <p:spPr bwMode="auto">
              <a:xfrm>
                <a:off x="5310" y="2980"/>
                <a:ext cx="90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429096" name="Text Box 40"/>
            <p:cNvSpPr txBox="1">
              <a:spLocks noChangeArrowheads="1"/>
            </p:cNvSpPr>
            <p:nvPr/>
          </p:nvSpPr>
          <p:spPr bwMode="auto">
            <a:xfrm>
              <a:off x="7388" y="6065"/>
              <a:ext cx="1646" cy="474"/>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Arial" pitchFamily="34" charset="0"/>
                </a:rPr>
                <a:t>Site Topology</a:t>
              </a:r>
              <a:endParaRPr kumimoji="0" lang="en-US" sz="1800" b="0" i="0" u="none" strike="noStrike" cap="none" normalizeH="0" baseline="0" smtClean="0">
                <a:ln>
                  <a:noFill/>
                </a:ln>
                <a:solidFill>
                  <a:schemeClr val="tx1"/>
                </a:solidFill>
                <a:effectLst/>
                <a:latin typeface="Arial" pitchFamily="34" charset="0"/>
              </a:endParaRPr>
            </a:p>
          </p:txBody>
        </p:sp>
      </p:grpSp>
      <p:sp>
        <p:nvSpPr>
          <p:cNvPr id="50" name="AutoShape 4"/>
          <p:cNvSpPr>
            <a:spLocks noChangeArrowheads="1"/>
          </p:cNvSpPr>
          <p:nvPr/>
        </p:nvSpPr>
        <p:spPr bwMode="auto">
          <a:xfrm>
            <a:off x="709470" y="4114800"/>
            <a:ext cx="1195530" cy="885825"/>
          </a:xfrm>
          <a:prstGeom prst="can">
            <a:avLst>
              <a:gd name="adj" fmla="val 25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Server Logs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(No Referrer)</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1" name="AutoShape 7"/>
          <p:cNvCxnSpPr>
            <a:cxnSpLocks noChangeShapeType="1"/>
          </p:cNvCxnSpPr>
          <p:nvPr/>
        </p:nvCxnSpPr>
        <p:spPr bwMode="auto">
          <a:xfrm flipH="1">
            <a:off x="2438400" y="4953000"/>
            <a:ext cx="0" cy="548640"/>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24</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2192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rgbClr val="FFFF00"/>
                </a:solidFill>
                <a:latin typeface="+mn-lt"/>
              </a:rPr>
              <a:t>Accuracy Metric</a:t>
            </a:r>
          </a:p>
          <a:p>
            <a:pPr marL="342900" indent="-342900" algn="just">
              <a:lnSpc>
                <a:spcPct val="90000"/>
              </a:lnSpc>
              <a:spcBef>
                <a:spcPct val="20000"/>
              </a:spcBef>
              <a:buClr>
                <a:srgbClr val="FF0000"/>
              </a:buClr>
              <a:buFont typeface="Wingdings" pitchFamily="2" charset="2"/>
              <a:buChar char="q"/>
            </a:pPr>
            <a:r>
              <a:rPr lang="en-US" kern="0" dirty="0" smtClean="0">
                <a:solidFill>
                  <a:schemeClr val="bg1"/>
                </a:solidFill>
                <a:latin typeface="+mn-lt"/>
              </a:rPr>
              <a:t>We have two sets Maximal Patterns of Agent simulator </a:t>
            </a:r>
            <a:r>
              <a:rPr lang="en-US" dirty="0" smtClean="0">
                <a:solidFill>
                  <a:srgbClr val="FFFF00"/>
                </a:solidFill>
              </a:rPr>
              <a:t>MP</a:t>
            </a:r>
            <a:r>
              <a:rPr lang="en-US" baseline="-25000" dirty="0" smtClean="0">
                <a:solidFill>
                  <a:srgbClr val="FFFF00"/>
                </a:solidFill>
              </a:rPr>
              <a:t>A</a:t>
            </a:r>
          </a:p>
          <a:p>
            <a:pPr marL="342900" indent="-342900" algn="just">
              <a:lnSpc>
                <a:spcPct val="90000"/>
              </a:lnSpc>
              <a:spcBef>
                <a:spcPct val="20000"/>
              </a:spcBef>
              <a:buClr>
                <a:srgbClr val="FF0000"/>
              </a:buClr>
              <a:buFont typeface="Wingdings" pitchFamily="2" charset="2"/>
              <a:buChar char="q"/>
            </a:pPr>
            <a:r>
              <a:rPr lang="en-US" kern="0" dirty="0" smtClean="0">
                <a:solidFill>
                  <a:schemeClr val="bg1"/>
                </a:solidFill>
              </a:rPr>
              <a:t>Maximal Patterns of Each Heuristics </a:t>
            </a:r>
            <a:r>
              <a:rPr lang="en-US" dirty="0" smtClean="0">
                <a:solidFill>
                  <a:srgbClr val="FFFF00"/>
                </a:solidFill>
              </a:rPr>
              <a:t>MP</a:t>
            </a:r>
            <a:r>
              <a:rPr lang="en-US" baseline="-25000" dirty="0" smtClean="0">
                <a:solidFill>
                  <a:srgbClr val="FFFF00"/>
                </a:solidFill>
              </a:rPr>
              <a:t>H</a:t>
            </a:r>
          </a:p>
          <a:p>
            <a:pPr marL="342900" indent="-342900" algn="just">
              <a:lnSpc>
                <a:spcPct val="90000"/>
              </a:lnSpc>
              <a:spcBef>
                <a:spcPct val="20000"/>
              </a:spcBef>
              <a:buClr>
                <a:srgbClr val="FF0000"/>
              </a:buClr>
              <a:buFont typeface="Wingdings" pitchFamily="2" charset="2"/>
              <a:buChar char="q"/>
            </a:pPr>
            <a:r>
              <a:rPr lang="en-US" kern="0" dirty="0" smtClean="0">
                <a:solidFill>
                  <a:schemeClr val="bg1"/>
                </a:solidFill>
              </a:rPr>
              <a:t>Accuracy is defined by geometric mean of recall and precision</a:t>
            </a:r>
          </a:p>
          <a:p>
            <a:pPr marL="342900" indent="-342900" algn="just">
              <a:lnSpc>
                <a:spcPct val="90000"/>
              </a:lnSpc>
              <a:spcBef>
                <a:spcPct val="20000"/>
              </a:spcBef>
              <a:buClr>
                <a:srgbClr val="FF0000"/>
              </a:buClr>
              <a:buFont typeface="Wingdings" pitchFamily="2" charset="2"/>
              <a:buChar char="q"/>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r>
              <a:rPr lang="en-US" kern="0" dirty="0" smtClean="0">
                <a:solidFill>
                  <a:schemeClr val="bg1"/>
                </a:solidFill>
              </a:rPr>
              <a:t>Recall and Precision is calculated as:</a:t>
            </a:r>
          </a:p>
          <a:p>
            <a:pPr marL="342900" indent="-342900" algn="just">
              <a:lnSpc>
                <a:spcPct val="90000"/>
              </a:lnSpc>
              <a:spcBef>
                <a:spcPct val="20000"/>
              </a:spcBef>
              <a:buClr>
                <a:srgbClr val="FF0000"/>
              </a:buClr>
              <a:buFont typeface="Wingdings" pitchFamily="2" charset="2"/>
              <a:buChar char="q"/>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pPr>
            <a:endParaRPr lang="en-US" baseline="-25000" dirty="0" smtClean="0">
              <a:solidFill>
                <a:srgbClr val="FFFF00"/>
              </a:solidFill>
            </a:endParaRPr>
          </a:p>
          <a:p>
            <a:pPr marL="342900" indent="-342900" algn="just">
              <a:lnSpc>
                <a:spcPct val="90000"/>
              </a:lnSpc>
              <a:spcBef>
                <a:spcPct val="20000"/>
              </a:spcBef>
              <a:buClr>
                <a:srgbClr val="FF0000"/>
              </a:buClr>
            </a:pPr>
            <a:endParaRPr lang="en-US" baseline="-25000" dirty="0" smtClean="0">
              <a:solidFill>
                <a:srgbClr val="FFFF00"/>
              </a:solidFill>
            </a:endParaRPr>
          </a:p>
          <a:p>
            <a:pPr marL="342900" indent="-342900" algn="just">
              <a:lnSpc>
                <a:spcPct val="90000"/>
              </a:lnSpc>
              <a:spcBef>
                <a:spcPct val="20000"/>
              </a:spcBef>
              <a:buClr>
                <a:srgbClr val="FF0000"/>
              </a:buClr>
              <a:buFont typeface="Wingdings" pitchFamily="2" charset="2"/>
              <a:buChar char="q"/>
            </a:pPr>
            <a:endParaRPr lang="en-US" baseline="-25000" dirty="0" smtClean="0">
              <a:solidFill>
                <a:srgbClr val="FFFF00"/>
              </a:solidFill>
            </a:endParaRPr>
          </a:p>
          <a:p>
            <a:pPr marL="342900" indent="-342900" algn="just">
              <a:lnSpc>
                <a:spcPct val="90000"/>
              </a:lnSpc>
              <a:spcBef>
                <a:spcPct val="20000"/>
              </a:spcBef>
              <a:buClr>
                <a:srgbClr val="FF0000"/>
              </a:buClr>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dirty="0" smtClean="0">
              <a:solidFill>
                <a:schemeClr val="bg1"/>
              </a:solidFill>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pic>
        <p:nvPicPr>
          <p:cNvPr id="49" name="Picture 48" descr="rec.jpg"/>
          <p:cNvPicPr>
            <a:picLocks noChangeAspect="1"/>
          </p:cNvPicPr>
          <p:nvPr/>
        </p:nvPicPr>
        <p:blipFill>
          <a:blip r:embed="rId2"/>
          <a:stretch>
            <a:fillRect/>
          </a:stretch>
        </p:blipFill>
        <p:spPr>
          <a:xfrm>
            <a:off x="1143000" y="4079409"/>
            <a:ext cx="3124200" cy="873591"/>
          </a:xfrm>
          <a:prstGeom prst="rect">
            <a:avLst/>
          </a:prstGeom>
        </p:spPr>
      </p:pic>
      <p:pic>
        <p:nvPicPr>
          <p:cNvPr id="52" name="Picture 51" descr="pre.jpg"/>
          <p:cNvPicPr>
            <a:picLocks noChangeAspect="1"/>
          </p:cNvPicPr>
          <p:nvPr/>
        </p:nvPicPr>
        <p:blipFill>
          <a:blip r:embed="rId3"/>
          <a:stretch>
            <a:fillRect/>
          </a:stretch>
        </p:blipFill>
        <p:spPr>
          <a:xfrm>
            <a:off x="4572000" y="4079410"/>
            <a:ext cx="3124200" cy="855945"/>
          </a:xfrm>
          <a:prstGeom prst="rect">
            <a:avLst/>
          </a:prstGeom>
        </p:spPr>
      </p:pic>
      <p:pic>
        <p:nvPicPr>
          <p:cNvPr id="53" name="Picture 52" descr="ac.jpg"/>
          <p:cNvPicPr>
            <a:picLocks noChangeAspect="1"/>
          </p:cNvPicPr>
          <p:nvPr/>
        </p:nvPicPr>
        <p:blipFill>
          <a:blip r:embed="rId4"/>
          <a:stretch>
            <a:fillRect/>
          </a:stretch>
        </p:blipFill>
        <p:spPr>
          <a:xfrm>
            <a:off x="2819400" y="2718134"/>
            <a:ext cx="2971800" cy="48226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25</a:t>
            </a:fld>
            <a:endParaRPr lang="en-US" dirty="0"/>
          </a:p>
        </p:txBody>
      </p:sp>
      <p:sp>
        <p:nvSpPr>
          <p:cNvPr id="5" name="Rectangle 1027"/>
          <p:cNvSpPr txBox="1">
            <a:spLocks noChangeArrowheads="1"/>
          </p:cNvSpPr>
          <p:nvPr/>
        </p:nvSpPr>
        <p:spPr>
          <a:xfrm>
            <a:off x="457200" y="1600200"/>
            <a:ext cx="8458200" cy="4724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0668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400" kern="0" dirty="0" smtClean="0">
                <a:solidFill>
                  <a:srgbClr val="FFFF00"/>
                </a:solidFill>
                <a:latin typeface="+mn-lt"/>
              </a:rPr>
              <a:t>Accuracy Results on Simulated Data</a:t>
            </a:r>
          </a:p>
          <a:p>
            <a:pPr marL="342900" indent="-342900" algn="just">
              <a:lnSpc>
                <a:spcPct val="90000"/>
              </a:lnSpc>
              <a:spcBef>
                <a:spcPct val="20000"/>
              </a:spcBef>
              <a:buClr>
                <a:srgbClr val="FF0000"/>
              </a:buClr>
              <a:buFont typeface="Wingdings" pitchFamily="2" charset="2"/>
              <a:buChar char="q"/>
            </a:pPr>
            <a:r>
              <a:rPr lang="en-US" kern="0" dirty="0" smtClean="0">
                <a:solidFill>
                  <a:schemeClr val="bg1"/>
                </a:solidFill>
                <a:latin typeface="+mn-lt"/>
              </a:rPr>
              <a:t>We define two parameters for representing navigation behavior</a:t>
            </a:r>
          </a:p>
          <a:p>
            <a:pPr marL="800100" lvl="1" indent="-342900" algn="just">
              <a:lnSpc>
                <a:spcPct val="90000"/>
              </a:lnSpc>
              <a:spcBef>
                <a:spcPct val="20000"/>
              </a:spcBef>
              <a:buClr>
                <a:srgbClr val="FF0000"/>
              </a:buClr>
              <a:buFont typeface="Arial" pitchFamily="34" charset="0"/>
              <a:buChar char="–"/>
            </a:pPr>
            <a:r>
              <a:rPr lang="en-US" sz="1600" kern="0" dirty="0" smtClean="0">
                <a:solidFill>
                  <a:srgbClr val="FFFF00"/>
                </a:solidFill>
              </a:rPr>
              <a:t>(LPP/LPC) </a:t>
            </a:r>
            <a:r>
              <a:rPr lang="en-US" sz="1600" kern="0" dirty="0" smtClean="0">
                <a:solidFill>
                  <a:schemeClr val="bg1"/>
                </a:solidFill>
              </a:rPr>
              <a:t>Link from Previous Page Prob. over Link from Current Page Prob.</a:t>
            </a:r>
          </a:p>
          <a:p>
            <a:pPr marL="1257300" lvl="2" indent="-342900" algn="just">
              <a:lnSpc>
                <a:spcPct val="90000"/>
              </a:lnSpc>
              <a:spcBef>
                <a:spcPct val="20000"/>
              </a:spcBef>
              <a:buClr>
                <a:srgbClr val="FF0000"/>
              </a:buClr>
              <a:buFont typeface="Courier New" pitchFamily="49" charset="0"/>
              <a:buChar char="o"/>
            </a:pPr>
            <a:r>
              <a:rPr lang="en-US" sz="1600" kern="0" dirty="0" smtClean="0">
                <a:solidFill>
                  <a:schemeClr val="bg1"/>
                </a:solidFill>
              </a:rPr>
              <a:t>Bigger values leads complex sessions with different overlapping paths</a:t>
            </a:r>
          </a:p>
          <a:p>
            <a:pPr marL="800100" lvl="1" indent="-342900" algn="just">
              <a:lnSpc>
                <a:spcPct val="90000"/>
              </a:lnSpc>
              <a:spcBef>
                <a:spcPct val="20000"/>
              </a:spcBef>
              <a:buClr>
                <a:srgbClr val="FF0000"/>
              </a:buClr>
              <a:buFont typeface="Arial" pitchFamily="34" charset="0"/>
              <a:buChar char="–"/>
            </a:pPr>
            <a:r>
              <a:rPr lang="en-US" sz="1600" kern="0" dirty="0" smtClean="0">
                <a:solidFill>
                  <a:srgbClr val="FFFF00"/>
                </a:solidFill>
              </a:rPr>
              <a:t>(NIP/STP) </a:t>
            </a:r>
            <a:r>
              <a:rPr lang="en-US" sz="1600" kern="0" dirty="0" smtClean="0">
                <a:solidFill>
                  <a:schemeClr val="bg1"/>
                </a:solidFill>
              </a:rPr>
              <a:t>New Initial page Prob. over Sessions Termination Prob.</a:t>
            </a:r>
          </a:p>
          <a:p>
            <a:pPr marL="1257300" lvl="2" indent="-342900" algn="just">
              <a:lnSpc>
                <a:spcPct val="90000"/>
              </a:lnSpc>
              <a:spcBef>
                <a:spcPct val="20000"/>
              </a:spcBef>
              <a:buClr>
                <a:srgbClr val="FF0000"/>
              </a:buClr>
              <a:buFont typeface="Courier New" pitchFamily="49" charset="0"/>
              <a:buChar char="o"/>
            </a:pPr>
            <a:r>
              <a:rPr lang="en-US" sz="1600" kern="0" dirty="0" smtClean="0">
                <a:solidFill>
                  <a:schemeClr val="bg1"/>
                </a:solidFill>
              </a:rPr>
              <a:t>Bigger values leads complex sessions with new paths may overlap or not overlapped</a:t>
            </a:r>
          </a:p>
          <a:p>
            <a:pPr marL="342900" indent="-342900" algn="just">
              <a:lnSpc>
                <a:spcPct val="90000"/>
              </a:lnSpc>
              <a:spcBef>
                <a:spcPct val="20000"/>
              </a:spcBef>
              <a:buClr>
                <a:srgbClr val="FF0000"/>
              </a:buClr>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kern="0" baseline="-25000" dirty="0" smtClean="0">
              <a:solidFill>
                <a:schemeClr val="bg1"/>
              </a:solidFill>
            </a:endParaRPr>
          </a:p>
          <a:p>
            <a:pPr marL="342900" indent="-342900" algn="just">
              <a:lnSpc>
                <a:spcPct val="90000"/>
              </a:lnSpc>
              <a:spcBef>
                <a:spcPct val="20000"/>
              </a:spcBef>
              <a:buClr>
                <a:srgbClr val="FF0000"/>
              </a:buClr>
            </a:pPr>
            <a:endParaRPr lang="en-US" baseline="-25000" dirty="0" smtClean="0">
              <a:solidFill>
                <a:srgbClr val="FFFF00"/>
              </a:solidFill>
            </a:endParaRPr>
          </a:p>
          <a:p>
            <a:pPr marL="342900" indent="-342900" algn="just">
              <a:lnSpc>
                <a:spcPct val="90000"/>
              </a:lnSpc>
              <a:spcBef>
                <a:spcPct val="20000"/>
              </a:spcBef>
              <a:buClr>
                <a:srgbClr val="FF0000"/>
              </a:buClr>
            </a:pPr>
            <a:endParaRPr lang="en-US" baseline="-25000" dirty="0" smtClean="0">
              <a:solidFill>
                <a:srgbClr val="FFFF00"/>
              </a:solidFill>
            </a:endParaRPr>
          </a:p>
          <a:p>
            <a:pPr marL="342900" indent="-342900" algn="just">
              <a:lnSpc>
                <a:spcPct val="90000"/>
              </a:lnSpc>
              <a:spcBef>
                <a:spcPct val="20000"/>
              </a:spcBef>
              <a:buClr>
                <a:srgbClr val="FF0000"/>
              </a:buClr>
              <a:buFont typeface="Wingdings" pitchFamily="2" charset="2"/>
              <a:buChar char="q"/>
            </a:pPr>
            <a:endParaRPr lang="en-US" baseline="-25000" dirty="0" smtClean="0">
              <a:solidFill>
                <a:srgbClr val="FFFF00"/>
              </a:solidFill>
            </a:endParaRPr>
          </a:p>
          <a:p>
            <a:pPr marL="342900" indent="-342900" algn="just">
              <a:lnSpc>
                <a:spcPct val="90000"/>
              </a:lnSpc>
              <a:spcBef>
                <a:spcPct val="20000"/>
              </a:spcBef>
              <a:buClr>
                <a:srgbClr val="FF0000"/>
              </a:buClr>
            </a:pPr>
            <a:endParaRPr lang="en-US" kern="0" dirty="0" smtClean="0">
              <a:solidFill>
                <a:schemeClr val="bg1"/>
              </a:solidFill>
            </a:endParaRPr>
          </a:p>
          <a:p>
            <a:pPr marL="342900" indent="-342900" algn="just">
              <a:lnSpc>
                <a:spcPct val="90000"/>
              </a:lnSpc>
              <a:spcBef>
                <a:spcPct val="20000"/>
              </a:spcBef>
              <a:buClr>
                <a:srgbClr val="FF0000"/>
              </a:buClr>
              <a:buFont typeface="Wingdings" pitchFamily="2" charset="2"/>
              <a:buChar char="q"/>
            </a:pPr>
            <a:endParaRPr lang="en-US" dirty="0" smtClean="0">
              <a:solidFill>
                <a:schemeClr val="bg1"/>
              </a:solidFill>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lang="en-US"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pic>
        <p:nvPicPr>
          <p:cNvPr id="14" name="Picture 13" descr="fig-acc-1.jpg"/>
          <p:cNvPicPr>
            <a:picLocks noChangeAspect="1"/>
          </p:cNvPicPr>
          <p:nvPr/>
        </p:nvPicPr>
        <p:blipFill>
          <a:blip r:embed="rId2"/>
          <a:stretch>
            <a:fillRect/>
          </a:stretch>
        </p:blipFill>
        <p:spPr>
          <a:xfrm>
            <a:off x="381000" y="3124200"/>
            <a:ext cx="5943600" cy="2691988"/>
          </a:xfrm>
          <a:prstGeom prst="rect">
            <a:avLst/>
          </a:prstGeom>
        </p:spPr>
      </p:pic>
      <p:sp>
        <p:nvSpPr>
          <p:cNvPr id="15" name="TextBox 14"/>
          <p:cNvSpPr txBox="1"/>
          <p:nvPr/>
        </p:nvSpPr>
        <p:spPr>
          <a:xfrm>
            <a:off x="6400800" y="3500497"/>
            <a:ext cx="2743200" cy="2062103"/>
          </a:xfrm>
          <a:prstGeom prst="rect">
            <a:avLst/>
          </a:prstGeom>
          <a:noFill/>
        </p:spPr>
        <p:txBody>
          <a:bodyPr wrap="square" rtlCol="0">
            <a:spAutoFit/>
          </a:bodyPr>
          <a:lstStyle/>
          <a:p>
            <a:pPr algn="just">
              <a:buFont typeface="Wingdings" pitchFamily="2" charset="2"/>
              <a:buChar char="q"/>
            </a:pPr>
            <a:r>
              <a:rPr lang="en-US" sz="1600" dirty="0" smtClean="0">
                <a:solidFill>
                  <a:srgbClr val="FF0000"/>
                </a:solidFill>
              </a:rPr>
              <a:t> </a:t>
            </a:r>
            <a:r>
              <a:rPr lang="en-US" sz="1600" dirty="0" smtClean="0">
                <a:solidFill>
                  <a:schemeClr val="bg1"/>
                </a:solidFill>
              </a:rPr>
              <a:t>{0.001, 0.0025, 0.005, 0.0075,and 0.01}</a:t>
            </a:r>
          </a:p>
          <a:p>
            <a:pPr algn="just">
              <a:buFont typeface="Wingdings" pitchFamily="2" charset="2"/>
              <a:buChar char="q"/>
            </a:pPr>
            <a:endParaRPr lang="en-US" sz="1600" dirty="0" smtClean="0">
              <a:solidFill>
                <a:schemeClr val="bg1"/>
              </a:solidFill>
            </a:endParaRPr>
          </a:p>
          <a:p>
            <a:pPr algn="just">
              <a:buFont typeface="Wingdings" pitchFamily="2" charset="2"/>
              <a:buChar char="q"/>
            </a:pPr>
            <a:r>
              <a:rPr lang="en-US" sz="1600" dirty="0" smtClean="0">
                <a:solidFill>
                  <a:srgbClr val="FF0000"/>
                </a:solidFill>
              </a:rPr>
              <a:t> </a:t>
            </a:r>
            <a:r>
              <a:rPr lang="en-US" sz="1600" dirty="0" smtClean="0">
                <a:solidFill>
                  <a:schemeClr val="bg1"/>
                </a:solidFill>
              </a:rPr>
              <a:t>On the average, the patterns of Smart-SRA is 30% similar to real pattern than patterns of other approaches.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26</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457200" y="1143000"/>
            <a:ext cx="8229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1600" kern="0" dirty="0" smtClean="0">
                <a:solidFill>
                  <a:schemeClr val="bg1"/>
                </a:solidFill>
                <a:latin typeface="+mn-lt"/>
              </a:rPr>
              <a:t>For Evaluation on real data, we have used small sized real web site, AGMLAB company site. </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1600" kern="0" dirty="0" smtClean="0">
                <a:solidFill>
                  <a:schemeClr val="bg1"/>
                </a:solidFill>
                <a:latin typeface="+mn-lt"/>
              </a:rPr>
              <a:t>We replace agent simulator with client side browser action tracker script in the evaluation framework. </a:t>
            </a:r>
          </a:p>
          <a:p>
            <a:pPr marL="342900" marR="0" lvl="0" indent="-342900" algn="just" defTabSz="914400" rtl="0" eaLnBrk="1" fontAlgn="base" latinLnBrk="0" hangingPunct="1">
              <a:lnSpc>
                <a:spcPct val="90000"/>
              </a:lnSpc>
              <a:spcBef>
                <a:spcPct val="20000"/>
              </a:spcBef>
              <a:spcAft>
                <a:spcPct val="0"/>
              </a:spcAft>
              <a:buClr>
                <a:srgbClr val="FF0000"/>
              </a:buClr>
              <a:buSzTx/>
              <a:buFont typeface="Wingdings" pitchFamily="2" charset="2"/>
              <a:buChar char="q"/>
              <a:tabLst/>
              <a:defRPr/>
            </a:pPr>
            <a:r>
              <a:rPr lang="en-US" sz="1600" kern="0" dirty="0" smtClean="0">
                <a:solidFill>
                  <a:schemeClr val="bg1"/>
                </a:solidFill>
                <a:latin typeface="+mn-lt"/>
              </a:rPr>
              <a:t>From the action tracker logs we obtained real sessions and input logs to heuristics. We have tracked several actions like ‘backward clicks’, ‘open new browser’ etc.</a:t>
            </a: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pic>
        <p:nvPicPr>
          <p:cNvPr id="54" name="Picture 53" descr="fig-acc-2.jpg"/>
          <p:cNvPicPr>
            <a:picLocks noChangeAspect="1"/>
          </p:cNvPicPr>
          <p:nvPr/>
        </p:nvPicPr>
        <p:blipFill>
          <a:blip r:embed="rId2"/>
          <a:stretch>
            <a:fillRect/>
          </a:stretch>
        </p:blipFill>
        <p:spPr>
          <a:xfrm>
            <a:off x="685800" y="2743200"/>
            <a:ext cx="3572198" cy="3124200"/>
          </a:xfrm>
          <a:prstGeom prst="rect">
            <a:avLst/>
          </a:prstGeom>
        </p:spPr>
      </p:pic>
      <p:sp>
        <p:nvSpPr>
          <p:cNvPr id="55" name="TextBox 54"/>
          <p:cNvSpPr txBox="1"/>
          <p:nvPr/>
        </p:nvSpPr>
        <p:spPr>
          <a:xfrm>
            <a:off x="4343400" y="3048000"/>
            <a:ext cx="4419600" cy="2308324"/>
          </a:xfrm>
          <a:prstGeom prst="rect">
            <a:avLst/>
          </a:prstGeom>
          <a:noFill/>
        </p:spPr>
        <p:txBody>
          <a:bodyPr wrap="square" rtlCol="0">
            <a:spAutoFit/>
          </a:bodyPr>
          <a:lstStyle/>
          <a:p>
            <a:pPr algn="just">
              <a:buFont typeface="Wingdings" pitchFamily="2" charset="2"/>
              <a:buChar char="q"/>
            </a:pPr>
            <a:r>
              <a:rPr lang="en-US" sz="1600" dirty="0" smtClean="0">
                <a:solidFill>
                  <a:srgbClr val="FF0000"/>
                </a:solidFill>
              </a:rPr>
              <a:t> </a:t>
            </a:r>
            <a:r>
              <a:rPr lang="en-US" sz="1600" dirty="0" smtClean="0">
                <a:solidFill>
                  <a:schemeClr val="bg1"/>
                </a:solidFill>
              </a:rPr>
              <a:t>On the average, the patterns of Smart-SRA is </a:t>
            </a:r>
            <a:r>
              <a:rPr lang="en-US" sz="1600" dirty="0" smtClean="0">
                <a:solidFill>
                  <a:srgbClr val="FF0000"/>
                </a:solidFill>
              </a:rPr>
              <a:t>35%</a:t>
            </a:r>
            <a:r>
              <a:rPr lang="en-US" sz="1600" dirty="0" smtClean="0">
                <a:solidFill>
                  <a:schemeClr val="bg1"/>
                </a:solidFill>
              </a:rPr>
              <a:t> similar to real patterns.</a:t>
            </a:r>
          </a:p>
          <a:p>
            <a:pPr algn="just"/>
            <a:endParaRPr lang="en-US" sz="1600" dirty="0" smtClean="0">
              <a:solidFill>
                <a:schemeClr val="bg1"/>
              </a:solidFill>
            </a:endParaRPr>
          </a:p>
          <a:p>
            <a:pPr algn="just">
              <a:buFont typeface="Wingdings" pitchFamily="2" charset="2"/>
              <a:buChar char="q"/>
            </a:pPr>
            <a:r>
              <a:rPr lang="en-US" sz="1600" dirty="0" smtClean="0">
                <a:solidFill>
                  <a:srgbClr val="FF0000"/>
                </a:solidFill>
              </a:rPr>
              <a:t> </a:t>
            </a:r>
            <a:r>
              <a:rPr lang="en-US" sz="1600" dirty="0" smtClean="0">
                <a:solidFill>
                  <a:schemeClr val="bg1"/>
                </a:solidFill>
              </a:rPr>
              <a:t>We have also divided real data into two parts and used the patterns of training data to construct HMM for predicting next pages from server in the test set. In this experiment, Smart-SRA is at least </a:t>
            </a:r>
            <a:r>
              <a:rPr lang="en-US" sz="1600" dirty="0" smtClean="0">
                <a:solidFill>
                  <a:srgbClr val="FF0000"/>
                </a:solidFill>
              </a:rPr>
              <a:t>25%</a:t>
            </a:r>
            <a:r>
              <a:rPr lang="en-US" sz="1600" dirty="0" smtClean="0">
                <a:solidFill>
                  <a:schemeClr val="bg1"/>
                </a:solidFill>
              </a:rPr>
              <a:t> better than other approaches in terms of predicting next page.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27</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Experimental Results</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610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FF0000"/>
              </a:buClr>
              <a:buSzTx/>
              <a:tabLst/>
              <a:defRPr/>
            </a:pPr>
            <a:r>
              <a:rPr lang="en-US" sz="2000" kern="0" noProof="0" dirty="0" smtClean="0">
                <a:solidFill>
                  <a:srgbClr val="FFFF00"/>
                </a:solidFill>
                <a:latin typeface="+mn-lt"/>
              </a:rPr>
              <a:t>Performance of Distributed Implementation</a:t>
            </a:r>
          </a:p>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sp>
        <p:nvSpPr>
          <p:cNvPr id="14" name="TextBox 13"/>
          <p:cNvSpPr txBox="1"/>
          <p:nvPr/>
        </p:nvSpPr>
        <p:spPr>
          <a:xfrm>
            <a:off x="381000" y="1524000"/>
            <a:ext cx="8458200" cy="830997"/>
          </a:xfrm>
          <a:prstGeom prst="rect">
            <a:avLst/>
          </a:prstGeom>
          <a:noFill/>
        </p:spPr>
        <p:txBody>
          <a:bodyPr wrap="square" rtlCol="0">
            <a:spAutoFit/>
          </a:bodyPr>
          <a:lstStyle/>
          <a:p>
            <a:pPr algn="just">
              <a:buFont typeface="Wingdings" pitchFamily="2" charset="2"/>
              <a:buChar char="q"/>
            </a:pPr>
            <a:r>
              <a:rPr lang="en-US" sz="1600" dirty="0" smtClean="0">
                <a:solidFill>
                  <a:srgbClr val="FF0000"/>
                </a:solidFill>
              </a:rPr>
              <a:t> </a:t>
            </a:r>
            <a:r>
              <a:rPr lang="en-US" sz="1600" dirty="0" smtClean="0">
                <a:solidFill>
                  <a:schemeClr val="bg1"/>
                </a:solidFill>
              </a:rPr>
              <a:t>Our data comes from customers of AGMLAB including web site of biggest telephone service operator having 35 billion number subscriber, their web site is daily visited by more than </a:t>
            </a:r>
            <a:r>
              <a:rPr lang="en-US" sz="1600" dirty="0" smtClean="0">
                <a:solidFill>
                  <a:srgbClr val="FF0000"/>
                </a:solidFill>
              </a:rPr>
              <a:t>200K</a:t>
            </a:r>
            <a:r>
              <a:rPr lang="en-US" sz="1600" dirty="0" smtClean="0">
                <a:solidFill>
                  <a:schemeClr val="bg1"/>
                </a:solidFill>
              </a:rPr>
              <a:t> web user.</a:t>
            </a:r>
          </a:p>
        </p:txBody>
      </p:sp>
      <p:pic>
        <p:nvPicPr>
          <p:cNvPr id="15" name="Picture 14" descr="fig-acc-3.jpg"/>
          <p:cNvPicPr>
            <a:picLocks noChangeAspect="1"/>
          </p:cNvPicPr>
          <p:nvPr/>
        </p:nvPicPr>
        <p:blipFill>
          <a:blip r:embed="rId2"/>
          <a:stretch>
            <a:fillRect/>
          </a:stretch>
        </p:blipFill>
        <p:spPr>
          <a:xfrm>
            <a:off x="1143000" y="2590800"/>
            <a:ext cx="7162800" cy="28491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28</a:t>
            </a:fld>
            <a:endParaRPr lang="en-US"/>
          </a:p>
        </p:txBody>
      </p:sp>
      <p:sp>
        <p:nvSpPr>
          <p:cNvPr id="5" name="Rectangle 1027"/>
          <p:cNvSpPr txBox="1">
            <a:spLocks noChangeArrowheads="1"/>
          </p:cNvSpPr>
          <p:nvPr/>
        </p:nvSpPr>
        <p:spPr>
          <a:xfrm>
            <a:off x="457200" y="16002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Motivation and Contributions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Smart Miner Framework</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Session Construction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Pattern Discovery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Distributed Implementation of Smart Miner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Experimental</a:t>
            </a:r>
            <a:r>
              <a:rPr kumimoji="0" lang="en-US" sz="3200" b="0" i="0" u="none" strike="noStrike" kern="0" cap="none" spc="0" normalizeH="0" noProof="0" dirty="0" smtClean="0">
                <a:ln>
                  <a:noFill/>
                </a:ln>
                <a:solidFill>
                  <a:schemeClr val="bg1"/>
                </a:solidFill>
                <a:effectLst/>
                <a:uLnTx/>
                <a:uFillTx/>
                <a:latin typeface="+mn-lt"/>
                <a:ea typeface="+mn-ea"/>
                <a:cs typeface="+mn-cs"/>
              </a:rPr>
              <a:t> Results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baseline="0" dirty="0" smtClean="0">
                <a:solidFill>
                  <a:srgbClr val="FFFF00"/>
                </a:solidFill>
                <a:latin typeface="+mn-lt"/>
              </a:rPr>
              <a:t>Decision</a:t>
            </a:r>
            <a:r>
              <a:rPr lang="en-US" sz="3200" kern="0" dirty="0" smtClean="0">
                <a:solidFill>
                  <a:srgbClr val="FFFF00"/>
                </a:solidFill>
                <a:latin typeface="+mn-lt"/>
              </a:rPr>
              <a:t> Support System Application</a:t>
            </a:r>
            <a:endParaRPr kumimoji="0" lang="en-US" sz="3200" b="0" i="0" u="none" strike="noStrike" kern="0" cap="none" spc="0" normalizeH="0" baseline="0" noProof="0" dirty="0" smtClean="0">
              <a:ln>
                <a:noFill/>
              </a:ln>
              <a:solidFill>
                <a:srgbClr val="FFFF00"/>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Outline</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29</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Decision Support System</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610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sp>
        <p:nvSpPr>
          <p:cNvPr id="14" name="TextBox 13"/>
          <p:cNvSpPr txBox="1"/>
          <p:nvPr/>
        </p:nvSpPr>
        <p:spPr>
          <a:xfrm>
            <a:off x="304800" y="1226403"/>
            <a:ext cx="8610600" cy="1323439"/>
          </a:xfrm>
          <a:prstGeom prst="rect">
            <a:avLst/>
          </a:prstGeom>
          <a:noFill/>
        </p:spPr>
        <p:txBody>
          <a:bodyPr wrap="square" rtlCol="0">
            <a:spAutoFit/>
          </a:bodyPr>
          <a:lstStyle/>
          <a:p>
            <a:pPr algn="just">
              <a:buFont typeface="Wingdings" pitchFamily="2" charset="2"/>
              <a:buChar char="q"/>
            </a:pPr>
            <a:r>
              <a:rPr lang="en-US" sz="1600" dirty="0" smtClean="0">
                <a:solidFill>
                  <a:srgbClr val="FF0000"/>
                </a:solidFill>
              </a:rPr>
              <a:t> </a:t>
            </a:r>
            <a:r>
              <a:rPr lang="en-US" sz="1600" dirty="0" smtClean="0">
                <a:solidFill>
                  <a:schemeClr val="bg1"/>
                </a:solidFill>
              </a:rPr>
              <a:t>We illustrate the benefits of our framework on Decision Support System application for analyzing site specific navigation behavior of web users. </a:t>
            </a:r>
          </a:p>
          <a:p>
            <a:pPr algn="just">
              <a:buFont typeface="Wingdings" pitchFamily="2" charset="2"/>
              <a:buChar char="q"/>
            </a:pPr>
            <a:r>
              <a:rPr lang="en-US" sz="1600" dirty="0" smtClean="0">
                <a:solidFill>
                  <a:srgbClr val="FF0000"/>
                </a:solidFill>
              </a:rPr>
              <a:t> </a:t>
            </a:r>
            <a:r>
              <a:rPr lang="en-US" sz="1600" dirty="0" smtClean="0">
                <a:solidFill>
                  <a:schemeClr val="bg1"/>
                </a:solidFill>
              </a:rPr>
              <a:t>For Decision support systems, we have defined Filter Language  over frequent patterns that includes the following 5 primitives;</a:t>
            </a:r>
          </a:p>
          <a:p>
            <a:pPr algn="just">
              <a:buFont typeface="Wingdings" pitchFamily="2" charset="2"/>
              <a:buChar char="q"/>
            </a:pPr>
            <a:endParaRPr lang="en-US" sz="1600" dirty="0" smtClean="0">
              <a:solidFill>
                <a:schemeClr val="bg1"/>
              </a:solidFill>
            </a:endParaRPr>
          </a:p>
        </p:txBody>
      </p:sp>
      <p:sp>
        <p:nvSpPr>
          <p:cNvPr id="17" name="TextBox 16"/>
          <p:cNvSpPr txBox="1"/>
          <p:nvPr/>
        </p:nvSpPr>
        <p:spPr>
          <a:xfrm>
            <a:off x="304800" y="4419600"/>
            <a:ext cx="8610600" cy="1815882"/>
          </a:xfrm>
          <a:prstGeom prst="rect">
            <a:avLst/>
          </a:prstGeom>
          <a:noFill/>
        </p:spPr>
        <p:txBody>
          <a:bodyPr wrap="square" rtlCol="0">
            <a:spAutoFit/>
          </a:bodyPr>
          <a:lstStyle/>
          <a:p>
            <a:pPr algn="just">
              <a:buFont typeface="Wingdings" pitchFamily="2" charset="2"/>
              <a:buChar char="q"/>
            </a:pPr>
            <a:r>
              <a:rPr lang="en-US" sz="1600" dirty="0" smtClean="0">
                <a:solidFill>
                  <a:srgbClr val="FF0000"/>
                </a:solidFill>
              </a:rPr>
              <a:t> </a:t>
            </a:r>
            <a:r>
              <a:rPr lang="en-US" sz="1600" dirty="0" smtClean="0">
                <a:solidFill>
                  <a:schemeClr val="bg1">
                    <a:lumMod val="95000"/>
                  </a:schemeClr>
                </a:solidFill>
              </a:rPr>
              <a:t>A filter is defined as collection of primitives that has nested structure with </a:t>
            </a:r>
            <a:r>
              <a:rPr lang="en-US" sz="1600" dirty="0" smtClean="0">
                <a:solidFill>
                  <a:srgbClr val="FF0000"/>
                </a:solidFill>
              </a:rPr>
              <a:t>AND, OR </a:t>
            </a:r>
            <a:r>
              <a:rPr lang="en-US" sz="1600" dirty="0" smtClean="0">
                <a:solidFill>
                  <a:schemeClr val="bg1">
                    <a:lumMod val="95000"/>
                  </a:schemeClr>
                </a:solidFill>
              </a:rPr>
              <a:t>operations between groups or primitives like:</a:t>
            </a:r>
          </a:p>
          <a:p>
            <a:pPr algn="just">
              <a:buFont typeface="Wingdings" pitchFamily="2" charset="2"/>
              <a:buChar char="q"/>
            </a:pPr>
            <a:endParaRPr lang="en-US" sz="1600" dirty="0" smtClean="0">
              <a:solidFill>
                <a:schemeClr val="bg1">
                  <a:lumMod val="95000"/>
                </a:schemeClr>
              </a:solidFill>
            </a:endParaRPr>
          </a:p>
          <a:p>
            <a:pPr lvl="1" algn="just">
              <a:buFont typeface="Arial" pitchFamily="34" charset="0"/>
              <a:buChar char="–"/>
            </a:pPr>
            <a:r>
              <a:rPr lang="en-US" sz="1600" dirty="0" smtClean="0">
                <a:solidFill>
                  <a:srgbClr val="FF0000"/>
                </a:solidFill>
              </a:rPr>
              <a:t> </a:t>
            </a:r>
            <a:r>
              <a:rPr lang="en-US" sz="1600" dirty="0" smtClean="0">
                <a:solidFill>
                  <a:schemeClr val="bg1">
                    <a:lumMod val="95000"/>
                  </a:schemeClr>
                </a:solidFill>
              </a:rPr>
              <a:t>((P1 </a:t>
            </a:r>
            <a:r>
              <a:rPr lang="en-US" sz="1600" dirty="0" smtClean="0">
                <a:solidFill>
                  <a:srgbClr val="FF3300"/>
                </a:solidFill>
              </a:rPr>
              <a:t>AND</a:t>
            </a:r>
            <a:r>
              <a:rPr lang="en-US" sz="1600" dirty="0" smtClean="0">
                <a:solidFill>
                  <a:schemeClr val="bg1">
                    <a:lumMod val="95000"/>
                  </a:schemeClr>
                </a:solidFill>
              </a:rPr>
              <a:t> P2) </a:t>
            </a:r>
            <a:r>
              <a:rPr lang="en-US" sz="1600" dirty="0" smtClean="0">
                <a:solidFill>
                  <a:srgbClr val="FF3300"/>
                </a:solidFill>
              </a:rPr>
              <a:t>OR</a:t>
            </a:r>
            <a:r>
              <a:rPr lang="en-US" sz="1600" dirty="0" smtClean="0">
                <a:solidFill>
                  <a:schemeClr val="bg1">
                    <a:lumMod val="95000"/>
                  </a:schemeClr>
                </a:solidFill>
              </a:rPr>
              <a:t> P3 </a:t>
            </a:r>
            <a:r>
              <a:rPr lang="en-US" sz="1600" dirty="0" smtClean="0">
                <a:solidFill>
                  <a:srgbClr val="FF3300"/>
                </a:solidFill>
              </a:rPr>
              <a:t>OR</a:t>
            </a:r>
            <a:r>
              <a:rPr lang="en-US" sz="1600" dirty="0" smtClean="0">
                <a:solidFill>
                  <a:schemeClr val="bg1">
                    <a:lumMod val="95000"/>
                  </a:schemeClr>
                </a:solidFill>
              </a:rPr>
              <a:t> P4)</a:t>
            </a:r>
          </a:p>
          <a:p>
            <a:pPr lvl="1" algn="just">
              <a:buFont typeface="Arial" pitchFamily="34" charset="0"/>
              <a:buChar char="–"/>
            </a:pPr>
            <a:endParaRPr lang="en-US" sz="1600" dirty="0" smtClean="0">
              <a:solidFill>
                <a:schemeClr val="bg1">
                  <a:lumMod val="95000"/>
                </a:schemeClr>
              </a:solidFill>
            </a:endParaRPr>
          </a:p>
          <a:p>
            <a:pPr algn="just">
              <a:buFont typeface="Wingdings" pitchFamily="2" charset="2"/>
              <a:buChar char="q"/>
            </a:pPr>
            <a:r>
              <a:rPr lang="en-US" sz="1600" dirty="0" smtClean="0">
                <a:solidFill>
                  <a:srgbClr val="FF0000"/>
                </a:solidFill>
              </a:rPr>
              <a:t> </a:t>
            </a:r>
            <a:r>
              <a:rPr lang="en-US" sz="1600" dirty="0" smtClean="0">
                <a:solidFill>
                  <a:schemeClr val="bg1">
                    <a:lumMod val="95000"/>
                  </a:schemeClr>
                </a:solidFill>
              </a:rPr>
              <a:t>A set of filters are executed over frequent patterns by using map reduce job and a set of patterns that evaluates each filter </a:t>
            </a:r>
            <a:r>
              <a:rPr lang="en-US" sz="1600" dirty="0" smtClean="0">
                <a:solidFill>
                  <a:srgbClr val="FF3300"/>
                </a:solidFill>
              </a:rPr>
              <a:t>TRUE</a:t>
            </a:r>
            <a:r>
              <a:rPr lang="en-US" sz="1600" dirty="0" smtClean="0">
                <a:solidFill>
                  <a:schemeClr val="bg1">
                    <a:lumMod val="95000"/>
                  </a:schemeClr>
                </a:solidFill>
              </a:rPr>
              <a:t> are listed separately. </a:t>
            </a:r>
          </a:p>
        </p:txBody>
      </p:sp>
      <p:pic>
        <p:nvPicPr>
          <p:cNvPr id="18" name="Picture 17" descr="rules.jpg"/>
          <p:cNvPicPr>
            <a:picLocks noChangeAspect="1"/>
          </p:cNvPicPr>
          <p:nvPr/>
        </p:nvPicPr>
        <p:blipFill>
          <a:blip r:embed="rId2"/>
          <a:stretch>
            <a:fillRect/>
          </a:stretch>
        </p:blipFill>
        <p:spPr>
          <a:xfrm>
            <a:off x="457200" y="2362200"/>
            <a:ext cx="5895975" cy="18764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3</a:t>
            </a:fld>
            <a:endParaRPr lang="en-US" dirty="0"/>
          </a:p>
        </p:txBody>
      </p:sp>
      <p:sp>
        <p:nvSpPr>
          <p:cNvPr id="5" name="Rectangle 1027"/>
          <p:cNvSpPr txBox="1">
            <a:spLocks noChangeArrowheads="1"/>
          </p:cNvSpPr>
          <p:nvPr/>
        </p:nvSpPr>
        <p:spPr>
          <a:xfrm>
            <a:off x="457200" y="1295400"/>
            <a:ext cx="8458200" cy="4876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tabLst/>
              <a:defRPr/>
            </a:pPr>
            <a:r>
              <a:rPr lang="en-US" sz="3200" kern="0" dirty="0" smtClean="0">
                <a:solidFill>
                  <a:srgbClr val="FFFF00"/>
                </a:solidFill>
                <a:latin typeface="+mn-lt"/>
              </a:rPr>
              <a:t>Why we design Smart Miner?</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000" kern="0" dirty="0" smtClean="0">
                <a:solidFill>
                  <a:schemeClr val="bg1"/>
                </a:solidFill>
                <a:latin typeface="+mn-lt"/>
              </a:rPr>
              <a:t>Mining Web Usage Logs is important process for improving commercial web sites structurally and semantically. </a:t>
            </a:r>
          </a:p>
          <a:p>
            <a:pPr marL="342900" lvl="0" indent="-342900" algn="just">
              <a:lnSpc>
                <a:spcPct val="90000"/>
              </a:lnSpc>
              <a:spcBef>
                <a:spcPct val="20000"/>
              </a:spcBef>
              <a:buFontTx/>
              <a:buChar char="•"/>
              <a:defRPr/>
            </a:pPr>
            <a:r>
              <a:rPr lang="en-US" sz="2000" kern="0" noProof="0" dirty="0" smtClean="0">
                <a:solidFill>
                  <a:schemeClr val="bg1"/>
                </a:solidFill>
                <a:latin typeface="+mn-lt"/>
              </a:rPr>
              <a:t>Due to security reasons and changes in the internal structure of the web sites, site owners </a:t>
            </a:r>
            <a:r>
              <a:rPr lang="en-US" sz="2000" kern="0" noProof="0" dirty="0" smtClean="0">
                <a:solidFill>
                  <a:schemeClr val="bg1"/>
                </a:solidFill>
                <a:latin typeface="+mn-lt"/>
              </a:rPr>
              <a:t>may want </a:t>
            </a:r>
            <a:r>
              <a:rPr lang="en-US" sz="2000" kern="0" noProof="0" dirty="0" smtClean="0">
                <a:solidFill>
                  <a:schemeClr val="bg1"/>
                </a:solidFill>
                <a:latin typeface="+mn-lt"/>
              </a:rPr>
              <a:t>to keep their own data and process their server logs offline. (installation code based systems </a:t>
            </a:r>
            <a:r>
              <a:rPr lang="en-US" sz="2000" kern="0" noProof="0" dirty="0" smtClean="0">
                <a:solidFill>
                  <a:srgbClr val="FFFF00"/>
                </a:solidFill>
                <a:latin typeface="+mn-lt"/>
              </a:rPr>
              <a:t>are not attractive</a:t>
            </a:r>
            <a:r>
              <a:rPr lang="en-US" sz="2000" kern="0" noProof="0" dirty="0" smtClean="0">
                <a:solidFill>
                  <a:schemeClr val="bg1"/>
                </a:solidFill>
                <a:latin typeface="+mn-lt"/>
              </a:rPr>
              <a:t>)</a:t>
            </a: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000" kern="0" noProof="0" dirty="0" smtClean="0">
                <a:solidFill>
                  <a:schemeClr val="bg1"/>
                </a:solidFill>
                <a:latin typeface="+mn-lt"/>
              </a:rPr>
              <a:t>For the web </a:t>
            </a:r>
            <a:r>
              <a:rPr lang="en-US" sz="2000" kern="0" noProof="0" dirty="0" smtClean="0">
                <a:solidFill>
                  <a:schemeClr val="bg1"/>
                </a:solidFill>
                <a:latin typeface="+mn-lt"/>
              </a:rPr>
              <a:t>sites with </a:t>
            </a:r>
            <a:r>
              <a:rPr lang="en-US" sz="2000" kern="0" noProof="0" dirty="0" smtClean="0">
                <a:solidFill>
                  <a:schemeClr val="bg1"/>
                </a:solidFill>
                <a:latin typeface="+mn-lt"/>
              </a:rPr>
              <a:t>large visitor population, the problem should be handled by distributed system due to size of incoming click through data every</a:t>
            </a:r>
            <a:r>
              <a:rPr lang="en-US" sz="2000" kern="0" dirty="0" smtClean="0">
                <a:solidFill>
                  <a:schemeClr val="bg1"/>
                </a:solidFill>
                <a:latin typeface="+mn-lt"/>
              </a:rPr>
              <a:t>day.</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000" kern="0" dirty="0" smtClean="0">
                <a:solidFill>
                  <a:schemeClr val="bg1"/>
                </a:solidFill>
                <a:latin typeface="+mn-lt"/>
              </a:rPr>
              <a:t>Site owners may want to execute intelligent filters over usage data to detect  specific type of user behavior or analyzing usage of specific structure in the web site.</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000" kern="0" dirty="0" smtClean="0">
                <a:solidFill>
                  <a:schemeClr val="bg1"/>
                </a:solidFill>
                <a:latin typeface="+mn-lt"/>
              </a:rPr>
              <a:t>To solve the problems addressed above we have proposed Smart Miner framework.</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Motivation and Contributions</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30</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Decision Support System</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610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sp>
        <p:nvSpPr>
          <p:cNvPr id="14" name="TextBox 13"/>
          <p:cNvSpPr txBox="1"/>
          <p:nvPr/>
        </p:nvSpPr>
        <p:spPr>
          <a:xfrm>
            <a:off x="304800" y="1226403"/>
            <a:ext cx="8610600" cy="3539430"/>
          </a:xfrm>
          <a:prstGeom prst="rect">
            <a:avLst/>
          </a:prstGeom>
          <a:noFill/>
        </p:spPr>
        <p:txBody>
          <a:bodyPr wrap="square" rtlCol="0">
            <a:spAutoFit/>
          </a:bodyPr>
          <a:lstStyle/>
          <a:p>
            <a:pPr algn="just">
              <a:buFont typeface="Wingdings" pitchFamily="2" charset="2"/>
              <a:buChar char="q"/>
            </a:pPr>
            <a:r>
              <a:rPr lang="en-US" sz="2400" dirty="0" smtClean="0">
                <a:solidFill>
                  <a:srgbClr val="FF0000"/>
                </a:solidFill>
              </a:rPr>
              <a:t> </a:t>
            </a:r>
            <a:r>
              <a:rPr lang="en-US" sz="2400" dirty="0" smtClean="0">
                <a:solidFill>
                  <a:schemeClr val="bg1"/>
                </a:solidFill>
              </a:rPr>
              <a:t>By using our filter language one can design a filter that analyzes the followings:</a:t>
            </a:r>
          </a:p>
          <a:p>
            <a:pPr algn="just">
              <a:buFont typeface="Wingdings" pitchFamily="2" charset="2"/>
              <a:buChar char="q"/>
            </a:pPr>
            <a:endParaRPr lang="en-US" sz="1600" dirty="0" smtClean="0">
              <a:solidFill>
                <a:schemeClr val="bg1"/>
              </a:solidFill>
            </a:endParaRPr>
          </a:p>
          <a:p>
            <a:pPr lvl="1" algn="just">
              <a:buFont typeface="Arial" pitchFamily="34" charset="0"/>
              <a:buChar char="–"/>
            </a:pPr>
            <a:r>
              <a:rPr lang="en-US" dirty="0" smtClean="0">
                <a:solidFill>
                  <a:srgbClr val="FF0000"/>
                </a:solidFill>
              </a:rPr>
              <a:t> </a:t>
            </a:r>
            <a:r>
              <a:rPr lang="en-US" sz="2000" dirty="0" smtClean="0">
                <a:solidFill>
                  <a:schemeClr val="bg1"/>
                </a:solidFill>
              </a:rPr>
              <a:t>Navigation Behavior of web users provided via external traffic through advertisement.</a:t>
            </a:r>
          </a:p>
          <a:p>
            <a:pPr lvl="1" algn="just">
              <a:buFont typeface="Arial" pitchFamily="34" charset="0"/>
              <a:buChar char="–"/>
            </a:pPr>
            <a:r>
              <a:rPr lang="en-US" sz="2000" dirty="0" smtClean="0">
                <a:solidFill>
                  <a:srgbClr val="FF0000"/>
                </a:solidFill>
              </a:rPr>
              <a:t> </a:t>
            </a:r>
            <a:r>
              <a:rPr lang="en-US" sz="2000" dirty="0" smtClean="0">
                <a:solidFill>
                  <a:schemeClr val="bg1"/>
                </a:solidFill>
              </a:rPr>
              <a:t>Navigation Behavior of web users after visiting given fixed page.</a:t>
            </a:r>
          </a:p>
          <a:p>
            <a:pPr lvl="1" algn="just">
              <a:buFont typeface="Arial" pitchFamily="34" charset="0"/>
              <a:buChar char="–"/>
            </a:pPr>
            <a:r>
              <a:rPr lang="en-US" sz="2000" dirty="0" smtClean="0">
                <a:solidFill>
                  <a:srgbClr val="FF0000"/>
                </a:solidFill>
              </a:rPr>
              <a:t> </a:t>
            </a:r>
            <a:r>
              <a:rPr lang="en-US" sz="2000" dirty="0" smtClean="0">
                <a:solidFill>
                  <a:schemeClr val="bg1"/>
                </a:solidFill>
              </a:rPr>
              <a:t>Common exit pages of the web site.</a:t>
            </a:r>
          </a:p>
          <a:p>
            <a:pPr lvl="1" algn="just">
              <a:buFont typeface="Arial" pitchFamily="34" charset="0"/>
              <a:buChar char="–"/>
            </a:pPr>
            <a:r>
              <a:rPr lang="en-US" sz="2000" dirty="0" smtClean="0">
                <a:solidFill>
                  <a:srgbClr val="FF0000"/>
                </a:solidFill>
              </a:rPr>
              <a:t> </a:t>
            </a:r>
            <a:r>
              <a:rPr lang="en-US" sz="2000" dirty="0" smtClean="0">
                <a:solidFill>
                  <a:schemeClr val="bg1"/>
                </a:solidFill>
              </a:rPr>
              <a:t>The patterns leads to common errors (like ending with 404 page error).</a:t>
            </a:r>
          </a:p>
          <a:p>
            <a:pPr lvl="1" algn="just">
              <a:buFont typeface="Arial" pitchFamily="34" charset="0"/>
              <a:buChar char="–"/>
            </a:pPr>
            <a:r>
              <a:rPr lang="en-US" sz="2000" dirty="0" smtClean="0">
                <a:solidFill>
                  <a:srgbClr val="FF0000"/>
                </a:solidFill>
              </a:rPr>
              <a:t> </a:t>
            </a:r>
            <a:r>
              <a:rPr lang="en-US" sz="2000" dirty="0" smtClean="0">
                <a:solidFill>
                  <a:schemeClr val="bg1"/>
                </a:solidFill>
              </a:rPr>
              <a:t>The set of web pages that are less important in popular pattern in terms of elapsed time.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31</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Conclusion</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txBox="1">
            <a:spLocks noChangeArrowheads="1"/>
          </p:cNvSpPr>
          <p:nvPr/>
        </p:nvSpPr>
        <p:spPr bwMode="auto">
          <a:xfrm>
            <a:off x="381000" y="1143000"/>
            <a:ext cx="8610600" cy="495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FF0000"/>
              </a:buClr>
              <a:buSzTx/>
              <a:tabLst/>
              <a:defRPr/>
            </a:pPr>
            <a:endParaRPr kumimoji="0" lang="en-US" sz="2400" b="0" i="0" u="none" strike="noStrike" kern="0" cap="none" spc="0" normalizeH="0" noProof="0" dirty="0" smtClean="0">
              <a:ln>
                <a:noFill/>
              </a:ln>
              <a:solidFill>
                <a:schemeClr val="bg1"/>
              </a:solidFill>
              <a:effectLst/>
              <a:uLnTx/>
              <a:uFillTx/>
              <a:latin typeface="+mn-lt"/>
              <a:cs typeface="+mn-cs"/>
            </a:endParaRPr>
          </a:p>
        </p:txBody>
      </p:sp>
      <p:sp>
        <p:nvSpPr>
          <p:cNvPr id="14" name="TextBox 13"/>
          <p:cNvSpPr txBox="1"/>
          <p:nvPr/>
        </p:nvSpPr>
        <p:spPr>
          <a:xfrm>
            <a:off x="304800" y="2362200"/>
            <a:ext cx="8610600" cy="1446550"/>
          </a:xfrm>
          <a:prstGeom prst="rect">
            <a:avLst/>
          </a:prstGeom>
          <a:noFill/>
        </p:spPr>
        <p:txBody>
          <a:bodyPr wrap="square" rtlCol="0">
            <a:spAutoFit/>
          </a:bodyPr>
          <a:lstStyle/>
          <a:p>
            <a:pPr algn="ctr"/>
            <a:r>
              <a:rPr lang="en-US" sz="4400" dirty="0" smtClean="0">
                <a:solidFill>
                  <a:schemeClr val="bg1"/>
                </a:solidFill>
              </a:rPr>
              <a:t>Questions? Comments. </a:t>
            </a:r>
            <a:endParaRPr lang="en-US" sz="4400" dirty="0" smtClean="0">
              <a:solidFill>
                <a:schemeClr val="bg1"/>
              </a:solidFill>
            </a:endParaRPr>
          </a:p>
          <a:p>
            <a:pPr algn="ctr"/>
            <a:r>
              <a:rPr lang="en-US" sz="4400" dirty="0" smtClean="0">
                <a:solidFill>
                  <a:schemeClr val="bg1"/>
                </a:solidFill>
                <a:sym typeface="Wingdings" pitchFamily="2" charset="2"/>
              </a:rPr>
              <a:t></a:t>
            </a:r>
            <a:endParaRPr lang="en-US" sz="44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4</a:t>
            </a:fld>
            <a:endParaRPr lang="en-US"/>
          </a:p>
        </p:txBody>
      </p:sp>
      <p:sp>
        <p:nvSpPr>
          <p:cNvPr id="5" name="Rectangle 1027"/>
          <p:cNvSpPr txBox="1">
            <a:spLocks noChangeArrowheads="1"/>
          </p:cNvSpPr>
          <p:nvPr/>
        </p:nvSpPr>
        <p:spPr>
          <a:xfrm>
            <a:off x="457200" y="1295400"/>
            <a:ext cx="8458200" cy="48768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tabLst/>
              <a:defRPr/>
            </a:pPr>
            <a:r>
              <a:rPr lang="en-US" sz="3200" kern="0" dirty="0" smtClean="0">
                <a:solidFill>
                  <a:srgbClr val="FFFF00"/>
                </a:solidFill>
                <a:latin typeface="+mn-lt"/>
              </a:rPr>
              <a:t>Contributions</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Implemented Scalable Framework for WUM</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Modeled Session Construction problem as Graph Problem and proposed Smart-SRA.</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Proposed Efficient Solution for Pattern Discovery</a:t>
            </a:r>
          </a:p>
          <a:p>
            <a:pPr marL="342900" indent="-342900" algn="just">
              <a:lnSpc>
                <a:spcPct val="90000"/>
              </a:lnSpc>
              <a:spcBef>
                <a:spcPct val="20000"/>
              </a:spcBef>
              <a:buFontTx/>
              <a:buChar char="•"/>
            </a:pPr>
            <a:r>
              <a:rPr lang="en-US" sz="2400" kern="0" dirty="0" smtClean="0">
                <a:solidFill>
                  <a:schemeClr val="bg1"/>
                </a:solidFill>
              </a:rPr>
              <a:t>Proposed new Web User Model for Simulation purposes</a:t>
            </a: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Map/Reduce version of Session Construction and Pattern Discovery</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Show scalability framework over very large real data</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Decision Support System Application</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lang="en-US" sz="2000" kern="0" dirty="0" smtClean="0">
              <a:solidFill>
                <a:schemeClr val="bg1"/>
              </a:solidFill>
              <a:latin typeface="+mn-lt"/>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Motivation and Contributions</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5</a:t>
            </a:fld>
            <a:endParaRPr lang="en-US"/>
          </a:p>
        </p:txBody>
      </p:sp>
      <p:sp>
        <p:nvSpPr>
          <p:cNvPr id="5" name="Rectangle 1027"/>
          <p:cNvSpPr txBox="1">
            <a:spLocks noChangeArrowheads="1"/>
          </p:cNvSpPr>
          <p:nvPr/>
        </p:nvSpPr>
        <p:spPr>
          <a:xfrm>
            <a:off x="457200" y="16002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Motivation and Contributions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rgbClr val="FFFF00"/>
                </a:solidFill>
                <a:latin typeface="+mn-lt"/>
              </a:rPr>
              <a:t>Smart Miner Framework</a:t>
            </a:r>
            <a:endParaRPr kumimoji="0" lang="en-US" sz="32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Session Construction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Pattern Discovery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dirty="0" smtClean="0">
                <a:solidFill>
                  <a:schemeClr val="bg1"/>
                </a:solidFill>
                <a:latin typeface="+mn-lt"/>
              </a:rPr>
              <a:t>Distributed Implementation of Smart Miner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Experimental</a:t>
            </a:r>
            <a:r>
              <a:rPr kumimoji="0" lang="en-US" sz="3200" b="0" i="0" u="none" strike="noStrike" kern="0" cap="none" spc="0" normalizeH="0" noProof="0" dirty="0" smtClean="0">
                <a:ln>
                  <a:noFill/>
                </a:ln>
                <a:solidFill>
                  <a:schemeClr val="bg1"/>
                </a:solidFill>
                <a:effectLst/>
                <a:uLnTx/>
                <a:uFillTx/>
                <a:latin typeface="+mn-lt"/>
                <a:ea typeface="+mn-ea"/>
                <a:cs typeface="+mn-cs"/>
              </a:rPr>
              <a:t> Results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sz="3200" kern="0" baseline="0" dirty="0" smtClean="0">
                <a:solidFill>
                  <a:schemeClr val="bg1"/>
                </a:solidFill>
                <a:latin typeface="+mn-lt"/>
              </a:rPr>
              <a:t>Decision</a:t>
            </a:r>
            <a:r>
              <a:rPr lang="en-US" sz="3200" kern="0" dirty="0" smtClean="0">
                <a:solidFill>
                  <a:schemeClr val="bg1"/>
                </a:solidFill>
                <a:latin typeface="+mn-lt"/>
              </a:rPr>
              <a:t> Support System Application</a:t>
            </a: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Outline</a:t>
            </a:r>
            <a:r>
              <a:rPr lang="en-US" dirty="0" smtClean="0">
                <a:solidFill>
                  <a:srgbClr val="FFFF99"/>
                </a:solidFill>
              </a:rPr>
              <a:t> </a:t>
            </a:r>
            <a:endParaRPr lang="en-US" dirty="0">
              <a:solidFill>
                <a:srgbClr val="FFFF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p:nvPr/>
        </p:nvCxnSpPr>
        <p:spPr bwMode="auto">
          <a:xfrm>
            <a:off x="2533650" y="5029200"/>
            <a:ext cx="1143000" cy="1588"/>
          </a:xfrm>
          <a:prstGeom prst="line">
            <a:avLst/>
          </a:prstGeom>
          <a:solidFill>
            <a:schemeClr val="accent1"/>
          </a:solidFill>
          <a:ln w="28575" cap="flat" cmpd="sng" algn="ctr">
            <a:solidFill>
              <a:srgbClr val="FFFF00"/>
            </a:solidFill>
            <a:prstDash val="solid"/>
            <a:miter lim="800000"/>
            <a:headEnd type="none" w="med" len="med"/>
            <a:tailEnd type="none" w="med" len="med"/>
          </a:ln>
          <a:effectLst/>
        </p:spPr>
      </p:cxnSp>
      <p:sp>
        <p:nvSpPr>
          <p:cNvPr id="4" name="Slide Number Placeholder 3"/>
          <p:cNvSpPr>
            <a:spLocks noGrp="1"/>
          </p:cNvSpPr>
          <p:nvPr>
            <p:ph type="sldNum" sz="quarter" idx="10"/>
          </p:nvPr>
        </p:nvSpPr>
        <p:spPr/>
        <p:txBody>
          <a:bodyPr/>
          <a:lstStyle/>
          <a:p>
            <a:fld id="{A354FC3F-14E8-46BA-A23B-DDBF66D226CA}" type="slidenum">
              <a:rPr lang="en-US" smtClean="0"/>
              <a:pPr/>
              <a:t>6</a:t>
            </a:fld>
            <a:endParaRPr lang="en-US"/>
          </a:p>
        </p:txBody>
      </p:sp>
      <p:sp>
        <p:nvSpPr>
          <p:cNvPr id="5" name="Rectangle 1027"/>
          <p:cNvSpPr txBox="1">
            <a:spLocks noChangeArrowheads="1"/>
          </p:cNvSpPr>
          <p:nvPr/>
        </p:nvSpPr>
        <p:spPr>
          <a:xfrm>
            <a:off x="762000" y="1828800"/>
            <a:ext cx="8458200" cy="4038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3048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Smart Miner Framework</a:t>
            </a:r>
            <a:r>
              <a:rPr lang="en-US" dirty="0" smtClean="0">
                <a:solidFill>
                  <a:srgbClr val="FFFF99"/>
                </a:solidFill>
              </a:rPr>
              <a:t> </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09601" name="Group 1"/>
          <p:cNvGrpSpPr>
            <a:grpSpLocks noChangeAspect="1"/>
          </p:cNvGrpSpPr>
          <p:nvPr/>
        </p:nvGrpSpPr>
        <p:grpSpPr bwMode="auto">
          <a:xfrm>
            <a:off x="838200" y="1524000"/>
            <a:ext cx="7293566" cy="4065908"/>
            <a:chOff x="1521" y="2004"/>
            <a:chExt cx="8919" cy="4973"/>
          </a:xfrm>
        </p:grpSpPr>
        <p:grpSp>
          <p:nvGrpSpPr>
            <p:cNvPr id="409650" name="Group 50"/>
            <p:cNvGrpSpPr>
              <a:grpSpLocks/>
            </p:cNvGrpSpPr>
            <p:nvPr/>
          </p:nvGrpSpPr>
          <p:grpSpPr bwMode="auto">
            <a:xfrm>
              <a:off x="4343" y="3575"/>
              <a:ext cx="1048" cy="1197"/>
              <a:chOff x="1872" y="2400"/>
              <a:chExt cx="672" cy="768"/>
            </a:xfrm>
          </p:grpSpPr>
          <p:sp>
            <p:nvSpPr>
              <p:cNvPr id="409656" name="Rectangle 56"/>
              <p:cNvSpPr>
                <a:spLocks noChangeArrowheads="1"/>
              </p:cNvSpPr>
              <p:nvPr/>
            </p:nvSpPr>
            <p:spPr bwMode="auto">
              <a:xfrm>
                <a:off x="1872" y="2400"/>
                <a:ext cx="672" cy="768"/>
              </a:xfrm>
              <a:prstGeom prst="rect">
                <a:avLst/>
              </a:prstGeom>
              <a:solidFill>
                <a:srgbClr val="80808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55" name="Rectangle 55"/>
              <p:cNvSpPr>
                <a:spLocks noChangeArrowheads="1"/>
              </p:cNvSpPr>
              <p:nvPr/>
            </p:nvSpPr>
            <p:spPr bwMode="auto">
              <a:xfrm>
                <a:off x="1968" y="2400"/>
                <a:ext cx="432" cy="336"/>
              </a:xfrm>
              <a:prstGeom prst="rect">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54" name="Rectangle 54"/>
              <p:cNvSpPr>
                <a:spLocks noChangeArrowheads="1"/>
              </p:cNvSpPr>
              <p:nvPr/>
            </p:nvSpPr>
            <p:spPr bwMode="auto">
              <a:xfrm>
                <a:off x="2016" y="2928"/>
                <a:ext cx="480" cy="192"/>
              </a:xfrm>
              <a:prstGeom prst="rect">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53" name="Rectangle 53"/>
              <p:cNvSpPr>
                <a:spLocks noChangeArrowheads="1"/>
              </p:cNvSpPr>
              <p:nvPr/>
            </p:nvSpPr>
            <p:spPr bwMode="auto">
              <a:xfrm>
                <a:off x="2064" y="2928"/>
                <a:ext cx="96" cy="192"/>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52" name="Rectangle 52"/>
              <p:cNvSpPr>
                <a:spLocks noChangeArrowheads="1"/>
              </p:cNvSpPr>
              <p:nvPr/>
            </p:nvSpPr>
            <p:spPr bwMode="auto">
              <a:xfrm>
                <a:off x="2304" y="2928"/>
                <a:ext cx="96" cy="192"/>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51" name="Rectangle 51"/>
              <p:cNvSpPr>
                <a:spLocks noChangeArrowheads="1"/>
              </p:cNvSpPr>
              <p:nvPr/>
            </p:nvSpPr>
            <p:spPr bwMode="auto">
              <a:xfrm>
                <a:off x="2448" y="2448"/>
                <a:ext cx="48" cy="48"/>
              </a:xfrm>
              <a:prstGeom prst="rect">
                <a:avLst/>
              </a:prstGeom>
              <a:solidFill>
                <a:srgbClr val="80808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grpSp>
          <p:nvGrpSpPr>
            <p:cNvPr id="409646" name="Group 46"/>
            <p:cNvGrpSpPr>
              <a:grpSpLocks/>
            </p:cNvGrpSpPr>
            <p:nvPr/>
          </p:nvGrpSpPr>
          <p:grpSpPr bwMode="auto">
            <a:xfrm>
              <a:off x="7036" y="3575"/>
              <a:ext cx="449" cy="1421"/>
              <a:chOff x="3600" y="2400"/>
              <a:chExt cx="288" cy="912"/>
            </a:xfrm>
          </p:grpSpPr>
          <p:sp>
            <p:nvSpPr>
              <p:cNvPr id="409649" name="Rectangle 49"/>
              <p:cNvSpPr>
                <a:spLocks noChangeArrowheads="1"/>
              </p:cNvSpPr>
              <p:nvPr/>
            </p:nvSpPr>
            <p:spPr bwMode="auto">
              <a:xfrm>
                <a:off x="3600" y="2400"/>
                <a:ext cx="96" cy="720"/>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48" name="Rectangle 48"/>
              <p:cNvSpPr>
                <a:spLocks noChangeArrowheads="1"/>
              </p:cNvSpPr>
              <p:nvPr/>
            </p:nvSpPr>
            <p:spPr bwMode="auto">
              <a:xfrm>
                <a:off x="3696" y="2496"/>
                <a:ext cx="96" cy="720"/>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47" name="Rectangle 47"/>
              <p:cNvSpPr>
                <a:spLocks noChangeArrowheads="1"/>
              </p:cNvSpPr>
              <p:nvPr/>
            </p:nvSpPr>
            <p:spPr bwMode="auto">
              <a:xfrm>
                <a:off x="3792" y="2592"/>
                <a:ext cx="96" cy="720"/>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grpSp>
          <p:nvGrpSpPr>
            <p:cNvPr id="409641" name="Group 41"/>
            <p:cNvGrpSpPr>
              <a:grpSpLocks/>
            </p:cNvGrpSpPr>
            <p:nvPr/>
          </p:nvGrpSpPr>
          <p:grpSpPr bwMode="auto">
            <a:xfrm>
              <a:off x="9056" y="3575"/>
              <a:ext cx="1197" cy="1346"/>
              <a:chOff x="4896" y="2400"/>
              <a:chExt cx="768" cy="864"/>
            </a:xfrm>
          </p:grpSpPr>
          <p:sp>
            <p:nvSpPr>
              <p:cNvPr id="409645" name="Rectangle 45"/>
              <p:cNvSpPr>
                <a:spLocks noChangeArrowheads="1"/>
              </p:cNvSpPr>
              <p:nvPr/>
            </p:nvSpPr>
            <p:spPr bwMode="auto">
              <a:xfrm>
                <a:off x="4896" y="2400"/>
                <a:ext cx="96" cy="864"/>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44" name="Rectangle 44"/>
              <p:cNvSpPr>
                <a:spLocks noChangeArrowheads="1"/>
              </p:cNvSpPr>
              <p:nvPr/>
            </p:nvSpPr>
            <p:spPr bwMode="auto">
              <a:xfrm>
                <a:off x="5040" y="2880"/>
                <a:ext cx="144" cy="384"/>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43" name="Rectangle 43"/>
              <p:cNvSpPr>
                <a:spLocks noChangeArrowheads="1"/>
              </p:cNvSpPr>
              <p:nvPr/>
            </p:nvSpPr>
            <p:spPr bwMode="auto">
              <a:xfrm>
                <a:off x="5232" y="2400"/>
                <a:ext cx="96" cy="864"/>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9642" name="Rectangle 42"/>
              <p:cNvSpPr>
                <a:spLocks noChangeArrowheads="1"/>
              </p:cNvSpPr>
              <p:nvPr/>
            </p:nvSpPr>
            <p:spPr bwMode="auto">
              <a:xfrm>
                <a:off x="5376" y="2880"/>
                <a:ext cx="288" cy="384"/>
              </a:xfrm>
              <a:prstGeom prst="rect">
                <a:avLst/>
              </a:prstGeom>
              <a:solidFill>
                <a:srgbClr val="B2B2B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grpSp>
          <p:nvGrpSpPr>
            <p:cNvPr id="409638" name="Group 38"/>
            <p:cNvGrpSpPr>
              <a:grpSpLocks/>
            </p:cNvGrpSpPr>
            <p:nvPr/>
          </p:nvGrpSpPr>
          <p:grpSpPr bwMode="auto">
            <a:xfrm>
              <a:off x="2733" y="3963"/>
              <a:ext cx="1566" cy="684"/>
              <a:chOff x="838" y="2648"/>
              <a:chExt cx="1005" cy="439"/>
            </a:xfrm>
          </p:grpSpPr>
          <p:sp>
            <p:nvSpPr>
              <p:cNvPr id="409640" name="Line 40"/>
              <p:cNvSpPr>
                <a:spLocks noChangeShapeType="1"/>
              </p:cNvSpPr>
              <p:nvPr/>
            </p:nvSpPr>
            <p:spPr bwMode="auto">
              <a:xfrm>
                <a:off x="838" y="2784"/>
                <a:ext cx="1005"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639" name="Oval 39"/>
              <p:cNvSpPr>
                <a:spLocks noChangeArrowheads="1"/>
              </p:cNvSpPr>
              <p:nvPr/>
            </p:nvSpPr>
            <p:spPr bwMode="auto">
              <a:xfrm>
                <a:off x="1435" y="2648"/>
                <a:ext cx="211" cy="439"/>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en-US"/>
              </a:p>
            </p:txBody>
          </p:sp>
        </p:grpSp>
        <p:sp>
          <p:nvSpPr>
            <p:cNvPr id="409637" name="Line 37"/>
            <p:cNvSpPr>
              <a:spLocks noChangeShapeType="1"/>
            </p:cNvSpPr>
            <p:nvPr/>
          </p:nvSpPr>
          <p:spPr bwMode="auto">
            <a:xfrm>
              <a:off x="5465" y="4174"/>
              <a:ext cx="1497" cy="0"/>
            </a:xfrm>
            <a:prstGeom prst="line">
              <a:avLst/>
            </a:prstGeom>
            <a:noFill/>
            <a:ln w="28575">
              <a:solidFill>
                <a:srgbClr val="000000"/>
              </a:solidFill>
              <a:round/>
              <a:headEnd/>
              <a:tailEnd type="triangle" w="med" len="med"/>
            </a:ln>
          </p:spPr>
          <p:txBody>
            <a:bodyPr vert="horz" wrap="none" lIns="91440" tIns="45720" rIns="91440" bIns="45720" numCol="1" anchor="t" anchorCtr="0" compatLnSpc="1">
              <a:prstTxWarp prst="textNoShape">
                <a:avLst/>
              </a:prstTxWarp>
            </a:bodyPr>
            <a:lstStyle/>
            <a:p>
              <a:endParaRPr lang="en-US"/>
            </a:p>
          </p:txBody>
        </p:sp>
        <p:sp>
          <p:nvSpPr>
            <p:cNvPr id="409636" name="Oval 36"/>
            <p:cNvSpPr>
              <a:spLocks noChangeArrowheads="1"/>
            </p:cNvSpPr>
            <p:nvPr/>
          </p:nvSpPr>
          <p:spPr bwMode="auto">
            <a:xfrm>
              <a:off x="5989" y="4024"/>
              <a:ext cx="449" cy="449"/>
            </a:xfrm>
            <a:prstGeom prst="ellipse">
              <a:avLst/>
            </a:prstGeom>
            <a:noFill/>
            <a:ln w="25400">
              <a:solidFill>
                <a:srgbClr val="FF0000"/>
              </a:solidFill>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409633" name="Group 33"/>
            <p:cNvGrpSpPr>
              <a:grpSpLocks/>
            </p:cNvGrpSpPr>
            <p:nvPr/>
          </p:nvGrpSpPr>
          <p:grpSpPr bwMode="auto">
            <a:xfrm>
              <a:off x="7560" y="4024"/>
              <a:ext cx="1421" cy="299"/>
              <a:chOff x="3936" y="2688"/>
              <a:chExt cx="912" cy="192"/>
            </a:xfrm>
          </p:grpSpPr>
          <p:sp>
            <p:nvSpPr>
              <p:cNvPr id="409635" name="Line 35"/>
              <p:cNvSpPr>
                <a:spLocks noChangeShapeType="1"/>
              </p:cNvSpPr>
              <p:nvPr/>
            </p:nvSpPr>
            <p:spPr bwMode="auto">
              <a:xfrm>
                <a:off x="3936" y="2784"/>
                <a:ext cx="912"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634" name="Oval 34"/>
              <p:cNvSpPr>
                <a:spLocks noChangeArrowheads="1"/>
              </p:cNvSpPr>
              <p:nvPr/>
            </p:nvSpPr>
            <p:spPr bwMode="auto">
              <a:xfrm>
                <a:off x="4224" y="2688"/>
                <a:ext cx="192" cy="19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en-US"/>
              </a:p>
            </p:txBody>
          </p:sp>
        </p:grpSp>
        <p:sp>
          <p:nvSpPr>
            <p:cNvPr id="409632" name="Oval 32"/>
            <p:cNvSpPr>
              <a:spLocks noChangeArrowheads="1"/>
            </p:cNvSpPr>
            <p:nvPr/>
          </p:nvSpPr>
          <p:spPr bwMode="auto">
            <a:xfrm>
              <a:off x="1950" y="2004"/>
              <a:ext cx="2543" cy="898"/>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09631" name="Text Box 31"/>
            <p:cNvSpPr txBox="1">
              <a:spLocks noChangeArrowheads="1"/>
            </p:cNvSpPr>
            <p:nvPr/>
          </p:nvSpPr>
          <p:spPr bwMode="auto">
            <a:xfrm>
              <a:off x="2359" y="2284"/>
              <a:ext cx="2083" cy="330"/>
            </a:xfrm>
            <a:prstGeom prst="rect">
              <a:avLst/>
            </a:prstGeom>
            <a:noFill/>
            <a:ln w="9525">
              <a:noFill/>
              <a:miter lim="800000"/>
              <a:headEnd/>
              <a:tailEnd/>
            </a:ln>
          </p:spPr>
          <p:txBody>
            <a:bodyPr vert="horz" wrap="none" lIns="56693" tIns="28346" rIns="56693" bIns="28346"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Arial Unicode MS" pitchFamily="34" charset="-128"/>
                  <a:cs typeface="Arial" pitchFamily="34" charset="0"/>
                </a:rPr>
                <a:t>Session Construction</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30" name="Oval 30"/>
            <p:cNvSpPr>
              <a:spLocks noChangeArrowheads="1"/>
            </p:cNvSpPr>
            <p:nvPr/>
          </p:nvSpPr>
          <p:spPr bwMode="auto">
            <a:xfrm>
              <a:off x="4942" y="2154"/>
              <a:ext cx="2543" cy="897"/>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09629" name="Text Box 29"/>
            <p:cNvSpPr txBox="1">
              <a:spLocks noChangeArrowheads="1"/>
            </p:cNvSpPr>
            <p:nvPr/>
          </p:nvSpPr>
          <p:spPr bwMode="auto">
            <a:xfrm>
              <a:off x="5552" y="2470"/>
              <a:ext cx="1373" cy="258"/>
            </a:xfrm>
            <a:prstGeom prst="rect">
              <a:avLst/>
            </a:prstGeom>
            <a:noFill/>
            <a:ln w="9525">
              <a:noFill/>
              <a:miter lim="800000"/>
              <a:headEnd/>
              <a:tailEnd/>
            </a:ln>
          </p:spPr>
          <p:txBody>
            <a:bodyPr vert="horz" wrap="non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Pattern Discovery</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28" name="Oval 28"/>
            <p:cNvSpPr>
              <a:spLocks noChangeArrowheads="1"/>
            </p:cNvSpPr>
            <p:nvPr/>
          </p:nvSpPr>
          <p:spPr bwMode="auto">
            <a:xfrm>
              <a:off x="7859" y="2004"/>
              <a:ext cx="2266" cy="1130"/>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09627" name="Text Box 27"/>
            <p:cNvSpPr txBox="1">
              <a:spLocks noChangeArrowheads="1"/>
            </p:cNvSpPr>
            <p:nvPr/>
          </p:nvSpPr>
          <p:spPr bwMode="auto">
            <a:xfrm>
              <a:off x="8043" y="2303"/>
              <a:ext cx="1927" cy="446"/>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Pattern Analysis and Post Processing</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26" name="Line 26"/>
            <p:cNvSpPr>
              <a:spLocks noChangeShapeType="1"/>
            </p:cNvSpPr>
            <p:nvPr/>
          </p:nvSpPr>
          <p:spPr bwMode="auto">
            <a:xfrm>
              <a:off x="3000" y="2913"/>
              <a:ext cx="745" cy="1084"/>
            </a:xfrm>
            <a:prstGeom prst="line">
              <a:avLst/>
            </a:prstGeom>
            <a:noFill/>
            <a:ln w="28575">
              <a:solidFill>
                <a:srgbClr val="000000"/>
              </a:solidFill>
              <a:round/>
              <a:headEnd/>
              <a:tailEnd/>
            </a:ln>
          </p:spPr>
          <p:txBody>
            <a:bodyPr vert="horz" wrap="none" lIns="91440" tIns="45720" rIns="91440" bIns="45720" numCol="1" anchor="t" anchorCtr="0" compatLnSpc="1">
              <a:prstTxWarp prst="textNoShape">
                <a:avLst/>
              </a:prstTxWarp>
            </a:bodyPr>
            <a:lstStyle/>
            <a:p>
              <a:endParaRPr lang="en-US"/>
            </a:p>
          </p:txBody>
        </p:sp>
        <p:sp>
          <p:nvSpPr>
            <p:cNvPr id="409625" name="Line 25"/>
            <p:cNvSpPr>
              <a:spLocks noChangeShapeType="1"/>
            </p:cNvSpPr>
            <p:nvPr/>
          </p:nvSpPr>
          <p:spPr bwMode="auto">
            <a:xfrm>
              <a:off x="5989" y="3051"/>
              <a:ext cx="150" cy="973"/>
            </a:xfrm>
            <a:prstGeom prst="line">
              <a:avLst/>
            </a:prstGeom>
            <a:noFill/>
            <a:ln w="28575">
              <a:solidFill>
                <a:srgbClr val="000000"/>
              </a:solidFill>
              <a:round/>
              <a:headEnd/>
              <a:tailEnd/>
            </a:ln>
          </p:spPr>
          <p:txBody>
            <a:bodyPr vert="horz" wrap="none" lIns="91440" tIns="45720" rIns="91440" bIns="45720" numCol="1" anchor="t" anchorCtr="0" compatLnSpc="1">
              <a:prstTxWarp prst="textNoShape">
                <a:avLst/>
              </a:prstTxWarp>
            </a:bodyPr>
            <a:lstStyle/>
            <a:p>
              <a:endParaRPr lang="en-US"/>
            </a:p>
          </p:txBody>
        </p:sp>
        <p:sp>
          <p:nvSpPr>
            <p:cNvPr id="409624" name="Line 24"/>
            <p:cNvSpPr>
              <a:spLocks noChangeShapeType="1"/>
            </p:cNvSpPr>
            <p:nvPr/>
          </p:nvSpPr>
          <p:spPr bwMode="auto">
            <a:xfrm flipH="1">
              <a:off x="8158" y="3134"/>
              <a:ext cx="557" cy="890"/>
            </a:xfrm>
            <a:prstGeom prst="line">
              <a:avLst/>
            </a:prstGeom>
            <a:noFill/>
            <a:ln w="28575">
              <a:solidFill>
                <a:srgbClr val="000000"/>
              </a:solidFill>
              <a:round/>
              <a:headEnd/>
              <a:tailEnd/>
            </a:ln>
          </p:spPr>
          <p:txBody>
            <a:bodyPr vert="horz" wrap="none" lIns="91440" tIns="45720" rIns="91440" bIns="45720" numCol="1" anchor="t" anchorCtr="0" compatLnSpc="1">
              <a:prstTxWarp prst="textNoShape">
                <a:avLst/>
              </a:prstTxWarp>
            </a:bodyPr>
            <a:lstStyle/>
            <a:p>
              <a:endParaRPr lang="en-US"/>
            </a:p>
          </p:txBody>
        </p:sp>
        <p:sp>
          <p:nvSpPr>
            <p:cNvPr id="409623" name="Text Box 23"/>
            <p:cNvSpPr txBox="1">
              <a:spLocks noChangeArrowheads="1"/>
            </p:cNvSpPr>
            <p:nvPr/>
          </p:nvSpPr>
          <p:spPr bwMode="auto">
            <a:xfrm>
              <a:off x="1521" y="4996"/>
              <a:ext cx="1646" cy="570"/>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Server</a:t>
              </a:r>
              <a:endParaRPr kumimoji="0" lang="en-US" altLang="zh-CN" sz="9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Logs </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22" name="Text Box 22"/>
            <p:cNvSpPr txBox="1">
              <a:spLocks noChangeArrowheads="1"/>
            </p:cNvSpPr>
            <p:nvPr/>
          </p:nvSpPr>
          <p:spPr bwMode="auto">
            <a:xfrm>
              <a:off x="3969" y="4868"/>
              <a:ext cx="1796" cy="570"/>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Web User Sessions</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21" name="Text Box 21"/>
            <p:cNvSpPr txBox="1">
              <a:spLocks noChangeArrowheads="1"/>
            </p:cNvSpPr>
            <p:nvPr/>
          </p:nvSpPr>
          <p:spPr bwMode="auto">
            <a:xfrm>
              <a:off x="6459" y="4986"/>
              <a:ext cx="2318" cy="330"/>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Rules and Patterns</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20" name="Text Box 20"/>
            <p:cNvSpPr txBox="1">
              <a:spLocks noChangeArrowheads="1"/>
            </p:cNvSpPr>
            <p:nvPr/>
          </p:nvSpPr>
          <p:spPr bwMode="auto">
            <a:xfrm>
              <a:off x="8794" y="5071"/>
              <a:ext cx="1646" cy="570"/>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Interesting Knowledge</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409619" name="AutoShape 19"/>
            <p:cNvSpPr>
              <a:spLocks noChangeArrowheads="1"/>
            </p:cNvSpPr>
            <p:nvPr/>
          </p:nvSpPr>
          <p:spPr bwMode="auto">
            <a:xfrm>
              <a:off x="1970" y="3350"/>
              <a:ext cx="748" cy="1571"/>
            </a:xfrm>
            <a:prstGeom prst="can">
              <a:avLst>
                <a:gd name="adj" fmla="val 52507"/>
              </a:avLst>
            </a:prstGeom>
            <a:solidFill>
              <a:srgbClr val="969696"/>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409618" name="Line 18"/>
            <p:cNvSpPr>
              <a:spLocks noChangeShapeType="1"/>
            </p:cNvSpPr>
            <p:nvPr/>
          </p:nvSpPr>
          <p:spPr bwMode="auto">
            <a:xfrm flipH="1">
              <a:off x="5652" y="4336"/>
              <a:ext cx="0" cy="1588"/>
            </a:xfrm>
            <a:prstGeom prst="line">
              <a:avLst/>
            </a:prstGeom>
            <a:noFill/>
            <a:ln w="28575">
              <a:solidFill>
                <a:srgbClr val="FFFF00"/>
              </a:solidFill>
              <a:round/>
              <a:headEnd/>
              <a:tailEnd/>
            </a:ln>
          </p:spPr>
          <p:txBody>
            <a:bodyPr vert="horz" wrap="none" lIns="91440" tIns="45720" rIns="91440" bIns="45720" numCol="1" anchor="t" anchorCtr="0" compatLnSpc="1">
              <a:prstTxWarp prst="textNoShape">
                <a:avLst/>
              </a:prstTxWarp>
            </a:bodyPr>
            <a:lstStyle/>
            <a:p>
              <a:endParaRPr lang="en-US"/>
            </a:p>
          </p:txBody>
        </p:sp>
        <p:sp>
          <p:nvSpPr>
            <p:cNvPr id="409617" name="Line 17"/>
            <p:cNvSpPr>
              <a:spLocks noChangeShapeType="1"/>
            </p:cNvSpPr>
            <p:nvPr/>
          </p:nvSpPr>
          <p:spPr bwMode="auto">
            <a:xfrm>
              <a:off x="5652" y="4323"/>
              <a:ext cx="1347" cy="0"/>
            </a:xfrm>
            <a:prstGeom prst="line">
              <a:avLst/>
            </a:prstGeom>
            <a:noFill/>
            <a:ln w="28575">
              <a:solidFill>
                <a:srgbClr val="FFFF00"/>
              </a:solidFill>
              <a:round/>
              <a:headEnd/>
              <a:tailEnd type="triangle" w="med" len="med"/>
            </a:ln>
          </p:spPr>
          <p:txBody>
            <a:bodyPr vert="horz" wrap="none" lIns="91440" tIns="45720" rIns="91440" bIns="45720" numCol="1" anchor="t" anchorCtr="0" compatLnSpc="1">
              <a:prstTxWarp prst="textNoShape">
                <a:avLst/>
              </a:prstTxWarp>
            </a:bodyPr>
            <a:lstStyle/>
            <a:p>
              <a:endParaRPr lang="en-US"/>
            </a:p>
          </p:txBody>
        </p:sp>
        <p:grpSp>
          <p:nvGrpSpPr>
            <p:cNvPr id="409603" name="Group 3"/>
            <p:cNvGrpSpPr>
              <a:grpSpLocks/>
            </p:cNvGrpSpPr>
            <p:nvPr/>
          </p:nvGrpSpPr>
          <p:grpSpPr bwMode="auto">
            <a:xfrm>
              <a:off x="4909" y="5452"/>
              <a:ext cx="1440" cy="1440"/>
              <a:chOff x="5022" y="1952"/>
              <a:chExt cx="1440" cy="1440"/>
            </a:xfrm>
          </p:grpSpPr>
          <p:grpSp>
            <p:nvGrpSpPr>
              <p:cNvPr id="409605" name="Group 5"/>
              <p:cNvGrpSpPr>
                <a:grpSpLocks/>
              </p:cNvGrpSpPr>
              <p:nvPr/>
            </p:nvGrpSpPr>
            <p:grpSpPr bwMode="auto">
              <a:xfrm>
                <a:off x="5022" y="1952"/>
                <a:ext cx="1440" cy="1440"/>
                <a:chOff x="5022" y="1952"/>
                <a:chExt cx="1440" cy="1440"/>
              </a:xfrm>
            </p:grpSpPr>
            <p:sp>
              <p:nvSpPr>
                <p:cNvPr id="409616" name="Oval 16"/>
                <p:cNvSpPr>
                  <a:spLocks noChangeArrowheads="1"/>
                </p:cNvSpPr>
                <p:nvPr/>
              </p:nvSpPr>
              <p:spPr bwMode="auto">
                <a:xfrm>
                  <a:off x="5022" y="1952"/>
                  <a:ext cx="1440" cy="144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9606" name="Group 6"/>
                <p:cNvGrpSpPr>
                  <a:grpSpLocks/>
                </p:cNvGrpSpPr>
                <p:nvPr/>
              </p:nvGrpSpPr>
              <p:grpSpPr bwMode="auto">
                <a:xfrm>
                  <a:off x="5183" y="2143"/>
                  <a:ext cx="1110" cy="670"/>
                  <a:chOff x="4993" y="1987"/>
                  <a:chExt cx="1110" cy="670"/>
                </a:xfrm>
              </p:grpSpPr>
              <p:sp>
                <p:nvSpPr>
                  <p:cNvPr id="409615" name="Line 15"/>
                  <p:cNvSpPr>
                    <a:spLocks noChangeShapeType="1"/>
                  </p:cNvSpPr>
                  <p:nvPr/>
                </p:nvSpPr>
                <p:spPr bwMode="auto">
                  <a:xfrm flipH="1">
                    <a:off x="5383" y="2067"/>
                    <a:ext cx="18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4" name="Line 14"/>
                  <p:cNvSpPr>
                    <a:spLocks noChangeShapeType="1"/>
                  </p:cNvSpPr>
                  <p:nvPr/>
                </p:nvSpPr>
                <p:spPr bwMode="auto">
                  <a:xfrm>
                    <a:off x="5568" y="2067"/>
                    <a:ext cx="36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3" name="Line 13"/>
                  <p:cNvSpPr>
                    <a:spLocks noChangeShapeType="1"/>
                  </p:cNvSpPr>
                  <p:nvPr/>
                </p:nvSpPr>
                <p:spPr bwMode="auto">
                  <a:xfrm flipH="1">
                    <a:off x="5322" y="2577"/>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2" name="Line 12"/>
                  <p:cNvSpPr>
                    <a:spLocks noChangeShapeType="1"/>
                  </p:cNvSpPr>
                  <p:nvPr/>
                </p:nvSpPr>
                <p:spPr bwMode="auto">
                  <a:xfrm flipV="1">
                    <a:off x="5873" y="2247"/>
                    <a:ext cx="230" cy="3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09611" name="Oval 11"/>
                  <p:cNvSpPr>
                    <a:spLocks noChangeArrowheads="1"/>
                  </p:cNvSpPr>
                  <p:nvPr/>
                </p:nvSpPr>
                <p:spPr bwMode="auto">
                  <a:xfrm>
                    <a:off x="5243" y="2477"/>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0" name="Oval 10"/>
                  <p:cNvSpPr>
                    <a:spLocks noChangeArrowheads="1"/>
                  </p:cNvSpPr>
                  <p:nvPr/>
                </p:nvSpPr>
                <p:spPr bwMode="auto">
                  <a:xfrm>
                    <a:off x="5783" y="2457"/>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9" name="Line 9"/>
                  <p:cNvSpPr>
                    <a:spLocks noChangeShapeType="1"/>
                  </p:cNvSpPr>
                  <p:nvPr/>
                </p:nvSpPr>
                <p:spPr bwMode="auto">
                  <a:xfrm flipH="1">
                    <a:off x="5023" y="2067"/>
                    <a:ext cx="54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8" name="Oval 8"/>
                  <p:cNvSpPr>
                    <a:spLocks noChangeArrowheads="1"/>
                  </p:cNvSpPr>
                  <p:nvPr/>
                </p:nvSpPr>
                <p:spPr bwMode="auto">
                  <a:xfrm>
                    <a:off x="4993" y="2107"/>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7" name="Oval 7"/>
                  <p:cNvSpPr>
                    <a:spLocks noChangeArrowheads="1"/>
                  </p:cNvSpPr>
                  <p:nvPr/>
                </p:nvSpPr>
                <p:spPr bwMode="auto">
                  <a:xfrm>
                    <a:off x="5473" y="1987"/>
                    <a:ext cx="18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09604" name="Text Box 4"/>
              <p:cNvSpPr txBox="1">
                <a:spLocks noChangeArrowheads="1"/>
              </p:cNvSpPr>
              <p:nvPr/>
            </p:nvSpPr>
            <p:spPr bwMode="auto">
              <a:xfrm>
                <a:off x="5326" y="2826"/>
                <a:ext cx="90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409602" name="Text Box 2"/>
            <p:cNvSpPr txBox="1">
              <a:spLocks noChangeArrowheads="1"/>
            </p:cNvSpPr>
            <p:nvPr/>
          </p:nvSpPr>
          <p:spPr bwMode="auto">
            <a:xfrm>
              <a:off x="4813" y="6257"/>
              <a:ext cx="1646" cy="720"/>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SimSun"/>
                  <a:cs typeface="Arial" pitchFamily="34" charset="0"/>
                </a:rPr>
                <a:t>Site</a:t>
              </a:r>
              <a:endParaRPr kumimoji="0" lang="en-US" altLang="zh-CN"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SimSun"/>
                  <a:cs typeface="Arial" pitchFamily="34" charset="0"/>
                </a:rPr>
                <a:t>Topology</a:t>
              </a:r>
              <a:endParaRPr kumimoji="0" lang="en-US" altLang="zh-CN"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ea typeface="SimSun"/>
                  <a:cs typeface="Arial" pitchFamily="34" charset="0"/>
                </a:rPr>
                <a:t>Optional</a:t>
              </a:r>
              <a:endParaRPr kumimoji="0" lang="en-US" altLang="zh-CN" sz="1800" b="0" i="0" u="none" strike="noStrike" cap="none" normalizeH="0" baseline="0" dirty="0" smtClean="0">
                <a:ln>
                  <a:noFill/>
                </a:ln>
                <a:solidFill>
                  <a:schemeClr val="tx1"/>
                </a:solidFill>
                <a:effectLst/>
                <a:latin typeface="Arial" pitchFamily="34" charset="0"/>
              </a:endParaRPr>
            </a:p>
          </p:txBody>
        </p:sp>
      </p:grpSp>
      <p:sp>
        <p:nvSpPr>
          <p:cNvPr id="66" name="Text Box 23"/>
          <p:cNvSpPr txBox="1">
            <a:spLocks noChangeArrowheads="1"/>
          </p:cNvSpPr>
          <p:nvPr/>
        </p:nvSpPr>
        <p:spPr bwMode="auto">
          <a:xfrm>
            <a:off x="1397173" y="4724400"/>
            <a:ext cx="1346027" cy="518910"/>
          </a:xfrm>
          <a:prstGeom prst="rect">
            <a:avLst/>
          </a:prstGeom>
          <a:noFill/>
          <a:ln w="9525">
            <a:noFill/>
            <a:miter lim="800000"/>
            <a:headEnd/>
            <a:tailEnd/>
          </a:ln>
        </p:spPr>
        <p:txBody>
          <a:bodyPr vert="horz" wrap="square" lIns="56693" tIns="28346" rIns="56693" bIns="2834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ea typeface="SimSun"/>
                <a:cs typeface="Arial" pitchFamily="34" charset="0"/>
              </a:rPr>
              <a:t>Semantic</a:t>
            </a:r>
            <a:endParaRPr kumimoji="0" lang="en-US" altLang="zh-CN" sz="900" b="0"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zh-CN" sz="1000" dirty="0" smtClean="0">
                <a:solidFill>
                  <a:schemeClr val="bg1"/>
                </a:solidFill>
                <a:effectLst>
                  <a:outerShdw blurRad="38100" dist="38100" dir="2700000" algn="tl">
                    <a:srgbClr val="C0C0C0"/>
                  </a:outerShdw>
                </a:effectLst>
                <a:latin typeface="Arial" pitchFamily="34" charset="0"/>
                <a:cs typeface="Arial" pitchFamily="34" charset="0"/>
              </a:rPr>
              <a:t>Data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bg1"/>
                </a:solidFill>
                <a:effectLst>
                  <a:outerShdw blurRad="38100" dist="38100" dir="2700000" algn="tl">
                    <a:srgbClr val="C0C0C0"/>
                  </a:outerShdw>
                </a:effectLst>
                <a:latin typeface="Arial" pitchFamily="34" charset="0"/>
                <a:cs typeface="Arial" pitchFamily="34" charset="0"/>
              </a:rPr>
              <a:t>Optional</a:t>
            </a:r>
            <a:endParaRPr kumimoji="0" lang="en-US" altLang="zh-CN" sz="1800" b="0" i="0" u="none" strike="noStrike" cap="none" normalizeH="0" baseline="0" dirty="0" smtClean="0">
              <a:ln>
                <a:noFill/>
              </a:ln>
              <a:solidFill>
                <a:schemeClr val="bg1"/>
              </a:solidFill>
              <a:effectLst/>
              <a:latin typeface="Arial" pitchFamily="34" charset="0"/>
            </a:endParaRPr>
          </a:p>
        </p:txBody>
      </p:sp>
      <p:sp>
        <p:nvSpPr>
          <p:cNvPr id="67" name="Line 18"/>
          <p:cNvSpPr>
            <a:spLocks noChangeShapeType="1"/>
          </p:cNvSpPr>
          <p:nvPr/>
        </p:nvSpPr>
        <p:spPr bwMode="auto">
          <a:xfrm flipH="1">
            <a:off x="2057400" y="3446145"/>
            <a:ext cx="0" cy="640080"/>
          </a:xfrm>
          <a:prstGeom prst="line">
            <a:avLst/>
          </a:prstGeom>
          <a:noFill/>
          <a:ln w="28575">
            <a:solidFill>
              <a:srgbClr val="FFFF00"/>
            </a:solidFill>
            <a:round/>
            <a:headEnd/>
            <a:tailEnd/>
          </a:ln>
        </p:spPr>
        <p:txBody>
          <a:bodyPr vert="horz" wrap="none" lIns="91440" tIns="45720" rIns="91440" bIns="45720" numCol="1" anchor="t" anchorCtr="0" compatLnSpc="1">
            <a:prstTxWarp prst="textNoShape">
              <a:avLst/>
            </a:prstTxWarp>
          </a:bodyPr>
          <a:lstStyle/>
          <a:p>
            <a:endParaRPr lang="en-US"/>
          </a:p>
        </p:txBody>
      </p:sp>
      <p:sp>
        <p:nvSpPr>
          <p:cNvPr id="65" name="AutoShape 19"/>
          <p:cNvSpPr>
            <a:spLocks noChangeArrowheads="1"/>
          </p:cNvSpPr>
          <p:nvPr/>
        </p:nvSpPr>
        <p:spPr bwMode="auto">
          <a:xfrm>
            <a:off x="1854373" y="4038600"/>
            <a:ext cx="457200" cy="685800"/>
          </a:xfrm>
          <a:prstGeom prst="can">
            <a:avLst>
              <a:gd name="adj" fmla="val 52507"/>
            </a:avLst>
          </a:prstGeom>
          <a:solidFill>
            <a:srgbClr val="969696"/>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73" name="Line 17"/>
          <p:cNvSpPr>
            <a:spLocks noChangeShapeType="1"/>
          </p:cNvSpPr>
          <p:nvPr/>
        </p:nvSpPr>
        <p:spPr bwMode="auto">
          <a:xfrm>
            <a:off x="2042160" y="3429000"/>
            <a:ext cx="1005840" cy="0"/>
          </a:xfrm>
          <a:prstGeom prst="line">
            <a:avLst/>
          </a:prstGeom>
          <a:noFill/>
          <a:ln w="28575">
            <a:solidFill>
              <a:srgbClr val="FFFF00"/>
            </a:solidFill>
            <a:round/>
            <a:headEnd/>
            <a:tailEnd type="triangle" w="med" len="med"/>
          </a:ln>
        </p:spPr>
        <p:txBody>
          <a:bodyPr vert="horz" wrap="none" lIns="91440" tIns="45720" rIns="91440" bIns="45720" numCol="1" anchor="t" anchorCtr="0" compatLnSpc="1">
            <a:prstTxWarp prst="textNoShape">
              <a:avLst/>
            </a:prstTxWarp>
          </a:bodyPr>
          <a:lstStyle/>
          <a:p>
            <a:endParaRPr lang="en-US"/>
          </a:p>
        </p:txBody>
      </p:sp>
      <p:sp>
        <p:nvSpPr>
          <p:cNvPr id="74" name="Line 18"/>
          <p:cNvSpPr>
            <a:spLocks noChangeShapeType="1"/>
          </p:cNvSpPr>
          <p:nvPr/>
        </p:nvSpPr>
        <p:spPr bwMode="auto">
          <a:xfrm flipH="1">
            <a:off x="2533650" y="3571875"/>
            <a:ext cx="0" cy="1463040"/>
          </a:xfrm>
          <a:prstGeom prst="line">
            <a:avLst/>
          </a:prstGeom>
          <a:noFill/>
          <a:ln w="28575">
            <a:solidFill>
              <a:srgbClr val="FFFF00"/>
            </a:solidFill>
            <a:round/>
            <a:headEnd/>
            <a:tailEnd/>
          </a:ln>
        </p:spPr>
        <p:txBody>
          <a:bodyPr vert="horz" wrap="none" lIns="91440" tIns="45720" rIns="91440" bIns="45720" numCol="1" anchor="t" anchorCtr="0" compatLnSpc="1">
            <a:prstTxWarp prst="textNoShape">
              <a:avLst/>
            </a:prstTxWarp>
          </a:bodyPr>
          <a:lstStyle/>
          <a:p>
            <a:endParaRPr lang="en-US"/>
          </a:p>
        </p:txBody>
      </p:sp>
      <p:sp>
        <p:nvSpPr>
          <p:cNvPr id="75" name="Line 17"/>
          <p:cNvSpPr>
            <a:spLocks noChangeShapeType="1"/>
          </p:cNvSpPr>
          <p:nvPr/>
        </p:nvSpPr>
        <p:spPr bwMode="auto">
          <a:xfrm>
            <a:off x="2514600" y="3581400"/>
            <a:ext cx="548640" cy="0"/>
          </a:xfrm>
          <a:prstGeom prst="line">
            <a:avLst/>
          </a:prstGeom>
          <a:noFill/>
          <a:ln w="28575">
            <a:solidFill>
              <a:srgbClr val="FFFF00"/>
            </a:solidFill>
            <a:round/>
            <a:headEnd/>
            <a:tailEnd type="triangle" w="med" len="med"/>
          </a:ln>
        </p:spPr>
        <p:txBody>
          <a:bodyPr vert="horz" wrap="non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7</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Session Construction</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457200" y="1295400"/>
            <a:ext cx="8458200" cy="4876800"/>
          </a:xfrm>
          <a:prstGeom prst="rect">
            <a:avLst/>
          </a:prstGeom>
        </p:spPr>
        <p:txBody>
          <a:body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Most important phase of WUM since the later phases depends on the sessions generated by this phase. </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rgbClr val="FFFF00"/>
                </a:solidFill>
                <a:latin typeface="+mn-lt"/>
              </a:rPr>
              <a:t>General Session (Definition):</a:t>
            </a:r>
            <a:r>
              <a:rPr lang="en-US" sz="2400" kern="0" dirty="0" smtClean="0">
                <a:solidFill>
                  <a:schemeClr val="bg1"/>
                </a:solidFill>
                <a:latin typeface="+mn-lt"/>
              </a:rPr>
              <a:t> a sequence of web page requests by single user on particular web domain for a specific time period. </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400" kern="0" dirty="0" smtClean="0">
                <a:solidFill>
                  <a:schemeClr val="bg1"/>
                </a:solidFill>
                <a:latin typeface="+mn-lt"/>
              </a:rPr>
              <a:t>Two Traditional Approaches for Session Construction from Server Logs (called Reactive Approaches)</a:t>
            </a:r>
          </a:p>
          <a:p>
            <a:pPr marL="800100" lvl="1" indent="-342900" algn="just">
              <a:lnSpc>
                <a:spcPct val="90000"/>
              </a:lnSpc>
              <a:spcBef>
                <a:spcPct val="20000"/>
              </a:spcBef>
              <a:buFont typeface="Wingdings" pitchFamily="2" charset="2"/>
              <a:buChar char="§"/>
            </a:pPr>
            <a:r>
              <a:rPr lang="en-US" sz="2400" kern="0" dirty="0" smtClean="0">
                <a:solidFill>
                  <a:schemeClr val="bg1"/>
                </a:solidFill>
                <a:latin typeface="+mn-lt"/>
              </a:rPr>
              <a:t>Time Oriented Approach</a:t>
            </a:r>
          </a:p>
          <a:p>
            <a:pPr marL="800100" lvl="1" indent="-342900" algn="just">
              <a:lnSpc>
                <a:spcPct val="90000"/>
              </a:lnSpc>
              <a:spcBef>
                <a:spcPct val="20000"/>
              </a:spcBef>
              <a:buFont typeface="Wingdings" pitchFamily="2" charset="2"/>
              <a:buChar char="§"/>
            </a:pPr>
            <a:r>
              <a:rPr lang="en-US" sz="2400" kern="0" dirty="0" smtClean="0">
                <a:solidFill>
                  <a:schemeClr val="bg1"/>
                </a:solidFill>
                <a:latin typeface="+mn-lt"/>
              </a:rPr>
              <a:t>Navigation Oriented Approach</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8</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3810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Session Construction</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457200" y="1295400"/>
            <a:ext cx="8458200" cy="4876800"/>
          </a:xfrm>
          <a:prstGeom prst="rect">
            <a:avLst/>
          </a:prstGeom>
        </p:spPr>
        <p:txBody>
          <a:body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lang="en-US" sz="2200" kern="0" dirty="0" smtClean="0">
                <a:solidFill>
                  <a:srgbClr val="FFC000"/>
                </a:solidFill>
                <a:latin typeface="+mn-lt"/>
              </a:rPr>
              <a:t>Time Oriented Approaches</a:t>
            </a:r>
            <a:r>
              <a:rPr lang="en-US" sz="2200" kern="0" dirty="0" smtClean="0">
                <a:solidFill>
                  <a:schemeClr val="bg1"/>
                </a:solidFill>
                <a:latin typeface="+mn-lt"/>
              </a:rPr>
              <a:t> do not consider link information.</a:t>
            </a:r>
          </a:p>
          <a:p>
            <a:pPr marL="800100" lvl="1" indent="-342900" algn="just">
              <a:lnSpc>
                <a:spcPct val="90000"/>
              </a:lnSpc>
              <a:spcBef>
                <a:spcPct val="20000"/>
              </a:spcBef>
              <a:buFont typeface="Wingdings" pitchFamily="2" charset="2"/>
              <a:buChar char="q"/>
            </a:pPr>
            <a:r>
              <a:rPr lang="en-US" sz="2000" dirty="0" smtClean="0">
                <a:solidFill>
                  <a:srgbClr val="FFFF00"/>
                </a:solidFill>
              </a:rPr>
              <a:t>Type-1: </a:t>
            </a:r>
            <a:r>
              <a:rPr lang="en-US" sz="2000" dirty="0" smtClean="0">
                <a:solidFill>
                  <a:schemeClr val="bg1"/>
                </a:solidFill>
              </a:rPr>
              <a:t>Duration of a discovered session is limited with a threshold</a:t>
            </a:r>
            <a:r>
              <a:rPr lang="tr-TR" sz="2000" dirty="0" smtClean="0">
                <a:solidFill>
                  <a:schemeClr val="bg1"/>
                </a:solidFill>
              </a:rPr>
              <a:t> </a:t>
            </a:r>
            <a:r>
              <a:rPr lang="en-US" sz="2000" dirty="0" smtClean="0">
                <a:solidFill>
                  <a:schemeClr val="bg1"/>
                </a:solidFill>
                <a:sym typeface="Symbol" pitchFamily="18" charset="2"/>
              </a:rPr>
              <a:t></a:t>
            </a:r>
            <a:r>
              <a:rPr lang="en-US" sz="2000" baseline="-25000" dirty="0" smtClean="0">
                <a:solidFill>
                  <a:schemeClr val="bg1"/>
                </a:solidFill>
                <a:sym typeface="Symbol" pitchFamily="18" charset="2"/>
              </a:rPr>
              <a:t>1</a:t>
            </a:r>
          </a:p>
          <a:p>
            <a:pPr marL="800100" lvl="1" indent="-342900" algn="just">
              <a:lnSpc>
                <a:spcPct val="90000"/>
              </a:lnSpc>
              <a:spcBef>
                <a:spcPct val="20000"/>
              </a:spcBef>
              <a:buFont typeface="Wingdings" pitchFamily="2" charset="2"/>
              <a:buChar char="q"/>
            </a:pPr>
            <a:r>
              <a:rPr lang="en-US" sz="2000" dirty="0" smtClean="0">
                <a:solidFill>
                  <a:srgbClr val="FFFF00"/>
                </a:solidFill>
              </a:rPr>
              <a:t>Type-2: </a:t>
            </a:r>
            <a:r>
              <a:rPr lang="en-US" sz="2000" dirty="0" smtClean="0">
                <a:solidFill>
                  <a:schemeClr val="bg1"/>
                </a:solidFill>
              </a:rPr>
              <a:t>Time spend on any page limited with threshold </a:t>
            </a:r>
            <a:r>
              <a:rPr lang="en-US" sz="2000" dirty="0" smtClean="0">
                <a:solidFill>
                  <a:schemeClr val="bg1"/>
                </a:solidFill>
                <a:sym typeface="Symbol" pitchFamily="18" charset="2"/>
              </a:rPr>
              <a:t></a:t>
            </a:r>
            <a:r>
              <a:rPr lang="en-US" sz="2000" baseline="-25000" dirty="0" smtClean="0">
                <a:solidFill>
                  <a:schemeClr val="bg1"/>
                </a:solidFill>
                <a:sym typeface="Symbol" pitchFamily="18" charset="2"/>
              </a:rPr>
              <a:t>2</a:t>
            </a:r>
          </a:p>
          <a:p>
            <a:pPr marL="342900" indent="-342900" algn="just">
              <a:lnSpc>
                <a:spcPct val="90000"/>
              </a:lnSpc>
              <a:spcBef>
                <a:spcPct val="20000"/>
              </a:spcBef>
              <a:buFont typeface="Wingdings" pitchFamily="2" charset="2"/>
              <a:buChar char="q"/>
            </a:pPr>
            <a:endParaRPr lang="en-US" sz="2000" baseline="-25000" dirty="0" smtClean="0">
              <a:solidFill>
                <a:schemeClr val="bg1"/>
              </a:solidFill>
              <a:sym typeface="Symbol" pitchFamily="18" charset="2"/>
            </a:endParaRPr>
          </a:p>
          <a:p>
            <a:pPr marL="342900" indent="-342900" algn="just">
              <a:lnSpc>
                <a:spcPct val="90000"/>
              </a:lnSpc>
              <a:spcBef>
                <a:spcPct val="20000"/>
              </a:spcBef>
              <a:buFontTx/>
              <a:buChar char="•"/>
            </a:pPr>
            <a:r>
              <a:rPr lang="en-US" sz="2200" kern="0" dirty="0" smtClean="0">
                <a:solidFill>
                  <a:srgbClr val="FFC000"/>
                </a:solidFill>
              </a:rPr>
              <a:t>Navigation Oriented Approaches</a:t>
            </a:r>
            <a:r>
              <a:rPr lang="en-US" sz="2200" kern="0" dirty="0" smtClean="0">
                <a:solidFill>
                  <a:schemeClr val="bg1"/>
                </a:solidFill>
              </a:rPr>
              <a:t> considers link information. </a:t>
            </a:r>
            <a:r>
              <a:rPr lang="en-US" sz="2200" dirty="0" smtClean="0">
                <a:solidFill>
                  <a:schemeClr val="bg1"/>
                </a:solidFill>
              </a:rPr>
              <a:t>Adding page P</a:t>
            </a:r>
            <a:r>
              <a:rPr lang="en-US" sz="2200" baseline="-25000" dirty="0" smtClean="0">
                <a:solidFill>
                  <a:schemeClr val="bg1"/>
                </a:solidFill>
              </a:rPr>
              <a:t>N+1</a:t>
            </a:r>
            <a:r>
              <a:rPr lang="en-US" sz="2200" dirty="0" smtClean="0">
                <a:solidFill>
                  <a:schemeClr val="bg1"/>
                </a:solidFill>
              </a:rPr>
              <a:t> to a session [P</a:t>
            </a:r>
            <a:r>
              <a:rPr lang="en-US" sz="2200" baseline="-25000" dirty="0" smtClean="0">
                <a:solidFill>
                  <a:schemeClr val="bg1"/>
                </a:solidFill>
              </a:rPr>
              <a:t>1</a:t>
            </a:r>
            <a:r>
              <a:rPr lang="en-US" sz="2200" dirty="0" smtClean="0">
                <a:solidFill>
                  <a:schemeClr val="bg1"/>
                </a:solidFill>
              </a:rPr>
              <a:t>, P</a:t>
            </a:r>
            <a:r>
              <a:rPr lang="en-US" sz="2200" baseline="-25000" dirty="0" smtClean="0">
                <a:solidFill>
                  <a:schemeClr val="bg1"/>
                </a:solidFill>
              </a:rPr>
              <a:t>2</a:t>
            </a:r>
            <a:r>
              <a:rPr lang="en-US" sz="2200" dirty="0" smtClean="0">
                <a:solidFill>
                  <a:schemeClr val="bg1"/>
                </a:solidFill>
              </a:rPr>
              <a:t>, …, P</a:t>
            </a:r>
            <a:r>
              <a:rPr lang="en-US" sz="2200" baseline="-25000" dirty="0" smtClean="0">
                <a:solidFill>
                  <a:schemeClr val="bg1"/>
                </a:solidFill>
              </a:rPr>
              <a:t>N</a:t>
            </a:r>
            <a:r>
              <a:rPr lang="en-US" sz="2200" dirty="0" smtClean="0">
                <a:solidFill>
                  <a:schemeClr val="bg1"/>
                </a:solidFill>
              </a:rPr>
              <a:t>] is performed as follows:</a:t>
            </a:r>
          </a:p>
          <a:p>
            <a:pPr lvl="2">
              <a:buFont typeface="Wingdings" pitchFamily="2" charset="2"/>
              <a:buChar char="q"/>
            </a:pPr>
            <a:r>
              <a:rPr lang="en-US" sz="2000" dirty="0" smtClean="0">
                <a:solidFill>
                  <a:schemeClr val="bg1"/>
                </a:solidFill>
              </a:rPr>
              <a:t> If </a:t>
            </a:r>
            <a:r>
              <a:rPr lang="en-US" sz="2000" dirty="0" smtClean="0">
                <a:solidFill>
                  <a:srgbClr val="FFFF00"/>
                </a:solidFill>
              </a:rPr>
              <a:t>P</a:t>
            </a:r>
            <a:r>
              <a:rPr lang="en-US" sz="2000" baseline="-25000" dirty="0" smtClean="0">
                <a:solidFill>
                  <a:srgbClr val="FFFF00"/>
                </a:solidFill>
              </a:rPr>
              <a:t>N</a:t>
            </a:r>
            <a:r>
              <a:rPr lang="en-US" sz="2000" dirty="0" smtClean="0">
                <a:solidFill>
                  <a:schemeClr val="bg1"/>
                </a:solidFill>
              </a:rPr>
              <a:t> has a links towards or referrer of </a:t>
            </a:r>
            <a:r>
              <a:rPr lang="en-US" sz="2000" dirty="0" smtClean="0">
                <a:solidFill>
                  <a:srgbClr val="FFFF00"/>
                </a:solidFill>
              </a:rPr>
              <a:t>P</a:t>
            </a:r>
            <a:r>
              <a:rPr lang="en-US" sz="2000" baseline="-25000" dirty="0" smtClean="0">
                <a:solidFill>
                  <a:srgbClr val="FFFF00"/>
                </a:solidFill>
              </a:rPr>
              <a:t>N+1</a:t>
            </a:r>
            <a:r>
              <a:rPr lang="en-US" sz="2000" dirty="0" smtClean="0">
                <a:solidFill>
                  <a:srgbClr val="FFFF00"/>
                </a:solidFill>
              </a:rPr>
              <a:t> (1)</a:t>
            </a:r>
          </a:p>
          <a:p>
            <a:pPr lvl="2">
              <a:buFont typeface="Wingdings" pitchFamily="2" charset="2"/>
              <a:buNone/>
            </a:pPr>
            <a:r>
              <a:rPr lang="en-US" sz="2000" dirty="0" smtClean="0"/>
              <a:t>	</a:t>
            </a:r>
            <a:r>
              <a:rPr lang="en-US" sz="2000" dirty="0" smtClean="0">
                <a:solidFill>
                  <a:srgbClr val="FFFF99"/>
                </a:solidFill>
              </a:rPr>
              <a:t>[P</a:t>
            </a:r>
            <a:r>
              <a:rPr lang="en-US" sz="2000" baseline="-25000" dirty="0" smtClean="0">
                <a:solidFill>
                  <a:srgbClr val="FFFF99"/>
                </a:solidFill>
              </a:rPr>
              <a:t>1</a:t>
            </a:r>
            <a:r>
              <a:rPr lang="en-US" sz="2000" dirty="0" smtClean="0">
                <a:solidFill>
                  <a:srgbClr val="FFFF99"/>
                </a:solidFill>
              </a:rPr>
              <a:t>, P</a:t>
            </a:r>
            <a:r>
              <a:rPr lang="en-US" sz="2000" baseline="-25000" dirty="0" smtClean="0">
                <a:solidFill>
                  <a:srgbClr val="FFFF99"/>
                </a:solidFill>
              </a:rPr>
              <a:t>2</a:t>
            </a:r>
            <a:r>
              <a:rPr lang="en-US" sz="2000" dirty="0" smtClean="0">
                <a:solidFill>
                  <a:srgbClr val="FFFF99"/>
                </a:solidFill>
              </a:rPr>
              <a:t>, …, P</a:t>
            </a:r>
            <a:r>
              <a:rPr lang="en-US" sz="2000" baseline="-25000" dirty="0" smtClean="0">
                <a:solidFill>
                  <a:srgbClr val="FFFF99"/>
                </a:solidFill>
              </a:rPr>
              <a:t>N</a:t>
            </a:r>
            <a:r>
              <a:rPr lang="en-US" sz="2000" dirty="0" smtClean="0">
                <a:solidFill>
                  <a:srgbClr val="FFFF99"/>
                </a:solidFill>
              </a:rPr>
              <a:t>, P</a:t>
            </a:r>
            <a:r>
              <a:rPr lang="en-US" sz="2000" baseline="-25000" dirty="0" smtClean="0">
                <a:solidFill>
                  <a:srgbClr val="FFFF99"/>
                </a:solidFill>
              </a:rPr>
              <a:t>N+1</a:t>
            </a:r>
            <a:r>
              <a:rPr lang="en-US" sz="2000" dirty="0" smtClean="0">
                <a:solidFill>
                  <a:srgbClr val="FFFF99"/>
                </a:solidFill>
              </a:rPr>
              <a:t>]</a:t>
            </a:r>
            <a:r>
              <a:rPr lang="en-US" sz="2000" dirty="0" smtClean="0"/>
              <a:t> </a:t>
            </a:r>
          </a:p>
          <a:p>
            <a:pPr lvl="2">
              <a:buFont typeface="Wingdings" pitchFamily="2" charset="2"/>
              <a:buChar char="q"/>
            </a:pPr>
            <a:r>
              <a:rPr lang="en-US" sz="2000" dirty="0" smtClean="0">
                <a:solidFill>
                  <a:schemeClr val="bg1"/>
                </a:solidFill>
              </a:rPr>
              <a:t> Else </a:t>
            </a:r>
            <a:r>
              <a:rPr lang="en-US" sz="2000" dirty="0" err="1" smtClean="0">
                <a:solidFill>
                  <a:srgbClr val="FFFF00"/>
                </a:solidFill>
              </a:rPr>
              <a:t>P</a:t>
            </a:r>
            <a:r>
              <a:rPr lang="en-US" sz="2000" baseline="-25000" dirty="0" err="1" smtClean="0">
                <a:solidFill>
                  <a:srgbClr val="FFFF00"/>
                </a:solidFill>
              </a:rPr>
              <a:t>k</a:t>
            </a:r>
            <a:r>
              <a:rPr lang="en-US" sz="2000" dirty="0" smtClean="0">
                <a:solidFill>
                  <a:schemeClr val="bg1"/>
                </a:solidFill>
              </a:rPr>
              <a:t> is the nearest page satisfying </a:t>
            </a:r>
            <a:r>
              <a:rPr lang="en-US" sz="2000" dirty="0" smtClean="0">
                <a:solidFill>
                  <a:srgbClr val="FFFF00"/>
                </a:solidFill>
              </a:rPr>
              <a:t>(1) </a:t>
            </a:r>
            <a:r>
              <a:rPr lang="en-US" sz="2000" dirty="0" smtClean="0">
                <a:solidFill>
                  <a:schemeClr val="bg1"/>
                </a:solidFill>
              </a:rPr>
              <a:t>for P</a:t>
            </a:r>
            <a:r>
              <a:rPr lang="en-US" sz="2000" baseline="-25000" dirty="0" smtClean="0">
                <a:solidFill>
                  <a:schemeClr val="bg1"/>
                </a:solidFill>
              </a:rPr>
              <a:t>N+1</a:t>
            </a:r>
            <a:r>
              <a:rPr lang="en-US" sz="2000" dirty="0" smtClean="0">
                <a:solidFill>
                  <a:schemeClr val="bg1"/>
                </a:solidFill>
              </a:rPr>
              <a:t> add backward browser movement until </a:t>
            </a:r>
            <a:r>
              <a:rPr lang="en-US" sz="2000" dirty="0" err="1" smtClean="0">
                <a:solidFill>
                  <a:srgbClr val="FFFF00"/>
                </a:solidFill>
              </a:rPr>
              <a:t>P</a:t>
            </a:r>
            <a:r>
              <a:rPr lang="en-US" sz="2000" baseline="-25000" dirty="0" err="1" smtClean="0">
                <a:solidFill>
                  <a:srgbClr val="FFFF00"/>
                </a:solidFill>
              </a:rPr>
              <a:t>k</a:t>
            </a:r>
            <a:endParaRPr lang="en-US" sz="2000" baseline="-25000" dirty="0" smtClean="0">
              <a:solidFill>
                <a:srgbClr val="FFFF00"/>
              </a:solidFill>
            </a:endParaRPr>
          </a:p>
          <a:p>
            <a:pPr lvl="3">
              <a:buFont typeface="Wingdings" pitchFamily="2" charset="2"/>
              <a:buNone/>
            </a:pPr>
            <a:r>
              <a:rPr lang="en-US" sz="2000" dirty="0" smtClean="0">
                <a:solidFill>
                  <a:srgbClr val="FFFF99"/>
                </a:solidFill>
              </a:rPr>
              <a:t>	[P</a:t>
            </a:r>
            <a:r>
              <a:rPr lang="en-US" sz="2000" baseline="-25000" dirty="0" smtClean="0">
                <a:solidFill>
                  <a:srgbClr val="FFFF99"/>
                </a:solidFill>
              </a:rPr>
              <a:t>1</a:t>
            </a:r>
            <a:r>
              <a:rPr lang="en-US" sz="2000" dirty="0" smtClean="0">
                <a:solidFill>
                  <a:srgbClr val="FFFF99"/>
                </a:solidFill>
              </a:rPr>
              <a:t>, P</a:t>
            </a:r>
            <a:r>
              <a:rPr lang="en-US" sz="2000" baseline="-25000" dirty="0" smtClean="0">
                <a:solidFill>
                  <a:srgbClr val="FFFF99"/>
                </a:solidFill>
              </a:rPr>
              <a:t>2</a:t>
            </a:r>
            <a:r>
              <a:rPr lang="en-US" sz="2000" dirty="0" smtClean="0">
                <a:solidFill>
                  <a:srgbClr val="FFFF99"/>
                </a:solidFill>
              </a:rPr>
              <a:t>, …, P</a:t>
            </a:r>
            <a:r>
              <a:rPr lang="en-US" sz="2000" baseline="-25000" dirty="0" smtClean="0">
                <a:solidFill>
                  <a:srgbClr val="FFFF99"/>
                </a:solidFill>
              </a:rPr>
              <a:t>N</a:t>
            </a:r>
            <a:r>
              <a:rPr lang="en-US" sz="2000" dirty="0" smtClean="0">
                <a:solidFill>
                  <a:srgbClr val="FFFF99"/>
                </a:solidFill>
              </a:rPr>
              <a:t>, </a:t>
            </a:r>
            <a:r>
              <a:rPr lang="en-US" sz="2000" dirty="0" smtClean="0">
                <a:solidFill>
                  <a:srgbClr val="FF0000"/>
                </a:solidFill>
              </a:rPr>
              <a:t>P</a:t>
            </a:r>
            <a:r>
              <a:rPr lang="en-US" sz="2000" baseline="-25000" dirty="0" smtClean="0">
                <a:solidFill>
                  <a:srgbClr val="FF0000"/>
                </a:solidFill>
              </a:rPr>
              <a:t>N-1</a:t>
            </a:r>
            <a:r>
              <a:rPr lang="en-US" sz="2000" dirty="0" smtClean="0">
                <a:solidFill>
                  <a:srgbClr val="FF0000"/>
                </a:solidFill>
              </a:rPr>
              <a:t>, P</a:t>
            </a:r>
            <a:r>
              <a:rPr lang="en-US" sz="2000" baseline="-25000" dirty="0" smtClean="0">
                <a:solidFill>
                  <a:srgbClr val="FF0000"/>
                </a:solidFill>
              </a:rPr>
              <a:t>N-2</a:t>
            </a:r>
            <a:r>
              <a:rPr lang="en-US" sz="2000" dirty="0" smtClean="0">
                <a:solidFill>
                  <a:srgbClr val="FF0000"/>
                </a:solidFill>
              </a:rPr>
              <a:t>, …, </a:t>
            </a:r>
            <a:r>
              <a:rPr lang="en-US" sz="2000" dirty="0" err="1" smtClean="0">
                <a:solidFill>
                  <a:srgbClr val="FF0000"/>
                </a:solidFill>
              </a:rPr>
              <a:t>P</a:t>
            </a:r>
            <a:r>
              <a:rPr lang="en-US" sz="2000" baseline="-25000" dirty="0" err="1" smtClean="0">
                <a:solidFill>
                  <a:srgbClr val="FF0000"/>
                </a:solidFill>
              </a:rPr>
              <a:t>k</a:t>
            </a:r>
            <a:r>
              <a:rPr lang="en-US" sz="2000" dirty="0" smtClean="0">
                <a:solidFill>
                  <a:srgbClr val="FFFF99"/>
                </a:solidFill>
              </a:rPr>
              <a:t>, P</a:t>
            </a:r>
            <a:r>
              <a:rPr lang="en-US" sz="2000" baseline="-25000" dirty="0" smtClean="0">
                <a:solidFill>
                  <a:srgbClr val="FFFF99"/>
                </a:solidFill>
              </a:rPr>
              <a:t>N+1</a:t>
            </a:r>
            <a:r>
              <a:rPr lang="en-US" sz="2000" dirty="0" smtClean="0">
                <a:solidFill>
                  <a:srgbClr val="FFFF99"/>
                </a:solidFill>
              </a:rPr>
              <a:t>]</a:t>
            </a:r>
            <a:endParaRPr lang="en-US" sz="2000" dirty="0" smtClean="0">
              <a:solidFill>
                <a:schemeClr val="bg1"/>
              </a:solidFill>
            </a:endParaRPr>
          </a:p>
          <a:p>
            <a:pPr marL="342900" indent="-342900" algn="just">
              <a:lnSpc>
                <a:spcPct val="90000"/>
              </a:lnSpc>
              <a:spcBef>
                <a:spcPct val="20000"/>
              </a:spcBef>
              <a:buFontTx/>
              <a:buChar char="•"/>
            </a:pPr>
            <a:endParaRPr lang="en-US" sz="2400" kern="0" dirty="0" smtClean="0">
              <a:solidFill>
                <a:schemeClr val="bg1"/>
              </a:solidFill>
            </a:endParaRPr>
          </a:p>
          <a:p>
            <a:pPr marL="342900" indent="-342900" algn="just">
              <a:lnSpc>
                <a:spcPct val="90000"/>
              </a:lnSpc>
              <a:spcBef>
                <a:spcPct val="20000"/>
              </a:spcBef>
              <a:buFontTx/>
              <a:buChar char="•"/>
            </a:pPr>
            <a:endParaRPr lang="en-US" sz="2400" kern="0" dirty="0" smtClean="0">
              <a:solidFill>
                <a:schemeClr val="bg1"/>
              </a:solidFill>
            </a:endParaRPr>
          </a:p>
          <a:p>
            <a:pPr marL="342900" lvl="0" indent="-342900" algn="just">
              <a:lnSpc>
                <a:spcPct val="90000"/>
              </a:lnSpc>
              <a:spcBef>
                <a:spcPct val="20000"/>
              </a:spcBef>
              <a:buFontTx/>
              <a:buChar char="•"/>
            </a:pPr>
            <a:endParaRPr lang="en-US" sz="2400" baseline="-25000" dirty="0" smtClean="0">
              <a:solidFill>
                <a:schemeClr val="bg1"/>
              </a:solidFill>
              <a:sym typeface="Symbol" pitchFamily="18" charset="2"/>
            </a:endParaRPr>
          </a:p>
          <a:p>
            <a:pPr marL="342900" lvl="0" indent="-342900" algn="just">
              <a:lnSpc>
                <a:spcPct val="90000"/>
              </a:lnSpc>
              <a:spcBef>
                <a:spcPct val="20000"/>
              </a:spcBef>
            </a:pPr>
            <a:endParaRPr lang="en-US" sz="2400" baseline="-25000" dirty="0" smtClean="0">
              <a:solidFill>
                <a:schemeClr val="bg1"/>
              </a:solidFill>
              <a:sym typeface="Symbol" pitchFamily="18" charset="2"/>
            </a:endParaRPr>
          </a:p>
          <a:p>
            <a:pPr marL="342900" lvl="0" indent="-342900" algn="just">
              <a:lnSpc>
                <a:spcPct val="90000"/>
              </a:lnSpc>
              <a:spcBef>
                <a:spcPct val="20000"/>
              </a:spcBef>
              <a:buFontTx/>
              <a:buChar char="•"/>
            </a:pPr>
            <a:endParaRPr lang="en-US" sz="2400" kern="0" dirty="0" smtClean="0">
              <a:solidFill>
                <a:schemeClr val="bg1"/>
              </a:solidFill>
              <a:latin typeface="+mn-lt"/>
            </a:endParaRP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54FC3F-14E8-46BA-A23B-DDBF66D226CA}" type="slidenum">
              <a:rPr lang="en-US" smtClean="0"/>
              <a:pPr/>
              <a:t>9</a:t>
            </a:fld>
            <a:endParaRPr lang="en-US" dirty="0"/>
          </a:p>
        </p:txBody>
      </p:sp>
      <p:sp>
        <p:nvSpPr>
          <p:cNvPr id="5" name="Rectangle 1027"/>
          <p:cNvSpPr txBox="1">
            <a:spLocks noChangeArrowheads="1"/>
          </p:cNvSpPr>
          <p:nvPr/>
        </p:nvSpPr>
        <p:spPr>
          <a:xfrm>
            <a:off x="457200" y="1600200"/>
            <a:ext cx="8458200" cy="43434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ectangle 2"/>
          <p:cNvSpPr>
            <a:spLocks noChangeArrowheads="1"/>
          </p:cNvSpPr>
          <p:nvPr/>
        </p:nvSpPr>
        <p:spPr bwMode="auto">
          <a:xfrm rot="-5400000">
            <a:off x="4533900" y="-3848100"/>
            <a:ext cx="76200" cy="9144000"/>
          </a:xfrm>
          <a:prstGeom prst="rect">
            <a:avLst/>
          </a:prstGeom>
          <a:gradFill rotWithShape="0">
            <a:gsLst>
              <a:gs pos="0">
                <a:srgbClr val="CCECFF">
                  <a:gamma/>
                  <a:shade val="72549"/>
                  <a:invGamma/>
                </a:srgbClr>
              </a:gs>
              <a:gs pos="50000">
                <a:srgbClr val="CCECFF"/>
              </a:gs>
              <a:gs pos="100000">
                <a:srgbClr val="CCECFF">
                  <a:gamma/>
                  <a:shade val="72549"/>
                  <a:invGamma/>
                </a:srgbClr>
              </a:gs>
            </a:gsLst>
            <a:lin ang="5400000" scaled="1"/>
          </a:gradFill>
          <a:ln w="9525">
            <a:noFill/>
            <a:miter lim="800000"/>
            <a:headEnd/>
            <a:tailEnd/>
          </a:ln>
          <a:effectLst/>
        </p:spPr>
        <p:txBody>
          <a:bodyPr wrap="none" anchor="ctr"/>
          <a:lstStyle/>
          <a:p>
            <a:endParaRPr lang="en-US"/>
          </a:p>
        </p:txBody>
      </p:sp>
      <p:sp>
        <p:nvSpPr>
          <p:cNvPr id="11" name="Rectangle 3"/>
          <p:cNvSpPr>
            <a:spLocks noChangeArrowheads="1"/>
          </p:cNvSpPr>
          <p:nvPr/>
        </p:nvSpPr>
        <p:spPr bwMode="auto">
          <a:xfrm>
            <a:off x="1409700" y="457200"/>
            <a:ext cx="6362700" cy="641350"/>
          </a:xfrm>
          <a:prstGeom prst="rect">
            <a:avLst/>
          </a:prstGeom>
          <a:gradFill rotWithShape="0">
            <a:gsLst>
              <a:gs pos="0">
                <a:srgbClr val="0066CC">
                  <a:gamma/>
                  <a:shade val="46275"/>
                  <a:invGamma/>
                </a:srgbClr>
              </a:gs>
              <a:gs pos="50000">
                <a:srgbClr val="0066CC"/>
              </a:gs>
              <a:gs pos="100000">
                <a:srgbClr val="0066CC">
                  <a:gamma/>
                  <a:shade val="46275"/>
                  <a:invGamma/>
                </a:srgbClr>
              </a:gs>
            </a:gsLst>
            <a:lin ang="5400000" scaled="1"/>
          </a:gradFill>
          <a:ln w="9525">
            <a:noFill/>
            <a:miter lim="800000"/>
            <a:headEnd/>
            <a:tailEnd/>
          </a:ln>
          <a:effectLst/>
        </p:spPr>
        <p:txBody>
          <a:bodyPr anchor="ctr"/>
          <a:lstStyle/>
          <a:p>
            <a:pPr algn="ctr"/>
            <a:endParaRPr lang="en-US" sz="2800">
              <a:solidFill>
                <a:schemeClr val="tx2"/>
              </a:solidFill>
              <a:effectLst>
                <a:outerShdw blurRad="38100" dist="38100" dir="2700000" algn="tl">
                  <a:srgbClr val="FFFFFF"/>
                </a:outerShdw>
              </a:effectLst>
            </a:endParaRPr>
          </a:p>
        </p:txBody>
      </p:sp>
      <p:sp>
        <p:nvSpPr>
          <p:cNvPr id="12" name="Rectangle 1029"/>
          <p:cNvSpPr>
            <a:spLocks noGrp="1" noChangeArrowheads="1"/>
          </p:cNvSpPr>
          <p:nvPr>
            <p:ph type="title"/>
          </p:nvPr>
        </p:nvSpPr>
        <p:spPr bwMode="auto">
          <a:xfrm>
            <a:off x="5334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solidFill>
                  <a:srgbClr val="FFFF99"/>
                </a:solidFill>
              </a:rPr>
              <a:t>Session Construction</a:t>
            </a:r>
            <a:endParaRPr lang="en-US" dirty="0">
              <a:solidFill>
                <a:srgbClr val="FFFF99"/>
              </a:solidFill>
            </a:endParaRPr>
          </a:p>
        </p:txBody>
      </p:sp>
      <p:sp>
        <p:nvSpPr>
          <p:cNvPr id="409658"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27"/>
          <p:cNvSpPr txBox="1">
            <a:spLocks noChangeArrowheads="1"/>
          </p:cNvSpPr>
          <p:nvPr/>
        </p:nvSpPr>
        <p:spPr>
          <a:xfrm>
            <a:off x="457200" y="1295400"/>
            <a:ext cx="8458200" cy="4953000"/>
          </a:xfrm>
          <a:prstGeom prst="rect">
            <a:avLst/>
          </a:prstGeom>
        </p:spPr>
        <p:txBody>
          <a:bodyPr/>
          <a:lstStyle/>
          <a:p>
            <a:pPr marL="800100" lvl="1" indent="-342900" algn="ctr">
              <a:lnSpc>
                <a:spcPct val="90000"/>
              </a:lnSpc>
              <a:spcBef>
                <a:spcPct val="20000"/>
              </a:spcBef>
            </a:pPr>
            <a:r>
              <a:rPr lang="en-US" sz="2800" dirty="0" smtClean="0">
                <a:solidFill>
                  <a:srgbClr val="FFFF00"/>
                </a:solidFill>
              </a:rPr>
              <a:t>Drawbacks of Time and Navigation Oriented Heuristics</a:t>
            </a:r>
          </a:p>
          <a:p>
            <a:pPr marL="342900" lvl="0" indent="-342900" algn="just">
              <a:lnSpc>
                <a:spcPct val="90000"/>
              </a:lnSpc>
              <a:spcBef>
                <a:spcPct val="20000"/>
              </a:spcBef>
              <a:buFontTx/>
              <a:buChar char="•"/>
              <a:defRPr/>
            </a:pPr>
            <a:r>
              <a:rPr lang="en-US" sz="2400" kern="0" dirty="0" smtClean="0">
                <a:solidFill>
                  <a:schemeClr val="bg1"/>
                </a:solidFill>
              </a:rPr>
              <a:t>Time Oriented Approach has no </a:t>
            </a:r>
            <a:r>
              <a:rPr lang="en-US" sz="2400" kern="0" dirty="0" smtClean="0">
                <a:solidFill>
                  <a:srgbClr val="FF0000"/>
                </a:solidFill>
              </a:rPr>
              <a:t>link information</a:t>
            </a:r>
          </a:p>
          <a:p>
            <a:pPr marL="342900" lvl="0" indent="-342900" algn="just">
              <a:lnSpc>
                <a:spcPct val="90000"/>
              </a:lnSpc>
              <a:spcBef>
                <a:spcPct val="20000"/>
              </a:spcBef>
              <a:buFontTx/>
              <a:buChar char="•"/>
              <a:defRPr/>
            </a:pPr>
            <a:r>
              <a:rPr lang="en-US" sz="2400" kern="0" dirty="0" smtClean="0">
                <a:solidFill>
                  <a:srgbClr val="FF0000"/>
                </a:solidFill>
              </a:rPr>
              <a:t>Backward Movements</a:t>
            </a:r>
            <a:r>
              <a:rPr lang="en-US" sz="2400" kern="0" dirty="0" smtClean="0">
                <a:solidFill>
                  <a:schemeClr val="bg1"/>
                </a:solidFill>
              </a:rPr>
              <a:t> are major problem of Navigation Oriented Heuristics. Recent studies HCI area addressed that majority of backward movements occurs due to location of pages rather than content. </a:t>
            </a:r>
          </a:p>
          <a:p>
            <a:pPr marL="342900" lvl="0" indent="-342900" algn="just">
              <a:lnSpc>
                <a:spcPct val="90000"/>
              </a:lnSpc>
              <a:spcBef>
                <a:spcPct val="20000"/>
              </a:spcBef>
              <a:buFontTx/>
              <a:buChar char="•"/>
              <a:defRPr/>
            </a:pPr>
            <a:r>
              <a:rPr lang="en-US" sz="2400" kern="0" dirty="0" smtClean="0">
                <a:solidFill>
                  <a:srgbClr val="FF0000"/>
                </a:solidFill>
              </a:rPr>
              <a:t>Backward Movements</a:t>
            </a:r>
            <a:r>
              <a:rPr lang="en-US" sz="2400" kern="0" dirty="0" smtClean="0">
                <a:solidFill>
                  <a:schemeClr val="bg1"/>
                </a:solidFill>
              </a:rPr>
              <a:t> cause performance problem in later application phases like recommender systems and page pre-fetching.</a:t>
            </a:r>
          </a:p>
          <a:p>
            <a:pPr marL="342900" lvl="0" indent="-342900" algn="just">
              <a:lnSpc>
                <a:spcPct val="90000"/>
              </a:lnSpc>
              <a:spcBef>
                <a:spcPct val="20000"/>
              </a:spcBef>
              <a:buFontTx/>
              <a:buChar char="•"/>
              <a:defRPr/>
            </a:pPr>
            <a:r>
              <a:rPr lang="en-US" sz="2400" kern="0" dirty="0" smtClean="0">
                <a:solidFill>
                  <a:schemeClr val="bg1"/>
                </a:solidFill>
              </a:rPr>
              <a:t>We propose new session model called </a:t>
            </a:r>
            <a:r>
              <a:rPr lang="en-US" sz="2400" kern="0" dirty="0" smtClean="0">
                <a:solidFill>
                  <a:srgbClr val="FFFF00"/>
                </a:solidFill>
              </a:rPr>
              <a:t>Link Based Session Model </a:t>
            </a:r>
            <a:r>
              <a:rPr lang="en-US" sz="2400" kern="0" dirty="0" smtClean="0">
                <a:solidFill>
                  <a:schemeClr val="bg1"/>
                </a:solidFill>
              </a:rPr>
              <a:t>to solve problems mentioned here.</a:t>
            </a:r>
            <a:endParaRPr lang="en-US" sz="2400" kern="0" dirty="0" smtClean="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14058</TotalTime>
  <Words>2248</Words>
  <Application>Microsoft Office PowerPoint</Application>
  <PresentationFormat>On-screen Show (4:3)</PresentationFormat>
  <Paragraphs>373</Paragraphs>
  <Slides>31</Slides>
  <Notes>3</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Custom Design</vt:lpstr>
      <vt:lpstr>2_Custom Design</vt:lpstr>
      <vt:lpstr>1_Custom Design</vt:lpstr>
      <vt:lpstr>Slide 1</vt:lpstr>
      <vt:lpstr>Outline </vt:lpstr>
      <vt:lpstr>Motivation and Contributions </vt:lpstr>
      <vt:lpstr>Motivation and Contributions </vt:lpstr>
      <vt:lpstr>Outline </vt:lpstr>
      <vt:lpstr>Smart Miner Framework </vt:lpstr>
      <vt:lpstr>Session Construction</vt:lpstr>
      <vt:lpstr>Session Construction</vt:lpstr>
      <vt:lpstr>Session Construction</vt:lpstr>
      <vt:lpstr>Session Construction</vt:lpstr>
      <vt:lpstr>Smart-SRA</vt:lpstr>
      <vt:lpstr>Smart-SRA</vt:lpstr>
      <vt:lpstr>Smart-SRA</vt:lpstr>
      <vt:lpstr>Outline </vt:lpstr>
      <vt:lpstr>Pattern Discovery</vt:lpstr>
      <vt:lpstr>Pattern Discovery</vt:lpstr>
      <vt:lpstr>Outline </vt:lpstr>
      <vt:lpstr>Distributed Implementation of Smart Miner</vt:lpstr>
      <vt:lpstr>Distributed Implementation of Smart Miner</vt:lpstr>
      <vt:lpstr>Outline </vt:lpstr>
      <vt:lpstr>Experimental Results</vt:lpstr>
      <vt:lpstr>Experimental Results</vt:lpstr>
      <vt:lpstr>Experimental Results</vt:lpstr>
      <vt:lpstr>Experimental Results</vt:lpstr>
      <vt:lpstr>Experimental Results</vt:lpstr>
      <vt:lpstr>Experimental Results</vt:lpstr>
      <vt:lpstr>Experimental Results</vt:lpstr>
      <vt:lpstr>Outline </vt:lpstr>
      <vt:lpstr>Decision Support System</vt:lpstr>
      <vt:lpstr>Decision Support System</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Multi-Relational Data Mining</dc:title>
  <dc:creator>ceng</dc:creator>
  <cp:lastModifiedBy> </cp:lastModifiedBy>
  <cp:revision>1353</cp:revision>
  <dcterms:created xsi:type="dcterms:W3CDTF">2006-03-13T11:13:38Z</dcterms:created>
  <dcterms:modified xsi:type="dcterms:W3CDTF">2009-04-24T08:31:17Z</dcterms:modified>
</cp:coreProperties>
</file>