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58" r:id="rId4"/>
    <p:sldId id="257" r:id="rId5"/>
    <p:sldId id="275" r:id="rId6"/>
    <p:sldId id="274" r:id="rId7"/>
    <p:sldId id="260" r:id="rId8"/>
    <p:sldId id="261" r:id="rId9"/>
    <p:sldId id="262" r:id="rId10"/>
    <p:sldId id="259" r:id="rId11"/>
    <p:sldId id="263" r:id="rId12"/>
    <p:sldId id="279" r:id="rId13"/>
    <p:sldId id="280" r:id="rId14"/>
    <p:sldId id="264" r:id="rId15"/>
    <p:sldId id="265" r:id="rId16"/>
    <p:sldId id="278" r:id="rId17"/>
    <p:sldId id="276" r:id="rId18"/>
    <p:sldId id="266" r:id="rId19"/>
    <p:sldId id="277" r:id="rId20"/>
    <p:sldId id="267" r:id="rId21"/>
    <p:sldId id="272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50" autoAdjust="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9449-8E58-4B72-A94C-616AB1761804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B73DA-8DE2-44EE-B107-9479714BC2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EDF4-FC69-4156-B0C7-90F43DDE28B4}" type="slidenum">
              <a:rPr lang="en-US" smtClean="0"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635" y="30480"/>
            <a:ext cx="1609725" cy="5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riplify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riplify.org/Registry/?url=url_of_rdf_sour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inkedgeodata.org/way/5671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ksw.org/" TargetMode="External"/><Relationship Id="rId2" Type="http://schemas.openxmlformats.org/officeDocument/2006/relationships/hyperlink" Target="mailto:auer@informatik.uni-leipzig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xmlns.com/foaf/0.1/#term_na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Triplify</a:t>
            </a:r>
            <a:r>
              <a:rPr lang="en-US" b="1" dirty="0"/>
              <a:t> </a:t>
            </a:r>
            <a:r>
              <a:rPr lang="en-US" b="1" dirty="0" smtClean="0"/>
              <a:t>– Linked Data Publication</a:t>
            </a:r>
            <a:br>
              <a:rPr lang="en-US" b="1" dirty="0" smtClean="0"/>
            </a:br>
            <a:r>
              <a:rPr lang="en-US" b="1" dirty="0" smtClean="0"/>
              <a:t>from Relational </a:t>
            </a:r>
            <a:r>
              <a:rPr lang="en-US" b="1" dirty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620000" cy="1752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</a:t>
            </a:r>
            <a:r>
              <a:rPr lang="de-DE" b="1" dirty="0" smtClean="0"/>
              <a:t>ö</a:t>
            </a:r>
            <a:r>
              <a:rPr lang="en-US" b="1" dirty="0" err="1" smtClean="0"/>
              <a:t>ren</a:t>
            </a:r>
            <a:r>
              <a:rPr lang="en-US" b="1" dirty="0" smtClean="0"/>
              <a:t> Auer,</a:t>
            </a:r>
            <a:r>
              <a:rPr lang="en-US" dirty="0"/>
              <a:t> Sebastian </a:t>
            </a:r>
            <a:r>
              <a:rPr lang="en-US" dirty="0" err="1"/>
              <a:t>Dietzold</a:t>
            </a:r>
            <a:r>
              <a:rPr lang="en-US" dirty="0"/>
              <a:t>, </a:t>
            </a:r>
            <a:r>
              <a:rPr lang="en-US" dirty="0" smtClean="0"/>
              <a:t>Jens Lehmann, Sebastian </a:t>
            </a:r>
            <a:r>
              <a:rPr lang="en-US" dirty="0"/>
              <a:t>Hellmann, David </a:t>
            </a:r>
            <a:r>
              <a:rPr lang="en-US" dirty="0" err="1"/>
              <a:t>Aumueller</a:t>
            </a:r>
            <a:endParaRPr lang="en-US" b="1" dirty="0" smtClean="0"/>
          </a:p>
          <a:p>
            <a:r>
              <a:rPr lang="en-US" b="1" dirty="0" smtClean="0"/>
              <a:t>AKSW, </a:t>
            </a:r>
            <a:r>
              <a:rPr lang="en-US" b="1" dirty="0" err="1" smtClean="0"/>
              <a:t>Institut</a:t>
            </a:r>
            <a:r>
              <a:rPr lang="en-US" b="1" dirty="0" smtClean="0"/>
              <a:t> f</a:t>
            </a:r>
            <a:r>
              <a:rPr lang="de-DE" b="1" dirty="0" smtClean="0"/>
              <a:t>ü</a:t>
            </a:r>
            <a:r>
              <a:rPr lang="en-US" b="1" dirty="0" smtClean="0"/>
              <a:t>r </a:t>
            </a:r>
            <a:r>
              <a:rPr lang="en-US" b="1" dirty="0" err="1" smtClean="0"/>
              <a:t>Informatik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638800"/>
            <a:ext cx="2819400" cy="4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</a:t>
            </a:r>
            <a:r>
              <a:rPr lang="en-US" dirty="0" smtClean="0"/>
              <a:t>Implementation: </a:t>
            </a:r>
            <a:r>
              <a:rPr lang="en-US" dirty="0" smtClean="0"/>
              <a:t>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Expose semantics as simple as possible</a:t>
            </a:r>
          </a:p>
          <a:p>
            <a:pPr lvl="1"/>
            <a:r>
              <a:rPr lang="en-US" b="1" dirty="0" smtClean="0"/>
              <a:t>No</a:t>
            </a:r>
            <a:r>
              <a:rPr lang="en-US" dirty="0" smtClean="0"/>
              <a:t> (new) </a:t>
            </a:r>
            <a:r>
              <a:rPr lang="en-US" b="1" dirty="0" smtClean="0"/>
              <a:t>mapping </a:t>
            </a:r>
            <a:r>
              <a:rPr lang="en-US" b="1" dirty="0" smtClean="0"/>
              <a:t>languages</a:t>
            </a:r>
            <a:r>
              <a:rPr lang="en-US" dirty="0" smtClean="0"/>
              <a:t> – easy to learn</a:t>
            </a:r>
            <a:endParaRPr lang="en-US" dirty="0" smtClean="0"/>
          </a:p>
          <a:p>
            <a:pPr lvl="1"/>
            <a:r>
              <a:rPr lang="en-US" b="1" dirty="0" smtClean="0"/>
              <a:t>Few lines of code </a:t>
            </a:r>
            <a:r>
              <a:rPr lang="en-US" dirty="0" smtClean="0"/>
              <a:t>– easy to plug-in</a:t>
            </a:r>
          </a:p>
          <a:p>
            <a:pPr lvl="1"/>
            <a:r>
              <a:rPr lang="en-US" dirty="0" smtClean="0"/>
              <a:t>Simple, </a:t>
            </a:r>
            <a:r>
              <a:rPr lang="en-US" b="1" dirty="0" smtClean="0"/>
              <a:t>reusable</a:t>
            </a:r>
            <a:r>
              <a:rPr lang="en-US" dirty="0" smtClean="0"/>
              <a:t> configurations</a:t>
            </a:r>
          </a:p>
          <a:p>
            <a:r>
              <a:rPr lang="en-US" dirty="0" smtClean="0"/>
              <a:t>Available for most popular Web app languages</a:t>
            </a:r>
          </a:p>
          <a:p>
            <a:pPr lvl="1"/>
            <a:r>
              <a:rPr lang="en-US" dirty="0" smtClean="0"/>
              <a:t>PHP (ready), Ruby/Python under development</a:t>
            </a:r>
          </a:p>
          <a:p>
            <a:r>
              <a:rPr lang="en-US" dirty="0" smtClean="0"/>
              <a:t>Works with most popular Web app DBs</a:t>
            </a:r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(extensively tested), PHP-PDO DBs (</a:t>
            </a:r>
            <a:r>
              <a:rPr lang="en-US" dirty="0" err="1" smtClean="0"/>
              <a:t>SQLite</a:t>
            </a:r>
            <a:r>
              <a:rPr lang="en-US" dirty="0" smtClean="0"/>
              <a:t>, Oracle, DB2, MS SQL, </a:t>
            </a:r>
            <a:r>
              <a:rPr lang="en-US" dirty="0" err="1" smtClean="0"/>
              <a:t>PostgreSQL</a:t>
            </a:r>
            <a:r>
              <a:rPr lang="en-US" dirty="0" smtClean="0"/>
              <a:t> etc.) should work, not needed for Virtuoso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err="1" smtClean="0"/>
              <a:t>Triplify</a:t>
            </a:r>
            <a:r>
              <a:rPr lang="en-US" dirty="0" smtClean="0"/>
              <a:t> exposes RDF/</a:t>
            </a:r>
            <a:r>
              <a:rPr lang="en-US" dirty="0" err="1" smtClean="0"/>
              <a:t>Ntriples</a:t>
            </a:r>
            <a:r>
              <a:rPr lang="en-US" dirty="0" smtClean="0"/>
              <a:t>, </a:t>
            </a:r>
            <a:r>
              <a:rPr lang="en-US" dirty="0" err="1" smtClean="0"/>
              <a:t>LinkedData</a:t>
            </a:r>
            <a:r>
              <a:rPr lang="en-US" dirty="0" smtClean="0"/>
              <a:t> and RDF/JSON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Example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50" dirty="0" smtClean="0"/>
              <a:t>&lt;?</a:t>
            </a:r>
            <a:r>
              <a:rPr lang="en-US" sz="1050" dirty="0" err="1" smtClean="0"/>
              <a:t>php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include('../wp-config.php');</a:t>
            </a:r>
            <a:br>
              <a:rPr lang="en-US" sz="105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050" b="1" dirty="0" smtClean="0"/>
              <a:t>$</a:t>
            </a:r>
            <a:r>
              <a:rPr lang="en-US" sz="1050" b="1" dirty="0" err="1" smtClean="0"/>
              <a:t>triplify</a:t>
            </a:r>
            <a:r>
              <a:rPr lang="en-US" sz="1050" b="1" dirty="0" smtClean="0"/>
              <a:t>['</a:t>
            </a:r>
            <a:r>
              <a:rPr lang="en-US" sz="1050" b="1" dirty="0" err="1" smtClean="0"/>
              <a:t>namespaces'</a:t>
            </a:r>
            <a:r>
              <a:rPr lang="en-US" sz="1050" b="1" dirty="0" smtClean="0"/>
              <a:t>]</a:t>
            </a:r>
            <a:r>
              <a:rPr lang="en-US" sz="1050" dirty="0" smtClean="0"/>
              <a:t>=array(</a:t>
            </a:r>
            <a:br>
              <a:rPr lang="en-US" sz="1050" dirty="0" smtClean="0"/>
            </a:br>
            <a:r>
              <a:rPr lang="en-US" sz="1050" dirty="0" smtClean="0"/>
              <a:t>    'vocabulary'=&gt;'http://triplify.org/vocabulary/Wordpress/',</a:t>
            </a:r>
            <a:br>
              <a:rPr lang="en-US" sz="1050" dirty="0" smtClean="0"/>
            </a:br>
            <a:r>
              <a:rPr lang="en-US" sz="1050" dirty="0" smtClean="0"/>
              <a:t>    '</a:t>
            </a:r>
            <a:r>
              <a:rPr lang="en-US" sz="1050" dirty="0" err="1" smtClean="0"/>
              <a:t>foaf</a:t>
            </a:r>
            <a:r>
              <a:rPr lang="en-US" sz="1050" dirty="0" smtClean="0"/>
              <a:t>'=&gt;'http://xmlns.com/foaf/0.1/',</a:t>
            </a:r>
            <a:br>
              <a:rPr lang="en-US" sz="1050" dirty="0" smtClean="0"/>
            </a:br>
            <a:r>
              <a:rPr lang="en-US" sz="1050" dirty="0" smtClean="0"/>
              <a:t>     … );</a:t>
            </a:r>
            <a:br>
              <a:rPr lang="en-US" sz="105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050" b="1" dirty="0" smtClean="0"/>
              <a:t>$</a:t>
            </a:r>
            <a:r>
              <a:rPr lang="en-US" sz="1050" b="1" dirty="0" err="1" smtClean="0"/>
              <a:t>triplify</a:t>
            </a:r>
            <a:r>
              <a:rPr lang="en-US" sz="1050" b="1" dirty="0" smtClean="0"/>
              <a:t>['queries']</a:t>
            </a:r>
            <a:r>
              <a:rPr lang="en-US" sz="1050" dirty="0" smtClean="0"/>
              <a:t>=array(</a:t>
            </a:r>
            <a:br>
              <a:rPr lang="en-US" sz="1050" dirty="0" smtClean="0"/>
            </a:br>
            <a:r>
              <a:rPr lang="en-US" sz="1050" dirty="0" smtClean="0"/>
              <a:t>    'post'=&gt;array(</a:t>
            </a:r>
            <a:br>
              <a:rPr lang="en-US" sz="1050" dirty="0" smtClean="0"/>
            </a:br>
            <a:r>
              <a:rPr lang="en-US" sz="1050" dirty="0" smtClean="0"/>
              <a:t>        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id,post_author</a:t>
            </a:r>
            <a:r>
              <a:rPr lang="en-US" sz="1050" dirty="0" smtClean="0"/>
              <a:t> '</a:t>
            </a:r>
            <a:r>
              <a:rPr lang="en-US" sz="1050" dirty="0" err="1" smtClean="0"/>
              <a:t>sioc:has_creator</a:t>
            </a:r>
            <a:r>
              <a:rPr lang="en-US" sz="1050" dirty="0" smtClean="0"/>
              <a:t>-&gt;</a:t>
            </a:r>
            <a:r>
              <a:rPr lang="en-US" sz="1050" dirty="0" err="1" smtClean="0"/>
              <a:t>user',post_date</a:t>
            </a:r>
            <a:r>
              <a:rPr lang="en-US" sz="1050" dirty="0" smtClean="0"/>
              <a:t> '</a:t>
            </a:r>
            <a:r>
              <a:rPr lang="en-US" sz="1050" dirty="0" err="1" smtClean="0"/>
              <a:t>dcterms:created',post_title</a:t>
            </a:r>
            <a:r>
              <a:rPr lang="en-US" sz="1050" dirty="0" smtClean="0"/>
              <a:t> '</a:t>
            </a:r>
            <a:r>
              <a:rPr lang="en-US" sz="1050" dirty="0" err="1" smtClean="0"/>
              <a:t>dc:title</a:t>
            </a:r>
            <a:r>
              <a:rPr lang="en-US" sz="1050" dirty="0" smtClean="0"/>
              <a:t>', </a:t>
            </a:r>
            <a:r>
              <a:rPr lang="en-US" sz="1050" dirty="0" err="1" smtClean="0"/>
              <a:t>post_content</a:t>
            </a:r>
            <a:r>
              <a:rPr lang="en-US" sz="1050" dirty="0" smtClean="0"/>
              <a:t> '</a:t>
            </a:r>
            <a:r>
              <a:rPr lang="en-US" sz="1050" dirty="0" err="1" smtClean="0"/>
              <a:t>sioc:content</a:t>
            </a:r>
            <a:r>
              <a:rPr lang="en-US" sz="1050" dirty="0" smtClean="0"/>
              <a:t>',</a:t>
            </a:r>
            <a:br>
              <a:rPr lang="en-US" sz="1050" dirty="0" smtClean="0"/>
            </a:br>
            <a:r>
              <a:rPr lang="en-US" sz="1050" dirty="0" smtClean="0"/>
              <a:t>                </a:t>
            </a:r>
            <a:r>
              <a:rPr lang="en-US" sz="1050" dirty="0" err="1" smtClean="0"/>
              <a:t>post_modified</a:t>
            </a:r>
            <a:r>
              <a:rPr lang="en-US" sz="1050" dirty="0" smtClean="0"/>
              <a:t> '</a:t>
            </a:r>
            <a:r>
              <a:rPr lang="en-US" sz="1050" dirty="0" err="1" smtClean="0"/>
              <a:t>dcterms:modified</a:t>
            </a:r>
            <a:r>
              <a:rPr lang="en-US" sz="1050" dirty="0" smtClean="0"/>
              <a:t>‘ 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}posts WHERE </a:t>
            </a:r>
            <a:r>
              <a:rPr lang="en-US" sz="1050" dirty="0" err="1" smtClean="0"/>
              <a:t>post_status</a:t>
            </a:r>
            <a:r>
              <a:rPr lang="en-US" sz="1050" dirty="0" smtClean="0"/>
              <a:t>='publish'",</a:t>
            </a:r>
            <a:br>
              <a:rPr lang="en-US" sz="1050" dirty="0" smtClean="0"/>
            </a:br>
            <a:r>
              <a:rPr lang="en-US" sz="1050" dirty="0" smtClean="0"/>
              <a:t>        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post_id</a:t>
            </a:r>
            <a:r>
              <a:rPr lang="en-US" sz="1050" dirty="0" smtClean="0"/>
              <a:t> </a:t>
            </a:r>
            <a:r>
              <a:rPr lang="en-US" sz="1050" dirty="0" err="1" smtClean="0"/>
              <a:t>id,tag_id</a:t>
            </a:r>
            <a:r>
              <a:rPr lang="en-US" sz="1050" dirty="0" smtClean="0"/>
              <a:t> '</a:t>
            </a:r>
            <a:r>
              <a:rPr lang="en-US" sz="1050" dirty="0" err="1" smtClean="0"/>
              <a:t>tag:taggedWithTag</a:t>
            </a:r>
            <a:r>
              <a:rPr lang="en-US" sz="1050" dirty="0" smtClean="0"/>
              <a:t>' 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}post2tag",</a:t>
            </a:r>
            <a:br>
              <a:rPr lang="en-US" sz="1050" dirty="0" smtClean="0"/>
            </a:br>
            <a:r>
              <a:rPr lang="en-US" sz="1050" dirty="0" smtClean="0"/>
              <a:t>        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post_id</a:t>
            </a:r>
            <a:r>
              <a:rPr lang="en-US" sz="1050" dirty="0" smtClean="0"/>
              <a:t> </a:t>
            </a:r>
            <a:r>
              <a:rPr lang="en-US" sz="1050" dirty="0" err="1" smtClean="0"/>
              <a:t>id,category_id</a:t>
            </a:r>
            <a:r>
              <a:rPr lang="en-US" sz="1050" dirty="0" smtClean="0"/>
              <a:t> '</a:t>
            </a:r>
            <a:r>
              <a:rPr lang="en-US" sz="1050" dirty="0" err="1" smtClean="0"/>
              <a:t>belongsToCategory</a:t>
            </a:r>
            <a:r>
              <a:rPr lang="en-US" sz="1050" dirty="0" smtClean="0"/>
              <a:t>' 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}post2cat",</a:t>
            </a:r>
            <a:br>
              <a:rPr lang="en-US" sz="1050" dirty="0" smtClean="0"/>
            </a:br>
            <a:r>
              <a:rPr lang="en-US" sz="1050" dirty="0" smtClean="0"/>
              <a:t>    ),</a:t>
            </a:r>
            <a:br>
              <a:rPr lang="en-US" sz="1050" dirty="0" smtClean="0"/>
            </a:br>
            <a:r>
              <a:rPr lang="en-US" sz="1050" dirty="0" smtClean="0"/>
              <a:t>    'tag'=&gt;"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tag_ID</a:t>
            </a:r>
            <a:r>
              <a:rPr lang="en-US" sz="1050" dirty="0" smtClean="0"/>
              <a:t> </a:t>
            </a:r>
            <a:r>
              <a:rPr lang="en-US" sz="1050" dirty="0" err="1" smtClean="0"/>
              <a:t>id,tag</a:t>
            </a:r>
            <a:r>
              <a:rPr lang="en-US" sz="1050" dirty="0" smtClean="0"/>
              <a:t> '</a:t>
            </a:r>
            <a:r>
              <a:rPr lang="en-US" sz="1050" dirty="0" err="1" smtClean="0"/>
              <a:t>tag:tagName</a:t>
            </a:r>
            <a:r>
              <a:rPr lang="en-US" sz="1050" dirty="0" smtClean="0"/>
              <a:t>' 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}tags",</a:t>
            </a:r>
            <a:br>
              <a:rPr lang="en-US" sz="1050" dirty="0" smtClean="0"/>
            </a:br>
            <a:r>
              <a:rPr lang="en-US" sz="1050" dirty="0" smtClean="0"/>
              <a:t>    'category'=&gt;"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cat_ID</a:t>
            </a:r>
            <a:r>
              <a:rPr lang="en-US" sz="1050" dirty="0" smtClean="0"/>
              <a:t> </a:t>
            </a:r>
            <a:r>
              <a:rPr lang="en-US" sz="1050" dirty="0" err="1" smtClean="0"/>
              <a:t>id,cat_name</a:t>
            </a:r>
            <a:r>
              <a:rPr lang="en-US" sz="1050" dirty="0" smtClean="0"/>
              <a:t> '</a:t>
            </a:r>
            <a:r>
              <a:rPr lang="en-US" sz="1050" dirty="0" err="1" smtClean="0"/>
              <a:t>skos:prefLabel',category_parent</a:t>
            </a:r>
            <a:r>
              <a:rPr lang="en-US" sz="1050" dirty="0" smtClean="0"/>
              <a:t> '</a:t>
            </a:r>
            <a:r>
              <a:rPr lang="en-US" sz="1050" dirty="0" err="1" smtClean="0"/>
              <a:t>skos:narrower</a:t>
            </a:r>
            <a:r>
              <a:rPr lang="en-US" sz="1050" dirty="0" smtClean="0"/>
              <a:t>' 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}categories",</a:t>
            </a:r>
            <a:br>
              <a:rPr lang="en-US" sz="1050" dirty="0" smtClean="0"/>
            </a:br>
            <a:r>
              <a:rPr lang="en-US" sz="1050" dirty="0" smtClean="0"/>
              <a:t>    'user'=&gt;array(</a:t>
            </a:r>
            <a:br>
              <a:rPr lang="en-US" sz="1050" dirty="0" smtClean="0"/>
            </a:br>
            <a:r>
              <a:rPr lang="en-US" sz="1050" dirty="0" smtClean="0"/>
              <a:t>        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id,user_login</a:t>
            </a:r>
            <a:r>
              <a:rPr lang="en-US" sz="1050" dirty="0" smtClean="0"/>
              <a:t> '</a:t>
            </a:r>
            <a:r>
              <a:rPr lang="en-US" sz="1050" dirty="0" err="1" smtClean="0"/>
              <a:t>foaf:accountName',</a:t>
            </a:r>
            <a:r>
              <a:rPr lang="en-US" sz="1050" b="1" dirty="0" err="1" smtClean="0">
                <a:solidFill>
                  <a:srgbClr val="C00000"/>
                </a:solidFill>
              </a:rPr>
              <a:t>SHA</a:t>
            </a:r>
            <a:r>
              <a:rPr lang="en-US" sz="1050" b="1" dirty="0" smtClean="0">
                <a:solidFill>
                  <a:srgbClr val="C00000"/>
                </a:solidFill>
              </a:rPr>
              <a:t>(CONCAT</a:t>
            </a:r>
            <a:r>
              <a:rPr lang="en-US" sz="1050" dirty="0" smtClean="0"/>
              <a:t>('mailto:',user_email)) 'foaf:mbox_sha1sum',</a:t>
            </a:r>
            <a:br>
              <a:rPr lang="en-US" sz="1050" dirty="0" smtClean="0"/>
            </a:br>
            <a:r>
              <a:rPr lang="en-US" sz="1050" dirty="0" smtClean="0"/>
              <a:t>                </a:t>
            </a:r>
            <a:r>
              <a:rPr lang="en-US" sz="1050" dirty="0" err="1" smtClean="0"/>
              <a:t>user_url</a:t>
            </a:r>
            <a:r>
              <a:rPr lang="en-US" sz="1050" dirty="0" smtClean="0"/>
              <a:t> '</a:t>
            </a:r>
            <a:r>
              <a:rPr lang="en-US" sz="1050" dirty="0" err="1" smtClean="0"/>
              <a:t>foaf:homepage',display_name</a:t>
            </a:r>
            <a:r>
              <a:rPr lang="en-US" sz="1050" dirty="0" smtClean="0"/>
              <a:t> '</a:t>
            </a:r>
            <a:r>
              <a:rPr lang="en-US" sz="1050" dirty="0" err="1" smtClean="0"/>
              <a:t>foaf:name</a:t>
            </a:r>
            <a:r>
              <a:rPr lang="en-US" sz="1050" dirty="0" smtClean="0"/>
              <a:t>' 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}users",</a:t>
            </a:r>
            <a:br>
              <a:rPr lang="en-US" sz="1050" dirty="0" smtClean="0"/>
            </a:br>
            <a:r>
              <a:rPr lang="en-US" sz="1050" dirty="0" smtClean="0"/>
              <a:t>        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user_id</a:t>
            </a:r>
            <a:r>
              <a:rPr lang="en-US" sz="1050" dirty="0" smtClean="0"/>
              <a:t> </a:t>
            </a:r>
            <a:r>
              <a:rPr lang="en-US" sz="1050" dirty="0" err="1" smtClean="0"/>
              <a:t>id,meta_value</a:t>
            </a:r>
            <a:r>
              <a:rPr lang="en-US" sz="1050" dirty="0" smtClean="0"/>
              <a:t> '</a:t>
            </a:r>
            <a:r>
              <a:rPr lang="en-US" sz="1050" dirty="0" err="1" smtClean="0"/>
              <a:t>foaf:firstName</a:t>
            </a:r>
            <a:r>
              <a:rPr lang="en-US" sz="1050" dirty="0" smtClean="0"/>
              <a:t>' 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</a:t>
            </a:r>
            <a:r>
              <a:rPr lang="en-US" sz="1050" dirty="0" err="1" smtClean="0"/>
              <a:t>usermeta</a:t>
            </a:r>
            <a:r>
              <a:rPr lang="en-US" sz="1050" dirty="0" smtClean="0"/>
              <a:t> </a:t>
            </a:r>
            <a:r>
              <a:rPr lang="en-US" sz="1050" b="1" dirty="0" smtClean="0">
                <a:solidFill>
                  <a:srgbClr val="C00000"/>
                </a:solidFill>
              </a:rPr>
              <a:t>WHERE</a:t>
            </a:r>
            <a:r>
              <a:rPr lang="en-US" sz="1050" dirty="0" smtClean="0"/>
              <a:t> </a:t>
            </a:r>
            <a:r>
              <a:rPr lang="en-US" sz="1050" dirty="0" err="1" smtClean="0"/>
              <a:t>meta_key</a:t>
            </a:r>
            <a:r>
              <a:rPr lang="en-US" sz="1050" dirty="0" smtClean="0"/>
              <a:t>='</a:t>
            </a:r>
            <a:r>
              <a:rPr lang="en-US" sz="1050" dirty="0" err="1" smtClean="0"/>
              <a:t>first_name</a:t>
            </a:r>
            <a:r>
              <a:rPr lang="en-US" sz="1050" dirty="0" smtClean="0"/>
              <a:t>'",</a:t>
            </a:r>
            <a:br>
              <a:rPr lang="en-US" sz="1050" dirty="0" smtClean="0"/>
            </a:br>
            <a:r>
              <a:rPr lang="en-US" sz="1050" dirty="0" smtClean="0"/>
              <a:t>        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user_id</a:t>
            </a:r>
            <a:r>
              <a:rPr lang="en-US" sz="1050" dirty="0" smtClean="0"/>
              <a:t> </a:t>
            </a:r>
            <a:r>
              <a:rPr lang="en-US" sz="1050" dirty="0" err="1" smtClean="0"/>
              <a:t>id,meta_value</a:t>
            </a:r>
            <a:r>
              <a:rPr lang="en-US" sz="1050" dirty="0" smtClean="0"/>
              <a:t> '</a:t>
            </a:r>
            <a:r>
              <a:rPr lang="en-US" sz="1050" dirty="0" err="1" smtClean="0"/>
              <a:t>foaf:family_name</a:t>
            </a:r>
            <a:r>
              <a:rPr lang="en-US" sz="1050" dirty="0" smtClean="0"/>
              <a:t>' 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</a:t>
            </a:r>
            <a:r>
              <a:rPr lang="en-US" sz="1050" dirty="0" err="1" smtClean="0"/>
              <a:t>usermeta</a:t>
            </a:r>
            <a:r>
              <a:rPr lang="en-US" sz="1050" dirty="0" smtClean="0"/>
              <a:t> </a:t>
            </a:r>
            <a:r>
              <a:rPr lang="en-US" sz="1050" b="1" dirty="0" smtClean="0">
                <a:solidFill>
                  <a:srgbClr val="C00000"/>
                </a:solidFill>
              </a:rPr>
              <a:t>WHERE</a:t>
            </a:r>
            <a:r>
              <a:rPr lang="en-US" sz="1050" dirty="0" smtClean="0"/>
              <a:t> </a:t>
            </a:r>
            <a:r>
              <a:rPr lang="en-US" sz="1050" dirty="0" err="1" smtClean="0"/>
              <a:t>meta_key</a:t>
            </a:r>
            <a:r>
              <a:rPr lang="en-US" sz="1050" dirty="0" smtClean="0"/>
              <a:t>='</a:t>
            </a:r>
            <a:r>
              <a:rPr lang="en-US" sz="1050" dirty="0" err="1" smtClean="0"/>
              <a:t>last_name</a:t>
            </a:r>
            <a:r>
              <a:rPr lang="en-US" sz="1050" dirty="0" smtClean="0"/>
              <a:t>'",</a:t>
            </a:r>
            <a:br>
              <a:rPr lang="en-US" sz="1050" dirty="0" smtClean="0"/>
            </a:br>
            <a:r>
              <a:rPr lang="en-US" sz="1050" dirty="0" smtClean="0"/>
              <a:t>    ),</a:t>
            </a:r>
            <a:br>
              <a:rPr lang="en-US" sz="1050" dirty="0" smtClean="0"/>
            </a:br>
            <a:r>
              <a:rPr lang="en-US" sz="1050" dirty="0" smtClean="0"/>
              <a:t>    'comment'=&gt;"</a:t>
            </a:r>
            <a:r>
              <a:rPr lang="en-US" sz="1050" b="1" dirty="0" smtClean="0">
                <a:solidFill>
                  <a:srgbClr val="C00000"/>
                </a:solidFill>
              </a:rPr>
              <a:t>SELECT</a:t>
            </a:r>
            <a:r>
              <a:rPr lang="en-US" sz="1050" dirty="0" smtClean="0"/>
              <a:t> </a:t>
            </a:r>
            <a:r>
              <a:rPr lang="en-US" sz="1050" dirty="0" err="1" smtClean="0"/>
              <a:t>comment_ID</a:t>
            </a:r>
            <a:r>
              <a:rPr lang="en-US" sz="1050" dirty="0" smtClean="0"/>
              <a:t> </a:t>
            </a:r>
            <a:r>
              <a:rPr lang="en-US" sz="1050" dirty="0" err="1" smtClean="0"/>
              <a:t>id,comment_post_id</a:t>
            </a:r>
            <a:r>
              <a:rPr lang="en-US" sz="1050" dirty="0" smtClean="0"/>
              <a:t> '</a:t>
            </a:r>
            <a:r>
              <a:rPr lang="en-US" sz="1050" dirty="0" err="1" smtClean="0"/>
              <a:t>sioc:reply_of',comment_author</a:t>
            </a:r>
            <a:r>
              <a:rPr lang="en-US" sz="1050" dirty="0" smtClean="0"/>
              <a:t> </a:t>
            </a:r>
            <a:r>
              <a:rPr lang="en-US" sz="1050" b="1" dirty="0" smtClean="0">
                <a:solidFill>
                  <a:srgbClr val="C00000"/>
                </a:solidFill>
              </a:rPr>
              <a:t>AS</a:t>
            </a:r>
            <a:r>
              <a:rPr lang="en-US" sz="1050" dirty="0" smtClean="0"/>
              <a:t> '</a:t>
            </a:r>
            <a:r>
              <a:rPr lang="en-US" sz="1050" dirty="0" err="1" smtClean="0"/>
              <a:t>foaf:name</a:t>
            </a:r>
            <a:r>
              <a:rPr lang="en-US" sz="1050" dirty="0" smtClean="0"/>
              <a:t>',</a:t>
            </a:r>
            <a:br>
              <a:rPr lang="en-US" sz="1050" dirty="0" smtClean="0"/>
            </a:br>
            <a:r>
              <a:rPr lang="en-US" sz="1050" dirty="0" smtClean="0"/>
              <a:t>            </a:t>
            </a:r>
            <a:r>
              <a:rPr lang="en-US" sz="1050" b="1" dirty="0" smtClean="0">
                <a:solidFill>
                  <a:srgbClr val="C00000"/>
                </a:solidFill>
              </a:rPr>
              <a:t>SHA(CONCAT</a:t>
            </a:r>
            <a:r>
              <a:rPr lang="en-US" sz="1050" dirty="0" smtClean="0"/>
              <a:t>('mailto:',comment_author_email)) 'foaf:mbox_sha1sum', </a:t>
            </a:r>
            <a:r>
              <a:rPr lang="en-US" sz="1050" dirty="0" err="1" smtClean="0"/>
              <a:t>comment_author_url</a:t>
            </a:r>
            <a:r>
              <a:rPr lang="en-US" sz="1050" dirty="0" smtClean="0"/>
              <a:t> '</a:t>
            </a:r>
            <a:r>
              <a:rPr lang="en-US" sz="1050" dirty="0" err="1" smtClean="0"/>
              <a:t>foaf:homepage</a:t>
            </a:r>
            <a:r>
              <a:rPr lang="en-US" sz="1050" dirty="0" smtClean="0"/>
              <a:t>',</a:t>
            </a:r>
          </a:p>
          <a:p>
            <a:pPr>
              <a:buNone/>
            </a:pPr>
            <a:r>
              <a:rPr lang="en-US" sz="1050" dirty="0" smtClean="0"/>
              <a:t>	            </a:t>
            </a:r>
            <a:r>
              <a:rPr lang="en-US" sz="1050" dirty="0" err="1" smtClean="0"/>
              <a:t>comment_date</a:t>
            </a:r>
            <a:r>
              <a:rPr lang="en-US" sz="1050" dirty="0" smtClean="0"/>
              <a:t> </a:t>
            </a:r>
            <a:r>
              <a:rPr lang="en-US" sz="1050" b="1" dirty="0" smtClean="0">
                <a:solidFill>
                  <a:srgbClr val="C00000"/>
                </a:solidFill>
              </a:rPr>
              <a:t>AS</a:t>
            </a:r>
            <a:r>
              <a:rPr lang="en-US" sz="1050" dirty="0" smtClean="0"/>
              <a:t>  '</a:t>
            </a:r>
            <a:r>
              <a:rPr lang="en-US" sz="1050" dirty="0" err="1" smtClean="0"/>
              <a:t>dcterms:created</a:t>
            </a:r>
            <a:r>
              <a:rPr lang="en-US" sz="1050" dirty="0" smtClean="0"/>
              <a:t>', </a:t>
            </a:r>
            <a:r>
              <a:rPr lang="en-US" sz="1050" dirty="0" err="1" smtClean="0"/>
              <a:t>comment_content</a:t>
            </a:r>
            <a:r>
              <a:rPr lang="en-US" sz="1050" dirty="0" smtClean="0"/>
              <a:t> '</a:t>
            </a:r>
            <a:r>
              <a:rPr lang="en-US" sz="1050" dirty="0" err="1" smtClean="0"/>
              <a:t>sioc:content',comment_karma,comment_type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        </a:t>
            </a:r>
            <a:r>
              <a:rPr lang="en-US" sz="1050" b="1" dirty="0" smtClean="0">
                <a:solidFill>
                  <a:srgbClr val="C00000"/>
                </a:solidFill>
              </a:rPr>
              <a:t>FROM</a:t>
            </a:r>
            <a:r>
              <a:rPr lang="en-US" sz="1050" dirty="0" smtClean="0"/>
              <a:t> {$</a:t>
            </a:r>
            <a:r>
              <a:rPr lang="en-US" sz="1050" dirty="0" err="1" smtClean="0"/>
              <a:t>table_prefix</a:t>
            </a:r>
            <a:r>
              <a:rPr lang="en-US" sz="1050" dirty="0" smtClean="0"/>
              <a:t>}comments </a:t>
            </a:r>
            <a:r>
              <a:rPr lang="en-US" sz="1050" b="1" dirty="0" smtClean="0">
                <a:solidFill>
                  <a:srgbClr val="C00000"/>
                </a:solidFill>
              </a:rPr>
              <a:t>WHERE</a:t>
            </a:r>
            <a:r>
              <a:rPr lang="en-US" sz="1050" dirty="0" smtClean="0"/>
              <a:t> </a:t>
            </a:r>
            <a:r>
              <a:rPr lang="en-US" sz="1050" dirty="0" err="1" smtClean="0"/>
              <a:t>comment_approved</a:t>
            </a:r>
            <a:r>
              <a:rPr lang="en-US" sz="1050" dirty="0" smtClean="0"/>
              <a:t>='1'",</a:t>
            </a:r>
            <a:br>
              <a:rPr lang="en-US" sz="1050" dirty="0" smtClean="0"/>
            </a:br>
            <a:r>
              <a:rPr lang="en-US" sz="1050" dirty="0" smtClean="0"/>
              <a:t>);</a:t>
            </a:r>
            <a:br>
              <a:rPr lang="en-US" sz="105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050" b="1" dirty="0" smtClean="0"/>
              <a:t>$</a:t>
            </a:r>
            <a:r>
              <a:rPr lang="en-US" sz="1050" b="1" dirty="0" err="1" smtClean="0"/>
              <a:t>triplify</a:t>
            </a:r>
            <a:r>
              <a:rPr lang="en-US" sz="1050" b="1" dirty="0" smtClean="0"/>
              <a:t>['</a:t>
            </a:r>
            <a:r>
              <a:rPr lang="en-US" sz="1050" b="1" dirty="0" err="1" smtClean="0"/>
              <a:t>objectProperties</a:t>
            </a:r>
            <a:r>
              <a:rPr lang="en-US" sz="1050" b="1" dirty="0" smtClean="0"/>
              <a:t>']</a:t>
            </a:r>
            <a:r>
              <a:rPr lang="en-US" sz="1050" dirty="0" smtClean="0"/>
              <a:t>=array(</a:t>
            </a:r>
            <a:br>
              <a:rPr lang="en-US" sz="1050" dirty="0" smtClean="0"/>
            </a:br>
            <a:r>
              <a:rPr lang="en-US" sz="1050" dirty="0" smtClean="0"/>
              <a:t>    '</a:t>
            </a:r>
            <a:r>
              <a:rPr lang="en-US" sz="1050" dirty="0" err="1" smtClean="0"/>
              <a:t>sioc:has_creator</a:t>
            </a:r>
            <a:r>
              <a:rPr lang="en-US" sz="1050" dirty="0" smtClean="0"/>
              <a:t>'=&gt;'user', '</a:t>
            </a:r>
            <a:r>
              <a:rPr lang="en-US" sz="1050" dirty="0" err="1" smtClean="0"/>
              <a:t>tag:taggedWithTag</a:t>
            </a:r>
            <a:r>
              <a:rPr lang="en-US" sz="1050" dirty="0" smtClean="0"/>
              <a:t>'=&gt;'tag', '</a:t>
            </a:r>
            <a:r>
              <a:rPr lang="en-US" sz="1050" dirty="0" err="1" smtClean="0"/>
              <a:t>belongsToCategory</a:t>
            </a:r>
            <a:r>
              <a:rPr lang="en-US" sz="1050" dirty="0" smtClean="0"/>
              <a:t>'=&gt;'</a:t>
            </a:r>
            <a:r>
              <a:rPr lang="en-US" sz="1050" dirty="0" err="1" smtClean="0"/>
              <a:t>category‘,'skos:narrower</a:t>
            </a:r>
            <a:r>
              <a:rPr lang="en-US" sz="1050" dirty="0" smtClean="0"/>
              <a:t>'=&gt;'</a:t>
            </a:r>
            <a:r>
              <a:rPr lang="en-US" sz="1050" dirty="0" err="1" smtClean="0"/>
              <a:t>category','sioc:reply_of</a:t>
            </a:r>
            <a:r>
              <a:rPr lang="en-US" sz="1050" dirty="0" smtClean="0"/>
              <a:t>'=&gt;'post');</a:t>
            </a:r>
            <a:br>
              <a:rPr lang="en-US" sz="105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050" b="1" dirty="0" smtClean="0"/>
              <a:t>$</a:t>
            </a:r>
            <a:r>
              <a:rPr lang="en-US" sz="1050" b="1" dirty="0" err="1" smtClean="0"/>
              <a:t>triplify</a:t>
            </a:r>
            <a:r>
              <a:rPr lang="en-US" sz="1050" b="1" dirty="0" smtClean="0"/>
              <a:t>['</a:t>
            </a:r>
            <a:r>
              <a:rPr lang="en-US" sz="1050" b="1" dirty="0" err="1" smtClean="0"/>
              <a:t>classMap</a:t>
            </a:r>
            <a:r>
              <a:rPr lang="en-US" sz="1050" b="1" dirty="0" smtClean="0"/>
              <a:t>']</a:t>
            </a:r>
            <a:r>
              <a:rPr lang="en-US" sz="1050" dirty="0" smtClean="0"/>
              <a:t>=array('user'=&gt;'</a:t>
            </a:r>
            <a:r>
              <a:rPr lang="en-US" sz="1050" dirty="0" err="1" smtClean="0"/>
              <a:t>foaf:person</a:t>
            </a:r>
            <a:r>
              <a:rPr lang="en-US" sz="1050" dirty="0" smtClean="0"/>
              <a:t>', 'post'=&gt;'</a:t>
            </a:r>
            <a:r>
              <a:rPr lang="en-US" sz="1050" dirty="0" err="1" smtClean="0"/>
              <a:t>sioc:Post</a:t>
            </a:r>
            <a:r>
              <a:rPr lang="en-US" sz="1050" dirty="0" smtClean="0"/>
              <a:t>', 'tag'=&gt;'</a:t>
            </a:r>
            <a:r>
              <a:rPr lang="en-US" sz="1050" dirty="0" err="1" smtClean="0"/>
              <a:t>tag:Tag</a:t>
            </a:r>
            <a:r>
              <a:rPr lang="en-US" sz="1050" dirty="0" smtClean="0"/>
              <a:t>', 'category'=&gt;'</a:t>
            </a:r>
            <a:r>
              <a:rPr lang="en-US" sz="1050" dirty="0" err="1" smtClean="0"/>
              <a:t>skos:Concept</a:t>
            </a:r>
            <a:r>
              <a:rPr lang="en-US" sz="1050" dirty="0" smtClean="0"/>
              <a:t>');</a:t>
            </a:r>
            <a:br>
              <a:rPr lang="en-US" sz="105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050" b="1" dirty="0" smtClean="0"/>
              <a:t>$</a:t>
            </a:r>
            <a:r>
              <a:rPr lang="en-US" sz="1050" b="1" dirty="0" err="1" smtClean="0"/>
              <a:t>triplify</a:t>
            </a:r>
            <a:r>
              <a:rPr lang="en-US" sz="1050" b="1" dirty="0" smtClean="0"/>
              <a:t>['TTL']</a:t>
            </a:r>
            <a:r>
              <a:rPr lang="en-US" sz="1050" dirty="0" smtClean="0"/>
              <a:t>=0; // Caching</a:t>
            </a:r>
            <a:br>
              <a:rPr lang="en-US" sz="1050" dirty="0" smtClean="0"/>
            </a:b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b="1" dirty="0" smtClean="0"/>
              <a:t>$</a:t>
            </a:r>
            <a:r>
              <a:rPr lang="en-US" sz="1050" b="1" dirty="0" err="1" smtClean="0"/>
              <a:t>triplify</a:t>
            </a:r>
            <a:r>
              <a:rPr lang="en-US" sz="1050" b="1" dirty="0" smtClean="0"/>
              <a:t>['db']</a:t>
            </a:r>
            <a:r>
              <a:rPr lang="en-US" sz="1050" dirty="0" smtClean="0"/>
              <a:t>=new PDO('</a:t>
            </a:r>
            <a:r>
              <a:rPr lang="en-US" sz="1050" dirty="0" err="1" smtClean="0"/>
              <a:t>mysql:host</a:t>
            </a:r>
            <a:r>
              <a:rPr lang="en-US" sz="1050" dirty="0" smtClean="0"/>
              <a:t>='.</a:t>
            </a:r>
            <a:r>
              <a:rPr lang="en-US" sz="1050" dirty="0" err="1" smtClean="0"/>
              <a:t>DB_HOST.';dbname</a:t>
            </a:r>
            <a:r>
              <a:rPr lang="en-US" sz="1050" dirty="0" smtClean="0"/>
              <a:t>='.DB_NAME,DB_USER,DB_PASSWORD);</a:t>
            </a:r>
          </a:p>
          <a:p>
            <a:pPr>
              <a:buNone/>
            </a:pPr>
            <a:r>
              <a:rPr lang="en-US" sz="1050" dirty="0" smtClean="0"/>
              <a:t>?&gt; </a:t>
            </a:r>
          </a:p>
          <a:p>
            <a:pPr>
              <a:buNone/>
            </a:pPr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configurations are shared at: </a:t>
            </a:r>
            <a:r>
              <a:rPr lang="en-US" dirty="0" smtClean="0">
                <a:hlinkClick r:id="rId2"/>
              </a:rPr>
              <a:t>http://Triplify.org</a:t>
            </a:r>
            <a:endParaRPr lang="en-US" dirty="0" smtClean="0"/>
          </a:p>
          <a:p>
            <a:r>
              <a:rPr lang="en-US" dirty="0" smtClean="0"/>
              <a:t>Existing configurations for</a:t>
            </a:r>
            <a:br>
              <a:rPr lang="en-US" dirty="0" smtClean="0"/>
            </a:br>
            <a:r>
              <a:rPr lang="en-US" dirty="0" err="1" smtClean="0"/>
              <a:t>OpenConf</a:t>
            </a:r>
            <a:r>
              <a:rPr lang="en-US" dirty="0" smtClean="0"/>
              <a:t>, </a:t>
            </a:r>
            <a:r>
              <a:rPr lang="en-US" dirty="0" err="1" smtClean="0"/>
              <a:t>Wordpress</a:t>
            </a:r>
            <a:r>
              <a:rPr lang="en-US" dirty="0" smtClean="0"/>
              <a:t>, </a:t>
            </a:r>
            <a:r>
              <a:rPr lang="en-US" dirty="0" err="1" smtClean="0"/>
              <a:t>WackoWiki</a:t>
            </a:r>
            <a:r>
              <a:rPr lang="en-US" dirty="0" smtClean="0"/>
              <a:t>, </a:t>
            </a:r>
            <a:r>
              <a:rPr lang="en-US" dirty="0" err="1" smtClean="0"/>
              <a:t>Drupal</a:t>
            </a:r>
            <a:r>
              <a:rPr lang="en-US" dirty="0" smtClean="0"/>
              <a:t>, OJS, </a:t>
            </a:r>
            <a:r>
              <a:rPr lang="en-US" dirty="0" err="1" smtClean="0"/>
              <a:t>Joomla</a:t>
            </a:r>
            <a:r>
              <a:rPr lang="en-US" dirty="0" smtClean="0"/>
              <a:t>, </a:t>
            </a:r>
            <a:r>
              <a:rPr lang="en-US" dirty="0" err="1" smtClean="0"/>
              <a:t>osCommerce</a:t>
            </a:r>
            <a:r>
              <a:rPr lang="en-US" dirty="0" smtClean="0"/>
              <a:t>, Gallery, </a:t>
            </a:r>
            <a:r>
              <a:rPr lang="en-US" dirty="0" err="1" smtClean="0"/>
              <a:t>phpBB</a:t>
            </a:r>
            <a:r>
              <a:rPr lang="en-US" dirty="0" smtClean="0"/>
              <a:t>, OMDB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Endpoint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REST endpoint registry: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http://triplify.org/Registry/?url=%rdf_source_URL%</a:t>
            </a:r>
            <a:endParaRPr lang="en-US" dirty="0" smtClean="0"/>
          </a:p>
          <a:p>
            <a:r>
              <a:rPr lang="en-US" dirty="0" smtClean="0"/>
              <a:t>Itself available as Linked Data endpoint</a:t>
            </a:r>
          </a:p>
          <a:p>
            <a:r>
              <a:rPr lang="en-US" dirty="0" smtClean="0"/>
              <a:t>Enables building of </a:t>
            </a:r>
            <a:r>
              <a:rPr lang="en-US" dirty="0" err="1" smtClean="0"/>
              <a:t>mashups</a:t>
            </a:r>
            <a:r>
              <a:rPr lang="en-US" dirty="0" smtClean="0"/>
              <a:t>, vertical search and other applications using information from many sources – product search, blog search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Temporal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Problem:</a:t>
            </a:r>
            <a:r>
              <a:rPr lang="en-US" dirty="0" smtClean="0"/>
              <a:t> How do next generation search engines know something changed on the Data Web?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Different solutions:</a:t>
            </a:r>
          </a:p>
          <a:p>
            <a:r>
              <a:rPr lang="en-US" i="1" dirty="0" smtClean="0"/>
              <a:t>Try to crawl always everything</a:t>
            </a:r>
            <a:r>
              <a:rPr lang="en-US" dirty="0" smtClean="0"/>
              <a:t>: currently deployed on the Web</a:t>
            </a:r>
          </a:p>
          <a:p>
            <a:r>
              <a:rPr lang="en-US" i="1" dirty="0" smtClean="0"/>
              <a:t>Ping a central update notification service: </a:t>
            </a:r>
            <a:r>
              <a:rPr lang="en-US" dirty="0" smtClean="0"/>
              <a:t>PingTheSemanticWeb.com – will probably not scale if the Data Web gets really deployed</a:t>
            </a:r>
          </a:p>
          <a:p>
            <a:r>
              <a:rPr lang="en-US" i="1" dirty="0" smtClean="0"/>
              <a:t>Each linked data endpoint publishes an update log:</a:t>
            </a:r>
            <a:br>
              <a:rPr lang="en-US" i="1" dirty="0" smtClean="0"/>
            </a:br>
            <a:r>
              <a:rPr lang="en-US" dirty="0" err="1" smtClean="0"/>
              <a:t>Triplify</a:t>
            </a:r>
            <a:r>
              <a:rPr lang="en-US" dirty="0" smtClean="0"/>
              <a:t> Update Logs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Temporal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http://example.com/Triplify/update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http://example.com/Triplify/update/2007   </a:t>
            </a:r>
            <a:r>
              <a:rPr lang="en-US" dirty="0" err="1" smtClean="0"/>
              <a:t>rdf:type</a:t>
            </a:r>
            <a:r>
              <a:rPr lang="en-US" dirty="0" smtClean="0"/>
              <a:t>   </a:t>
            </a:r>
            <a:r>
              <a:rPr lang="en-US" b="1" dirty="0" err="1" smtClean="0"/>
              <a:t>update:UpdateCollection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http://example.com/Triplify/update/2008   </a:t>
            </a:r>
            <a:r>
              <a:rPr lang="en-US" dirty="0" err="1" smtClean="0"/>
              <a:t>rdf:type</a:t>
            </a:r>
            <a:r>
              <a:rPr lang="en-US" dirty="0" smtClean="0"/>
              <a:t>   </a:t>
            </a:r>
            <a:r>
              <a:rPr lang="en-US" b="1" dirty="0" err="1" smtClean="0"/>
              <a:t>update:UpdateCollection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http://example.com/Triplify/update/2008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http://example.com/Triplify/update/2008/Jan   </a:t>
            </a:r>
            <a:r>
              <a:rPr lang="en-US" dirty="0" err="1" smtClean="0"/>
              <a:t>rdf:type</a:t>
            </a:r>
            <a:r>
              <a:rPr lang="en-US" dirty="0" smtClean="0"/>
              <a:t>   </a:t>
            </a:r>
            <a:r>
              <a:rPr lang="en-US" b="1" dirty="0" err="1" smtClean="0"/>
              <a:t>update:UpdateCollection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http://example.com/Triplify/update/2008/Feb   </a:t>
            </a:r>
            <a:r>
              <a:rPr lang="en-US" dirty="0" err="1" smtClean="0"/>
              <a:t>rdf:type</a:t>
            </a:r>
            <a:r>
              <a:rPr lang="en-US" dirty="0" smtClean="0"/>
              <a:t>   </a:t>
            </a:r>
            <a:r>
              <a:rPr lang="en-US" b="1" dirty="0" err="1" smtClean="0"/>
              <a:t>update:UpdateCollection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Nesting continues until we finally reach an URL, which exposes all updates performed in a certain second in time…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http://example.com/Triplify/update/2008/Jan/01/17/58/06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http://example.com/Triplify/update/2008/Jan/01/17/58/06/user123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/>
              <a:t>update:updatedResource</a:t>
            </a:r>
            <a:r>
              <a:rPr lang="en-US" dirty="0" smtClean="0"/>
              <a:t>   http://example.com/Triplify/users/JohnDoe 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/>
              <a:t>update:updatedAt</a:t>
            </a:r>
            <a:r>
              <a:rPr lang="en-US" dirty="0" smtClean="0"/>
              <a:t>         "20080101T17:58:06"^&lt;</a:t>
            </a:r>
            <a:r>
              <a:rPr lang="en-US" dirty="0" err="1" smtClean="0"/>
              <a:t>xsd:dateTime</a:t>
            </a:r>
            <a:r>
              <a:rPr lang="en-US" dirty="0" smtClean="0"/>
              <a:t>&gt; 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/>
              <a:t>update:updatedBy</a:t>
            </a:r>
            <a:r>
              <a:rPr lang="en-US" dirty="0" smtClean="0"/>
              <a:t>         http://example.com/Triplify/users/JohnDoe 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295400"/>
            <a:ext cx="35076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special update path and vocabulary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3429000" y="1480066"/>
            <a:ext cx="12192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 Update log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Updates have to be logged in the DB</a:t>
            </a:r>
          </a:p>
          <a:p>
            <a:pPr>
              <a:buNone/>
            </a:pPr>
            <a:r>
              <a:rPr lang="en-US" dirty="0" smtClean="0"/>
              <a:t>Update log queries have to expose a date as first column: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$</a:t>
            </a:r>
            <a:r>
              <a:rPr lang="en-US" dirty="0" err="1" smtClean="0"/>
              <a:t>triplify</a:t>
            </a:r>
            <a:r>
              <a:rPr lang="en-US" dirty="0" smtClean="0"/>
              <a:t>['queries']=array(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'update'=&gt;"SELECT </a:t>
            </a:r>
            <a:r>
              <a:rPr lang="en-US" dirty="0" err="1" smtClean="0"/>
              <a:t>p.changed</a:t>
            </a:r>
            <a:r>
              <a:rPr lang="en-US" dirty="0" smtClean="0"/>
              <a:t> AS id,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p.id AS '</a:t>
            </a:r>
            <a:r>
              <a:rPr lang="en-US" dirty="0" err="1" smtClean="0"/>
              <a:t>update:updatedResource</a:t>
            </a:r>
            <a:r>
              <a:rPr lang="en-US" dirty="0" smtClean="0"/>
              <a:t>-&gt;project‘</a:t>
            </a:r>
          </a:p>
          <a:p>
            <a:pPr>
              <a:buNone/>
            </a:pPr>
            <a:r>
              <a:rPr lang="en-US" dirty="0" smtClean="0"/>
              <a:t>		FROM project p",</a:t>
            </a:r>
          </a:p>
          <a:p>
            <a:pPr>
              <a:buNone/>
            </a:pP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Triplify</a:t>
            </a:r>
            <a:r>
              <a:rPr lang="en-US" dirty="0" smtClean="0"/>
              <a:t> Spatial Extension:</a:t>
            </a:r>
            <a:br>
              <a:rPr lang="en-US" dirty="0" smtClean="0"/>
            </a:br>
            <a:r>
              <a:rPr lang="en-US" dirty="0" smtClean="0"/>
              <a:t>Linked </a:t>
            </a:r>
            <a:r>
              <a:rPr lang="en-US" dirty="0" smtClean="0"/>
              <a:t>Open Geo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Spatial data is crucial for the Data Web in order to interlink geographically linked resources.</a:t>
            </a:r>
          </a:p>
          <a:p>
            <a:pPr>
              <a:buNone/>
            </a:pPr>
            <a:r>
              <a:rPr lang="en-US" sz="1600" dirty="0" smtClean="0"/>
              <a:t>Open Street Map project (OSM) collects, organizes and publishes geo data the wiki way:</a:t>
            </a:r>
          </a:p>
          <a:p>
            <a:r>
              <a:rPr lang="en-US" sz="1600" b="1" dirty="0" smtClean="0"/>
              <a:t>80.000 OSM users </a:t>
            </a:r>
            <a:r>
              <a:rPr lang="en-US" sz="1600" dirty="0" smtClean="0"/>
              <a:t>collected data about </a:t>
            </a:r>
            <a:r>
              <a:rPr lang="en-US" sz="1600" b="1" dirty="0" smtClean="0"/>
              <a:t>22M km ways </a:t>
            </a:r>
            <a:r>
              <a:rPr lang="en-US" sz="1600" dirty="0" smtClean="0"/>
              <a:t>(roads, highways etc.) on earth</a:t>
            </a:r>
            <a:r>
              <a:rPr lang="en-US" sz="1600" b="1" dirty="0" smtClean="0"/>
              <a:t>, 25T km are added daily</a:t>
            </a:r>
          </a:p>
          <a:p>
            <a:r>
              <a:rPr lang="en-US" sz="1600" dirty="0" smtClean="0"/>
              <a:t>OSM contains a vast amount </a:t>
            </a:r>
            <a:r>
              <a:rPr lang="en-US" sz="1600" b="1" dirty="0" smtClean="0"/>
              <a:t>points-of-interest</a:t>
            </a:r>
            <a:r>
              <a:rPr lang="en-US" sz="1600" dirty="0" smtClean="0"/>
              <a:t> descriptions e.g. shops, amenities, sports venues, businesses, touristic and historic sights.</a:t>
            </a:r>
          </a:p>
          <a:p>
            <a:pPr>
              <a:buNone/>
            </a:pPr>
            <a:r>
              <a:rPr lang="en-US" sz="1600" dirty="0" smtClean="0"/>
              <a:t>Goal: publish OSM geo data, interlink it with other data sources and provide efficient means for browsing and authoring:</a:t>
            </a:r>
            <a:endParaRPr lang="en-US" sz="1600" b="1" dirty="0" smtClean="0"/>
          </a:p>
          <a:p>
            <a:r>
              <a:rPr lang="en-US" sz="1600" b="1" dirty="0" smtClean="0"/>
              <a:t>Open Street Map data extraction</a:t>
            </a:r>
            <a:r>
              <a:rPr lang="en-US" sz="1600" dirty="0" smtClean="0"/>
              <a:t> works on the basis of OSM database dumps, a bi-directional live integration of OSM and our Linked Geo Data browser and editor is currently in the works. </a:t>
            </a:r>
          </a:p>
          <a:p>
            <a:r>
              <a:rPr lang="en-US" sz="1600" b="1" dirty="0" err="1" smtClean="0"/>
              <a:t>Triplify</a:t>
            </a:r>
            <a:r>
              <a:rPr lang="en-US" sz="1600" b="1" dirty="0" smtClean="0"/>
              <a:t> spatial data publishing</a:t>
            </a:r>
            <a:r>
              <a:rPr lang="en-US" sz="1600" dirty="0" smtClean="0"/>
              <a:t>, the </a:t>
            </a:r>
            <a:r>
              <a:rPr lang="en-US" sz="1600" dirty="0" err="1" smtClean="0"/>
              <a:t>Triplify</a:t>
            </a:r>
            <a:r>
              <a:rPr lang="en-US" sz="1600" dirty="0" smtClean="0"/>
              <a:t> script for publishing linked data from relational databases is extended for publishing geo data, in particular with regard to the retrieval of information about geographical areas. </a:t>
            </a:r>
          </a:p>
          <a:p>
            <a:r>
              <a:rPr lang="en-US" sz="1600" b="1" dirty="0" err="1" smtClean="0"/>
              <a:t>LinkedGeo</a:t>
            </a:r>
            <a:r>
              <a:rPr lang="en-US" sz="1600" b="1" dirty="0" smtClean="0"/>
              <a:t> Data browser and editor </a:t>
            </a:r>
            <a:r>
              <a:rPr lang="en-US" sz="1600" dirty="0" smtClean="0"/>
              <a:t>is a facet-based browser for geo content, which uses an OLAP inspired hypercube for quickly retrieving aggregated information about any user selected area on earth.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Linked Data Tutorial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60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Spatial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How to publish geo-data using </a:t>
            </a:r>
            <a:r>
              <a:rPr lang="en-US" dirty="0" err="1" smtClean="0"/>
              <a:t>Triplify</a:t>
            </a:r>
            <a:r>
              <a:rPr lang="en-US" dirty="0" smtClean="0"/>
              <a:t>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</a:t>
            </a:r>
            <a:r>
              <a:rPr lang="en-US" dirty="0" smtClean="0"/>
              <a:t>://linkedgeodata.org/near/48.213056,16.359722/1000/amenity=Hotel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</a:t>
            </a:r>
            <a:r>
              <a:rPr lang="en-US" dirty="0" smtClean="0"/>
              <a:t>://linkedgeodata.org/node/212331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http</a:t>
            </a:r>
            <a:r>
              <a:rPr lang="en-US" dirty="0" smtClean="0"/>
              <a:t>://linkedgeodata.org/node/944523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http</a:t>
            </a:r>
            <a:r>
              <a:rPr lang="en-US" dirty="0" smtClean="0"/>
              <a:t>://linkedgeodata.org/node/234091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http://linkedgeodata.org/way/56719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node/150760824		amenity		"pub"; 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created_by</a:t>
            </a:r>
            <a:r>
              <a:rPr lang="en-US" dirty="0" smtClean="0"/>
              <a:t>	"JOSM"; </a:t>
            </a:r>
          </a:p>
          <a:p>
            <a:pPr>
              <a:buNone/>
            </a:pPr>
            <a:r>
              <a:rPr lang="en-US" dirty="0" smtClean="0"/>
              <a:t>				distance		"5995";</a:t>
            </a:r>
          </a:p>
          <a:p>
            <a:pPr>
              <a:buNone/>
            </a:pPr>
            <a:r>
              <a:rPr lang="en-US" dirty="0" smtClean="0"/>
              <a:t>				name		"La </a:t>
            </a:r>
            <a:r>
              <a:rPr lang="en-US" dirty="0" err="1" smtClean="0"/>
              <a:t>friolera</a:t>
            </a:r>
            <a:r>
              <a:rPr lang="en-US" dirty="0" smtClean="0"/>
              <a:t>";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geo#lat</a:t>
            </a:r>
            <a:r>
              <a:rPr lang="en-US" dirty="0"/>
              <a:t>	</a:t>
            </a:r>
            <a:r>
              <a:rPr lang="en-US" dirty="0" smtClean="0"/>
              <a:t>	"40.4474";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geo#long</a:t>
            </a:r>
            <a:r>
              <a:rPr lang="en-US" dirty="0"/>
              <a:t>	</a:t>
            </a:r>
            <a:r>
              <a:rPr lang="en-US" dirty="0" smtClean="0"/>
              <a:t>	"-3.7173".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3848101" y="1866899"/>
            <a:ext cx="304796" cy="99060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6200000">
            <a:off x="4900612" y="1928811"/>
            <a:ext cx="304799" cy="866776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5753100" y="2095499"/>
            <a:ext cx="304800" cy="533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6400800" y="2057400"/>
            <a:ext cx="304800" cy="6096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12520" y="1840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840468"/>
            <a:ext cx="46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18288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57536" y="1840468"/>
            <a:ext cx="102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Attribute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3810000" y="3962400"/>
            <a:ext cx="1752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838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ight Brace 18"/>
          <p:cNvSpPr/>
          <p:nvPr/>
        </p:nvSpPr>
        <p:spPr>
          <a:xfrm rot="16200000">
            <a:off x="7118866" y="2089666"/>
            <a:ext cx="316468" cy="533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92161" y="18288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Linked-Geo-Data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Linked Data Tutorial</a:t>
            </a:r>
            <a:endParaRPr lang="en-US" dirty="0"/>
          </a:p>
        </p:txBody>
      </p:sp>
      <p:pic>
        <p:nvPicPr>
          <p:cNvPr id="57346" name="Picture 2" descr="C:\Users\Soeren\Desktop\LinkedGeoData Browser_12288434616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143000"/>
            <a:ext cx="962977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Semantic Data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Still outpaced by the traditional Web </a:t>
            </a:r>
            <a:r>
              <a:rPr lang="en-US" sz="2400" dirty="0" smtClean="0">
                <a:sym typeface="Wingdings" pitchFamily="2" charset="2"/>
              </a:rPr>
              <a:t>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40328"/>
            <a:ext cx="70770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RDB2RDF tool comparison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397000"/>
          <a:ext cx="8001000" cy="4679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744082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Triplify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D2RQ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Virtuoso RDF Views</a:t>
                      </a:r>
                      <a:endParaRPr lang="en-US" dirty="0"/>
                    </a:p>
                  </a:txBody>
                  <a:tcPr anchor="ctr"/>
                </a:tc>
              </a:tr>
              <a:tr h="1062975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Scripting languages (PHP)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Whole middleware solution</a:t>
                      </a:r>
                      <a:endParaRPr lang="en-US" dirty="0"/>
                    </a:p>
                  </a:txBody>
                  <a:tcPr anchor="ctr"/>
                </a:tc>
              </a:tr>
              <a:tr h="744082">
                <a:tc>
                  <a:txBody>
                    <a:bodyPr/>
                    <a:lstStyle/>
                    <a:p>
                      <a:r>
                        <a:rPr lang="en-US" dirty="0" smtClean="0"/>
                        <a:t>SPARQL endpoint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744082"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RDF based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RDF based</a:t>
                      </a:r>
                      <a:endParaRPr lang="en-US" dirty="0"/>
                    </a:p>
                  </a:txBody>
                  <a:tcPr anchor="ctr"/>
                </a:tc>
              </a:tr>
              <a:tr h="744082"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Semi-automatic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Manual</a:t>
                      </a:r>
                      <a:endParaRPr lang="en-US" dirty="0"/>
                    </a:p>
                  </a:txBody>
                  <a:tcPr anchor="ctr"/>
                </a:tc>
              </a:tr>
              <a:tr h="431095"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Medium-high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(but no SPARQL)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6019800"/>
            <a:ext cx="58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at: http://esw.w3.org/topic/Rdb2RdfXG/StateOfTheArt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Triplify</a:t>
            </a:r>
            <a:r>
              <a:rPr lang="en-US" dirty="0" smtClean="0"/>
              <a:t> </a:t>
            </a:r>
            <a:r>
              <a:rPr lang="en-US" b="1" dirty="0" smtClean="0"/>
              <a:t>supports the “long tail” </a:t>
            </a:r>
            <a:r>
              <a:rPr lang="en-US" dirty="0" smtClean="0"/>
              <a:t>of deployed Web applications</a:t>
            </a:r>
          </a:p>
          <a:p>
            <a:r>
              <a:rPr lang="en-US" dirty="0" smtClean="0"/>
              <a:t>Publishing RDF and Linked Data is </a:t>
            </a:r>
            <a:r>
              <a:rPr lang="en-US" b="1" dirty="0" smtClean="0"/>
              <a:t>simple</a:t>
            </a:r>
          </a:p>
          <a:p>
            <a:r>
              <a:rPr lang="en-US" dirty="0" smtClean="0"/>
              <a:t>Support for </a:t>
            </a:r>
            <a:r>
              <a:rPr lang="en-US" b="1" dirty="0" smtClean="0"/>
              <a:t>temporal</a:t>
            </a:r>
            <a:r>
              <a:rPr lang="en-US" dirty="0" smtClean="0"/>
              <a:t> and </a:t>
            </a:r>
            <a:r>
              <a:rPr lang="en-US" b="1" dirty="0" smtClean="0"/>
              <a:t>spatial</a:t>
            </a:r>
            <a:r>
              <a:rPr lang="en-US" dirty="0" smtClean="0"/>
              <a:t> data dimensions</a:t>
            </a:r>
          </a:p>
          <a:p>
            <a:pPr lvl="1"/>
            <a:r>
              <a:rPr lang="en-US" dirty="0" smtClean="0"/>
              <a:t>LOD Update Logs enable differential crawling</a:t>
            </a:r>
          </a:p>
          <a:p>
            <a:pPr lvl="1"/>
            <a:r>
              <a:rPr lang="en-US" dirty="0" smtClean="0"/>
              <a:t>Linkedgeodata.org provides spatial identifiers for most parts of the world</a:t>
            </a:r>
          </a:p>
          <a:p>
            <a:r>
              <a:rPr lang="en-US" dirty="0" smtClean="0"/>
              <a:t>More comprehensive solutions are (still) required for SPARQL support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it be a Cloud or the Sky?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93506"/>
            <a:ext cx="6742188" cy="5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31825" indent="-631825">
              <a:buNone/>
            </a:pPr>
            <a:r>
              <a:rPr lang="en-US" b="1" dirty="0" smtClean="0"/>
              <a:t>S</a:t>
            </a:r>
            <a:r>
              <a:rPr lang="de-DE" b="1" dirty="0" smtClean="0"/>
              <a:t>ö</a:t>
            </a:r>
            <a:r>
              <a:rPr lang="en-US" b="1" dirty="0" err="1" smtClean="0"/>
              <a:t>ren</a:t>
            </a:r>
            <a:r>
              <a:rPr lang="en-US" b="1" dirty="0" smtClean="0"/>
              <a:t> Auer</a:t>
            </a:r>
          </a:p>
          <a:p>
            <a:pPr marL="631825" indent="-631825">
              <a:buNone/>
            </a:pPr>
            <a:r>
              <a:rPr lang="en-US" dirty="0" smtClean="0">
                <a:hlinkClick r:id="rId2"/>
              </a:rPr>
              <a:t>auer@informatik.uni-leipzig.de</a:t>
            </a:r>
            <a:endParaRPr lang="en-US" dirty="0" smtClean="0"/>
          </a:p>
          <a:p>
            <a:pPr marL="631825" indent="-631825">
              <a:buNone/>
            </a:pPr>
            <a:r>
              <a:rPr lang="en-US" dirty="0" smtClean="0"/>
              <a:t>Research group Agile Knowledge Engineering &amp; Semantic Web (AKSW):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aksw.org</a:t>
            </a:r>
            <a:endParaRPr lang="en-US" dirty="0" smtClean="0"/>
          </a:p>
          <a:p>
            <a:pPr marL="631825" indent="-631825">
              <a:buNone/>
            </a:pPr>
            <a:endParaRPr lang="en-US" dirty="0" smtClean="0"/>
          </a:p>
          <a:p>
            <a:pPr indent="-225425"/>
            <a:r>
              <a:rPr lang="en-US" dirty="0" smtClean="0"/>
              <a:t>http://Triplify.org</a:t>
            </a:r>
          </a:p>
          <a:p>
            <a:pPr indent="-225425"/>
            <a:r>
              <a:rPr lang="en-US" dirty="0" smtClean="0"/>
              <a:t>http://DBpedia.org</a:t>
            </a:r>
          </a:p>
          <a:p>
            <a:pPr indent="-225425"/>
            <a:r>
              <a:rPr lang="en-US" dirty="0" smtClean="0"/>
              <a:t>http://OntoWiki.net</a:t>
            </a:r>
          </a:p>
          <a:p>
            <a:pPr indent="-225425"/>
            <a:r>
              <a:rPr lang="en-US" dirty="0" smtClean="0"/>
              <a:t>http://OpenResearch.org</a:t>
            </a:r>
          </a:p>
          <a:p>
            <a:pPr indent="-225425"/>
            <a:r>
              <a:rPr lang="en-US" dirty="0" smtClean="0"/>
              <a:t>http://</a:t>
            </a:r>
            <a:r>
              <a:rPr lang="en-US" dirty="0" smtClean="0"/>
              <a:t>aksw.org/projects/xOperator</a:t>
            </a:r>
            <a:endParaRPr lang="en-US" dirty="0" smtClean="0"/>
          </a:p>
          <a:p>
            <a:pPr indent="-225425"/>
            <a:r>
              <a:rPr lang="en-US" dirty="0" smtClean="0"/>
              <a:t>DL-Learner.org</a:t>
            </a:r>
          </a:p>
          <a:p>
            <a:pPr indent="-225425"/>
            <a:r>
              <a:rPr lang="en-US" dirty="0" smtClean="0"/>
              <a:t>Cofundos.org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Linked Data Tutorial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00200"/>
            <a:ext cx="2819400" cy="4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828800"/>
            <a:ext cx="8826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Triplify</a:t>
            </a:r>
            <a:r>
              <a:rPr lang="en-US" dirty="0" smtClean="0"/>
              <a:t>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overcome </a:t>
            </a:r>
            <a:r>
              <a:rPr lang="en-US" b="1" dirty="0" smtClean="0"/>
              <a:t>the chicken-and-egg dilemma of missing semantic representations and search facilities on the Web</a:t>
            </a:r>
          </a:p>
          <a:p>
            <a:r>
              <a:rPr lang="en-US" dirty="0" err="1" smtClean="0"/>
              <a:t>Triplify</a:t>
            </a:r>
            <a:r>
              <a:rPr lang="en-US" dirty="0" smtClean="0"/>
              <a:t> leverages relational representations behind existing Web applications:</a:t>
            </a:r>
          </a:p>
          <a:p>
            <a:pPr lvl="1"/>
            <a:r>
              <a:rPr lang="en-US" dirty="0" smtClean="0"/>
              <a:t>often open-source, deployed hundred thousand times</a:t>
            </a:r>
          </a:p>
          <a:p>
            <a:pPr lvl="1"/>
            <a:r>
              <a:rPr lang="en-US" dirty="0" smtClean="0"/>
              <a:t>structure and semantics encoded in relational database schemes (behind Web apps) is not accessible to Web search engines, </a:t>
            </a:r>
            <a:r>
              <a:rPr lang="en-US" dirty="0" err="1" smtClean="0"/>
              <a:t>mashups</a:t>
            </a:r>
            <a:r>
              <a:rPr lang="en-US" dirty="0" smtClean="0"/>
              <a:t> etc.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6401" y="1422400"/>
          <a:ext cx="3352800" cy="4064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17600"/>
                <a:gridCol w="1320799"/>
                <a:gridCol w="914401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200" dirty="0"/>
                        <a:t>Project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Area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Downloads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phpBB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discussion forum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235480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Gallery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photo gallery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166005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XOOPS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CMS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115807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Coppermine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photo gallery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113854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Typo3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CMS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63641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Liferay Portal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Portal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39615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eGroupWare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group ware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33865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Alfresco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CMS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31914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e107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CMS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19996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Lifetype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Blogging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16730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Plone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CMS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13993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Compiere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ERP + CRM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13718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WebCalendar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Calendar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12832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Nucleus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Blogging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12739</a:t>
                      </a:r>
                    </a:p>
                  </a:txBody>
                  <a:tcPr marL="63500" marR="63500" marT="31750" marB="31750" anchor="ctr"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200">
                          <a:hlinkClick r:id=""/>
                        </a:rPr>
                        <a:t>Tikiwiki</a:t>
                      </a:r>
                      <a:endParaRPr lang="en-US" sz="1200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Wiki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6368</a:t>
                      </a:r>
                    </a:p>
                  </a:txBody>
                  <a:tcPr marL="63500" marR="63500" marT="31750" marB="31750"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1" y="5486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Monthly Web application downloads at </a:t>
            </a:r>
            <a:r>
              <a:rPr lang="en-US" sz="1400" dirty="0" err="1" smtClean="0"/>
              <a:t>Sourceforge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87"/>
          <p:cNvSpPr/>
          <p:nvPr/>
        </p:nvSpPr>
        <p:spPr>
          <a:xfrm>
            <a:off x="2952750" y="3678238"/>
            <a:ext cx="5127625" cy="2605087"/>
          </a:xfrm>
          <a:custGeom>
            <a:avLst/>
            <a:gdLst>
              <a:gd name="connsiteX0" fmla="*/ 5039365 w 5191765"/>
              <a:gd name="connsiteY0" fmla="*/ 0 h 2634343"/>
              <a:gd name="connsiteX1" fmla="*/ 1545051 w 5191765"/>
              <a:gd name="connsiteY1" fmla="*/ 261257 h 2634343"/>
              <a:gd name="connsiteX2" fmla="*/ 129908 w 5191765"/>
              <a:gd name="connsiteY2" fmla="*/ 642257 h 2634343"/>
              <a:gd name="connsiteX3" fmla="*/ 184336 w 5191765"/>
              <a:gd name="connsiteY3" fmla="*/ 1197429 h 2634343"/>
              <a:gd name="connsiteX4" fmla="*/ 1828079 w 5191765"/>
              <a:gd name="connsiteY4" fmla="*/ 2166257 h 2634343"/>
              <a:gd name="connsiteX5" fmla="*/ 3580679 w 5191765"/>
              <a:gd name="connsiteY5" fmla="*/ 2634343 h 2634343"/>
              <a:gd name="connsiteX6" fmla="*/ 5093793 w 5191765"/>
              <a:gd name="connsiteY6" fmla="*/ 2373086 h 2634343"/>
              <a:gd name="connsiteX7" fmla="*/ 5191765 w 5191765"/>
              <a:gd name="connsiteY7" fmla="*/ 685800 h 2634343"/>
              <a:gd name="connsiteX8" fmla="*/ 5039365 w 5191765"/>
              <a:gd name="connsiteY8" fmla="*/ 0 h 2634343"/>
              <a:gd name="connsiteX0" fmla="*/ 4825019 w 5191765"/>
              <a:gd name="connsiteY0" fmla="*/ 0 h 2491491"/>
              <a:gd name="connsiteX1" fmla="*/ 1545051 w 5191765"/>
              <a:gd name="connsiteY1" fmla="*/ 118405 h 2491491"/>
              <a:gd name="connsiteX2" fmla="*/ 129908 w 5191765"/>
              <a:gd name="connsiteY2" fmla="*/ 499405 h 2491491"/>
              <a:gd name="connsiteX3" fmla="*/ 184336 w 5191765"/>
              <a:gd name="connsiteY3" fmla="*/ 1054577 h 2491491"/>
              <a:gd name="connsiteX4" fmla="*/ 1828079 w 5191765"/>
              <a:gd name="connsiteY4" fmla="*/ 2023405 h 2491491"/>
              <a:gd name="connsiteX5" fmla="*/ 3580679 w 5191765"/>
              <a:gd name="connsiteY5" fmla="*/ 2491491 h 2491491"/>
              <a:gd name="connsiteX6" fmla="*/ 5093793 w 5191765"/>
              <a:gd name="connsiteY6" fmla="*/ 2230234 h 2491491"/>
              <a:gd name="connsiteX7" fmla="*/ 5191765 w 5191765"/>
              <a:gd name="connsiteY7" fmla="*/ 542948 h 2491491"/>
              <a:gd name="connsiteX8" fmla="*/ 4825019 w 5191765"/>
              <a:gd name="connsiteY8" fmla="*/ 0 h 2491491"/>
              <a:gd name="connsiteX0" fmla="*/ 4825019 w 5191765"/>
              <a:gd name="connsiteY0" fmla="*/ 0 h 2491491"/>
              <a:gd name="connsiteX1" fmla="*/ 1545051 w 5191765"/>
              <a:gd name="connsiteY1" fmla="*/ 118405 h 2491491"/>
              <a:gd name="connsiteX2" fmla="*/ 129908 w 5191765"/>
              <a:gd name="connsiteY2" fmla="*/ 499405 h 2491491"/>
              <a:gd name="connsiteX3" fmla="*/ 184336 w 5191765"/>
              <a:gd name="connsiteY3" fmla="*/ 1054577 h 2491491"/>
              <a:gd name="connsiteX4" fmla="*/ 1828079 w 5191765"/>
              <a:gd name="connsiteY4" fmla="*/ 2023405 h 2491491"/>
              <a:gd name="connsiteX5" fmla="*/ 3580679 w 5191765"/>
              <a:gd name="connsiteY5" fmla="*/ 2491491 h 2491491"/>
              <a:gd name="connsiteX6" fmla="*/ 5093793 w 5191765"/>
              <a:gd name="connsiteY6" fmla="*/ 2230234 h 2491491"/>
              <a:gd name="connsiteX7" fmla="*/ 5191765 w 5191765"/>
              <a:gd name="connsiteY7" fmla="*/ 542948 h 2491491"/>
              <a:gd name="connsiteX8" fmla="*/ 4825019 w 5191765"/>
              <a:gd name="connsiteY8" fmla="*/ 0 h 2491491"/>
              <a:gd name="connsiteX0" fmla="*/ 4825019 w 5191765"/>
              <a:gd name="connsiteY0" fmla="*/ 110893 h 2602384"/>
              <a:gd name="connsiteX1" fmla="*/ 1545051 w 5191765"/>
              <a:gd name="connsiteY1" fmla="*/ 229298 h 2602384"/>
              <a:gd name="connsiteX2" fmla="*/ 129908 w 5191765"/>
              <a:gd name="connsiteY2" fmla="*/ 610298 h 2602384"/>
              <a:gd name="connsiteX3" fmla="*/ 184336 w 5191765"/>
              <a:gd name="connsiteY3" fmla="*/ 1165470 h 2602384"/>
              <a:gd name="connsiteX4" fmla="*/ 1828079 w 5191765"/>
              <a:gd name="connsiteY4" fmla="*/ 2134298 h 2602384"/>
              <a:gd name="connsiteX5" fmla="*/ 3580679 w 5191765"/>
              <a:gd name="connsiteY5" fmla="*/ 2602384 h 2602384"/>
              <a:gd name="connsiteX6" fmla="*/ 5093793 w 5191765"/>
              <a:gd name="connsiteY6" fmla="*/ 2341127 h 2602384"/>
              <a:gd name="connsiteX7" fmla="*/ 5191765 w 5191765"/>
              <a:gd name="connsiteY7" fmla="*/ 653841 h 2602384"/>
              <a:gd name="connsiteX8" fmla="*/ 4825019 w 5191765"/>
              <a:gd name="connsiteY8" fmla="*/ 110893 h 2602384"/>
              <a:gd name="connsiteX0" fmla="*/ 4923659 w 5290405"/>
              <a:gd name="connsiteY0" fmla="*/ 110893 h 2602384"/>
              <a:gd name="connsiteX1" fmla="*/ 1643691 w 5290405"/>
              <a:gd name="connsiteY1" fmla="*/ 229298 h 2602384"/>
              <a:gd name="connsiteX2" fmla="*/ 228548 w 5290405"/>
              <a:gd name="connsiteY2" fmla="*/ 610298 h 2602384"/>
              <a:gd name="connsiteX3" fmla="*/ 282976 w 5290405"/>
              <a:gd name="connsiteY3" fmla="*/ 1165470 h 2602384"/>
              <a:gd name="connsiteX4" fmla="*/ 1926719 w 5290405"/>
              <a:gd name="connsiteY4" fmla="*/ 2134298 h 2602384"/>
              <a:gd name="connsiteX5" fmla="*/ 3679319 w 5290405"/>
              <a:gd name="connsiteY5" fmla="*/ 2602384 h 2602384"/>
              <a:gd name="connsiteX6" fmla="*/ 5192433 w 5290405"/>
              <a:gd name="connsiteY6" fmla="*/ 2341127 h 2602384"/>
              <a:gd name="connsiteX7" fmla="*/ 5290405 w 5290405"/>
              <a:gd name="connsiteY7" fmla="*/ 653841 h 2602384"/>
              <a:gd name="connsiteX8" fmla="*/ 4923659 w 5290405"/>
              <a:gd name="connsiteY8" fmla="*/ 110893 h 2602384"/>
              <a:gd name="connsiteX0" fmla="*/ 4923659 w 5290405"/>
              <a:gd name="connsiteY0" fmla="*/ 110893 h 2602384"/>
              <a:gd name="connsiteX1" fmla="*/ 1643691 w 5290405"/>
              <a:gd name="connsiteY1" fmla="*/ 229298 h 2602384"/>
              <a:gd name="connsiteX2" fmla="*/ 228548 w 5290405"/>
              <a:gd name="connsiteY2" fmla="*/ 610298 h 2602384"/>
              <a:gd name="connsiteX3" fmla="*/ 282976 w 5290405"/>
              <a:gd name="connsiteY3" fmla="*/ 1165470 h 2602384"/>
              <a:gd name="connsiteX4" fmla="*/ 1926719 w 5290405"/>
              <a:gd name="connsiteY4" fmla="*/ 2134298 h 2602384"/>
              <a:gd name="connsiteX5" fmla="*/ 3679319 w 5290405"/>
              <a:gd name="connsiteY5" fmla="*/ 2602384 h 2602384"/>
              <a:gd name="connsiteX6" fmla="*/ 5192433 w 5290405"/>
              <a:gd name="connsiteY6" fmla="*/ 2341127 h 2602384"/>
              <a:gd name="connsiteX7" fmla="*/ 5290405 w 5290405"/>
              <a:gd name="connsiteY7" fmla="*/ 653841 h 2602384"/>
              <a:gd name="connsiteX8" fmla="*/ 4923659 w 5290405"/>
              <a:gd name="connsiteY8" fmla="*/ 110893 h 2602384"/>
              <a:gd name="connsiteX0" fmla="*/ 4923659 w 5290405"/>
              <a:gd name="connsiteY0" fmla="*/ 110893 h 2602384"/>
              <a:gd name="connsiteX1" fmla="*/ 1643691 w 5290405"/>
              <a:gd name="connsiteY1" fmla="*/ 229298 h 2602384"/>
              <a:gd name="connsiteX2" fmla="*/ 228548 w 5290405"/>
              <a:gd name="connsiteY2" fmla="*/ 610298 h 2602384"/>
              <a:gd name="connsiteX3" fmla="*/ 282976 w 5290405"/>
              <a:gd name="connsiteY3" fmla="*/ 1165470 h 2602384"/>
              <a:gd name="connsiteX4" fmla="*/ 1926719 w 5290405"/>
              <a:gd name="connsiteY4" fmla="*/ 2134298 h 2602384"/>
              <a:gd name="connsiteX5" fmla="*/ 3679319 w 5290405"/>
              <a:gd name="connsiteY5" fmla="*/ 2602384 h 2602384"/>
              <a:gd name="connsiteX6" fmla="*/ 5192433 w 5290405"/>
              <a:gd name="connsiteY6" fmla="*/ 2341127 h 2602384"/>
              <a:gd name="connsiteX7" fmla="*/ 5290405 w 5290405"/>
              <a:gd name="connsiteY7" fmla="*/ 653841 h 2602384"/>
              <a:gd name="connsiteX8" fmla="*/ 4923659 w 5290405"/>
              <a:gd name="connsiteY8" fmla="*/ 110893 h 2602384"/>
              <a:gd name="connsiteX0" fmla="*/ 4923659 w 5290405"/>
              <a:gd name="connsiteY0" fmla="*/ 110893 h 2602384"/>
              <a:gd name="connsiteX1" fmla="*/ 1643691 w 5290405"/>
              <a:gd name="connsiteY1" fmla="*/ 229298 h 2602384"/>
              <a:gd name="connsiteX2" fmla="*/ 228548 w 5290405"/>
              <a:gd name="connsiteY2" fmla="*/ 610298 h 2602384"/>
              <a:gd name="connsiteX3" fmla="*/ 282976 w 5290405"/>
              <a:gd name="connsiteY3" fmla="*/ 1165470 h 2602384"/>
              <a:gd name="connsiteX4" fmla="*/ 1926719 w 5290405"/>
              <a:gd name="connsiteY4" fmla="*/ 2134298 h 2602384"/>
              <a:gd name="connsiteX5" fmla="*/ 3679319 w 5290405"/>
              <a:gd name="connsiteY5" fmla="*/ 2602384 h 2602384"/>
              <a:gd name="connsiteX6" fmla="*/ 5192433 w 5290405"/>
              <a:gd name="connsiteY6" fmla="*/ 2341127 h 2602384"/>
              <a:gd name="connsiteX7" fmla="*/ 5290405 w 5290405"/>
              <a:gd name="connsiteY7" fmla="*/ 653841 h 2602384"/>
              <a:gd name="connsiteX8" fmla="*/ 4923659 w 5290405"/>
              <a:gd name="connsiteY8" fmla="*/ 110893 h 2602384"/>
              <a:gd name="connsiteX0" fmla="*/ 4923659 w 5306028"/>
              <a:gd name="connsiteY0" fmla="*/ 110893 h 2602384"/>
              <a:gd name="connsiteX1" fmla="*/ 1643691 w 5306028"/>
              <a:gd name="connsiteY1" fmla="*/ 229298 h 2602384"/>
              <a:gd name="connsiteX2" fmla="*/ 228548 w 5306028"/>
              <a:gd name="connsiteY2" fmla="*/ 610298 h 2602384"/>
              <a:gd name="connsiteX3" fmla="*/ 282976 w 5306028"/>
              <a:gd name="connsiteY3" fmla="*/ 1165470 h 2602384"/>
              <a:gd name="connsiteX4" fmla="*/ 1926719 w 5306028"/>
              <a:gd name="connsiteY4" fmla="*/ 2134298 h 2602384"/>
              <a:gd name="connsiteX5" fmla="*/ 3679319 w 5306028"/>
              <a:gd name="connsiteY5" fmla="*/ 2602384 h 2602384"/>
              <a:gd name="connsiteX6" fmla="*/ 5192433 w 5306028"/>
              <a:gd name="connsiteY6" fmla="*/ 2341127 h 2602384"/>
              <a:gd name="connsiteX7" fmla="*/ 5290405 w 5306028"/>
              <a:gd name="connsiteY7" fmla="*/ 653841 h 2602384"/>
              <a:gd name="connsiteX8" fmla="*/ 4923659 w 5306028"/>
              <a:gd name="connsiteY8" fmla="*/ 110893 h 2602384"/>
              <a:gd name="connsiteX0" fmla="*/ 4923659 w 5306028"/>
              <a:gd name="connsiteY0" fmla="*/ 110893 h 2602384"/>
              <a:gd name="connsiteX1" fmla="*/ 1643691 w 5306028"/>
              <a:gd name="connsiteY1" fmla="*/ 229298 h 2602384"/>
              <a:gd name="connsiteX2" fmla="*/ 228548 w 5306028"/>
              <a:gd name="connsiteY2" fmla="*/ 610298 h 2602384"/>
              <a:gd name="connsiteX3" fmla="*/ 282976 w 5306028"/>
              <a:gd name="connsiteY3" fmla="*/ 1165470 h 2602384"/>
              <a:gd name="connsiteX4" fmla="*/ 1926719 w 5306028"/>
              <a:gd name="connsiteY4" fmla="*/ 2134298 h 2602384"/>
              <a:gd name="connsiteX5" fmla="*/ 3679319 w 5306028"/>
              <a:gd name="connsiteY5" fmla="*/ 2602384 h 2602384"/>
              <a:gd name="connsiteX6" fmla="*/ 5192433 w 5306028"/>
              <a:gd name="connsiteY6" fmla="*/ 2341127 h 2602384"/>
              <a:gd name="connsiteX7" fmla="*/ 5290405 w 5306028"/>
              <a:gd name="connsiteY7" fmla="*/ 653841 h 2602384"/>
              <a:gd name="connsiteX8" fmla="*/ 4923659 w 5306028"/>
              <a:gd name="connsiteY8" fmla="*/ 110893 h 2602384"/>
              <a:gd name="connsiteX0" fmla="*/ 4923659 w 5338686"/>
              <a:gd name="connsiteY0" fmla="*/ 110893 h 2602384"/>
              <a:gd name="connsiteX1" fmla="*/ 1643691 w 5338686"/>
              <a:gd name="connsiteY1" fmla="*/ 229298 h 2602384"/>
              <a:gd name="connsiteX2" fmla="*/ 228548 w 5338686"/>
              <a:gd name="connsiteY2" fmla="*/ 610298 h 2602384"/>
              <a:gd name="connsiteX3" fmla="*/ 282976 w 5338686"/>
              <a:gd name="connsiteY3" fmla="*/ 1165470 h 2602384"/>
              <a:gd name="connsiteX4" fmla="*/ 1926719 w 5338686"/>
              <a:gd name="connsiteY4" fmla="*/ 2134298 h 2602384"/>
              <a:gd name="connsiteX5" fmla="*/ 3679319 w 5338686"/>
              <a:gd name="connsiteY5" fmla="*/ 2602384 h 2602384"/>
              <a:gd name="connsiteX6" fmla="*/ 5192433 w 5338686"/>
              <a:gd name="connsiteY6" fmla="*/ 2341127 h 2602384"/>
              <a:gd name="connsiteX7" fmla="*/ 5290405 w 5338686"/>
              <a:gd name="connsiteY7" fmla="*/ 653841 h 2602384"/>
              <a:gd name="connsiteX8" fmla="*/ 4923659 w 5338686"/>
              <a:gd name="connsiteY8" fmla="*/ 110893 h 2602384"/>
              <a:gd name="connsiteX0" fmla="*/ 4923659 w 5338686"/>
              <a:gd name="connsiteY0" fmla="*/ 110893 h 2602384"/>
              <a:gd name="connsiteX1" fmla="*/ 1643691 w 5338686"/>
              <a:gd name="connsiteY1" fmla="*/ 229298 h 2602384"/>
              <a:gd name="connsiteX2" fmla="*/ 228548 w 5338686"/>
              <a:gd name="connsiteY2" fmla="*/ 610298 h 2602384"/>
              <a:gd name="connsiteX3" fmla="*/ 282976 w 5338686"/>
              <a:gd name="connsiteY3" fmla="*/ 1165470 h 2602384"/>
              <a:gd name="connsiteX4" fmla="*/ 1926719 w 5338686"/>
              <a:gd name="connsiteY4" fmla="*/ 2134298 h 2602384"/>
              <a:gd name="connsiteX5" fmla="*/ 3679319 w 5338686"/>
              <a:gd name="connsiteY5" fmla="*/ 2602384 h 2602384"/>
              <a:gd name="connsiteX6" fmla="*/ 5192433 w 5338686"/>
              <a:gd name="connsiteY6" fmla="*/ 2341127 h 2602384"/>
              <a:gd name="connsiteX7" fmla="*/ 5290405 w 5338686"/>
              <a:gd name="connsiteY7" fmla="*/ 653841 h 2602384"/>
              <a:gd name="connsiteX8" fmla="*/ 4923659 w 5338686"/>
              <a:gd name="connsiteY8" fmla="*/ 110893 h 2602384"/>
              <a:gd name="connsiteX0" fmla="*/ 4923659 w 5338686"/>
              <a:gd name="connsiteY0" fmla="*/ 110893 h 2602384"/>
              <a:gd name="connsiteX1" fmla="*/ 1643691 w 5338686"/>
              <a:gd name="connsiteY1" fmla="*/ 229298 h 2602384"/>
              <a:gd name="connsiteX2" fmla="*/ 228548 w 5338686"/>
              <a:gd name="connsiteY2" fmla="*/ 610298 h 2602384"/>
              <a:gd name="connsiteX3" fmla="*/ 282976 w 5338686"/>
              <a:gd name="connsiteY3" fmla="*/ 1165470 h 2602384"/>
              <a:gd name="connsiteX4" fmla="*/ 1926719 w 5338686"/>
              <a:gd name="connsiteY4" fmla="*/ 2134298 h 2602384"/>
              <a:gd name="connsiteX5" fmla="*/ 3679319 w 5338686"/>
              <a:gd name="connsiteY5" fmla="*/ 2602384 h 2602384"/>
              <a:gd name="connsiteX6" fmla="*/ 5192433 w 5338686"/>
              <a:gd name="connsiteY6" fmla="*/ 2341127 h 2602384"/>
              <a:gd name="connsiteX7" fmla="*/ 5290405 w 5338686"/>
              <a:gd name="connsiteY7" fmla="*/ 653841 h 2602384"/>
              <a:gd name="connsiteX8" fmla="*/ 4923659 w 5338686"/>
              <a:gd name="connsiteY8" fmla="*/ 110893 h 2602384"/>
              <a:gd name="connsiteX0" fmla="*/ 4800751 w 5215778"/>
              <a:gd name="connsiteY0" fmla="*/ 110893 h 2602384"/>
              <a:gd name="connsiteX1" fmla="*/ 1520783 w 5215778"/>
              <a:gd name="connsiteY1" fmla="*/ 229298 h 2602384"/>
              <a:gd name="connsiteX2" fmla="*/ 105640 w 5215778"/>
              <a:gd name="connsiteY2" fmla="*/ 610298 h 2602384"/>
              <a:gd name="connsiteX3" fmla="*/ 160068 w 5215778"/>
              <a:gd name="connsiteY3" fmla="*/ 1165470 h 2602384"/>
              <a:gd name="connsiteX4" fmla="*/ 1803811 w 5215778"/>
              <a:gd name="connsiteY4" fmla="*/ 2134298 h 2602384"/>
              <a:gd name="connsiteX5" fmla="*/ 3556411 w 5215778"/>
              <a:gd name="connsiteY5" fmla="*/ 2602384 h 2602384"/>
              <a:gd name="connsiteX6" fmla="*/ 5069525 w 5215778"/>
              <a:gd name="connsiteY6" fmla="*/ 2341127 h 2602384"/>
              <a:gd name="connsiteX7" fmla="*/ 5167497 w 5215778"/>
              <a:gd name="connsiteY7" fmla="*/ 653841 h 2602384"/>
              <a:gd name="connsiteX8" fmla="*/ 4800751 w 5215778"/>
              <a:gd name="connsiteY8" fmla="*/ 110893 h 2602384"/>
              <a:gd name="connsiteX0" fmla="*/ 4800751 w 5215778"/>
              <a:gd name="connsiteY0" fmla="*/ 110893 h 2602384"/>
              <a:gd name="connsiteX1" fmla="*/ 1520783 w 5215778"/>
              <a:gd name="connsiteY1" fmla="*/ 229298 h 2602384"/>
              <a:gd name="connsiteX2" fmla="*/ 105640 w 5215778"/>
              <a:gd name="connsiteY2" fmla="*/ 610298 h 2602384"/>
              <a:gd name="connsiteX3" fmla="*/ 160068 w 5215778"/>
              <a:gd name="connsiteY3" fmla="*/ 1165470 h 2602384"/>
              <a:gd name="connsiteX4" fmla="*/ 1803811 w 5215778"/>
              <a:gd name="connsiteY4" fmla="*/ 2134298 h 2602384"/>
              <a:gd name="connsiteX5" fmla="*/ 3556411 w 5215778"/>
              <a:gd name="connsiteY5" fmla="*/ 2602384 h 2602384"/>
              <a:gd name="connsiteX6" fmla="*/ 4855179 w 5215778"/>
              <a:gd name="connsiteY6" fmla="*/ 2341127 h 2602384"/>
              <a:gd name="connsiteX7" fmla="*/ 5167497 w 5215778"/>
              <a:gd name="connsiteY7" fmla="*/ 653841 h 2602384"/>
              <a:gd name="connsiteX8" fmla="*/ 4800751 w 5215778"/>
              <a:gd name="connsiteY8" fmla="*/ 110893 h 2602384"/>
              <a:gd name="connsiteX0" fmla="*/ 4800751 w 5109395"/>
              <a:gd name="connsiteY0" fmla="*/ 110893 h 2602384"/>
              <a:gd name="connsiteX1" fmla="*/ 1520783 w 5109395"/>
              <a:gd name="connsiteY1" fmla="*/ 229298 h 2602384"/>
              <a:gd name="connsiteX2" fmla="*/ 105640 w 5109395"/>
              <a:gd name="connsiteY2" fmla="*/ 610298 h 2602384"/>
              <a:gd name="connsiteX3" fmla="*/ 160068 w 5109395"/>
              <a:gd name="connsiteY3" fmla="*/ 1165470 h 2602384"/>
              <a:gd name="connsiteX4" fmla="*/ 1803811 w 5109395"/>
              <a:gd name="connsiteY4" fmla="*/ 2134298 h 2602384"/>
              <a:gd name="connsiteX5" fmla="*/ 3556411 w 5109395"/>
              <a:gd name="connsiteY5" fmla="*/ 2602384 h 2602384"/>
              <a:gd name="connsiteX6" fmla="*/ 4855179 w 5109395"/>
              <a:gd name="connsiteY6" fmla="*/ 2341127 h 2602384"/>
              <a:gd name="connsiteX7" fmla="*/ 5024589 w 5109395"/>
              <a:gd name="connsiteY7" fmla="*/ 653841 h 2602384"/>
              <a:gd name="connsiteX8" fmla="*/ 4800751 w 5109395"/>
              <a:gd name="connsiteY8" fmla="*/ 110893 h 2602384"/>
              <a:gd name="connsiteX0" fmla="*/ 4800751 w 5109395"/>
              <a:gd name="connsiteY0" fmla="*/ 110893 h 2602384"/>
              <a:gd name="connsiteX1" fmla="*/ 1520783 w 5109395"/>
              <a:gd name="connsiteY1" fmla="*/ 229298 h 2602384"/>
              <a:gd name="connsiteX2" fmla="*/ 105640 w 5109395"/>
              <a:gd name="connsiteY2" fmla="*/ 610298 h 2602384"/>
              <a:gd name="connsiteX3" fmla="*/ 160068 w 5109395"/>
              <a:gd name="connsiteY3" fmla="*/ 1165470 h 2602384"/>
              <a:gd name="connsiteX4" fmla="*/ 1803811 w 5109395"/>
              <a:gd name="connsiteY4" fmla="*/ 2134298 h 2602384"/>
              <a:gd name="connsiteX5" fmla="*/ 3556411 w 5109395"/>
              <a:gd name="connsiteY5" fmla="*/ 2602384 h 2602384"/>
              <a:gd name="connsiteX6" fmla="*/ 4855179 w 5109395"/>
              <a:gd name="connsiteY6" fmla="*/ 2341127 h 2602384"/>
              <a:gd name="connsiteX7" fmla="*/ 5024589 w 5109395"/>
              <a:gd name="connsiteY7" fmla="*/ 653841 h 2602384"/>
              <a:gd name="connsiteX8" fmla="*/ 4800751 w 5109395"/>
              <a:gd name="connsiteY8" fmla="*/ 110893 h 2602384"/>
              <a:gd name="connsiteX0" fmla="*/ 4800751 w 5109395"/>
              <a:gd name="connsiteY0" fmla="*/ 110893 h 2602384"/>
              <a:gd name="connsiteX1" fmla="*/ 1352735 w 5109395"/>
              <a:gd name="connsiteY1" fmla="*/ 164661 h 2602384"/>
              <a:gd name="connsiteX2" fmla="*/ 105640 w 5109395"/>
              <a:gd name="connsiteY2" fmla="*/ 610298 h 2602384"/>
              <a:gd name="connsiteX3" fmla="*/ 160068 w 5109395"/>
              <a:gd name="connsiteY3" fmla="*/ 1165470 h 2602384"/>
              <a:gd name="connsiteX4" fmla="*/ 1803811 w 5109395"/>
              <a:gd name="connsiteY4" fmla="*/ 2134298 h 2602384"/>
              <a:gd name="connsiteX5" fmla="*/ 3556411 w 5109395"/>
              <a:gd name="connsiteY5" fmla="*/ 2602384 h 2602384"/>
              <a:gd name="connsiteX6" fmla="*/ 4855179 w 5109395"/>
              <a:gd name="connsiteY6" fmla="*/ 2341127 h 2602384"/>
              <a:gd name="connsiteX7" fmla="*/ 5024589 w 5109395"/>
              <a:gd name="connsiteY7" fmla="*/ 653841 h 2602384"/>
              <a:gd name="connsiteX8" fmla="*/ 4800751 w 5109395"/>
              <a:gd name="connsiteY8" fmla="*/ 110893 h 2602384"/>
              <a:gd name="connsiteX0" fmla="*/ 4800751 w 5127298"/>
              <a:gd name="connsiteY0" fmla="*/ 110893 h 2602384"/>
              <a:gd name="connsiteX1" fmla="*/ 1352735 w 5127298"/>
              <a:gd name="connsiteY1" fmla="*/ 164661 h 2602384"/>
              <a:gd name="connsiteX2" fmla="*/ 105640 w 5127298"/>
              <a:gd name="connsiteY2" fmla="*/ 610298 h 2602384"/>
              <a:gd name="connsiteX3" fmla="*/ 160068 w 5127298"/>
              <a:gd name="connsiteY3" fmla="*/ 1165470 h 2602384"/>
              <a:gd name="connsiteX4" fmla="*/ 1803811 w 5127298"/>
              <a:gd name="connsiteY4" fmla="*/ 2134298 h 2602384"/>
              <a:gd name="connsiteX5" fmla="*/ 3556411 w 5127298"/>
              <a:gd name="connsiteY5" fmla="*/ 2602384 h 2602384"/>
              <a:gd name="connsiteX6" fmla="*/ 4855179 w 5127298"/>
              <a:gd name="connsiteY6" fmla="*/ 2341127 h 2602384"/>
              <a:gd name="connsiteX7" fmla="*/ 5079017 w 5127298"/>
              <a:gd name="connsiteY7" fmla="*/ 653841 h 2602384"/>
              <a:gd name="connsiteX8" fmla="*/ 4800751 w 5127298"/>
              <a:gd name="connsiteY8" fmla="*/ 110893 h 2602384"/>
              <a:gd name="connsiteX0" fmla="*/ 4800751 w 5127298"/>
              <a:gd name="connsiteY0" fmla="*/ 110893 h 2602384"/>
              <a:gd name="connsiteX1" fmla="*/ 1352735 w 5127298"/>
              <a:gd name="connsiteY1" fmla="*/ 164661 h 2602384"/>
              <a:gd name="connsiteX2" fmla="*/ 105640 w 5127298"/>
              <a:gd name="connsiteY2" fmla="*/ 610298 h 2602384"/>
              <a:gd name="connsiteX3" fmla="*/ 160068 w 5127298"/>
              <a:gd name="connsiteY3" fmla="*/ 1165470 h 2602384"/>
              <a:gd name="connsiteX4" fmla="*/ 1803811 w 5127298"/>
              <a:gd name="connsiteY4" fmla="*/ 2134298 h 2602384"/>
              <a:gd name="connsiteX5" fmla="*/ 3556411 w 5127298"/>
              <a:gd name="connsiteY5" fmla="*/ 2602384 h 2602384"/>
              <a:gd name="connsiteX6" fmla="*/ 4855179 w 5127298"/>
              <a:gd name="connsiteY6" fmla="*/ 2341127 h 2602384"/>
              <a:gd name="connsiteX7" fmla="*/ 5079017 w 5127298"/>
              <a:gd name="connsiteY7" fmla="*/ 653841 h 2602384"/>
              <a:gd name="connsiteX8" fmla="*/ 4800751 w 5127298"/>
              <a:gd name="connsiteY8" fmla="*/ 110893 h 2602384"/>
              <a:gd name="connsiteX0" fmla="*/ 4800751 w 5127298"/>
              <a:gd name="connsiteY0" fmla="*/ 110893 h 2605068"/>
              <a:gd name="connsiteX1" fmla="*/ 1352735 w 5127298"/>
              <a:gd name="connsiteY1" fmla="*/ 164661 h 2605068"/>
              <a:gd name="connsiteX2" fmla="*/ 105640 w 5127298"/>
              <a:gd name="connsiteY2" fmla="*/ 610298 h 2605068"/>
              <a:gd name="connsiteX3" fmla="*/ 160068 w 5127298"/>
              <a:gd name="connsiteY3" fmla="*/ 1165470 h 2605068"/>
              <a:gd name="connsiteX4" fmla="*/ 1803811 w 5127298"/>
              <a:gd name="connsiteY4" fmla="*/ 2134298 h 2605068"/>
              <a:gd name="connsiteX5" fmla="*/ 3556411 w 5127298"/>
              <a:gd name="connsiteY5" fmla="*/ 2602384 h 2605068"/>
              <a:gd name="connsiteX6" fmla="*/ 4855179 w 5127298"/>
              <a:gd name="connsiteY6" fmla="*/ 2341127 h 2605068"/>
              <a:gd name="connsiteX7" fmla="*/ 5079017 w 5127298"/>
              <a:gd name="connsiteY7" fmla="*/ 653841 h 2605068"/>
              <a:gd name="connsiteX8" fmla="*/ 4800751 w 5127298"/>
              <a:gd name="connsiteY8" fmla="*/ 110893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7298" h="2605068">
                <a:moveTo>
                  <a:pt x="4800751" y="110893"/>
                </a:moveTo>
                <a:cubicBezTo>
                  <a:pt x="3518955" y="0"/>
                  <a:pt x="2446058" y="125193"/>
                  <a:pt x="1352735" y="164661"/>
                </a:cubicBezTo>
                <a:cubicBezTo>
                  <a:pt x="881021" y="291661"/>
                  <a:pt x="565115" y="367632"/>
                  <a:pt x="105640" y="610298"/>
                </a:cubicBezTo>
                <a:cubicBezTo>
                  <a:pt x="0" y="1094637"/>
                  <a:pt x="62842" y="846043"/>
                  <a:pt x="160068" y="1165470"/>
                </a:cubicBezTo>
                <a:lnTo>
                  <a:pt x="1803811" y="2134298"/>
                </a:lnTo>
                <a:cubicBezTo>
                  <a:pt x="2388011" y="2290327"/>
                  <a:pt x="2910289" y="2540225"/>
                  <a:pt x="3556411" y="2602384"/>
                </a:cubicBezTo>
                <a:cubicBezTo>
                  <a:pt x="4222690" y="2581273"/>
                  <a:pt x="4448740" y="2605068"/>
                  <a:pt x="4855179" y="2341127"/>
                </a:cubicBezTo>
                <a:cubicBezTo>
                  <a:pt x="5007531" y="1717437"/>
                  <a:pt x="5127298" y="1218301"/>
                  <a:pt x="5079017" y="653841"/>
                </a:cubicBezTo>
                <a:cubicBezTo>
                  <a:pt x="5032944" y="455164"/>
                  <a:pt x="5109395" y="253772"/>
                  <a:pt x="4800751" y="110893"/>
                </a:cubicBezTo>
                <a:close/>
              </a:path>
            </a:pathLst>
          </a:custGeom>
          <a:ln w="38100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Triplify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Oval 19"/>
          <p:cNvSpPr>
            <a:spLocks noChangeArrowheads="1"/>
          </p:cNvSpPr>
          <p:nvPr/>
        </p:nvSpPr>
        <p:spPr bwMode="auto">
          <a:xfrm rot="-1304138">
            <a:off x="4056063" y="1458913"/>
            <a:ext cx="3455987" cy="2119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43125" y="5661025"/>
            <a:ext cx="1725613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de-DE" dirty="0"/>
              <a:t>Relational Database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" y="1774825"/>
            <a:ext cx="15652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Web Browser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81250" y="1638300"/>
            <a:ext cx="1822450" cy="666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Keyword-based</a:t>
            </a:r>
            <a:br>
              <a:rPr lang="de-DE"/>
            </a:br>
            <a:r>
              <a:rPr lang="de-DE"/>
              <a:t>Search Engines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14375" y="4344988"/>
            <a:ext cx="183515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Web </a:t>
            </a:r>
            <a:r>
              <a:rPr lang="de-DE" dirty="0" err="1"/>
              <a:t>Application</a:t>
            </a:r>
            <a:endParaRPr lang="de-DE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286375" y="1762125"/>
            <a:ext cx="1860550" cy="666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 err="1"/>
              <a:t>Semantic-based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Engines</a:t>
            </a:r>
            <a:endParaRPr lang="de-DE" dirty="0"/>
          </a:p>
        </p:txBody>
      </p:sp>
      <p:cxnSp>
        <p:nvCxnSpPr>
          <p:cNvPr id="2" name="AutoShape 10"/>
          <p:cNvCxnSpPr>
            <a:cxnSpLocks noChangeShapeType="1"/>
            <a:stCxn id="2053" idx="0"/>
            <a:endCxn id="2055" idx="2"/>
          </p:cNvCxnSpPr>
          <p:nvPr/>
        </p:nvCxnSpPr>
        <p:spPr bwMode="auto">
          <a:xfrm rot="5400000" flipH="1" flipV="1">
            <a:off x="2721769" y="2858294"/>
            <a:ext cx="1123950" cy="174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1785938" y="242093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HTML pages</a:t>
            </a:r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4143375" y="2714625"/>
            <a:ext cx="2884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RDF triple-based descriptions</a:t>
            </a:r>
            <a:br>
              <a:rPr lang="de-DE" sz="1600"/>
            </a:br>
            <a:r>
              <a:rPr lang="de-DE" sz="1600"/>
              <a:t>(Linked Data, RDF, JSON)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286125" y="4348163"/>
            <a:ext cx="183515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 err="1"/>
              <a:t>Triplify</a:t>
            </a:r>
            <a:r>
              <a:rPr lang="de-DE" dirty="0"/>
              <a:t> </a:t>
            </a:r>
            <a:r>
              <a:rPr lang="de-DE" dirty="0" err="1"/>
              <a:t>script</a:t>
            </a:r>
            <a:endParaRPr lang="de-DE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808663" y="3929063"/>
            <a:ext cx="183515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 err="1"/>
              <a:t>Endpoint</a:t>
            </a:r>
            <a:r>
              <a:rPr lang="de-DE" dirty="0"/>
              <a:t> </a:t>
            </a:r>
            <a:r>
              <a:rPr lang="de-DE" dirty="0" err="1"/>
              <a:t>registry</a:t>
            </a:r>
            <a:endParaRPr lang="de-DE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786438" y="5283200"/>
            <a:ext cx="183515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repository</a:t>
            </a:r>
            <a:endParaRPr lang="de-DE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>
            <a:off x="4071938" y="5224463"/>
            <a:ext cx="17145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18" idx="0"/>
          </p:cNvCxnSpPr>
          <p:nvPr/>
        </p:nvCxnSpPr>
        <p:spPr>
          <a:xfrm rot="16200000" flipV="1">
            <a:off x="3642518" y="3786982"/>
            <a:ext cx="633413" cy="4889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2057" idx="1"/>
          </p:cNvCxnSpPr>
          <p:nvPr/>
        </p:nvCxnSpPr>
        <p:spPr>
          <a:xfrm rot="5400000" flipH="1" flipV="1">
            <a:off x="3655219" y="2155031"/>
            <a:ext cx="1690688" cy="1571625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052" idx="0"/>
            <a:endCxn id="2056" idx="2"/>
          </p:cNvCxnSpPr>
          <p:nvPr/>
        </p:nvCxnSpPr>
        <p:spPr>
          <a:xfrm rot="16200000" flipV="1">
            <a:off x="1845469" y="4501356"/>
            <a:ext cx="946150" cy="13731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052" idx="0"/>
            <a:endCxn id="18" idx="2"/>
          </p:cNvCxnSpPr>
          <p:nvPr/>
        </p:nvCxnSpPr>
        <p:spPr>
          <a:xfrm rot="5400000" flipH="1" flipV="1">
            <a:off x="3132931" y="4590257"/>
            <a:ext cx="942975" cy="119856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3" idx="1"/>
          </p:cNvCxnSpPr>
          <p:nvPr/>
        </p:nvCxnSpPr>
        <p:spPr>
          <a:xfrm>
            <a:off x="4071938" y="3929063"/>
            <a:ext cx="1736725" cy="3238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Curved Connector 58"/>
          <p:cNvCxnSpPr>
            <a:cxnSpLocks noChangeShapeType="1"/>
            <a:stCxn id="2053" idx="0"/>
            <a:endCxn id="2054" idx="2"/>
          </p:cNvCxnSpPr>
          <p:nvPr/>
        </p:nvCxnSpPr>
        <p:spPr bwMode="auto">
          <a:xfrm rot="16200000" flipV="1">
            <a:off x="1548607" y="1702594"/>
            <a:ext cx="1284287" cy="21685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0" name="Curved Connector 60"/>
          <p:cNvCxnSpPr>
            <a:cxnSpLocks noChangeShapeType="1"/>
            <a:stCxn id="2056" idx="0"/>
            <a:endCxn id="2053" idx="0"/>
          </p:cNvCxnSpPr>
          <p:nvPr/>
        </p:nvCxnSpPr>
        <p:spPr bwMode="auto">
          <a:xfrm rot="5400000" flipH="1" flipV="1">
            <a:off x="1995488" y="3065462"/>
            <a:ext cx="915988" cy="1643063"/>
          </a:xfrm>
          <a:prstGeom prst="curvedConnector3">
            <a:avLst>
              <a:gd name="adj1" fmla="val 2636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Flowchart: Magnetic Disk 66"/>
          <p:cNvSpPr/>
          <p:nvPr/>
        </p:nvSpPr>
        <p:spPr>
          <a:xfrm>
            <a:off x="2319338" y="5835650"/>
            <a:ext cx="285750" cy="2857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17788" y="3429000"/>
            <a:ext cx="1314450" cy="392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Webserver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SQL is the industry standard language for </a:t>
            </a:r>
            <a:r>
              <a:rPr lang="en-US" b="1" dirty="0" smtClean="0"/>
              <a:t>relational transformations</a:t>
            </a:r>
          </a:p>
          <a:p>
            <a:r>
              <a:rPr lang="en-US" b="1" dirty="0" smtClean="0"/>
              <a:t>Extend SQL with </a:t>
            </a:r>
            <a:r>
              <a:rPr lang="en-US" dirty="0" smtClean="0"/>
              <a:t>a few </a:t>
            </a:r>
            <a:r>
              <a:rPr lang="en-US" b="1" dirty="0" smtClean="0"/>
              <a:t>syntactic constructs </a:t>
            </a:r>
            <a:r>
              <a:rPr lang="en-US" dirty="0" smtClean="0"/>
              <a:t>opaque to the SQL query processor</a:t>
            </a:r>
            <a:endParaRPr lang="en-US" dirty="0" smtClean="0"/>
          </a:p>
          <a:p>
            <a:r>
              <a:rPr lang="en-US" b="1" dirty="0" smtClean="0"/>
              <a:t>Map</a:t>
            </a:r>
            <a:r>
              <a:rPr lang="en-US" dirty="0" smtClean="0"/>
              <a:t> URL patterns to sets of SQL query patterns</a:t>
            </a:r>
          </a:p>
          <a:p>
            <a:r>
              <a:rPr lang="en-US" dirty="0" smtClean="0"/>
              <a:t>For a concrete URL request, </a:t>
            </a:r>
            <a:r>
              <a:rPr lang="en-US" b="1" dirty="0" smtClean="0"/>
              <a:t>replace placeholders </a:t>
            </a:r>
            <a:r>
              <a:rPr lang="en-US" dirty="0" smtClean="0"/>
              <a:t>in the query patterns, execute the query</a:t>
            </a:r>
          </a:p>
          <a:p>
            <a:r>
              <a:rPr lang="en-US" b="1" dirty="0" smtClean="0"/>
              <a:t>Transform resulting relations</a:t>
            </a:r>
            <a:r>
              <a:rPr lang="en-US" dirty="0" smtClean="0"/>
              <a:t> into various RDF serializations (multiple view to class approach)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Triplify</a:t>
            </a:r>
            <a:r>
              <a:rPr lang="en-US" dirty="0" smtClean="0"/>
              <a:t> Solution: SQL-SELECT queries map relational data to 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err="1" smtClean="0"/>
              <a:t>Triplify</a:t>
            </a:r>
            <a:r>
              <a:rPr lang="en-US" b="1" dirty="0" smtClean="0"/>
              <a:t> Configuration:</a:t>
            </a:r>
          </a:p>
          <a:p>
            <a:r>
              <a:rPr lang="en-US" dirty="0" smtClean="0"/>
              <a:t>number of </a:t>
            </a:r>
            <a:r>
              <a:rPr lang="en-US" i="1" dirty="0" smtClean="0"/>
              <a:t>SQL queries </a:t>
            </a:r>
            <a:r>
              <a:rPr lang="en-US" dirty="0" smtClean="0"/>
              <a:t>selecting information, which should be made publicly available.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Special SQL query result structure </a:t>
            </a:r>
            <a:r>
              <a:rPr lang="en-US" dirty="0" smtClean="0"/>
              <a:t>required (in order to convert results into RDF:</a:t>
            </a:r>
          </a:p>
          <a:p>
            <a:r>
              <a:rPr lang="en-US" i="1" dirty="0" smtClean="0"/>
              <a:t>first column must contain identifiers </a:t>
            </a:r>
            <a:r>
              <a:rPr lang="en-US" dirty="0" smtClean="0"/>
              <a:t>for generating instance URIs (i.e. the primary key of DB table) </a:t>
            </a:r>
          </a:p>
          <a:p>
            <a:r>
              <a:rPr lang="en-US" i="1" dirty="0" smtClean="0"/>
              <a:t>column names are used to generate property URIs</a:t>
            </a:r>
            <a:r>
              <a:rPr lang="en-US" dirty="0" smtClean="0"/>
              <a:t>, renaming columns allows to reuse properties from existing vocabularies such as Dublin Core, FOAF, SIOC</a:t>
            </a:r>
          </a:p>
          <a:p>
            <a:pPr lvl="1"/>
            <a:r>
              <a:rPr lang="en-US" dirty="0" smtClean="0"/>
              <a:t>e.g.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SELECT id, name AS '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hlinkClick r:id="rId2"/>
              </a:rPr>
              <a:t>foaf:name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' FROM users </a:t>
            </a:r>
          </a:p>
          <a:p>
            <a:r>
              <a:rPr lang="en-US" i="1" dirty="0" smtClean="0"/>
              <a:t>individual cells contain data values or references to other instances</a:t>
            </a:r>
            <a:br>
              <a:rPr lang="en-US" i="1" dirty="0" smtClean="0"/>
            </a:br>
            <a:r>
              <a:rPr lang="en-US" dirty="0" smtClean="0"/>
              <a:t>(eventually constitute the objects of resulting triples)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7329" y="4953000"/>
            <a:ext cx="605327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Wordpress</a:t>
            </a:r>
            <a:r>
              <a:rPr lang="en-US" dirty="0" smtClean="0"/>
              <a:t> Blog 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Associate the URL path fragment 'post‘ with a number of SQL patterns:</a:t>
            </a:r>
          </a:p>
          <a:p>
            <a:pPr algn="ctr">
              <a:buNone/>
            </a:pPr>
            <a:r>
              <a:rPr lang="en-US" b="1" dirty="0" smtClean="0"/>
              <a:t>http://blog.aksw.org/triplify/post/(xxx)</a:t>
            </a: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id,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post_author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AS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sioc:has_creator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-&gt;user'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post_title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dc:title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',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post_content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sioc:content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post_date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dcterms:modified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^^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xsd:dateTime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‘,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post_modified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dcterms:created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^^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xsd:dateTime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'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posts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post_status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='publish‘ (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id=xxx)</a:t>
            </a: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post_id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id,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tag_label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tag:taggedWithTag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‘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post2tag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INNER JOIN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tag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ON(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post2tag.tag_id=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tag.tag_id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id=xxx)</a:t>
            </a: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post_id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id,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category_id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belongsToCategory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-&gt;category‘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post2cat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 id=xxx)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352800" y="2743200"/>
            <a:ext cx="1066800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0" y="2695575"/>
            <a:ext cx="16749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Object property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4050268"/>
            <a:ext cx="19083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Datatype</a:t>
            </a:r>
            <a:r>
              <a:rPr lang="en-US" dirty="0" smtClean="0"/>
              <a:t> property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rot="10800000" flipV="1">
            <a:off x="5486400" y="2880240"/>
            <a:ext cx="1752600" cy="915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rot="10800000">
            <a:off x="5486400" y="3886200"/>
            <a:ext cx="1524000" cy="348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09550" y="292417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0955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955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Conversion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399" y="2185532"/>
          <a:ext cx="7543801" cy="63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50"/>
                <a:gridCol w="1113324"/>
                <a:gridCol w="1770484"/>
                <a:gridCol w="1719942"/>
                <a:gridCol w="1295400"/>
                <a:gridCol w="1295401"/>
              </a:tblGrid>
              <a:tr h="3169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id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</a:rPr>
                        <a:t>post_author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  <a:cs typeface="Courier New" pitchFamily="49" charset="0"/>
                        </a:rPr>
                        <a:t>post_title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  <a:cs typeface="Courier New" pitchFamily="49" charset="0"/>
                        </a:rPr>
                        <a:t>post_content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</a:rPr>
                        <a:t>post_date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</a:rPr>
                        <a:t>post_modified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169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New DBpedia release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Today we released 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200810201635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200810201635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Triplify – Linked Data Publication from Relational DBs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6482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143250" algn="l"/>
                <a:tab pos="4686300" algn="l"/>
              </a:tabLst>
            </a:pP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sioc:has_creator</a:t>
            </a:r>
            <a:r>
              <a:rPr lang="en-US" sz="1400" b="1" dirty="0" smtClean="0">
                <a:cs typeface="Courier New" pitchFamily="49" charset="0"/>
              </a:rPr>
              <a:t>	http://blog.aksw.org/triplify/user/5</a:t>
            </a:r>
          </a:p>
          <a:p>
            <a:pPr fontAlgn="t">
              <a:tabLst>
                <a:tab pos="3143250" algn="l"/>
                <a:tab pos="4686300" algn="l"/>
              </a:tabLst>
            </a:pP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dc:title</a:t>
            </a:r>
            <a:r>
              <a:rPr lang="en-US" sz="1400" b="1" dirty="0" smtClean="0">
                <a:cs typeface="Courier New" pitchFamily="49" charset="0"/>
              </a:rPr>
              <a:t>	“New DBpedia release”</a:t>
            </a:r>
          </a:p>
          <a:p>
            <a:pPr>
              <a:tabLst>
                <a:tab pos="3143250" algn="l"/>
                <a:tab pos="4686300" algn="l"/>
              </a:tabLst>
            </a:pP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sioc:content</a:t>
            </a:r>
            <a:r>
              <a:rPr lang="en-US" sz="1400" b="1" dirty="0" smtClean="0">
                <a:cs typeface="Courier New" pitchFamily="49" charset="0"/>
              </a:rPr>
              <a:t>	“Today we released …”</a:t>
            </a:r>
          </a:p>
          <a:p>
            <a:pPr>
              <a:tabLst>
                <a:tab pos="3143250" algn="l"/>
                <a:tab pos="4686300" algn="l"/>
              </a:tabLst>
            </a:pP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dcterms:modified</a:t>
            </a:r>
            <a:r>
              <a:rPr lang="en-US" sz="1400" b="1" dirty="0" smtClean="0">
                <a:cs typeface="Courier New" pitchFamily="49" charset="0"/>
              </a:rPr>
              <a:t>	“20081020T1635”^^</a:t>
            </a:r>
            <a:r>
              <a:rPr lang="en-US" sz="1400" b="1" dirty="0" err="1" smtClean="0">
                <a:cs typeface="Courier New" pitchFamily="49" charset="0"/>
              </a:rPr>
              <a:t>xsd:dateTime</a:t>
            </a:r>
            <a:r>
              <a:rPr lang="en-US" sz="1400" b="1" dirty="0" smtClean="0">
                <a:cs typeface="Courier New" pitchFamily="49" charset="0"/>
              </a:rPr>
              <a:t/>
            </a:r>
            <a:br>
              <a:rPr lang="en-US" sz="1400" b="1" dirty="0" smtClean="0">
                <a:cs typeface="Courier New" pitchFamily="49" charset="0"/>
              </a:rPr>
            </a:b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dcterms:created</a:t>
            </a:r>
            <a:r>
              <a:rPr lang="en-US" sz="1400" b="1" dirty="0" smtClean="0">
                <a:cs typeface="Courier New" pitchFamily="49" charset="0"/>
              </a:rPr>
              <a:t>	“20081020T1635”^^</a:t>
            </a:r>
            <a:r>
              <a:rPr lang="en-US" sz="1400" b="1" dirty="0" err="1" smtClean="0">
                <a:cs typeface="Courier New" pitchFamily="49" charset="0"/>
              </a:rPr>
              <a:t>xsd:dateTime</a:t>
            </a:r>
            <a:endParaRPr lang="en-US" sz="1400" b="1" dirty="0" smtClean="0">
              <a:cs typeface="Courier New" pitchFamily="49" charset="0"/>
            </a:endParaRPr>
          </a:p>
          <a:p>
            <a:pPr>
              <a:tabLst>
                <a:tab pos="3143250" algn="l"/>
                <a:tab pos="4686300" algn="l"/>
              </a:tabLst>
            </a:pP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tag:taggedWithTag</a:t>
            </a:r>
            <a:r>
              <a:rPr lang="en-US" sz="1400" b="1" dirty="0" smtClean="0">
                <a:cs typeface="Courier New" pitchFamily="49" charset="0"/>
              </a:rPr>
              <a:t>	“DBpedia”</a:t>
            </a:r>
          </a:p>
          <a:p>
            <a:pPr>
              <a:tabLst>
                <a:tab pos="3143250" algn="l"/>
                <a:tab pos="4686300" algn="l"/>
              </a:tabLst>
            </a:pP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tag:taggedWithTag</a:t>
            </a:r>
            <a:r>
              <a:rPr lang="en-US" sz="1400" b="1" dirty="0" smtClean="0">
                <a:cs typeface="Courier New" pitchFamily="49" charset="0"/>
              </a:rPr>
              <a:t>	“Release”</a:t>
            </a:r>
          </a:p>
          <a:p>
            <a:pPr>
              <a:tabLst>
                <a:tab pos="3143250" algn="l"/>
                <a:tab pos="4686300" algn="l"/>
              </a:tabLst>
            </a:pPr>
            <a:r>
              <a:rPr lang="en-US" sz="1400" b="1" dirty="0" smtClean="0">
                <a:cs typeface="Courier New" pitchFamily="49" charset="0"/>
              </a:rPr>
              <a:t>http://blog.aksw.org/triplify/post/1	</a:t>
            </a:r>
            <a:r>
              <a:rPr lang="en-US" sz="1400" b="1" dirty="0" err="1" smtClean="0">
                <a:cs typeface="Courier New" pitchFamily="49" charset="0"/>
              </a:rPr>
              <a:t>belongsToCategory</a:t>
            </a:r>
            <a:r>
              <a:rPr lang="en-US" sz="1400" b="1" dirty="0" smtClean="0">
                <a:cs typeface="Courier New" pitchFamily="49" charset="0"/>
              </a:rPr>
              <a:t>	 http://blog.aksw.org/triplify/category/34</a:t>
            </a:r>
            <a:endParaRPr lang="en-US" sz="1400" b="1" dirty="0">
              <a:cs typeface="Courier New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29718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8288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ourier New" pitchFamily="49" charset="0"/>
                        </a:rPr>
                        <a:t>id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  <a:cs typeface="Courier New" pitchFamily="49" charset="0"/>
                        </a:rPr>
                        <a:t>tag:taggedWithTag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DBpedia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Release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..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972050" y="2971800"/>
          <a:ext cx="2514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98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belogsToCategory</a:t>
                      </a:r>
                      <a:endParaRPr lang="en-US" sz="14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33399" y="21855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524000" y="307657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1485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3733800" y="4267200"/>
            <a:ext cx="1752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4600" y="1295400"/>
            <a:ext cx="403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http://blog.aksw.org/triplify/post/1</a:t>
            </a:r>
            <a:endParaRPr lang="en-US" sz="2000" dirty="0"/>
          </a:p>
        </p:txBody>
      </p:sp>
      <p:sp>
        <p:nvSpPr>
          <p:cNvPr id="18" name="Down Arrow 17"/>
          <p:cNvSpPr/>
          <p:nvPr/>
        </p:nvSpPr>
        <p:spPr>
          <a:xfrm>
            <a:off x="3733800" y="1752600"/>
            <a:ext cx="1600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4/24/2009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EDF4-FC69-4156-B0C7-90F43DDE28B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950</Words>
  <Application>Microsoft Office PowerPoint</Application>
  <PresentationFormat>On-screen Show (4:3)</PresentationFormat>
  <Paragraphs>342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Triplify – Linked Data Publication from Relational Databases</vt:lpstr>
      <vt:lpstr>Growth of the Semantic Data Web</vt:lpstr>
      <vt:lpstr>Triplify Big Picture</vt:lpstr>
      <vt:lpstr>Triplify Motivation</vt:lpstr>
      <vt:lpstr>Overview</vt:lpstr>
      <vt:lpstr>Solution overview</vt:lpstr>
      <vt:lpstr>Triplify Solution: SQL-SELECT queries map relational data to RDF</vt:lpstr>
      <vt:lpstr>Example: Wordpress Blog Posts</vt:lpstr>
      <vt:lpstr>RDF Conversion</vt:lpstr>
      <vt:lpstr>Triplify Implementation: Simplicity</vt:lpstr>
      <vt:lpstr>Example Config</vt:lpstr>
      <vt:lpstr>Configuration repository</vt:lpstr>
      <vt:lpstr>Triplify Endpoint Registry</vt:lpstr>
      <vt:lpstr>Triplify Temporal Extension</vt:lpstr>
      <vt:lpstr>Triplify Temporal Extension</vt:lpstr>
      <vt:lpstr>LOD Update log generation</vt:lpstr>
      <vt:lpstr>Triplify Spatial Extension: Linked Open Geo Data</vt:lpstr>
      <vt:lpstr>Triplify Spatial Extension</vt:lpstr>
      <vt:lpstr>Faceted Linked-Geo-Data Browser</vt:lpstr>
      <vt:lpstr>RDB2RDF tool comparison</vt:lpstr>
      <vt:lpstr>Conclusion</vt:lpstr>
      <vt:lpstr>Should it be a Cloud or the Sky?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Soeren</dc:creator>
  <cp:lastModifiedBy>Soeren</cp:lastModifiedBy>
  <cp:revision>12</cp:revision>
  <dcterms:created xsi:type="dcterms:W3CDTF">2009-04-23T13:31:24Z</dcterms:created>
  <dcterms:modified xsi:type="dcterms:W3CDTF">2009-04-24T12:48:20Z</dcterms:modified>
</cp:coreProperties>
</file>