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1" r:id="rId2"/>
    <p:sldMasterId id="2147483682" r:id="rId3"/>
    <p:sldMasterId id="2147483677" r:id="rId4"/>
    <p:sldMasterId id="2147483730" r:id="rId5"/>
  </p:sldMasterIdLst>
  <p:notesMasterIdLst>
    <p:notesMasterId r:id="rId56"/>
  </p:notesMasterIdLst>
  <p:handoutMasterIdLst>
    <p:handoutMasterId r:id="rId57"/>
  </p:handoutMasterIdLst>
  <p:sldIdLst>
    <p:sldId id="257" r:id="rId6"/>
    <p:sldId id="322" r:id="rId7"/>
    <p:sldId id="414" r:id="rId8"/>
    <p:sldId id="403" r:id="rId9"/>
    <p:sldId id="413" r:id="rId10"/>
    <p:sldId id="339" r:id="rId11"/>
    <p:sldId id="415" r:id="rId12"/>
    <p:sldId id="426" r:id="rId13"/>
    <p:sldId id="340" r:id="rId14"/>
    <p:sldId id="431" r:id="rId15"/>
    <p:sldId id="417" r:id="rId16"/>
    <p:sldId id="418" r:id="rId17"/>
    <p:sldId id="346" r:id="rId18"/>
    <p:sldId id="432" r:id="rId19"/>
    <p:sldId id="420" r:id="rId20"/>
    <p:sldId id="352" r:id="rId21"/>
    <p:sldId id="433" r:id="rId22"/>
    <p:sldId id="419" r:id="rId23"/>
    <p:sldId id="348" r:id="rId24"/>
    <p:sldId id="434" r:id="rId25"/>
    <p:sldId id="428" r:id="rId26"/>
    <p:sldId id="354" r:id="rId27"/>
    <p:sldId id="435" r:id="rId28"/>
    <p:sldId id="429" r:id="rId29"/>
    <p:sldId id="358" r:id="rId30"/>
    <p:sldId id="436" r:id="rId31"/>
    <p:sldId id="416" r:id="rId32"/>
    <p:sldId id="363" r:id="rId33"/>
    <p:sldId id="437" r:id="rId34"/>
    <p:sldId id="422" r:id="rId35"/>
    <p:sldId id="361" r:id="rId36"/>
    <p:sldId id="438" r:id="rId37"/>
    <p:sldId id="427" r:id="rId38"/>
    <p:sldId id="365" r:id="rId39"/>
    <p:sldId id="439" r:id="rId40"/>
    <p:sldId id="424" r:id="rId41"/>
    <p:sldId id="367" r:id="rId42"/>
    <p:sldId id="440" r:id="rId43"/>
    <p:sldId id="425" r:id="rId44"/>
    <p:sldId id="369" r:id="rId45"/>
    <p:sldId id="441" r:id="rId46"/>
    <p:sldId id="423" r:id="rId47"/>
    <p:sldId id="373" r:id="rId48"/>
    <p:sldId id="442" r:id="rId49"/>
    <p:sldId id="421" r:id="rId50"/>
    <p:sldId id="371" r:id="rId51"/>
    <p:sldId id="336" r:id="rId52"/>
    <p:sldId id="410" r:id="rId53"/>
    <p:sldId id="406" r:id="rId54"/>
    <p:sldId id="412" r:id="rId5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presentationPr>
</file>

<file path=ppt/tableStyles.xml><?xml version="1.0" encoding="utf-8"?>
<a:tblStyleLst xmlns:a="http://schemas.openxmlformats.org/drawingml/2006/main" def="{5C22544A-7EE6-4342-B048-85BDC9FD1C3A}">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198" autoAdjust="0"/>
    <p:restoredTop sz="92840" autoAdjust="0"/>
  </p:normalViewPr>
  <p:slideViewPr>
    <p:cSldViewPr snapToObjects="1">
      <p:cViewPr>
        <p:scale>
          <a:sx n="70" d="100"/>
          <a:sy n="70" d="100"/>
        </p:scale>
        <p:origin x="-106" y="-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1484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54CDEAE5-578F-4693-ADE7-FF83C5074C42}" type="datetime1">
              <a:rPr lang="de-DE"/>
              <a:pPr/>
              <a:t>05.05.2009</a:t>
            </a:fld>
            <a:endParaRPr lang="de-DE"/>
          </a:p>
        </p:txBody>
      </p:sp>
      <p:sp>
        <p:nvSpPr>
          <p:cNvPr id="1484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1484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0569F47-933D-483B-BC1C-A9E9571D9E29}" type="slidenum">
              <a:rPr lang="de-DE"/>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34" charset="0"/>
                <a:ea typeface="ＭＳ Ｐゴシック" pitchFamily="-65" charset="-128"/>
                <a:cs typeface="+mn-cs"/>
              </a:defRPr>
            </a:lvl1pPr>
          </a:lstStyle>
          <a:p>
            <a:pPr>
              <a:defRPr/>
            </a:pPr>
            <a:endParaRPr lang="de-DE"/>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65" charset="-128"/>
                <a:cs typeface="+mn-cs"/>
              </a:defRPr>
            </a:lvl1pPr>
          </a:lstStyle>
          <a:p>
            <a:pPr>
              <a:defRPr/>
            </a:pPr>
            <a:fld id="{9E0ECA5A-E168-4994-8D28-FF5DD985A283}" type="datetime1">
              <a:rPr lang="en-US"/>
              <a:pPr>
                <a:defRPr/>
              </a:pPr>
              <a:t>5/5/2009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de-DE"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34" charset="0"/>
                <a:ea typeface="ＭＳ Ｐゴシック" pitchFamily="-65" charset="-128"/>
                <a:cs typeface="+mn-cs"/>
              </a:defRPr>
            </a:lvl1pPr>
          </a:lstStyle>
          <a:p>
            <a:pPr>
              <a:defRPr/>
            </a:pPr>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pitchFamily="-65" charset="-128"/>
                <a:cs typeface="+mn-cs"/>
              </a:defRPr>
            </a:lvl1pPr>
          </a:lstStyle>
          <a:p>
            <a:pPr>
              <a:defRPr/>
            </a:pPr>
            <a:fld id="{3F34D8C9-3CC4-4F1B-A572-5A17CC81AE5F}" type="slidenum">
              <a:rPr lang="en-US"/>
              <a:pPr>
                <a:defRPr/>
              </a:pPr>
              <a:t>‹Nr.›</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Folienbildplatzhalter 1"/>
          <p:cNvSpPr>
            <a:spLocks noGrp="1" noRot="1" noChangeAspect="1"/>
          </p:cNvSpPr>
          <p:nvPr>
            <p:ph type="sldImg"/>
          </p:nvPr>
        </p:nvSpPr>
        <p:spPr bwMode="auto">
          <a:noFill/>
          <a:ln>
            <a:solidFill>
              <a:srgbClr val="000000"/>
            </a:solidFill>
            <a:miter lim="800000"/>
            <a:headEnd/>
            <a:tailEnd/>
          </a:ln>
        </p:spPr>
      </p:sp>
      <p:sp>
        <p:nvSpPr>
          <p:cNvPr id="52226" name="Notizenplatzhalter 2"/>
          <p:cNvSpPr>
            <a:spLocks noGrp="1"/>
          </p:cNvSpPr>
          <p:nvPr>
            <p:ph type="body" idx="1"/>
          </p:nvPr>
        </p:nvSpPr>
        <p:spPr bwMode="auto">
          <a:noFill/>
        </p:spPr>
        <p:txBody>
          <a:bodyPr/>
          <a:lstStyle/>
          <a:p>
            <a:pPr eaLnBrk="1" hangingPunct="1"/>
            <a:endParaRPr lang="en-GB" smtClean="0">
              <a:ea typeface="ＭＳ Ｐゴシック" pitchFamily="34" charset="-128"/>
            </a:endParaRPr>
          </a:p>
        </p:txBody>
      </p:sp>
      <p:sp>
        <p:nvSpPr>
          <p:cNvPr id="52227" name="Foliennummernplatzhalter 3"/>
          <p:cNvSpPr>
            <a:spLocks noGrp="1"/>
          </p:cNvSpPr>
          <p:nvPr>
            <p:ph type="sldNum" sz="quarter" idx="5"/>
          </p:nvPr>
        </p:nvSpPr>
        <p:spPr bwMode="auto">
          <a:noFill/>
          <a:ln>
            <a:miter lim="800000"/>
            <a:headEnd/>
            <a:tailEnd/>
          </a:ln>
        </p:spPr>
        <p:txBody>
          <a:bodyPr/>
          <a:lstStyle/>
          <a:p>
            <a:fld id="{086D11B1-BC2F-490B-AB73-663999E375C0}" type="slidenum">
              <a:rPr lang="en-US" smtClean="0">
                <a:ea typeface="ＭＳ Ｐゴシック" pitchFamily="34" charset="-128"/>
              </a:rPr>
              <a:pPr/>
              <a:t>1</a:t>
            </a:fld>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F38F2065-217C-44BC-ACDA-2EBAF59CF6DA}" type="slidenum">
              <a:rPr lang="en-US">
                <a:solidFill>
                  <a:prstClr val="black"/>
                </a:solidFill>
                <a:ea typeface="+mn-ea"/>
              </a:rPr>
              <a:pPr>
                <a:defRPr/>
              </a:pPr>
              <a:t>10</a:t>
            </a:fld>
            <a:endParaRPr lang="en-US">
              <a:solidFill>
                <a:prstClr val="black"/>
              </a:solidFill>
              <a:ea typeface="+mn-ea"/>
            </a:endParaRPr>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3" name="Rectangle 3"/>
          <p:cNvSpPr>
            <a:spLocks noGrp="1" noChangeArrowheads="1"/>
          </p:cNvSpPr>
          <p:nvPr>
            <p:ph type="body" idx="1"/>
          </p:nvPr>
        </p:nvSpPr>
        <p:spPr bwMode="auto">
          <a:noFill/>
        </p:spPr>
        <p:txBody>
          <a:bodyPr/>
          <a:lstStyle/>
          <a:p>
            <a:pPr eaLnBrk="1" hangingPunct="1"/>
            <a:endParaRPr lang="de-DE"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46DC9479-0D5B-4E2B-A3A7-C8ED0B2623E1}" type="slidenum">
              <a:rPr lang="en-US">
                <a:solidFill>
                  <a:prstClr val="black"/>
                </a:solidFill>
                <a:ea typeface="+mn-ea"/>
              </a:rPr>
              <a:pPr>
                <a:defRPr/>
              </a:pPr>
              <a:t>11</a:t>
            </a:fld>
            <a:endParaRPr lang="en-US">
              <a:solidFill>
                <a:prstClr val="black"/>
              </a:solidFill>
              <a:ea typeface="+mn-ea"/>
            </a:endParaRPr>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a:lstStyle/>
          <a:p>
            <a:pPr eaLnBrk="1" hangingPunct="1"/>
            <a:endParaRPr lang="de-DE"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96AF3D48-1AB2-4131-A040-D4BB2CBC9EDF}" type="slidenum">
              <a:rPr lang="en-US">
                <a:solidFill>
                  <a:prstClr val="black"/>
                </a:solidFill>
                <a:ea typeface="+mn-ea"/>
              </a:rPr>
              <a:pPr>
                <a:defRPr/>
              </a:pPr>
              <a:t>12</a:t>
            </a:fld>
            <a:endParaRPr lang="en-US">
              <a:solidFill>
                <a:prstClr val="black"/>
              </a:solidFill>
              <a:ea typeface="+mn-ea"/>
            </a:endParaRPr>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9" name="Rectangle 3"/>
          <p:cNvSpPr>
            <a:spLocks noGrp="1" noChangeArrowheads="1"/>
          </p:cNvSpPr>
          <p:nvPr>
            <p:ph type="body" idx="1"/>
          </p:nvPr>
        </p:nvSpPr>
        <p:spPr bwMode="auto">
          <a:noFill/>
        </p:spPr>
        <p:txBody>
          <a:bodyPr/>
          <a:lstStyle/>
          <a:p>
            <a:pPr eaLnBrk="1" hangingPunct="1"/>
            <a:r>
              <a:rPr lang="de-DE" smtClean="0">
                <a:ea typeface="ＭＳ Ｐゴシック" pitchFamily="34" charset="-128"/>
              </a:rPr>
              <a:t>Orally explain what VCOR is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6D1C5A19-9EEE-437D-B5C2-6659E140EE97}" type="slidenum">
              <a:rPr lang="en-US">
                <a:solidFill>
                  <a:prstClr val="black"/>
                </a:solidFill>
                <a:ea typeface="+mn-ea"/>
              </a:rPr>
              <a:pPr>
                <a:defRPr/>
              </a:pPr>
              <a:t>13</a:t>
            </a:fld>
            <a:endParaRPr lang="en-US">
              <a:solidFill>
                <a:prstClr val="black"/>
              </a:solidFill>
              <a:ea typeface="+mn-ea"/>
            </a:endParaRPr>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7" name="Rectangle 3"/>
          <p:cNvSpPr>
            <a:spLocks noGrp="1" noChangeArrowheads="1"/>
          </p:cNvSpPr>
          <p:nvPr>
            <p:ph type="body" idx="1"/>
          </p:nvPr>
        </p:nvSpPr>
        <p:spPr bwMode="auto">
          <a:noFill/>
        </p:spPr>
        <p:txBody>
          <a:bodyPr/>
          <a:lstStyle/>
          <a:p>
            <a:pPr eaLnBrk="1" hangingPunct="1"/>
            <a:r>
              <a:rPr lang="de-DE" smtClean="0">
                <a:ea typeface="ＭＳ Ｐゴシック" pitchFamily="34" charset="-128"/>
              </a:rPr>
              <a:t>Orally speak about exogenous and endogenous BOs, and that ECOLEAD did not support the latter BOs, but LABORANOVA did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893196A0-2312-4DB5-8C20-529E82BC7063}" type="slidenum">
              <a:rPr lang="en-US">
                <a:solidFill>
                  <a:prstClr val="black"/>
                </a:solidFill>
                <a:ea typeface="+mn-ea"/>
              </a:rPr>
              <a:pPr>
                <a:defRPr/>
              </a:pPr>
              <a:t>14</a:t>
            </a:fld>
            <a:endParaRPr lang="en-US">
              <a:solidFill>
                <a:prstClr val="black"/>
              </a:solidFill>
              <a:ea typeface="+mn-ea"/>
            </a:endParaRPr>
          </a:p>
        </p:txBody>
      </p:sp>
      <p:sp>
        <p:nvSpPr>
          <p:cNvPr id="74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5" name="Rectangle 3"/>
          <p:cNvSpPr>
            <a:spLocks noGrp="1" noChangeArrowheads="1"/>
          </p:cNvSpPr>
          <p:nvPr>
            <p:ph type="body" idx="1"/>
          </p:nvPr>
        </p:nvSpPr>
        <p:spPr bwMode="auto">
          <a:noFill/>
        </p:spPr>
        <p:txBody>
          <a:bodyPr/>
          <a:lstStyle/>
          <a:p>
            <a:pPr eaLnBrk="1" hangingPunct="1"/>
            <a:endParaRPr lang="de-DE"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FEDF8B57-AE0E-40DD-8BE5-ECD7D74D7C2F}" type="slidenum">
              <a:rPr lang="en-US">
                <a:solidFill>
                  <a:prstClr val="black"/>
                </a:solidFill>
                <a:ea typeface="+mn-ea"/>
              </a:rPr>
              <a:pPr>
                <a:defRPr/>
              </a:pPr>
              <a:t>15</a:t>
            </a:fld>
            <a:endParaRPr lang="en-US">
              <a:solidFill>
                <a:prstClr val="black"/>
              </a:solidFill>
              <a:ea typeface="+mn-ea"/>
            </a:endParaRPr>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3" name="Rectangle 3"/>
          <p:cNvSpPr>
            <a:spLocks noGrp="1" noChangeArrowheads="1"/>
          </p:cNvSpPr>
          <p:nvPr>
            <p:ph type="body" idx="1"/>
          </p:nvPr>
        </p:nvSpPr>
        <p:spPr bwMode="auto">
          <a:noFill/>
        </p:spPr>
        <p:txBody>
          <a:bodyPr/>
          <a:lstStyle/>
          <a:p>
            <a:pPr eaLnBrk="1" hangingPunct="1"/>
            <a:r>
              <a:rPr lang="de-DE" smtClean="0">
                <a:ea typeface="ＭＳ Ｐゴシック" pitchFamily="34" charset="-128"/>
              </a:rPr>
              <a:t>Orally explain what VCOR is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86B2559C-0C53-49F5-B4B6-AFD6A49CF16F}" type="slidenum">
              <a:rPr lang="en-US">
                <a:solidFill>
                  <a:prstClr val="black"/>
                </a:solidFill>
                <a:ea typeface="+mn-ea"/>
              </a:rPr>
              <a:pPr>
                <a:defRPr/>
              </a:pPr>
              <a:t>16</a:t>
            </a:fld>
            <a:endParaRPr lang="en-US">
              <a:solidFill>
                <a:prstClr val="black"/>
              </a:solidFill>
              <a:ea typeface="+mn-ea"/>
            </a:endParaRPr>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1" name="Rectangle 3"/>
          <p:cNvSpPr>
            <a:spLocks noGrp="1" noChangeArrowheads="1"/>
          </p:cNvSpPr>
          <p:nvPr>
            <p:ph type="body" idx="1"/>
          </p:nvPr>
        </p:nvSpPr>
        <p:spPr bwMode="auto">
          <a:noFill/>
        </p:spPr>
        <p:txBody>
          <a:bodyPr/>
          <a:lstStyle/>
          <a:p>
            <a:pPr eaLnBrk="1" hangingPunct="1"/>
            <a:endParaRPr lang="de-DE"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6F093C13-A8E9-4DD7-8DF3-108092727A7D}" type="slidenum">
              <a:rPr lang="en-US">
                <a:solidFill>
                  <a:prstClr val="black"/>
                </a:solidFill>
                <a:ea typeface="+mn-ea"/>
              </a:rPr>
              <a:pPr>
                <a:defRPr/>
              </a:pPr>
              <a:t>17</a:t>
            </a:fld>
            <a:endParaRPr lang="en-US">
              <a:solidFill>
                <a:prstClr val="black"/>
              </a:solidFill>
              <a:ea typeface="+mn-ea"/>
            </a:endParaRPr>
          </a:p>
        </p:txBody>
      </p:sp>
      <p:sp>
        <p:nvSpPr>
          <p:cNvPr id="808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a:lstStyle/>
          <a:p>
            <a:pPr eaLnBrk="1" hangingPunct="1"/>
            <a:endParaRPr lang="de-DE"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F0D4B122-C753-47FB-830A-D7366BED921F}" type="slidenum">
              <a:rPr lang="en-US">
                <a:solidFill>
                  <a:prstClr val="black"/>
                </a:solidFill>
                <a:ea typeface="+mn-ea"/>
              </a:rPr>
              <a:pPr>
                <a:defRPr/>
              </a:pPr>
              <a:t>18</a:t>
            </a:fld>
            <a:endParaRPr lang="en-US">
              <a:solidFill>
                <a:prstClr val="black"/>
              </a:solidFill>
              <a:ea typeface="+mn-ea"/>
            </a:endParaRPr>
          </a:p>
        </p:txBody>
      </p:sp>
      <p:sp>
        <p:nvSpPr>
          <p:cNvPr id="829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7" name="Rectangle 3"/>
          <p:cNvSpPr>
            <a:spLocks noGrp="1" noChangeArrowheads="1"/>
          </p:cNvSpPr>
          <p:nvPr>
            <p:ph type="body" idx="1"/>
          </p:nvPr>
        </p:nvSpPr>
        <p:spPr bwMode="auto">
          <a:noFill/>
        </p:spPr>
        <p:txBody>
          <a:bodyPr/>
          <a:lstStyle/>
          <a:p>
            <a:pPr eaLnBrk="1" hangingPunct="1"/>
            <a:r>
              <a:rPr lang="de-DE" smtClean="0">
                <a:ea typeface="ＭＳ Ｐゴシック" pitchFamily="34" charset="-128"/>
              </a:rPr>
              <a:t>Orally explain what VCOR is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6A17D8E8-F717-44D4-BF58-8E47F4F0299F}" type="slidenum">
              <a:rPr lang="en-US">
                <a:solidFill>
                  <a:prstClr val="black"/>
                </a:solidFill>
                <a:ea typeface="+mn-ea"/>
              </a:rPr>
              <a:pPr>
                <a:defRPr/>
              </a:pPr>
              <a:t>19</a:t>
            </a:fld>
            <a:endParaRPr lang="en-US">
              <a:solidFill>
                <a:prstClr val="black"/>
              </a:solidFill>
              <a:ea typeface="+mn-ea"/>
            </a:endParaRPr>
          </a:p>
        </p:txBody>
      </p:sp>
      <p:sp>
        <p:nvSpPr>
          <p:cNvPr id="849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5" name="Rectangle 3"/>
          <p:cNvSpPr>
            <a:spLocks noGrp="1" noChangeArrowheads="1"/>
          </p:cNvSpPr>
          <p:nvPr>
            <p:ph type="body" idx="1"/>
          </p:nvPr>
        </p:nvSpPr>
        <p:spPr bwMode="auto">
          <a:noFill/>
        </p:spPr>
        <p:txBody>
          <a:bodyPr/>
          <a:lstStyle/>
          <a:p>
            <a:pPr eaLnBrk="1" hangingPunct="1"/>
            <a:r>
              <a:rPr lang="de-DE" smtClean="0">
                <a:ea typeface="ＭＳ Ｐゴシック" pitchFamily="34" charset="-128"/>
              </a:rPr>
              <a:t>Is it just for manufacturing?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TextEdit="1"/>
          </p:cNvSpPr>
          <p:nvPr>
            <p:ph type="sldImg"/>
          </p:nvPr>
        </p:nvSpPr>
        <p:spPr bwMode="auto">
          <a:noFill/>
          <a:ln>
            <a:solidFill>
              <a:srgbClr val="000000"/>
            </a:solidFill>
            <a:miter lim="800000"/>
            <a:headEnd/>
            <a:tailEnd/>
          </a:ln>
        </p:spPr>
      </p:sp>
      <p:sp>
        <p:nvSpPr>
          <p:cNvPr id="149507" name="Rectangle 3"/>
          <p:cNvSpPr>
            <a:spLocks noGrp="1"/>
          </p:cNvSpPr>
          <p:nvPr>
            <p:ph type="body" idx="1"/>
          </p:nvPr>
        </p:nvSpPr>
        <p:spPr bwMode="auto">
          <a:noFill/>
        </p:spPr>
        <p:txBody>
          <a:bodyPr/>
          <a:lstStyle/>
          <a:p>
            <a:endParaRPr lang="de-DE"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EFFCECE5-6F10-4995-B012-B4E8B916EA74}" type="slidenum">
              <a:rPr lang="en-US">
                <a:solidFill>
                  <a:prstClr val="black"/>
                </a:solidFill>
                <a:ea typeface="+mn-ea"/>
              </a:rPr>
              <a:pPr>
                <a:defRPr/>
              </a:pPr>
              <a:t>20</a:t>
            </a:fld>
            <a:endParaRPr lang="en-US">
              <a:solidFill>
                <a:prstClr val="black"/>
              </a:solidFill>
              <a:ea typeface="+mn-ea"/>
            </a:endParaRPr>
          </a:p>
        </p:txBody>
      </p:sp>
      <p:sp>
        <p:nvSpPr>
          <p:cNvPr id="870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3" name="Rectangle 3"/>
          <p:cNvSpPr>
            <a:spLocks noGrp="1" noChangeArrowheads="1"/>
          </p:cNvSpPr>
          <p:nvPr>
            <p:ph type="body" idx="1"/>
          </p:nvPr>
        </p:nvSpPr>
        <p:spPr bwMode="auto">
          <a:noFill/>
        </p:spPr>
        <p:txBody>
          <a:bodyPr/>
          <a:lstStyle/>
          <a:p>
            <a:pPr eaLnBrk="1" hangingPunct="1"/>
            <a:endParaRPr lang="de-DE"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1B19A394-54CC-4EFF-BB0E-180C5A08C47B}" type="slidenum">
              <a:rPr lang="en-US">
                <a:solidFill>
                  <a:prstClr val="black"/>
                </a:solidFill>
                <a:ea typeface="+mn-ea"/>
              </a:rPr>
              <a:pPr>
                <a:defRPr/>
              </a:pPr>
              <a:t>21</a:t>
            </a:fld>
            <a:endParaRPr lang="en-US">
              <a:solidFill>
                <a:prstClr val="black"/>
              </a:solidFill>
              <a:ea typeface="+mn-ea"/>
            </a:endParaRPr>
          </a:p>
        </p:txBody>
      </p:sp>
      <p:sp>
        <p:nvSpPr>
          <p:cNvPr id="890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1" name="Rectangle 3"/>
          <p:cNvSpPr>
            <a:spLocks noGrp="1" noChangeArrowheads="1"/>
          </p:cNvSpPr>
          <p:nvPr>
            <p:ph type="body" idx="1"/>
          </p:nvPr>
        </p:nvSpPr>
        <p:spPr bwMode="auto">
          <a:noFill/>
        </p:spPr>
        <p:txBody>
          <a:bodyPr/>
          <a:lstStyle/>
          <a:p>
            <a:pPr eaLnBrk="1" hangingPunct="1"/>
            <a:r>
              <a:rPr lang="de-DE" smtClean="0">
                <a:ea typeface="ＭＳ Ｐゴシック" pitchFamily="34" charset="-128"/>
              </a:rPr>
              <a:t>Orally explain what VCOR is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72106A71-EA40-4BFF-A0B9-0293E48472E7}" type="slidenum">
              <a:rPr lang="en-US">
                <a:solidFill>
                  <a:prstClr val="black"/>
                </a:solidFill>
                <a:ea typeface="+mn-ea"/>
              </a:rPr>
              <a:pPr>
                <a:defRPr/>
              </a:pPr>
              <a:t>22</a:t>
            </a:fld>
            <a:endParaRPr lang="en-US">
              <a:solidFill>
                <a:prstClr val="black"/>
              </a:solidFill>
              <a:ea typeface="+mn-ea"/>
            </a:endParaRPr>
          </a:p>
        </p:txBody>
      </p:sp>
      <p:sp>
        <p:nvSpPr>
          <p:cNvPr id="911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39" name="Rectangle 3"/>
          <p:cNvSpPr>
            <a:spLocks noGrp="1" noChangeArrowheads="1"/>
          </p:cNvSpPr>
          <p:nvPr>
            <p:ph type="body" idx="1"/>
          </p:nvPr>
        </p:nvSpPr>
        <p:spPr bwMode="auto">
          <a:noFill/>
        </p:spPr>
        <p:txBody>
          <a:bodyPr/>
          <a:lstStyle/>
          <a:p>
            <a:pPr eaLnBrk="1" hangingPunct="1"/>
            <a:endParaRPr lang="de-DE"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3A6BA0A6-D949-4303-B474-53F96DD0049F}" type="slidenum">
              <a:rPr lang="en-US">
                <a:solidFill>
                  <a:prstClr val="black"/>
                </a:solidFill>
                <a:ea typeface="+mn-ea"/>
              </a:rPr>
              <a:pPr>
                <a:defRPr/>
              </a:pPr>
              <a:t>23</a:t>
            </a:fld>
            <a:endParaRPr lang="en-US">
              <a:solidFill>
                <a:prstClr val="black"/>
              </a:solidFill>
              <a:ea typeface="+mn-ea"/>
            </a:endParaRPr>
          </a:p>
        </p:txBody>
      </p:sp>
      <p:sp>
        <p:nvSpPr>
          <p:cNvPr id="931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7" name="Rectangle 3"/>
          <p:cNvSpPr>
            <a:spLocks noGrp="1" noChangeArrowheads="1"/>
          </p:cNvSpPr>
          <p:nvPr>
            <p:ph type="body" idx="1"/>
          </p:nvPr>
        </p:nvSpPr>
        <p:spPr bwMode="auto">
          <a:noFill/>
        </p:spPr>
        <p:txBody>
          <a:bodyPr/>
          <a:lstStyle/>
          <a:p>
            <a:pPr eaLnBrk="1" hangingPunct="1"/>
            <a:endParaRPr lang="de-DE"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0EE00776-1C5B-4583-97EF-65BDAC2CA7A5}" type="slidenum">
              <a:rPr lang="en-US">
                <a:solidFill>
                  <a:prstClr val="black"/>
                </a:solidFill>
                <a:ea typeface="+mn-ea"/>
              </a:rPr>
              <a:pPr>
                <a:defRPr/>
              </a:pPr>
              <a:t>24</a:t>
            </a:fld>
            <a:endParaRPr lang="en-US">
              <a:solidFill>
                <a:prstClr val="black"/>
              </a:solidFill>
              <a:ea typeface="+mn-ea"/>
            </a:endParaRPr>
          </a:p>
        </p:txBody>
      </p:sp>
      <p:sp>
        <p:nvSpPr>
          <p:cNvPr id="95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5" name="Rectangle 3"/>
          <p:cNvSpPr>
            <a:spLocks noGrp="1" noChangeArrowheads="1"/>
          </p:cNvSpPr>
          <p:nvPr>
            <p:ph type="body" idx="1"/>
          </p:nvPr>
        </p:nvSpPr>
        <p:spPr bwMode="auto">
          <a:noFill/>
        </p:spPr>
        <p:txBody>
          <a:bodyPr/>
          <a:lstStyle/>
          <a:p>
            <a:pPr eaLnBrk="1" hangingPunct="1"/>
            <a:r>
              <a:rPr lang="de-DE" smtClean="0">
                <a:ea typeface="ＭＳ Ｐゴシック" pitchFamily="34" charset="-128"/>
              </a:rPr>
              <a:t>Orally explain what VCOR is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9E80DB3F-CACD-4B23-B56B-E9234BF34679}" type="slidenum">
              <a:rPr lang="en-US">
                <a:solidFill>
                  <a:prstClr val="black"/>
                </a:solidFill>
                <a:ea typeface="+mn-ea"/>
              </a:rPr>
              <a:pPr>
                <a:defRPr/>
              </a:pPr>
              <a:t>25</a:t>
            </a:fld>
            <a:endParaRPr lang="en-US">
              <a:solidFill>
                <a:prstClr val="black"/>
              </a:solidFill>
              <a:ea typeface="+mn-ea"/>
            </a:endParaRPr>
          </a:p>
        </p:txBody>
      </p:sp>
      <p:sp>
        <p:nvSpPr>
          <p:cNvPr id="972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3" name="Rectangle 3"/>
          <p:cNvSpPr>
            <a:spLocks noGrp="1" noChangeArrowheads="1"/>
          </p:cNvSpPr>
          <p:nvPr>
            <p:ph type="body" idx="1"/>
          </p:nvPr>
        </p:nvSpPr>
        <p:spPr bwMode="auto">
          <a:noFill/>
        </p:spPr>
        <p:txBody>
          <a:bodyPr/>
          <a:lstStyle/>
          <a:p>
            <a:pPr eaLnBrk="1" hangingPunct="1"/>
            <a:endParaRPr lang="de-DE"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A6AA033E-1E27-4B52-B852-8D0F7D5AA356}" type="slidenum">
              <a:rPr lang="en-US">
                <a:solidFill>
                  <a:prstClr val="black"/>
                </a:solidFill>
                <a:ea typeface="+mn-ea"/>
              </a:rPr>
              <a:pPr>
                <a:defRPr/>
              </a:pPr>
              <a:t>26</a:t>
            </a:fld>
            <a:endParaRPr lang="en-US">
              <a:solidFill>
                <a:prstClr val="black"/>
              </a:solidFill>
              <a:ea typeface="+mn-ea"/>
            </a:endParaRPr>
          </a:p>
        </p:txBody>
      </p:sp>
      <p:sp>
        <p:nvSpPr>
          <p:cNvPr id="993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1" name="Rectangle 3"/>
          <p:cNvSpPr>
            <a:spLocks noGrp="1" noChangeArrowheads="1"/>
          </p:cNvSpPr>
          <p:nvPr>
            <p:ph type="body" idx="1"/>
          </p:nvPr>
        </p:nvSpPr>
        <p:spPr bwMode="auto">
          <a:noFill/>
        </p:spPr>
        <p:txBody>
          <a:bodyPr/>
          <a:lstStyle/>
          <a:p>
            <a:pPr eaLnBrk="1" hangingPunct="1"/>
            <a:endParaRPr lang="de-DE"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E544B8BA-10E8-43F0-888F-BD7769161D74}" type="slidenum">
              <a:rPr lang="en-US">
                <a:solidFill>
                  <a:prstClr val="black"/>
                </a:solidFill>
                <a:ea typeface="+mn-ea"/>
              </a:rPr>
              <a:pPr>
                <a:defRPr/>
              </a:pPr>
              <a:t>27</a:t>
            </a:fld>
            <a:endParaRPr lang="en-US">
              <a:solidFill>
                <a:prstClr val="black"/>
              </a:solidFill>
              <a:ea typeface="+mn-ea"/>
            </a:endParaRPr>
          </a:p>
        </p:txBody>
      </p:sp>
      <p:sp>
        <p:nvSpPr>
          <p:cNvPr id="1013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79" name="Rectangle 3"/>
          <p:cNvSpPr>
            <a:spLocks noGrp="1" noChangeArrowheads="1"/>
          </p:cNvSpPr>
          <p:nvPr>
            <p:ph type="body" idx="1"/>
          </p:nvPr>
        </p:nvSpPr>
        <p:spPr bwMode="auto">
          <a:noFill/>
        </p:spPr>
        <p:txBody>
          <a:bodyPr/>
          <a:lstStyle/>
          <a:p>
            <a:pPr eaLnBrk="1" hangingPunct="1"/>
            <a:r>
              <a:rPr lang="de-DE" smtClean="0">
                <a:ea typeface="ＭＳ Ｐゴシック" pitchFamily="34" charset="-128"/>
              </a:rPr>
              <a:t>Orally explain what VCOR is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7316C442-B70E-40D4-B649-DA8339260C01}" type="slidenum">
              <a:rPr lang="en-US">
                <a:solidFill>
                  <a:prstClr val="black"/>
                </a:solidFill>
                <a:ea typeface="+mn-ea"/>
              </a:rPr>
              <a:pPr>
                <a:defRPr/>
              </a:pPr>
              <a:t>28</a:t>
            </a:fld>
            <a:endParaRPr lang="en-US">
              <a:solidFill>
                <a:prstClr val="black"/>
              </a:solidFill>
              <a:ea typeface="+mn-ea"/>
            </a:endParaRPr>
          </a:p>
        </p:txBody>
      </p:sp>
      <p:sp>
        <p:nvSpPr>
          <p:cNvPr id="1034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7" name="Rectangle 3"/>
          <p:cNvSpPr>
            <a:spLocks noGrp="1" noChangeArrowheads="1"/>
          </p:cNvSpPr>
          <p:nvPr>
            <p:ph type="body" idx="1"/>
          </p:nvPr>
        </p:nvSpPr>
        <p:spPr bwMode="auto">
          <a:noFill/>
        </p:spPr>
        <p:txBody>
          <a:bodyPr/>
          <a:lstStyle/>
          <a:p>
            <a:pPr eaLnBrk="1" hangingPunct="1"/>
            <a:endParaRPr lang="de-DE"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DE992CBC-BADC-4318-8DD2-4B796141CEAC}" type="slidenum">
              <a:rPr lang="en-US">
                <a:solidFill>
                  <a:prstClr val="black"/>
                </a:solidFill>
                <a:ea typeface="+mn-ea"/>
              </a:rPr>
              <a:pPr>
                <a:defRPr/>
              </a:pPr>
              <a:t>29</a:t>
            </a:fld>
            <a:endParaRPr lang="en-US">
              <a:solidFill>
                <a:prstClr val="black"/>
              </a:solidFill>
              <a:ea typeface="+mn-ea"/>
            </a:endParaRPr>
          </a:p>
        </p:txBody>
      </p:sp>
      <p:sp>
        <p:nvSpPr>
          <p:cNvPr id="1054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5" name="Rectangle 3"/>
          <p:cNvSpPr>
            <a:spLocks noGrp="1" noChangeArrowheads="1"/>
          </p:cNvSpPr>
          <p:nvPr>
            <p:ph type="body" idx="1"/>
          </p:nvPr>
        </p:nvSpPr>
        <p:spPr bwMode="auto">
          <a:noFill/>
        </p:spPr>
        <p:txBody>
          <a:bodyPr/>
          <a:lstStyle/>
          <a:p>
            <a:pPr eaLnBrk="1" hangingPunct="1"/>
            <a:endParaRPr lang="de-DE"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TextEdit="1"/>
          </p:cNvSpPr>
          <p:nvPr>
            <p:ph type="sldImg"/>
          </p:nvPr>
        </p:nvSpPr>
        <p:spPr bwMode="auto">
          <a:noFill/>
          <a:ln>
            <a:solidFill>
              <a:srgbClr val="000000"/>
            </a:solidFill>
            <a:miter lim="800000"/>
            <a:headEnd/>
            <a:tailEnd/>
          </a:ln>
        </p:spPr>
      </p:sp>
      <p:sp>
        <p:nvSpPr>
          <p:cNvPr id="150531" name="Rectangle 3"/>
          <p:cNvSpPr>
            <a:spLocks noGrp="1"/>
          </p:cNvSpPr>
          <p:nvPr>
            <p:ph type="body" idx="1"/>
          </p:nvPr>
        </p:nvSpPr>
        <p:spPr bwMode="auto">
          <a:noFill/>
        </p:spPr>
        <p:txBody>
          <a:bodyPr/>
          <a:lstStyle/>
          <a:p>
            <a:endParaRPr lang="de-DE" smtClean="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9308D087-FA88-409F-BEA0-38CA1D8225DC}" type="slidenum">
              <a:rPr lang="en-US">
                <a:solidFill>
                  <a:prstClr val="black"/>
                </a:solidFill>
                <a:ea typeface="+mn-ea"/>
              </a:rPr>
              <a:pPr>
                <a:defRPr/>
              </a:pPr>
              <a:t>30</a:t>
            </a:fld>
            <a:endParaRPr lang="en-US">
              <a:solidFill>
                <a:prstClr val="black"/>
              </a:solidFill>
              <a:ea typeface="+mn-ea"/>
            </a:endParaRPr>
          </a:p>
        </p:txBody>
      </p:sp>
      <p:sp>
        <p:nvSpPr>
          <p:cNvPr id="1075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3" name="Rectangle 3"/>
          <p:cNvSpPr>
            <a:spLocks noGrp="1" noChangeArrowheads="1"/>
          </p:cNvSpPr>
          <p:nvPr>
            <p:ph type="body" idx="1"/>
          </p:nvPr>
        </p:nvSpPr>
        <p:spPr bwMode="auto">
          <a:noFill/>
        </p:spPr>
        <p:txBody>
          <a:bodyPr/>
          <a:lstStyle/>
          <a:p>
            <a:pPr eaLnBrk="1" hangingPunct="1"/>
            <a:r>
              <a:rPr lang="de-DE" smtClean="0">
                <a:ea typeface="ＭＳ Ｐゴシック" pitchFamily="34" charset="-128"/>
              </a:rPr>
              <a:t>Orally explain what VCOR is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F4FFA3ED-8552-4052-9569-08600BD02081}" type="slidenum">
              <a:rPr lang="en-US">
                <a:solidFill>
                  <a:prstClr val="black"/>
                </a:solidFill>
                <a:ea typeface="+mn-ea"/>
              </a:rPr>
              <a:pPr>
                <a:defRPr/>
              </a:pPr>
              <a:t>31</a:t>
            </a:fld>
            <a:endParaRPr lang="en-US">
              <a:solidFill>
                <a:prstClr val="black"/>
              </a:solidFill>
              <a:ea typeface="+mn-ea"/>
            </a:endParaRPr>
          </a:p>
        </p:txBody>
      </p:sp>
      <p:sp>
        <p:nvSpPr>
          <p:cNvPr id="1095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1" name="Rectangle 3"/>
          <p:cNvSpPr>
            <a:spLocks noGrp="1" noChangeArrowheads="1"/>
          </p:cNvSpPr>
          <p:nvPr>
            <p:ph type="body" idx="1"/>
          </p:nvPr>
        </p:nvSpPr>
        <p:spPr bwMode="auto">
          <a:noFill/>
        </p:spPr>
        <p:txBody>
          <a:bodyPr/>
          <a:lstStyle/>
          <a:p>
            <a:pPr eaLnBrk="1" hangingPunct="1"/>
            <a:endParaRPr lang="de-DE" smtClean="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B1F762E0-AD60-4BAF-AD28-877C384E3FD8}" type="slidenum">
              <a:rPr lang="en-US">
                <a:solidFill>
                  <a:prstClr val="black"/>
                </a:solidFill>
                <a:ea typeface="+mn-ea"/>
              </a:rPr>
              <a:pPr>
                <a:defRPr/>
              </a:pPr>
              <a:t>32</a:t>
            </a:fld>
            <a:endParaRPr lang="en-US">
              <a:solidFill>
                <a:prstClr val="black"/>
              </a:solidFill>
              <a:ea typeface="+mn-ea"/>
            </a:endParaRPr>
          </a:p>
        </p:txBody>
      </p:sp>
      <p:sp>
        <p:nvSpPr>
          <p:cNvPr id="1116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19" name="Rectangle 3"/>
          <p:cNvSpPr>
            <a:spLocks noGrp="1" noChangeArrowheads="1"/>
          </p:cNvSpPr>
          <p:nvPr>
            <p:ph type="body" idx="1"/>
          </p:nvPr>
        </p:nvSpPr>
        <p:spPr bwMode="auto">
          <a:noFill/>
        </p:spPr>
        <p:txBody>
          <a:bodyPr/>
          <a:lstStyle/>
          <a:p>
            <a:pPr eaLnBrk="1" hangingPunct="1"/>
            <a:endParaRPr lang="de-DE" smtClean="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E3E3EE0B-8FAC-4B78-A3E5-C85CD5D2B38A}" type="slidenum">
              <a:rPr lang="en-US">
                <a:solidFill>
                  <a:prstClr val="black"/>
                </a:solidFill>
                <a:ea typeface="+mn-ea"/>
              </a:rPr>
              <a:pPr>
                <a:defRPr/>
              </a:pPr>
              <a:t>33</a:t>
            </a:fld>
            <a:endParaRPr lang="en-US">
              <a:solidFill>
                <a:prstClr val="black"/>
              </a:solidFill>
              <a:ea typeface="+mn-ea"/>
            </a:endParaRPr>
          </a:p>
        </p:txBody>
      </p:sp>
      <p:sp>
        <p:nvSpPr>
          <p:cNvPr id="1136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7" name="Rectangle 3"/>
          <p:cNvSpPr>
            <a:spLocks noGrp="1" noChangeArrowheads="1"/>
          </p:cNvSpPr>
          <p:nvPr>
            <p:ph type="body" idx="1"/>
          </p:nvPr>
        </p:nvSpPr>
        <p:spPr bwMode="auto">
          <a:noFill/>
        </p:spPr>
        <p:txBody>
          <a:bodyPr/>
          <a:lstStyle/>
          <a:p>
            <a:pPr eaLnBrk="1" hangingPunct="1"/>
            <a:r>
              <a:rPr lang="de-DE" smtClean="0">
                <a:ea typeface="ＭＳ Ｐゴシック" pitchFamily="34" charset="-128"/>
              </a:rPr>
              <a:t>Orally explain what VCOR is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9F5B9290-E86B-43C1-B53C-D2AE1DA1F59F}" type="slidenum">
              <a:rPr lang="en-US">
                <a:solidFill>
                  <a:prstClr val="black"/>
                </a:solidFill>
                <a:ea typeface="+mn-ea"/>
              </a:rPr>
              <a:pPr>
                <a:defRPr/>
              </a:pPr>
              <a:t>34</a:t>
            </a:fld>
            <a:endParaRPr lang="en-US">
              <a:solidFill>
                <a:prstClr val="black"/>
              </a:solidFill>
              <a:ea typeface="+mn-ea"/>
            </a:endParaRPr>
          </a:p>
        </p:txBody>
      </p:sp>
      <p:sp>
        <p:nvSpPr>
          <p:cNvPr id="1157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5" name="Rectangle 3"/>
          <p:cNvSpPr>
            <a:spLocks noGrp="1" noChangeArrowheads="1"/>
          </p:cNvSpPr>
          <p:nvPr>
            <p:ph type="body" idx="1"/>
          </p:nvPr>
        </p:nvSpPr>
        <p:spPr bwMode="auto">
          <a:noFill/>
        </p:spPr>
        <p:txBody>
          <a:bodyPr/>
          <a:lstStyle/>
          <a:p>
            <a:pPr eaLnBrk="1" hangingPunct="1"/>
            <a:endParaRPr lang="de-DE" smtClean="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703890CB-0157-429F-B219-C6CE30B47B4F}" type="slidenum">
              <a:rPr lang="en-US">
                <a:solidFill>
                  <a:prstClr val="black"/>
                </a:solidFill>
                <a:ea typeface="+mn-ea"/>
              </a:rPr>
              <a:pPr>
                <a:defRPr/>
              </a:pPr>
              <a:t>35</a:t>
            </a:fld>
            <a:endParaRPr lang="en-US">
              <a:solidFill>
                <a:prstClr val="black"/>
              </a:solidFill>
              <a:ea typeface="+mn-ea"/>
            </a:endParaRPr>
          </a:p>
        </p:txBody>
      </p:sp>
      <p:sp>
        <p:nvSpPr>
          <p:cNvPr id="1177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3" name="Rectangle 3"/>
          <p:cNvSpPr>
            <a:spLocks noGrp="1" noChangeArrowheads="1"/>
          </p:cNvSpPr>
          <p:nvPr>
            <p:ph type="body" idx="1"/>
          </p:nvPr>
        </p:nvSpPr>
        <p:spPr bwMode="auto">
          <a:noFill/>
        </p:spPr>
        <p:txBody>
          <a:bodyPr/>
          <a:lstStyle/>
          <a:p>
            <a:pPr eaLnBrk="1" hangingPunct="1"/>
            <a:endParaRPr lang="de-DE" smtClean="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CA5A9985-C770-4F2D-A462-5EAF5EC8C2AB}" type="slidenum">
              <a:rPr lang="en-US">
                <a:solidFill>
                  <a:prstClr val="black"/>
                </a:solidFill>
                <a:ea typeface="+mn-ea"/>
              </a:rPr>
              <a:pPr>
                <a:defRPr/>
              </a:pPr>
              <a:t>36</a:t>
            </a:fld>
            <a:endParaRPr lang="en-US">
              <a:solidFill>
                <a:prstClr val="black"/>
              </a:solidFill>
              <a:ea typeface="+mn-ea"/>
            </a:endParaRPr>
          </a:p>
        </p:txBody>
      </p:sp>
      <p:sp>
        <p:nvSpPr>
          <p:cNvPr id="1198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1" name="Rectangle 3"/>
          <p:cNvSpPr>
            <a:spLocks noGrp="1" noChangeArrowheads="1"/>
          </p:cNvSpPr>
          <p:nvPr>
            <p:ph type="body" idx="1"/>
          </p:nvPr>
        </p:nvSpPr>
        <p:spPr bwMode="auto">
          <a:noFill/>
        </p:spPr>
        <p:txBody>
          <a:bodyPr/>
          <a:lstStyle/>
          <a:p>
            <a:pPr eaLnBrk="1" hangingPunct="1"/>
            <a:r>
              <a:rPr lang="de-DE" smtClean="0">
                <a:ea typeface="ＭＳ Ｐゴシック" pitchFamily="34" charset="-128"/>
              </a:rPr>
              <a:t>Orally explain what VCOR is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26EF2127-30ED-430D-AA7A-056FDD6E676B}" type="slidenum">
              <a:rPr lang="en-US">
                <a:solidFill>
                  <a:prstClr val="black"/>
                </a:solidFill>
                <a:ea typeface="+mn-ea"/>
              </a:rPr>
              <a:pPr>
                <a:defRPr/>
              </a:pPr>
              <a:t>37</a:t>
            </a:fld>
            <a:endParaRPr lang="en-US">
              <a:solidFill>
                <a:prstClr val="black"/>
              </a:solidFill>
              <a:ea typeface="+mn-ea"/>
            </a:endParaRPr>
          </a:p>
        </p:txBody>
      </p:sp>
      <p:sp>
        <p:nvSpPr>
          <p:cNvPr id="1218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59" name="Rectangle 3"/>
          <p:cNvSpPr>
            <a:spLocks noGrp="1" noChangeArrowheads="1"/>
          </p:cNvSpPr>
          <p:nvPr>
            <p:ph type="body" idx="1"/>
          </p:nvPr>
        </p:nvSpPr>
        <p:spPr bwMode="auto">
          <a:noFill/>
        </p:spPr>
        <p:txBody>
          <a:bodyPr/>
          <a:lstStyle/>
          <a:p>
            <a:pPr eaLnBrk="1" hangingPunct="1"/>
            <a:endParaRPr lang="de-DE" smtClean="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9D8A2240-667D-416A-9B7B-12A07EB12233}" type="slidenum">
              <a:rPr lang="en-US">
                <a:solidFill>
                  <a:prstClr val="black"/>
                </a:solidFill>
                <a:ea typeface="+mn-ea"/>
              </a:rPr>
              <a:pPr>
                <a:defRPr/>
              </a:pPr>
              <a:t>38</a:t>
            </a:fld>
            <a:endParaRPr lang="en-US">
              <a:solidFill>
                <a:prstClr val="black"/>
              </a:solidFill>
              <a:ea typeface="+mn-ea"/>
            </a:endParaRPr>
          </a:p>
        </p:txBody>
      </p:sp>
      <p:sp>
        <p:nvSpPr>
          <p:cNvPr id="1239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7" name="Rectangle 3"/>
          <p:cNvSpPr>
            <a:spLocks noGrp="1" noChangeArrowheads="1"/>
          </p:cNvSpPr>
          <p:nvPr>
            <p:ph type="body" idx="1"/>
          </p:nvPr>
        </p:nvSpPr>
        <p:spPr bwMode="auto">
          <a:noFill/>
        </p:spPr>
        <p:txBody>
          <a:bodyPr/>
          <a:lstStyle/>
          <a:p>
            <a:pPr eaLnBrk="1" hangingPunct="1"/>
            <a:endParaRPr lang="de-DE" smtClean="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C2C6B3E1-3978-44B0-9307-19B5249D6902}" type="slidenum">
              <a:rPr lang="en-US">
                <a:solidFill>
                  <a:prstClr val="black"/>
                </a:solidFill>
                <a:ea typeface="+mn-ea"/>
              </a:rPr>
              <a:pPr>
                <a:defRPr/>
              </a:pPr>
              <a:t>39</a:t>
            </a:fld>
            <a:endParaRPr lang="en-US">
              <a:solidFill>
                <a:prstClr val="black"/>
              </a:solidFill>
              <a:ea typeface="+mn-ea"/>
            </a:endParaRPr>
          </a:p>
        </p:txBody>
      </p:sp>
      <p:sp>
        <p:nvSpPr>
          <p:cNvPr id="1259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5" name="Rectangle 3"/>
          <p:cNvSpPr>
            <a:spLocks noGrp="1" noChangeArrowheads="1"/>
          </p:cNvSpPr>
          <p:nvPr>
            <p:ph type="body" idx="1"/>
          </p:nvPr>
        </p:nvSpPr>
        <p:spPr bwMode="auto">
          <a:noFill/>
        </p:spPr>
        <p:txBody>
          <a:bodyPr/>
          <a:lstStyle/>
          <a:p>
            <a:pPr eaLnBrk="1" hangingPunct="1"/>
            <a:r>
              <a:rPr lang="de-DE" smtClean="0">
                <a:ea typeface="ＭＳ Ｐゴシック" pitchFamily="34" charset="-128"/>
              </a:rPr>
              <a:t>Orally explain what VCOR is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TextEdit="1"/>
          </p:cNvSpPr>
          <p:nvPr>
            <p:ph type="sldImg"/>
          </p:nvPr>
        </p:nvSpPr>
        <p:spPr bwMode="auto">
          <a:noFill/>
          <a:ln>
            <a:solidFill>
              <a:srgbClr val="000000"/>
            </a:solidFill>
            <a:miter lim="800000"/>
            <a:headEnd/>
            <a:tailEnd/>
          </a:ln>
        </p:spPr>
      </p:sp>
      <p:sp>
        <p:nvSpPr>
          <p:cNvPr id="151555" name="Rectangle 3"/>
          <p:cNvSpPr>
            <a:spLocks noGrp="1"/>
          </p:cNvSpPr>
          <p:nvPr>
            <p:ph type="body" idx="1"/>
          </p:nvPr>
        </p:nvSpPr>
        <p:spPr bwMode="auto">
          <a:noFill/>
        </p:spPr>
        <p:txBody>
          <a:bodyPr/>
          <a:lstStyle/>
          <a:p>
            <a:endParaRPr lang="de-DE" smtClean="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CB0CA661-35F5-45B0-AE9B-F5A6000864A1}" type="slidenum">
              <a:rPr lang="en-US">
                <a:solidFill>
                  <a:prstClr val="black"/>
                </a:solidFill>
                <a:ea typeface="+mn-ea"/>
              </a:rPr>
              <a:pPr>
                <a:defRPr/>
              </a:pPr>
              <a:t>40</a:t>
            </a:fld>
            <a:endParaRPr lang="en-US">
              <a:solidFill>
                <a:prstClr val="black"/>
              </a:solidFill>
              <a:ea typeface="+mn-ea"/>
            </a:endParaRPr>
          </a:p>
        </p:txBody>
      </p:sp>
      <p:sp>
        <p:nvSpPr>
          <p:cNvPr id="1280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3" name="Rectangle 3"/>
          <p:cNvSpPr>
            <a:spLocks noGrp="1" noChangeArrowheads="1"/>
          </p:cNvSpPr>
          <p:nvPr>
            <p:ph type="body" idx="1"/>
          </p:nvPr>
        </p:nvSpPr>
        <p:spPr bwMode="auto">
          <a:noFill/>
        </p:spPr>
        <p:txBody>
          <a:bodyPr/>
          <a:lstStyle/>
          <a:p>
            <a:pPr eaLnBrk="1" hangingPunct="1"/>
            <a:endParaRPr lang="de-DE" smtClean="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466E09BA-4C0F-4C40-850B-9570CD249E61}" type="slidenum">
              <a:rPr lang="en-US">
                <a:solidFill>
                  <a:prstClr val="black"/>
                </a:solidFill>
                <a:ea typeface="+mn-ea"/>
              </a:rPr>
              <a:pPr>
                <a:defRPr/>
              </a:pPr>
              <a:t>41</a:t>
            </a:fld>
            <a:endParaRPr lang="en-US">
              <a:solidFill>
                <a:prstClr val="black"/>
              </a:solidFill>
              <a:ea typeface="+mn-ea"/>
            </a:endParaRPr>
          </a:p>
        </p:txBody>
      </p:sp>
      <p:sp>
        <p:nvSpPr>
          <p:cNvPr id="1300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1" name="Rectangle 3"/>
          <p:cNvSpPr>
            <a:spLocks noGrp="1" noChangeArrowheads="1"/>
          </p:cNvSpPr>
          <p:nvPr>
            <p:ph type="body" idx="1"/>
          </p:nvPr>
        </p:nvSpPr>
        <p:spPr bwMode="auto">
          <a:noFill/>
        </p:spPr>
        <p:txBody>
          <a:bodyPr/>
          <a:lstStyle/>
          <a:p>
            <a:pPr eaLnBrk="1" hangingPunct="1"/>
            <a:endParaRPr lang="de-DE" smtClean="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D6BC8013-0791-4D49-B3D8-E56A11357068}" type="slidenum">
              <a:rPr lang="en-US">
                <a:solidFill>
                  <a:prstClr val="black"/>
                </a:solidFill>
                <a:ea typeface="+mn-ea"/>
              </a:rPr>
              <a:pPr>
                <a:defRPr/>
              </a:pPr>
              <a:t>42</a:t>
            </a:fld>
            <a:endParaRPr lang="en-US">
              <a:solidFill>
                <a:prstClr val="black"/>
              </a:solidFill>
              <a:ea typeface="+mn-ea"/>
            </a:endParaRPr>
          </a:p>
        </p:txBody>
      </p:sp>
      <p:sp>
        <p:nvSpPr>
          <p:cNvPr id="1320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2099" name="Rectangle 3"/>
          <p:cNvSpPr>
            <a:spLocks noGrp="1" noChangeArrowheads="1"/>
          </p:cNvSpPr>
          <p:nvPr>
            <p:ph type="body" idx="1"/>
          </p:nvPr>
        </p:nvSpPr>
        <p:spPr bwMode="auto">
          <a:noFill/>
        </p:spPr>
        <p:txBody>
          <a:bodyPr/>
          <a:lstStyle/>
          <a:p>
            <a:pPr eaLnBrk="1" hangingPunct="1"/>
            <a:r>
              <a:rPr lang="de-DE" smtClean="0">
                <a:ea typeface="ＭＳ Ｐゴシック" pitchFamily="34" charset="-128"/>
              </a:rPr>
              <a:t>Orally explain what VCOR is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5072B085-AD91-4886-9D09-1DB23F4326A4}" type="slidenum">
              <a:rPr lang="en-US">
                <a:solidFill>
                  <a:prstClr val="black"/>
                </a:solidFill>
                <a:ea typeface="+mn-ea"/>
              </a:rPr>
              <a:pPr>
                <a:defRPr/>
              </a:pPr>
              <a:t>43</a:t>
            </a:fld>
            <a:endParaRPr lang="en-US">
              <a:solidFill>
                <a:prstClr val="black"/>
              </a:solidFill>
              <a:ea typeface="+mn-ea"/>
            </a:endParaRPr>
          </a:p>
        </p:txBody>
      </p:sp>
      <p:sp>
        <p:nvSpPr>
          <p:cNvPr id="1341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7" name="Rectangle 3"/>
          <p:cNvSpPr>
            <a:spLocks noGrp="1" noChangeArrowheads="1"/>
          </p:cNvSpPr>
          <p:nvPr>
            <p:ph type="body" idx="1"/>
          </p:nvPr>
        </p:nvSpPr>
        <p:spPr bwMode="auto">
          <a:noFill/>
        </p:spPr>
        <p:txBody>
          <a:bodyPr/>
          <a:lstStyle/>
          <a:p>
            <a:pPr eaLnBrk="1" hangingPunct="1"/>
            <a:endParaRPr lang="de-DE" smtClean="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4233F2CF-BD3D-41B4-A6EE-2104FF4E888D}" type="slidenum">
              <a:rPr lang="en-US">
                <a:solidFill>
                  <a:prstClr val="black"/>
                </a:solidFill>
                <a:ea typeface="+mn-ea"/>
              </a:rPr>
              <a:pPr>
                <a:defRPr/>
              </a:pPr>
              <a:t>44</a:t>
            </a:fld>
            <a:endParaRPr lang="en-US">
              <a:solidFill>
                <a:prstClr val="black"/>
              </a:solidFill>
              <a:ea typeface="+mn-ea"/>
            </a:endParaRPr>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5" name="Rectangle 3"/>
          <p:cNvSpPr>
            <a:spLocks noGrp="1" noChangeArrowheads="1"/>
          </p:cNvSpPr>
          <p:nvPr>
            <p:ph type="body" idx="1"/>
          </p:nvPr>
        </p:nvSpPr>
        <p:spPr bwMode="auto">
          <a:noFill/>
        </p:spPr>
        <p:txBody>
          <a:bodyPr/>
          <a:lstStyle/>
          <a:p>
            <a:pPr eaLnBrk="1" hangingPunct="1"/>
            <a:endParaRPr lang="de-DE" smtClean="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29516FAF-522F-4ECF-9033-72319E1445A3}" type="slidenum">
              <a:rPr lang="en-US">
                <a:solidFill>
                  <a:prstClr val="black"/>
                </a:solidFill>
                <a:ea typeface="+mn-ea"/>
              </a:rPr>
              <a:pPr>
                <a:defRPr/>
              </a:pPr>
              <a:t>45</a:t>
            </a:fld>
            <a:endParaRPr lang="en-US">
              <a:solidFill>
                <a:prstClr val="black"/>
              </a:solidFill>
              <a:ea typeface="+mn-ea"/>
            </a:endParaRPr>
          </a:p>
        </p:txBody>
      </p:sp>
      <p:sp>
        <p:nvSpPr>
          <p:cNvPr id="1382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3" name="Rectangle 3"/>
          <p:cNvSpPr>
            <a:spLocks noGrp="1" noChangeArrowheads="1"/>
          </p:cNvSpPr>
          <p:nvPr>
            <p:ph type="body" idx="1"/>
          </p:nvPr>
        </p:nvSpPr>
        <p:spPr bwMode="auto">
          <a:noFill/>
        </p:spPr>
        <p:txBody>
          <a:bodyPr/>
          <a:lstStyle/>
          <a:p>
            <a:pPr eaLnBrk="1" hangingPunct="1"/>
            <a:r>
              <a:rPr lang="de-DE" smtClean="0">
                <a:ea typeface="ＭＳ Ｐゴシック" pitchFamily="34" charset="-128"/>
              </a:rPr>
              <a:t>Orally explain what VCOR is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D252BD96-C67B-4049-88CA-DB91D5FBAB3F}" type="slidenum">
              <a:rPr lang="en-US">
                <a:solidFill>
                  <a:prstClr val="black"/>
                </a:solidFill>
                <a:ea typeface="+mn-ea"/>
              </a:rPr>
              <a:pPr>
                <a:defRPr/>
              </a:pPr>
              <a:t>46</a:t>
            </a:fld>
            <a:endParaRPr lang="en-US">
              <a:solidFill>
                <a:prstClr val="black"/>
              </a:solidFill>
              <a:ea typeface="+mn-ea"/>
            </a:endParaRPr>
          </a:p>
        </p:txBody>
      </p:sp>
      <p:sp>
        <p:nvSpPr>
          <p:cNvPr id="1402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1" name="Rectangle 3"/>
          <p:cNvSpPr>
            <a:spLocks noGrp="1" noChangeArrowheads="1"/>
          </p:cNvSpPr>
          <p:nvPr>
            <p:ph type="body" idx="1"/>
          </p:nvPr>
        </p:nvSpPr>
        <p:spPr bwMode="auto">
          <a:noFill/>
        </p:spPr>
        <p:txBody>
          <a:bodyPr/>
          <a:lstStyle/>
          <a:p>
            <a:pPr eaLnBrk="1" hangingPunct="1"/>
            <a:r>
              <a:rPr lang="de-DE" smtClean="0">
                <a:ea typeface="ＭＳ Ｐゴシック" pitchFamily="34" charset="-128"/>
              </a:rPr>
              <a:t>Not clear the last sentence aboutr SaaS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TextEdit="1"/>
          </p:cNvSpPr>
          <p:nvPr>
            <p:ph type="sldImg"/>
          </p:nvPr>
        </p:nvSpPr>
        <p:spPr bwMode="auto">
          <a:noFill/>
          <a:ln>
            <a:solidFill>
              <a:srgbClr val="000000"/>
            </a:solidFill>
            <a:miter lim="800000"/>
            <a:headEnd/>
            <a:tailEnd/>
          </a:ln>
        </p:spPr>
      </p:sp>
      <p:sp>
        <p:nvSpPr>
          <p:cNvPr id="153603" name="Rectangle 3"/>
          <p:cNvSpPr>
            <a:spLocks noGrp="1"/>
          </p:cNvSpPr>
          <p:nvPr>
            <p:ph type="body" idx="1"/>
          </p:nvPr>
        </p:nvSpPr>
        <p:spPr bwMode="auto">
          <a:noFill/>
        </p:spPr>
        <p:txBody>
          <a:bodyPr/>
          <a:lstStyle/>
          <a:p>
            <a:endParaRPr lang="de-DE" smtClean="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TextEdit="1"/>
          </p:cNvSpPr>
          <p:nvPr>
            <p:ph type="sldImg"/>
          </p:nvPr>
        </p:nvSpPr>
        <p:spPr bwMode="auto">
          <a:noFill/>
          <a:ln>
            <a:solidFill>
              <a:srgbClr val="000000"/>
            </a:solidFill>
            <a:miter lim="800000"/>
            <a:headEnd/>
            <a:tailEnd/>
          </a:ln>
        </p:spPr>
      </p:sp>
      <p:sp>
        <p:nvSpPr>
          <p:cNvPr id="154627" name="Rectangle 3"/>
          <p:cNvSpPr>
            <a:spLocks noGrp="1"/>
          </p:cNvSpPr>
          <p:nvPr>
            <p:ph type="body" idx="1"/>
          </p:nvPr>
        </p:nvSpPr>
        <p:spPr bwMode="auto">
          <a:noFill/>
        </p:spPr>
        <p:txBody>
          <a:bodyPr/>
          <a:lstStyle/>
          <a:p>
            <a:endParaRPr lang="de-DE" smtClean="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TextEdit="1"/>
          </p:cNvSpPr>
          <p:nvPr>
            <p:ph type="sldImg"/>
          </p:nvPr>
        </p:nvSpPr>
        <p:spPr bwMode="auto">
          <a:noFill/>
          <a:ln>
            <a:solidFill>
              <a:srgbClr val="000000"/>
            </a:solidFill>
            <a:miter lim="800000"/>
            <a:headEnd/>
            <a:tailEnd/>
          </a:ln>
        </p:spPr>
      </p:sp>
      <p:sp>
        <p:nvSpPr>
          <p:cNvPr id="155651" name="Rectangle 3"/>
          <p:cNvSpPr>
            <a:spLocks noGrp="1"/>
          </p:cNvSpPr>
          <p:nvPr>
            <p:ph type="body" idx="1"/>
          </p:nvPr>
        </p:nvSpPr>
        <p:spPr bwMode="auto">
          <a:noFill/>
        </p:spPr>
        <p:txBody>
          <a:bodyPr/>
          <a:lstStyle/>
          <a:p>
            <a:endParaRPr lang="de-DE"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TextEdit="1"/>
          </p:cNvSpPr>
          <p:nvPr>
            <p:ph type="sldImg"/>
          </p:nvPr>
        </p:nvSpPr>
        <p:spPr bwMode="auto">
          <a:noFill/>
          <a:ln>
            <a:solidFill>
              <a:srgbClr val="000000"/>
            </a:solidFill>
            <a:miter lim="800000"/>
            <a:headEnd/>
            <a:tailEnd/>
          </a:ln>
        </p:spPr>
      </p:sp>
      <p:sp>
        <p:nvSpPr>
          <p:cNvPr id="152579" name="Rectangle 3"/>
          <p:cNvSpPr>
            <a:spLocks noGrp="1"/>
          </p:cNvSpPr>
          <p:nvPr>
            <p:ph type="body" idx="1"/>
          </p:nvPr>
        </p:nvSpPr>
        <p:spPr bwMode="auto">
          <a:noFill/>
        </p:spPr>
        <p:txBody>
          <a:bodyPr/>
          <a:lstStyle/>
          <a:p>
            <a:endParaRPr lang="de-DE" smtClean="0">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TextEdit="1"/>
          </p:cNvSpPr>
          <p:nvPr>
            <p:ph type="sldImg"/>
          </p:nvPr>
        </p:nvSpPr>
        <p:spPr bwMode="auto">
          <a:noFill/>
          <a:ln>
            <a:solidFill>
              <a:srgbClr val="000000"/>
            </a:solidFill>
            <a:miter lim="800000"/>
            <a:headEnd/>
            <a:tailEnd/>
          </a:ln>
        </p:spPr>
      </p:sp>
      <p:sp>
        <p:nvSpPr>
          <p:cNvPr id="156675" name="Rectangle 3"/>
          <p:cNvSpPr>
            <a:spLocks noGrp="1"/>
          </p:cNvSpPr>
          <p:nvPr>
            <p:ph type="body" idx="1"/>
          </p:nvPr>
        </p:nvSpPr>
        <p:spPr bwMode="auto">
          <a:noFill/>
        </p:spPr>
        <p:txBody>
          <a:bodyPr/>
          <a:lstStyle/>
          <a:p>
            <a:endParaRPr lang="de-DE"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5ADF5126-831A-4304-8C8A-317C1895A78E}" type="slidenum">
              <a:rPr lang="en-US">
                <a:solidFill>
                  <a:prstClr val="black"/>
                </a:solidFill>
                <a:ea typeface="+mn-ea"/>
              </a:rPr>
              <a:pPr>
                <a:defRPr/>
              </a:pPr>
              <a:t>6</a:t>
            </a:fld>
            <a:endParaRPr lang="en-US">
              <a:solidFill>
                <a:prstClr val="black"/>
              </a:solidFill>
              <a:ea typeface="+mn-ea"/>
            </a:endParaRPr>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a:lstStyle/>
          <a:p>
            <a:pPr eaLnBrk="1" hangingPunct="1"/>
            <a:endParaRPr lang="de-DE"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B9E5470B-2251-4E34-8976-922FD74E6DB7}" type="slidenum">
              <a:rPr lang="en-US">
                <a:solidFill>
                  <a:prstClr val="black"/>
                </a:solidFill>
                <a:ea typeface="+mn-ea"/>
              </a:rPr>
              <a:pPr>
                <a:defRPr/>
              </a:pPr>
              <a:t>7</a:t>
            </a:fld>
            <a:endParaRPr lang="en-US">
              <a:solidFill>
                <a:prstClr val="black"/>
              </a:solidFill>
              <a:ea typeface="+mn-ea"/>
            </a:endParaRPr>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a:lstStyle/>
          <a:p>
            <a:pPr eaLnBrk="1" hangingPunct="1"/>
            <a:r>
              <a:rPr lang="de-DE" smtClean="0">
                <a:ea typeface="ＭＳ Ｐゴシック" pitchFamily="34" charset="-128"/>
              </a:rPr>
              <a:t>Orally explain what VCOR is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B715DC69-7590-4B5A-BBBC-F3E77B15F77E}" type="slidenum">
              <a:rPr lang="en-US">
                <a:solidFill>
                  <a:prstClr val="black"/>
                </a:solidFill>
                <a:ea typeface="+mn-ea"/>
              </a:rPr>
              <a:pPr>
                <a:defRPr/>
              </a:pPr>
              <a:t>8</a:t>
            </a:fld>
            <a:endParaRPr lang="en-US">
              <a:solidFill>
                <a:prstClr val="black"/>
              </a:solidFill>
              <a:ea typeface="+mn-ea"/>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a:lstStyle/>
          <a:p>
            <a:pPr eaLnBrk="1" hangingPunct="1"/>
            <a:r>
              <a:rPr lang="de-DE" smtClean="0">
                <a:ea typeface="ＭＳ Ｐゴシック" pitchFamily="34" charset="-128"/>
              </a:rPr>
              <a:t>Orally explain what VCOR is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53AB1D49-2B51-4439-87A8-2FFE64FF2F8B}" type="slidenum">
              <a:rPr lang="en-US">
                <a:solidFill>
                  <a:prstClr val="black"/>
                </a:solidFill>
                <a:ea typeface="+mn-ea"/>
              </a:rPr>
              <a:pPr>
                <a:defRPr/>
              </a:pPr>
              <a:t>9</a:t>
            </a:fld>
            <a:endParaRPr lang="en-US">
              <a:solidFill>
                <a:prstClr val="black"/>
              </a:solidFill>
              <a:ea typeface="+mn-ea"/>
            </a:endParaRPr>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a:lstStyle/>
          <a:p>
            <a:pPr eaLnBrk="1" hangingPunct="1"/>
            <a:r>
              <a:rPr lang="de-DE" smtClean="0">
                <a:ea typeface="ＭＳ Ｐゴシック" pitchFamily="34" charset="-128"/>
              </a:rPr>
              <a:t>Orally explain what VCOR is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de-DE"/>
              <a:t>COIN KOM  Milano, Feb 6° 2008</a:t>
            </a:r>
            <a:endParaRPr lang="en-US"/>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4D95B40B-B031-4F1B-87F6-F08702B3E448}" type="slidenum">
              <a:rPr lang="en-US"/>
              <a:pPr>
                <a:defRPr/>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de-DE"/>
              <a:t>COIN KOM  Milano, Feb 6° 2008</a:t>
            </a:r>
            <a:endParaRPr lang="en-US"/>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7C22AE3C-0CE3-4083-B94D-AF73EA27F818}" type="slidenum">
              <a:rPr lang="en-US"/>
              <a:pPr>
                <a:defRPr/>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de-DE"/>
              <a:t>COIN KOM  Milano, Feb 6° 2008</a:t>
            </a:r>
            <a:endParaRPr lang="en-US"/>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9E0430A0-9375-46A9-8911-72E893DA3B7B}" type="slidenum">
              <a:rPr lang="en-US"/>
              <a:pPr>
                <a:defRPr/>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0" y="6381750"/>
            <a:ext cx="2549525" cy="476250"/>
          </a:xfrm>
        </p:spPr>
        <p:txBody>
          <a:bodyPr/>
          <a:lstStyle>
            <a:lvl1pPr>
              <a:defRPr/>
            </a:lvl1pPr>
          </a:lstStyle>
          <a:p>
            <a:pPr>
              <a:defRPr/>
            </a:pPr>
            <a:r>
              <a:rPr lang="de-DE"/>
              <a:t>COIN KOM  Milano, Feb 6° 2008</a:t>
            </a: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de-DE"/>
          </a:p>
        </p:txBody>
      </p:sp>
      <p:sp>
        <p:nvSpPr>
          <p:cNvPr id="8" name="Slide Number Placeholder 7"/>
          <p:cNvSpPr>
            <a:spLocks noGrp="1"/>
          </p:cNvSpPr>
          <p:nvPr>
            <p:ph type="sldNum" sz="quarter" idx="12"/>
          </p:nvPr>
        </p:nvSpPr>
        <p:spPr>
          <a:xfrm>
            <a:off x="7010400" y="6610350"/>
            <a:ext cx="2133600" cy="247650"/>
          </a:xfrm>
        </p:spPr>
        <p:txBody>
          <a:bodyPr/>
          <a:lstStyle>
            <a:lvl1pPr>
              <a:defRPr/>
            </a:lvl1pPr>
          </a:lstStyle>
          <a:p>
            <a:pPr>
              <a:defRPr/>
            </a:pPr>
            <a:fld id="{C8A9B624-C328-4AF8-BC56-6471D3D705C4}" type="slidenum">
              <a:rPr lang="en-US"/>
              <a:pPr>
                <a:defRPr/>
              </a:pPr>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de-DE"/>
              <a:t>COIN KOM  Milano, Feb 6° 2008</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A58BD6A9-8A75-42BE-814A-A62EF56B950B}" type="slidenum">
              <a:rPr lang="en-US"/>
              <a:pPr>
                <a:defRPr/>
              </a:pPr>
              <a:t>‹Nr.›</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de-DE"/>
              <a:t>COIN KOM  Milano, Feb 6° 2008</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19679229-050B-4498-9B75-43CB02D5ED09}" type="slidenum">
              <a:rPr lang="en-US"/>
              <a:pPr>
                <a:defRPr/>
              </a:pPr>
              <a:t>‹Nr.›</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de-DE"/>
              <a:t>COIN KOM  Milano, Feb 6° 2008</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0336C9EB-2ED8-4F00-80CA-4E287AB29457}" type="slidenum">
              <a:rPr lang="en-US"/>
              <a:pPr>
                <a:defRPr/>
              </a:pPr>
              <a:t>‹Nr.›</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de-DE"/>
              <a:t>COIN KOM  Milano, Feb 6° 2008</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304D2274-9EB3-4711-B62F-4BB159D02099}" type="slidenum">
              <a:rPr lang="en-US"/>
              <a:pPr>
                <a:defRPr/>
              </a:pPr>
              <a:t>‹Nr.›</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de-DE"/>
              <a:t>COIN KOM  Milano, Feb 6° 2008</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B58942C5-E790-490C-85DE-7584A77E3D37}" type="slidenum">
              <a:rPr lang="en-US"/>
              <a:pPr>
                <a:defRPr/>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de-DE"/>
              <a:t>COIN KOM  Milano, Feb 6° 2008</a:t>
            </a:r>
            <a:endParaRPr lang="en-US"/>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A4CEC72C-ABC8-4E2C-A2FB-412A1B64B6D9}" type="slidenum">
              <a:rPr lang="en-US"/>
              <a:pPr>
                <a:defRPr/>
              </a:pPr>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de-DE"/>
              <a:t>COIN KOM  Milano, Feb 6° 2008</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7D3169B1-41D3-4FBF-8CB5-3EA5D4D7815F}" type="slidenum">
              <a:rPr lang="en-US"/>
              <a:pPr>
                <a:defRPr/>
              </a:pPr>
              <a:t>‹Nr.›</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de-DE"/>
              <a:t>COIN KOM  Milano, Feb 6° 2008</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127BB442-F388-40FF-815C-2DDDD955BE6C}" type="slidenum">
              <a:rPr lang="en-US"/>
              <a:pPr>
                <a:defRPr/>
              </a:pPr>
              <a:t>‹Nr.›</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de-DE"/>
              <a:t>COIN KOM  Milano, Feb 6° 2008</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7B3BA2AE-D3F1-47DA-8389-BAABB989D41B}" type="slidenum">
              <a:rPr lang="en-US"/>
              <a:pPr>
                <a:defRPr/>
              </a:pPr>
              <a:t>‹Nr.›</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de-DE"/>
              <a:t>COIN KOM  Milano, Feb 6° 2008</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AA4E9B86-1DAD-48C1-9B2C-69FB31B73DE2}" type="slidenum">
              <a:rPr lang="en-US"/>
              <a:pPr>
                <a:defRPr/>
              </a:pPr>
              <a:t>‹Nr.›</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de-DE"/>
              <a:t>COIN KOM  Milano, Feb 6° 2008</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6FA38DEC-DF64-4B3B-A44B-6EF3F7F3868C}" type="slidenum">
              <a:rPr lang="en-US"/>
              <a:pPr>
                <a:defRPr/>
              </a:pPr>
              <a:t>‹Nr.›</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de-DE"/>
              <a:t>COIN KOM  Milano, Feb 6° 2008</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0E968442-D4D7-4C36-8DE6-747B4FE0DCF2}" type="slidenum">
              <a:rPr lang="en-US"/>
              <a:pPr>
                <a:defRPr/>
              </a:pPr>
              <a:t>‹Nr.›</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de-DE"/>
              <a:t>COIN KOM  Milano, Feb 6° 2008</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2D56B666-F231-4AF8-9050-E42AF78E9520}" type="slidenum">
              <a:rPr lang="en-US"/>
              <a:pPr>
                <a:defRPr/>
              </a:pPr>
              <a:t>‹Nr.›</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de-DE"/>
              <a:t>COIN KOM  Milano, Feb 6° 2008</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de-DE"/>
          </a:p>
        </p:txBody>
      </p:sp>
      <p:sp>
        <p:nvSpPr>
          <p:cNvPr id="8" name="Rectangle 6"/>
          <p:cNvSpPr>
            <a:spLocks noGrp="1" noChangeArrowheads="1"/>
          </p:cNvSpPr>
          <p:nvPr>
            <p:ph type="sldNum" sz="quarter" idx="12"/>
          </p:nvPr>
        </p:nvSpPr>
        <p:spPr>
          <a:ln/>
        </p:spPr>
        <p:txBody>
          <a:bodyPr/>
          <a:lstStyle>
            <a:lvl1pPr>
              <a:defRPr/>
            </a:lvl1pPr>
          </a:lstStyle>
          <a:p>
            <a:pPr>
              <a:defRPr/>
            </a:pPr>
            <a:fld id="{F1DABD53-548F-414D-A9A0-C2E5CD510262}" type="slidenum">
              <a:rPr lang="en-US"/>
              <a:pPr>
                <a:defRPr/>
              </a:pPr>
              <a:t>‹Nr.›</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de-DE"/>
              <a:t>COIN KOM  Milano, Feb 6° 2008</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F8BB76AF-83FD-4F87-A804-92D042D6E73F}" type="slidenum">
              <a:rPr lang="en-US"/>
              <a:pPr>
                <a:defRPr/>
              </a:pPr>
              <a:t>‹Nr.›</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de-DE"/>
              <a:t>COIN KOM  Milano, Feb 6° 2008</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BEE8F8F-EF4C-4C8F-ABEF-001B3047BA77}" type="slidenum">
              <a:rPr lang="en-US"/>
              <a:pPr>
                <a:defRPr/>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de-DE"/>
              <a:t>COIN KOM  Milano, Feb 6° 2008</a:t>
            </a:r>
            <a:endParaRPr lang="en-US"/>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7AEAA9BB-5898-4F1F-A813-B6155236F937}" type="slidenum">
              <a:rPr lang="en-US"/>
              <a:pPr>
                <a:defRPr/>
              </a:pPr>
              <a:t>‹Nr.›</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de-DE"/>
              <a:t>COIN KOM  Milano, Feb 6° 2008</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44963560-47CD-4BA2-8FE4-E8DF0147F182}" type="slidenum">
              <a:rPr lang="en-US"/>
              <a:pPr>
                <a:defRPr/>
              </a:pPr>
              <a:t>‹Nr.›</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de-DE"/>
              <a:t>COIN KOM  Milano, Feb 6° 2008</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de-DE"/>
          </a:p>
        </p:txBody>
      </p:sp>
      <p:sp>
        <p:nvSpPr>
          <p:cNvPr id="8" name="Rectangle 6"/>
          <p:cNvSpPr>
            <a:spLocks noGrp="1" noChangeArrowheads="1"/>
          </p:cNvSpPr>
          <p:nvPr>
            <p:ph type="sldNum" sz="quarter" idx="12"/>
          </p:nvPr>
        </p:nvSpPr>
        <p:spPr>
          <a:ln/>
        </p:spPr>
        <p:txBody>
          <a:bodyPr/>
          <a:lstStyle>
            <a:lvl1pPr>
              <a:defRPr/>
            </a:lvl1pPr>
          </a:lstStyle>
          <a:p>
            <a:pPr>
              <a:defRPr/>
            </a:pPr>
            <a:fld id="{67BAC9A8-6929-4D99-9D87-0AD145537DE1}" type="slidenum">
              <a:rPr lang="en-US"/>
              <a:pPr>
                <a:defRPr/>
              </a:pPr>
              <a:t>‹Nr.›</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GB"/>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de-DE"/>
              <a:t>COIN KOM  Milano, Feb 6° 2008</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09970E-B5F4-4DCE-97BB-5A48F8BC6BAE}" type="slidenum">
              <a:rPr lang="en-US"/>
              <a:pPr>
                <a:defRPr/>
              </a:pPr>
              <a:t>‹Nr.›</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de-DE"/>
              <a:t>COIN KOM  Milano, Feb 6° 2008</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82939B-8666-4232-8C5F-CAF88B6DF370}" type="slidenum">
              <a:rPr lang="en-US"/>
              <a:pPr>
                <a:defRPr/>
              </a:pPr>
              <a:t>‹Nr.›</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GB"/>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de-DE"/>
              <a:t>COIN KOM  Milano, Feb 6° 2008</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10FA3E-88F5-4AE2-A984-6C25FC733F65}" type="slidenum">
              <a:rPr lang="en-US"/>
              <a:pPr>
                <a:defRPr/>
              </a:pPr>
              <a:t>‹Nr.›</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de-DE"/>
              <a:t>COIN KOM  Milano, Feb 6° 2008</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26DB96-447E-49CB-B0D7-B18D3D87907A}" type="slidenum">
              <a:rPr lang="en-US"/>
              <a:pPr>
                <a:defRPr/>
              </a:pPr>
              <a:t>‹Nr.›</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de-DE"/>
              <a:t>COIN KOM  Milano, Feb 6° 2008</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5A29D26-CCFB-4210-A687-A10D5B4CBC53}" type="slidenum">
              <a:rPr lang="en-US"/>
              <a:pPr>
                <a:defRPr/>
              </a:pPr>
              <a:t>‹Nr.›</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de-DE"/>
              <a:t>COIN KOM  Milano, Feb 6° 2008</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EEDDB20-C742-41E9-A0AE-E3C5692CB5A1}" type="slidenum">
              <a:rPr lang="en-US"/>
              <a:pPr>
                <a:defRPr/>
              </a:pPr>
              <a:t>‹Nr.›</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de-DE"/>
              <a:t>COIN KOM  Milano, Feb 6° 2008</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B15D430-B4A2-425A-BEFB-9DB0EA05175E}" type="slidenum">
              <a:rPr lang="en-US"/>
              <a:pPr>
                <a:defRPr/>
              </a:pPr>
              <a:t>‹Nr.›</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a:t>COIN KOM  Milano, Feb 6° 2008</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815E50-2AFA-4062-BBCB-6A8C27A6F03F}" type="slidenum">
              <a:rPr lang="en-US"/>
              <a:pPr>
                <a:defRPr/>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de-DE"/>
              <a:t>COIN KOM  Milano, Feb 6° 2008</a:t>
            </a:r>
            <a:endParaRPr lang="en-US"/>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C8EFFA1B-444A-47AE-83F5-D4868D140AD2}" type="slidenum">
              <a:rPr lang="en-US"/>
              <a:pPr>
                <a:defRPr/>
              </a:pPr>
              <a:t>‹Nr.›</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GB"/>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a:t>COIN KOM  Milano, Feb 6° 2008</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A092E6-12CB-4AFA-AF36-A4AA955E8959}" type="slidenum">
              <a:rPr lang="en-US"/>
              <a:pPr>
                <a:defRPr/>
              </a:pPr>
              <a:t>‹Nr.›</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de-DE"/>
              <a:t>COIN KOM  Milano, Feb 6° 2008</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11F87F-1571-4D33-80E3-14B7013ABB87}" type="slidenum">
              <a:rPr lang="en-US"/>
              <a:pPr>
                <a:defRPr/>
              </a:pPr>
              <a:t>‹Nr.›</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de-DE"/>
              <a:t>COIN KOM  Milano, Feb 6° 2008</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E66407-FC3B-446E-BB83-D6D576C6E9D7}" type="slidenum">
              <a:rPr lang="en-US"/>
              <a:pPr>
                <a:defRPr/>
              </a:pPr>
              <a:t>‹Nr.›</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el, zwei Inhalte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en-GB"/>
          </a:p>
        </p:txBody>
      </p:sp>
      <p:sp>
        <p:nvSpPr>
          <p:cNvPr id="3" name="Inhaltsplatzhalter 2"/>
          <p:cNvSpPr>
            <a:spLocks noGrp="1"/>
          </p:cNvSpPr>
          <p:nvPr>
            <p:ph sz="quarter" idx="1"/>
          </p:nvPr>
        </p:nvSpPr>
        <p:spPr>
          <a:xfrm>
            <a:off x="457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quarter" idx="2"/>
          </p:nvPr>
        </p:nvSpPr>
        <p:spPr>
          <a:xfrm>
            <a:off x="457200" y="3938588"/>
            <a:ext cx="4038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Inhaltsplatzhalter 4"/>
          <p:cNvSpPr>
            <a:spLocks noGrp="1"/>
          </p:cNvSpPr>
          <p:nvPr>
            <p:ph sz="half" idx="3"/>
          </p:nvPr>
        </p:nvSpPr>
        <p:spPr>
          <a:xfrm>
            <a:off x="4648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Rectangle 4"/>
          <p:cNvSpPr>
            <a:spLocks noGrp="1" noChangeArrowheads="1"/>
          </p:cNvSpPr>
          <p:nvPr>
            <p:ph type="dt" sz="half" idx="10"/>
          </p:nvPr>
        </p:nvSpPr>
        <p:spPr>
          <a:ln/>
        </p:spPr>
        <p:txBody>
          <a:bodyPr/>
          <a:lstStyle>
            <a:lvl1pPr>
              <a:defRPr/>
            </a:lvl1pPr>
          </a:lstStyle>
          <a:p>
            <a:pPr>
              <a:defRPr/>
            </a:pPr>
            <a:r>
              <a:rPr lang="de-DE"/>
              <a:t>COIN KOM  Milano, Feb 6° 2008</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C2D2AE2-19DC-4577-9CA7-A8206570CD96}" type="slidenum">
              <a:rPr lang="en-US"/>
              <a:pPr>
                <a:defRPr/>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de-DE"/>
              <a:t>COIN KOM  Milano, Feb 6° 2008</a:t>
            </a:r>
            <a:endParaRPr lang="en-US"/>
          </a:p>
        </p:txBody>
      </p:sp>
      <p:sp>
        <p:nvSpPr>
          <p:cNvPr id="8" name="Footer Placeholder 4"/>
          <p:cNvSpPr>
            <a:spLocks noGrp="1"/>
          </p:cNvSpPr>
          <p:nvPr>
            <p:ph type="ftr" sz="quarter" idx="11"/>
          </p:nvPr>
        </p:nvSpPr>
        <p:spPr/>
        <p:txBody>
          <a:bodyPr/>
          <a:lstStyle>
            <a:lvl1pPr>
              <a:defRPr/>
            </a:lvl1pPr>
          </a:lstStyle>
          <a:p>
            <a:pPr>
              <a:defRPr/>
            </a:pPr>
            <a:endParaRPr lang="de-DE"/>
          </a:p>
        </p:txBody>
      </p:sp>
      <p:sp>
        <p:nvSpPr>
          <p:cNvPr id="9" name="Slide Number Placeholder 5"/>
          <p:cNvSpPr>
            <a:spLocks noGrp="1"/>
          </p:cNvSpPr>
          <p:nvPr>
            <p:ph type="sldNum" sz="quarter" idx="12"/>
          </p:nvPr>
        </p:nvSpPr>
        <p:spPr/>
        <p:txBody>
          <a:bodyPr/>
          <a:lstStyle>
            <a:lvl1pPr>
              <a:defRPr/>
            </a:lvl1pPr>
          </a:lstStyle>
          <a:p>
            <a:pPr>
              <a:defRPr/>
            </a:pPr>
            <a:fld id="{C27619B7-BBB9-424B-84F5-150406D131FC}"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de-DE"/>
              <a:t>COIN KOM  Milano, Feb 6° 2008</a:t>
            </a:r>
            <a:endParaRPr lang="en-US"/>
          </a:p>
        </p:txBody>
      </p:sp>
      <p:sp>
        <p:nvSpPr>
          <p:cNvPr id="4" name="Footer Placeholder 4"/>
          <p:cNvSpPr>
            <a:spLocks noGrp="1"/>
          </p:cNvSpPr>
          <p:nvPr>
            <p:ph type="ftr" sz="quarter" idx="11"/>
          </p:nvPr>
        </p:nvSpPr>
        <p:spPr/>
        <p:txBody>
          <a:bodyPr/>
          <a:lstStyle>
            <a:lvl1pPr>
              <a:defRPr/>
            </a:lvl1pPr>
          </a:lstStyle>
          <a:p>
            <a:pPr>
              <a:defRPr/>
            </a:pPr>
            <a:endParaRPr lang="de-DE"/>
          </a:p>
        </p:txBody>
      </p:sp>
      <p:sp>
        <p:nvSpPr>
          <p:cNvPr id="5" name="Slide Number Placeholder 5"/>
          <p:cNvSpPr>
            <a:spLocks noGrp="1"/>
          </p:cNvSpPr>
          <p:nvPr>
            <p:ph type="sldNum" sz="quarter" idx="12"/>
          </p:nvPr>
        </p:nvSpPr>
        <p:spPr/>
        <p:txBody>
          <a:bodyPr/>
          <a:lstStyle>
            <a:lvl1pPr>
              <a:defRPr/>
            </a:lvl1pPr>
          </a:lstStyle>
          <a:p>
            <a:pPr>
              <a:defRPr/>
            </a:pPr>
            <a:fld id="{E0D0C9CA-3AA8-478A-BDF7-0FA1F3191287}" type="slidenum">
              <a:rPr lang="en-US"/>
              <a:pPr>
                <a:defRPr/>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de-DE"/>
              <a:t>COIN KOM  Milano, Feb 6° 2008</a:t>
            </a:r>
            <a:endParaRPr lang="en-US"/>
          </a:p>
        </p:txBody>
      </p:sp>
      <p:sp>
        <p:nvSpPr>
          <p:cNvPr id="3" name="Footer Placeholder 4"/>
          <p:cNvSpPr>
            <a:spLocks noGrp="1"/>
          </p:cNvSpPr>
          <p:nvPr>
            <p:ph type="ftr" sz="quarter" idx="11"/>
          </p:nvPr>
        </p:nvSpPr>
        <p:spPr/>
        <p:txBody>
          <a:bodyPr/>
          <a:lstStyle>
            <a:lvl1pPr>
              <a:defRPr/>
            </a:lvl1pPr>
          </a:lstStyle>
          <a:p>
            <a:pPr>
              <a:defRPr/>
            </a:pPr>
            <a:endParaRPr lang="de-DE"/>
          </a:p>
        </p:txBody>
      </p:sp>
      <p:sp>
        <p:nvSpPr>
          <p:cNvPr id="4" name="Slide Number Placeholder 5"/>
          <p:cNvSpPr>
            <a:spLocks noGrp="1"/>
          </p:cNvSpPr>
          <p:nvPr>
            <p:ph type="sldNum" sz="quarter" idx="12"/>
          </p:nvPr>
        </p:nvSpPr>
        <p:spPr/>
        <p:txBody>
          <a:bodyPr/>
          <a:lstStyle>
            <a:lvl1pPr>
              <a:defRPr/>
            </a:lvl1pPr>
          </a:lstStyle>
          <a:p>
            <a:pPr>
              <a:defRPr/>
            </a:pPr>
            <a:fld id="{B1C2E51B-F1D9-497A-A851-61CCDF87D18E}" type="slidenum">
              <a:rPr lang="en-US"/>
              <a:pPr>
                <a:defRPr/>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de-DE"/>
              <a:t>COIN KOM  Milano, Feb 6° 2008</a:t>
            </a:r>
            <a:endParaRPr lang="en-US"/>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22780A73-71A7-4AC9-B29E-EBA51C6A53ED}" type="slidenum">
              <a:rPr lang="en-US"/>
              <a:pPr>
                <a:defRPr/>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de-DE"/>
              <a:t>COIN KOM  Milano, Feb 6° 2008</a:t>
            </a:r>
            <a:endParaRPr lang="en-US"/>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1BCDEAE8-233E-45EE-BF41-2A496A567BD4}" type="slidenum">
              <a:rPr lang="en-US"/>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65" charset="-128"/>
                <a:cs typeface="+mn-cs"/>
              </a:defRPr>
            </a:lvl1pPr>
          </a:lstStyle>
          <a:p>
            <a:pPr>
              <a:defRPr/>
            </a:pPr>
            <a:r>
              <a:rPr lang="de-DE"/>
              <a:t>COIN KOM  Milano, Feb 6° 2008</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65" charset="-128"/>
                <a:cs typeface="+mn-cs"/>
              </a:defRPr>
            </a:lvl1pPr>
          </a:lstStyle>
          <a:p>
            <a:pPr>
              <a:defRPr/>
            </a:pPr>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pitchFamily="-65" charset="-128"/>
                <a:cs typeface="+mn-cs"/>
              </a:defRPr>
            </a:lvl1pPr>
          </a:lstStyle>
          <a:p>
            <a:pPr>
              <a:defRPr/>
            </a:pPr>
            <a:fld id="{0C21A942-AF0C-40E9-9BBE-CF68C91735A8}"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744" r:id="rId1"/>
    <p:sldLayoutId id="2147483743" r:id="rId2"/>
    <p:sldLayoutId id="2147483742" r:id="rId3"/>
    <p:sldLayoutId id="2147483741" r:id="rId4"/>
    <p:sldLayoutId id="2147483740" r:id="rId5"/>
    <p:sldLayoutId id="2147483739" r:id="rId6"/>
    <p:sldLayoutId id="2147483738" r:id="rId7"/>
    <p:sldLayoutId id="2147483737" r:id="rId8"/>
    <p:sldLayoutId id="2147483736" r:id="rId9"/>
    <p:sldLayoutId id="2147483735" r:id="rId10"/>
    <p:sldLayoutId id="2147483734" r:id="rId11"/>
    <p:sldLayoutId id="2147483774"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2" name="Rectangle 4"/>
          <p:cNvSpPr>
            <a:spLocks noGrp="1" noChangeArrowheads="1"/>
          </p:cNvSpPr>
          <p:nvPr>
            <p:ph type="dt" sz="half" idx="2"/>
          </p:nvPr>
        </p:nvSpPr>
        <p:spPr bwMode="auto">
          <a:xfrm>
            <a:off x="0" y="6381750"/>
            <a:ext cx="25495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65" charset="-128"/>
                <a:cs typeface="+mn-cs"/>
              </a:defRPr>
            </a:lvl1pPr>
          </a:lstStyle>
          <a:p>
            <a:pPr>
              <a:defRPr/>
            </a:pPr>
            <a:r>
              <a:rPr lang="de-DE"/>
              <a:t>COIN KOM  Milano, Feb 6° 2008</a:t>
            </a:r>
            <a:endParaRPr lang="en-US"/>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65" charset="-128"/>
                <a:cs typeface="+mn-cs"/>
              </a:defRPr>
            </a:lvl1pPr>
          </a:lstStyle>
          <a:p>
            <a:pPr>
              <a:defRPr/>
            </a:pPr>
            <a:endParaRPr lang="de-DE"/>
          </a:p>
        </p:txBody>
      </p:sp>
      <p:sp>
        <p:nvSpPr>
          <p:cNvPr id="32774" name="Rectangle 6"/>
          <p:cNvSpPr>
            <a:spLocks noGrp="1" noChangeArrowheads="1"/>
          </p:cNvSpPr>
          <p:nvPr>
            <p:ph type="sldNum" sz="quarter" idx="4"/>
          </p:nvPr>
        </p:nvSpPr>
        <p:spPr bwMode="auto">
          <a:xfrm>
            <a:off x="7010400" y="661035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65" charset="-128"/>
                <a:cs typeface="+mn-cs"/>
              </a:defRPr>
            </a:lvl1pPr>
          </a:lstStyle>
          <a:p>
            <a:pPr>
              <a:defRPr/>
            </a:pPr>
            <a:fld id="{7E6CAC0F-1017-4F12-9CCE-046DB10C0044}" type="slidenum">
              <a:rPr lang="en-US"/>
              <a:pPr>
                <a:defRPr/>
              </a:pPr>
              <a:t>‹Nr.›</a:t>
            </a:fld>
            <a:endParaRPr lang="en-US"/>
          </a:p>
        </p:txBody>
      </p:sp>
      <p:pic>
        <p:nvPicPr>
          <p:cNvPr id="14343" name="Picture 7" descr="coin_DEF"/>
          <p:cNvPicPr>
            <a:picLocks noChangeAspect="1" noChangeArrowheads="1"/>
          </p:cNvPicPr>
          <p:nvPr/>
        </p:nvPicPr>
        <p:blipFill>
          <a:blip r:embed="rId5"/>
          <a:srcRect/>
          <a:stretch>
            <a:fillRect/>
          </a:stretch>
        </p:blipFill>
        <p:spPr bwMode="auto">
          <a:xfrm>
            <a:off x="0" y="0"/>
            <a:ext cx="1116013" cy="1116013"/>
          </a:xfrm>
          <a:prstGeom prst="rect">
            <a:avLst/>
          </a:prstGeom>
          <a:noFill/>
          <a:ln w="9525">
            <a:noFill/>
            <a:miter lim="800000"/>
            <a:headEnd/>
            <a:tailEnd/>
          </a:ln>
        </p:spPr>
      </p:pic>
      <p:sp>
        <p:nvSpPr>
          <p:cNvPr id="32776" name="Line 8"/>
          <p:cNvSpPr>
            <a:spLocks noChangeShapeType="1"/>
          </p:cNvSpPr>
          <p:nvPr/>
        </p:nvSpPr>
        <p:spPr bwMode="auto">
          <a:xfrm>
            <a:off x="395288" y="1114425"/>
            <a:ext cx="8748712" cy="0"/>
          </a:xfrm>
          <a:prstGeom prst="line">
            <a:avLst/>
          </a:prstGeom>
          <a:noFill/>
          <a:ln w="22225">
            <a:solidFill>
              <a:schemeClr val="tx1"/>
            </a:solidFill>
            <a:round/>
            <a:headEnd/>
            <a:tailEnd/>
          </a:ln>
          <a:effectLst/>
        </p:spPr>
        <p:txBody>
          <a:bodyPr/>
          <a:lstStyle/>
          <a:p>
            <a:pPr fontAlgn="auto">
              <a:spcBef>
                <a:spcPts val="0"/>
              </a:spcBef>
              <a:spcAft>
                <a:spcPts val="0"/>
              </a:spcAft>
              <a:defRPr/>
            </a:pPr>
            <a:endParaRPr lang="en-US">
              <a:latin typeface="+mn-lt"/>
              <a:ea typeface="+mn-ea"/>
            </a:endParaRPr>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45"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09"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09"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09"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09"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09" charset="0"/>
        </a:defRPr>
      </a:lvl6pPr>
      <a:lvl7pPr marL="914400" algn="ctr" rtl="0" fontAlgn="base">
        <a:spcBef>
          <a:spcPct val="0"/>
        </a:spcBef>
        <a:spcAft>
          <a:spcPct val="0"/>
        </a:spcAft>
        <a:defRPr sz="4400">
          <a:solidFill>
            <a:schemeClr val="tx2"/>
          </a:solidFill>
          <a:latin typeface="Arial" pitchFamily="-109" charset="0"/>
        </a:defRPr>
      </a:lvl7pPr>
      <a:lvl8pPr marL="1371600" algn="ctr" rtl="0" fontAlgn="base">
        <a:spcBef>
          <a:spcPct val="0"/>
        </a:spcBef>
        <a:spcAft>
          <a:spcPct val="0"/>
        </a:spcAft>
        <a:defRPr sz="4400">
          <a:solidFill>
            <a:schemeClr val="tx2"/>
          </a:solidFill>
          <a:latin typeface="Arial" pitchFamily="-109" charset="0"/>
        </a:defRPr>
      </a:lvl8pPr>
      <a:lvl9pPr marL="1828800" algn="ctr" rtl="0" fontAlgn="base">
        <a:spcBef>
          <a:spcPct val="0"/>
        </a:spcBef>
        <a:spcAft>
          <a:spcPct val="0"/>
        </a:spcAft>
        <a:defRPr sz="4400">
          <a:solidFill>
            <a:schemeClr val="tx2"/>
          </a:solidFill>
          <a:latin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2" name="Rectangle 4"/>
          <p:cNvSpPr>
            <a:spLocks noGrp="1" noChangeArrowheads="1"/>
          </p:cNvSpPr>
          <p:nvPr>
            <p:ph type="dt" sz="half" idx="2"/>
          </p:nvPr>
        </p:nvSpPr>
        <p:spPr bwMode="auto">
          <a:xfrm>
            <a:off x="0" y="6381750"/>
            <a:ext cx="25495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65" charset="-128"/>
                <a:cs typeface="+mn-cs"/>
              </a:defRPr>
            </a:lvl1pPr>
          </a:lstStyle>
          <a:p>
            <a:pPr>
              <a:defRPr/>
            </a:pPr>
            <a:r>
              <a:rPr lang="de-DE"/>
              <a:t>COIN KOM  Milano, Feb 6° 2008</a:t>
            </a:r>
            <a:endParaRPr lang="en-US"/>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65" charset="-128"/>
                <a:cs typeface="+mn-cs"/>
              </a:defRPr>
            </a:lvl1pPr>
          </a:lstStyle>
          <a:p>
            <a:pPr>
              <a:defRPr/>
            </a:pPr>
            <a:endParaRPr lang="de-DE"/>
          </a:p>
        </p:txBody>
      </p:sp>
      <p:sp>
        <p:nvSpPr>
          <p:cNvPr id="32774" name="Rectangle 6"/>
          <p:cNvSpPr>
            <a:spLocks noGrp="1" noChangeArrowheads="1"/>
          </p:cNvSpPr>
          <p:nvPr>
            <p:ph type="sldNum" sz="quarter" idx="4"/>
          </p:nvPr>
        </p:nvSpPr>
        <p:spPr bwMode="auto">
          <a:xfrm>
            <a:off x="7010400" y="661035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65" charset="-128"/>
                <a:cs typeface="+mn-cs"/>
              </a:defRPr>
            </a:lvl1pPr>
          </a:lstStyle>
          <a:p>
            <a:pPr>
              <a:defRPr/>
            </a:pPr>
            <a:fld id="{53C6619E-5AAD-4202-84A3-6ACE8AF161B0}" type="slidenum">
              <a:rPr lang="en-US"/>
              <a:pPr>
                <a:defRPr/>
              </a:pPr>
              <a:t>‹Nr.›</a:t>
            </a:fld>
            <a:endParaRPr lang="en-US"/>
          </a:p>
        </p:txBody>
      </p:sp>
      <p:pic>
        <p:nvPicPr>
          <p:cNvPr id="18439" name="Picture 7" descr="coin_DEF"/>
          <p:cNvPicPr>
            <a:picLocks noChangeAspect="1" noChangeArrowheads="1"/>
          </p:cNvPicPr>
          <p:nvPr/>
        </p:nvPicPr>
        <p:blipFill>
          <a:blip r:embed="rId14"/>
          <a:srcRect/>
          <a:stretch>
            <a:fillRect/>
          </a:stretch>
        </p:blipFill>
        <p:spPr bwMode="auto">
          <a:xfrm>
            <a:off x="0" y="0"/>
            <a:ext cx="1116013" cy="1116013"/>
          </a:xfrm>
          <a:prstGeom prst="rect">
            <a:avLst/>
          </a:prstGeom>
          <a:noFill/>
          <a:ln w="9525">
            <a:noFill/>
            <a:miter lim="800000"/>
            <a:headEnd/>
            <a:tailEnd/>
          </a:ln>
        </p:spPr>
      </p:pic>
      <p:sp>
        <p:nvSpPr>
          <p:cNvPr id="32776" name="Line 8"/>
          <p:cNvSpPr>
            <a:spLocks noChangeShapeType="1"/>
          </p:cNvSpPr>
          <p:nvPr/>
        </p:nvSpPr>
        <p:spPr bwMode="auto">
          <a:xfrm>
            <a:off x="395288" y="1114425"/>
            <a:ext cx="8748712" cy="0"/>
          </a:xfrm>
          <a:prstGeom prst="line">
            <a:avLst/>
          </a:prstGeom>
          <a:noFill/>
          <a:ln w="22225">
            <a:solidFill>
              <a:schemeClr val="tx1"/>
            </a:solidFill>
            <a:round/>
            <a:headEnd/>
            <a:tailEnd/>
          </a:ln>
          <a:effectLst/>
        </p:spPr>
        <p:txBody>
          <a:bodyPr/>
          <a:lstStyle/>
          <a:p>
            <a:pPr>
              <a:defRPr/>
            </a:pPr>
            <a:endParaRPr lang="en-US">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83757" r:id="rId1"/>
    <p:sldLayoutId id="2147483756" r:id="rId2"/>
    <p:sldLayoutId id="2147483755" r:id="rId3"/>
    <p:sldLayoutId id="2147483754" r:id="rId4"/>
    <p:sldLayoutId id="2147483753" r:id="rId5"/>
    <p:sldLayoutId id="2147483752" r:id="rId6"/>
    <p:sldLayoutId id="2147483751" r:id="rId7"/>
    <p:sldLayoutId id="2147483750" r:id="rId8"/>
    <p:sldLayoutId id="2147483749" r:id="rId9"/>
    <p:sldLayoutId id="2147483748" r:id="rId10"/>
    <p:sldLayoutId id="2147483747" r:id="rId11"/>
    <p:sldLayoutId id="2147483746"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a:defRPr>
      </a:lvl1pPr>
      <a:lvl2pPr algn="ctr" rtl="0" eaLnBrk="0" fontAlgn="base" hangingPunct="0">
        <a:spcBef>
          <a:spcPct val="0"/>
        </a:spcBef>
        <a:spcAft>
          <a:spcPct val="0"/>
        </a:spcAft>
        <a:defRPr sz="4400">
          <a:solidFill>
            <a:schemeClr val="tx2"/>
          </a:solidFill>
          <a:latin typeface="Arial" charset="0"/>
          <a:ea typeface="ＭＳ Ｐゴシック" pitchFamily="-65" charset="-128"/>
          <a:cs typeface="ＭＳ Ｐゴシック"/>
        </a:defRPr>
      </a:lvl2pPr>
      <a:lvl3pPr algn="ctr" rtl="0" eaLnBrk="0" fontAlgn="base" hangingPunct="0">
        <a:spcBef>
          <a:spcPct val="0"/>
        </a:spcBef>
        <a:spcAft>
          <a:spcPct val="0"/>
        </a:spcAft>
        <a:defRPr sz="4400">
          <a:solidFill>
            <a:schemeClr val="tx2"/>
          </a:solidFill>
          <a:latin typeface="Arial" charset="0"/>
          <a:ea typeface="ＭＳ Ｐゴシック" pitchFamily="-65" charset="-128"/>
          <a:cs typeface="ＭＳ Ｐゴシック"/>
        </a:defRPr>
      </a:lvl3pPr>
      <a:lvl4pPr algn="ctr" rtl="0" eaLnBrk="0" fontAlgn="base" hangingPunct="0">
        <a:spcBef>
          <a:spcPct val="0"/>
        </a:spcBef>
        <a:spcAft>
          <a:spcPct val="0"/>
        </a:spcAft>
        <a:defRPr sz="4400">
          <a:solidFill>
            <a:schemeClr val="tx2"/>
          </a:solidFill>
          <a:latin typeface="Arial" charset="0"/>
          <a:ea typeface="ＭＳ Ｐゴシック" pitchFamily="-65" charset="-128"/>
          <a:cs typeface="ＭＳ Ｐゴシック"/>
        </a:defRPr>
      </a:lvl4pPr>
      <a:lvl5pPr algn="ctr" rtl="0" eaLnBrk="0" fontAlgn="base" hangingPunct="0">
        <a:spcBef>
          <a:spcPct val="0"/>
        </a:spcBef>
        <a:spcAft>
          <a:spcPct val="0"/>
        </a:spcAft>
        <a:defRPr sz="4400">
          <a:solidFill>
            <a:schemeClr val="tx2"/>
          </a:solidFill>
          <a:latin typeface="Arial" charset="0"/>
          <a:ea typeface="ＭＳ Ｐゴシック" pitchFamily="-65" charset="-128"/>
          <a:cs typeface="ＭＳ Ｐゴシック"/>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2" name="Rectangle 4"/>
          <p:cNvSpPr>
            <a:spLocks noGrp="1" noChangeArrowheads="1"/>
          </p:cNvSpPr>
          <p:nvPr>
            <p:ph type="dt" sz="half" idx="2"/>
          </p:nvPr>
        </p:nvSpPr>
        <p:spPr bwMode="auto">
          <a:xfrm>
            <a:off x="0" y="6381750"/>
            <a:ext cx="25495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65" charset="-128"/>
                <a:cs typeface="+mn-cs"/>
              </a:defRPr>
            </a:lvl1pPr>
          </a:lstStyle>
          <a:p>
            <a:pPr>
              <a:defRPr/>
            </a:pPr>
            <a:r>
              <a:rPr lang="de-DE"/>
              <a:t>COIN KOM  Milano, Feb 6° 2008</a:t>
            </a:r>
            <a:endParaRPr lang="en-US"/>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65" charset="-128"/>
                <a:cs typeface="+mn-cs"/>
              </a:defRPr>
            </a:lvl1pPr>
          </a:lstStyle>
          <a:p>
            <a:pPr>
              <a:defRPr/>
            </a:pPr>
            <a:endParaRPr lang="de-DE"/>
          </a:p>
        </p:txBody>
      </p:sp>
      <p:sp>
        <p:nvSpPr>
          <p:cNvPr id="32774" name="Rectangle 6"/>
          <p:cNvSpPr>
            <a:spLocks noGrp="1" noChangeArrowheads="1"/>
          </p:cNvSpPr>
          <p:nvPr>
            <p:ph type="sldNum" sz="quarter" idx="4"/>
          </p:nvPr>
        </p:nvSpPr>
        <p:spPr bwMode="auto">
          <a:xfrm>
            <a:off x="7010400" y="661035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65" charset="-128"/>
                <a:cs typeface="+mn-cs"/>
              </a:defRPr>
            </a:lvl1pPr>
          </a:lstStyle>
          <a:p>
            <a:pPr>
              <a:defRPr/>
            </a:pPr>
            <a:fld id="{84E2C4B6-B54D-419F-A846-10E95831583D}" type="slidenum">
              <a:rPr lang="en-US"/>
              <a:pPr>
                <a:defRPr/>
              </a:pPr>
              <a:t>‹Nr.›</a:t>
            </a:fld>
            <a:endParaRPr lang="en-US"/>
          </a:p>
        </p:txBody>
      </p:sp>
      <p:pic>
        <p:nvPicPr>
          <p:cNvPr id="31751" name="Picture 7" descr="coin_DEF"/>
          <p:cNvPicPr>
            <a:picLocks noChangeAspect="1" noChangeArrowheads="1"/>
          </p:cNvPicPr>
          <p:nvPr/>
        </p:nvPicPr>
        <p:blipFill>
          <a:blip r:embed="rId6"/>
          <a:srcRect/>
          <a:stretch>
            <a:fillRect/>
          </a:stretch>
        </p:blipFill>
        <p:spPr bwMode="auto">
          <a:xfrm>
            <a:off x="0" y="0"/>
            <a:ext cx="1116013" cy="1116013"/>
          </a:xfrm>
          <a:prstGeom prst="rect">
            <a:avLst/>
          </a:prstGeom>
          <a:noFill/>
          <a:ln w="9525">
            <a:noFill/>
            <a:miter lim="800000"/>
            <a:headEnd/>
            <a:tailEnd/>
          </a:ln>
        </p:spPr>
      </p:pic>
      <p:sp>
        <p:nvSpPr>
          <p:cNvPr id="32776" name="Line 8"/>
          <p:cNvSpPr>
            <a:spLocks noChangeShapeType="1"/>
          </p:cNvSpPr>
          <p:nvPr/>
        </p:nvSpPr>
        <p:spPr bwMode="auto">
          <a:xfrm>
            <a:off x="395288" y="1114425"/>
            <a:ext cx="8748712" cy="0"/>
          </a:xfrm>
          <a:prstGeom prst="line">
            <a:avLst/>
          </a:prstGeom>
          <a:noFill/>
          <a:ln w="22225">
            <a:solidFill>
              <a:schemeClr val="tx1"/>
            </a:solidFill>
            <a:round/>
            <a:headEnd/>
            <a:tailEnd/>
          </a:ln>
          <a:effectLst/>
        </p:spPr>
        <p:txBody>
          <a:bodyPr/>
          <a:lstStyle/>
          <a:p>
            <a:pPr>
              <a:defRPr/>
            </a:pPr>
            <a:endParaRPr lang="en-US">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83761" r:id="rId1"/>
    <p:sldLayoutId id="2147483760" r:id="rId2"/>
    <p:sldLayoutId id="2147483759" r:id="rId3"/>
    <p:sldLayoutId id="2147483758" r:id="rId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a:defRPr>
      </a:lvl1pPr>
      <a:lvl2pPr algn="ctr" rtl="0" eaLnBrk="0" fontAlgn="base" hangingPunct="0">
        <a:spcBef>
          <a:spcPct val="0"/>
        </a:spcBef>
        <a:spcAft>
          <a:spcPct val="0"/>
        </a:spcAft>
        <a:defRPr sz="4400">
          <a:solidFill>
            <a:schemeClr val="tx2"/>
          </a:solidFill>
          <a:latin typeface="Arial" charset="0"/>
          <a:ea typeface="ＭＳ Ｐゴシック" pitchFamily="-65" charset="-128"/>
          <a:cs typeface="ＭＳ Ｐゴシック"/>
        </a:defRPr>
      </a:lvl2pPr>
      <a:lvl3pPr algn="ctr" rtl="0" eaLnBrk="0" fontAlgn="base" hangingPunct="0">
        <a:spcBef>
          <a:spcPct val="0"/>
        </a:spcBef>
        <a:spcAft>
          <a:spcPct val="0"/>
        </a:spcAft>
        <a:defRPr sz="4400">
          <a:solidFill>
            <a:schemeClr val="tx2"/>
          </a:solidFill>
          <a:latin typeface="Arial" charset="0"/>
          <a:ea typeface="ＭＳ Ｐゴシック" pitchFamily="-65" charset="-128"/>
          <a:cs typeface="ＭＳ Ｐゴシック"/>
        </a:defRPr>
      </a:lvl3pPr>
      <a:lvl4pPr algn="ctr" rtl="0" eaLnBrk="0" fontAlgn="base" hangingPunct="0">
        <a:spcBef>
          <a:spcPct val="0"/>
        </a:spcBef>
        <a:spcAft>
          <a:spcPct val="0"/>
        </a:spcAft>
        <a:defRPr sz="4400">
          <a:solidFill>
            <a:schemeClr val="tx2"/>
          </a:solidFill>
          <a:latin typeface="Arial" charset="0"/>
          <a:ea typeface="ＭＳ Ｐゴシック" pitchFamily="-65" charset="-128"/>
          <a:cs typeface="ＭＳ Ｐゴシック"/>
        </a:defRPr>
      </a:lvl4pPr>
      <a:lvl5pPr algn="ctr" rtl="0" eaLnBrk="0" fontAlgn="base" hangingPunct="0">
        <a:spcBef>
          <a:spcPct val="0"/>
        </a:spcBef>
        <a:spcAft>
          <a:spcPct val="0"/>
        </a:spcAft>
        <a:defRPr sz="4400">
          <a:solidFill>
            <a:schemeClr val="tx2"/>
          </a:solidFill>
          <a:latin typeface="Arial" charset="0"/>
          <a:ea typeface="ＭＳ Ｐゴシック" pitchFamily="-65" charset="-128"/>
          <a:cs typeface="ＭＳ Ｐゴシック"/>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2" name="Rectangle 4"/>
          <p:cNvSpPr>
            <a:spLocks noGrp="1" noChangeArrowheads="1"/>
          </p:cNvSpPr>
          <p:nvPr>
            <p:ph type="dt" sz="half" idx="2"/>
          </p:nvPr>
        </p:nvSpPr>
        <p:spPr bwMode="auto">
          <a:xfrm>
            <a:off x="0" y="6381750"/>
            <a:ext cx="25495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ea typeface="+mn-ea"/>
                <a:cs typeface="+mn-cs"/>
              </a:defRPr>
            </a:lvl1pPr>
          </a:lstStyle>
          <a:p>
            <a:pPr>
              <a:defRPr/>
            </a:pPr>
            <a:r>
              <a:rPr lang="de-DE"/>
              <a:t>COIN KOM  Milano, Feb 6° 2008</a:t>
            </a:r>
            <a:endParaRPr lang="en-US"/>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ea typeface="+mn-ea"/>
                <a:cs typeface="+mn-cs"/>
              </a:defRPr>
            </a:lvl1pPr>
          </a:lstStyle>
          <a:p>
            <a:pPr>
              <a:defRPr/>
            </a:pPr>
            <a:endParaRPr lang="en-US"/>
          </a:p>
        </p:txBody>
      </p:sp>
      <p:sp>
        <p:nvSpPr>
          <p:cNvPr id="32774" name="Rectangle 6"/>
          <p:cNvSpPr>
            <a:spLocks noGrp="1" noChangeArrowheads="1"/>
          </p:cNvSpPr>
          <p:nvPr>
            <p:ph type="sldNum" sz="quarter" idx="4"/>
          </p:nvPr>
        </p:nvSpPr>
        <p:spPr bwMode="auto">
          <a:xfrm>
            <a:off x="7010400" y="661035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ea typeface="+mn-ea"/>
                <a:cs typeface="+mn-cs"/>
              </a:defRPr>
            </a:lvl1pPr>
          </a:lstStyle>
          <a:p>
            <a:pPr>
              <a:defRPr/>
            </a:pPr>
            <a:fld id="{C3DCCC9B-591C-49D9-A189-C1432CE684F6}" type="slidenum">
              <a:rPr lang="en-US"/>
              <a:pPr>
                <a:defRPr/>
              </a:pPr>
              <a:t>‹Nr.›</a:t>
            </a:fld>
            <a:endParaRPr lang="en-US"/>
          </a:p>
        </p:txBody>
      </p:sp>
      <p:pic>
        <p:nvPicPr>
          <p:cNvPr id="36871" name="Picture 7" descr="coin_DEF"/>
          <p:cNvPicPr>
            <a:picLocks noChangeAspect="1" noChangeArrowheads="1"/>
          </p:cNvPicPr>
          <p:nvPr/>
        </p:nvPicPr>
        <p:blipFill>
          <a:blip r:embed="rId14"/>
          <a:srcRect/>
          <a:stretch>
            <a:fillRect/>
          </a:stretch>
        </p:blipFill>
        <p:spPr bwMode="auto">
          <a:xfrm>
            <a:off x="0" y="0"/>
            <a:ext cx="1116013" cy="1116013"/>
          </a:xfrm>
          <a:prstGeom prst="rect">
            <a:avLst/>
          </a:prstGeom>
          <a:noFill/>
          <a:ln w="9525">
            <a:noFill/>
            <a:miter lim="800000"/>
            <a:headEnd/>
            <a:tailEnd/>
          </a:ln>
        </p:spPr>
      </p:pic>
      <p:sp>
        <p:nvSpPr>
          <p:cNvPr id="32776" name="Line 8"/>
          <p:cNvSpPr>
            <a:spLocks noChangeShapeType="1"/>
          </p:cNvSpPr>
          <p:nvPr/>
        </p:nvSpPr>
        <p:spPr bwMode="auto">
          <a:xfrm>
            <a:off x="395288" y="1114425"/>
            <a:ext cx="8748712" cy="0"/>
          </a:xfrm>
          <a:prstGeom prst="line">
            <a:avLst/>
          </a:prstGeom>
          <a:noFill/>
          <a:ln w="22225">
            <a:solidFill>
              <a:schemeClr val="tx1"/>
            </a:solidFill>
            <a:round/>
            <a:headEnd/>
            <a:tailEnd/>
          </a:ln>
          <a:effectLst/>
        </p:spPr>
        <p:txBody>
          <a:bodyPr/>
          <a:lstStyle/>
          <a:p>
            <a:pPr>
              <a:defRPr/>
            </a:pPr>
            <a:endParaRPr lang="en-GB">
              <a:solidFill>
                <a:srgbClr val="000000"/>
              </a:solidFill>
              <a:ea typeface="+mn-ea"/>
            </a:endParaRPr>
          </a:p>
        </p:txBody>
      </p:sp>
    </p:spTree>
  </p:cSld>
  <p:clrMap bg1="lt1" tx1="dk1" bg2="lt2" tx2="dk2" accent1="accent1" accent2="accent2" accent3="accent3" accent4="accent4" accent5="accent5" accent6="accent6" hlink="hlink" folHlink="folHlink"/>
  <p:sldLayoutIdLst>
    <p:sldLayoutId id="2147483773" r:id="rId1"/>
    <p:sldLayoutId id="2147483772" r:id="rId2"/>
    <p:sldLayoutId id="2147483771" r:id="rId3"/>
    <p:sldLayoutId id="2147483770" r:id="rId4"/>
    <p:sldLayoutId id="2147483769" r:id="rId5"/>
    <p:sldLayoutId id="2147483768" r:id="rId6"/>
    <p:sldLayoutId id="2147483767" r:id="rId7"/>
    <p:sldLayoutId id="2147483766" r:id="rId8"/>
    <p:sldLayoutId id="2147483765" r:id="rId9"/>
    <p:sldLayoutId id="2147483764" r:id="rId10"/>
    <p:sldLayoutId id="2147483763" r:id="rId11"/>
    <p:sldLayoutId id="2147483762"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3.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3.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6.wmf"/><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33.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33.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33.xml"/><Relationship Id="rId5" Type="http://schemas.openxmlformats.org/officeDocument/2006/relationships/image" Target="../media/image32.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4.xml"/><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6.xml"/><Relationship Id="rId1" Type="http://schemas.openxmlformats.org/officeDocument/2006/relationships/slideLayout" Target="../slideLayouts/slideLayout33.xml"/><Relationship Id="rId4" Type="http://schemas.openxmlformats.org/officeDocument/2006/relationships/image" Target="../media/image34.jpeg"/></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3" descr="HEADER_BANDIERA"/>
          <p:cNvPicPr>
            <a:picLocks noChangeAspect="1" noChangeArrowheads="1"/>
          </p:cNvPicPr>
          <p:nvPr/>
        </p:nvPicPr>
        <p:blipFill>
          <a:blip r:embed="rId3"/>
          <a:srcRect/>
          <a:stretch>
            <a:fillRect/>
          </a:stretch>
        </p:blipFill>
        <p:spPr bwMode="auto">
          <a:xfrm>
            <a:off x="0" y="0"/>
            <a:ext cx="9144000" cy="1171575"/>
          </a:xfrm>
          <a:prstGeom prst="rect">
            <a:avLst/>
          </a:prstGeom>
          <a:noFill/>
          <a:ln w="9525">
            <a:noFill/>
            <a:miter lim="800000"/>
            <a:headEnd/>
            <a:tailEnd/>
          </a:ln>
        </p:spPr>
      </p:pic>
      <p:sp>
        <p:nvSpPr>
          <p:cNvPr id="26628" name="Rectangle 4"/>
          <p:cNvSpPr>
            <a:spLocks noGrp="1" noChangeArrowheads="1"/>
          </p:cNvSpPr>
          <p:nvPr>
            <p:ph type="title"/>
          </p:nvPr>
        </p:nvSpPr>
        <p:spPr>
          <a:xfrm>
            <a:off x="0" y="557213"/>
            <a:ext cx="9144000" cy="1143000"/>
          </a:xfrm>
          <a:effectLst>
            <a:outerShdw blurRad="63500" dist="12700" dir="5400000" algn="ctr" rotWithShape="0">
              <a:schemeClr val="bg1">
                <a:alpha val="50000"/>
              </a:schemeClr>
            </a:outerShdw>
          </a:effectLst>
        </p:spPr>
        <p:txBody>
          <a:bodyPr>
            <a:normAutofit/>
          </a:bodyPr>
          <a:lstStyle/>
          <a:p>
            <a:pPr eaLnBrk="1" hangingPunct="1">
              <a:defRPr/>
            </a:pPr>
            <a:r>
              <a:rPr lang="it-IT" sz="3600" smtClean="0">
                <a:latin typeface="HandelGotDBol" pitchFamily="34" charset="0"/>
                <a:ea typeface="ＭＳ Ｐゴシック" pitchFamily="-65" charset="-128"/>
              </a:rPr>
              <a:t>Enterprise </a:t>
            </a:r>
            <a:r>
              <a:rPr lang="it-IT" sz="3600" smtClean="0">
                <a:solidFill>
                  <a:srgbClr val="E1B868"/>
                </a:solidFill>
                <a:latin typeface="HandelGotDBol" pitchFamily="34" charset="0"/>
                <a:ea typeface="ＭＳ Ｐゴシック" pitchFamily="-65" charset="-128"/>
              </a:rPr>
              <a:t>CO</a:t>
            </a:r>
            <a:r>
              <a:rPr lang="it-IT" sz="3600" smtClean="0">
                <a:latin typeface="HandelGotDBol" pitchFamily="34" charset="0"/>
                <a:ea typeface="ＭＳ Ｐゴシック" pitchFamily="-65" charset="-128"/>
              </a:rPr>
              <a:t>llaboration &amp; </a:t>
            </a:r>
            <a:r>
              <a:rPr lang="it-IT" sz="3600" smtClean="0">
                <a:solidFill>
                  <a:srgbClr val="E1B868"/>
                </a:solidFill>
                <a:latin typeface="HandelGotDBol" pitchFamily="34" charset="0"/>
                <a:ea typeface="ＭＳ Ｐゴシック" pitchFamily="-65" charset="-128"/>
              </a:rPr>
              <a:t>IN</a:t>
            </a:r>
            <a:r>
              <a:rPr lang="it-IT" sz="3600" smtClean="0">
                <a:latin typeface="HandelGotDBol" pitchFamily="34" charset="0"/>
                <a:ea typeface="ＭＳ Ｐゴシック" pitchFamily="-65" charset="-128"/>
              </a:rPr>
              <a:t>teroperability</a:t>
            </a:r>
            <a:endParaRPr lang="en-US" sz="3600" b="1" smtClean="0">
              <a:latin typeface="HandelGotDBol" pitchFamily="34" charset="0"/>
              <a:ea typeface="ＭＳ Ｐゴシック" pitchFamily="-65" charset="-128"/>
            </a:endParaRPr>
          </a:p>
        </p:txBody>
      </p:sp>
      <p:sp>
        <p:nvSpPr>
          <p:cNvPr id="26630" name="Rectangle 6"/>
          <p:cNvSpPr>
            <a:spLocks noChangeArrowheads="1"/>
          </p:cNvSpPr>
          <p:nvPr/>
        </p:nvSpPr>
        <p:spPr bwMode="auto">
          <a:xfrm>
            <a:off x="201613" y="4048125"/>
            <a:ext cx="8620125" cy="2246313"/>
          </a:xfrm>
          <a:prstGeom prst="rect">
            <a:avLst/>
          </a:prstGeom>
          <a:noFill/>
          <a:ln w="9525">
            <a:noFill/>
            <a:miter lim="800000"/>
            <a:headEnd/>
            <a:tailEnd/>
          </a:ln>
          <a:effectLst>
            <a:outerShdw blurRad="63500" dist="17961" dir="2700000" algn="ctr" rotWithShape="0">
              <a:schemeClr val="bg1">
                <a:alpha val="74998"/>
              </a:schemeClr>
            </a:outerShdw>
          </a:effectLst>
        </p:spPr>
        <p:txBody>
          <a:bodyPr>
            <a:spAutoFit/>
          </a:bodyPr>
          <a:lstStyle/>
          <a:p>
            <a:pPr algn="ctr">
              <a:defRPr/>
            </a:pPr>
            <a:r>
              <a:rPr lang="it-IT" sz="3200" b="1" dirty="0" err="1">
                <a:solidFill>
                  <a:srgbClr val="3366CC"/>
                </a:solidFill>
                <a:latin typeface="Times New Roman" pitchFamily="18" charset="0"/>
                <a:ea typeface="ＭＳ Ｐゴシック"/>
                <a:cs typeface="ＭＳ Ｐゴシック"/>
              </a:rPr>
              <a:t>Enterprise</a:t>
            </a:r>
            <a:r>
              <a:rPr lang="it-IT" sz="3200" b="1" dirty="0">
                <a:solidFill>
                  <a:srgbClr val="3366CC"/>
                </a:solidFill>
                <a:latin typeface="Times New Roman" pitchFamily="18" charset="0"/>
                <a:ea typeface="ＭＳ Ｐゴシック"/>
                <a:cs typeface="ＭＳ Ｐゴシック"/>
              </a:rPr>
              <a:t> </a:t>
            </a:r>
            <a:r>
              <a:rPr lang="it-IT" sz="3200" b="1" dirty="0" err="1">
                <a:solidFill>
                  <a:srgbClr val="3366CC"/>
                </a:solidFill>
                <a:latin typeface="Times New Roman" pitchFamily="18" charset="0"/>
                <a:ea typeface="ＭＳ Ｐゴシック"/>
                <a:cs typeface="ＭＳ Ｐゴシック"/>
              </a:rPr>
              <a:t>Collaboration</a:t>
            </a:r>
            <a:r>
              <a:rPr lang="it-IT" sz="3200" b="1" dirty="0">
                <a:solidFill>
                  <a:srgbClr val="3366CC"/>
                </a:solidFill>
                <a:latin typeface="Times New Roman" pitchFamily="18" charset="0"/>
                <a:ea typeface="ＭＳ Ｐゴシック"/>
                <a:cs typeface="ＭＳ Ｐゴシック"/>
              </a:rPr>
              <a:t> </a:t>
            </a:r>
            <a:r>
              <a:rPr lang="it-IT" sz="3200" b="1" dirty="0" err="1">
                <a:solidFill>
                  <a:srgbClr val="3366CC"/>
                </a:solidFill>
                <a:latin typeface="Times New Roman" pitchFamily="18" charset="0"/>
                <a:ea typeface="ＭＳ Ｐゴシック"/>
                <a:cs typeface="ＭＳ Ｐゴシック"/>
              </a:rPr>
              <a:t>Services</a:t>
            </a:r>
            <a:endParaRPr lang="it-IT" sz="3200" b="1" dirty="0">
              <a:solidFill>
                <a:srgbClr val="3366CC"/>
              </a:solidFill>
              <a:latin typeface="Times New Roman" pitchFamily="18" charset="0"/>
              <a:ea typeface="ＭＳ Ｐゴシック"/>
              <a:cs typeface="ＭＳ Ｐゴシック"/>
            </a:endParaRPr>
          </a:p>
          <a:p>
            <a:pPr algn="ctr">
              <a:defRPr/>
            </a:pPr>
            <a:endParaRPr lang="it-IT" b="1" dirty="0">
              <a:solidFill>
                <a:srgbClr val="3366CC"/>
              </a:solidFill>
              <a:latin typeface="Times New Roman" pitchFamily="18" charset="0"/>
              <a:ea typeface="ＭＳ Ｐゴシック"/>
              <a:cs typeface="ＭＳ Ｐゴシック"/>
            </a:endParaRPr>
          </a:p>
          <a:p>
            <a:pPr algn="ctr">
              <a:defRPr/>
            </a:pPr>
            <a:r>
              <a:rPr lang="en-US" b="1" dirty="0">
                <a:solidFill>
                  <a:srgbClr val="3366CC"/>
                </a:solidFill>
                <a:latin typeface="Times New Roman" pitchFamily="18" charset="0"/>
                <a:ea typeface="ＭＳ Ｐゴシック"/>
                <a:cs typeface="ＭＳ Ｐゴシック"/>
              </a:rPr>
              <a:t>	Patrick Sitek – </a:t>
            </a:r>
          </a:p>
          <a:p>
            <a:pPr algn="ctr">
              <a:defRPr/>
            </a:pPr>
            <a:r>
              <a:rPr lang="en-US" b="1" dirty="0">
                <a:solidFill>
                  <a:srgbClr val="3366CC"/>
                </a:solidFill>
                <a:latin typeface="Times New Roman" pitchFamily="18" charset="0"/>
                <a:ea typeface="ＭＳ Ｐゴシック"/>
                <a:cs typeface="ＭＳ Ｐゴシック"/>
              </a:rPr>
              <a:t>Bremen Institute for Production and Logistics </a:t>
            </a:r>
          </a:p>
          <a:p>
            <a:pPr algn="ctr">
              <a:defRPr/>
            </a:pPr>
            <a:r>
              <a:rPr lang="en-US" b="1" dirty="0">
                <a:solidFill>
                  <a:srgbClr val="3366CC"/>
                </a:solidFill>
                <a:latin typeface="Times New Roman" pitchFamily="18" charset="0"/>
                <a:ea typeface="ＭＳ Ｐゴシック"/>
                <a:cs typeface="ＭＳ Ｐゴシック"/>
              </a:rPr>
              <a:t>	at the University of Bremen</a:t>
            </a:r>
          </a:p>
          <a:p>
            <a:pPr algn="ctr">
              <a:defRPr/>
            </a:pPr>
            <a:endParaRPr lang="en-US" b="1" dirty="0">
              <a:solidFill>
                <a:srgbClr val="3366CC"/>
              </a:solidFill>
              <a:latin typeface="Times New Roman" pitchFamily="18" charset="0"/>
              <a:ea typeface="ＭＳ Ｐゴシック"/>
              <a:cs typeface="ＭＳ Ｐゴシック"/>
            </a:endParaRPr>
          </a:p>
          <a:p>
            <a:pPr algn="ctr">
              <a:defRPr/>
            </a:pPr>
            <a:r>
              <a:rPr lang="en-US" b="1" dirty="0">
                <a:solidFill>
                  <a:srgbClr val="3366CC"/>
                </a:solidFill>
                <a:latin typeface="Times New Roman" pitchFamily="18" charset="0"/>
                <a:ea typeface="ＭＳ Ｐゴシック"/>
                <a:cs typeface="ＭＳ Ｐゴシック"/>
              </a:rPr>
              <a:t>May, 5th  Budapest</a:t>
            </a:r>
            <a:endParaRPr lang="en-US" b="1" dirty="0">
              <a:solidFill>
                <a:srgbClr val="3366CC"/>
              </a:solidFill>
              <a:latin typeface="Times New Roman" pitchFamily="18" charset="0"/>
              <a:ea typeface="ＭＳ Ｐゴシック"/>
              <a:cs typeface="ＭＳ Ｐゴシック"/>
            </a:endParaRPr>
          </a:p>
        </p:txBody>
      </p:sp>
      <p:pic>
        <p:nvPicPr>
          <p:cNvPr id="51204" name="Picture 15" descr="coin_DEF"/>
          <p:cNvPicPr>
            <a:picLocks noChangeAspect="1" noChangeArrowheads="1"/>
          </p:cNvPicPr>
          <p:nvPr/>
        </p:nvPicPr>
        <p:blipFill>
          <a:blip r:embed="rId4"/>
          <a:srcRect/>
          <a:stretch>
            <a:fillRect/>
          </a:stretch>
        </p:blipFill>
        <p:spPr bwMode="auto">
          <a:xfrm>
            <a:off x="3835400" y="2235200"/>
            <a:ext cx="1509713" cy="1509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COIN EC scientific picv"/>
          <p:cNvPicPr>
            <a:picLocks noChangeAspect="1" noChangeArrowheads="1"/>
          </p:cNvPicPr>
          <p:nvPr/>
        </p:nvPicPr>
        <p:blipFill>
          <a:blip r:embed="rId3"/>
          <a:srcRect/>
          <a:stretch>
            <a:fillRect/>
          </a:stretch>
        </p:blipFill>
        <p:spPr bwMode="auto">
          <a:xfrm>
            <a:off x="1643063" y="1909763"/>
            <a:ext cx="6491287" cy="4862512"/>
          </a:xfrm>
          <a:prstGeom prst="rect">
            <a:avLst/>
          </a:prstGeom>
          <a:noFill/>
          <a:ln w="9525">
            <a:noFill/>
            <a:miter lim="800000"/>
            <a:headEnd/>
            <a:tailEnd/>
          </a:ln>
        </p:spPr>
      </p:pic>
      <p:sp>
        <p:nvSpPr>
          <p:cNvPr id="65538" name="Rectangle 14"/>
          <p:cNvSpPr>
            <a:spLocks noChangeArrowheads="1"/>
          </p:cNvSpPr>
          <p:nvPr/>
        </p:nvSpPr>
        <p:spPr bwMode="auto">
          <a:xfrm>
            <a:off x="1057275" y="142875"/>
            <a:ext cx="8229600" cy="893763"/>
          </a:xfrm>
          <a:prstGeom prst="rect">
            <a:avLst/>
          </a:prstGeom>
          <a:noFill/>
          <a:ln w="9525">
            <a:noFill/>
            <a:miter lim="800000"/>
            <a:headEnd/>
            <a:tailEnd/>
          </a:ln>
        </p:spPr>
        <p:txBody>
          <a:bodyPr anchor="ctr"/>
          <a:lstStyle/>
          <a:p>
            <a:pPr algn="ctr"/>
            <a:r>
              <a:rPr lang="en-GB" sz="2400">
                <a:solidFill>
                  <a:srgbClr val="000000"/>
                </a:solidFill>
              </a:rPr>
              <a:t>Enterprise Collaboration Baseline Services – </a:t>
            </a:r>
          </a:p>
          <a:p>
            <a:pPr algn="ctr"/>
            <a:r>
              <a:rPr lang="en-GB" sz="2400">
                <a:solidFill>
                  <a:srgbClr val="000000"/>
                </a:solidFill>
              </a:rPr>
              <a:t>Prototype Details</a:t>
            </a:r>
            <a:endParaRPr lang="en-US" sz="2400">
              <a:solidFill>
                <a:schemeClr val="tx2"/>
              </a:solidFill>
            </a:endParaRPr>
          </a:p>
        </p:txBody>
      </p:sp>
      <p:sp>
        <p:nvSpPr>
          <p:cNvPr id="5" name="Foliennummernplatzhalter 4"/>
          <p:cNvSpPr>
            <a:spLocks noGrp="1"/>
          </p:cNvSpPr>
          <p:nvPr>
            <p:ph type="sldNum" sz="quarter" idx="12"/>
          </p:nvPr>
        </p:nvSpPr>
        <p:spPr/>
        <p:txBody>
          <a:bodyPr/>
          <a:lstStyle/>
          <a:p>
            <a:pPr>
              <a:defRPr/>
            </a:pPr>
            <a:fld id="{472CFE5E-82E8-4EB5-927D-6FEC40AA46BB}" type="slidenum">
              <a:rPr lang="en-US" smtClean="0"/>
              <a:pPr>
                <a:defRPr/>
              </a:pPr>
              <a:t>10</a:t>
            </a:fld>
            <a:endParaRPr lang="en-US"/>
          </a:p>
        </p:txBody>
      </p:sp>
      <p:sp>
        <p:nvSpPr>
          <p:cNvPr id="65540" name="Rechteck 6"/>
          <p:cNvSpPr>
            <a:spLocks noChangeArrowheads="1"/>
          </p:cNvSpPr>
          <p:nvPr/>
        </p:nvSpPr>
        <p:spPr bwMode="auto">
          <a:xfrm>
            <a:off x="214313" y="1212850"/>
            <a:ext cx="8929687" cy="915988"/>
          </a:xfrm>
          <a:prstGeom prst="rect">
            <a:avLst/>
          </a:prstGeom>
          <a:noFill/>
          <a:ln w="9525">
            <a:noFill/>
            <a:miter lim="800000"/>
            <a:headEnd/>
            <a:tailEnd/>
          </a:ln>
        </p:spPr>
        <p:txBody>
          <a:bodyPr>
            <a:spAutoFit/>
          </a:bodyPr>
          <a:lstStyle/>
          <a:p>
            <a:pPr>
              <a:buFontTx/>
              <a:buChar char="-"/>
            </a:pPr>
            <a:r>
              <a:rPr lang="en-GB">
                <a:solidFill>
                  <a:srgbClr val="000000"/>
                </a:solidFill>
                <a:latin typeface="Calibri" pitchFamily="34" charset="0"/>
                <a:cs typeface="Times New Roman" pitchFamily="18" charset="0"/>
              </a:rPr>
              <a:t> core set of services and tools </a:t>
            </a:r>
          </a:p>
          <a:p>
            <a:pPr>
              <a:buFontTx/>
              <a:buChar char="-"/>
            </a:pPr>
            <a:r>
              <a:rPr lang="en-GB" b="1" i="1">
                <a:solidFill>
                  <a:srgbClr val="000000"/>
                </a:solidFill>
                <a:latin typeface="Calibri" pitchFamily="34" charset="0"/>
              </a:rPr>
              <a:t> </a:t>
            </a:r>
            <a:r>
              <a:rPr lang="en-US">
                <a:solidFill>
                  <a:srgbClr val="000000"/>
                </a:solidFill>
                <a:latin typeface="Calibri" pitchFamily="34" charset="0"/>
              </a:rPr>
              <a:t>each ellipse represents a business service that is supported by a group of software tools and services</a:t>
            </a:r>
          </a:p>
        </p:txBody>
      </p:sp>
      <p:sp>
        <p:nvSpPr>
          <p:cNvPr id="65541" name="Pfeil nach rechts 6"/>
          <p:cNvSpPr>
            <a:spLocks noChangeArrowheads="1"/>
          </p:cNvSpPr>
          <p:nvPr/>
        </p:nvSpPr>
        <p:spPr bwMode="auto">
          <a:xfrm>
            <a:off x="2643188" y="2357438"/>
            <a:ext cx="785812" cy="500062"/>
          </a:xfrm>
          <a:prstGeom prst="rightArrow">
            <a:avLst>
              <a:gd name="adj1" fmla="val 50000"/>
              <a:gd name="adj2" fmla="val 50002"/>
            </a:avLst>
          </a:prstGeom>
          <a:solidFill>
            <a:srgbClr val="0070C0"/>
          </a:solidFill>
          <a:ln w="22225" algn="ctr">
            <a:solidFill>
              <a:srgbClr val="3366FF"/>
            </a:solidFill>
            <a:round/>
            <a:headEnd/>
            <a:tailEnd/>
          </a:ln>
        </p:spPr>
        <p:txBody>
          <a:bodyPr/>
          <a:lstStyle/>
          <a:p>
            <a:pPr defTabSz="914400"/>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p:cNvSpPr>
            <a:spLocks noGrp="1"/>
          </p:cNvSpPr>
          <p:nvPr>
            <p:ph type="sldNum" sz="quarter" idx="12"/>
          </p:nvPr>
        </p:nvSpPr>
        <p:spPr/>
        <p:txBody>
          <a:bodyPr/>
          <a:lstStyle/>
          <a:p>
            <a:pPr>
              <a:defRPr/>
            </a:pPr>
            <a:fld id="{A5DC4CDE-B611-4B57-9008-C73EBB434B70}" type="slidenum">
              <a:rPr lang="en-US" smtClean="0"/>
              <a:pPr>
                <a:defRPr/>
              </a:pPr>
              <a:t>11</a:t>
            </a:fld>
            <a:endParaRPr lang="en-US"/>
          </a:p>
        </p:txBody>
      </p:sp>
      <p:sp>
        <p:nvSpPr>
          <p:cNvPr id="67586" name="Rectangle 14"/>
          <p:cNvSpPr>
            <a:spLocks noChangeArrowheads="1"/>
          </p:cNvSpPr>
          <p:nvPr/>
        </p:nvSpPr>
        <p:spPr bwMode="auto">
          <a:xfrm>
            <a:off x="1057275" y="142875"/>
            <a:ext cx="8229600" cy="893763"/>
          </a:xfrm>
          <a:prstGeom prst="rect">
            <a:avLst/>
          </a:prstGeom>
          <a:noFill/>
          <a:ln w="9525">
            <a:noFill/>
            <a:miter lim="800000"/>
            <a:headEnd/>
            <a:tailEnd/>
          </a:ln>
        </p:spPr>
        <p:txBody>
          <a:bodyPr anchor="ctr"/>
          <a:lstStyle/>
          <a:p>
            <a:pPr algn="ctr"/>
            <a:r>
              <a:rPr lang="en-GB" sz="2400">
                <a:solidFill>
                  <a:srgbClr val="000000"/>
                </a:solidFill>
              </a:rPr>
              <a:t>Details</a:t>
            </a:r>
            <a:endParaRPr lang="en-US" sz="2400">
              <a:solidFill>
                <a:schemeClr val="tx2"/>
              </a:solidFill>
            </a:endParaRPr>
          </a:p>
        </p:txBody>
      </p:sp>
      <p:graphicFrame>
        <p:nvGraphicFramePr>
          <p:cNvPr id="67606" name="Group 22"/>
          <p:cNvGraphicFramePr>
            <a:graphicFrameLocks noGrp="1"/>
          </p:cNvGraphicFramePr>
          <p:nvPr/>
        </p:nvGraphicFramePr>
        <p:xfrm>
          <a:off x="285750" y="1395413"/>
          <a:ext cx="8501063" cy="4683126"/>
        </p:xfrm>
        <a:graphic>
          <a:graphicData uri="http://schemas.openxmlformats.org/drawingml/2006/table">
            <a:tbl>
              <a:tblPr/>
              <a:tblGrid>
                <a:gridCol w="1428750"/>
                <a:gridCol w="7072313"/>
              </a:tblGrid>
              <a:tr h="1319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Alignment with EC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RefQuest is a serious game for the Business Opportunity Creation option, allows the implementation of different ideation processes due to the separation of gaming engine and game content. Actions and events keep the ideation process innovative. This Business Opportunity Creation tool supports the creative ideation process between network members at an early stage in the collaboration phase.</a:t>
                      </a: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51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Functionality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The BO Creation game requires the following proceeding: </a:t>
                      </a: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1. Login as a player. </a:t>
                      </a: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2. Choose a perspective.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3. Individual idea generation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4. Common idea generation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5. Idea presentation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6. Idea assessment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7. Complete idea generation.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9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Licensing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The BO Creation tool is developed and completely owned by BIBA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Business Opportunity Creation (refQuest) on BIBA server at </a:t>
                      </a:r>
                      <a:r>
                        <a:rPr kumimoji="0" lang="en-US" sz="1400" b="1" i="1" u="none" strike="noStrike" cap="none" normalizeH="0" baseline="0" smtClean="0">
                          <a:ln>
                            <a:noFill/>
                          </a:ln>
                          <a:solidFill>
                            <a:schemeClr val="tx1"/>
                          </a:solidFill>
                          <a:effectLst/>
                          <a:latin typeface="Arial" pitchFamily="34" charset="0"/>
                          <a:ea typeface="ＭＳ Ｐゴシック" pitchFamily="34" charset="-128"/>
                        </a:rPr>
                        <a:t>http://www.games.biba.uni-bremen.de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Contact Person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Simone Stegel (stl@biba.uni-bremen.de)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7604" name="Ellipse 21"/>
          <p:cNvSpPr>
            <a:spLocks noChangeArrowheads="1"/>
          </p:cNvSpPr>
          <p:nvPr/>
        </p:nvSpPr>
        <p:spPr bwMode="auto">
          <a:xfrm>
            <a:off x="1785938" y="0"/>
            <a:ext cx="2000250" cy="1143000"/>
          </a:xfrm>
          <a:prstGeom prst="ellipse">
            <a:avLst/>
          </a:prstGeom>
          <a:solidFill>
            <a:srgbClr val="FFFFFF"/>
          </a:solidFill>
          <a:ln w="25400" algn="ctr">
            <a:solidFill>
              <a:srgbClr val="F79646"/>
            </a:solidFill>
            <a:round/>
            <a:headEnd/>
            <a:tailEnd/>
          </a:ln>
        </p:spPr>
        <p:txBody>
          <a:bodyPr anchor="ctr"/>
          <a:lstStyle/>
          <a:p>
            <a:pPr algn="ctr"/>
            <a:r>
              <a:rPr lang="en-GB">
                <a:solidFill>
                  <a:srgbClr val="000000"/>
                </a:solidFill>
                <a:latin typeface="Calibri" pitchFamily="34" charset="0"/>
              </a:rPr>
              <a:t>Business Opportunity creation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p:cNvSpPr>
            <a:spLocks noGrp="1"/>
          </p:cNvSpPr>
          <p:nvPr>
            <p:ph type="sldNum" sz="quarter" idx="12"/>
          </p:nvPr>
        </p:nvSpPr>
        <p:spPr/>
        <p:txBody>
          <a:bodyPr/>
          <a:lstStyle/>
          <a:p>
            <a:pPr>
              <a:defRPr/>
            </a:pPr>
            <a:fld id="{92FB2651-6B0A-4AC2-B350-E698433704A8}" type="slidenum">
              <a:rPr lang="en-US" smtClean="0"/>
              <a:pPr>
                <a:defRPr/>
              </a:pPr>
              <a:t>12</a:t>
            </a:fld>
            <a:endParaRPr lang="en-US"/>
          </a:p>
        </p:txBody>
      </p:sp>
      <p:sp>
        <p:nvSpPr>
          <p:cNvPr id="69634" name="Rectangle 14"/>
          <p:cNvSpPr>
            <a:spLocks noChangeArrowheads="1"/>
          </p:cNvSpPr>
          <p:nvPr/>
        </p:nvSpPr>
        <p:spPr bwMode="auto">
          <a:xfrm>
            <a:off x="1057275" y="142875"/>
            <a:ext cx="8229600" cy="893763"/>
          </a:xfrm>
          <a:prstGeom prst="rect">
            <a:avLst/>
          </a:prstGeom>
          <a:noFill/>
          <a:ln w="9525">
            <a:noFill/>
            <a:miter lim="800000"/>
            <a:headEnd/>
            <a:tailEnd/>
          </a:ln>
        </p:spPr>
        <p:txBody>
          <a:bodyPr anchor="ctr"/>
          <a:lstStyle/>
          <a:p>
            <a:pPr algn="ctr"/>
            <a:r>
              <a:rPr lang="en-GB" sz="2400">
                <a:solidFill>
                  <a:srgbClr val="000000"/>
                </a:solidFill>
              </a:rPr>
              <a:t>Details</a:t>
            </a:r>
            <a:endParaRPr lang="en-US" sz="2400">
              <a:solidFill>
                <a:schemeClr val="tx2"/>
              </a:solidFill>
            </a:endParaRPr>
          </a:p>
        </p:txBody>
      </p:sp>
      <p:graphicFrame>
        <p:nvGraphicFramePr>
          <p:cNvPr id="13" name="Tabelle 12"/>
          <p:cNvGraphicFramePr>
            <a:graphicFrameLocks noGrp="1"/>
          </p:cNvGraphicFramePr>
          <p:nvPr/>
        </p:nvGraphicFramePr>
        <p:xfrm>
          <a:off x="285750" y="1395413"/>
          <a:ext cx="8501122" cy="3661731"/>
        </p:xfrm>
        <a:graphic>
          <a:graphicData uri="http://schemas.openxmlformats.org/drawingml/2006/table">
            <a:tbl>
              <a:tblPr firstRow="1" bandRow="1">
                <a:tableStyleId>{5940675A-B579-460E-94D1-54222C63F5DA}</a:tableStyleId>
              </a:tblPr>
              <a:tblGrid>
                <a:gridCol w="1428760"/>
                <a:gridCol w="7072362"/>
              </a:tblGrid>
              <a:tr h="1953659">
                <a:tc>
                  <a:txBody>
                    <a:bodyPr/>
                    <a:lstStyle/>
                    <a:p>
                      <a:r>
                        <a:rPr lang="en-GB" sz="1400" dirty="0" smtClean="0"/>
                        <a:t>Alignment with EC</a:t>
                      </a:r>
                    </a:p>
                    <a:p>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The necessity of this tool comes from the necessity of the broker to find in a short time the right BO. The large amount of data available in the web do this research very complex and time consuming. This tool can leverage the broker from these issues presenting in an automatic way the list of suitable BOs.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The Business Opportunity Discovery Service is a web application looking for </a:t>
                      </a:r>
                      <a:r>
                        <a:rPr lang="en-US" sz="1400" kern="1200" dirty="0" err="1" smtClean="0">
                          <a:solidFill>
                            <a:schemeClr val="tx1"/>
                          </a:solidFill>
                          <a:latin typeface="+mn-lt"/>
                          <a:ea typeface="+mn-ea"/>
                          <a:cs typeface="+mn-cs"/>
                        </a:rPr>
                        <a:t>CfT</a:t>
                      </a:r>
                      <a:r>
                        <a:rPr lang="en-US" sz="1400" kern="1200" dirty="0" smtClean="0">
                          <a:solidFill>
                            <a:schemeClr val="tx1"/>
                          </a:solidFill>
                          <a:latin typeface="+mn-lt"/>
                          <a:ea typeface="+mn-ea"/>
                          <a:cs typeface="+mn-cs"/>
                        </a:rPr>
                        <a:t> (calls for tenders) published in internet web sites.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Application output data are exported to other services to give the possibility to manage discovered BOs. Data are stored into Business Opportunity Model by “Business Opportunity Service” web services. </a:t>
                      </a:r>
                      <a:endParaRPr lang="en-GB" sz="1400" dirty="0"/>
                    </a:p>
                  </a:txBody>
                  <a:tcPr/>
                </a:tc>
              </a:tr>
              <a:tr h="525172">
                <a:tc>
                  <a:txBody>
                    <a:bodyPr/>
                    <a:lstStyle/>
                    <a:p>
                      <a:r>
                        <a:rPr lang="en-GB" sz="1400" dirty="0" smtClean="0"/>
                        <a:t>Licensing</a:t>
                      </a:r>
                    </a:p>
                    <a:p>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The license is to be determined. </a:t>
                      </a:r>
                      <a:endParaRPr lang="en-GB" sz="1400" dirty="0"/>
                    </a:p>
                  </a:txBody>
                  <a:tcPr/>
                </a:tc>
              </a:tr>
              <a:tr h="6981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Contact Person</a:t>
                      </a:r>
                    </a:p>
                  </a:txBody>
                  <a:tcPr/>
                </a:tc>
                <a:tc>
                  <a:txBody>
                    <a:bodyPr/>
                    <a:lstStyle/>
                    <a:p>
                      <a:r>
                        <a:rPr lang="en-GB" sz="1400" dirty="0" smtClean="0"/>
                        <a:t>Drago</a:t>
                      </a:r>
                      <a:r>
                        <a:rPr lang="en-GB" sz="1400" baseline="0" dirty="0" smtClean="0"/>
                        <a:t> </a:t>
                      </a:r>
                      <a:r>
                        <a:rPr lang="en-GB" sz="1400" baseline="0" dirty="0" err="1" smtClean="0"/>
                        <a:t>Trebeznik</a:t>
                      </a:r>
                      <a:r>
                        <a:rPr lang="en-GB" sz="1400" dirty="0" smtClean="0"/>
                        <a:t>, JSI, drago.trebeznik@ijs.si</a:t>
                      </a:r>
                      <a:r>
                        <a:rPr lang="en-GB" sz="1400" baseline="0" dirty="0" smtClean="0"/>
                        <a:t> </a:t>
                      </a:r>
                      <a:r>
                        <a:rPr lang="en-GB" sz="1400" dirty="0" smtClean="0"/>
                        <a:t>	</a:t>
                      </a:r>
                    </a:p>
                  </a:txBody>
                  <a:tcPr/>
                </a:tc>
              </a:tr>
            </a:tbl>
          </a:graphicData>
        </a:graphic>
      </p:graphicFrame>
      <p:sp>
        <p:nvSpPr>
          <p:cNvPr id="69649" name="Ellipse 21"/>
          <p:cNvSpPr>
            <a:spLocks noChangeArrowheads="1"/>
          </p:cNvSpPr>
          <p:nvPr/>
        </p:nvSpPr>
        <p:spPr bwMode="auto">
          <a:xfrm>
            <a:off x="1785938" y="0"/>
            <a:ext cx="2000250" cy="1143000"/>
          </a:xfrm>
          <a:prstGeom prst="ellipse">
            <a:avLst/>
          </a:prstGeom>
          <a:solidFill>
            <a:srgbClr val="FFFFFF"/>
          </a:solidFill>
          <a:ln w="25400" algn="ctr">
            <a:solidFill>
              <a:srgbClr val="F79646"/>
            </a:solidFill>
            <a:round/>
            <a:headEnd/>
            <a:tailEnd/>
          </a:ln>
        </p:spPr>
        <p:txBody>
          <a:bodyPr anchor="ctr"/>
          <a:lstStyle/>
          <a:p>
            <a:pPr algn="ctr"/>
            <a:r>
              <a:rPr lang="en-GB">
                <a:solidFill>
                  <a:srgbClr val="000000"/>
                </a:solidFill>
                <a:latin typeface="Calibri" pitchFamily="34" charset="0"/>
              </a:rPr>
              <a:t>Business Opportunity discovery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feld 4"/>
          <p:cNvSpPr txBox="1">
            <a:spLocks noChangeArrowheads="1"/>
          </p:cNvSpPr>
          <p:nvPr/>
        </p:nvSpPr>
        <p:spPr bwMode="auto">
          <a:xfrm>
            <a:off x="71438" y="1173163"/>
            <a:ext cx="5835650" cy="922337"/>
          </a:xfrm>
          <a:prstGeom prst="rect">
            <a:avLst/>
          </a:prstGeom>
          <a:noFill/>
          <a:ln w="9525">
            <a:noFill/>
            <a:miter lim="800000"/>
            <a:headEnd/>
            <a:tailEnd/>
          </a:ln>
        </p:spPr>
        <p:txBody>
          <a:bodyPr>
            <a:spAutoFit/>
          </a:bodyPr>
          <a:lstStyle/>
          <a:p>
            <a:pPr>
              <a:defRPr/>
            </a:pPr>
            <a:r>
              <a:rPr lang="en-GB" b="1" dirty="0">
                <a:solidFill>
                  <a:srgbClr val="000000"/>
                </a:solidFill>
                <a:ea typeface="+mn-ea"/>
              </a:rPr>
              <a:t>Software tools and services</a:t>
            </a:r>
            <a:r>
              <a:rPr lang="en-GB" dirty="0">
                <a:solidFill>
                  <a:srgbClr val="000000"/>
                </a:solidFill>
                <a:ea typeface="+mn-ea"/>
              </a:rPr>
              <a:t>:  </a:t>
            </a:r>
          </a:p>
          <a:p>
            <a:pPr>
              <a:buFontTx/>
              <a:buChar char="-"/>
              <a:defRPr/>
            </a:pPr>
            <a:r>
              <a:rPr lang="en-GB" i="1" dirty="0">
                <a:solidFill>
                  <a:srgbClr val="000000"/>
                </a:solidFill>
                <a:ea typeface="+mn-ea"/>
              </a:rPr>
              <a:t> Business Opportunity Discovery Service</a:t>
            </a:r>
          </a:p>
          <a:p>
            <a:pPr>
              <a:buFontTx/>
              <a:buChar char="-"/>
              <a:defRPr/>
            </a:pPr>
            <a:r>
              <a:rPr lang="en-GB" i="1" dirty="0">
                <a:solidFill>
                  <a:srgbClr val="000000"/>
                </a:solidFill>
                <a:ea typeface="+mn-ea"/>
              </a:rPr>
              <a:t> Business </a:t>
            </a:r>
            <a:r>
              <a:rPr lang="en-GB" i="1" dirty="0">
                <a:solidFill>
                  <a:srgbClr val="000000"/>
                </a:solidFill>
                <a:ea typeface="ＭＳ Ｐゴシック" pitchFamily="-65" charset="-128"/>
              </a:rPr>
              <a:t>Opportunity </a:t>
            </a:r>
            <a:r>
              <a:rPr lang="en-GB" i="1" dirty="0">
                <a:solidFill>
                  <a:srgbClr val="000000"/>
                </a:solidFill>
                <a:ea typeface="+mn-ea"/>
              </a:rPr>
              <a:t>Creation Tool</a:t>
            </a:r>
            <a:endParaRPr lang="en-GB" b="1" dirty="0">
              <a:solidFill>
                <a:srgbClr val="000000"/>
              </a:solidFill>
              <a:ea typeface="+mn-ea"/>
            </a:endParaRPr>
          </a:p>
        </p:txBody>
      </p:sp>
      <p:sp>
        <p:nvSpPr>
          <p:cNvPr id="71682" name="Ellipse 21"/>
          <p:cNvSpPr>
            <a:spLocks noChangeArrowheads="1"/>
          </p:cNvSpPr>
          <p:nvPr/>
        </p:nvSpPr>
        <p:spPr bwMode="auto">
          <a:xfrm>
            <a:off x="1785938" y="0"/>
            <a:ext cx="2000250" cy="1143000"/>
          </a:xfrm>
          <a:prstGeom prst="ellipse">
            <a:avLst/>
          </a:prstGeom>
          <a:solidFill>
            <a:srgbClr val="FFFFFF"/>
          </a:solidFill>
          <a:ln w="25400" algn="ctr">
            <a:solidFill>
              <a:srgbClr val="F79646"/>
            </a:solidFill>
            <a:round/>
            <a:headEnd/>
            <a:tailEnd/>
          </a:ln>
        </p:spPr>
        <p:txBody>
          <a:bodyPr anchor="ctr"/>
          <a:lstStyle/>
          <a:p>
            <a:pPr algn="ctr"/>
            <a:r>
              <a:rPr lang="en-GB">
                <a:solidFill>
                  <a:srgbClr val="000000"/>
                </a:solidFill>
                <a:latin typeface="Calibri" pitchFamily="34" charset="0"/>
              </a:rPr>
              <a:t>Business Opportunity creation and discovery</a:t>
            </a:r>
          </a:p>
        </p:txBody>
      </p:sp>
      <p:pic>
        <p:nvPicPr>
          <p:cNvPr id="71683" name="Grafik 7"/>
          <p:cNvPicPr>
            <a:picLocks noChangeAspect="1" noChangeArrowheads="1"/>
          </p:cNvPicPr>
          <p:nvPr/>
        </p:nvPicPr>
        <p:blipFill>
          <a:blip r:embed="rId3"/>
          <a:srcRect/>
          <a:stretch>
            <a:fillRect/>
          </a:stretch>
        </p:blipFill>
        <p:spPr bwMode="auto">
          <a:xfrm>
            <a:off x="236538" y="2490788"/>
            <a:ext cx="5049837" cy="4224337"/>
          </a:xfrm>
          <a:prstGeom prst="rect">
            <a:avLst/>
          </a:prstGeom>
          <a:noFill/>
          <a:ln w="9525">
            <a:noFill/>
            <a:miter lim="800000"/>
            <a:headEnd/>
            <a:tailEnd/>
          </a:ln>
        </p:spPr>
      </p:pic>
      <p:sp>
        <p:nvSpPr>
          <p:cNvPr id="11" name="Foliennummernplatzhalter 10"/>
          <p:cNvSpPr>
            <a:spLocks noGrp="1"/>
          </p:cNvSpPr>
          <p:nvPr>
            <p:ph type="sldNum" sz="quarter" idx="12"/>
          </p:nvPr>
        </p:nvSpPr>
        <p:spPr/>
        <p:txBody>
          <a:bodyPr/>
          <a:lstStyle/>
          <a:p>
            <a:pPr>
              <a:defRPr/>
            </a:pPr>
            <a:fld id="{32482F5C-1B4B-49DF-9F36-EE4FD83449A2}" type="slidenum">
              <a:rPr lang="en-US" smtClean="0"/>
              <a:pPr>
                <a:defRPr/>
              </a:pPr>
              <a:t>13</a:t>
            </a:fld>
            <a:endParaRPr lang="en-US"/>
          </a:p>
        </p:txBody>
      </p:sp>
      <p:pic>
        <p:nvPicPr>
          <p:cNvPr id="71685" name="Grafik 6"/>
          <p:cNvPicPr>
            <a:picLocks noChangeAspect="1" noChangeArrowheads="1"/>
          </p:cNvPicPr>
          <p:nvPr/>
        </p:nvPicPr>
        <p:blipFill>
          <a:blip r:embed="rId4"/>
          <a:srcRect/>
          <a:stretch>
            <a:fillRect/>
          </a:stretch>
        </p:blipFill>
        <p:spPr bwMode="auto">
          <a:xfrm>
            <a:off x="4464050" y="0"/>
            <a:ext cx="4679950" cy="4357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descr="COIN EC scientific picv"/>
          <p:cNvPicPr>
            <a:picLocks noChangeAspect="1" noChangeArrowheads="1"/>
          </p:cNvPicPr>
          <p:nvPr/>
        </p:nvPicPr>
        <p:blipFill>
          <a:blip r:embed="rId3"/>
          <a:srcRect/>
          <a:stretch>
            <a:fillRect/>
          </a:stretch>
        </p:blipFill>
        <p:spPr bwMode="auto">
          <a:xfrm>
            <a:off x="1643063" y="1909763"/>
            <a:ext cx="6491287" cy="4862512"/>
          </a:xfrm>
          <a:prstGeom prst="rect">
            <a:avLst/>
          </a:prstGeom>
          <a:noFill/>
          <a:ln w="9525">
            <a:noFill/>
            <a:miter lim="800000"/>
            <a:headEnd/>
            <a:tailEnd/>
          </a:ln>
        </p:spPr>
      </p:pic>
      <p:sp>
        <p:nvSpPr>
          <p:cNvPr id="73730" name="Rectangle 14"/>
          <p:cNvSpPr>
            <a:spLocks noChangeArrowheads="1"/>
          </p:cNvSpPr>
          <p:nvPr/>
        </p:nvSpPr>
        <p:spPr bwMode="auto">
          <a:xfrm>
            <a:off x="1057275" y="142875"/>
            <a:ext cx="8229600" cy="893763"/>
          </a:xfrm>
          <a:prstGeom prst="rect">
            <a:avLst/>
          </a:prstGeom>
          <a:noFill/>
          <a:ln w="9525">
            <a:noFill/>
            <a:miter lim="800000"/>
            <a:headEnd/>
            <a:tailEnd/>
          </a:ln>
        </p:spPr>
        <p:txBody>
          <a:bodyPr anchor="ctr"/>
          <a:lstStyle/>
          <a:p>
            <a:pPr algn="ctr"/>
            <a:r>
              <a:rPr lang="en-GB" sz="2400">
                <a:solidFill>
                  <a:srgbClr val="000000"/>
                </a:solidFill>
              </a:rPr>
              <a:t>Enterprise Collaboration Baseline Services – </a:t>
            </a:r>
          </a:p>
          <a:p>
            <a:pPr algn="ctr"/>
            <a:r>
              <a:rPr lang="en-GB" sz="2400">
                <a:solidFill>
                  <a:srgbClr val="000000"/>
                </a:solidFill>
              </a:rPr>
              <a:t>Prototype Details</a:t>
            </a:r>
            <a:endParaRPr lang="en-US" sz="2400">
              <a:solidFill>
                <a:schemeClr val="tx2"/>
              </a:solidFill>
            </a:endParaRPr>
          </a:p>
        </p:txBody>
      </p:sp>
      <p:sp>
        <p:nvSpPr>
          <p:cNvPr id="5" name="Foliennummernplatzhalter 4"/>
          <p:cNvSpPr>
            <a:spLocks noGrp="1"/>
          </p:cNvSpPr>
          <p:nvPr>
            <p:ph type="sldNum" sz="quarter" idx="12"/>
          </p:nvPr>
        </p:nvSpPr>
        <p:spPr/>
        <p:txBody>
          <a:bodyPr/>
          <a:lstStyle/>
          <a:p>
            <a:pPr>
              <a:defRPr/>
            </a:pPr>
            <a:fld id="{6B453D92-F690-429B-A718-3D1CB83A3A59}" type="slidenum">
              <a:rPr lang="en-US" smtClean="0"/>
              <a:pPr>
                <a:defRPr/>
              </a:pPr>
              <a:t>14</a:t>
            </a:fld>
            <a:endParaRPr lang="en-US"/>
          </a:p>
        </p:txBody>
      </p:sp>
      <p:sp>
        <p:nvSpPr>
          <p:cNvPr id="73732" name="Rechteck 6"/>
          <p:cNvSpPr>
            <a:spLocks noChangeArrowheads="1"/>
          </p:cNvSpPr>
          <p:nvPr/>
        </p:nvSpPr>
        <p:spPr bwMode="auto">
          <a:xfrm>
            <a:off x="214313" y="1212850"/>
            <a:ext cx="8929687" cy="915988"/>
          </a:xfrm>
          <a:prstGeom prst="rect">
            <a:avLst/>
          </a:prstGeom>
          <a:noFill/>
          <a:ln w="9525">
            <a:noFill/>
            <a:miter lim="800000"/>
            <a:headEnd/>
            <a:tailEnd/>
          </a:ln>
        </p:spPr>
        <p:txBody>
          <a:bodyPr>
            <a:spAutoFit/>
          </a:bodyPr>
          <a:lstStyle/>
          <a:p>
            <a:pPr>
              <a:buFontTx/>
              <a:buChar char="-"/>
            </a:pPr>
            <a:r>
              <a:rPr lang="en-GB">
                <a:solidFill>
                  <a:srgbClr val="000000"/>
                </a:solidFill>
                <a:latin typeface="Calibri" pitchFamily="34" charset="0"/>
                <a:cs typeface="Times New Roman" pitchFamily="18" charset="0"/>
              </a:rPr>
              <a:t> core set of services and tools </a:t>
            </a:r>
          </a:p>
          <a:p>
            <a:pPr>
              <a:buFontTx/>
              <a:buChar char="-"/>
            </a:pPr>
            <a:r>
              <a:rPr lang="en-GB" b="1" i="1">
                <a:solidFill>
                  <a:srgbClr val="000000"/>
                </a:solidFill>
                <a:latin typeface="Calibri" pitchFamily="34" charset="0"/>
              </a:rPr>
              <a:t> </a:t>
            </a:r>
            <a:r>
              <a:rPr lang="en-US">
                <a:solidFill>
                  <a:srgbClr val="000000"/>
                </a:solidFill>
                <a:latin typeface="Calibri" pitchFamily="34" charset="0"/>
              </a:rPr>
              <a:t>each ellipse represents a business service that is supported by a group of software tools and services</a:t>
            </a:r>
          </a:p>
        </p:txBody>
      </p:sp>
      <p:sp>
        <p:nvSpPr>
          <p:cNvPr id="73733" name="Pfeil nach rechts 5"/>
          <p:cNvSpPr>
            <a:spLocks noChangeArrowheads="1"/>
          </p:cNvSpPr>
          <p:nvPr/>
        </p:nvSpPr>
        <p:spPr bwMode="auto">
          <a:xfrm>
            <a:off x="2643188" y="4000500"/>
            <a:ext cx="785812" cy="500063"/>
          </a:xfrm>
          <a:prstGeom prst="rightArrow">
            <a:avLst>
              <a:gd name="adj1" fmla="val 50000"/>
              <a:gd name="adj2" fmla="val 50002"/>
            </a:avLst>
          </a:prstGeom>
          <a:solidFill>
            <a:srgbClr val="0070C0"/>
          </a:solidFill>
          <a:ln w="22225" algn="ctr">
            <a:solidFill>
              <a:srgbClr val="3366FF"/>
            </a:solidFill>
            <a:round/>
            <a:headEnd/>
            <a:tailEnd/>
          </a:ln>
        </p:spPr>
        <p:txBody>
          <a:bodyPr/>
          <a:lstStyle/>
          <a:p>
            <a:pPr defTabSz="914400"/>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p:cNvSpPr>
            <a:spLocks noGrp="1"/>
          </p:cNvSpPr>
          <p:nvPr>
            <p:ph type="sldNum" sz="quarter" idx="12"/>
          </p:nvPr>
        </p:nvSpPr>
        <p:spPr/>
        <p:txBody>
          <a:bodyPr/>
          <a:lstStyle/>
          <a:p>
            <a:pPr>
              <a:defRPr/>
            </a:pPr>
            <a:fld id="{98CD1A00-028F-47FB-B3B2-32CAF92E93C6}" type="slidenum">
              <a:rPr lang="en-US" smtClean="0"/>
              <a:pPr>
                <a:defRPr/>
              </a:pPr>
              <a:t>15</a:t>
            </a:fld>
            <a:endParaRPr lang="en-US"/>
          </a:p>
        </p:txBody>
      </p:sp>
      <p:sp>
        <p:nvSpPr>
          <p:cNvPr id="75778" name="Rectangle 14"/>
          <p:cNvSpPr>
            <a:spLocks noChangeArrowheads="1"/>
          </p:cNvSpPr>
          <p:nvPr/>
        </p:nvSpPr>
        <p:spPr bwMode="auto">
          <a:xfrm>
            <a:off x="1057275" y="142875"/>
            <a:ext cx="8229600" cy="893763"/>
          </a:xfrm>
          <a:prstGeom prst="rect">
            <a:avLst/>
          </a:prstGeom>
          <a:noFill/>
          <a:ln w="9525">
            <a:noFill/>
            <a:miter lim="800000"/>
            <a:headEnd/>
            <a:tailEnd/>
          </a:ln>
        </p:spPr>
        <p:txBody>
          <a:bodyPr anchor="ctr"/>
          <a:lstStyle/>
          <a:p>
            <a:pPr algn="ctr"/>
            <a:r>
              <a:rPr lang="en-GB" sz="2400">
                <a:solidFill>
                  <a:srgbClr val="000000"/>
                </a:solidFill>
              </a:rPr>
              <a:t>Details</a:t>
            </a:r>
            <a:endParaRPr lang="en-US" sz="2400">
              <a:solidFill>
                <a:schemeClr val="tx2"/>
              </a:solidFill>
            </a:endParaRPr>
          </a:p>
        </p:txBody>
      </p:sp>
      <p:graphicFrame>
        <p:nvGraphicFramePr>
          <p:cNvPr id="75803" name="Group 27"/>
          <p:cNvGraphicFramePr>
            <a:graphicFrameLocks noGrp="1"/>
          </p:cNvGraphicFramePr>
          <p:nvPr/>
        </p:nvGraphicFramePr>
        <p:xfrm>
          <a:off x="214313" y="1285875"/>
          <a:ext cx="8501062" cy="4493261"/>
        </p:xfrm>
        <a:graphic>
          <a:graphicData uri="http://schemas.openxmlformats.org/drawingml/2006/table">
            <a:tbl>
              <a:tblPr/>
              <a:tblGrid>
                <a:gridCol w="1428750"/>
                <a:gridCol w="7072312"/>
              </a:tblGrid>
              <a:tr h="1500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Alignment with EC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The Business Opportunity Rewarding Tool is offered to motivate parties interested in an enterprise collaboration in contributing business opportunities.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The Business Opportunity Rewarding tool developed as a Java portlet runs within the COIN Baseline EC Portal and accesses the COIN Centralized Profiles, Competencies and Business Opportunity Service. </a:t>
                      </a: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76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Functionality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The Business Opportunity Rewarding tool requires the following proceeding: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1. Administrator created a list of incentives.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2. Member uploads BO idea.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3. Administrator is informed about a new item.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4. Administrator evaluates the item and enters a score.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5. Member accesses the incentives list and can select an incentive.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Licensing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Creative Commons 3.0 non-commercial license (http://creativecommons.org/licenses/by-nc/3.0/de/deed.en)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Contact Person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Simone Stegel, BIBA, stl@biba.uni-bremen.de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5796" name="Ellipse 23"/>
          <p:cNvSpPr>
            <a:spLocks noChangeArrowheads="1"/>
          </p:cNvSpPr>
          <p:nvPr/>
        </p:nvSpPr>
        <p:spPr bwMode="auto">
          <a:xfrm>
            <a:off x="1643063" y="0"/>
            <a:ext cx="2143125" cy="1143000"/>
          </a:xfrm>
          <a:prstGeom prst="ellipse">
            <a:avLst/>
          </a:prstGeom>
          <a:solidFill>
            <a:srgbClr val="FFFFFF"/>
          </a:solidFill>
          <a:ln w="25400" algn="ctr">
            <a:solidFill>
              <a:srgbClr val="F79646"/>
            </a:solidFill>
            <a:round/>
            <a:headEnd/>
            <a:tailEnd/>
          </a:ln>
        </p:spPr>
        <p:txBody>
          <a:bodyPr anchor="ctr"/>
          <a:lstStyle/>
          <a:p>
            <a:pPr algn="ctr"/>
            <a:r>
              <a:rPr lang="en-GB">
                <a:solidFill>
                  <a:srgbClr val="000000"/>
                </a:solidFill>
                <a:latin typeface="Calibri" pitchFamily="34" charset="0"/>
              </a:rPr>
              <a:t>Business Opportunity rewarding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feld 4"/>
          <p:cNvSpPr txBox="1">
            <a:spLocks noChangeArrowheads="1"/>
          </p:cNvSpPr>
          <p:nvPr/>
        </p:nvSpPr>
        <p:spPr bwMode="auto">
          <a:xfrm>
            <a:off x="393700" y="1285875"/>
            <a:ext cx="8750300" cy="1465263"/>
          </a:xfrm>
          <a:prstGeom prst="rect">
            <a:avLst/>
          </a:prstGeom>
          <a:noFill/>
          <a:ln w="9525">
            <a:noFill/>
            <a:miter lim="800000"/>
            <a:headEnd/>
            <a:tailEnd/>
          </a:ln>
        </p:spPr>
        <p:txBody>
          <a:bodyPr>
            <a:spAutoFit/>
          </a:bodyPr>
          <a:lstStyle/>
          <a:p>
            <a:r>
              <a:rPr lang="en-GB" b="1">
                <a:solidFill>
                  <a:srgbClr val="000000"/>
                </a:solidFill>
              </a:rPr>
              <a:t>Software tools and services: </a:t>
            </a:r>
          </a:p>
          <a:p>
            <a:r>
              <a:rPr lang="en-GB" i="1">
                <a:solidFill>
                  <a:srgbClr val="000000"/>
                </a:solidFill>
              </a:rPr>
              <a:t>- Business Opportunity Rewarding Tool</a:t>
            </a:r>
            <a:endParaRPr lang="en-GB" b="1">
              <a:solidFill>
                <a:srgbClr val="000000"/>
              </a:solidFill>
            </a:endParaRPr>
          </a:p>
          <a:p>
            <a:endParaRPr lang="en-GB">
              <a:solidFill>
                <a:srgbClr val="000000"/>
              </a:solidFill>
            </a:endParaRPr>
          </a:p>
          <a:p>
            <a:pPr>
              <a:buFontTx/>
              <a:buChar char="-"/>
            </a:pPr>
            <a:r>
              <a:rPr lang="en-GB">
                <a:solidFill>
                  <a:srgbClr val="000000"/>
                </a:solidFill>
              </a:rPr>
              <a:t> Reward organisations creating  new business opportunities for the cluster</a:t>
            </a:r>
          </a:p>
          <a:p>
            <a:pPr>
              <a:buFontTx/>
              <a:buChar char="-"/>
            </a:pPr>
            <a:r>
              <a:rPr lang="en-GB">
                <a:solidFill>
                  <a:srgbClr val="000000"/>
                </a:solidFill>
              </a:rPr>
              <a:t> Score is defined and maintained for each member of the enterprise collaboration</a:t>
            </a:r>
          </a:p>
        </p:txBody>
      </p:sp>
      <p:sp>
        <p:nvSpPr>
          <p:cNvPr id="77826" name="Ellipse 23"/>
          <p:cNvSpPr>
            <a:spLocks noChangeArrowheads="1"/>
          </p:cNvSpPr>
          <p:nvPr/>
        </p:nvSpPr>
        <p:spPr bwMode="auto">
          <a:xfrm>
            <a:off x="1643063" y="0"/>
            <a:ext cx="2143125" cy="1143000"/>
          </a:xfrm>
          <a:prstGeom prst="ellipse">
            <a:avLst/>
          </a:prstGeom>
          <a:solidFill>
            <a:srgbClr val="FFFFFF"/>
          </a:solidFill>
          <a:ln w="25400" algn="ctr">
            <a:solidFill>
              <a:srgbClr val="F79646"/>
            </a:solidFill>
            <a:round/>
            <a:headEnd/>
            <a:tailEnd/>
          </a:ln>
        </p:spPr>
        <p:txBody>
          <a:bodyPr anchor="ctr"/>
          <a:lstStyle/>
          <a:p>
            <a:pPr algn="ctr"/>
            <a:r>
              <a:rPr lang="en-GB">
                <a:solidFill>
                  <a:srgbClr val="000000"/>
                </a:solidFill>
                <a:latin typeface="Calibri" pitchFamily="34" charset="0"/>
              </a:rPr>
              <a:t>Business Opportunity rewarding</a:t>
            </a:r>
          </a:p>
        </p:txBody>
      </p:sp>
      <p:pic>
        <p:nvPicPr>
          <p:cNvPr id="77827" name="Grafik 7"/>
          <p:cNvPicPr>
            <a:picLocks noChangeAspect="1" noChangeArrowheads="1"/>
          </p:cNvPicPr>
          <p:nvPr/>
        </p:nvPicPr>
        <p:blipFill>
          <a:blip r:embed="rId3"/>
          <a:srcRect/>
          <a:stretch>
            <a:fillRect/>
          </a:stretch>
        </p:blipFill>
        <p:spPr bwMode="auto">
          <a:xfrm>
            <a:off x="393700" y="3000375"/>
            <a:ext cx="7075488" cy="3500438"/>
          </a:xfrm>
          <a:prstGeom prst="rect">
            <a:avLst/>
          </a:prstGeom>
          <a:noFill/>
          <a:ln w="9525">
            <a:noFill/>
            <a:miter lim="800000"/>
            <a:headEnd/>
            <a:tailEnd/>
          </a:ln>
        </p:spPr>
      </p:pic>
      <p:pic>
        <p:nvPicPr>
          <p:cNvPr id="77828" name="Grafik 6"/>
          <p:cNvPicPr>
            <a:picLocks noChangeAspect="1" noChangeArrowheads="1"/>
          </p:cNvPicPr>
          <p:nvPr/>
        </p:nvPicPr>
        <p:blipFill>
          <a:blip r:embed="rId4"/>
          <a:srcRect/>
          <a:stretch>
            <a:fillRect/>
          </a:stretch>
        </p:blipFill>
        <p:spPr bwMode="auto">
          <a:xfrm>
            <a:off x="5572125" y="3000375"/>
            <a:ext cx="3244850" cy="2835275"/>
          </a:xfrm>
          <a:prstGeom prst="rect">
            <a:avLst/>
          </a:prstGeom>
          <a:noFill/>
          <a:ln w="9525">
            <a:noFill/>
            <a:miter lim="800000"/>
            <a:headEnd/>
            <a:tailEnd/>
          </a:ln>
        </p:spPr>
      </p:pic>
      <p:sp>
        <p:nvSpPr>
          <p:cNvPr id="9" name="Foliennummernplatzhalter 8"/>
          <p:cNvSpPr>
            <a:spLocks noGrp="1"/>
          </p:cNvSpPr>
          <p:nvPr>
            <p:ph type="sldNum" sz="quarter" idx="12"/>
          </p:nvPr>
        </p:nvSpPr>
        <p:spPr/>
        <p:txBody>
          <a:bodyPr/>
          <a:lstStyle/>
          <a:p>
            <a:pPr>
              <a:defRPr/>
            </a:pPr>
            <a:fld id="{C1410796-A815-4196-B7BB-4193343EF4D3}"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descr="COIN EC scientific picv"/>
          <p:cNvPicPr>
            <a:picLocks noChangeAspect="1" noChangeArrowheads="1"/>
          </p:cNvPicPr>
          <p:nvPr/>
        </p:nvPicPr>
        <p:blipFill>
          <a:blip r:embed="rId3"/>
          <a:srcRect/>
          <a:stretch>
            <a:fillRect/>
          </a:stretch>
        </p:blipFill>
        <p:spPr bwMode="auto">
          <a:xfrm>
            <a:off x="1643063" y="1909763"/>
            <a:ext cx="6491287" cy="4862512"/>
          </a:xfrm>
          <a:prstGeom prst="rect">
            <a:avLst/>
          </a:prstGeom>
          <a:noFill/>
          <a:ln w="9525">
            <a:noFill/>
            <a:miter lim="800000"/>
            <a:headEnd/>
            <a:tailEnd/>
          </a:ln>
        </p:spPr>
      </p:pic>
      <p:sp>
        <p:nvSpPr>
          <p:cNvPr id="79874" name="Rectangle 14"/>
          <p:cNvSpPr>
            <a:spLocks noChangeArrowheads="1"/>
          </p:cNvSpPr>
          <p:nvPr/>
        </p:nvSpPr>
        <p:spPr bwMode="auto">
          <a:xfrm>
            <a:off x="1057275" y="142875"/>
            <a:ext cx="8229600" cy="893763"/>
          </a:xfrm>
          <a:prstGeom prst="rect">
            <a:avLst/>
          </a:prstGeom>
          <a:noFill/>
          <a:ln w="9525">
            <a:noFill/>
            <a:miter lim="800000"/>
            <a:headEnd/>
            <a:tailEnd/>
          </a:ln>
        </p:spPr>
        <p:txBody>
          <a:bodyPr anchor="ctr"/>
          <a:lstStyle/>
          <a:p>
            <a:pPr algn="ctr"/>
            <a:r>
              <a:rPr lang="en-GB" sz="2400">
                <a:solidFill>
                  <a:srgbClr val="000000"/>
                </a:solidFill>
              </a:rPr>
              <a:t>Enterprise Collaboration Baseline Services – </a:t>
            </a:r>
          </a:p>
          <a:p>
            <a:pPr algn="ctr"/>
            <a:r>
              <a:rPr lang="en-GB" sz="2400">
                <a:solidFill>
                  <a:srgbClr val="000000"/>
                </a:solidFill>
              </a:rPr>
              <a:t>Prototype Details</a:t>
            </a:r>
            <a:endParaRPr lang="en-US" sz="2400">
              <a:solidFill>
                <a:schemeClr val="tx2"/>
              </a:solidFill>
            </a:endParaRPr>
          </a:p>
        </p:txBody>
      </p:sp>
      <p:sp>
        <p:nvSpPr>
          <p:cNvPr id="5" name="Foliennummernplatzhalter 4"/>
          <p:cNvSpPr>
            <a:spLocks noGrp="1"/>
          </p:cNvSpPr>
          <p:nvPr>
            <p:ph type="sldNum" sz="quarter" idx="12"/>
          </p:nvPr>
        </p:nvSpPr>
        <p:spPr/>
        <p:txBody>
          <a:bodyPr/>
          <a:lstStyle/>
          <a:p>
            <a:pPr>
              <a:defRPr/>
            </a:pPr>
            <a:fld id="{943C0BA9-E3C5-4A70-A4D0-CE1E75D29AB8}" type="slidenum">
              <a:rPr lang="en-US" smtClean="0"/>
              <a:pPr>
                <a:defRPr/>
              </a:pPr>
              <a:t>17</a:t>
            </a:fld>
            <a:endParaRPr lang="en-US"/>
          </a:p>
        </p:txBody>
      </p:sp>
      <p:sp>
        <p:nvSpPr>
          <p:cNvPr id="79876" name="Rechteck 6"/>
          <p:cNvSpPr>
            <a:spLocks noChangeArrowheads="1"/>
          </p:cNvSpPr>
          <p:nvPr/>
        </p:nvSpPr>
        <p:spPr bwMode="auto">
          <a:xfrm>
            <a:off x="214313" y="1212850"/>
            <a:ext cx="8929687" cy="915988"/>
          </a:xfrm>
          <a:prstGeom prst="rect">
            <a:avLst/>
          </a:prstGeom>
          <a:noFill/>
          <a:ln w="9525">
            <a:noFill/>
            <a:miter lim="800000"/>
            <a:headEnd/>
            <a:tailEnd/>
          </a:ln>
        </p:spPr>
        <p:txBody>
          <a:bodyPr>
            <a:spAutoFit/>
          </a:bodyPr>
          <a:lstStyle/>
          <a:p>
            <a:pPr>
              <a:buFontTx/>
              <a:buChar char="-"/>
            </a:pPr>
            <a:r>
              <a:rPr lang="en-GB">
                <a:solidFill>
                  <a:srgbClr val="000000"/>
                </a:solidFill>
                <a:latin typeface="Calibri" pitchFamily="34" charset="0"/>
                <a:cs typeface="Times New Roman" pitchFamily="18" charset="0"/>
              </a:rPr>
              <a:t> core set of services and tools </a:t>
            </a:r>
          </a:p>
          <a:p>
            <a:pPr>
              <a:buFontTx/>
              <a:buChar char="-"/>
            </a:pPr>
            <a:r>
              <a:rPr lang="en-GB" b="1" i="1">
                <a:solidFill>
                  <a:srgbClr val="000000"/>
                </a:solidFill>
                <a:latin typeface="Calibri" pitchFamily="34" charset="0"/>
              </a:rPr>
              <a:t> </a:t>
            </a:r>
            <a:r>
              <a:rPr lang="en-US">
                <a:solidFill>
                  <a:srgbClr val="000000"/>
                </a:solidFill>
                <a:latin typeface="Calibri" pitchFamily="34" charset="0"/>
              </a:rPr>
              <a:t>each ellipse represents a business service that is supported by a group of software tools and services</a:t>
            </a:r>
          </a:p>
        </p:txBody>
      </p:sp>
      <p:sp>
        <p:nvSpPr>
          <p:cNvPr id="79877" name="Pfeil nach rechts 5"/>
          <p:cNvSpPr>
            <a:spLocks noChangeArrowheads="1"/>
          </p:cNvSpPr>
          <p:nvPr/>
        </p:nvSpPr>
        <p:spPr bwMode="auto">
          <a:xfrm>
            <a:off x="2643188" y="3214688"/>
            <a:ext cx="785812" cy="500062"/>
          </a:xfrm>
          <a:prstGeom prst="rightArrow">
            <a:avLst>
              <a:gd name="adj1" fmla="val 50000"/>
              <a:gd name="adj2" fmla="val 50002"/>
            </a:avLst>
          </a:prstGeom>
          <a:solidFill>
            <a:srgbClr val="0070C0"/>
          </a:solidFill>
          <a:ln w="22225" algn="ctr">
            <a:solidFill>
              <a:srgbClr val="3366FF"/>
            </a:solidFill>
            <a:round/>
            <a:headEnd/>
            <a:tailEnd/>
          </a:ln>
        </p:spPr>
        <p:txBody>
          <a:bodyPr/>
          <a:lstStyle/>
          <a:p>
            <a:pPr defTabSz="914400"/>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p:cNvSpPr>
            <a:spLocks noGrp="1"/>
          </p:cNvSpPr>
          <p:nvPr>
            <p:ph type="sldNum" sz="quarter" idx="12"/>
          </p:nvPr>
        </p:nvSpPr>
        <p:spPr/>
        <p:txBody>
          <a:bodyPr/>
          <a:lstStyle/>
          <a:p>
            <a:pPr>
              <a:defRPr/>
            </a:pPr>
            <a:fld id="{CDAFD2DF-0806-4DF7-90E7-E6B59B750375}" type="slidenum">
              <a:rPr lang="en-US" smtClean="0"/>
              <a:pPr>
                <a:defRPr/>
              </a:pPr>
              <a:t>18</a:t>
            </a:fld>
            <a:endParaRPr lang="en-US"/>
          </a:p>
        </p:txBody>
      </p:sp>
      <p:sp>
        <p:nvSpPr>
          <p:cNvPr id="81922" name="Rectangle 14"/>
          <p:cNvSpPr>
            <a:spLocks noChangeArrowheads="1"/>
          </p:cNvSpPr>
          <p:nvPr/>
        </p:nvSpPr>
        <p:spPr bwMode="auto">
          <a:xfrm>
            <a:off x="1057275" y="142875"/>
            <a:ext cx="8229600" cy="893763"/>
          </a:xfrm>
          <a:prstGeom prst="rect">
            <a:avLst/>
          </a:prstGeom>
          <a:noFill/>
          <a:ln w="9525">
            <a:noFill/>
            <a:miter lim="800000"/>
            <a:headEnd/>
            <a:tailEnd/>
          </a:ln>
        </p:spPr>
        <p:txBody>
          <a:bodyPr anchor="ctr"/>
          <a:lstStyle/>
          <a:p>
            <a:pPr algn="ctr"/>
            <a:r>
              <a:rPr lang="en-GB" sz="2400">
                <a:solidFill>
                  <a:srgbClr val="000000"/>
                </a:solidFill>
              </a:rPr>
              <a:t>Details</a:t>
            </a:r>
            <a:endParaRPr lang="en-US" sz="2400">
              <a:solidFill>
                <a:schemeClr val="tx2"/>
              </a:solidFill>
            </a:endParaRPr>
          </a:p>
        </p:txBody>
      </p:sp>
      <p:graphicFrame>
        <p:nvGraphicFramePr>
          <p:cNvPr id="81942" name="Group 22"/>
          <p:cNvGraphicFramePr>
            <a:graphicFrameLocks noGrp="1"/>
          </p:cNvGraphicFramePr>
          <p:nvPr/>
        </p:nvGraphicFramePr>
        <p:xfrm>
          <a:off x="285750" y="1395413"/>
          <a:ext cx="8501063" cy="4953953"/>
        </p:xfrm>
        <a:graphic>
          <a:graphicData uri="http://schemas.openxmlformats.org/drawingml/2006/table">
            <a:tbl>
              <a:tblPr/>
              <a:tblGrid>
                <a:gridCol w="1428750"/>
                <a:gridCol w="7072313"/>
              </a:tblGrid>
              <a:tr h="1104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Alignment with EC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BO Characterization tool allows a user to make BO decomposition, </a:t>
                      </a:r>
                      <a:r>
                        <a:rPr kumimoji="0" lang="en-US" sz="1400" b="1" i="1" u="none" strike="noStrike" cap="none" normalizeH="0" baseline="0" smtClean="0">
                          <a:ln>
                            <a:noFill/>
                          </a:ln>
                          <a:solidFill>
                            <a:schemeClr val="tx1"/>
                          </a:solidFill>
                          <a:effectLst/>
                          <a:latin typeface="Arial" pitchFamily="34" charset="0"/>
                          <a:ea typeface="ＭＳ Ｐゴシック" pitchFamily="34" charset="-128"/>
                        </a:rPr>
                        <a:t>identify needed competencies</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and make a rough planning of the EC. The BO decomposition is done in terms of </a:t>
                      </a:r>
                      <a:r>
                        <a:rPr kumimoji="0" lang="en-US" sz="1400" b="1" i="1" u="none" strike="noStrike" cap="none" normalizeH="0" baseline="0" smtClean="0">
                          <a:ln>
                            <a:noFill/>
                          </a:ln>
                          <a:solidFill>
                            <a:schemeClr val="tx1"/>
                          </a:solidFill>
                          <a:effectLst/>
                          <a:latin typeface="Arial" pitchFamily="34" charset="0"/>
                          <a:ea typeface="ＭＳ Ｐゴシック" pitchFamily="34" charset="-128"/>
                        </a:rPr>
                        <a:t>products</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to be manufactured as well as Bill of Material and/or </a:t>
                      </a:r>
                      <a:r>
                        <a:rPr kumimoji="0" lang="en-US" sz="1400" b="1" i="1" u="none" strike="noStrike" cap="none" normalizeH="0" baseline="0" smtClean="0">
                          <a:ln>
                            <a:noFill/>
                          </a:ln>
                          <a:solidFill>
                            <a:schemeClr val="tx1"/>
                          </a:solidFill>
                          <a:effectLst/>
                          <a:latin typeface="Arial" pitchFamily="34" charset="0"/>
                          <a:ea typeface="ＭＳ Ｐゴシック" pitchFamily="34" charset="-128"/>
                        </a:rPr>
                        <a:t>activities</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to be performed as well as Work Breakdown Structure.</a:t>
                      </a: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Functionality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The “WBS service” provides the creation of a complete Work Breakdown Structure (WBS) getting in input in a BOM with activities (tasks) to be performed to create the related item.</a:t>
                      </a: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The service allows the creation of the WBS by the usage of different algorithms such: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As Soon As Possible (ASAP)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Al Late As Possible (ALAP)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minimum usage of resources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The output of the computation is returned to the caller by an XML file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4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Licensing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All third party software components and libraries are released under Apache Licence or Sun licence.</a:t>
                      </a:r>
                      <a:r>
                        <a:rPr kumimoji="0" lang="en-US" sz="1400" b="1" i="1" u="none" strike="noStrike" cap="none" normalizeH="0" baseline="0" smtClean="0">
                          <a:ln>
                            <a:noFill/>
                          </a:ln>
                          <a:solidFill>
                            <a:schemeClr val="tx1"/>
                          </a:solidFill>
                          <a:effectLst/>
                          <a:latin typeface="Arial" pitchFamily="34" charset="0"/>
                          <a:ea typeface="ＭＳ Ｐゴシック" pitchFamily="34"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Contact Person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Michele Sesana, TXT, michele.sesana@txt.it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1940" name="Ellipse 22"/>
          <p:cNvSpPr>
            <a:spLocks noChangeArrowheads="1"/>
          </p:cNvSpPr>
          <p:nvPr/>
        </p:nvSpPr>
        <p:spPr bwMode="auto">
          <a:xfrm>
            <a:off x="1643063" y="0"/>
            <a:ext cx="2427287" cy="1143000"/>
          </a:xfrm>
          <a:prstGeom prst="ellipse">
            <a:avLst/>
          </a:prstGeom>
          <a:solidFill>
            <a:srgbClr val="FFFFFF"/>
          </a:solidFill>
          <a:ln w="25400" algn="ctr">
            <a:solidFill>
              <a:srgbClr val="F79646"/>
            </a:solidFill>
            <a:round/>
            <a:headEnd/>
            <a:tailEnd/>
          </a:ln>
        </p:spPr>
        <p:txBody>
          <a:bodyPr anchor="ctr"/>
          <a:lstStyle/>
          <a:p>
            <a:pPr algn="ctr"/>
            <a:r>
              <a:rPr lang="en-GB">
                <a:solidFill>
                  <a:srgbClr val="000000"/>
                </a:solidFill>
                <a:latin typeface="Calibri" pitchFamily="34" charset="0"/>
              </a:rPr>
              <a:t>Business Opportunity characterisation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feld 4"/>
          <p:cNvSpPr txBox="1">
            <a:spLocks noChangeArrowheads="1"/>
          </p:cNvSpPr>
          <p:nvPr/>
        </p:nvSpPr>
        <p:spPr bwMode="auto">
          <a:xfrm>
            <a:off x="393700" y="1214438"/>
            <a:ext cx="3676650" cy="1465262"/>
          </a:xfrm>
          <a:prstGeom prst="rect">
            <a:avLst/>
          </a:prstGeom>
          <a:noFill/>
          <a:ln w="9525">
            <a:noFill/>
            <a:miter lim="800000"/>
            <a:headEnd/>
            <a:tailEnd/>
          </a:ln>
        </p:spPr>
        <p:txBody>
          <a:bodyPr>
            <a:spAutoFit/>
          </a:bodyPr>
          <a:lstStyle/>
          <a:p>
            <a:r>
              <a:rPr lang="en-GB" b="1">
                <a:solidFill>
                  <a:srgbClr val="000000"/>
                </a:solidFill>
              </a:rPr>
              <a:t>Software tools and services: </a:t>
            </a:r>
          </a:p>
          <a:p>
            <a:r>
              <a:rPr lang="en-GB" i="1">
                <a:solidFill>
                  <a:srgbClr val="000000"/>
                </a:solidFill>
              </a:rPr>
              <a:t>- Business Opportunity Characterization Service and Tool for Manufacturing</a:t>
            </a:r>
          </a:p>
          <a:p>
            <a:endParaRPr lang="en-GB">
              <a:solidFill>
                <a:srgbClr val="000000"/>
              </a:solidFill>
            </a:endParaRPr>
          </a:p>
        </p:txBody>
      </p:sp>
      <p:sp>
        <p:nvSpPr>
          <p:cNvPr id="83970" name="Ellipse 22"/>
          <p:cNvSpPr>
            <a:spLocks noChangeArrowheads="1"/>
          </p:cNvSpPr>
          <p:nvPr/>
        </p:nvSpPr>
        <p:spPr bwMode="auto">
          <a:xfrm>
            <a:off x="1643063" y="0"/>
            <a:ext cx="2427287" cy="1143000"/>
          </a:xfrm>
          <a:prstGeom prst="ellipse">
            <a:avLst/>
          </a:prstGeom>
          <a:solidFill>
            <a:srgbClr val="FFFFFF"/>
          </a:solidFill>
          <a:ln w="25400" algn="ctr">
            <a:solidFill>
              <a:srgbClr val="F79646"/>
            </a:solidFill>
            <a:round/>
            <a:headEnd/>
            <a:tailEnd/>
          </a:ln>
        </p:spPr>
        <p:txBody>
          <a:bodyPr anchor="ctr"/>
          <a:lstStyle/>
          <a:p>
            <a:pPr algn="ctr"/>
            <a:r>
              <a:rPr lang="en-GB">
                <a:solidFill>
                  <a:srgbClr val="000000"/>
                </a:solidFill>
                <a:latin typeface="Calibri" pitchFamily="34" charset="0"/>
              </a:rPr>
              <a:t>Business Opportunity characterisation</a:t>
            </a:r>
          </a:p>
        </p:txBody>
      </p:sp>
      <p:pic>
        <p:nvPicPr>
          <p:cNvPr id="83971" name="Picture 4"/>
          <p:cNvPicPr>
            <a:picLocks noChangeAspect="1" noChangeArrowheads="1"/>
          </p:cNvPicPr>
          <p:nvPr/>
        </p:nvPicPr>
        <p:blipFill>
          <a:blip r:embed="rId3"/>
          <a:srcRect l="18663" t="22636" r="19128" b="12437"/>
          <a:stretch>
            <a:fillRect/>
          </a:stretch>
        </p:blipFill>
        <p:spPr bwMode="auto">
          <a:xfrm>
            <a:off x="4086225" y="71438"/>
            <a:ext cx="5057775" cy="3300412"/>
          </a:xfrm>
          <a:prstGeom prst="rect">
            <a:avLst/>
          </a:prstGeom>
          <a:noFill/>
          <a:ln w="9525">
            <a:noFill/>
            <a:miter lim="800000"/>
            <a:headEnd/>
            <a:tailEnd/>
          </a:ln>
        </p:spPr>
      </p:pic>
      <p:pic>
        <p:nvPicPr>
          <p:cNvPr id="83972" name="Picture 7"/>
          <p:cNvPicPr>
            <a:picLocks noChangeAspect="1" noChangeArrowheads="1"/>
          </p:cNvPicPr>
          <p:nvPr/>
        </p:nvPicPr>
        <p:blipFill>
          <a:blip r:embed="rId4"/>
          <a:srcRect t="22636" r="19595" b="17413"/>
          <a:stretch>
            <a:fillRect/>
          </a:stretch>
        </p:blipFill>
        <p:spPr bwMode="auto">
          <a:xfrm>
            <a:off x="2643188" y="3500438"/>
            <a:ext cx="6423025" cy="3109912"/>
          </a:xfrm>
          <a:prstGeom prst="rect">
            <a:avLst/>
          </a:prstGeom>
          <a:noFill/>
          <a:ln w="9525">
            <a:noFill/>
            <a:miter lim="800000"/>
            <a:headEnd/>
            <a:tailEnd/>
          </a:ln>
        </p:spPr>
      </p:pic>
      <p:sp>
        <p:nvSpPr>
          <p:cNvPr id="83973" name="Rechteck 17"/>
          <p:cNvSpPr>
            <a:spLocks noChangeArrowheads="1"/>
          </p:cNvSpPr>
          <p:nvPr/>
        </p:nvSpPr>
        <p:spPr bwMode="auto">
          <a:xfrm>
            <a:off x="142875" y="2786063"/>
            <a:ext cx="2500313" cy="2838450"/>
          </a:xfrm>
          <a:prstGeom prst="rect">
            <a:avLst/>
          </a:prstGeom>
          <a:noFill/>
          <a:ln w="9525">
            <a:noFill/>
            <a:miter lim="800000"/>
            <a:headEnd/>
            <a:tailEnd/>
          </a:ln>
        </p:spPr>
        <p:txBody>
          <a:bodyPr>
            <a:spAutoFit/>
          </a:bodyPr>
          <a:lstStyle/>
          <a:p>
            <a:pPr>
              <a:buFontTx/>
              <a:buChar char="-"/>
            </a:pPr>
            <a:r>
              <a:rPr lang="en-US"/>
              <a:t>Characterization of a Business Opportunity in terms of BOM (Bill Of Material) definition, BOM item information tasks and required competencies to perform them. BO formalization in a structure (WBS).</a:t>
            </a:r>
            <a:endParaRPr lang="de-DE"/>
          </a:p>
        </p:txBody>
      </p:sp>
      <p:sp>
        <p:nvSpPr>
          <p:cNvPr id="8" name="Foliennummernplatzhalter 7"/>
          <p:cNvSpPr>
            <a:spLocks noGrp="1"/>
          </p:cNvSpPr>
          <p:nvPr>
            <p:ph type="sldNum" sz="quarter" idx="12"/>
          </p:nvPr>
        </p:nvSpPr>
        <p:spPr/>
        <p:txBody>
          <a:bodyPr/>
          <a:lstStyle/>
          <a:p>
            <a:pPr>
              <a:defRPr/>
            </a:pPr>
            <a:fld id="{8ADFBCB7-7AB2-45FA-B31B-0702B6E8BD93}"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Box 34"/>
          <p:cNvSpPr txBox="1">
            <a:spLocks noChangeArrowheads="1"/>
          </p:cNvSpPr>
          <p:nvPr/>
        </p:nvSpPr>
        <p:spPr bwMode="auto">
          <a:xfrm>
            <a:off x="468313" y="457200"/>
            <a:ext cx="7950200" cy="457200"/>
          </a:xfrm>
          <a:prstGeom prst="rect">
            <a:avLst/>
          </a:prstGeom>
          <a:noFill/>
          <a:ln w="9525">
            <a:noFill/>
            <a:miter lim="800000"/>
            <a:headEnd/>
            <a:tailEnd/>
          </a:ln>
        </p:spPr>
        <p:txBody>
          <a:bodyPr>
            <a:spAutoFit/>
          </a:bodyPr>
          <a:lstStyle/>
          <a:p>
            <a:pPr algn="ctr"/>
            <a:r>
              <a:rPr lang="en-US" sz="2400"/>
              <a:t>Workshop Agenda</a:t>
            </a:r>
          </a:p>
        </p:txBody>
      </p:sp>
      <p:sp>
        <p:nvSpPr>
          <p:cNvPr id="4" name="Textfeld 4"/>
          <p:cNvSpPr txBox="1">
            <a:spLocks noChangeArrowheads="1"/>
          </p:cNvSpPr>
          <p:nvPr/>
        </p:nvSpPr>
        <p:spPr bwMode="auto">
          <a:xfrm>
            <a:off x="393700" y="1406525"/>
            <a:ext cx="5535613" cy="2308225"/>
          </a:xfrm>
          <a:prstGeom prst="rect">
            <a:avLst/>
          </a:prstGeom>
          <a:noFill/>
          <a:ln w="9525">
            <a:noFill/>
            <a:miter lim="800000"/>
            <a:headEnd/>
            <a:tailEnd/>
          </a:ln>
        </p:spPr>
        <p:txBody>
          <a:bodyPr>
            <a:spAutoFit/>
          </a:bodyPr>
          <a:lstStyle/>
          <a:p>
            <a:pPr>
              <a:defRPr/>
            </a:pPr>
            <a:endParaRPr lang="en-GB" dirty="0">
              <a:solidFill>
                <a:srgbClr val="000000"/>
              </a:solidFill>
              <a:ea typeface="+mn-ea"/>
            </a:endParaRPr>
          </a:p>
          <a:p>
            <a:pPr>
              <a:buFontTx/>
              <a:buChar char="-"/>
              <a:defRPr/>
            </a:pPr>
            <a:r>
              <a:rPr lang="en-GB" dirty="0">
                <a:solidFill>
                  <a:srgbClr val="000000"/>
                </a:solidFill>
                <a:ea typeface="+mn-ea"/>
              </a:rPr>
              <a:t> </a:t>
            </a:r>
            <a:r>
              <a:rPr lang="en-GB" dirty="0">
                <a:solidFill>
                  <a:srgbClr val="000000"/>
                </a:solidFill>
                <a:ea typeface="+mn-ea"/>
              </a:rPr>
              <a:t>Enterprise Collaboration Services - Concept</a:t>
            </a:r>
            <a:endParaRPr lang="en-GB" dirty="0">
              <a:solidFill>
                <a:srgbClr val="000000"/>
              </a:solidFill>
              <a:ea typeface="+mn-ea"/>
            </a:endParaRPr>
          </a:p>
          <a:p>
            <a:pPr>
              <a:buFontTx/>
              <a:buChar char="-"/>
              <a:defRPr/>
            </a:pPr>
            <a:endParaRPr lang="en-GB" dirty="0">
              <a:solidFill>
                <a:srgbClr val="000000"/>
              </a:solidFill>
              <a:ea typeface="+mn-ea"/>
            </a:endParaRPr>
          </a:p>
          <a:p>
            <a:pPr>
              <a:buFontTx/>
              <a:buChar char="-"/>
              <a:defRPr/>
            </a:pPr>
            <a:r>
              <a:rPr lang="en-GB" dirty="0">
                <a:solidFill>
                  <a:srgbClr val="000000"/>
                </a:solidFill>
                <a:ea typeface="+mn-ea"/>
              </a:rPr>
              <a:t> Enterprise Collaboration </a:t>
            </a:r>
            <a:r>
              <a:rPr lang="en-GB" dirty="0">
                <a:solidFill>
                  <a:srgbClr val="000000"/>
                </a:solidFill>
                <a:ea typeface="+mn-ea"/>
              </a:rPr>
              <a:t>Services - Detail</a:t>
            </a:r>
            <a:endParaRPr lang="en-GB" dirty="0">
              <a:solidFill>
                <a:srgbClr val="000000"/>
              </a:solidFill>
              <a:ea typeface="+mn-ea"/>
            </a:endParaRPr>
          </a:p>
          <a:p>
            <a:pPr>
              <a:defRPr/>
            </a:pPr>
            <a:endParaRPr lang="en-GB" dirty="0">
              <a:solidFill>
                <a:srgbClr val="000000"/>
              </a:solidFill>
              <a:ea typeface="+mn-ea"/>
            </a:endParaRPr>
          </a:p>
          <a:p>
            <a:pPr>
              <a:buFontTx/>
              <a:buChar char="-"/>
              <a:defRPr/>
            </a:pPr>
            <a:r>
              <a:rPr lang="en-GB" dirty="0">
                <a:solidFill>
                  <a:srgbClr val="000000"/>
                </a:solidFill>
                <a:ea typeface="+mn-ea"/>
              </a:rPr>
              <a:t> What’s new in COIN EC </a:t>
            </a:r>
            <a:r>
              <a:rPr lang="en-GB" dirty="0">
                <a:solidFill>
                  <a:srgbClr val="000000"/>
                </a:solidFill>
                <a:ea typeface="+mn-ea"/>
              </a:rPr>
              <a:t>Baselines</a:t>
            </a:r>
          </a:p>
          <a:p>
            <a:pPr>
              <a:buFontTx/>
              <a:buChar char="-"/>
              <a:defRPr/>
            </a:pPr>
            <a:endParaRPr lang="en-GB" dirty="0">
              <a:solidFill>
                <a:srgbClr val="000000"/>
              </a:solidFill>
              <a:ea typeface="+mn-ea"/>
            </a:endParaRPr>
          </a:p>
          <a:p>
            <a:pPr>
              <a:buFontTx/>
              <a:buChar char="-"/>
              <a:defRPr/>
            </a:pPr>
            <a:r>
              <a:rPr lang="en-GB" dirty="0">
                <a:solidFill>
                  <a:srgbClr val="000000"/>
                </a:solidFill>
                <a:ea typeface="+mn-ea"/>
              </a:rPr>
              <a:t> Questions &amp; Answers</a:t>
            </a:r>
            <a:endParaRPr lang="en-GB" dirty="0">
              <a:solidFill>
                <a:srgbClr val="000000"/>
              </a:solidFill>
              <a:ea typeface="+mn-ea"/>
            </a:endParaRPr>
          </a:p>
        </p:txBody>
      </p:sp>
      <p:sp>
        <p:nvSpPr>
          <p:cNvPr id="5" name="Foliennummernplatzhalter 6"/>
          <p:cNvSpPr txBox="1">
            <a:spLocks/>
          </p:cNvSpPr>
          <p:nvPr/>
        </p:nvSpPr>
        <p:spPr>
          <a:xfrm>
            <a:off x="7010400" y="6610350"/>
            <a:ext cx="2133600" cy="247650"/>
          </a:xfrm>
          <a:prstGeom prst="rect">
            <a:avLst/>
          </a:prstGeom>
        </p:spPr>
        <p:txBody>
          <a:bodyPr/>
          <a:lstStyle/>
          <a:p>
            <a:pPr algn="r">
              <a:defRPr/>
            </a:pPr>
            <a:fld id="{81A9D69A-F18C-482A-B66A-5CD7B9D6F6A2}" type="slidenum">
              <a:rPr lang="en-US" sz="1400">
                <a:solidFill>
                  <a:srgbClr val="000000"/>
                </a:solidFill>
                <a:ea typeface="+mn-ea"/>
              </a:rPr>
              <a:pPr algn="r">
                <a:defRPr/>
              </a:pPr>
              <a:t>2</a:t>
            </a:fld>
            <a:endParaRPr lang="en-US" sz="1400" dirty="0">
              <a:solidFill>
                <a:srgbClr val="000000"/>
              </a:solidFill>
              <a:ea typeface="+mn-ea"/>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2" descr="COIN EC scientific picv"/>
          <p:cNvPicPr>
            <a:picLocks noChangeAspect="1" noChangeArrowheads="1"/>
          </p:cNvPicPr>
          <p:nvPr/>
        </p:nvPicPr>
        <p:blipFill>
          <a:blip r:embed="rId3"/>
          <a:srcRect/>
          <a:stretch>
            <a:fillRect/>
          </a:stretch>
        </p:blipFill>
        <p:spPr bwMode="auto">
          <a:xfrm>
            <a:off x="1643063" y="1909763"/>
            <a:ext cx="6491287" cy="4862512"/>
          </a:xfrm>
          <a:prstGeom prst="rect">
            <a:avLst/>
          </a:prstGeom>
          <a:noFill/>
          <a:ln w="9525">
            <a:noFill/>
            <a:miter lim="800000"/>
            <a:headEnd/>
            <a:tailEnd/>
          </a:ln>
        </p:spPr>
      </p:pic>
      <p:sp>
        <p:nvSpPr>
          <p:cNvPr id="86018" name="Rectangle 14"/>
          <p:cNvSpPr>
            <a:spLocks noChangeArrowheads="1"/>
          </p:cNvSpPr>
          <p:nvPr/>
        </p:nvSpPr>
        <p:spPr bwMode="auto">
          <a:xfrm>
            <a:off x="1057275" y="142875"/>
            <a:ext cx="8229600" cy="893763"/>
          </a:xfrm>
          <a:prstGeom prst="rect">
            <a:avLst/>
          </a:prstGeom>
          <a:noFill/>
          <a:ln w="9525">
            <a:noFill/>
            <a:miter lim="800000"/>
            <a:headEnd/>
            <a:tailEnd/>
          </a:ln>
        </p:spPr>
        <p:txBody>
          <a:bodyPr anchor="ctr"/>
          <a:lstStyle/>
          <a:p>
            <a:pPr algn="ctr"/>
            <a:r>
              <a:rPr lang="en-GB" sz="2400">
                <a:solidFill>
                  <a:srgbClr val="000000"/>
                </a:solidFill>
              </a:rPr>
              <a:t>Enterprise Collaboration Baseline Services – </a:t>
            </a:r>
          </a:p>
          <a:p>
            <a:pPr algn="ctr"/>
            <a:r>
              <a:rPr lang="en-GB" sz="2400">
                <a:solidFill>
                  <a:srgbClr val="000000"/>
                </a:solidFill>
              </a:rPr>
              <a:t>Prototype Details</a:t>
            </a:r>
            <a:endParaRPr lang="en-US" sz="2400">
              <a:solidFill>
                <a:schemeClr val="tx2"/>
              </a:solidFill>
            </a:endParaRPr>
          </a:p>
        </p:txBody>
      </p:sp>
      <p:sp>
        <p:nvSpPr>
          <p:cNvPr id="5" name="Foliennummernplatzhalter 4"/>
          <p:cNvSpPr>
            <a:spLocks noGrp="1"/>
          </p:cNvSpPr>
          <p:nvPr>
            <p:ph type="sldNum" sz="quarter" idx="12"/>
          </p:nvPr>
        </p:nvSpPr>
        <p:spPr/>
        <p:txBody>
          <a:bodyPr/>
          <a:lstStyle/>
          <a:p>
            <a:pPr>
              <a:defRPr/>
            </a:pPr>
            <a:fld id="{36EC4287-95A1-4713-880A-9B2D09D6C7E7}" type="slidenum">
              <a:rPr lang="en-US" smtClean="0"/>
              <a:pPr>
                <a:defRPr/>
              </a:pPr>
              <a:t>20</a:t>
            </a:fld>
            <a:endParaRPr lang="en-US"/>
          </a:p>
        </p:txBody>
      </p:sp>
      <p:sp>
        <p:nvSpPr>
          <p:cNvPr id="86020" name="Rechteck 6"/>
          <p:cNvSpPr>
            <a:spLocks noChangeArrowheads="1"/>
          </p:cNvSpPr>
          <p:nvPr/>
        </p:nvSpPr>
        <p:spPr bwMode="auto">
          <a:xfrm>
            <a:off x="214313" y="1212850"/>
            <a:ext cx="8929687" cy="915988"/>
          </a:xfrm>
          <a:prstGeom prst="rect">
            <a:avLst/>
          </a:prstGeom>
          <a:noFill/>
          <a:ln w="9525">
            <a:noFill/>
            <a:miter lim="800000"/>
            <a:headEnd/>
            <a:tailEnd/>
          </a:ln>
        </p:spPr>
        <p:txBody>
          <a:bodyPr>
            <a:spAutoFit/>
          </a:bodyPr>
          <a:lstStyle/>
          <a:p>
            <a:pPr>
              <a:buFontTx/>
              <a:buChar char="-"/>
            </a:pPr>
            <a:r>
              <a:rPr lang="en-GB">
                <a:solidFill>
                  <a:srgbClr val="000000"/>
                </a:solidFill>
                <a:latin typeface="Calibri" pitchFamily="34" charset="0"/>
                <a:cs typeface="Times New Roman" pitchFamily="18" charset="0"/>
              </a:rPr>
              <a:t> core set of services and tools </a:t>
            </a:r>
          </a:p>
          <a:p>
            <a:pPr>
              <a:buFontTx/>
              <a:buChar char="-"/>
            </a:pPr>
            <a:r>
              <a:rPr lang="en-GB" b="1" i="1">
                <a:solidFill>
                  <a:srgbClr val="000000"/>
                </a:solidFill>
                <a:latin typeface="Calibri" pitchFamily="34" charset="0"/>
              </a:rPr>
              <a:t> </a:t>
            </a:r>
            <a:r>
              <a:rPr lang="en-US">
                <a:solidFill>
                  <a:srgbClr val="000000"/>
                </a:solidFill>
                <a:latin typeface="Calibri" pitchFamily="34" charset="0"/>
              </a:rPr>
              <a:t>each ellipse represents a business service that is supported by a group of software tools and services</a:t>
            </a:r>
          </a:p>
        </p:txBody>
      </p:sp>
      <p:sp>
        <p:nvSpPr>
          <p:cNvPr id="86021" name="Pfeil nach rechts 5"/>
          <p:cNvSpPr>
            <a:spLocks noChangeArrowheads="1"/>
          </p:cNvSpPr>
          <p:nvPr/>
        </p:nvSpPr>
        <p:spPr bwMode="auto">
          <a:xfrm>
            <a:off x="2643188" y="4714875"/>
            <a:ext cx="785812" cy="500063"/>
          </a:xfrm>
          <a:prstGeom prst="rightArrow">
            <a:avLst>
              <a:gd name="adj1" fmla="val 50000"/>
              <a:gd name="adj2" fmla="val 50002"/>
            </a:avLst>
          </a:prstGeom>
          <a:solidFill>
            <a:srgbClr val="0070C0"/>
          </a:solidFill>
          <a:ln w="22225" algn="ctr">
            <a:solidFill>
              <a:srgbClr val="3366FF"/>
            </a:solidFill>
            <a:round/>
            <a:headEnd/>
            <a:tailEnd/>
          </a:ln>
        </p:spPr>
        <p:txBody>
          <a:bodyPr/>
          <a:lstStyle/>
          <a:p>
            <a:pPr defTabSz="914400"/>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p:cNvSpPr>
            <a:spLocks noGrp="1"/>
          </p:cNvSpPr>
          <p:nvPr>
            <p:ph type="sldNum" sz="quarter" idx="12"/>
          </p:nvPr>
        </p:nvSpPr>
        <p:spPr/>
        <p:txBody>
          <a:bodyPr/>
          <a:lstStyle/>
          <a:p>
            <a:pPr>
              <a:defRPr/>
            </a:pPr>
            <a:fld id="{08828CE0-3702-4057-ACEC-E23A536E1BAC}" type="slidenum">
              <a:rPr lang="en-US" smtClean="0"/>
              <a:pPr>
                <a:defRPr/>
              </a:pPr>
              <a:t>21</a:t>
            </a:fld>
            <a:endParaRPr lang="en-US"/>
          </a:p>
        </p:txBody>
      </p:sp>
      <p:sp>
        <p:nvSpPr>
          <p:cNvPr id="88066" name="Rectangle 14"/>
          <p:cNvSpPr>
            <a:spLocks noChangeArrowheads="1"/>
          </p:cNvSpPr>
          <p:nvPr/>
        </p:nvSpPr>
        <p:spPr bwMode="auto">
          <a:xfrm>
            <a:off x="1057275" y="142875"/>
            <a:ext cx="8229600" cy="893763"/>
          </a:xfrm>
          <a:prstGeom prst="rect">
            <a:avLst/>
          </a:prstGeom>
          <a:noFill/>
          <a:ln w="9525">
            <a:noFill/>
            <a:miter lim="800000"/>
            <a:headEnd/>
            <a:tailEnd/>
          </a:ln>
        </p:spPr>
        <p:txBody>
          <a:bodyPr anchor="ctr"/>
          <a:lstStyle/>
          <a:p>
            <a:pPr algn="ctr"/>
            <a:r>
              <a:rPr lang="en-GB" sz="2400">
                <a:solidFill>
                  <a:srgbClr val="000000"/>
                </a:solidFill>
              </a:rPr>
              <a:t>Details</a:t>
            </a:r>
            <a:endParaRPr lang="en-US" sz="2400">
              <a:solidFill>
                <a:schemeClr val="tx2"/>
              </a:solidFill>
            </a:endParaRPr>
          </a:p>
        </p:txBody>
      </p:sp>
      <p:graphicFrame>
        <p:nvGraphicFramePr>
          <p:cNvPr id="88086" name="Group 22"/>
          <p:cNvGraphicFramePr>
            <a:graphicFrameLocks noGrp="1"/>
          </p:cNvGraphicFramePr>
          <p:nvPr/>
        </p:nvGraphicFramePr>
        <p:xfrm>
          <a:off x="214313" y="1285875"/>
          <a:ext cx="8501062" cy="4829175"/>
        </p:xfrm>
        <a:graphic>
          <a:graphicData uri="http://schemas.openxmlformats.org/drawingml/2006/table">
            <a:tbl>
              <a:tblPr/>
              <a:tblGrid>
                <a:gridCol w="1428750"/>
                <a:gridCol w="7072312"/>
              </a:tblGrid>
              <a:tr h="1071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Alignment with EC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The purpose of partners search (PS) tool is to assist the broker in the </a:t>
                      </a:r>
                      <a:r>
                        <a:rPr kumimoji="0" lang="en-US" sz="1400" b="1" i="1" u="none" strike="noStrike" cap="none" normalizeH="0" baseline="0" smtClean="0">
                          <a:ln>
                            <a:noFill/>
                          </a:ln>
                          <a:solidFill>
                            <a:schemeClr val="tx1"/>
                          </a:solidFill>
                          <a:effectLst/>
                          <a:latin typeface="Arial" pitchFamily="34" charset="0"/>
                          <a:ea typeface="ＭＳ Ｐゴシック" pitchFamily="34" charset="-128"/>
                        </a:rPr>
                        <a:t>selection</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of the most suitable members for a EC regarding the requirements of a given and characterized business opportunity (BO).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The output of the PS tool is a list of potential EC configurations including an </a:t>
                      </a:r>
                      <a:r>
                        <a:rPr kumimoji="0" lang="en-US" sz="1400" b="1" i="1" u="none" strike="noStrike" cap="none" normalizeH="0" baseline="0" smtClean="0">
                          <a:ln>
                            <a:noFill/>
                          </a:ln>
                          <a:solidFill>
                            <a:schemeClr val="tx1"/>
                          </a:solidFill>
                          <a:effectLst/>
                          <a:latin typeface="Arial" pitchFamily="34" charset="0"/>
                          <a:ea typeface="ＭＳ Ｐゴシック" pitchFamily="34" charset="-128"/>
                        </a:rPr>
                        <a:t>associated expected performance </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for each possible configuration with respect to the applied performance criteria.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5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Functionality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Main functionalities: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a:t>
                      </a:r>
                      <a:r>
                        <a:rPr kumimoji="0" lang="en-US" sz="1400" b="1" i="1" u="none" strike="noStrike" cap="none" normalizeH="0" baseline="0" smtClean="0">
                          <a:ln>
                            <a:noFill/>
                          </a:ln>
                          <a:solidFill>
                            <a:schemeClr val="tx1"/>
                          </a:solidFill>
                          <a:effectLst/>
                          <a:latin typeface="Arial" pitchFamily="34" charset="0"/>
                          <a:ea typeface="ＭＳ Ｐゴシック" pitchFamily="34" charset="-128"/>
                        </a:rPr>
                        <a:t>Import</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Read import data about tasks and required competencies from the Business Opportunity Model.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a:t>
                      </a:r>
                      <a:r>
                        <a:rPr kumimoji="0" lang="en-US" sz="1400" b="1" i="1" u="none" strike="noStrike" cap="none" normalizeH="0" baseline="0" smtClean="0">
                          <a:ln>
                            <a:noFill/>
                          </a:ln>
                          <a:solidFill>
                            <a:schemeClr val="tx1"/>
                          </a:solidFill>
                          <a:effectLst/>
                          <a:latin typeface="Arial" pitchFamily="34" charset="0"/>
                          <a:ea typeface="ＭＳ Ｐゴシック" pitchFamily="34" charset="-128"/>
                        </a:rPr>
                        <a:t>Search</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The partner search will look for the potential partners that have the required competences / processes as well as resource availability to be part of the new EC.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a:t>
                      </a:r>
                      <a:r>
                        <a:rPr kumimoji="0" lang="en-US" sz="1400" b="1" i="1" u="none" strike="noStrike" cap="none" normalizeH="0" baseline="0" smtClean="0">
                          <a:ln>
                            <a:noFill/>
                          </a:ln>
                          <a:solidFill>
                            <a:schemeClr val="tx1"/>
                          </a:solidFill>
                          <a:effectLst/>
                          <a:latin typeface="Arial" pitchFamily="34" charset="0"/>
                          <a:ea typeface="ＭＳ Ｐゴシック" pitchFamily="34" charset="-128"/>
                        </a:rPr>
                        <a:t>Generation</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and </a:t>
                      </a:r>
                      <a:r>
                        <a:rPr kumimoji="0" lang="en-US" sz="1400" b="1" i="1" u="none" strike="noStrike" cap="none" normalizeH="0" baseline="0" smtClean="0">
                          <a:ln>
                            <a:noFill/>
                          </a:ln>
                          <a:solidFill>
                            <a:schemeClr val="tx1"/>
                          </a:solidFill>
                          <a:effectLst/>
                          <a:latin typeface="Arial" pitchFamily="34" charset="0"/>
                          <a:ea typeface="ＭＳ Ｐゴシック" pitchFamily="34" charset="-128"/>
                        </a:rPr>
                        <a:t>Analysis</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of suggested EC: presents not only the best arrangements but also </a:t>
                      </a:r>
                      <a:r>
                        <a:rPr kumimoji="0" lang="en-US" sz="1400" b="1" i="1" u="none" strike="noStrike" cap="none" normalizeH="0" baseline="0" smtClean="0">
                          <a:ln>
                            <a:noFill/>
                          </a:ln>
                          <a:solidFill>
                            <a:schemeClr val="tx1"/>
                          </a:solidFill>
                          <a:effectLst/>
                          <a:latin typeface="Arial" pitchFamily="34" charset="0"/>
                          <a:ea typeface="ＭＳ Ｐゴシック" pitchFamily="34" charset="-128"/>
                        </a:rPr>
                        <a:t>additional information regarding special characteristics</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of each partner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Licensing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Has to be determined.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Contact Person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The service has been created in a past project by VTT, for WP4.1 purposes has been adapted and integrated by TXT, contact person is Michele Sesana (michele.sesana@txt.it)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8084" name="Ellipse 24"/>
          <p:cNvSpPr>
            <a:spLocks noChangeArrowheads="1"/>
          </p:cNvSpPr>
          <p:nvPr/>
        </p:nvSpPr>
        <p:spPr bwMode="auto">
          <a:xfrm>
            <a:off x="1571625" y="0"/>
            <a:ext cx="2143125" cy="1143000"/>
          </a:xfrm>
          <a:prstGeom prst="ellipse">
            <a:avLst/>
          </a:prstGeom>
          <a:solidFill>
            <a:srgbClr val="FFFFFF"/>
          </a:solidFill>
          <a:ln w="25400" algn="ctr">
            <a:solidFill>
              <a:srgbClr val="F79646"/>
            </a:solidFill>
            <a:round/>
            <a:headEnd/>
            <a:tailEnd/>
          </a:ln>
        </p:spPr>
        <p:txBody>
          <a:bodyPr anchor="ctr"/>
          <a:lstStyle/>
          <a:p>
            <a:pPr algn="ctr"/>
            <a:r>
              <a:rPr lang="en-GB">
                <a:solidFill>
                  <a:srgbClr val="000000"/>
                </a:solidFill>
                <a:latin typeface="Calibri" pitchFamily="34" charset="0"/>
              </a:rPr>
              <a:t>Partner Search &amp; Suggestion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feld 4"/>
          <p:cNvSpPr txBox="1">
            <a:spLocks noChangeArrowheads="1"/>
          </p:cNvSpPr>
          <p:nvPr/>
        </p:nvSpPr>
        <p:spPr bwMode="auto">
          <a:xfrm>
            <a:off x="393700" y="1285875"/>
            <a:ext cx="2833688" cy="3043238"/>
          </a:xfrm>
          <a:prstGeom prst="rect">
            <a:avLst/>
          </a:prstGeom>
          <a:noFill/>
          <a:ln w="9525">
            <a:noFill/>
            <a:miter lim="800000"/>
            <a:headEnd/>
            <a:tailEnd/>
          </a:ln>
        </p:spPr>
        <p:txBody>
          <a:bodyPr>
            <a:spAutoFit/>
          </a:bodyPr>
          <a:lstStyle/>
          <a:p>
            <a:r>
              <a:rPr lang="en-GB" b="1">
                <a:solidFill>
                  <a:srgbClr val="000000"/>
                </a:solidFill>
              </a:rPr>
              <a:t>Software tools and services:  </a:t>
            </a:r>
          </a:p>
          <a:p>
            <a:r>
              <a:rPr lang="en-GB" i="1">
                <a:solidFill>
                  <a:srgbClr val="000000"/>
                </a:solidFill>
              </a:rPr>
              <a:t>- Partner Search Service</a:t>
            </a:r>
            <a:endParaRPr lang="en-GB">
              <a:solidFill>
                <a:srgbClr val="000000"/>
              </a:solidFill>
            </a:endParaRPr>
          </a:p>
          <a:p>
            <a:endParaRPr lang="en-GB" sz="1400" b="1">
              <a:solidFill>
                <a:srgbClr val="000000"/>
              </a:solidFill>
            </a:endParaRPr>
          </a:p>
          <a:p>
            <a:pPr>
              <a:buFontTx/>
              <a:buChar char="-"/>
            </a:pPr>
            <a:r>
              <a:rPr lang="en-GB" sz="1400">
                <a:solidFill>
                  <a:srgbClr val="000000"/>
                </a:solidFill>
              </a:rPr>
              <a:t> Search for relevant partners (from the cluster member pool)</a:t>
            </a:r>
          </a:p>
          <a:p>
            <a:pPr>
              <a:buFontTx/>
              <a:buChar char="-"/>
            </a:pPr>
            <a:r>
              <a:rPr lang="en-GB" sz="1400">
                <a:solidFill>
                  <a:srgbClr val="000000"/>
                </a:solidFill>
              </a:rPr>
              <a:t> Web service implementing and executing search algorithms </a:t>
            </a:r>
          </a:p>
          <a:p>
            <a:pPr>
              <a:buFontTx/>
              <a:buChar char="-"/>
            </a:pPr>
            <a:r>
              <a:rPr lang="en-GB" sz="1400">
                <a:solidFill>
                  <a:srgbClr val="000000"/>
                </a:solidFill>
              </a:rPr>
              <a:t> The service suggests the most suitable members for an Enterprise Collaboration regarding the requirements of a given business opportunity (BO)</a:t>
            </a:r>
            <a:endParaRPr lang="en-GB" sz="1400" b="1">
              <a:solidFill>
                <a:srgbClr val="000000"/>
              </a:solidFill>
            </a:endParaRPr>
          </a:p>
        </p:txBody>
      </p:sp>
      <p:sp>
        <p:nvSpPr>
          <p:cNvPr id="90114" name="Ellipse 24"/>
          <p:cNvSpPr>
            <a:spLocks noChangeArrowheads="1"/>
          </p:cNvSpPr>
          <p:nvPr/>
        </p:nvSpPr>
        <p:spPr bwMode="auto">
          <a:xfrm>
            <a:off x="1571625" y="0"/>
            <a:ext cx="2143125" cy="1143000"/>
          </a:xfrm>
          <a:prstGeom prst="ellipse">
            <a:avLst/>
          </a:prstGeom>
          <a:solidFill>
            <a:srgbClr val="FFFFFF"/>
          </a:solidFill>
          <a:ln w="25400" algn="ctr">
            <a:solidFill>
              <a:srgbClr val="F79646"/>
            </a:solidFill>
            <a:round/>
            <a:headEnd/>
            <a:tailEnd/>
          </a:ln>
        </p:spPr>
        <p:txBody>
          <a:bodyPr anchor="ctr"/>
          <a:lstStyle/>
          <a:p>
            <a:pPr algn="ctr"/>
            <a:r>
              <a:rPr lang="en-GB">
                <a:solidFill>
                  <a:srgbClr val="000000"/>
                </a:solidFill>
                <a:latin typeface="Calibri" pitchFamily="34" charset="0"/>
              </a:rPr>
              <a:t>Partner Search &amp; Suggestion</a:t>
            </a:r>
          </a:p>
        </p:txBody>
      </p:sp>
      <p:sp>
        <p:nvSpPr>
          <p:cNvPr id="7" name="Foliennummernplatzhalter 6"/>
          <p:cNvSpPr>
            <a:spLocks noGrp="1"/>
          </p:cNvSpPr>
          <p:nvPr>
            <p:ph type="sldNum" sz="quarter" idx="12"/>
          </p:nvPr>
        </p:nvSpPr>
        <p:spPr/>
        <p:txBody>
          <a:bodyPr/>
          <a:lstStyle/>
          <a:p>
            <a:pPr>
              <a:defRPr/>
            </a:pPr>
            <a:fld id="{919BDD52-2AB5-40F2-9FE9-79A68517BCFF}" type="slidenum">
              <a:rPr lang="en-US" smtClean="0"/>
              <a:pPr>
                <a:defRPr/>
              </a:pPr>
              <a:t>22</a:t>
            </a:fld>
            <a:endParaRPr lang="en-US"/>
          </a:p>
        </p:txBody>
      </p:sp>
      <p:grpSp>
        <p:nvGrpSpPr>
          <p:cNvPr id="90116" name="Group 7"/>
          <p:cNvGrpSpPr>
            <a:grpSpLocks/>
          </p:cNvGrpSpPr>
          <p:nvPr/>
        </p:nvGrpSpPr>
        <p:grpSpPr bwMode="auto">
          <a:xfrm>
            <a:off x="3214688" y="2357438"/>
            <a:ext cx="5929312" cy="4252912"/>
            <a:chOff x="142844" y="71414"/>
            <a:chExt cx="8878222" cy="6643734"/>
          </a:xfrm>
        </p:grpSpPr>
        <p:pic>
          <p:nvPicPr>
            <p:cNvPr id="90117" name="Picture 3"/>
            <p:cNvPicPr>
              <a:picLocks noChangeAspect="1" noChangeArrowheads="1"/>
            </p:cNvPicPr>
            <p:nvPr/>
          </p:nvPicPr>
          <p:blipFill>
            <a:blip r:embed="rId3"/>
            <a:srcRect l="15105" t="15833" r="15625" b="33333"/>
            <a:stretch>
              <a:fillRect/>
            </a:stretch>
          </p:blipFill>
          <p:spPr bwMode="auto">
            <a:xfrm>
              <a:off x="142844" y="71414"/>
              <a:ext cx="8878221" cy="4071966"/>
            </a:xfrm>
            <a:prstGeom prst="rect">
              <a:avLst/>
            </a:prstGeom>
            <a:noFill/>
            <a:ln w="9525">
              <a:noFill/>
              <a:miter lim="800000"/>
              <a:headEnd/>
              <a:tailEnd/>
            </a:ln>
          </p:spPr>
        </p:pic>
        <p:pic>
          <p:nvPicPr>
            <p:cNvPr id="90118" name="Picture 4"/>
            <p:cNvPicPr>
              <a:picLocks noChangeAspect="1" noChangeArrowheads="1"/>
            </p:cNvPicPr>
            <p:nvPr/>
          </p:nvPicPr>
          <p:blipFill>
            <a:blip r:embed="rId4"/>
            <a:srcRect l="15105" t="45833" r="15625" b="10834"/>
            <a:stretch>
              <a:fillRect/>
            </a:stretch>
          </p:blipFill>
          <p:spPr bwMode="auto">
            <a:xfrm>
              <a:off x="162754" y="3251748"/>
              <a:ext cx="8858312" cy="3463400"/>
            </a:xfrm>
            <a:prstGeom prst="rect">
              <a:avLst/>
            </a:prstGeom>
            <a:noFill/>
            <a:ln w="9525">
              <a:noFill/>
              <a:miter lim="800000"/>
              <a:headEnd/>
              <a:tailEnd/>
            </a:ln>
          </p:spPr>
        </p:pic>
        <p:sp>
          <p:nvSpPr>
            <p:cNvPr id="10" name="Rectangle 6"/>
            <p:cNvSpPr/>
            <p:nvPr/>
          </p:nvSpPr>
          <p:spPr>
            <a:xfrm>
              <a:off x="8357874" y="1856964"/>
              <a:ext cx="213933" cy="35016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descr="COIN EC scientific picv"/>
          <p:cNvPicPr>
            <a:picLocks noChangeAspect="1" noChangeArrowheads="1"/>
          </p:cNvPicPr>
          <p:nvPr/>
        </p:nvPicPr>
        <p:blipFill>
          <a:blip r:embed="rId3"/>
          <a:srcRect/>
          <a:stretch>
            <a:fillRect/>
          </a:stretch>
        </p:blipFill>
        <p:spPr bwMode="auto">
          <a:xfrm>
            <a:off x="1643063" y="1909763"/>
            <a:ext cx="6491287" cy="4862512"/>
          </a:xfrm>
          <a:prstGeom prst="rect">
            <a:avLst/>
          </a:prstGeom>
          <a:noFill/>
          <a:ln w="9525">
            <a:noFill/>
            <a:miter lim="800000"/>
            <a:headEnd/>
            <a:tailEnd/>
          </a:ln>
        </p:spPr>
      </p:pic>
      <p:sp>
        <p:nvSpPr>
          <p:cNvPr id="92162" name="Rectangle 14"/>
          <p:cNvSpPr>
            <a:spLocks noChangeArrowheads="1"/>
          </p:cNvSpPr>
          <p:nvPr/>
        </p:nvSpPr>
        <p:spPr bwMode="auto">
          <a:xfrm>
            <a:off x="1057275" y="142875"/>
            <a:ext cx="8229600" cy="893763"/>
          </a:xfrm>
          <a:prstGeom prst="rect">
            <a:avLst/>
          </a:prstGeom>
          <a:noFill/>
          <a:ln w="9525">
            <a:noFill/>
            <a:miter lim="800000"/>
            <a:headEnd/>
            <a:tailEnd/>
          </a:ln>
        </p:spPr>
        <p:txBody>
          <a:bodyPr anchor="ctr"/>
          <a:lstStyle/>
          <a:p>
            <a:pPr algn="ctr"/>
            <a:r>
              <a:rPr lang="en-GB" sz="2400">
                <a:solidFill>
                  <a:srgbClr val="000000"/>
                </a:solidFill>
              </a:rPr>
              <a:t>Enterprise Collaboration Baseline Services – </a:t>
            </a:r>
          </a:p>
          <a:p>
            <a:pPr algn="ctr"/>
            <a:r>
              <a:rPr lang="en-GB" sz="2400">
                <a:solidFill>
                  <a:srgbClr val="000000"/>
                </a:solidFill>
              </a:rPr>
              <a:t>Prototype Details</a:t>
            </a:r>
            <a:endParaRPr lang="en-US" sz="2400">
              <a:solidFill>
                <a:schemeClr val="tx2"/>
              </a:solidFill>
            </a:endParaRPr>
          </a:p>
        </p:txBody>
      </p:sp>
      <p:sp>
        <p:nvSpPr>
          <p:cNvPr id="5" name="Foliennummernplatzhalter 4"/>
          <p:cNvSpPr>
            <a:spLocks noGrp="1"/>
          </p:cNvSpPr>
          <p:nvPr>
            <p:ph type="sldNum" sz="quarter" idx="12"/>
          </p:nvPr>
        </p:nvSpPr>
        <p:spPr/>
        <p:txBody>
          <a:bodyPr/>
          <a:lstStyle/>
          <a:p>
            <a:pPr>
              <a:defRPr/>
            </a:pPr>
            <a:fld id="{85A3283E-830C-40A2-96E2-2DB9AC3063B9}" type="slidenum">
              <a:rPr lang="en-US" smtClean="0"/>
              <a:pPr>
                <a:defRPr/>
              </a:pPr>
              <a:t>23</a:t>
            </a:fld>
            <a:endParaRPr lang="en-US"/>
          </a:p>
        </p:txBody>
      </p:sp>
      <p:sp>
        <p:nvSpPr>
          <p:cNvPr id="92164" name="Rechteck 6"/>
          <p:cNvSpPr>
            <a:spLocks noChangeArrowheads="1"/>
          </p:cNvSpPr>
          <p:nvPr/>
        </p:nvSpPr>
        <p:spPr bwMode="auto">
          <a:xfrm>
            <a:off x="214313" y="1212850"/>
            <a:ext cx="8929687" cy="915988"/>
          </a:xfrm>
          <a:prstGeom prst="rect">
            <a:avLst/>
          </a:prstGeom>
          <a:noFill/>
          <a:ln w="9525">
            <a:noFill/>
            <a:miter lim="800000"/>
            <a:headEnd/>
            <a:tailEnd/>
          </a:ln>
        </p:spPr>
        <p:txBody>
          <a:bodyPr>
            <a:spAutoFit/>
          </a:bodyPr>
          <a:lstStyle/>
          <a:p>
            <a:pPr>
              <a:buFontTx/>
              <a:buChar char="-"/>
            </a:pPr>
            <a:r>
              <a:rPr lang="en-GB">
                <a:solidFill>
                  <a:srgbClr val="000000"/>
                </a:solidFill>
                <a:latin typeface="Calibri" pitchFamily="34" charset="0"/>
                <a:cs typeface="Times New Roman" pitchFamily="18" charset="0"/>
              </a:rPr>
              <a:t> core set of services and tools </a:t>
            </a:r>
          </a:p>
          <a:p>
            <a:pPr>
              <a:buFontTx/>
              <a:buChar char="-"/>
            </a:pPr>
            <a:r>
              <a:rPr lang="en-GB" b="1" i="1">
                <a:solidFill>
                  <a:srgbClr val="000000"/>
                </a:solidFill>
                <a:latin typeface="Calibri" pitchFamily="34" charset="0"/>
              </a:rPr>
              <a:t> </a:t>
            </a:r>
            <a:r>
              <a:rPr lang="en-US">
                <a:solidFill>
                  <a:srgbClr val="000000"/>
                </a:solidFill>
                <a:latin typeface="Calibri" pitchFamily="34" charset="0"/>
              </a:rPr>
              <a:t>each ellipse represents a business service that is supported by a group of software tools and services</a:t>
            </a:r>
          </a:p>
        </p:txBody>
      </p:sp>
      <p:sp>
        <p:nvSpPr>
          <p:cNvPr id="92165" name="Pfeil nach rechts 5"/>
          <p:cNvSpPr>
            <a:spLocks noChangeArrowheads="1"/>
          </p:cNvSpPr>
          <p:nvPr/>
        </p:nvSpPr>
        <p:spPr bwMode="auto">
          <a:xfrm>
            <a:off x="2643188" y="5327650"/>
            <a:ext cx="785812" cy="500063"/>
          </a:xfrm>
          <a:prstGeom prst="rightArrow">
            <a:avLst>
              <a:gd name="adj1" fmla="val 50000"/>
              <a:gd name="adj2" fmla="val 50002"/>
            </a:avLst>
          </a:prstGeom>
          <a:solidFill>
            <a:srgbClr val="0070C0"/>
          </a:solidFill>
          <a:ln w="22225" algn="ctr">
            <a:solidFill>
              <a:srgbClr val="3366FF"/>
            </a:solidFill>
            <a:round/>
            <a:headEnd/>
            <a:tailEnd/>
          </a:ln>
        </p:spPr>
        <p:txBody>
          <a:bodyPr/>
          <a:lstStyle/>
          <a:p>
            <a:pPr defTabSz="914400"/>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p:cNvSpPr>
            <a:spLocks noGrp="1"/>
          </p:cNvSpPr>
          <p:nvPr>
            <p:ph type="sldNum" sz="quarter" idx="12"/>
          </p:nvPr>
        </p:nvSpPr>
        <p:spPr/>
        <p:txBody>
          <a:bodyPr/>
          <a:lstStyle/>
          <a:p>
            <a:pPr>
              <a:defRPr/>
            </a:pPr>
            <a:fld id="{31E84B0C-2DBC-4692-8B80-36CF699478CB}" type="slidenum">
              <a:rPr lang="en-US" smtClean="0"/>
              <a:pPr>
                <a:defRPr/>
              </a:pPr>
              <a:t>24</a:t>
            </a:fld>
            <a:endParaRPr lang="en-US"/>
          </a:p>
        </p:txBody>
      </p:sp>
      <p:sp>
        <p:nvSpPr>
          <p:cNvPr id="94210" name="Rectangle 14"/>
          <p:cNvSpPr>
            <a:spLocks noChangeArrowheads="1"/>
          </p:cNvSpPr>
          <p:nvPr/>
        </p:nvSpPr>
        <p:spPr bwMode="auto">
          <a:xfrm>
            <a:off x="1057275" y="142875"/>
            <a:ext cx="8229600" cy="893763"/>
          </a:xfrm>
          <a:prstGeom prst="rect">
            <a:avLst/>
          </a:prstGeom>
          <a:noFill/>
          <a:ln w="9525">
            <a:noFill/>
            <a:miter lim="800000"/>
            <a:headEnd/>
            <a:tailEnd/>
          </a:ln>
        </p:spPr>
        <p:txBody>
          <a:bodyPr anchor="ctr"/>
          <a:lstStyle/>
          <a:p>
            <a:pPr algn="ctr"/>
            <a:r>
              <a:rPr lang="en-GB" sz="2400">
                <a:solidFill>
                  <a:srgbClr val="000000"/>
                </a:solidFill>
              </a:rPr>
              <a:t>Details</a:t>
            </a:r>
            <a:endParaRPr lang="en-US" sz="2400">
              <a:solidFill>
                <a:schemeClr val="tx2"/>
              </a:solidFill>
            </a:endParaRPr>
          </a:p>
        </p:txBody>
      </p:sp>
      <p:graphicFrame>
        <p:nvGraphicFramePr>
          <p:cNvPr id="94230" name="Group 22"/>
          <p:cNvGraphicFramePr>
            <a:graphicFrameLocks noGrp="1"/>
          </p:cNvGraphicFramePr>
          <p:nvPr/>
        </p:nvGraphicFramePr>
        <p:xfrm>
          <a:off x="214313" y="1285875"/>
          <a:ext cx="8501062" cy="4848225"/>
        </p:xfrm>
        <a:graphic>
          <a:graphicData uri="http://schemas.openxmlformats.org/drawingml/2006/table">
            <a:tbl>
              <a:tblPr/>
              <a:tblGrid>
                <a:gridCol w="1428750"/>
                <a:gridCol w="7072312"/>
              </a:tblGrid>
              <a:tr h="1857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Alignment with EC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Creating a new EC and selecting the appropriate partners.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The Partner Selection and EC Formation tool manages information about ECs during the Formation phase. It provides mechanisms for </a:t>
                      </a:r>
                      <a:r>
                        <a:rPr kumimoji="0" lang="en-US" sz="1400" b="1" i="1" u="none" strike="noStrike" cap="none" normalizeH="0" baseline="0" smtClean="0">
                          <a:ln>
                            <a:noFill/>
                          </a:ln>
                          <a:solidFill>
                            <a:schemeClr val="tx1"/>
                          </a:solidFill>
                          <a:effectLst/>
                          <a:latin typeface="Arial" pitchFamily="34" charset="0"/>
                          <a:ea typeface="ＭＳ Ｐゴシック" pitchFamily="34" charset="-128"/>
                        </a:rPr>
                        <a:t>storing information on created ECs </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in the data-structure as well as </a:t>
                      </a:r>
                      <a:r>
                        <a:rPr kumimoji="0" lang="en-US" sz="1400" b="1" i="1" u="none" strike="noStrike" cap="none" normalizeH="0" baseline="0" smtClean="0">
                          <a:ln>
                            <a:noFill/>
                          </a:ln>
                          <a:solidFill>
                            <a:schemeClr val="tx1"/>
                          </a:solidFill>
                          <a:effectLst/>
                          <a:latin typeface="Arial" pitchFamily="34" charset="0"/>
                          <a:ea typeface="ＭＳ Ｐゴシック" pitchFamily="34" charset="-128"/>
                        </a:rPr>
                        <a:t>structuring, storing, and providing inheritance information </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to the formation process. The innovation lies in the combination of organizations and individual profiles representing a highly dynamic collaborative network. </a:t>
                      </a: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76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Functionality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The Partner Selection and EC Formation tool requires the following steps: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1. </a:t>
                      </a:r>
                      <a:r>
                        <a:rPr kumimoji="0" lang="en-US" sz="1400" b="1" i="1" u="none" strike="noStrike" cap="none" normalizeH="0" baseline="0" smtClean="0">
                          <a:ln>
                            <a:noFill/>
                          </a:ln>
                          <a:solidFill>
                            <a:schemeClr val="tx1"/>
                          </a:solidFill>
                          <a:effectLst/>
                          <a:latin typeface="Arial" pitchFamily="34" charset="0"/>
                          <a:ea typeface="ＭＳ Ｐゴシック" pitchFamily="34" charset="-128"/>
                        </a:rPr>
                        <a:t>Administrator</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can </a:t>
                      </a:r>
                      <a:r>
                        <a:rPr kumimoji="0" lang="en-US" sz="1400" b="1" i="1" u="none" strike="noStrike" cap="none" normalizeH="0" baseline="0" smtClean="0">
                          <a:ln>
                            <a:noFill/>
                          </a:ln>
                          <a:solidFill>
                            <a:schemeClr val="tx1"/>
                          </a:solidFill>
                          <a:effectLst/>
                          <a:latin typeface="Arial" pitchFamily="34" charset="0"/>
                          <a:ea typeface="ＭＳ Ｐゴシック" pitchFamily="34" charset="-128"/>
                        </a:rPr>
                        <a:t>create</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a new EC.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2. Administrator can </a:t>
                      </a:r>
                      <a:r>
                        <a:rPr kumimoji="0" lang="en-US" sz="1400" b="1" i="1" u="none" strike="noStrike" cap="none" normalizeH="0" baseline="0" smtClean="0">
                          <a:ln>
                            <a:noFill/>
                          </a:ln>
                          <a:solidFill>
                            <a:schemeClr val="tx1"/>
                          </a:solidFill>
                          <a:effectLst/>
                          <a:latin typeface="Arial" pitchFamily="34" charset="0"/>
                          <a:ea typeface="ＭＳ Ｐゴシック" pitchFamily="34" charset="-128"/>
                        </a:rPr>
                        <a:t>choose</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partners according to a list retrieved from Partner Search &amp; Suggestion or choosing other partners distinguishing organizations and individuals.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3. Administrator can </a:t>
                      </a:r>
                      <a:r>
                        <a:rPr kumimoji="0" lang="en-US" sz="1400" b="1" i="1" u="none" strike="noStrike" cap="none" normalizeH="0" baseline="0" smtClean="0">
                          <a:ln>
                            <a:noFill/>
                          </a:ln>
                          <a:solidFill>
                            <a:schemeClr val="tx1"/>
                          </a:solidFill>
                          <a:effectLst/>
                          <a:latin typeface="Arial" pitchFamily="34" charset="0"/>
                          <a:ea typeface="ＭＳ Ｐゴシック" pitchFamily="34" charset="-128"/>
                        </a:rPr>
                        <a:t>edit</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information about each EC and can edit EC documents.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4. </a:t>
                      </a:r>
                      <a:r>
                        <a:rPr kumimoji="0" lang="en-US" sz="1400" b="1" i="1" u="none" strike="noStrike" cap="none" normalizeH="0" baseline="0" smtClean="0">
                          <a:ln>
                            <a:noFill/>
                          </a:ln>
                          <a:solidFill>
                            <a:schemeClr val="tx1"/>
                          </a:solidFill>
                          <a:effectLst/>
                          <a:latin typeface="Arial" pitchFamily="34" charset="0"/>
                          <a:ea typeface="ＭＳ Ｐゴシック" pitchFamily="34" charset="-128"/>
                        </a:rPr>
                        <a:t>Member</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can </a:t>
                      </a:r>
                      <a:r>
                        <a:rPr kumimoji="0" lang="en-US" sz="1400" b="1" i="1" u="none" strike="noStrike" cap="none" normalizeH="0" baseline="0" smtClean="0">
                          <a:ln>
                            <a:noFill/>
                          </a:ln>
                          <a:solidFill>
                            <a:schemeClr val="tx1"/>
                          </a:solidFill>
                          <a:effectLst/>
                          <a:latin typeface="Arial" pitchFamily="34" charset="0"/>
                          <a:ea typeface="ＭＳ Ｐゴシック" pitchFamily="34" charset="-128"/>
                        </a:rPr>
                        <a:t>access</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information on each EC.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5. All running and terminated ECs are displayed.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Licensing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Creative Commons 3.0 non-commercial license(http://creativecommons.org/licenses/by-nc/3.0/de/deed.en).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Contact Person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Simone Stegel, BIBA, stl@biba.uni-bremen.de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4228" name="Ellipse 25"/>
          <p:cNvSpPr>
            <a:spLocks noChangeArrowheads="1"/>
          </p:cNvSpPr>
          <p:nvPr/>
        </p:nvSpPr>
        <p:spPr bwMode="auto">
          <a:xfrm>
            <a:off x="1643063" y="0"/>
            <a:ext cx="2143125" cy="1143000"/>
          </a:xfrm>
          <a:prstGeom prst="ellipse">
            <a:avLst/>
          </a:prstGeom>
          <a:solidFill>
            <a:srgbClr val="FFFFFF"/>
          </a:solidFill>
          <a:ln w="25400" algn="ctr">
            <a:solidFill>
              <a:srgbClr val="F79646"/>
            </a:solidFill>
            <a:round/>
            <a:headEnd/>
            <a:tailEnd/>
          </a:ln>
        </p:spPr>
        <p:txBody>
          <a:bodyPr anchor="ctr"/>
          <a:lstStyle/>
          <a:p>
            <a:pPr algn="ctr"/>
            <a:r>
              <a:rPr lang="en-GB">
                <a:solidFill>
                  <a:srgbClr val="000000"/>
                </a:solidFill>
                <a:latin typeface="Calibri" pitchFamily="34" charset="0"/>
              </a:rPr>
              <a:t>Partner Selection &amp; EC Formation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descr="C:\Dokumente und Einstellungen\wimi\Desktop\screenshot\screenshot\vo_formation.GIF"/>
          <p:cNvPicPr>
            <a:picLocks noChangeAspect="1" noChangeArrowheads="1"/>
          </p:cNvPicPr>
          <p:nvPr/>
        </p:nvPicPr>
        <p:blipFill>
          <a:blip r:embed="rId3"/>
          <a:srcRect/>
          <a:stretch>
            <a:fillRect/>
          </a:stretch>
        </p:blipFill>
        <p:spPr bwMode="auto">
          <a:xfrm>
            <a:off x="3143250" y="-15875"/>
            <a:ext cx="6000750" cy="4659313"/>
          </a:xfrm>
          <a:prstGeom prst="rect">
            <a:avLst/>
          </a:prstGeom>
          <a:noFill/>
          <a:ln w="9525">
            <a:noFill/>
            <a:miter lim="800000"/>
            <a:headEnd/>
            <a:tailEnd/>
          </a:ln>
        </p:spPr>
      </p:pic>
      <p:sp>
        <p:nvSpPr>
          <p:cNvPr id="3076" name="Textfeld 4"/>
          <p:cNvSpPr txBox="1">
            <a:spLocks noChangeArrowheads="1"/>
          </p:cNvSpPr>
          <p:nvPr/>
        </p:nvSpPr>
        <p:spPr bwMode="auto">
          <a:xfrm>
            <a:off x="393700" y="1285875"/>
            <a:ext cx="3205163" cy="1477963"/>
          </a:xfrm>
          <a:prstGeom prst="rect">
            <a:avLst/>
          </a:prstGeom>
          <a:noFill/>
          <a:ln w="9525">
            <a:noFill/>
            <a:miter lim="800000"/>
            <a:headEnd/>
            <a:tailEnd/>
          </a:ln>
        </p:spPr>
        <p:txBody>
          <a:bodyPr>
            <a:spAutoFit/>
          </a:bodyPr>
          <a:lstStyle/>
          <a:p>
            <a:pPr>
              <a:defRPr/>
            </a:pPr>
            <a:r>
              <a:rPr lang="en-GB" b="1" dirty="0">
                <a:solidFill>
                  <a:srgbClr val="000000"/>
                </a:solidFill>
                <a:ea typeface="+mn-ea"/>
              </a:rPr>
              <a:t>Software tools and services:  </a:t>
            </a:r>
          </a:p>
          <a:p>
            <a:pPr>
              <a:buFontTx/>
              <a:buChar char="-"/>
              <a:defRPr/>
            </a:pPr>
            <a:r>
              <a:rPr lang="en-GB" i="1" dirty="0">
                <a:solidFill>
                  <a:srgbClr val="000000"/>
                </a:solidFill>
                <a:ea typeface="+mn-ea"/>
              </a:rPr>
              <a:t> Partner Selection Tool</a:t>
            </a:r>
          </a:p>
          <a:p>
            <a:pPr>
              <a:buFontTx/>
              <a:buChar char="-"/>
              <a:defRPr/>
            </a:pPr>
            <a:r>
              <a:rPr lang="en-GB" i="1" dirty="0">
                <a:solidFill>
                  <a:srgbClr val="000000"/>
                </a:solidFill>
                <a:ea typeface="+mn-ea"/>
              </a:rPr>
              <a:t> VO Formation Tool</a:t>
            </a:r>
          </a:p>
          <a:p>
            <a:pPr>
              <a:defRPr/>
            </a:pPr>
            <a:endParaRPr lang="en-GB" b="1" i="1" dirty="0">
              <a:solidFill>
                <a:srgbClr val="000000"/>
              </a:solidFill>
              <a:ea typeface="+mn-ea"/>
            </a:endParaRPr>
          </a:p>
        </p:txBody>
      </p:sp>
      <p:sp>
        <p:nvSpPr>
          <p:cNvPr id="96259" name="Ellipse 25"/>
          <p:cNvSpPr>
            <a:spLocks noChangeArrowheads="1"/>
          </p:cNvSpPr>
          <p:nvPr/>
        </p:nvSpPr>
        <p:spPr bwMode="auto">
          <a:xfrm>
            <a:off x="1643063" y="0"/>
            <a:ext cx="2143125" cy="1143000"/>
          </a:xfrm>
          <a:prstGeom prst="ellipse">
            <a:avLst/>
          </a:prstGeom>
          <a:solidFill>
            <a:srgbClr val="FFFFFF"/>
          </a:solidFill>
          <a:ln w="25400" algn="ctr">
            <a:solidFill>
              <a:srgbClr val="F79646"/>
            </a:solidFill>
            <a:round/>
            <a:headEnd/>
            <a:tailEnd/>
          </a:ln>
        </p:spPr>
        <p:txBody>
          <a:bodyPr anchor="ctr"/>
          <a:lstStyle/>
          <a:p>
            <a:pPr algn="ctr"/>
            <a:r>
              <a:rPr lang="en-GB">
                <a:solidFill>
                  <a:srgbClr val="000000"/>
                </a:solidFill>
                <a:latin typeface="Calibri" pitchFamily="34" charset="0"/>
              </a:rPr>
              <a:t>Partner Selection &amp; EC Formation</a:t>
            </a:r>
          </a:p>
        </p:txBody>
      </p:sp>
      <p:sp>
        <p:nvSpPr>
          <p:cNvPr id="96260" name="Rechteck 7"/>
          <p:cNvSpPr>
            <a:spLocks noChangeArrowheads="1"/>
          </p:cNvSpPr>
          <p:nvPr/>
        </p:nvSpPr>
        <p:spPr bwMode="auto">
          <a:xfrm>
            <a:off x="142875" y="2714625"/>
            <a:ext cx="2749550" cy="2014538"/>
          </a:xfrm>
          <a:prstGeom prst="rect">
            <a:avLst/>
          </a:prstGeom>
          <a:noFill/>
          <a:ln w="9525">
            <a:noFill/>
            <a:miter lim="800000"/>
            <a:headEnd/>
            <a:tailEnd/>
          </a:ln>
        </p:spPr>
        <p:txBody>
          <a:bodyPr>
            <a:spAutoFit/>
          </a:bodyPr>
          <a:lstStyle/>
          <a:p>
            <a:r>
              <a:rPr lang="en-GB">
                <a:solidFill>
                  <a:srgbClr val="000000"/>
                </a:solidFill>
              </a:rPr>
              <a:t>Mechanisms for storing information on created ECs </a:t>
            </a:r>
          </a:p>
          <a:p>
            <a:r>
              <a:rPr lang="en-GB">
                <a:solidFill>
                  <a:srgbClr val="000000"/>
                </a:solidFill>
              </a:rPr>
              <a:t>- Structuring, storing and providing inheritance information to the EC formation process. </a:t>
            </a:r>
            <a:endParaRPr lang="en-GB" b="1">
              <a:solidFill>
                <a:srgbClr val="000000"/>
              </a:solidFill>
            </a:endParaRPr>
          </a:p>
        </p:txBody>
      </p:sp>
      <p:pic>
        <p:nvPicPr>
          <p:cNvPr id="96261" name="Grafik 9"/>
          <p:cNvPicPr>
            <a:picLocks noChangeAspect="1" noChangeArrowheads="1"/>
          </p:cNvPicPr>
          <p:nvPr/>
        </p:nvPicPr>
        <p:blipFill>
          <a:blip r:embed="rId4"/>
          <a:srcRect/>
          <a:stretch>
            <a:fillRect/>
          </a:stretch>
        </p:blipFill>
        <p:spPr bwMode="auto">
          <a:xfrm>
            <a:off x="3714750" y="2428875"/>
            <a:ext cx="5346700" cy="3895725"/>
          </a:xfrm>
          <a:prstGeom prst="rect">
            <a:avLst/>
          </a:prstGeom>
          <a:noFill/>
          <a:ln w="9525">
            <a:noFill/>
            <a:miter lim="800000"/>
            <a:headEnd/>
            <a:tailEnd/>
          </a:ln>
        </p:spPr>
      </p:pic>
      <p:pic>
        <p:nvPicPr>
          <p:cNvPr id="96262" name="Grafik 10"/>
          <p:cNvPicPr>
            <a:picLocks noChangeAspect="1" noChangeArrowheads="1"/>
          </p:cNvPicPr>
          <p:nvPr/>
        </p:nvPicPr>
        <p:blipFill>
          <a:blip r:embed="rId5"/>
          <a:srcRect/>
          <a:stretch>
            <a:fillRect/>
          </a:stretch>
        </p:blipFill>
        <p:spPr bwMode="auto">
          <a:xfrm>
            <a:off x="3000375" y="5286375"/>
            <a:ext cx="5786438" cy="1487488"/>
          </a:xfrm>
          <a:prstGeom prst="rect">
            <a:avLst/>
          </a:prstGeom>
          <a:noFill/>
          <a:ln w="9525">
            <a:noFill/>
            <a:miter lim="800000"/>
            <a:headEnd/>
            <a:tailEnd/>
          </a:ln>
        </p:spPr>
      </p:pic>
      <p:sp>
        <p:nvSpPr>
          <p:cNvPr id="9" name="Foliennummernplatzhalter 8"/>
          <p:cNvSpPr>
            <a:spLocks noGrp="1"/>
          </p:cNvSpPr>
          <p:nvPr>
            <p:ph type="sldNum" sz="quarter" idx="12"/>
          </p:nvPr>
        </p:nvSpPr>
        <p:spPr/>
        <p:txBody>
          <a:bodyPr/>
          <a:lstStyle/>
          <a:p>
            <a:pPr>
              <a:defRPr/>
            </a:pPr>
            <a:fld id="{E55C78D3-BC7B-4E34-8EBF-C1B3761CFFC4}"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descr="COIN EC scientific picv"/>
          <p:cNvPicPr>
            <a:picLocks noChangeAspect="1" noChangeArrowheads="1"/>
          </p:cNvPicPr>
          <p:nvPr/>
        </p:nvPicPr>
        <p:blipFill>
          <a:blip r:embed="rId3"/>
          <a:srcRect/>
          <a:stretch>
            <a:fillRect/>
          </a:stretch>
        </p:blipFill>
        <p:spPr bwMode="auto">
          <a:xfrm>
            <a:off x="1643063" y="1909763"/>
            <a:ext cx="6491287" cy="4862512"/>
          </a:xfrm>
          <a:prstGeom prst="rect">
            <a:avLst/>
          </a:prstGeom>
          <a:noFill/>
          <a:ln w="9525">
            <a:noFill/>
            <a:miter lim="800000"/>
            <a:headEnd/>
            <a:tailEnd/>
          </a:ln>
        </p:spPr>
      </p:pic>
      <p:sp>
        <p:nvSpPr>
          <p:cNvPr id="98306" name="Rectangle 14"/>
          <p:cNvSpPr>
            <a:spLocks noChangeArrowheads="1"/>
          </p:cNvSpPr>
          <p:nvPr/>
        </p:nvSpPr>
        <p:spPr bwMode="auto">
          <a:xfrm>
            <a:off x="1057275" y="142875"/>
            <a:ext cx="8229600" cy="893763"/>
          </a:xfrm>
          <a:prstGeom prst="rect">
            <a:avLst/>
          </a:prstGeom>
          <a:noFill/>
          <a:ln w="9525">
            <a:noFill/>
            <a:miter lim="800000"/>
            <a:headEnd/>
            <a:tailEnd/>
          </a:ln>
        </p:spPr>
        <p:txBody>
          <a:bodyPr anchor="ctr"/>
          <a:lstStyle/>
          <a:p>
            <a:pPr algn="ctr"/>
            <a:r>
              <a:rPr lang="en-GB" sz="2400">
                <a:solidFill>
                  <a:srgbClr val="000000"/>
                </a:solidFill>
              </a:rPr>
              <a:t>Enterprise Collaboration Baseline Services – </a:t>
            </a:r>
          </a:p>
          <a:p>
            <a:pPr algn="ctr"/>
            <a:r>
              <a:rPr lang="en-GB" sz="2400">
                <a:solidFill>
                  <a:srgbClr val="000000"/>
                </a:solidFill>
              </a:rPr>
              <a:t>Prototype Details</a:t>
            </a:r>
            <a:endParaRPr lang="en-US" sz="2400">
              <a:solidFill>
                <a:schemeClr val="tx2"/>
              </a:solidFill>
            </a:endParaRPr>
          </a:p>
        </p:txBody>
      </p:sp>
      <p:sp>
        <p:nvSpPr>
          <p:cNvPr id="5" name="Foliennummernplatzhalter 4"/>
          <p:cNvSpPr>
            <a:spLocks noGrp="1"/>
          </p:cNvSpPr>
          <p:nvPr>
            <p:ph type="sldNum" sz="quarter" idx="12"/>
          </p:nvPr>
        </p:nvSpPr>
        <p:spPr/>
        <p:txBody>
          <a:bodyPr/>
          <a:lstStyle/>
          <a:p>
            <a:pPr>
              <a:defRPr/>
            </a:pPr>
            <a:fld id="{130E8AE9-BE7E-444F-9794-7A99AED580F4}" type="slidenum">
              <a:rPr lang="en-US" smtClean="0"/>
              <a:pPr>
                <a:defRPr/>
              </a:pPr>
              <a:t>26</a:t>
            </a:fld>
            <a:endParaRPr lang="en-US"/>
          </a:p>
        </p:txBody>
      </p:sp>
      <p:sp>
        <p:nvSpPr>
          <p:cNvPr id="98308" name="Rechteck 6"/>
          <p:cNvSpPr>
            <a:spLocks noChangeArrowheads="1"/>
          </p:cNvSpPr>
          <p:nvPr/>
        </p:nvSpPr>
        <p:spPr bwMode="auto">
          <a:xfrm>
            <a:off x="214313" y="1212850"/>
            <a:ext cx="8929687" cy="915988"/>
          </a:xfrm>
          <a:prstGeom prst="rect">
            <a:avLst/>
          </a:prstGeom>
          <a:noFill/>
          <a:ln w="9525">
            <a:noFill/>
            <a:miter lim="800000"/>
            <a:headEnd/>
            <a:tailEnd/>
          </a:ln>
        </p:spPr>
        <p:txBody>
          <a:bodyPr>
            <a:spAutoFit/>
          </a:bodyPr>
          <a:lstStyle/>
          <a:p>
            <a:pPr>
              <a:buFontTx/>
              <a:buChar char="-"/>
            </a:pPr>
            <a:r>
              <a:rPr lang="en-GB">
                <a:solidFill>
                  <a:srgbClr val="000000"/>
                </a:solidFill>
                <a:latin typeface="Calibri" pitchFamily="34" charset="0"/>
                <a:cs typeface="Times New Roman" pitchFamily="18" charset="0"/>
              </a:rPr>
              <a:t> core set of services and tools </a:t>
            </a:r>
          </a:p>
          <a:p>
            <a:pPr>
              <a:buFontTx/>
              <a:buChar char="-"/>
            </a:pPr>
            <a:r>
              <a:rPr lang="en-GB" b="1" i="1">
                <a:solidFill>
                  <a:srgbClr val="000000"/>
                </a:solidFill>
                <a:latin typeface="Calibri" pitchFamily="34" charset="0"/>
              </a:rPr>
              <a:t> </a:t>
            </a:r>
            <a:r>
              <a:rPr lang="en-US">
                <a:solidFill>
                  <a:srgbClr val="000000"/>
                </a:solidFill>
                <a:latin typeface="Calibri" pitchFamily="34" charset="0"/>
              </a:rPr>
              <a:t>each ellipse represents a business service that is supported by a group of software tools and services</a:t>
            </a:r>
          </a:p>
        </p:txBody>
      </p:sp>
      <p:sp>
        <p:nvSpPr>
          <p:cNvPr id="98309" name="Pfeil nach rechts 5"/>
          <p:cNvSpPr>
            <a:spLocks noChangeArrowheads="1"/>
          </p:cNvSpPr>
          <p:nvPr/>
        </p:nvSpPr>
        <p:spPr bwMode="auto">
          <a:xfrm>
            <a:off x="4572000" y="3857625"/>
            <a:ext cx="785813" cy="500063"/>
          </a:xfrm>
          <a:prstGeom prst="rightArrow">
            <a:avLst>
              <a:gd name="adj1" fmla="val 50000"/>
              <a:gd name="adj2" fmla="val 50002"/>
            </a:avLst>
          </a:prstGeom>
          <a:solidFill>
            <a:srgbClr val="0070C0"/>
          </a:solidFill>
          <a:ln w="22225" algn="ctr">
            <a:solidFill>
              <a:srgbClr val="3366FF"/>
            </a:solidFill>
            <a:round/>
            <a:headEnd/>
            <a:tailEnd/>
          </a:ln>
        </p:spPr>
        <p:txBody>
          <a:bodyPr/>
          <a:lstStyle/>
          <a:p>
            <a:pPr defTabSz="914400"/>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p:cNvSpPr>
            <a:spLocks noGrp="1"/>
          </p:cNvSpPr>
          <p:nvPr>
            <p:ph type="sldNum" sz="quarter" idx="12"/>
          </p:nvPr>
        </p:nvSpPr>
        <p:spPr/>
        <p:txBody>
          <a:bodyPr/>
          <a:lstStyle/>
          <a:p>
            <a:pPr>
              <a:defRPr/>
            </a:pPr>
            <a:fld id="{3DF64CB0-C730-4318-9730-BB808279C4FE}" type="slidenum">
              <a:rPr lang="en-US" smtClean="0"/>
              <a:pPr>
                <a:defRPr/>
              </a:pPr>
              <a:t>27</a:t>
            </a:fld>
            <a:endParaRPr lang="en-US"/>
          </a:p>
        </p:txBody>
      </p:sp>
      <p:sp>
        <p:nvSpPr>
          <p:cNvPr id="100354" name="Rectangle 14"/>
          <p:cNvSpPr>
            <a:spLocks noChangeArrowheads="1"/>
          </p:cNvSpPr>
          <p:nvPr/>
        </p:nvSpPr>
        <p:spPr bwMode="auto">
          <a:xfrm>
            <a:off x="1057275" y="142875"/>
            <a:ext cx="8229600" cy="893763"/>
          </a:xfrm>
          <a:prstGeom prst="rect">
            <a:avLst/>
          </a:prstGeom>
          <a:noFill/>
          <a:ln w="9525">
            <a:noFill/>
            <a:miter lim="800000"/>
            <a:headEnd/>
            <a:tailEnd/>
          </a:ln>
        </p:spPr>
        <p:txBody>
          <a:bodyPr anchor="ctr"/>
          <a:lstStyle/>
          <a:p>
            <a:pPr algn="ctr"/>
            <a:r>
              <a:rPr lang="en-GB" sz="2400">
                <a:solidFill>
                  <a:srgbClr val="000000"/>
                </a:solidFill>
              </a:rPr>
              <a:t>Details</a:t>
            </a:r>
            <a:endParaRPr lang="en-US" sz="2400">
              <a:solidFill>
                <a:schemeClr val="tx2"/>
              </a:solidFill>
            </a:endParaRPr>
          </a:p>
        </p:txBody>
      </p:sp>
      <p:graphicFrame>
        <p:nvGraphicFramePr>
          <p:cNvPr id="11" name="Tabelle 10"/>
          <p:cNvGraphicFramePr>
            <a:graphicFrameLocks noGrp="1"/>
          </p:cNvGraphicFramePr>
          <p:nvPr/>
        </p:nvGraphicFramePr>
        <p:xfrm>
          <a:off x="285750" y="1395413"/>
          <a:ext cx="8501063" cy="4975225"/>
        </p:xfrm>
        <a:graphic>
          <a:graphicData uri="http://schemas.openxmlformats.org/drawingml/2006/table">
            <a:tbl>
              <a:tblPr firstRow="1" bandRow="1">
                <a:tableStyleId>{5940675A-B579-460E-94D1-54222C63F5DA}</a:tableStyleId>
              </a:tblPr>
              <a:tblGrid>
                <a:gridCol w="1428760"/>
                <a:gridCol w="7072362"/>
              </a:tblGrid>
              <a:tr h="1953659">
                <a:tc>
                  <a:txBody>
                    <a:bodyPr/>
                    <a:lstStyle/>
                    <a:p>
                      <a:r>
                        <a:rPr lang="en-GB" sz="1400" dirty="0" smtClean="0"/>
                        <a:t>Alignment with EC</a:t>
                      </a:r>
                    </a:p>
                    <a:p>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The Activity Service is a Web service offers support for </a:t>
                      </a:r>
                      <a:r>
                        <a:rPr lang="en-US" sz="1400" b="1" i="1" kern="1200" dirty="0" smtClean="0">
                          <a:solidFill>
                            <a:schemeClr val="tx1"/>
                          </a:solidFill>
                          <a:latin typeface="+mn-lt"/>
                          <a:ea typeface="+mn-ea"/>
                          <a:cs typeface="+mn-cs"/>
                        </a:rPr>
                        <a:t>dynamically managing activities </a:t>
                      </a:r>
                      <a:r>
                        <a:rPr lang="en-US" sz="1400" kern="1200" dirty="0" smtClean="0">
                          <a:solidFill>
                            <a:schemeClr val="tx1"/>
                          </a:solidFill>
                          <a:latin typeface="+mn-lt"/>
                          <a:ea typeface="+mn-ea"/>
                          <a:cs typeface="+mn-cs"/>
                        </a:rPr>
                        <a:t>of users and teams. The Activity Service supports the creation and management of activities of people within a collaboration scenario. </a:t>
                      </a:r>
                    </a:p>
                    <a:p>
                      <a:endParaRPr lang="en-GB"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For the COIN baseline scenario the Activity Service is used to </a:t>
                      </a:r>
                      <a:r>
                        <a:rPr lang="en-US" sz="1400" b="1" i="1" dirty="0" smtClean="0"/>
                        <a:t>support the execution of tasks in the operational phase</a:t>
                      </a:r>
                      <a:r>
                        <a:rPr lang="en-US" sz="1400" dirty="0" smtClean="0"/>
                        <a:t>. Once the activities are created, they are managed and tracked by the Mediated Collaboration Service. To read the tasks of a particular BO and convert them to activities a conversion service provided by TUV can be used. </a:t>
                      </a:r>
                      <a:endParaRPr lang="en-GB" sz="1400" dirty="0"/>
                    </a:p>
                  </a:txBody>
                  <a:tcPr/>
                </a:tc>
              </a:tr>
              <a:tr h="1689090">
                <a:tc>
                  <a:txBody>
                    <a:bodyPr/>
                    <a:lstStyle/>
                    <a:p>
                      <a:r>
                        <a:rPr lang="en-GB" sz="1400" dirty="0" smtClean="0"/>
                        <a:t>Functionality</a:t>
                      </a:r>
                    </a:p>
                    <a:p>
                      <a:endParaRPr lang="en-GB" sz="1400" dirty="0"/>
                    </a:p>
                  </a:txBody>
                  <a:tcPr/>
                </a:tc>
                <a:tc>
                  <a:txBody>
                    <a:bodyPr/>
                    <a:lstStyle/>
                    <a:p>
                      <a:r>
                        <a:rPr lang="en-GB" sz="1400" kern="1200" baseline="0" dirty="0" smtClean="0">
                          <a:solidFill>
                            <a:schemeClr val="tx1"/>
                          </a:solidFill>
                          <a:latin typeface="+mn-lt"/>
                          <a:ea typeface="+mn-ea"/>
                          <a:cs typeface="+mn-cs"/>
                        </a:rPr>
                        <a:t>- </a:t>
                      </a:r>
                      <a:r>
                        <a:rPr lang="en-US" sz="1400" kern="1200" baseline="0" dirty="0" smtClean="0">
                          <a:solidFill>
                            <a:schemeClr val="tx1"/>
                          </a:solidFill>
                          <a:latin typeface="+mn-lt"/>
                          <a:ea typeface="+mn-ea"/>
                          <a:cs typeface="+mn-cs"/>
                        </a:rPr>
                        <a:t>representing structures to organize and link </a:t>
                      </a:r>
                      <a:endParaRPr lang="en-GB" sz="1400" kern="1200" baseline="0" dirty="0" smtClean="0">
                        <a:solidFill>
                          <a:schemeClr val="tx1"/>
                        </a:solidFill>
                        <a:latin typeface="+mn-lt"/>
                        <a:ea typeface="+mn-ea"/>
                        <a:cs typeface="+mn-cs"/>
                      </a:endParaRPr>
                    </a:p>
                    <a:p>
                      <a:r>
                        <a:rPr lang="en-GB" sz="1400" kern="1200" baseline="0" dirty="0" smtClean="0">
                          <a:solidFill>
                            <a:schemeClr val="tx1"/>
                          </a:solidFill>
                          <a:latin typeface="+mn-lt"/>
                          <a:ea typeface="+mn-ea"/>
                          <a:cs typeface="+mn-cs"/>
                        </a:rPr>
                        <a:t>   - tasks to perform </a:t>
                      </a:r>
                    </a:p>
                    <a:p>
                      <a:r>
                        <a:rPr lang="en-US" sz="1400" kern="1200" baseline="0" dirty="0" smtClean="0">
                          <a:solidFill>
                            <a:schemeClr val="tx1"/>
                          </a:solidFill>
                          <a:latin typeface="+mn-lt"/>
                          <a:ea typeface="+mn-ea"/>
                          <a:cs typeface="+mn-cs"/>
                        </a:rPr>
                        <a:t>   - participants of these tasks </a:t>
                      </a:r>
                    </a:p>
                    <a:p>
                      <a:r>
                        <a:rPr lang="en-GB" sz="1400" kern="1200" baseline="0" dirty="0" smtClean="0">
                          <a:solidFill>
                            <a:schemeClr val="tx1"/>
                          </a:solidFill>
                          <a:latin typeface="+mn-lt"/>
                          <a:ea typeface="+mn-ea"/>
                          <a:cs typeface="+mn-cs"/>
                        </a:rPr>
                        <a:t>   - </a:t>
                      </a:r>
                      <a:r>
                        <a:rPr lang="en-US" sz="1400" kern="1200" baseline="0" dirty="0" smtClean="0">
                          <a:solidFill>
                            <a:schemeClr val="tx1"/>
                          </a:solidFill>
                          <a:latin typeface="+mn-lt"/>
                          <a:ea typeface="+mn-ea"/>
                          <a:cs typeface="+mn-cs"/>
                        </a:rPr>
                        <a:t>resources and </a:t>
                      </a:r>
                      <a:r>
                        <a:rPr lang="en-US" sz="1400" kern="1200" baseline="0" dirty="0" err="1" smtClean="0">
                          <a:solidFill>
                            <a:schemeClr val="tx1"/>
                          </a:solidFill>
                          <a:latin typeface="+mn-lt"/>
                          <a:ea typeface="+mn-ea"/>
                          <a:cs typeface="+mn-cs"/>
                        </a:rPr>
                        <a:t>artefacts</a:t>
                      </a:r>
                      <a:r>
                        <a:rPr lang="en-US" sz="1400" kern="1200" baseline="0" dirty="0" smtClean="0">
                          <a:solidFill>
                            <a:schemeClr val="tx1"/>
                          </a:solidFill>
                          <a:latin typeface="+mn-lt"/>
                          <a:ea typeface="+mn-ea"/>
                          <a:cs typeface="+mn-cs"/>
                        </a:rPr>
                        <a:t> to use or to produce </a:t>
                      </a:r>
                    </a:p>
                    <a:p>
                      <a:endParaRPr lang="en-GB" sz="1400" kern="1200" baseline="0" dirty="0" smtClean="0">
                        <a:solidFill>
                          <a:schemeClr val="tx1"/>
                        </a:solidFill>
                        <a:latin typeface="+mn-lt"/>
                        <a:ea typeface="+mn-ea"/>
                        <a:cs typeface="+mn-cs"/>
                      </a:endParaRPr>
                    </a:p>
                    <a:p>
                      <a:r>
                        <a:rPr lang="en-GB" sz="1400" kern="1200" baseline="0" dirty="0" smtClean="0">
                          <a:solidFill>
                            <a:schemeClr val="tx1"/>
                          </a:solidFill>
                          <a:latin typeface="+mn-lt"/>
                          <a:ea typeface="+mn-ea"/>
                          <a:cs typeface="+mn-cs"/>
                        </a:rPr>
                        <a:t>- creating/editing/delegating/deleting activities </a:t>
                      </a:r>
                    </a:p>
                    <a:p>
                      <a:endParaRPr lang="en-GB" sz="1400" kern="1200" baseline="0" dirty="0" smtClean="0">
                        <a:solidFill>
                          <a:schemeClr val="tx1"/>
                        </a:solidFill>
                        <a:latin typeface="+mn-lt"/>
                        <a:ea typeface="+mn-ea"/>
                        <a:cs typeface="+mn-cs"/>
                      </a:endParaRPr>
                    </a:p>
                    <a:p>
                      <a:r>
                        <a:rPr lang="en-US" sz="1400" kern="1200" baseline="0" dirty="0" smtClean="0">
                          <a:solidFill>
                            <a:schemeClr val="tx1"/>
                          </a:solidFill>
                          <a:latin typeface="+mn-lt"/>
                          <a:ea typeface="+mn-ea"/>
                          <a:cs typeface="+mn-cs"/>
                        </a:rPr>
                        <a:t>- activities can be managed ad-hoc, without the need for a predefined workflow </a:t>
                      </a:r>
                    </a:p>
                  </a:txBody>
                  <a:tcPr/>
                </a:tc>
              </a:tr>
              <a:tr h="525172">
                <a:tc>
                  <a:txBody>
                    <a:bodyPr/>
                    <a:lstStyle/>
                    <a:p>
                      <a:r>
                        <a:rPr lang="en-GB" sz="1400" dirty="0" smtClean="0"/>
                        <a:t>Licensing</a:t>
                      </a:r>
                    </a:p>
                    <a:p>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The license is to be determined. The Activity Service is currently not released for public use, but a running instance is managed and provided by TUV. </a:t>
                      </a:r>
                      <a:endParaRPr lang="en-GB" sz="1400" dirty="0"/>
                    </a:p>
                  </a:txBody>
                  <a:tcPr/>
                </a:tc>
              </a:tr>
              <a:tr h="6981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Contact Person</a:t>
                      </a:r>
                    </a:p>
                  </a:txBody>
                  <a:tcPr/>
                </a:tc>
                <a:tc>
                  <a:txBody>
                    <a:bodyPr/>
                    <a:lstStyle/>
                    <a:p>
                      <a:r>
                        <a:rPr lang="en-GB" sz="1400" dirty="0" smtClean="0"/>
                        <a:t>Hong-Linh Truong, TUV, truong@infosys.tuwien.ac.at 	</a:t>
                      </a:r>
                    </a:p>
                  </a:txBody>
                  <a:tcPr/>
                </a:tc>
              </a:tr>
            </a:tbl>
          </a:graphicData>
        </a:graphic>
      </p:graphicFrame>
      <p:sp>
        <p:nvSpPr>
          <p:cNvPr id="100372" name="Ellipse 31"/>
          <p:cNvSpPr>
            <a:spLocks noChangeArrowheads="1"/>
          </p:cNvSpPr>
          <p:nvPr/>
        </p:nvSpPr>
        <p:spPr bwMode="auto">
          <a:xfrm>
            <a:off x="1428750" y="0"/>
            <a:ext cx="2143125" cy="1143000"/>
          </a:xfrm>
          <a:prstGeom prst="ellipse">
            <a:avLst/>
          </a:prstGeom>
          <a:solidFill>
            <a:srgbClr val="FFFFFF"/>
          </a:solidFill>
          <a:ln w="25400" algn="ctr">
            <a:solidFill>
              <a:srgbClr val="F79646"/>
            </a:solidFill>
            <a:round/>
            <a:headEnd/>
            <a:tailEnd/>
          </a:ln>
        </p:spPr>
        <p:txBody>
          <a:bodyPr anchor="ctr"/>
          <a:lstStyle/>
          <a:p>
            <a:pPr algn="ctr"/>
            <a:r>
              <a:rPr lang="en-GB">
                <a:solidFill>
                  <a:srgbClr val="000000"/>
                </a:solidFill>
                <a:latin typeface="Calibri" pitchFamily="34" charset="0"/>
              </a:rPr>
              <a:t>Activity Management Service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feld 4"/>
          <p:cNvSpPr txBox="1">
            <a:spLocks noChangeArrowheads="1"/>
          </p:cNvSpPr>
          <p:nvPr/>
        </p:nvSpPr>
        <p:spPr bwMode="auto">
          <a:xfrm>
            <a:off x="393700" y="1214438"/>
            <a:ext cx="8531225" cy="2154237"/>
          </a:xfrm>
          <a:prstGeom prst="rect">
            <a:avLst/>
          </a:prstGeom>
          <a:noFill/>
          <a:ln w="9525">
            <a:noFill/>
            <a:miter lim="800000"/>
            <a:headEnd/>
            <a:tailEnd/>
          </a:ln>
        </p:spPr>
        <p:txBody>
          <a:bodyPr>
            <a:spAutoFit/>
          </a:bodyPr>
          <a:lstStyle/>
          <a:p>
            <a:pPr>
              <a:defRPr/>
            </a:pPr>
            <a:r>
              <a:rPr lang="en-GB" dirty="0">
                <a:solidFill>
                  <a:srgbClr val="000000"/>
                </a:solidFill>
                <a:ea typeface="+mn-ea"/>
              </a:rPr>
              <a:t>Software tools and services:  </a:t>
            </a:r>
          </a:p>
          <a:p>
            <a:pPr>
              <a:defRPr/>
            </a:pPr>
            <a:r>
              <a:rPr lang="en-GB" i="1" dirty="0">
                <a:solidFill>
                  <a:srgbClr val="000000"/>
                </a:solidFill>
                <a:ea typeface="+mn-ea"/>
              </a:rPr>
              <a:t>- Activity Service</a:t>
            </a:r>
            <a:endParaRPr lang="en-GB" dirty="0">
              <a:solidFill>
                <a:srgbClr val="000000"/>
              </a:solidFill>
              <a:ea typeface="+mn-ea"/>
            </a:endParaRPr>
          </a:p>
          <a:p>
            <a:pPr>
              <a:defRPr/>
            </a:pPr>
            <a:endParaRPr lang="en-GB" sz="800" dirty="0">
              <a:solidFill>
                <a:srgbClr val="000000"/>
              </a:solidFill>
              <a:ea typeface="+mn-ea"/>
            </a:endParaRPr>
          </a:p>
          <a:p>
            <a:pPr>
              <a:defRPr/>
            </a:pPr>
            <a:r>
              <a:rPr lang="en-GB" dirty="0">
                <a:solidFill>
                  <a:srgbClr val="000000"/>
                </a:solidFill>
                <a:ea typeface="ＭＳ Ｐゴシック" pitchFamily="-65" charset="-128"/>
              </a:rPr>
              <a:t>- Creation and management of activities of people within </a:t>
            </a:r>
            <a:r>
              <a:rPr lang="en-GB" dirty="0">
                <a:solidFill>
                  <a:srgbClr val="000000"/>
                </a:solidFill>
                <a:ea typeface="ＭＳ Ｐゴシック" pitchFamily="-65" charset="-128"/>
              </a:rPr>
              <a:t>an EC</a:t>
            </a:r>
            <a:endParaRPr lang="en-GB" dirty="0">
              <a:solidFill>
                <a:srgbClr val="000000"/>
              </a:solidFill>
              <a:ea typeface="ＭＳ Ｐゴシック" pitchFamily="-65" charset="-128"/>
            </a:endParaRPr>
          </a:p>
          <a:p>
            <a:pPr>
              <a:buFontTx/>
              <a:buChar char="-"/>
              <a:defRPr/>
            </a:pPr>
            <a:r>
              <a:rPr lang="en-GB" dirty="0">
                <a:solidFill>
                  <a:srgbClr val="000000"/>
                </a:solidFill>
                <a:ea typeface="ＭＳ Ｐゴシック" pitchFamily="-65" charset="-128"/>
              </a:rPr>
              <a:t> Information about </a:t>
            </a:r>
            <a:r>
              <a:rPr lang="en-GB" dirty="0">
                <a:ea typeface="ＭＳ Ｐゴシック" pitchFamily="-65" charset="-128"/>
              </a:rPr>
              <a:t>responsible and involved users, time constraints, and applicable resources</a:t>
            </a:r>
            <a:endParaRPr lang="en-GB" dirty="0">
              <a:solidFill>
                <a:srgbClr val="000000"/>
              </a:solidFill>
              <a:ea typeface="ＭＳ Ｐゴシック" pitchFamily="-65" charset="-128"/>
            </a:endParaRPr>
          </a:p>
          <a:p>
            <a:pPr>
              <a:buFontTx/>
              <a:buChar char="-"/>
              <a:defRPr/>
            </a:pPr>
            <a:r>
              <a:rPr lang="en-GB" dirty="0">
                <a:solidFill>
                  <a:srgbClr val="000000"/>
                </a:solidFill>
                <a:ea typeface="ＭＳ Ｐゴシック" pitchFamily="-65" charset="-128"/>
              </a:rPr>
              <a:t> Records any changes to activity structures during runtime </a:t>
            </a:r>
          </a:p>
          <a:p>
            <a:pPr>
              <a:buFontTx/>
              <a:buChar char="-"/>
              <a:defRPr/>
            </a:pPr>
            <a:r>
              <a:rPr lang="en-GB" dirty="0">
                <a:solidFill>
                  <a:srgbClr val="000000"/>
                </a:solidFill>
                <a:ea typeface="ＭＳ Ｐゴシック" pitchFamily="-65" charset="-128"/>
              </a:rPr>
              <a:t> Allows to analyze deviations from planned collaborations</a:t>
            </a:r>
          </a:p>
        </p:txBody>
      </p:sp>
      <p:sp>
        <p:nvSpPr>
          <p:cNvPr id="102402" name="Ellipse 31"/>
          <p:cNvSpPr>
            <a:spLocks noChangeArrowheads="1"/>
          </p:cNvSpPr>
          <p:nvPr/>
        </p:nvSpPr>
        <p:spPr bwMode="auto">
          <a:xfrm>
            <a:off x="1428750" y="0"/>
            <a:ext cx="2143125" cy="1143000"/>
          </a:xfrm>
          <a:prstGeom prst="ellipse">
            <a:avLst/>
          </a:prstGeom>
          <a:solidFill>
            <a:srgbClr val="FFFFFF"/>
          </a:solidFill>
          <a:ln w="25400" algn="ctr">
            <a:solidFill>
              <a:srgbClr val="F79646"/>
            </a:solidFill>
            <a:round/>
            <a:headEnd/>
            <a:tailEnd/>
          </a:ln>
        </p:spPr>
        <p:txBody>
          <a:bodyPr anchor="ctr"/>
          <a:lstStyle/>
          <a:p>
            <a:pPr algn="ctr"/>
            <a:r>
              <a:rPr lang="en-GB">
                <a:solidFill>
                  <a:srgbClr val="000000"/>
                </a:solidFill>
                <a:latin typeface="Calibri" pitchFamily="34" charset="0"/>
              </a:rPr>
              <a:t>Activity Management Service</a:t>
            </a:r>
          </a:p>
        </p:txBody>
      </p:sp>
      <p:pic>
        <p:nvPicPr>
          <p:cNvPr id="102403" name="Picture 1" descr="C:\Dokumente und Einstellungen\wimi\Desktop\screenshotOperation\screenshot\op2_activitiesListLeader.GIF"/>
          <p:cNvPicPr>
            <a:picLocks noChangeAspect="1" noChangeArrowheads="1"/>
          </p:cNvPicPr>
          <p:nvPr/>
        </p:nvPicPr>
        <p:blipFill>
          <a:blip r:embed="rId3"/>
          <a:srcRect/>
          <a:stretch>
            <a:fillRect/>
          </a:stretch>
        </p:blipFill>
        <p:spPr bwMode="auto">
          <a:xfrm>
            <a:off x="95250" y="3646488"/>
            <a:ext cx="9048750" cy="3140075"/>
          </a:xfrm>
          <a:prstGeom prst="rect">
            <a:avLst/>
          </a:prstGeom>
          <a:noFill/>
          <a:ln w="9525">
            <a:noFill/>
            <a:miter lim="800000"/>
            <a:headEnd/>
            <a:tailEnd/>
          </a:ln>
        </p:spPr>
      </p:pic>
      <p:sp>
        <p:nvSpPr>
          <p:cNvPr id="6" name="Foliennummernplatzhalter 5"/>
          <p:cNvSpPr>
            <a:spLocks noGrp="1"/>
          </p:cNvSpPr>
          <p:nvPr>
            <p:ph type="sldNum" sz="quarter" idx="12"/>
          </p:nvPr>
        </p:nvSpPr>
        <p:spPr/>
        <p:txBody>
          <a:bodyPr/>
          <a:lstStyle/>
          <a:p>
            <a:pPr>
              <a:defRPr/>
            </a:pPr>
            <a:fld id="{E918A9F2-B09F-4FE6-8351-FEDE226BD613}"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2" descr="COIN EC scientific picv"/>
          <p:cNvPicPr>
            <a:picLocks noChangeAspect="1" noChangeArrowheads="1"/>
          </p:cNvPicPr>
          <p:nvPr/>
        </p:nvPicPr>
        <p:blipFill>
          <a:blip r:embed="rId3"/>
          <a:srcRect/>
          <a:stretch>
            <a:fillRect/>
          </a:stretch>
        </p:blipFill>
        <p:spPr bwMode="auto">
          <a:xfrm>
            <a:off x="1643063" y="1909763"/>
            <a:ext cx="6491287" cy="4862512"/>
          </a:xfrm>
          <a:prstGeom prst="rect">
            <a:avLst/>
          </a:prstGeom>
          <a:noFill/>
          <a:ln w="9525">
            <a:noFill/>
            <a:miter lim="800000"/>
            <a:headEnd/>
            <a:tailEnd/>
          </a:ln>
        </p:spPr>
      </p:pic>
      <p:sp>
        <p:nvSpPr>
          <p:cNvPr id="104450" name="Rectangle 14"/>
          <p:cNvSpPr>
            <a:spLocks noChangeArrowheads="1"/>
          </p:cNvSpPr>
          <p:nvPr/>
        </p:nvSpPr>
        <p:spPr bwMode="auto">
          <a:xfrm>
            <a:off x="1057275" y="142875"/>
            <a:ext cx="8229600" cy="893763"/>
          </a:xfrm>
          <a:prstGeom prst="rect">
            <a:avLst/>
          </a:prstGeom>
          <a:noFill/>
          <a:ln w="9525">
            <a:noFill/>
            <a:miter lim="800000"/>
            <a:headEnd/>
            <a:tailEnd/>
          </a:ln>
        </p:spPr>
        <p:txBody>
          <a:bodyPr anchor="ctr"/>
          <a:lstStyle/>
          <a:p>
            <a:pPr algn="ctr"/>
            <a:r>
              <a:rPr lang="en-GB" sz="2400">
                <a:solidFill>
                  <a:srgbClr val="000000"/>
                </a:solidFill>
              </a:rPr>
              <a:t>Enterprise Collaboration Baseline Services – </a:t>
            </a:r>
          </a:p>
          <a:p>
            <a:pPr algn="ctr"/>
            <a:r>
              <a:rPr lang="en-GB" sz="2400">
                <a:solidFill>
                  <a:srgbClr val="000000"/>
                </a:solidFill>
              </a:rPr>
              <a:t>Prototype Details</a:t>
            </a:r>
            <a:endParaRPr lang="en-US" sz="2400">
              <a:solidFill>
                <a:schemeClr val="tx2"/>
              </a:solidFill>
            </a:endParaRPr>
          </a:p>
        </p:txBody>
      </p:sp>
      <p:sp>
        <p:nvSpPr>
          <p:cNvPr id="5" name="Foliennummernplatzhalter 4"/>
          <p:cNvSpPr>
            <a:spLocks noGrp="1"/>
          </p:cNvSpPr>
          <p:nvPr>
            <p:ph type="sldNum" sz="quarter" idx="12"/>
          </p:nvPr>
        </p:nvSpPr>
        <p:spPr/>
        <p:txBody>
          <a:bodyPr/>
          <a:lstStyle/>
          <a:p>
            <a:pPr>
              <a:defRPr/>
            </a:pPr>
            <a:fld id="{161D6852-426D-40E1-B220-B65D766EB43B}" type="slidenum">
              <a:rPr lang="en-US" smtClean="0"/>
              <a:pPr>
                <a:defRPr/>
              </a:pPr>
              <a:t>29</a:t>
            </a:fld>
            <a:endParaRPr lang="en-US"/>
          </a:p>
        </p:txBody>
      </p:sp>
      <p:sp>
        <p:nvSpPr>
          <p:cNvPr id="104452" name="Rechteck 6"/>
          <p:cNvSpPr>
            <a:spLocks noChangeArrowheads="1"/>
          </p:cNvSpPr>
          <p:nvPr/>
        </p:nvSpPr>
        <p:spPr bwMode="auto">
          <a:xfrm>
            <a:off x="214313" y="1212850"/>
            <a:ext cx="8929687" cy="915988"/>
          </a:xfrm>
          <a:prstGeom prst="rect">
            <a:avLst/>
          </a:prstGeom>
          <a:noFill/>
          <a:ln w="9525">
            <a:noFill/>
            <a:miter lim="800000"/>
            <a:headEnd/>
            <a:tailEnd/>
          </a:ln>
        </p:spPr>
        <p:txBody>
          <a:bodyPr>
            <a:spAutoFit/>
          </a:bodyPr>
          <a:lstStyle/>
          <a:p>
            <a:pPr>
              <a:buFontTx/>
              <a:buChar char="-"/>
            </a:pPr>
            <a:r>
              <a:rPr lang="en-GB">
                <a:solidFill>
                  <a:srgbClr val="000000"/>
                </a:solidFill>
                <a:latin typeface="Calibri" pitchFamily="34" charset="0"/>
                <a:cs typeface="Times New Roman" pitchFamily="18" charset="0"/>
              </a:rPr>
              <a:t> core set of services and tools </a:t>
            </a:r>
          </a:p>
          <a:p>
            <a:pPr>
              <a:buFontTx/>
              <a:buChar char="-"/>
            </a:pPr>
            <a:r>
              <a:rPr lang="en-GB" b="1" i="1">
                <a:solidFill>
                  <a:srgbClr val="000000"/>
                </a:solidFill>
                <a:latin typeface="Calibri" pitchFamily="34" charset="0"/>
              </a:rPr>
              <a:t> </a:t>
            </a:r>
            <a:r>
              <a:rPr lang="en-US">
                <a:solidFill>
                  <a:srgbClr val="000000"/>
                </a:solidFill>
                <a:latin typeface="Calibri" pitchFamily="34" charset="0"/>
              </a:rPr>
              <a:t>each ellipse represents a business service that is supported by a group of software tools and services</a:t>
            </a:r>
          </a:p>
        </p:txBody>
      </p:sp>
      <p:sp>
        <p:nvSpPr>
          <p:cNvPr id="104453" name="Pfeil nach rechts 5"/>
          <p:cNvSpPr>
            <a:spLocks noChangeArrowheads="1"/>
          </p:cNvSpPr>
          <p:nvPr/>
        </p:nvSpPr>
        <p:spPr bwMode="auto">
          <a:xfrm>
            <a:off x="4572000" y="2857500"/>
            <a:ext cx="785813" cy="500063"/>
          </a:xfrm>
          <a:prstGeom prst="rightArrow">
            <a:avLst>
              <a:gd name="adj1" fmla="val 50000"/>
              <a:gd name="adj2" fmla="val 50002"/>
            </a:avLst>
          </a:prstGeom>
          <a:solidFill>
            <a:srgbClr val="0070C0"/>
          </a:solidFill>
          <a:ln w="22225" algn="ctr">
            <a:solidFill>
              <a:srgbClr val="3366FF"/>
            </a:solidFill>
            <a:round/>
            <a:headEnd/>
            <a:tailEnd/>
          </a:ln>
        </p:spPr>
        <p:txBody>
          <a:bodyPr/>
          <a:lstStyle/>
          <a:p>
            <a:pPr defTabSz="914400"/>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4"/>
          <p:cNvSpPr>
            <a:spLocks noChangeArrowheads="1"/>
          </p:cNvSpPr>
          <p:nvPr/>
        </p:nvSpPr>
        <p:spPr bwMode="auto">
          <a:xfrm>
            <a:off x="1057275" y="274638"/>
            <a:ext cx="8229600" cy="893762"/>
          </a:xfrm>
          <a:prstGeom prst="rect">
            <a:avLst/>
          </a:prstGeom>
          <a:noFill/>
          <a:ln w="9525">
            <a:noFill/>
            <a:miter lim="800000"/>
            <a:headEnd/>
            <a:tailEnd/>
          </a:ln>
        </p:spPr>
        <p:txBody>
          <a:bodyPr anchor="ctr"/>
          <a:lstStyle/>
          <a:p>
            <a:pPr algn="ctr"/>
            <a:r>
              <a:rPr lang="en-GB" sz="2400">
                <a:solidFill>
                  <a:srgbClr val="000000"/>
                </a:solidFill>
              </a:rPr>
              <a:t>Understanding Enterprise Collaboration</a:t>
            </a:r>
            <a:endParaRPr lang="en-US" sz="2400">
              <a:solidFill>
                <a:schemeClr val="tx2"/>
              </a:solidFill>
            </a:endParaRPr>
          </a:p>
        </p:txBody>
      </p:sp>
      <p:sp>
        <p:nvSpPr>
          <p:cNvPr id="4" name="Foliennummernplatzhalter 6"/>
          <p:cNvSpPr txBox="1">
            <a:spLocks/>
          </p:cNvSpPr>
          <p:nvPr/>
        </p:nvSpPr>
        <p:spPr>
          <a:xfrm>
            <a:off x="7010400" y="6610350"/>
            <a:ext cx="2133600" cy="247650"/>
          </a:xfrm>
          <a:prstGeom prst="rect">
            <a:avLst/>
          </a:prstGeom>
        </p:spPr>
        <p:txBody>
          <a:bodyPr/>
          <a:lstStyle/>
          <a:p>
            <a:pPr algn="r">
              <a:defRPr/>
            </a:pPr>
            <a:fld id="{46FF576A-FD06-41AD-89E9-6B21C191BF5D}" type="slidenum">
              <a:rPr lang="en-US" sz="1400">
                <a:solidFill>
                  <a:srgbClr val="000000"/>
                </a:solidFill>
                <a:ea typeface="+mn-ea"/>
              </a:rPr>
              <a:pPr algn="r">
                <a:defRPr/>
              </a:pPr>
              <a:t>3</a:t>
            </a:fld>
            <a:endParaRPr lang="en-US" sz="1400" dirty="0">
              <a:solidFill>
                <a:srgbClr val="000000"/>
              </a:solidFill>
              <a:ea typeface="+mn-ea"/>
            </a:endParaRPr>
          </a:p>
        </p:txBody>
      </p:sp>
      <p:pic>
        <p:nvPicPr>
          <p:cNvPr id="54275" name="Picture 5"/>
          <p:cNvPicPr>
            <a:picLocks noChangeAspect="1" noChangeArrowheads="1"/>
          </p:cNvPicPr>
          <p:nvPr/>
        </p:nvPicPr>
        <p:blipFill>
          <a:blip r:embed="rId3"/>
          <a:srcRect/>
          <a:stretch>
            <a:fillRect/>
          </a:stretch>
        </p:blipFill>
        <p:spPr bwMode="auto">
          <a:xfrm>
            <a:off x="71438" y="1227138"/>
            <a:ext cx="2535237" cy="1471612"/>
          </a:xfrm>
          <a:prstGeom prst="rect">
            <a:avLst/>
          </a:prstGeom>
          <a:noFill/>
          <a:ln w="9525">
            <a:noFill/>
            <a:miter lim="800000"/>
            <a:headEnd/>
            <a:tailEnd/>
          </a:ln>
        </p:spPr>
      </p:pic>
      <p:pic>
        <p:nvPicPr>
          <p:cNvPr id="54276" name="Picture 5"/>
          <p:cNvPicPr>
            <a:picLocks noChangeAspect="1" noChangeArrowheads="1"/>
          </p:cNvPicPr>
          <p:nvPr/>
        </p:nvPicPr>
        <p:blipFill>
          <a:blip r:embed="rId4"/>
          <a:srcRect/>
          <a:stretch>
            <a:fillRect/>
          </a:stretch>
        </p:blipFill>
        <p:spPr bwMode="auto">
          <a:xfrm>
            <a:off x="4332288" y="2714625"/>
            <a:ext cx="4670425" cy="2428875"/>
          </a:xfrm>
          <a:prstGeom prst="rect">
            <a:avLst/>
          </a:prstGeom>
          <a:noFill/>
          <a:ln w="9525">
            <a:noFill/>
            <a:miter lim="800000"/>
            <a:headEnd/>
            <a:tailEnd/>
          </a:ln>
        </p:spPr>
      </p:pic>
      <p:pic>
        <p:nvPicPr>
          <p:cNvPr id="54277" name="Picture 5"/>
          <p:cNvPicPr>
            <a:picLocks noChangeAspect="1" noChangeArrowheads="1"/>
          </p:cNvPicPr>
          <p:nvPr/>
        </p:nvPicPr>
        <p:blipFill>
          <a:blip r:embed="rId5"/>
          <a:srcRect/>
          <a:stretch>
            <a:fillRect/>
          </a:stretch>
        </p:blipFill>
        <p:spPr bwMode="auto">
          <a:xfrm>
            <a:off x="17463" y="4630738"/>
            <a:ext cx="3125787" cy="2227262"/>
          </a:xfrm>
          <a:prstGeom prst="rect">
            <a:avLst/>
          </a:prstGeom>
          <a:noFill/>
          <a:ln w="9525">
            <a:noFill/>
            <a:miter lim="800000"/>
            <a:headEnd/>
            <a:tailEnd/>
          </a:ln>
        </p:spPr>
      </p:pic>
      <p:sp>
        <p:nvSpPr>
          <p:cNvPr id="54278" name="Rechteck 8"/>
          <p:cNvSpPr>
            <a:spLocks noChangeArrowheads="1"/>
          </p:cNvSpPr>
          <p:nvPr/>
        </p:nvSpPr>
        <p:spPr bwMode="auto">
          <a:xfrm>
            <a:off x="2606675" y="1187450"/>
            <a:ext cx="5162550" cy="1384300"/>
          </a:xfrm>
          <a:prstGeom prst="rect">
            <a:avLst/>
          </a:prstGeom>
          <a:noFill/>
          <a:ln w="9525">
            <a:noFill/>
            <a:miter lim="800000"/>
            <a:headEnd/>
            <a:tailEnd/>
          </a:ln>
        </p:spPr>
        <p:txBody>
          <a:bodyPr wrap="none">
            <a:spAutoFit/>
          </a:bodyPr>
          <a:lstStyle/>
          <a:p>
            <a:pPr>
              <a:buFont typeface="Arial" pitchFamily="34" charset="0"/>
              <a:buChar char="•"/>
            </a:pPr>
            <a:r>
              <a:rPr lang="en-US" sz="1400"/>
              <a:t> OEM determines the SC competencies and network structure</a:t>
            </a:r>
          </a:p>
          <a:p>
            <a:pPr marL="0" lvl="1">
              <a:buFont typeface="Arial" pitchFamily="34" charset="0"/>
              <a:buChar char="•"/>
            </a:pPr>
            <a:r>
              <a:rPr lang="en-US" sz="1400"/>
              <a:t> Aligned by construction</a:t>
            </a:r>
          </a:p>
          <a:p>
            <a:pPr marL="0" lvl="1">
              <a:buFont typeface="Arial" pitchFamily="34" charset="0"/>
              <a:buChar char="•"/>
            </a:pPr>
            <a:r>
              <a:rPr lang="en-GB" sz="1400"/>
              <a:t> </a:t>
            </a:r>
            <a:r>
              <a:rPr lang="en-US" sz="1400"/>
              <a:t>OEM generates BOs for the SC</a:t>
            </a:r>
          </a:p>
          <a:p>
            <a:pPr marL="0" lvl="1">
              <a:buFont typeface="Arial" pitchFamily="34" charset="0"/>
              <a:buChar char="•"/>
            </a:pPr>
            <a:r>
              <a:rPr lang="en-US" sz="1400"/>
              <a:t> Top-down modeling, structuring and planning</a:t>
            </a:r>
          </a:p>
          <a:p>
            <a:pPr marL="0" lvl="1">
              <a:buFont typeface="Arial" pitchFamily="34" charset="0"/>
              <a:buChar char="•"/>
            </a:pPr>
            <a:r>
              <a:rPr lang="en-US" sz="1400"/>
              <a:t> Full scale competencies visibility</a:t>
            </a:r>
          </a:p>
          <a:p>
            <a:pPr marL="0" lvl="1">
              <a:buFont typeface="Arial" pitchFamily="34" charset="0"/>
              <a:buChar char="•"/>
            </a:pPr>
            <a:r>
              <a:rPr lang="en-US" sz="1400"/>
              <a:t> Centralised enactment &amp; management</a:t>
            </a:r>
          </a:p>
        </p:txBody>
      </p:sp>
      <p:sp>
        <p:nvSpPr>
          <p:cNvPr id="14" name="Rechteck 13"/>
          <p:cNvSpPr/>
          <p:nvPr/>
        </p:nvSpPr>
        <p:spPr>
          <a:xfrm>
            <a:off x="3143250" y="5286375"/>
            <a:ext cx="5459413" cy="1169988"/>
          </a:xfrm>
          <a:prstGeom prst="rect">
            <a:avLst/>
          </a:prstGeom>
        </p:spPr>
        <p:txBody>
          <a:bodyPr wrap="none">
            <a:spAutoFit/>
          </a:bodyPr>
          <a:lstStyle/>
          <a:p>
            <a:pPr marL="0" lvl="1">
              <a:buFont typeface="Arial" pitchFamily="34" charset="0"/>
              <a:buChar char="•"/>
              <a:defRPr/>
            </a:pPr>
            <a:r>
              <a:rPr lang="en-US" sz="1400" dirty="0">
                <a:latin typeface="Arial" charset="0"/>
                <a:ea typeface="ＭＳ Ｐゴシック"/>
                <a:cs typeface="ＭＳ Ｐゴシック"/>
              </a:rPr>
              <a:t> </a:t>
            </a:r>
            <a:r>
              <a:rPr lang="en-US" sz="1400" kern="0" dirty="0">
                <a:latin typeface="Arial" charset="0"/>
                <a:ea typeface="ＭＳ Ｐゴシック" pitchFamily="-109" charset="-128"/>
                <a:cs typeface="ＭＳ Ｐゴシック"/>
              </a:rPr>
              <a:t>Specific BE competencies</a:t>
            </a:r>
            <a:endParaRPr lang="en-US" sz="1400" dirty="0">
              <a:latin typeface="Arial" charset="0"/>
              <a:ea typeface="ＭＳ Ｐゴシック"/>
              <a:cs typeface="ＭＳ Ｐゴシック"/>
            </a:endParaRPr>
          </a:p>
          <a:p>
            <a:pPr marL="0" lvl="1">
              <a:buFont typeface="Arial" pitchFamily="34" charset="0"/>
              <a:buChar char="•"/>
              <a:defRPr/>
            </a:pPr>
            <a:r>
              <a:rPr lang="en-US" sz="1400" dirty="0">
                <a:latin typeface="Arial" charset="0"/>
                <a:ea typeface="ＭＳ Ｐゴシック"/>
                <a:cs typeface="ＭＳ Ｐゴシック"/>
              </a:rPr>
              <a:t> </a:t>
            </a:r>
            <a:r>
              <a:rPr lang="en-US" sz="1400" kern="0" dirty="0">
                <a:latin typeface="Arial" charset="0"/>
                <a:ea typeface="ＭＳ Ｐゴシック" pitchFamily="-109" charset="-128"/>
                <a:cs typeface="ＭＳ Ｐゴシック"/>
              </a:rPr>
              <a:t>Intelligent Alignment process (Agents)</a:t>
            </a:r>
            <a:endParaRPr lang="en-US" sz="1400" dirty="0">
              <a:latin typeface="Arial" charset="0"/>
              <a:ea typeface="ＭＳ Ｐゴシック"/>
              <a:cs typeface="ＭＳ Ｐゴシック"/>
            </a:endParaRPr>
          </a:p>
          <a:p>
            <a:pPr marL="0" lvl="1">
              <a:buFont typeface="Arial" pitchFamily="34" charset="0"/>
              <a:buChar char="•"/>
              <a:defRPr/>
            </a:pPr>
            <a:r>
              <a:rPr lang="en-US" sz="1400" dirty="0">
                <a:latin typeface="Arial" charset="0"/>
                <a:ea typeface="ＭＳ Ｐゴシック"/>
                <a:cs typeface="ＭＳ Ｐゴシック"/>
              </a:rPr>
              <a:t> BO Miners to discover internally-generated BOs</a:t>
            </a:r>
          </a:p>
          <a:p>
            <a:pPr marL="0" lvl="1">
              <a:buFont typeface="Arial" pitchFamily="34" charset="0"/>
              <a:buChar char="•"/>
              <a:defRPr/>
            </a:pPr>
            <a:r>
              <a:rPr lang="en-US" sz="1400" dirty="0">
                <a:latin typeface="Arial" charset="0"/>
                <a:ea typeface="ＭＳ Ｐゴシック"/>
                <a:cs typeface="ＭＳ Ｐゴシック"/>
              </a:rPr>
              <a:t> Participative and collaborative structuring, modeling and planning</a:t>
            </a:r>
          </a:p>
          <a:p>
            <a:pPr marL="0" lvl="1">
              <a:buFont typeface="Arial" pitchFamily="34" charset="0"/>
              <a:buChar char="•"/>
              <a:defRPr/>
            </a:pPr>
            <a:r>
              <a:rPr lang="en-US" sz="1400" dirty="0">
                <a:latin typeface="Arial" charset="0"/>
                <a:ea typeface="ＭＳ Ｐゴシック"/>
                <a:cs typeface="ＭＳ Ｐゴシック"/>
              </a:rPr>
              <a:t> P2P enactment &amp; management</a:t>
            </a:r>
          </a:p>
        </p:txBody>
      </p:sp>
      <p:sp>
        <p:nvSpPr>
          <p:cNvPr id="54280" name="Rechteck 14"/>
          <p:cNvSpPr>
            <a:spLocks noChangeArrowheads="1"/>
          </p:cNvSpPr>
          <p:nvPr/>
        </p:nvSpPr>
        <p:spPr bwMode="auto">
          <a:xfrm>
            <a:off x="71438" y="2928938"/>
            <a:ext cx="3892550" cy="1384300"/>
          </a:xfrm>
          <a:prstGeom prst="rect">
            <a:avLst/>
          </a:prstGeom>
          <a:noFill/>
          <a:ln w="9525">
            <a:noFill/>
            <a:miter lim="800000"/>
            <a:headEnd/>
            <a:tailEnd/>
          </a:ln>
        </p:spPr>
        <p:txBody>
          <a:bodyPr wrap="none">
            <a:spAutoFit/>
          </a:bodyPr>
          <a:lstStyle/>
          <a:p>
            <a:pPr>
              <a:buFont typeface="Arial" pitchFamily="34" charset="0"/>
              <a:buChar char="•"/>
            </a:pPr>
            <a:r>
              <a:rPr lang="en-US" sz="1400"/>
              <a:t> Service Center as a competencies collector</a:t>
            </a:r>
          </a:p>
          <a:p>
            <a:pPr>
              <a:buFont typeface="Arial" pitchFamily="34" charset="0"/>
              <a:buChar char="•"/>
            </a:pPr>
            <a:r>
              <a:rPr lang="en-US" sz="1400"/>
              <a:t> Manual Alignment process</a:t>
            </a:r>
          </a:p>
          <a:p>
            <a:pPr>
              <a:buFont typeface="Arial" pitchFamily="34" charset="0"/>
              <a:buChar char="•"/>
            </a:pPr>
            <a:r>
              <a:rPr lang="en-US" sz="1400"/>
              <a:t> Crawlers to discover market BOs</a:t>
            </a:r>
          </a:p>
          <a:p>
            <a:pPr>
              <a:buFont typeface="Arial" pitchFamily="34" charset="0"/>
              <a:buChar char="•"/>
            </a:pPr>
            <a:r>
              <a:rPr lang="en-US" sz="1400"/>
              <a:t> Top-down modelling, structuring and planning</a:t>
            </a:r>
          </a:p>
          <a:p>
            <a:pPr>
              <a:buFont typeface="Arial" pitchFamily="34" charset="0"/>
              <a:buChar char="•"/>
            </a:pPr>
            <a:r>
              <a:rPr lang="en-US" sz="1400"/>
              <a:t> Negotiation for scheduling</a:t>
            </a:r>
          </a:p>
          <a:p>
            <a:pPr>
              <a:buFont typeface="Arial" pitchFamily="34" charset="0"/>
              <a:buChar char="•"/>
            </a:pPr>
            <a:r>
              <a:rPr lang="en-US" sz="1400"/>
              <a:t> Centralised enactment &amp; management</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p:cNvSpPr>
            <a:spLocks noGrp="1"/>
          </p:cNvSpPr>
          <p:nvPr>
            <p:ph type="sldNum" sz="quarter" idx="12"/>
          </p:nvPr>
        </p:nvSpPr>
        <p:spPr/>
        <p:txBody>
          <a:bodyPr/>
          <a:lstStyle/>
          <a:p>
            <a:pPr>
              <a:defRPr/>
            </a:pPr>
            <a:fld id="{5029DCA6-010D-413F-A316-9AF761F23E8A}" type="slidenum">
              <a:rPr lang="en-US" smtClean="0"/>
              <a:pPr>
                <a:defRPr/>
              </a:pPr>
              <a:t>30</a:t>
            </a:fld>
            <a:endParaRPr lang="en-US"/>
          </a:p>
        </p:txBody>
      </p:sp>
      <p:sp>
        <p:nvSpPr>
          <p:cNvPr id="106498" name="Rectangle 14"/>
          <p:cNvSpPr>
            <a:spLocks noChangeArrowheads="1"/>
          </p:cNvSpPr>
          <p:nvPr/>
        </p:nvSpPr>
        <p:spPr bwMode="auto">
          <a:xfrm>
            <a:off x="1057275" y="142875"/>
            <a:ext cx="8229600" cy="893763"/>
          </a:xfrm>
          <a:prstGeom prst="rect">
            <a:avLst/>
          </a:prstGeom>
          <a:noFill/>
          <a:ln w="9525">
            <a:noFill/>
            <a:miter lim="800000"/>
            <a:headEnd/>
            <a:tailEnd/>
          </a:ln>
        </p:spPr>
        <p:txBody>
          <a:bodyPr anchor="ctr"/>
          <a:lstStyle/>
          <a:p>
            <a:pPr algn="ctr"/>
            <a:r>
              <a:rPr lang="en-GB" sz="2400">
                <a:solidFill>
                  <a:srgbClr val="000000"/>
                </a:solidFill>
              </a:rPr>
              <a:t>Details</a:t>
            </a:r>
            <a:endParaRPr lang="en-US" sz="2400">
              <a:solidFill>
                <a:schemeClr val="tx2"/>
              </a:solidFill>
            </a:endParaRPr>
          </a:p>
        </p:txBody>
      </p:sp>
      <p:graphicFrame>
        <p:nvGraphicFramePr>
          <p:cNvPr id="106518" name="Group 22"/>
          <p:cNvGraphicFramePr>
            <a:graphicFrameLocks noGrp="1"/>
          </p:cNvGraphicFramePr>
          <p:nvPr/>
        </p:nvGraphicFramePr>
        <p:xfrm>
          <a:off x="285750" y="1395413"/>
          <a:ext cx="8501063" cy="4156075"/>
        </p:xfrm>
        <a:graphic>
          <a:graphicData uri="http://schemas.openxmlformats.org/drawingml/2006/table">
            <a:tbl>
              <a:tblPr/>
              <a:tblGrid>
                <a:gridCol w="1428750"/>
                <a:gridCol w="7072313"/>
              </a:tblGrid>
              <a:tr h="962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Alignment with EC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The Collaboration Operation tool is a </a:t>
                      </a:r>
                      <a:r>
                        <a:rPr kumimoji="0" lang="en-US" sz="1400" b="1" i="1" u="none" strike="noStrike" cap="none" normalizeH="0" baseline="0" smtClean="0">
                          <a:ln>
                            <a:noFill/>
                          </a:ln>
                          <a:solidFill>
                            <a:schemeClr val="tx1"/>
                          </a:solidFill>
                          <a:effectLst/>
                          <a:latin typeface="Arial" pitchFamily="34" charset="0"/>
                          <a:ea typeface="ＭＳ Ｐゴシック" pitchFamily="34" charset="-128"/>
                        </a:rPr>
                        <a:t>problem-solving environment</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based on a process of collecting and evaluating contributions from the activity members by the </a:t>
                      </a:r>
                      <a:r>
                        <a:rPr kumimoji="0" lang="en-US" sz="1400" b="1" i="1" u="none" strike="noStrike" cap="none" normalizeH="0" baseline="0" smtClean="0">
                          <a:ln>
                            <a:noFill/>
                          </a:ln>
                          <a:solidFill>
                            <a:schemeClr val="tx1"/>
                          </a:solidFill>
                          <a:effectLst/>
                          <a:latin typeface="Arial" pitchFamily="34" charset="0"/>
                          <a:ea typeface="ＭＳ Ｐゴシック" pitchFamily="34" charset="-128"/>
                        </a:rPr>
                        <a:t>activity leader</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who is the problem responsible.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8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Functionality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The moderator is also the responsible for compiling the </a:t>
                      </a:r>
                      <a:r>
                        <a:rPr kumimoji="0" lang="en-US" sz="1400" b="1" i="1" u="none" strike="noStrike" cap="none" normalizeH="0" baseline="0" smtClean="0">
                          <a:ln>
                            <a:noFill/>
                          </a:ln>
                          <a:solidFill>
                            <a:schemeClr val="tx1"/>
                          </a:solidFill>
                          <a:effectLst/>
                          <a:latin typeface="Arial" pitchFamily="34" charset="0"/>
                          <a:ea typeface="ＭＳ Ｐゴシック" pitchFamily="34" charset="-128"/>
                        </a:rPr>
                        <a:t>solution form</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taking into account the experts suggestions, deciding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which contributions shall be included in the solution and,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at closing time,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who participate in the activity. </a:t>
                      </a: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Contributions can be </a:t>
                      </a:r>
                      <a:r>
                        <a:rPr kumimoji="0" lang="en-US" sz="1400" b="1" i="1" u="none" strike="noStrike" cap="none" normalizeH="0" baseline="0" smtClean="0">
                          <a:ln>
                            <a:noFill/>
                          </a:ln>
                          <a:solidFill>
                            <a:schemeClr val="tx1"/>
                          </a:solidFill>
                          <a:effectLst/>
                          <a:latin typeface="Arial" pitchFamily="34" charset="0"/>
                          <a:ea typeface="ＭＳ Ｐゴシック" pitchFamily="34" charset="-128"/>
                        </a:rPr>
                        <a:t>evaluated, accepted or rejected </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by activity leader, </a:t>
                      </a:r>
                      <a:r>
                        <a:rPr kumimoji="0" lang="en-US" sz="1400" b="1" i="1" u="none" strike="noStrike" cap="none" normalizeH="0" baseline="0" smtClean="0">
                          <a:ln>
                            <a:noFill/>
                          </a:ln>
                          <a:solidFill>
                            <a:schemeClr val="tx1"/>
                          </a:solidFill>
                          <a:effectLst/>
                          <a:latin typeface="Arial" pitchFamily="34" charset="0"/>
                          <a:ea typeface="ＭＳ Ｐゴシック" pitchFamily="34" charset="-128"/>
                        </a:rPr>
                        <a:t>downloaded</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by other members, and in the end of the activity the leader can </a:t>
                      </a:r>
                      <a:r>
                        <a:rPr kumimoji="0" lang="en-US" sz="1400" b="1" i="1" u="none" strike="noStrike" cap="none" normalizeH="0" baseline="0" smtClean="0">
                          <a:ln>
                            <a:noFill/>
                          </a:ln>
                          <a:solidFill>
                            <a:schemeClr val="tx1"/>
                          </a:solidFill>
                          <a:effectLst/>
                          <a:latin typeface="Arial" pitchFamily="34" charset="0"/>
                          <a:ea typeface="ＭＳ Ｐゴシック" pitchFamily="34" charset="-128"/>
                        </a:rPr>
                        <a:t>summarize</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all suitable contributions and upload the final result.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Licensing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Has to be determined.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3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Contact Person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Lidia Garavaglia, TXT, lidia.garavaglia@txt.it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6516" name="Ellipse 20"/>
          <p:cNvSpPr>
            <a:spLocks noChangeArrowheads="1"/>
          </p:cNvSpPr>
          <p:nvPr/>
        </p:nvSpPr>
        <p:spPr bwMode="auto">
          <a:xfrm>
            <a:off x="1500188" y="0"/>
            <a:ext cx="2143125" cy="1143000"/>
          </a:xfrm>
          <a:prstGeom prst="ellipse">
            <a:avLst/>
          </a:prstGeom>
          <a:solidFill>
            <a:srgbClr val="FFFFFF"/>
          </a:solidFill>
          <a:ln w="25400" algn="ctr">
            <a:solidFill>
              <a:srgbClr val="F79646"/>
            </a:solidFill>
            <a:round/>
            <a:headEnd/>
            <a:tailEnd/>
          </a:ln>
        </p:spPr>
        <p:txBody>
          <a:bodyPr anchor="ctr"/>
          <a:lstStyle/>
          <a:p>
            <a:pPr algn="ctr"/>
            <a:r>
              <a:rPr lang="en-GB">
                <a:solidFill>
                  <a:srgbClr val="000000"/>
                </a:solidFill>
                <a:latin typeface="Calibri" pitchFamily="34" charset="0"/>
              </a:rPr>
              <a:t>Collaboration Operation Service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feld 4"/>
          <p:cNvSpPr txBox="1">
            <a:spLocks noChangeArrowheads="1"/>
          </p:cNvSpPr>
          <p:nvPr/>
        </p:nvSpPr>
        <p:spPr bwMode="auto">
          <a:xfrm>
            <a:off x="393700" y="1192213"/>
            <a:ext cx="8586788" cy="923925"/>
          </a:xfrm>
          <a:prstGeom prst="rect">
            <a:avLst/>
          </a:prstGeom>
          <a:noFill/>
          <a:ln w="9525">
            <a:noFill/>
            <a:miter lim="800000"/>
            <a:headEnd/>
            <a:tailEnd/>
          </a:ln>
        </p:spPr>
        <p:txBody>
          <a:bodyPr>
            <a:spAutoFit/>
          </a:bodyPr>
          <a:lstStyle/>
          <a:p>
            <a:pPr>
              <a:defRPr/>
            </a:pPr>
            <a:r>
              <a:rPr lang="en-GB" b="1" dirty="0">
                <a:solidFill>
                  <a:srgbClr val="000000"/>
                </a:solidFill>
                <a:ea typeface="+mn-ea"/>
              </a:rPr>
              <a:t>Software tools and services: </a:t>
            </a:r>
          </a:p>
          <a:p>
            <a:pPr>
              <a:defRPr/>
            </a:pPr>
            <a:r>
              <a:rPr lang="en-GB" i="1" dirty="0">
                <a:solidFill>
                  <a:srgbClr val="000000"/>
                </a:solidFill>
                <a:ea typeface="+mn-ea"/>
              </a:rPr>
              <a:t>- Collaboration Operation Tool</a:t>
            </a:r>
            <a:endParaRPr lang="en-GB" dirty="0">
              <a:solidFill>
                <a:srgbClr val="000000"/>
              </a:solidFill>
              <a:ea typeface="+mn-ea"/>
            </a:endParaRPr>
          </a:p>
          <a:p>
            <a:pPr>
              <a:defRPr/>
            </a:pPr>
            <a:endParaRPr lang="en-GB" dirty="0">
              <a:solidFill>
                <a:srgbClr val="000000"/>
              </a:solidFill>
              <a:ea typeface="+mn-ea"/>
            </a:endParaRPr>
          </a:p>
        </p:txBody>
      </p:sp>
      <p:sp>
        <p:nvSpPr>
          <p:cNvPr id="108546" name="Ellipse 20"/>
          <p:cNvSpPr>
            <a:spLocks noChangeArrowheads="1"/>
          </p:cNvSpPr>
          <p:nvPr/>
        </p:nvSpPr>
        <p:spPr bwMode="auto">
          <a:xfrm>
            <a:off x="1500188" y="0"/>
            <a:ext cx="2143125" cy="1143000"/>
          </a:xfrm>
          <a:prstGeom prst="ellipse">
            <a:avLst/>
          </a:prstGeom>
          <a:solidFill>
            <a:srgbClr val="FFFFFF"/>
          </a:solidFill>
          <a:ln w="25400" algn="ctr">
            <a:solidFill>
              <a:srgbClr val="F79646"/>
            </a:solidFill>
            <a:round/>
            <a:headEnd/>
            <a:tailEnd/>
          </a:ln>
        </p:spPr>
        <p:txBody>
          <a:bodyPr anchor="ctr"/>
          <a:lstStyle/>
          <a:p>
            <a:pPr algn="ctr"/>
            <a:r>
              <a:rPr lang="en-GB">
                <a:solidFill>
                  <a:srgbClr val="000000"/>
                </a:solidFill>
                <a:latin typeface="Calibri" pitchFamily="34" charset="0"/>
              </a:rPr>
              <a:t>Collaboration Operation Service</a:t>
            </a:r>
          </a:p>
        </p:txBody>
      </p:sp>
      <p:sp>
        <p:nvSpPr>
          <p:cNvPr id="108547" name="Rechteck 6"/>
          <p:cNvSpPr>
            <a:spLocks noChangeArrowheads="1"/>
          </p:cNvSpPr>
          <p:nvPr/>
        </p:nvSpPr>
        <p:spPr bwMode="auto">
          <a:xfrm>
            <a:off x="214313" y="2116138"/>
            <a:ext cx="3686175" cy="2462212"/>
          </a:xfrm>
          <a:prstGeom prst="rect">
            <a:avLst/>
          </a:prstGeom>
          <a:noFill/>
          <a:ln w="9525">
            <a:noFill/>
            <a:miter lim="800000"/>
            <a:headEnd/>
            <a:tailEnd/>
          </a:ln>
        </p:spPr>
        <p:txBody>
          <a:bodyPr>
            <a:spAutoFit/>
          </a:bodyPr>
          <a:lstStyle/>
          <a:p>
            <a:r>
              <a:rPr lang="en-GB" sz="1400">
                <a:solidFill>
                  <a:srgbClr val="000000"/>
                </a:solidFill>
              </a:rPr>
              <a:t>- Problem-solving service  </a:t>
            </a:r>
          </a:p>
          <a:p>
            <a:pPr>
              <a:buFontTx/>
              <a:buChar char="-"/>
            </a:pPr>
            <a:r>
              <a:rPr lang="en-GB" sz="1400">
                <a:solidFill>
                  <a:srgbClr val="000000"/>
                </a:solidFill>
              </a:rPr>
              <a:t> Collecting and evaluating  </a:t>
            </a:r>
          </a:p>
          <a:p>
            <a:r>
              <a:rPr lang="en-GB" sz="1400">
                <a:solidFill>
                  <a:srgbClr val="000000"/>
                </a:solidFill>
              </a:rPr>
              <a:t>  contributions from activity </a:t>
            </a:r>
          </a:p>
          <a:p>
            <a:r>
              <a:rPr lang="en-GB" sz="1400">
                <a:solidFill>
                  <a:srgbClr val="000000"/>
                </a:solidFill>
              </a:rPr>
              <a:t>  management service </a:t>
            </a:r>
          </a:p>
          <a:p>
            <a:pPr>
              <a:buFontTx/>
              <a:buChar char="-"/>
            </a:pPr>
            <a:r>
              <a:rPr lang="en-GB" sz="1400">
                <a:solidFill>
                  <a:srgbClr val="000000"/>
                </a:solidFill>
              </a:rPr>
              <a:t> Compile solution forms, taking </a:t>
            </a:r>
          </a:p>
          <a:p>
            <a:r>
              <a:rPr lang="en-GB" sz="1400">
                <a:solidFill>
                  <a:srgbClr val="000000"/>
                </a:solidFill>
              </a:rPr>
              <a:t>   into account the experts  </a:t>
            </a:r>
          </a:p>
          <a:p>
            <a:r>
              <a:rPr lang="en-GB" sz="1400">
                <a:solidFill>
                  <a:srgbClr val="000000"/>
                </a:solidFill>
              </a:rPr>
              <a:t>  suggestions, deciding which </a:t>
            </a:r>
          </a:p>
          <a:p>
            <a:r>
              <a:rPr lang="en-GB" sz="1400">
                <a:solidFill>
                  <a:srgbClr val="000000"/>
                </a:solidFill>
              </a:rPr>
              <a:t>  contributions shall be included in </a:t>
            </a:r>
          </a:p>
          <a:p>
            <a:r>
              <a:rPr lang="en-GB" sz="1400">
                <a:solidFill>
                  <a:srgbClr val="000000"/>
                </a:solidFill>
              </a:rPr>
              <a:t>  the solution</a:t>
            </a:r>
          </a:p>
          <a:p>
            <a:pPr>
              <a:buFontTx/>
              <a:buChar char="-"/>
            </a:pPr>
            <a:r>
              <a:rPr lang="en-GB" sz="1400">
                <a:solidFill>
                  <a:srgbClr val="000000"/>
                </a:solidFill>
              </a:rPr>
              <a:t> Sent information to responsible </a:t>
            </a:r>
          </a:p>
          <a:p>
            <a:r>
              <a:rPr lang="en-GB" sz="1400">
                <a:solidFill>
                  <a:srgbClr val="000000"/>
                </a:solidFill>
              </a:rPr>
              <a:t>  people</a:t>
            </a:r>
          </a:p>
        </p:txBody>
      </p:sp>
      <p:pic>
        <p:nvPicPr>
          <p:cNvPr id="108548" name="Picture 2" descr="C:\Dokumente und Einstellungen\wimi\Desktop\screenshotOperation\screenshot\op3_leaderManages.GIF"/>
          <p:cNvPicPr>
            <a:picLocks noChangeAspect="1" noChangeArrowheads="1"/>
          </p:cNvPicPr>
          <p:nvPr/>
        </p:nvPicPr>
        <p:blipFill>
          <a:blip r:embed="rId3"/>
          <a:srcRect/>
          <a:stretch>
            <a:fillRect/>
          </a:stretch>
        </p:blipFill>
        <p:spPr bwMode="auto">
          <a:xfrm>
            <a:off x="3900488" y="0"/>
            <a:ext cx="5243512" cy="4903788"/>
          </a:xfrm>
          <a:prstGeom prst="rect">
            <a:avLst/>
          </a:prstGeom>
          <a:noFill/>
          <a:ln w="9525">
            <a:noFill/>
            <a:miter lim="800000"/>
            <a:headEnd/>
            <a:tailEnd/>
          </a:ln>
        </p:spPr>
      </p:pic>
      <p:pic>
        <p:nvPicPr>
          <p:cNvPr id="108549" name="Picture 3" descr="C:\Dokumente und Einstellungen\wimi\Desktop\screenshotOperation\screenshot\op6_closing_settingIPR.GIF"/>
          <p:cNvPicPr>
            <a:picLocks noChangeAspect="1" noChangeArrowheads="1"/>
          </p:cNvPicPr>
          <p:nvPr/>
        </p:nvPicPr>
        <p:blipFill>
          <a:blip r:embed="rId4"/>
          <a:srcRect/>
          <a:stretch>
            <a:fillRect/>
          </a:stretch>
        </p:blipFill>
        <p:spPr bwMode="auto">
          <a:xfrm>
            <a:off x="3071813" y="4156075"/>
            <a:ext cx="5929312" cy="2401888"/>
          </a:xfrm>
          <a:prstGeom prst="rect">
            <a:avLst/>
          </a:prstGeom>
          <a:noFill/>
          <a:ln w="9525">
            <a:noFill/>
            <a:miter lim="800000"/>
            <a:headEnd/>
            <a:tailEnd/>
          </a:ln>
        </p:spPr>
      </p:pic>
      <p:sp>
        <p:nvSpPr>
          <p:cNvPr id="10" name="Foliennummernplatzhalter 9"/>
          <p:cNvSpPr>
            <a:spLocks noGrp="1"/>
          </p:cNvSpPr>
          <p:nvPr>
            <p:ph type="sldNum" sz="quarter" idx="12"/>
          </p:nvPr>
        </p:nvSpPr>
        <p:spPr/>
        <p:txBody>
          <a:bodyPr/>
          <a:lstStyle/>
          <a:p>
            <a:pPr>
              <a:defRPr/>
            </a:pPr>
            <a:fld id="{6C8B80FD-6C61-48B7-90BC-0615E3DBA6F8}"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descr="COIN EC scientific picv"/>
          <p:cNvPicPr>
            <a:picLocks noChangeAspect="1" noChangeArrowheads="1"/>
          </p:cNvPicPr>
          <p:nvPr/>
        </p:nvPicPr>
        <p:blipFill>
          <a:blip r:embed="rId3"/>
          <a:srcRect/>
          <a:stretch>
            <a:fillRect/>
          </a:stretch>
        </p:blipFill>
        <p:spPr bwMode="auto">
          <a:xfrm>
            <a:off x="1643063" y="1909763"/>
            <a:ext cx="6491287" cy="4862512"/>
          </a:xfrm>
          <a:prstGeom prst="rect">
            <a:avLst/>
          </a:prstGeom>
          <a:noFill/>
          <a:ln w="9525">
            <a:noFill/>
            <a:miter lim="800000"/>
            <a:headEnd/>
            <a:tailEnd/>
          </a:ln>
        </p:spPr>
      </p:pic>
      <p:sp>
        <p:nvSpPr>
          <p:cNvPr id="110594" name="Rectangle 14"/>
          <p:cNvSpPr>
            <a:spLocks noChangeArrowheads="1"/>
          </p:cNvSpPr>
          <p:nvPr/>
        </p:nvSpPr>
        <p:spPr bwMode="auto">
          <a:xfrm>
            <a:off x="1057275" y="142875"/>
            <a:ext cx="8229600" cy="893763"/>
          </a:xfrm>
          <a:prstGeom prst="rect">
            <a:avLst/>
          </a:prstGeom>
          <a:noFill/>
          <a:ln w="9525">
            <a:noFill/>
            <a:miter lim="800000"/>
            <a:headEnd/>
            <a:tailEnd/>
          </a:ln>
        </p:spPr>
        <p:txBody>
          <a:bodyPr anchor="ctr"/>
          <a:lstStyle/>
          <a:p>
            <a:pPr algn="ctr"/>
            <a:r>
              <a:rPr lang="en-GB" sz="2400">
                <a:solidFill>
                  <a:srgbClr val="000000"/>
                </a:solidFill>
              </a:rPr>
              <a:t>Enterprise Collaboration Baseline Services – </a:t>
            </a:r>
          </a:p>
          <a:p>
            <a:pPr algn="ctr"/>
            <a:r>
              <a:rPr lang="en-GB" sz="2400">
                <a:solidFill>
                  <a:srgbClr val="000000"/>
                </a:solidFill>
              </a:rPr>
              <a:t>Prototype Details</a:t>
            </a:r>
            <a:endParaRPr lang="en-US" sz="2400">
              <a:solidFill>
                <a:schemeClr val="tx2"/>
              </a:solidFill>
            </a:endParaRPr>
          </a:p>
        </p:txBody>
      </p:sp>
      <p:sp>
        <p:nvSpPr>
          <p:cNvPr id="5" name="Foliennummernplatzhalter 4"/>
          <p:cNvSpPr>
            <a:spLocks noGrp="1"/>
          </p:cNvSpPr>
          <p:nvPr>
            <p:ph type="sldNum" sz="quarter" idx="12"/>
          </p:nvPr>
        </p:nvSpPr>
        <p:spPr/>
        <p:txBody>
          <a:bodyPr/>
          <a:lstStyle/>
          <a:p>
            <a:pPr>
              <a:defRPr/>
            </a:pPr>
            <a:fld id="{94650C47-FDDB-438E-91F5-D2983DC3EDD7}" type="slidenum">
              <a:rPr lang="en-US" smtClean="0"/>
              <a:pPr>
                <a:defRPr/>
              </a:pPr>
              <a:t>32</a:t>
            </a:fld>
            <a:endParaRPr lang="en-US"/>
          </a:p>
        </p:txBody>
      </p:sp>
      <p:sp>
        <p:nvSpPr>
          <p:cNvPr id="110596" name="Rechteck 6"/>
          <p:cNvSpPr>
            <a:spLocks noChangeArrowheads="1"/>
          </p:cNvSpPr>
          <p:nvPr/>
        </p:nvSpPr>
        <p:spPr bwMode="auto">
          <a:xfrm>
            <a:off x="214313" y="1212850"/>
            <a:ext cx="8929687" cy="915988"/>
          </a:xfrm>
          <a:prstGeom prst="rect">
            <a:avLst/>
          </a:prstGeom>
          <a:noFill/>
          <a:ln w="9525">
            <a:noFill/>
            <a:miter lim="800000"/>
            <a:headEnd/>
            <a:tailEnd/>
          </a:ln>
        </p:spPr>
        <p:txBody>
          <a:bodyPr>
            <a:spAutoFit/>
          </a:bodyPr>
          <a:lstStyle/>
          <a:p>
            <a:pPr>
              <a:buFontTx/>
              <a:buChar char="-"/>
            </a:pPr>
            <a:r>
              <a:rPr lang="en-GB">
                <a:solidFill>
                  <a:srgbClr val="000000"/>
                </a:solidFill>
                <a:latin typeface="Calibri" pitchFamily="34" charset="0"/>
                <a:cs typeface="Times New Roman" pitchFamily="18" charset="0"/>
              </a:rPr>
              <a:t> core set of services and tools </a:t>
            </a:r>
          </a:p>
          <a:p>
            <a:pPr>
              <a:buFontTx/>
              <a:buChar char="-"/>
            </a:pPr>
            <a:r>
              <a:rPr lang="en-GB" b="1" i="1">
                <a:solidFill>
                  <a:srgbClr val="000000"/>
                </a:solidFill>
                <a:latin typeface="Calibri" pitchFamily="34" charset="0"/>
              </a:rPr>
              <a:t> </a:t>
            </a:r>
            <a:r>
              <a:rPr lang="en-US">
                <a:solidFill>
                  <a:srgbClr val="000000"/>
                </a:solidFill>
                <a:latin typeface="Calibri" pitchFamily="34" charset="0"/>
              </a:rPr>
              <a:t>each ellipse represents a business service that is supported by a group of software tools and services</a:t>
            </a:r>
          </a:p>
        </p:txBody>
      </p:sp>
      <p:sp>
        <p:nvSpPr>
          <p:cNvPr id="110597" name="Pfeil nach rechts 5"/>
          <p:cNvSpPr>
            <a:spLocks noChangeArrowheads="1"/>
          </p:cNvSpPr>
          <p:nvPr/>
        </p:nvSpPr>
        <p:spPr bwMode="auto">
          <a:xfrm>
            <a:off x="4572000" y="4786313"/>
            <a:ext cx="785813" cy="500062"/>
          </a:xfrm>
          <a:prstGeom prst="rightArrow">
            <a:avLst>
              <a:gd name="adj1" fmla="val 50000"/>
              <a:gd name="adj2" fmla="val 50002"/>
            </a:avLst>
          </a:prstGeom>
          <a:solidFill>
            <a:srgbClr val="0070C0"/>
          </a:solidFill>
          <a:ln w="22225" algn="ctr">
            <a:solidFill>
              <a:srgbClr val="3366FF"/>
            </a:solidFill>
            <a:round/>
            <a:headEnd/>
            <a:tailEnd/>
          </a:ln>
        </p:spPr>
        <p:txBody>
          <a:bodyPr/>
          <a:lstStyle/>
          <a:p>
            <a:pPr defTabSz="914400"/>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p:cNvSpPr>
            <a:spLocks noGrp="1"/>
          </p:cNvSpPr>
          <p:nvPr>
            <p:ph type="sldNum" sz="quarter" idx="12"/>
          </p:nvPr>
        </p:nvSpPr>
        <p:spPr/>
        <p:txBody>
          <a:bodyPr/>
          <a:lstStyle/>
          <a:p>
            <a:pPr>
              <a:defRPr/>
            </a:pPr>
            <a:fld id="{D5C286F1-BC8F-4100-8AF6-5230AAC9F8BD}" type="slidenum">
              <a:rPr lang="en-US" smtClean="0"/>
              <a:pPr>
                <a:defRPr/>
              </a:pPr>
              <a:t>33</a:t>
            </a:fld>
            <a:endParaRPr lang="en-US"/>
          </a:p>
        </p:txBody>
      </p:sp>
      <p:sp>
        <p:nvSpPr>
          <p:cNvPr id="112642" name="Rectangle 14"/>
          <p:cNvSpPr>
            <a:spLocks noChangeArrowheads="1"/>
          </p:cNvSpPr>
          <p:nvPr/>
        </p:nvSpPr>
        <p:spPr bwMode="auto">
          <a:xfrm>
            <a:off x="1057275" y="142875"/>
            <a:ext cx="8229600" cy="893763"/>
          </a:xfrm>
          <a:prstGeom prst="rect">
            <a:avLst/>
          </a:prstGeom>
          <a:noFill/>
          <a:ln w="9525">
            <a:noFill/>
            <a:miter lim="800000"/>
            <a:headEnd/>
            <a:tailEnd/>
          </a:ln>
        </p:spPr>
        <p:txBody>
          <a:bodyPr anchor="ctr"/>
          <a:lstStyle/>
          <a:p>
            <a:pPr algn="ctr"/>
            <a:r>
              <a:rPr lang="en-GB" sz="2400">
                <a:solidFill>
                  <a:srgbClr val="000000"/>
                </a:solidFill>
              </a:rPr>
              <a:t>Details</a:t>
            </a:r>
            <a:endParaRPr lang="en-US" sz="2400">
              <a:solidFill>
                <a:schemeClr val="tx2"/>
              </a:solidFill>
            </a:endParaRPr>
          </a:p>
        </p:txBody>
      </p:sp>
      <p:graphicFrame>
        <p:nvGraphicFramePr>
          <p:cNvPr id="13" name="Tabelle 12"/>
          <p:cNvGraphicFramePr>
            <a:graphicFrameLocks noGrp="1"/>
          </p:cNvGraphicFramePr>
          <p:nvPr/>
        </p:nvGraphicFramePr>
        <p:xfrm>
          <a:off x="214313" y="1285875"/>
          <a:ext cx="8501062" cy="3386138"/>
        </p:xfrm>
        <a:graphic>
          <a:graphicData uri="http://schemas.openxmlformats.org/drawingml/2006/table">
            <a:tbl>
              <a:tblPr firstRow="1" bandRow="1">
                <a:tableStyleId>{5940675A-B579-460E-94D1-54222C63F5DA}</a:tableStyleId>
              </a:tblPr>
              <a:tblGrid>
                <a:gridCol w="1428760"/>
                <a:gridCol w="7072362"/>
              </a:tblGrid>
              <a:tr h="785818">
                <a:tc>
                  <a:txBody>
                    <a:bodyPr/>
                    <a:lstStyle/>
                    <a:p>
                      <a:r>
                        <a:rPr lang="en-GB" sz="1400" dirty="0" smtClean="0"/>
                        <a:t>Alignment with EC</a:t>
                      </a:r>
                    </a:p>
                    <a:p>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The Product Management Service is designed for the operational phase of the EC. The Product Management Service consists of many web services, based on DISCO project.</a:t>
                      </a:r>
                      <a:endParaRPr lang="en-GB"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tc>
              </a:tr>
              <a:tr h="1056338">
                <a:tc>
                  <a:txBody>
                    <a:bodyPr/>
                    <a:lstStyle/>
                    <a:p>
                      <a:r>
                        <a:rPr lang="en-GB" sz="1400" dirty="0" smtClean="0"/>
                        <a:t>Functionality</a:t>
                      </a:r>
                    </a:p>
                    <a:p>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It enables product developers to </a:t>
                      </a:r>
                      <a:r>
                        <a:rPr lang="en-US" sz="1400" b="1" i="1" dirty="0" smtClean="0"/>
                        <a:t>share documentation </a:t>
                      </a:r>
                      <a:r>
                        <a:rPr lang="en-US" sz="1400" dirty="0" smtClean="0"/>
                        <a:t>of their products and assemblies, and </a:t>
                      </a:r>
                      <a:r>
                        <a:rPr lang="en-US" sz="1400" b="1" i="1" dirty="0" smtClean="0"/>
                        <a:t>structure</a:t>
                      </a:r>
                      <a:r>
                        <a:rPr lang="en-US" sz="1400" dirty="0" smtClean="0"/>
                        <a:t> their complex products in catalogues, categories and different configurations. </a:t>
                      </a:r>
                    </a:p>
                  </a:txBody>
                  <a:tcPr/>
                </a:tc>
              </a:tr>
              <a:tr h="483215">
                <a:tc>
                  <a:txBody>
                    <a:bodyPr/>
                    <a:lstStyle/>
                    <a:p>
                      <a:r>
                        <a:rPr lang="en-GB" sz="1400" dirty="0" smtClean="0"/>
                        <a:t>Licensing</a:t>
                      </a:r>
                    </a:p>
                    <a:p>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tx1"/>
                          </a:solidFill>
                          <a:latin typeface="+mn-lt"/>
                          <a:ea typeface="+mn-ea"/>
                          <a:cs typeface="+mn-cs"/>
                        </a:rPr>
                        <a:t>The Product Management Service is published under GNU Lesser General Public License. For more information about GNU LGPL please visit http://www.opensource.org/licenses/lgpl-3.0.html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baseline="0" dirty="0" smtClean="0">
                        <a:solidFill>
                          <a:schemeClr val="tx1"/>
                        </a:solidFill>
                        <a:latin typeface="+mn-lt"/>
                        <a:ea typeface="+mn-ea"/>
                        <a:cs typeface="+mn-cs"/>
                      </a:endParaRPr>
                    </a:p>
                  </a:txBody>
                  <a:tcPr/>
                </a:tc>
              </a:tr>
              <a:tr h="5991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Contact Person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Alberto</a:t>
                      </a:r>
                      <a:r>
                        <a:rPr lang="en-GB" sz="1400" baseline="0" dirty="0" smtClean="0"/>
                        <a:t> Olmo, ISOIN, aolmo@isoin.net</a:t>
                      </a:r>
                      <a:endParaRPr lang="en-GB" sz="1400" dirty="0" smtClean="0"/>
                    </a:p>
                  </a:txBody>
                  <a:tcPr/>
                </a:tc>
              </a:tr>
            </a:tbl>
          </a:graphicData>
        </a:graphic>
      </p:graphicFrame>
      <p:sp>
        <p:nvSpPr>
          <p:cNvPr id="112660" name="Ellipse 33"/>
          <p:cNvSpPr>
            <a:spLocks noChangeArrowheads="1"/>
          </p:cNvSpPr>
          <p:nvPr/>
        </p:nvSpPr>
        <p:spPr bwMode="auto">
          <a:xfrm>
            <a:off x="1541463" y="0"/>
            <a:ext cx="2143125" cy="1143000"/>
          </a:xfrm>
          <a:prstGeom prst="ellipse">
            <a:avLst/>
          </a:prstGeom>
          <a:solidFill>
            <a:srgbClr val="FFFFFF"/>
          </a:solidFill>
          <a:ln w="25400" algn="ctr">
            <a:solidFill>
              <a:srgbClr val="F79646"/>
            </a:solidFill>
            <a:round/>
            <a:headEnd/>
            <a:tailEnd/>
          </a:ln>
        </p:spPr>
        <p:txBody>
          <a:bodyPr anchor="ctr"/>
          <a:lstStyle/>
          <a:p>
            <a:pPr algn="ctr"/>
            <a:r>
              <a:rPr lang="en-GB">
                <a:solidFill>
                  <a:srgbClr val="000000"/>
                </a:solidFill>
                <a:latin typeface="Calibri" pitchFamily="34" charset="0"/>
              </a:rPr>
              <a:t>Product Management Service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feld 4"/>
          <p:cNvSpPr txBox="1">
            <a:spLocks noChangeArrowheads="1"/>
          </p:cNvSpPr>
          <p:nvPr/>
        </p:nvSpPr>
        <p:spPr bwMode="auto">
          <a:xfrm>
            <a:off x="271463" y="1281113"/>
            <a:ext cx="8872537" cy="1354137"/>
          </a:xfrm>
          <a:prstGeom prst="rect">
            <a:avLst/>
          </a:prstGeom>
          <a:noFill/>
          <a:ln w="9525">
            <a:noFill/>
            <a:miter lim="800000"/>
            <a:headEnd/>
            <a:tailEnd/>
          </a:ln>
        </p:spPr>
        <p:txBody>
          <a:bodyPr>
            <a:spAutoFit/>
          </a:bodyPr>
          <a:lstStyle/>
          <a:p>
            <a:pPr>
              <a:defRPr/>
            </a:pPr>
            <a:r>
              <a:rPr lang="en-GB" b="1" dirty="0">
                <a:solidFill>
                  <a:srgbClr val="000000"/>
                </a:solidFill>
                <a:ea typeface="+mn-ea"/>
              </a:rPr>
              <a:t>Software tools and services: </a:t>
            </a:r>
          </a:p>
          <a:p>
            <a:pPr>
              <a:defRPr/>
            </a:pPr>
            <a:r>
              <a:rPr lang="en-GB" i="1" dirty="0">
                <a:solidFill>
                  <a:srgbClr val="000000"/>
                </a:solidFill>
                <a:ea typeface="+mn-ea"/>
              </a:rPr>
              <a:t>- Product Management Service and Tool</a:t>
            </a:r>
            <a:endParaRPr lang="en-GB" dirty="0">
              <a:solidFill>
                <a:srgbClr val="000000"/>
              </a:solidFill>
              <a:ea typeface="+mn-ea"/>
            </a:endParaRPr>
          </a:p>
          <a:p>
            <a:pPr>
              <a:defRPr/>
            </a:pPr>
            <a:endParaRPr lang="en-GB" dirty="0">
              <a:solidFill>
                <a:srgbClr val="000000"/>
              </a:solidFill>
              <a:ea typeface="+mn-ea"/>
            </a:endParaRPr>
          </a:p>
          <a:p>
            <a:pPr>
              <a:buFontTx/>
              <a:buChar char="-"/>
              <a:defRPr/>
            </a:pPr>
            <a:r>
              <a:rPr lang="en-GB" sz="1400" dirty="0">
                <a:solidFill>
                  <a:srgbClr val="000000"/>
                </a:solidFill>
                <a:ea typeface="+mn-ea"/>
              </a:rPr>
              <a:t> Share documentation of products and assemblies</a:t>
            </a:r>
          </a:p>
          <a:p>
            <a:pPr>
              <a:buFontTx/>
              <a:buChar char="-"/>
              <a:defRPr/>
            </a:pPr>
            <a:r>
              <a:rPr lang="en-GB" sz="1400" dirty="0">
                <a:solidFill>
                  <a:srgbClr val="000000"/>
                </a:solidFill>
                <a:ea typeface="+mn-ea"/>
              </a:rPr>
              <a:t> Structure complex products in catalogues, categories and different configurations</a:t>
            </a:r>
          </a:p>
        </p:txBody>
      </p:sp>
      <p:sp>
        <p:nvSpPr>
          <p:cNvPr id="114690" name="Ellipse 33"/>
          <p:cNvSpPr>
            <a:spLocks noChangeArrowheads="1"/>
          </p:cNvSpPr>
          <p:nvPr/>
        </p:nvSpPr>
        <p:spPr bwMode="auto">
          <a:xfrm>
            <a:off x="1541463" y="0"/>
            <a:ext cx="2143125" cy="1143000"/>
          </a:xfrm>
          <a:prstGeom prst="ellipse">
            <a:avLst/>
          </a:prstGeom>
          <a:solidFill>
            <a:srgbClr val="FFFFFF"/>
          </a:solidFill>
          <a:ln w="25400" algn="ctr">
            <a:solidFill>
              <a:srgbClr val="F79646"/>
            </a:solidFill>
            <a:round/>
            <a:headEnd/>
            <a:tailEnd/>
          </a:ln>
        </p:spPr>
        <p:txBody>
          <a:bodyPr anchor="ctr"/>
          <a:lstStyle/>
          <a:p>
            <a:pPr algn="ctr"/>
            <a:r>
              <a:rPr lang="en-GB">
                <a:solidFill>
                  <a:srgbClr val="000000"/>
                </a:solidFill>
                <a:latin typeface="Calibri" pitchFamily="34" charset="0"/>
              </a:rPr>
              <a:t>Product Management Service</a:t>
            </a:r>
          </a:p>
        </p:txBody>
      </p:sp>
      <p:pic>
        <p:nvPicPr>
          <p:cNvPr id="114691" name="Picture 9"/>
          <p:cNvPicPr>
            <a:picLocks noChangeAspect="1" noChangeArrowheads="1"/>
          </p:cNvPicPr>
          <p:nvPr/>
        </p:nvPicPr>
        <p:blipFill>
          <a:blip r:embed="rId3"/>
          <a:srcRect/>
          <a:stretch>
            <a:fillRect/>
          </a:stretch>
        </p:blipFill>
        <p:spPr bwMode="auto">
          <a:xfrm>
            <a:off x="271463" y="3259138"/>
            <a:ext cx="5794375" cy="3351212"/>
          </a:xfrm>
          <a:prstGeom prst="rect">
            <a:avLst/>
          </a:prstGeom>
          <a:noFill/>
          <a:ln w="9525">
            <a:noFill/>
            <a:miter lim="800000"/>
            <a:headEnd/>
            <a:tailEnd/>
          </a:ln>
        </p:spPr>
      </p:pic>
      <p:pic>
        <p:nvPicPr>
          <p:cNvPr id="114692" name="Picture 7"/>
          <p:cNvPicPr>
            <a:picLocks noChangeAspect="1" noChangeArrowheads="1"/>
          </p:cNvPicPr>
          <p:nvPr/>
        </p:nvPicPr>
        <p:blipFill>
          <a:blip r:embed="rId4"/>
          <a:srcRect/>
          <a:stretch>
            <a:fillRect/>
          </a:stretch>
        </p:blipFill>
        <p:spPr bwMode="auto">
          <a:xfrm>
            <a:off x="3370263" y="2852738"/>
            <a:ext cx="5459412" cy="3260725"/>
          </a:xfrm>
          <a:prstGeom prst="rect">
            <a:avLst/>
          </a:prstGeom>
          <a:noFill/>
          <a:ln w="9525">
            <a:noFill/>
            <a:miter lim="800000"/>
            <a:headEnd/>
            <a:tailEnd/>
          </a:ln>
        </p:spPr>
      </p:pic>
      <p:sp>
        <p:nvSpPr>
          <p:cNvPr id="7" name="Foliennummernplatzhalter 6"/>
          <p:cNvSpPr>
            <a:spLocks noGrp="1"/>
          </p:cNvSpPr>
          <p:nvPr>
            <p:ph type="sldNum" sz="quarter" idx="12"/>
          </p:nvPr>
        </p:nvSpPr>
        <p:spPr/>
        <p:txBody>
          <a:bodyPr/>
          <a:lstStyle/>
          <a:p>
            <a:pPr>
              <a:defRPr/>
            </a:pPr>
            <a:fld id="{F56C52F9-4DCA-437F-A968-A22C708EFFB8}"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2" descr="COIN EC scientific picv"/>
          <p:cNvPicPr>
            <a:picLocks noChangeAspect="1" noChangeArrowheads="1"/>
          </p:cNvPicPr>
          <p:nvPr/>
        </p:nvPicPr>
        <p:blipFill>
          <a:blip r:embed="rId3"/>
          <a:srcRect/>
          <a:stretch>
            <a:fillRect/>
          </a:stretch>
        </p:blipFill>
        <p:spPr bwMode="auto">
          <a:xfrm>
            <a:off x="1643063" y="1909763"/>
            <a:ext cx="6491287" cy="4862512"/>
          </a:xfrm>
          <a:prstGeom prst="rect">
            <a:avLst/>
          </a:prstGeom>
          <a:noFill/>
          <a:ln w="9525">
            <a:noFill/>
            <a:miter lim="800000"/>
            <a:headEnd/>
            <a:tailEnd/>
          </a:ln>
        </p:spPr>
      </p:pic>
      <p:sp>
        <p:nvSpPr>
          <p:cNvPr id="116738" name="Rectangle 14"/>
          <p:cNvSpPr>
            <a:spLocks noChangeArrowheads="1"/>
          </p:cNvSpPr>
          <p:nvPr/>
        </p:nvSpPr>
        <p:spPr bwMode="auto">
          <a:xfrm>
            <a:off x="1057275" y="142875"/>
            <a:ext cx="8229600" cy="893763"/>
          </a:xfrm>
          <a:prstGeom prst="rect">
            <a:avLst/>
          </a:prstGeom>
          <a:noFill/>
          <a:ln w="9525">
            <a:noFill/>
            <a:miter lim="800000"/>
            <a:headEnd/>
            <a:tailEnd/>
          </a:ln>
        </p:spPr>
        <p:txBody>
          <a:bodyPr anchor="ctr"/>
          <a:lstStyle/>
          <a:p>
            <a:pPr algn="ctr"/>
            <a:r>
              <a:rPr lang="en-GB" sz="2400">
                <a:solidFill>
                  <a:srgbClr val="000000"/>
                </a:solidFill>
              </a:rPr>
              <a:t>Enterprise Collaboration Baseline Services – </a:t>
            </a:r>
          </a:p>
          <a:p>
            <a:pPr algn="ctr"/>
            <a:r>
              <a:rPr lang="en-GB" sz="2400">
                <a:solidFill>
                  <a:srgbClr val="000000"/>
                </a:solidFill>
              </a:rPr>
              <a:t>Prototype Details</a:t>
            </a:r>
            <a:endParaRPr lang="en-US" sz="2400">
              <a:solidFill>
                <a:schemeClr val="tx2"/>
              </a:solidFill>
            </a:endParaRPr>
          </a:p>
        </p:txBody>
      </p:sp>
      <p:sp>
        <p:nvSpPr>
          <p:cNvPr id="5" name="Foliennummernplatzhalter 4"/>
          <p:cNvSpPr>
            <a:spLocks noGrp="1"/>
          </p:cNvSpPr>
          <p:nvPr>
            <p:ph type="sldNum" sz="quarter" idx="12"/>
          </p:nvPr>
        </p:nvSpPr>
        <p:spPr/>
        <p:txBody>
          <a:bodyPr/>
          <a:lstStyle/>
          <a:p>
            <a:pPr>
              <a:defRPr/>
            </a:pPr>
            <a:fld id="{99DD8596-7121-4B7A-8FE6-AAE676D52395}" type="slidenum">
              <a:rPr lang="en-US" smtClean="0"/>
              <a:pPr>
                <a:defRPr/>
              </a:pPr>
              <a:t>35</a:t>
            </a:fld>
            <a:endParaRPr lang="en-US"/>
          </a:p>
        </p:txBody>
      </p:sp>
      <p:sp>
        <p:nvSpPr>
          <p:cNvPr id="116740" name="Rechteck 6"/>
          <p:cNvSpPr>
            <a:spLocks noChangeArrowheads="1"/>
          </p:cNvSpPr>
          <p:nvPr/>
        </p:nvSpPr>
        <p:spPr bwMode="auto">
          <a:xfrm>
            <a:off x="214313" y="1212850"/>
            <a:ext cx="8929687" cy="915988"/>
          </a:xfrm>
          <a:prstGeom prst="rect">
            <a:avLst/>
          </a:prstGeom>
          <a:noFill/>
          <a:ln w="9525">
            <a:noFill/>
            <a:miter lim="800000"/>
            <a:headEnd/>
            <a:tailEnd/>
          </a:ln>
        </p:spPr>
        <p:txBody>
          <a:bodyPr>
            <a:spAutoFit/>
          </a:bodyPr>
          <a:lstStyle/>
          <a:p>
            <a:pPr>
              <a:buFontTx/>
              <a:buChar char="-"/>
            </a:pPr>
            <a:r>
              <a:rPr lang="en-GB">
                <a:solidFill>
                  <a:srgbClr val="000000"/>
                </a:solidFill>
                <a:latin typeface="Calibri" pitchFamily="34" charset="0"/>
                <a:cs typeface="Times New Roman" pitchFamily="18" charset="0"/>
              </a:rPr>
              <a:t> core set of services and tools </a:t>
            </a:r>
          </a:p>
          <a:p>
            <a:pPr>
              <a:buFontTx/>
              <a:buChar char="-"/>
            </a:pPr>
            <a:r>
              <a:rPr lang="en-GB" b="1" i="1">
                <a:solidFill>
                  <a:srgbClr val="000000"/>
                </a:solidFill>
                <a:latin typeface="Calibri" pitchFamily="34" charset="0"/>
              </a:rPr>
              <a:t> </a:t>
            </a:r>
            <a:r>
              <a:rPr lang="en-US">
                <a:solidFill>
                  <a:srgbClr val="000000"/>
                </a:solidFill>
                <a:latin typeface="Calibri" pitchFamily="34" charset="0"/>
              </a:rPr>
              <a:t>each ellipse represents a business service that is supported by a group of software tools and services</a:t>
            </a:r>
          </a:p>
        </p:txBody>
      </p:sp>
      <p:sp>
        <p:nvSpPr>
          <p:cNvPr id="116741" name="Pfeil nach rechts 5"/>
          <p:cNvSpPr>
            <a:spLocks noChangeArrowheads="1"/>
          </p:cNvSpPr>
          <p:nvPr/>
        </p:nvSpPr>
        <p:spPr bwMode="auto">
          <a:xfrm>
            <a:off x="6000750" y="3286125"/>
            <a:ext cx="785813" cy="500063"/>
          </a:xfrm>
          <a:prstGeom prst="rightArrow">
            <a:avLst>
              <a:gd name="adj1" fmla="val 50000"/>
              <a:gd name="adj2" fmla="val 50002"/>
            </a:avLst>
          </a:prstGeom>
          <a:solidFill>
            <a:srgbClr val="0070C0"/>
          </a:solidFill>
          <a:ln w="22225" algn="ctr">
            <a:solidFill>
              <a:srgbClr val="3366FF"/>
            </a:solidFill>
            <a:round/>
            <a:headEnd/>
            <a:tailEnd/>
          </a:ln>
        </p:spPr>
        <p:txBody>
          <a:bodyPr/>
          <a:lstStyle/>
          <a:p>
            <a:pPr defTabSz="914400"/>
            <a:endParaRPr lang="en-GB"/>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p:cNvSpPr>
            <a:spLocks noGrp="1"/>
          </p:cNvSpPr>
          <p:nvPr>
            <p:ph type="sldNum" sz="quarter" idx="12"/>
          </p:nvPr>
        </p:nvSpPr>
        <p:spPr/>
        <p:txBody>
          <a:bodyPr/>
          <a:lstStyle/>
          <a:p>
            <a:pPr>
              <a:defRPr/>
            </a:pPr>
            <a:fld id="{972C6BBC-6D26-4641-9A65-0D831577F2A9}" type="slidenum">
              <a:rPr lang="en-US" smtClean="0"/>
              <a:pPr>
                <a:defRPr/>
              </a:pPr>
              <a:t>36</a:t>
            </a:fld>
            <a:endParaRPr lang="en-US"/>
          </a:p>
        </p:txBody>
      </p:sp>
      <p:sp>
        <p:nvSpPr>
          <p:cNvPr id="118786" name="Rectangle 14"/>
          <p:cNvSpPr>
            <a:spLocks noChangeArrowheads="1"/>
          </p:cNvSpPr>
          <p:nvPr/>
        </p:nvSpPr>
        <p:spPr bwMode="auto">
          <a:xfrm>
            <a:off x="1057275" y="142875"/>
            <a:ext cx="8229600" cy="893763"/>
          </a:xfrm>
          <a:prstGeom prst="rect">
            <a:avLst/>
          </a:prstGeom>
          <a:noFill/>
          <a:ln w="9525">
            <a:noFill/>
            <a:miter lim="800000"/>
            <a:headEnd/>
            <a:tailEnd/>
          </a:ln>
        </p:spPr>
        <p:txBody>
          <a:bodyPr anchor="ctr"/>
          <a:lstStyle/>
          <a:p>
            <a:pPr algn="ctr"/>
            <a:r>
              <a:rPr lang="en-GB" sz="2400">
                <a:solidFill>
                  <a:srgbClr val="000000"/>
                </a:solidFill>
              </a:rPr>
              <a:t>Details</a:t>
            </a:r>
            <a:endParaRPr lang="en-US" sz="2400">
              <a:solidFill>
                <a:schemeClr val="tx2"/>
              </a:solidFill>
            </a:endParaRPr>
          </a:p>
        </p:txBody>
      </p:sp>
      <p:graphicFrame>
        <p:nvGraphicFramePr>
          <p:cNvPr id="11" name="Tabelle 10"/>
          <p:cNvGraphicFramePr>
            <a:graphicFrameLocks noGrp="1"/>
          </p:cNvGraphicFramePr>
          <p:nvPr/>
        </p:nvGraphicFramePr>
        <p:xfrm>
          <a:off x="285750" y="1395413"/>
          <a:ext cx="8501063" cy="3938587"/>
        </p:xfrm>
        <a:graphic>
          <a:graphicData uri="http://schemas.openxmlformats.org/drawingml/2006/table">
            <a:tbl>
              <a:tblPr firstRow="1" bandRow="1">
                <a:tableStyleId>{5940675A-B579-460E-94D1-54222C63F5DA}</a:tableStyleId>
              </a:tblPr>
              <a:tblGrid>
                <a:gridCol w="1428760"/>
                <a:gridCol w="7072362"/>
              </a:tblGrid>
              <a:tr h="818489">
                <a:tc>
                  <a:txBody>
                    <a:bodyPr/>
                    <a:lstStyle/>
                    <a:p>
                      <a:r>
                        <a:rPr lang="en-GB" sz="1400" dirty="0" smtClean="0"/>
                        <a:t>Alignment with EC</a:t>
                      </a:r>
                    </a:p>
                    <a:p>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The Customer Support Service is designed for the dissolution phase of EC. The Customer Support Service consists of many web services, based on DISCO project.</a:t>
                      </a:r>
                      <a:endParaRPr lang="en-GB" sz="1400" dirty="0"/>
                    </a:p>
                  </a:txBody>
                  <a:tcPr/>
                </a:tc>
              </a:tr>
              <a:tr h="1689090">
                <a:tc>
                  <a:txBody>
                    <a:bodyPr/>
                    <a:lstStyle/>
                    <a:p>
                      <a:r>
                        <a:rPr lang="en-GB" sz="1400" dirty="0" smtClean="0"/>
                        <a:t>Functionality</a:t>
                      </a:r>
                    </a:p>
                    <a:p>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It enables </a:t>
                      </a:r>
                      <a:r>
                        <a:rPr lang="en-US" sz="1400" b="1" i="1" dirty="0" smtClean="0"/>
                        <a:t>end</a:t>
                      </a:r>
                      <a:r>
                        <a:rPr lang="en-US" sz="1400" baseline="0" dirty="0" smtClean="0"/>
                        <a:t> </a:t>
                      </a:r>
                      <a:r>
                        <a:rPr lang="en-US" sz="1400" b="1" i="1" dirty="0" smtClean="0"/>
                        <a:t>customers to access</a:t>
                      </a:r>
                      <a:r>
                        <a:rPr lang="en-US" sz="1400" dirty="0" smtClean="0"/>
                        <a:t> the information of products and assets resultant from the EC project, with a structured classification in catalogues, categories and different configurations of the complex product. </a:t>
                      </a:r>
                    </a:p>
                  </a:txBody>
                  <a:tcPr/>
                </a:tc>
              </a:tr>
              <a:tr h="525172">
                <a:tc>
                  <a:txBody>
                    <a:bodyPr/>
                    <a:lstStyle/>
                    <a:p>
                      <a:r>
                        <a:rPr lang="en-GB" sz="1400" dirty="0" smtClean="0"/>
                        <a:t>Licensing</a:t>
                      </a:r>
                    </a:p>
                    <a:p>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The Customer Support Service is published under GNU Lesser General Public License. For more information about GNU LGPL please visit</a:t>
                      </a:r>
                      <a:r>
                        <a:rPr lang="en-US" sz="1400" baseline="0" dirty="0" smtClean="0"/>
                        <a:t> </a:t>
                      </a:r>
                      <a:r>
                        <a:rPr lang="en-US" sz="1400" dirty="0" smtClean="0"/>
                        <a:t>http://www.opensource.org/licenses/lgpl-3.0.html </a:t>
                      </a:r>
                      <a:endParaRPr lang="en-GB" sz="1400" dirty="0"/>
                    </a:p>
                  </a:txBody>
                  <a:tcPr/>
                </a:tc>
              </a:tr>
              <a:tr h="6981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Contact Person</a:t>
                      </a:r>
                    </a:p>
                  </a:txBody>
                  <a:tcPr/>
                </a:tc>
                <a:tc>
                  <a:txBody>
                    <a:bodyPr/>
                    <a:lstStyle/>
                    <a:p>
                      <a:r>
                        <a:rPr lang="en-GB" sz="1400" dirty="0" smtClean="0"/>
                        <a:t>Alberto Olmo, ISOIN, aolmo@isoin.net</a:t>
                      </a:r>
                    </a:p>
                  </a:txBody>
                  <a:tcPr/>
                </a:tc>
              </a:tr>
            </a:tbl>
          </a:graphicData>
        </a:graphic>
      </p:graphicFrame>
      <p:sp>
        <p:nvSpPr>
          <p:cNvPr id="118804" name="Ellipse 15"/>
          <p:cNvSpPr>
            <a:spLocks noChangeArrowheads="1"/>
          </p:cNvSpPr>
          <p:nvPr/>
        </p:nvSpPr>
        <p:spPr bwMode="auto">
          <a:xfrm>
            <a:off x="1643063" y="0"/>
            <a:ext cx="2143125" cy="1143000"/>
          </a:xfrm>
          <a:prstGeom prst="ellipse">
            <a:avLst/>
          </a:prstGeom>
          <a:solidFill>
            <a:srgbClr val="FFFFFF"/>
          </a:solidFill>
          <a:ln w="25400" algn="ctr">
            <a:solidFill>
              <a:srgbClr val="F79646"/>
            </a:solidFill>
            <a:round/>
            <a:headEnd/>
            <a:tailEnd/>
          </a:ln>
        </p:spPr>
        <p:txBody>
          <a:bodyPr anchor="ctr"/>
          <a:lstStyle/>
          <a:p>
            <a:pPr algn="ctr"/>
            <a:r>
              <a:rPr lang="en-GB">
                <a:solidFill>
                  <a:srgbClr val="000000"/>
                </a:solidFill>
                <a:latin typeface="Calibri" pitchFamily="34" charset="0"/>
              </a:rPr>
              <a:t>Customer Support Service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feld 4"/>
          <p:cNvSpPr txBox="1">
            <a:spLocks noChangeArrowheads="1"/>
          </p:cNvSpPr>
          <p:nvPr/>
        </p:nvSpPr>
        <p:spPr bwMode="auto">
          <a:xfrm>
            <a:off x="393700" y="1285875"/>
            <a:ext cx="8408988" cy="1692275"/>
          </a:xfrm>
          <a:prstGeom prst="rect">
            <a:avLst/>
          </a:prstGeom>
          <a:noFill/>
          <a:ln w="9525">
            <a:noFill/>
            <a:miter lim="800000"/>
            <a:headEnd/>
            <a:tailEnd/>
          </a:ln>
        </p:spPr>
        <p:txBody>
          <a:bodyPr>
            <a:spAutoFit/>
          </a:bodyPr>
          <a:lstStyle/>
          <a:p>
            <a:pPr>
              <a:defRPr/>
            </a:pPr>
            <a:r>
              <a:rPr lang="en-GB" b="1" dirty="0">
                <a:solidFill>
                  <a:srgbClr val="000000"/>
                </a:solidFill>
                <a:ea typeface="+mn-ea"/>
              </a:rPr>
              <a:t>Software tools and services: </a:t>
            </a:r>
          </a:p>
          <a:p>
            <a:pPr>
              <a:defRPr/>
            </a:pPr>
            <a:r>
              <a:rPr lang="en-GB" i="1" dirty="0">
                <a:solidFill>
                  <a:srgbClr val="000000"/>
                </a:solidFill>
                <a:ea typeface="+mn-ea"/>
              </a:rPr>
              <a:t>- Customer Support Service and Tool</a:t>
            </a:r>
            <a:endParaRPr lang="en-GB" dirty="0">
              <a:solidFill>
                <a:srgbClr val="000000"/>
              </a:solidFill>
              <a:ea typeface="+mn-ea"/>
            </a:endParaRPr>
          </a:p>
          <a:p>
            <a:pPr>
              <a:defRPr/>
            </a:pPr>
            <a:endParaRPr lang="en-GB" dirty="0">
              <a:solidFill>
                <a:srgbClr val="000000"/>
              </a:solidFill>
              <a:ea typeface="+mn-ea"/>
            </a:endParaRPr>
          </a:p>
          <a:p>
            <a:pPr>
              <a:defRPr/>
            </a:pPr>
            <a:r>
              <a:rPr lang="en-GB" dirty="0">
                <a:solidFill>
                  <a:srgbClr val="000000"/>
                </a:solidFill>
                <a:ea typeface="+mn-ea"/>
              </a:rPr>
              <a:t>- </a:t>
            </a:r>
            <a:r>
              <a:rPr lang="en-GB" sz="1400" dirty="0">
                <a:solidFill>
                  <a:srgbClr val="000000"/>
                </a:solidFill>
                <a:ea typeface="+mn-ea"/>
              </a:rPr>
              <a:t>Access information of products and assets resultant from the </a:t>
            </a:r>
            <a:r>
              <a:rPr lang="en-GB" sz="1400" dirty="0">
                <a:solidFill>
                  <a:srgbClr val="000000"/>
                </a:solidFill>
                <a:ea typeface="+mn-ea"/>
              </a:rPr>
              <a:t>EC project</a:t>
            </a:r>
            <a:endParaRPr lang="en-GB" sz="1400" dirty="0">
              <a:solidFill>
                <a:srgbClr val="000000"/>
              </a:solidFill>
              <a:ea typeface="+mn-ea"/>
            </a:endParaRPr>
          </a:p>
          <a:p>
            <a:pPr>
              <a:defRPr/>
            </a:pPr>
            <a:r>
              <a:rPr lang="en-GB" sz="1400" dirty="0">
                <a:solidFill>
                  <a:srgbClr val="000000"/>
                </a:solidFill>
                <a:ea typeface="+mn-ea"/>
              </a:rPr>
              <a:t>- Structured classification in catalogues, categories and different configurations of the complex product </a:t>
            </a:r>
            <a:endParaRPr lang="de-DE" sz="1400" dirty="0">
              <a:solidFill>
                <a:srgbClr val="000000"/>
              </a:solidFill>
              <a:ea typeface="+mn-ea"/>
            </a:endParaRPr>
          </a:p>
          <a:p>
            <a:pPr>
              <a:defRPr/>
            </a:pPr>
            <a:endParaRPr lang="en-GB" dirty="0">
              <a:solidFill>
                <a:srgbClr val="000000"/>
              </a:solidFill>
              <a:ea typeface="+mn-ea"/>
            </a:endParaRPr>
          </a:p>
        </p:txBody>
      </p:sp>
      <p:sp>
        <p:nvSpPr>
          <p:cNvPr id="120834" name="Ellipse 15"/>
          <p:cNvSpPr>
            <a:spLocks noChangeArrowheads="1"/>
          </p:cNvSpPr>
          <p:nvPr/>
        </p:nvSpPr>
        <p:spPr bwMode="auto">
          <a:xfrm>
            <a:off x="1643063" y="0"/>
            <a:ext cx="2143125" cy="1143000"/>
          </a:xfrm>
          <a:prstGeom prst="ellipse">
            <a:avLst/>
          </a:prstGeom>
          <a:solidFill>
            <a:srgbClr val="FFFFFF"/>
          </a:solidFill>
          <a:ln w="25400" algn="ctr">
            <a:solidFill>
              <a:srgbClr val="F79646"/>
            </a:solidFill>
            <a:round/>
            <a:headEnd/>
            <a:tailEnd/>
          </a:ln>
        </p:spPr>
        <p:txBody>
          <a:bodyPr anchor="ctr"/>
          <a:lstStyle/>
          <a:p>
            <a:pPr algn="ctr"/>
            <a:r>
              <a:rPr lang="en-GB">
                <a:solidFill>
                  <a:srgbClr val="000000"/>
                </a:solidFill>
                <a:latin typeface="Calibri" pitchFamily="34" charset="0"/>
              </a:rPr>
              <a:t>Customer Support Service</a:t>
            </a:r>
          </a:p>
        </p:txBody>
      </p:sp>
      <p:pic>
        <p:nvPicPr>
          <p:cNvPr id="120835" name="Picture 6"/>
          <p:cNvPicPr>
            <a:picLocks noChangeAspect="1" noChangeArrowheads="1"/>
          </p:cNvPicPr>
          <p:nvPr/>
        </p:nvPicPr>
        <p:blipFill>
          <a:blip r:embed="rId3"/>
          <a:srcRect/>
          <a:stretch>
            <a:fillRect/>
          </a:stretch>
        </p:blipFill>
        <p:spPr bwMode="auto">
          <a:xfrm>
            <a:off x="1285875" y="2771775"/>
            <a:ext cx="6215063" cy="3838575"/>
          </a:xfrm>
          <a:prstGeom prst="rect">
            <a:avLst/>
          </a:prstGeom>
          <a:noFill/>
          <a:ln w="9525">
            <a:noFill/>
            <a:miter lim="800000"/>
            <a:headEnd/>
            <a:tailEnd/>
          </a:ln>
        </p:spPr>
      </p:pic>
      <p:sp>
        <p:nvSpPr>
          <p:cNvPr id="7" name="Foliennummernplatzhalter 6"/>
          <p:cNvSpPr>
            <a:spLocks noGrp="1"/>
          </p:cNvSpPr>
          <p:nvPr>
            <p:ph type="sldNum" sz="quarter" idx="12"/>
          </p:nvPr>
        </p:nvSpPr>
        <p:spPr/>
        <p:txBody>
          <a:bodyPr/>
          <a:lstStyle/>
          <a:p>
            <a:pPr>
              <a:defRPr/>
            </a:pPr>
            <a:fld id="{B2529928-9587-420F-BE46-0F73B980DCC9}"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COIN EC scientific picv"/>
          <p:cNvPicPr>
            <a:picLocks noChangeAspect="1" noChangeArrowheads="1"/>
          </p:cNvPicPr>
          <p:nvPr/>
        </p:nvPicPr>
        <p:blipFill>
          <a:blip r:embed="rId3"/>
          <a:srcRect/>
          <a:stretch>
            <a:fillRect/>
          </a:stretch>
        </p:blipFill>
        <p:spPr bwMode="auto">
          <a:xfrm>
            <a:off x="1643063" y="1909763"/>
            <a:ext cx="6491287" cy="4862512"/>
          </a:xfrm>
          <a:prstGeom prst="rect">
            <a:avLst/>
          </a:prstGeom>
          <a:noFill/>
          <a:ln w="9525">
            <a:noFill/>
            <a:miter lim="800000"/>
            <a:headEnd/>
            <a:tailEnd/>
          </a:ln>
        </p:spPr>
      </p:pic>
      <p:sp>
        <p:nvSpPr>
          <p:cNvPr id="122882" name="Rectangle 14"/>
          <p:cNvSpPr>
            <a:spLocks noChangeArrowheads="1"/>
          </p:cNvSpPr>
          <p:nvPr/>
        </p:nvSpPr>
        <p:spPr bwMode="auto">
          <a:xfrm>
            <a:off x="1057275" y="142875"/>
            <a:ext cx="8229600" cy="893763"/>
          </a:xfrm>
          <a:prstGeom prst="rect">
            <a:avLst/>
          </a:prstGeom>
          <a:noFill/>
          <a:ln w="9525">
            <a:noFill/>
            <a:miter lim="800000"/>
            <a:headEnd/>
            <a:tailEnd/>
          </a:ln>
        </p:spPr>
        <p:txBody>
          <a:bodyPr anchor="ctr"/>
          <a:lstStyle/>
          <a:p>
            <a:pPr algn="ctr"/>
            <a:r>
              <a:rPr lang="en-GB" sz="2400">
                <a:solidFill>
                  <a:srgbClr val="000000"/>
                </a:solidFill>
              </a:rPr>
              <a:t>Enterprise Collaboration Baseline Services – </a:t>
            </a:r>
          </a:p>
          <a:p>
            <a:pPr algn="ctr"/>
            <a:r>
              <a:rPr lang="en-GB" sz="2400">
                <a:solidFill>
                  <a:srgbClr val="000000"/>
                </a:solidFill>
              </a:rPr>
              <a:t>Prototype Details</a:t>
            </a:r>
            <a:endParaRPr lang="en-US" sz="2400">
              <a:solidFill>
                <a:schemeClr val="tx2"/>
              </a:solidFill>
            </a:endParaRPr>
          </a:p>
        </p:txBody>
      </p:sp>
      <p:sp>
        <p:nvSpPr>
          <p:cNvPr id="5" name="Foliennummernplatzhalter 4"/>
          <p:cNvSpPr>
            <a:spLocks noGrp="1"/>
          </p:cNvSpPr>
          <p:nvPr>
            <p:ph type="sldNum" sz="quarter" idx="12"/>
          </p:nvPr>
        </p:nvSpPr>
        <p:spPr/>
        <p:txBody>
          <a:bodyPr/>
          <a:lstStyle/>
          <a:p>
            <a:pPr>
              <a:defRPr/>
            </a:pPr>
            <a:fld id="{67A9C8EA-981C-4A22-B988-69D735664D96}" type="slidenum">
              <a:rPr lang="en-US" smtClean="0"/>
              <a:pPr>
                <a:defRPr/>
              </a:pPr>
              <a:t>38</a:t>
            </a:fld>
            <a:endParaRPr lang="en-US"/>
          </a:p>
        </p:txBody>
      </p:sp>
      <p:sp>
        <p:nvSpPr>
          <p:cNvPr id="122884" name="Rechteck 6"/>
          <p:cNvSpPr>
            <a:spLocks noChangeArrowheads="1"/>
          </p:cNvSpPr>
          <p:nvPr/>
        </p:nvSpPr>
        <p:spPr bwMode="auto">
          <a:xfrm>
            <a:off x="214313" y="1212850"/>
            <a:ext cx="8929687" cy="915988"/>
          </a:xfrm>
          <a:prstGeom prst="rect">
            <a:avLst/>
          </a:prstGeom>
          <a:noFill/>
          <a:ln w="9525">
            <a:noFill/>
            <a:miter lim="800000"/>
            <a:headEnd/>
            <a:tailEnd/>
          </a:ln>
        </p:spPr>
        <p:txBody>
          <a:bodyPr>
            <a:spAutoFit/>
          </a:bodyPr>
          <a:lstStyle/>
          <a:p>
            <a:pPr>
              <a:buFontTx/>
              <a:buChar char="-"/>
            </a:pPr>
            <a:r>
              <a:rPr lang="en-GB">
                <a:solidFill>
                  <a:srgbClr val="000000"/>
                </a:solidFill>
                <a:latin typeface="Calibri" pitchFamily="34" charset="0"/>
                <a:cs typeface="Times New Roman" pitchFamily="18" charset="0"/>
              </a:rPr>
              <a:t> core set of services and tools </a:t>
            </a:r>
          </a:p>
          <a:p>
            <a:pPr>
              <a:buFontTx/>
              <a:buChar char="-"/>
            </a:pPr>
            <a:r>
              <a:rPr lang="en-GB" b="1" i="1">
                <a:solidFill>
                  <a:srgbClr val="000000"/>
                </a:solidFill>
                <a:latin typeface="Calibri" pitchFamily="34" charset="0"/>
              </a:rPr>
              <a:t> </a:t>
            </a:r>
            <a:r>
              <a:rPr lang="en-US">
                <a:solidFill>
                  <a:srgbClr val="000000"/>
                </a:solidFill>
                <a:latin typeface="Calibri" pitchFamily="34" charset="0"/>
              </a:rPr>
              <a:t>each ellipse represents a business service that is supported by a group of software tools and services</a:t>
            </a:r>
          </a:p>
        </p:txBody>
      </p:sp>
      <p:sp>
        <p:nvSpPr>
          <p:cNvPr id="122885" name="Pfeil nach rechts 5"/>
          <p:cNvSpPr>
            <a:spLocks noChangeArrowheads="1"/>
          </p:cNvSpPr>
          <p:nvPr/>
        </p:nvSpPr>
        <p:spPr bwMode="auto">
          <a:xfrm>
            <a:off x="6000750" y="4357688"/>
            <a:ext cx="785813" cy="500062"/>
          </a:xfrm>
          <a:prstGeom prst="rightArrow">
            <a:avLst>
              <a:gd name="adj1" fmla="val 50000"/>
              <a:gd name="adj2" fmla="val 50002"/>
            </a:avLst>
          </a:prstGeom>
          <a:solidFill>
            <a:srgbClr val="0070C0"/>
          </a:solidFill>
          <a:ln w="22225" algn="ctr">
            <a:solidFill>
              <a:srgbClr val="3366FF"/>
            </a:solidFill>
            <a:round/>
            <a:headEnd/>
            <a:tailEnd/>
          </a:ln>
        </p:spPr>
        <p:txBody>
          <a:bodyPr/>
          <a:lstStyle/>
          <a:p>
            <a:pPr defTabSz="914400"/>
            <a:endParaRPr lang="en-GB"/>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p:cNvSpPr>
            <a:spLocks noGrp="1"/>
          </p:cNvSpPr>
          <p:nvPr>
            <p:ph type="sldNum" sz="quarter" idx="12"/>
          </p:nvPr>
        </p:nvSpPr>
        <p:spPr/>
        <p:txBody>
          <a:bodyPr/>
          <a:lstStyle/>
          <a:p>
            <a:pPr>
              <a:defRPr/>
            </a:pPr>
            <a:fld id="{7BF1A684-D029-4531-8E57-5CDFACE42807}" type="slidenum">
              <a:rPr lang="en-US" smtClean="0"/>
              <a:pPr>
                <a:defRPr/>
              </a:pPr>
              <a:t>39</a:t>
            </a:fld>
            <a:endParaRPr lang="en-US"/>
          </a:p>
        </p:txBody>
      </p:sp>
      <p:sp>
        <p:nvSpPr>
          <p:cNvPr id="124930" name="Rectangle 14"/>
          <p:cNvSpPr>
            <a:spLocks noChangeArrowheads="1"/>
          </p:cNvSpPr>
          <p:nvPr/>
        </p:nvSpPr>
        <p:spPr bwMode="auto">
          <a:xfrm>
            <a:off x="1057275" y="142875"/>
            <a:ext cx="8229600" cy="893763"/>
          </a:xfrm>
          <a:prstGeom prst="rect">
            <a:avLst/>
          </a:prstGeom>
          <a:noFill/>
          <a:ln w="9525">
            <a:noFill/>
            <a:miter lim="800000"/>
            <a:headEnd/>
            <a:tailEnd/>
          </a:ln>
        </p:spPr>
        <p:txBody>
          <a:bodyPr anchor="ctr"/>
          <a:lstStyle/>
          <a:p>
            <a:pPr algn="ctr"/>
            <a:r>
              <a:rPr lang="en-GB" sz="2400">
                <a:solidFill>
                  <a:srgbClr val="000000"/>
                </a:solidFill>
              </a:rPr>
              <a:t>Details</a:t>
            </a:r>
            <a:endParaRPr lang="en-US" sz="2400">
              <a:solidFill>
                <a:schemeClr val="tx2"/>
              </a:solidFill>
            </a:endParaRPr>
          </a:p>
        </p:txBody>
      </p:sp>
      <p:graphicFrame>
        <p:nvGraphicFramePr>
          <p:cNvPr id="124950" name="Group 22"/>
          <p:cNvGraphicFramePr>
            <a:graphicFrameLocks noGrp="1"/>
          </p:cNvGraphicFramePr>
          <p:nvPr/>
        </p:nvGraphicFramePr>
        <p:xfrm>
          <a:off x="285750" y="1395413"/>
          <a:ext cx="8501063" cy="4538662"/>
        </p:xfrm>
        <a:graphic>
          <a:graphicData uri="http://schemas.openxmlformats.org/drawingml/2006/table">
            <a:tbl>
              <a:tblPr/>
              <a:tblGrid>
                <a:gridCol w="1428750"/>
                <a:gridCol w="7072313"/>
              </a:tblGrid>
              <a:tr h="1319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Alignment with EC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Credits are a performance indicator, their function is represent and monitor individuals’ activities in terms of </a:t>
                      </a:r>
                      <a:r>
                        <a:rPr kumimoji="0" lang="en-US" sz="1400" b="1" i="1" u="none" strike="noStrike" cap="none" normalizeH="0" baseline="0" smtClean="0">
                          <a:ln>
                            <a:noFill/>
                          </a:ln>
                          <a:solidFill>
                            <a:schemeClr val="tx1"/>
                          </a:solidFill>
                          <a:effectLst/>
                          <a:latin typeface="Arial" pitchFamily="34" charset="0"/>
                          <a:ea typeface="ＭＳ Ｐゴシック" pitchFamily="34" charset="-128"/>
                        </a:rPr>
                        <a:t>participation</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in each of the workspaces, so that every members of an EC and especially administrator can check their behavior and compare it to the expected one.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89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Functionality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To do that the first feature exposed is available to the administrator that, using AdminCreditsService tool, </a:t>
                      </a:r>
                      <a:r>
                        <a:rPr kumimoji="0" lang="en-US" sz="1400" b="1" i="1" u="none" strike="noStrike" cap="none" normalizeH="0" baseline="0" smtClean="0">
                          <a:ln>
                            <a:noFill/>
                          </a:ln>
                          <a:solidFill>
                            <a:schemeClr val="tx1"/>
                          </a:solidFill>
                          <a:effectLst/>
                          <a:latin typeface="Arial" pitchFamily="34" charset="0"/>
                          <a:ea typeface="ＭＳ Ｐゴシック" pitchFamily="34" charset="-128"/>
                        </a:rPr>
                        <a:t>decides</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how many credits are due to every action executed by the users. Another feature gave to the administrator is the possibility to </a:t>
                      </a:r>
                      <a:r>
                        <a:rPr kumimoji="0" lang="en-US" sz="1400" b="1" i="1" u="none" strike="noStrike" cap="none" normalizeH="0" baseline="0" smtClean="0">
                          <a:ln>
                            <a:noFill/>
                          </a:ln>
                          <a:solidFill>
                            <a:schemeClr val="tx1"/>
                          </a:solidFill>
                          <a:effectLst/>
                          <a:latin typeface="Arial" pitchFamily="34" charset="0"/>
                          <a:ea typeface="ＭＳ Ｐゴシック" pitchFamily="34" charset="-128"/>
                        </a:rPr>
                        <a:t>visualize</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credits related to individuals in order to understand their behaviors.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The main functionalities of the tool is the </a:t>
                      </a:r>
                      <a:r>
                        <a:rPr kumimoji="0" lang="en-US" sz="1400" b="1" i="1" u="none" strike="noStrike" cap="none" normalizeH="0" baseline="0" smtClean="0">
                          <a:ln>
                            <a:noFill/>
                          </a:ln>
                          <a:solidFill>
                            <a:schemeClr val="tx1"/>
                          </a:solidFill>
                          <a:effectLst/>
                          <a:latin typeface="Arial" pitchFamily="34" charset="0"/>
                          <a:ea typeface="ＭＳ Ｐゴシック" pitchFamily="34" charset="-128"/>
                        </a:rPr>
                        <a:t>automatic assignment of credits </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to the individuals by their performed actions in one or more workspaces (stored in the database), through information coming from external tools using this functionality exposed by SetCreditsService.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Licensing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Has to be determined.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Contact Person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Lidia Garavaglia, TXT, lidia.garavaglia@txt.it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4948" name="Ellipse 16"/>
          <p:cNvSpPr>
            <a:spLocks noChangeArrowheads="1"/>
          </p:cNvSpPr>
          <p:nvPr/>
        </p:nvSpPr>
        <p:spPr bwMode="auto">
          <a:xfrm>
            <a:off x="1571625" y="0"/>
            <a:ext cx="2143125" cy="1143000"/>
          </a:xfrm>
          <a:prstGeom prst="ellipse">
            <a:avLst/>
          </a:prstGeom>
          <a:solidFill>
            <a:srgbClr val="FFFFFF"/>
          </a:solidFill>
          <a:ln w="25400" algn="ctr">
            <a:solidFill>
              <a:srgbClr val="F79646"/>
            </a:solidFill>
            <a:round/>
            <a:headEnd/>
            <a:tailEnd/>
          </a:ln>
        </p:spPr>
        <p:txBody>
          <a:bodyPr anchor="ctr"/>
          <a:lstStyle/>
          <a:p>
            <a:pPr algn="ctr"/>
            <a:r>
              <a:rPr lang="en-GB">
                <a:solidFill>
                  <a:srgbClr val="000000"/>
                </a:solidFill>
                <a:latin typeface="Calibri" pitchFamily="34" charset="0"/>
              </a:rPr>
              <a:t>Member Rewarding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4"/>
          <p:cNvSpPr>
            <a:spLocks noChangeArrowheads="1"/>
          </p:cNvSpPr>
          <p:nvPr/>
        </p:nvSpPr>
        <p:spPr bwMode="auto">
          <a:xfrm>
            <a:off x="1057275" y="106363"/>
            <a:ext cx="8229600" cy="893762"/>
          </a:xfrm>
          <a:prstGeom prst="rect">
            <a:avLst/>
          </a:prstGeom>
          <a:noFill/>
          <a:ln w="9525">
            <a:noFill/>
            <a:miter lim="800000"/>
            <a:headEnd/>
            <a:tailEnd/>
          </a:ln>
        </p:spPr>
        <p:txBody>
          <a:bodyPr anchor="ctr"/>
          <a:lstStyle/>
          <a:p>
            <a:pPr algn="ctr"/>
            <a:r>
              <a:rPr lang="en-GB" sz="2400">
                <a:solidFill>
                  <a:srgbClr val="000000"/>
                </a:solidFill>
              </a:rPr>
              <a:t>Enterprise Collaboration Baseline Concept – </a:t>
            </a:r>
          </a:p>
          <a:p>
            <a:pPr algn="ctr"/>
            <a:r>
              <a:rPr lang="en-GB" sz="2400">
                <a:solidFill>
                  <a:srgbClr val="000000"/>
                </a:solidFill>
              </a:rPr>
              <a:t>Business Perspective</a:t>
            </a:r>
            <a:endParaRPr lang="en-US" sz="2400">
              <a:solidFill>
                <a:schemeClr val="tx2"/>
              </a:solidFill>
            </a:endParaRPr>
          </a:p>
        </p:txBody>
      </p:sp>
      <p:graphicFrame>
        <p:nvGraphicFramePr>
          <p:cNvPr id="56353" name="Group 33"/>
          <p:cNvGraphicFramePr>
            <a:graphicFrameLocks noGrp="1"/>
          </p:cNvGraphicFramePr>
          <p:nvPr/>
        </p:nvGraphicFramePr>
        <p:xfrm>
          <a:off x="320675" y="1235075"/>
          <a:ext cx="8553450" cy="5324793"/>
        </p:xfrm>
        <a:graphic>
          <a:graphicData uri="http://schemas.openxmlformats.org/drawingml/2006/table">
            <a:tbl>
              <a:tblPr/>
              <a:tblGrid>
                <a:gridCol w="2074863"/>
                <a:gridCol w="1704975"/>
                <a:gridCol w="1704975"/>
                <a:gridCol w="1704975"/>
                <a:gridCol w="1363662"/>
              </a:tblGrid>
              <a:tr h="8604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Enterprise Collaboration Preparation</a:t>
                      </a: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Enterprise Collaboration Formation</a:t>
                      </a: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Enterprise Collaboration Management &amp; Operation</a:t>
                      </a: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Enterprise Collaboration Dissolution</a:t>
                      </a: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r>
              <a:tr h="18827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Competencies Management Baseline Services</a:t>
                      </a: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Service for Maintaining Competencies</a:t>
                      </a:r>
                      <a:endParaRPr kumimoji="0" lang="de-DE"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Service for matching Competencies with Business Opportunity</a:t>
                      </a:r>
                      <a:endParaRPr kumimoji="0" lang="de-DE"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Service for Tracking Capacities</a:t>
                      </a:r>
                      <a:endParaRPr kumimoji="0" lang="de-DE"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Service for Maintaining Knowledge and Training</a:t>
                      </a:r>
                      <a:endParaRPr kumimoji="0" lang="de-DE"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907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Business Opportunities Management Baseline Services</a:t>
                      </a: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Service for Identifying Business Opportunities</a:t>
                      </a:r>
                      <a:endParaRPr kumimoji="0" lang="de-DE"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de-DE"/>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Service for Tracing Progress</a:t>
                      </a:r>
                      <a:endParaRPr kumimoji="0" lang="de-DE"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de-DE"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de-DE"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Service for Customer Support</a:t>
                      </a:r>
                      <a:endParaRPr kumimoji="0" lang="de-DE"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de-DE"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642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cs typeface="Times New Roman" pitchFamily="18" charset="0"/>
                        </a:rPr>
                        <a:t> </a:t>
                      </a: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grid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Basic Services for Human Interaction</a:t>
                      </a:r>
                      <a:endParaRPr kumimoji="0" lang="de-DE"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r>
            </a:tbl>
          </a:graphicData>
        </a:graphic>
      </p:graphicFrame>
      <p:sp>
        <p:nvSpPr>
          <p:cNvPr id="4" name="Foliennummernplatzhalter 6"/>
          <p:cNvSpPr txBox="1">
            <a:spLocks/>
          </p:cNvSpPr>
          <p:nvPr/>
        </p:nvSpPr>
        <p:spPr>
          <a:xfrm>
            <a:off x="7010400" y="6610350"/>
            <a:ext cx="2133600" cy="247650"/>
          </a:xfrm>
          <a:prstGeom prst="rect">
            <a:avLst/>
          </a:prstGeom>
        </p:spPr>
        <p:txBody>
          <a:bodyPr/>
          <a:lstStyle/>
          <a:p>
            <a:pPr algn="r">
              <a:defRPr/>
            </a:pPr>
            <a:fld id="{15381875-382A-4292-A391-8C9D8128B652}" type="slidenum">
              <a:rPr lang="en-US" sz="1400">
                <a:solidFill>
                  <a:srgbClr val="000000"/>
                </a:solidFill>
                <a:ea typeface="+mn-ea"/>
              </a:rPr>
              <a:pPr algn="r">
                <a:defRPr/>
              </a:pPr>
              <a:t>4</a:t>
            </a:fld>
            <a:endParaRPr lang="en-US" sz="1400" dirty="0">
              <a:solidFill>
                <a:srgbClr val="000000"/>
              </a:solidFill>
              <a:ea typeface="+mn-ea"/>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Ellipse 16"/>
          <p:cNvSpPr>
            <a:spLocks noChangeArrowheads="1"/>
          </p:cNvSpPr>
          <p:nvPr/>
        </p:nvSpPr>
        <p:spPr bwMode="auto">
          <a:xfrm>
            <a:off x="1571625" y="0"/>
            <a:ext cx="2143125" cy="1143000"/>
          </a:xfrm>
          <a:prstGeom prst="ellipse">
            <a:avLst/>
          </a:prstGeom>
          <a:solidFill>
            <a:srgbClr val="FFFFFF"/>
          </a:solidFill>
          <a:ln w="25400" algn="ctr">
            <a:solidFill>
              <a:srgbClr val="F79646"/>
            </a:solidFill>
            <a:round/>
            <a:headEnd/>
            <a:tailEnd/>
          </a:ln>
        </p:spPr>
        <p:txBody>
          <a:bodyPr anchor="ctr"/>
          <a:lstStyle/>
          <a:p>
            <a:pPr algn="ctr"/>
            <a:r>
              <a:rPr lang="en-GB">
                <a:solidFill>
                  <a:srgbClr val="000000"/>
                </a:solidFill>
                <a:latin typeface="Calibri" pitchFamily="34" charset="0"/>
              </a:rPr>
              <a:t>Member Rewarding</a:t>
            </a:r>
          </a:p>
        </p:txBody>
      </p:sp>
      <p:sp>
        <p:nvSpPr>
          <p:cNvPr id="126978" name="Text Box 2"/>
          <p:cNvSpPr txBox="1">
            <a:spLocks noChangeArrowheads="1"/>
          </p:cNvSpPr>
          <p:nvPr/>
        </p:nvSpPr>
        <p:spPr bwMode="auto">
          <a:xfrm>
            <a:off x="393700" y="1285875"/>
            <a:ext cx="3606800" cy="1465263"/>
          </a:xfrm>
          <a:prstGeom prst="rect">
            <a:avLst/>
          </a:prstGeom>
          <a:noFill/>
          <a:ln w="9525">
            <a:noFill/>
            <a:round/>
            <a:headEnd/>
            <a:tailEnd/>
          </a:ln>
        </p:spPr>
        <p:txBody>
          <a:bodyPr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000000"/>
                </a:solidFill>
              </a:rPr>
              <a:t>Software tools and services: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i="1">
                <a:solidFill>
                  <a:srgbClr val="000000"/>
                </a:solidFill>
              </a:rPr>
              <a:t>Individual Credit Management Tool</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i="1">
                <a:solidFill>
                  <a:srgbClr val="000000"/>
                </a:solidFill>
              </a:rPr>
              <a:t>Individual Rewarding Tool</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i="1">
              <a:solidFill>
                <a:srgbClr val="000000"/>
              </a:solidFill>
            </a:endParaRPr>
          </a:p>
        </p:txBody>
      </p:sp>
      <p:sp>
        <p:nvSpPr>
          <p:cNvPr id="126979" name="Rectangle 4"/>
          <p:cNvSpPr>
            <a:spLocks noChangeArrowheads="1"/>
          </p:cNvSpPr>
          <p:nvPr/>
        </p:nvSpPr>
        <p:spPr bwMode="auto">
          <a:xfrm>
            <a:off x="393700" y="2971800"/>
            <a:ext cx="3321050" cy="2095500"/>
          </a:xfrm>
          <a:prstGeom prst="rect">
            <a:avLst/>
          </a:prstGeom>
          <a:noFill/>
          <a:ln w="9525">
            <a:noFill/>
            <a:round/>
            <a:headEnd/>
            <a:tailEnd/>
          </a:ln>
        </p:spPr>
        <p:txBody>
          <a:bodyPr lIns="90000" tIns="46800" rIns="90000" bIns="46800">
            <a:spAutoFit/>
          </a:bodyPr>
          <a:lstStyle/>
          <a:p>
            <a:pPr>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 Members can be rewarded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  for their skills and technical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  competencies</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400">
              <a:solidFill>
                <a:srgbClr val="000000"/>
              </a:solidFill>
            </a:endParaRPr>
          </a:p>
          <a:p>
            <a:pPr>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 Gained credits as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  performance indicators for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  participated activities in the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  portal can be seen</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solidFill>
                <a:srgbClr val="000000"/>
              </a:solidFill>
            </a:endParaRPr>
          </a:p>
        </p:txBody>
      </p:sp>
      <p:pic>
        <p:nvPicPr>
          <p:cNvPr id="126980" name="Picture 7" descr="scr_rew"/>
          <p:cNvPicPr>
            <a:picLocks noChangeAspect="1" noChangeArrowheads="1"/>
          </p:cNvPicPr>
          <p:nvPr/>
        </p:nvPicPr>
        <p:blipFill>
          <a:blip r:embed="rId3"/>
          <a:srcRect/>
          <a:stretch>
            <a:fillRect/>
          </a:stretch>
        </p:blipFill>
        <p:spPr bwMode="auto">
          <a:xfrm>
            <a:off x="3286125" y="1857375"/>
            <a:ext cx="5857875" cy="4972050"/>
          </a:xfrm>
          <a:prstGeom prst="rect">
            <a:avLst/>
          </a:prstGeom>
          <a:noFill/>
          <a:ln w="9525">
            <a:noFill/>
            <a:miter lim="800000"/>
            <a:headEnd/>
            <a:tailEnd/>
          </a:ln>
        </p:spPr>
      </p:pic>
      <p:sp>
        <p:nvSpPr>
          <p:cNvPr id="7" name="Foliennummernplatzhalter 6"/>
          <p:cNvSpPr>
            <a:spLocks noGrp="1"/>
          </p:cNvSpPr>
          <p:nvPr>
            <p:ph type="sldNum" sz="quarter" idx="12"/>
          </p:nvPr>
        </p:nvSpPr>
        <p:spPr/>
        <p:txBody>
          <a:bodyPr/>
          <a:lstStyle/>
          <a:p>
            <a:pPr>
              <a:defRPr/>
            </a:pPr>
            <a:fld id="{57498B8F-6A6A-42C9-80BE-7F1DE4366351}"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descr="COIN EC scientific picv"/>
          <p:cNvPicPr>
            <a:picLocks noChangeAspect="1" noChangeArrowheads="1"/>
          </p:cNvPicPr>
          <p:nvPr/>
        </p:nvPicPr>
        <p:blipFill>
          <a:blip r:embed="rId3"/>
          <a:srcRect/>
          <a:stretch>
            <a:fillRect/>
          </a:stretch>
        </p:blipFill>
        <p:spPr bwMode="auto">
          <a:xfrm>
            <a:off x="1643063" y="1909763"/>
            <a:ext cx="6491287" cy="4862512"/>
          </a:xfrm>
          <a:prstGeom prst="rect">
            <a:avLst/>
          </a:prstGeom>
          <a:noFill/>
          <a:ln w="9525">
            <a:noFill/>
            <a:miter lim="800000"/>
            <a:headEnd/>
            <a:tailEnd/>
          </a:ln>
        </p:spPr>
      </p:pic>
      <p:sp>
        <p:nvSpPr>
          <p:cNvPr id="129026" name="Rectangle 14"/>
          <p:cNvSpPr>
            <a:spLocks noChangeArrowheads="1"/>
          </p:cNvSpPr>
          <p:nvPr/>
        </p:nvSpPr>
        <p:spPr bwMode="auto">
          <a:xfrm>
            <a:off x="1057275" y="142875"/>
            <a:ext cx="8229600" cy="893763"/>
          </a:xfrm>
          <a:prstGeom prst="rect">
            <a:avLst/>
          </a:prstGeom>
          <a:noFill/>
          <a:ln w="9525">
            <a:noFill/>
            <a:miter lim="800000"/>
            <a:headEnd/>
            <a:tailEnd/>
          </a:ln>
        </p:spPr>
        <p:txBody>
          <a:bodyPr anchor="ctr"/>
          <a:lstStyle/>
          <a:p>
            <a:pPr algn="ctr"/>
            <a:r>
              <a:rPr lang="en-GB" sz="2400">
                <a:solidFill>
                  <a:srgbClr val="000000"/>
                </a:solidFill>
              </a:rPr>
              <a:t>Enterprise Collaboration Baseline Services – </a:t>
            </a:r>
          </a:p>
          <a:p>
            <a:pPr algn="ctr"/>
            <a:r>
              <a:rPr lang="en-GB" sz="2400">
                <a:solidFill>
                  <a:srgbClr val="000000"/>
                </a:solidFill>
              </a:rPr>
              <a:t>Prototype Details</a:t>
            </a:r>
            <a:endParaRPr lang="en-US" sz="2400">
              <a:solidFill>
                <a:schemeClr val="tx2"/>
              </a:solidFill>
            </a:endParaRPr>
          </a:p>
        </p:txBody>
      </p:sp>
      <p:sp>
        <p:nvSpPr>
          <p:cNvPr id="5" name="Foliennummernplatzhalter 4"/>
          <p:cNvSpPr>
            <a:spLocks noGrp="1"/>
          </p:cNvSpPr>
          <p:nvPr>
            <p:ph type="sldNum" sz="quarter" idx="12"/>
          </p:nvPr>
        </p:nvSpPr>
        <p:spPr/>
        <p:txBody>
          <a:bodyPr/>
          <a:lstStyle/>
          <a:p>
            <a:pPr>
              <a:defRPr/>
            </a:pPr>
            <a:fld id="{017D28CE-880F-4B15-8EA4-B6E0686CE90D}" type="slidenum">
              <a:rPr lang="en-US" smtClean="0"/>
              <a:pPr>
                <a:defRPr/>
              </a:pPr>
              <a:t>41</a:t>
            </a:fld>
            <a:endParaRPr lang="en-US"/>
          </a:p>
        </p:txBody>
      </p:sp>
      <p:sp>
        <p:nvSpPr>
          <p:cNvPr id="129028" name="Rechteck 6"/>
          <p:cNvSpPr>
            <a:spLocks noChangeArrowheads="1"/>
          </p:cNvSpPr>
          <p:nvPr/>
        </p:nvSpPr>
        <p:spPr bwMode="auto">
          <a:xfrm>
            <a:off x="214313" y="1212850"/>
            <a:ext cx="8929687" cy="915988"/>
          </a:xfrm>
          <a:prstGeom prst="rect">
            <a:avLst/>
          </a:prstGeom>
          <a:noFill/>
          <a:ln w="9525">
            <a:noFill/>
            <a:miter lim="800000"/>
            <a:headEnd/>
            <a:tailEnd/>
          </a:ln>
        </p:spPr>
        <p:txBody>
          <a:bodyPr>
            <a:spAutoFit/>
          </a:bodyPr>
          <a:lstStyle/>
          <a:p>
            <a:pPr>
              <a:buFontTx/>
              <a:buChar char="-"/>
            </a:pPr>
            <a:r>
              <a:rPr lang="en-GB">
                <a:solidFill>
                  <a:srgbClr val="000000"/>
                </a:solidFill>
                <a:latin typeface="Calibri" pitchFamily="34" charset="0"/>
                <a:cs typeface="Times New Roman" pitchFamily="18" charset="0"/>
              </a:rPr>
              <a:t> core set of services and tools </a:t>
            </a:r>
          </a:p>
          <a:p>
            <a:pPr>
              <a:buFontTx/>
              <a:buChar char="-"/>
            </a:pPr>
            <a:r>
              <a:rPr lang="en-GB" b="1" i="1">
                <a:solidFill>
                  <a:srgbClr val="000000"/>
                </a:solidFill>
                <a:latin typeface="Calibri" pitchFamily="34" charset="0"/>
              </a:rPr>
              <a:t> </a:t>
            </a:r>
            <a:r>
              <a:rPr lang="en-US">
                <a:solidFill>
                  <a:srgbClr val="000000"/>
                </a:solidFill>
                <a:latin typeface="Calibri" pitchFamily="34" charset="0"/>
              </a:rPr>
              <a:t>each ellipse represents a business service that is supported by a group of software tools and services</a:t>
            </a:r>
          </a:p>
        </p:txBody>
      </p:sp>
      <p:sp>
        <p:nvSpPr>
          <p:cNvPr id="129029" name="Pfeil nach rechts 5"/>
          <p:cNvSpPr>
            <a:spLocks noChangeArrowheads="1"/>
          </p:cNvSpPr>
          <p:nvPr/>
        </p:nvSpPr>
        <p:spPr bwMode="auto">
          <a:xfrm>
            <a:off x="857250" y="6272213"/>
            <a:ext cx="785813" cy="500062"/>
          </a:xfrm>
          <a:prstGeom prst="rightArrow">
            <a:avLst>
              <a:gd name="adj1" fmla="val 50000"/>
              <a:gd name="adj2" fmla="val 50002"/>
            </a:avLst>
          </a:prstGeom>
          <a:solidFill>
            <a:srgbClr val="0070C0"/>
          </a:solidFill>
          <a:ln w="22225" algn="ctr">
            <a:solidFill>
              <a:srgbClr val="3366FF"/>
            </a:solidFill>
            <a:round/>
            <a:headEnd/>
            <a:tailEnd/>
          </a:ln>
        </p:spPr>
        <p:txBody>
          <a:bodyPr/>
          <a:lstStyle/>
          <a:p>
            <a:pPr defTabSz="914400"/>
            <a:endParaRPr lang="en-GB"/>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p:cNvSpPr>
            <a:spLocks noGrp="1"/>
          </p:cNvSpPr>
          <p:nvPr>
            <p:ph type="sldNum" sz="quarter" idx="12"/>
          </p:nvPr>
        </p:nvSpPr>
        <p:spPr/>
        <p:txBody>
          <a:bodyPr/>
          <a:lstStyle/>
          <a:p>
            <a:pPr>
              <a:defRPr/>
            </a:pPr>
            <a:fld id="{CDB9DCB9-B98A-4072-AA86-F4E844573BFA}" type="slidenum">
              <a:rPr lang="en-US" smtClean="0"/>
              <a:pPr>
                <a:defRPr/>
              </a:pPr>
              <a:t>42</a:t>
            </a:fld>
            <a:endParaRPr lang="en-US"/>
          </a:p>
        </p:txBody>
      </p:sp>
      <p:sp>
        <p:nvSpPr>
          <p:cNvPr id="131074" name="Rectangle 14"/>
          <p:cNvSpPr>
            <a:spLocks noChangeArrowheads="1"/>
          </p:cNvSpPr>
          <p:nvPr/>
        </p:nvSpPr>
        <p:spPr bwMode="auto">
          <a:xfrm>
            <a:off x="1057275" y="142875"/>
            <a:ext cx="8229600" cy="893763"/>
          </a:xfrm>
          <a:prstGeom prst="rect">
            <a:avLst/>
          </a:prstGeom>
          <a:noFill/>
          <a:ln w="9525">
            <a:noFill/>
            <a:miter lim="800000"/>
            <a:headEnd/>
            <a:tailEnd/>
          </a:ln>
        </p:spPr>
        <p:txBody>
          <a:bodyPr anchor="ctr"/>
          <a:lstStyle/>
          <a:p>
            <a:pPr algn="ctr"/>
            <a:r>
              <a:rPr lang="en-GB" sz="2400">
                <a:solidFill>
                  <a:srgbClr val="000000"/>
                </a:solidFill>
              </a:rPr>
              <a:t>Details</a:t>
            </a:r>
            <a:endParaRPr lang="en-US" sz="2400">
              <a:solidFill>
                <a:schemeClr val="tx2"/>
              </a:solidFill>
            </a:endParaRPr>
          </a:p>
        </p:txBody>
      </p:sp>
      <p:graphicFrame>
        <p:nvGraphicFramePr>
          <p:cNvPr id="131094" name="Group 22"/>
          <p:cNvGraphicFramePr>
            <a:graphicFrameLocks noGrp="1"/>
          </p:cNvGraphicFramePr>
          <p:nvPr/>
        </p:nvGraphicFramePr>
        <p:xfrm>
          <a:off x="285750" y="1285875"/>
          <a:ext cx="8501063" cy="5446713"/>
        </p:xfrm>
        <a:graphic>
          <a:graphicData uri="http://schemas.openxmlformats.org/drawingml/2006/table">
            <a:tbl>
              <a:tblPr/>
              <a:tblGrid>
                <a:gridCol w="1428750"/>
                <a:gridCol w="7072313"/>
              </a:tblGrid>
              <a:tr h="857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Alignment with EC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Human collaboration within EC is a major goal. One preliminary for strong collaboration is communication which is performed by using several different technologies, like e-mail, instant messaging, chats and Voice calls via Skype. TUV provides different single Web services which offer these functionalities.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89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Functionality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The CommunicationPortlet provides a GUI for using the Email Service, Instant Messaging Service, and SkypeWeb Service. It enables the end-user directly to utilize these communication facilities and demonstrates their features, which are: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 Sending an e-mail notification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   - To one recipient, </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to a list of recipients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 Sending an IM notification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   - To one recipient, t</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o a list of recipients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 </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Creating a chat room and invite other users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 </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Utilize SkypeWeb features, such as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   - Starting a conference call, Starting a text chat, Sending Files via Skype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These functionalities realize Ad-Hoc collaboration features, which enable direct and synchronous communication between specific activity members.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Licensing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The license is LGPL v3.The third party software components and libraries included in the current release are using diverse open source licenses. </a:t>
                      </a: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Contact Person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Hong-Linh Truong, TUV, truong@infosys.tuwien.ac.at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1092" name="Ellipse 17"/>
          <p:cNvSpPr>
            <a:spLocks noChangeArrowheads="1"/>
          </p:cNvSpPr>
          <p:nvPr/>
        </p:nvSpPr>
        <p:spPr bwMode="auto">
          <a:xfrm>
            <a:off x="1503363" y="0"/>
            <a:ext cx="2636837" cy="1143000"/>
          </a:xfrm>
          <a:prstGeom prst="ellipse">
            <a:avLst/>
          </a:prstGeom>
          <a:solidFill>
            <a:srgbClr val="FFFFFF"/>
          </a:solidFill>
          <a:ln w="25400" algn="ctr">
            <a:solidFill>
              <a:srgbClr val="F79646"/>
            </a:solidFill>
            <a:round/>
            <a:headEnd/>
            <a:tailEnd/>
          </a:ln>
        </p:spPr>
        <p:txBody>
          <a:bodyPr anchor="ctr"/>
          <a:lstStyle/>
          <a:p>
            <a:pPr algn="ctr"/>
            <a:r>
              <a:rPr lang="en-GB">
                <a:solidFill>
                  <a:srgbClr val="000000"/>
                </a:solidFill>
                <a:latin typeface="Calibri" pitchFamily="34" charset="0"/>
              </a:rPr>
              <a:t>Communication Services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feld 4"/>
          <p:cNvSpPr txBox="1">
            <a:spLocks noChangeArrowheads="1"/>
          </p:cNvSpPr>
          <p:nvPr/>
        </p:nvSpPr>
        <p:spPr bwMode="auto">
          <a:xfrm>
            <a:off x="393700" y="1357313"/>
            <a:ext cx="3535363" cy="1754187"/>
          </a:xfrm>
          <a:prstGeom prst="rect">
            <a:avLst/>
          </a:prstGeom>
          <a:noFill/>
          <a:ln w="9525">
            <a:noFill/>
            <a:miter lim="800000"/>
            <a:headEnd/>
            <a:tailEnd/>
          </a:ln>
        </p:spPr>
        <p:txBody>
          <a:bodyPr>
            <a:spAutoFit/>
          </a:bodyPr>
          <a:lstStyle/>
          <a:p>
            <a:pPr>
              <a:defRPr/>
            </a:pPr>
            <a:r>
              <a:rPr lang="en-GB" b="1" dirty="0">
                <a:solidFill>
                  <a:srgbClr val="000000"/>
                </a:solidFill>
                <a:ea typeface="+mn-ea"/>
              </a:rPr>
              <a:t>Software tools and services:  </a:t>
            </a:r>
          </a:p>
          <a:p>
            <a:pPr>
              <a:buFontTx/>
              <a:buChar char="-"/>
              <a:defRPr/>
            </a:pPr>
            <a:r>
              <a:rPr lang="en-GB" i="1" dirty="0">
                <a:solidFill>
                  <a:srgbClr val="000000"/>
                </a:solidFill>
                <a:ea typeface="+mn-ea"/>
              </a:rPr>
              <a:t>Email Service, </a:t>
            </a:r>
          </a:p>
          <a:p>
            <a:pPr>
              <a:buFontTx/>
              <a:buChar char="-"/>
              <a:defRPr/>
            </a:pPr>
            <a:r>
              <a:rPr lang="en-GB" i="1" dirty="0">
                <a:solidFill>
                  <a:srgbClr val="000000"/>
                </a:solidFill>
                <a:ea typeface="+mn-ea"/>
              </a:rPr>
              <a:t> Instant Messaging Service, </a:t>
            </a:r>
          </a:p>
          <a:p>
            <a:pPr>
              <a:buFontTx/>
              <a:buChar char="-"/>
              <a:defRPr/>
            </a:pPr>
            <a:r>
              <a:rPr lang="en-GB" i="1" dirty="0">
                <a:solidFill>
                  <a:srgbClr val="000000"/>
                </a:solidFill>
                <a:ea typeface="+mn-ea"/>
              </a:rPr>
              <a:t> Skype  Web Service, </a:t>
            </a:r>
          </a:p>
          <a:p>
            <a:pPr>
              <a:buFontTx/>
              <a:buChar char="-"/>
              <a:defRPr/>
            </a:pPr>
            <a:r>
              <a:rPr lang="en-GB" i="1" dirty="0">
                <a:solidFill>
                  <a:srgbClr val="000000"/>
                </a:solidFill>
                <a:ea typeface="+mn-ea"/>
              </a:rPr>
              <a:t> Notification Service, </a:t>
            </a:r>
          </a:p>
          <a:p>
            <a:pPr>
              <a:buFontTx/>
              <a:buChar char="-"/>
              <a:defRPr/>
            </a:pPr>
            <a:r>
              <a:rPr lang="en-GB" i="1" dirty="0">
                <a:solidFill>
                  <a:srgbClr val="000000"/>
                </a:solidFill>
                <a:ea typeface="+mn-ea"/>
              </a:rPr>
              <a:t> Communication </a:t>
            </a:r>
            <a:r>
              <a:rPr lang="en-GB" i="1" dirty="0" err="1">
                <a:solidFill>
                  <a:srgbClr val="000000"/>
                </a:solidFill>
                <a:ea typeface="+mn-ea"/>
              </a:rPr>
              <a:t>Portlet</a:t>
            </a:r>
            <a:endParaRPr lang="en-GB" dirty="0">
              <a:solidFill>
                <a:srgbClr val="000000"/>
              </a:solidFill>
              <a:ea typeface="+mn-ea"/>
            </a:endParaRPr>
          </a:p>
        </p:txBody>
      </p:sp>
      <p:sp>
        <p:nvSpPr>
          <p:cNvPr id="133122" name="Ellipse 17"/>
          <p:cNvSpPr>
            <a:spLocks noChangeArrowheads="1"/>
          </p:cNvSpPr>
          <p:nvPr/>
        </p:nvSpPr>
        <p:spPr bwMode="auto">
          <a:xfrm>
            <a:off x="1503363" y="0"/>
            <a:ext cx="2636837" cy="1143000"/>
          </a:xfrm>
          <a:prstGeom prst="ellipse">
            <a:avLst/>
          </a:prstGeom>
          <a:solidFill>
            <a:srgbClr val="FFFFFF"/>
          </a:solidFill>
          <a:ln w="25400" algn="ctr">
            <a:solidFill>
              <a:srgbClr val="F79646"/>
            </a:solidFill>
            <a:round/>
            <a:headEnd/>
            <a:tailEnd/>
          </a:ln>
        </p:spPr>
        <p:txBody>
          <a:bodyPr anchor="ctr"/>
          <a:lstStyle/>
          <a:p>
            <a:pPr algn="ctr"/>
            <a:r>
              <a:rPr lang="en-GB">
                <a:solidFill>
                  <a:srgbClr val="000000"/>
                </a:solidFill>
                <a:latin typeface="Calibri" pitchFamily="34" charset="0"/>
              </a:rPr>
              <a:t>Communication Services</a:t>
            </a:r>
          </a:p>
        </p:txBody>
      </p:sp>
      <p:sp>
        <p:nvSpPr>
          <p:cNvPr id="133123" name="Rechteck 6"/>
          <p:cNvSpPr>
            <a:spLocks noChangeArrowheads="1"/>
          </p:cNvSpPr>
          <p:nvPr/>
        </p:nvSpPr>
        <p:spPr bwMode="auto">
          <a:xfrm>
            <a:off x="3929063" y="1357313"/>
            <a:ext cx="5214937" cy="1600200"/>
          </a:xfrm>
          <a:prstGeom prst="rect">
            <a:avLst/>
          </a:prstGeom>
          <a:noFill/>
          <a:ln w="9525">
            <a:noFill/>
            <a:miter lim="800000"/>
            <a:headEnd/>
            <a:tailEnd/>
          </a:ln>
        </p:spPr>
        <p:txBody>
          <a:bodyPr>
            <a:spAutoFit/>
          </a:bodyPr>
          <a:lstStyle/>
          <a:p>
            <a:pPr>
              <a:buFontTx/>
              <a:buChar char="-"/>
            </a:pPr>
            <a:r>
              <a:rPr lang="en-GB" sz="1400">
                <a:solidFill>
                  <a:srgbClr val="000000"/>
                </a:solidFill>
              </a:rPr>
              <a:t>Communication between humans through e-mail, instant messaging and voice chat</a:t>
            </a:r>
          </a:p>
          <a:p>
            <a:pPr>
              <a:buFontTx/>
              <a:buChar char="-"/>
            </a:pPr>
            <a:r>
              <a:rPr lang="en-GB" sz="1400">
                <a:solidFill>
                  <a:srgbClr val="000000"/>
                </a:solidFill>
              </a:rPr>
              <a:t> Utilize the communication services directly</a:t>
            </a:r>
          </a:p>
          <a:p>
            <a:pPr>
              <a:buFontTx/>
              <a:buChar char="-"/>
            </a:pPr>
            <a:r>
              <a:rPr lang="en-GB" sz="1400">
                <a:solidFill>
                  <a:srgbClr val="000000"/>
                </a:solidFill>
              </a:rPr>
              <a:t> Services can be used by other services/tools to </a:t>
            </a:r>
          </a:p>
          <a:p>
            <a:r>
              <a:rPr lang="en-GB" sz="1400">
                <a:solidFill>
                  <a:srgbClr val="000000"/>
                </a:solidFill>
              </a:rPr>
              <a:t>  distribute relevant information </a:t>
            </a:r>
          </a:p>
          <a:p>
            <a:pPr>
              <a:buFontTx/>
              <a:buChar char="-"/>
            </a:pPr>
            <a:r>
              <a:rPr lang="en-GB" sz="1400">
                <a:solidFill>
                  <a:srgbClr val="000000"/>
                </a:solidFill>
              </a:rPr>
              <a:t> Notify about important events in all collaboration </a:t>
            </a:r>
          </a:p>
          <a:p>
            <a:r>
              <a:rPr lang="en-GB" sz="1400">
                <a:solidFill>
                  <a:srgbClr val="000000"/>
                </a:solidFill>
              </a:rPr>
              <a:t>  phases</a:t>
            </a:r>
            <a:endParaRPr lang="en-GB" sz="1400" b="1">
              <a:solidFill>
                <a:srgbClr val="000000"/>
              </a:solidFill>
            </a:endParaRPr>
          </a:p>
        </p:txBody>
      </p:sp>
      <p:pic>
        <p:nvPicPr>
          <p:cNvPr id="133124" name="Picture 1"/>
          <p:cNvPicPr>
            <a:picLocks noChangeAspect="1" noChangeArrowheads="1"/>
          </p:cNvPicPr>
          <p:nvPr/>
        </p:nvPicPr>
        <p:blipFill>
          <a:blip r:embed="rId3"/>
          <a:srcRect/>
          <a:stretch>
            <a:fillRect/>
          </a:stretch>
        </p:blipFill>
        <p:spPr bwMode="auto">
          <a:xfrm>
            <a:off x="2832100" y="2928938"/>
            <a:ext cx="6311900" cy="3384550"/>
          </a:xfrm>
          <a:prstGeom prst="rect">
            <a:avLst/>
          </a:prstGeom>
          <a:noFill/>
          <a:ln w="9525">
            <a:noFill/>
            <a:miter lim="800000"/>
            <a:headEnd/>
            <a:tailEnd/>
          </a:ln>
        </p:spPr>
      </p:pic>
      <p:pic>
        <p:nvPicPr>
          <p:cNvPr id="133125" name="Picture 5"/>
          <p:cNvPicPr>
            <a:picLocks noChangeAspect="1" noChangeArrowheads="1"/>
          </p:cNvPicPr>
          <p:nvPr/>
        </p:nvPicPr>
        <p:blipFill>
          <a:blip r:embed="rId4"/>
          <a:srcRect/>
          <a:stretch>
            <a:fillRect/>
          </a:stretch>
        </p:blipFill>
        <p:spPr bwMode="auto">
          <a:xfrm>
            <a:off x="-50800" y="4679950"/>
            <a:ext cx="3265488" cy="2178050"/>
          </a:xfrm>
          <a:prstGeom prst="rect">
            <a:avLst/>
          </a:prstGeom>
          <a:noFill/>
          <a:ln w="9525">
            <a:noFill/>
            <a:miter lim="800000"/>
            <a:headEnd/>
            <a:tailEnd/>
          </a:ln>
        </p:spPr>
      </p:pic>
      <p:pic>
        <p:nvPicPr>
          <p:cNvPr id="133126" name="Picture 2"/>
          <p:cNvPicPr>
            <a:picLocks noChangeAspect="1" noChangeArrowheads="1"/>
          </p:cNvPicPr>
          <p:nvPr/>
        </p:nvPicPr>
        <p:blipFill>
          <a:blip r:embed="rId5"/>
          <a:srcRect/>
          <a:stretch>
            <a:fillRect/>
          </a:stretch>
        </p:blipFill>
        <p:spPr bwMode="auto">
          <a:xfrm>
            <a:off x="7010400" y="0"/>
            <a:ext cx="2133600" cy="1428750"/>
          </a:xfrm>
          <a:prstGeom prst="rect">
            <a:avLst/>
          </a:prstGeom>
          <a:noFill/>
          <a:ln w="9525">
            <a:noFill/>
            <a:miter lim="800000"/>
            <a:headEnd/>
            <a:tailEnd/>
          </a:ln>
        </p:spPr>
      </p:pic>
      <p:sp>
        <p:nvSpPr>
          <p:cNvPr id="11" name="Foliennummernplatzhalter 10"/>
          <p:cNvSpPr>
            <a:spLocks noGrp="1"/>
          </p:cNvSpPr>
          <p:nvPr>
            <p:ph type="sldNum" sz="quarter" idx="12"/>
          </p:nvPr>
        </p:nvSpPr>
        <p:spPr/>
        <p:txBody>
          <a:bodyPr/>
          <a:lstStyle/>
          <a:p>
            <a:pPr>
              <a:defRPr/>
            </a:pPr>
            <a:fld id="{82B509D2-69E2-4DDE-9EFB-7B44B3C92A30}"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2" descr="COIN EC scientific picv"/>
          <p:cNvPicPr>
            <a:picLocks noChangeAspect="1" noChangeArrowheads="1"/>
          </p:cNvPicPr>
          <p:nvPr/>
        </p:nvPicPr>
        <p:blipFill>
          <a:blip r:embed="rId3"/>
          <a:srcRect/>
          <a:stretch>
            <a:fillRect/>
          </a:stretch>
        </p:blipFill>
        <p:spPr bwMode="auto">
          <a:xfrm>
            <a:off x="1643063" y="1909763"/>
            <a:ext cx="6491287" cy="4862512"/>
          </a:xfrm>
          <a:prstGeom prst="rect">
            <a:avLst/>
          </a:prstGeom>
          <a:noFill/>
          <a:ln w="9525">
            <a:noFill/>
            <a:miter lim="800000"/>
            <a:headEnd/>
            <a:tailEnd/>
          </a:ln>
        </p:spPr>
      </p:pic>
      <p:sp>
        <p:nvSpPr>
          <p:cNvPr id="135170" name="Rectangle 14"/>
          <p:cNvSpPr>
            <a:spLocks noChangeArrowheads="1"/>
          </p:cNvSpPr>
          <p:nvPr/>
        </p:nvSpPr>
        <p:spPr bwMode="auto">
          <a:xfrm>
            <a:off x="1057275" y="142875"/>
            <a:ext cx="8229600" cy="893763"/>
          </a:xfrm>
          <a:prstGeom prst="rect">
            <a:avLst/>
          </a:prstGeom>
          <a:noFill/>
          <a:ln w="9525">
            <a:noFill/>
            <a:miter lim="800000"/>
            <a:headEnd/>
            <a:tailEnd/>
          </a:ln>
        </p:spPr>
        <p:txBody>
          <a:bodyPr anchor="ctr"/>
          <a:lstStyle/>
          <a:p>
            <a:pPr algn="ctr"/>
            <a:r>
              <a:rPr lang="en-GB" sz="2400">
                <a:solidFill>
                  <a:srgbClr val="000000"/>
                </a:solidFill>
              </a:rPr>
              <a:t>Enterprise Collaboration Baseline Services – </a:t>
            </a:r>
          </a:p>
          <a:p>
            <a:pPr algn="ctr"/>
            <a:r>
              <a:rPr lang="en-GB" sz="2400">
                <a:solidFill>
                  <a:srgbClr val="000000"/>
                </a:solidFill>
              </a:rPr>
              <a:t>Prototype Details</a:t>
            </a:r>
            <a:endParaRPr lang="en-US" sz="2400">
              <a:solidFill>
                <a:schemeClr val="tx2"/>
              </a:solidFill>
            </a:endParaRPr>
          </a:p>
        </p:txBody>
      </p:sp>
      <p:sp>
        <p:nvSpPr>
          <p:cNvPr id="5" name="Foliennummernplatzhalter 4"/>
          <p:cNvSpPr>
            <a:spLocks noGrp="1"/>
          </p:cNvSpPr>
          <p:nvPr>
            <p:ph type="sldNum" sz="quarter" idx="12"/>
          </p:nvPr>
        </p:nvSpPr>
        <p:spPr/>
        <p:txBody>
          <a:bodyPr/>
          <a:lstStyle/>
          <a:p>
            <a:pPr>
              <a:defRPr/>
            </a:pPr>
            <a:fld id="{AB7014C7-2633-43CA-9947-5BC938776C29}" type="slidenum">
              <a:rPr lang="en-US" smtClean="0"/>
              <a:pPr>
                <a:defRPr/>
              </a:pPr>
              <a:t>44</a:t>
            </a:fld>
            <a:endParaRPr lang="en-US"/>
          </a:p>
        </p:txBody>
      </p:sp>
      <p:sp>
        <p:nvSpPr>
          <p:cNvPr id="135172" name="Rechteck 6"/>
          <p:cNvSpPr>
            <a:spLocks noChangeArrowheads="1"/>
          </p:cNvSpPr>
          <p:nvPr/>
        </p:nvSpPr>
        <p:spPr bwMode="auto">
          <a:xfrm>
            <a:off x="214313" y="1212850"/>
            <a:ext cx="8929687" cy="915988"/>
          </a:xfrm>
          <a:prstGeom prst="rect">
            <a:avLst/>
          </a:prstGeom>
          <a:noFill/>
          <a:ln w="9525">
            <a:noFill/>
            <a:miter lim="800000"/>
            <a:headEnd/>
            <a:tailEnd/>
          </a:ln>
        </p:spPr>
        <p:txBody>
          <a:bodyPr>
            <a:spAutoFit/>
          </a:bodyPr>
          <a:lstStyle/>
          <a:p>
            <a:pPr>
              <a:buFontTx/>
              <a:buChar char="-"/>
            </a:pPr>
            <a:r>
              <a:rPr lang="en-GB">
                <a:solidFill>
                  <a:srgbClr val="000000"/>
                </a:solidFill>
                <a:latin typeface="Calibri" pitchFamily="34" charset="0"/>
                <a:cs typeface="Times New Roman" pitchFamily="18" charset="0"/>
              </a:rPr>
              <a:t> core set of services and tools </a:t>
            </a:r>
          </a:p>
          <a:p>
            <a:pPr>
              <a:buFontTx/>
              <a:buChar char="-"/>
            </a:pPr>
            <a:r>
              <a:rPr lang="en-GB" b="1" i="1">
                <a:solidFill>
                  <a:srgbClr val="000000"/>
                </a:solidFill>
                <a:latin typeface="Calibri" pitchFamily="34" charset="0"/>
              </a:rPr>
              <a:t> </a:t>
            </a:r>
            <a:r>
              <a:rPr lang="en-US">
                <a:solidFill>
                  <a:srgbClr val="000000"/>
                </a:solidFill>
                <a:latin typeface="Calibri" pitchFamily="34" charset="0"/>
              </a:rPr>
              <a:t>each ellipse represents a business service that is supported by a group of software tools and services</a:t>
            </a:r>
          </a:p>
        </p:txBody>
      </p:sp>
      <p:sp>
        <p:nvSpPr>
          <p:cNvPr id="135173" name="Pfeil nach rechts 5"/>
          <p:cNvSpPr>
            <a:spLocks noChangeArrowheads="1"/>
          </p:cNvSpPr>
          <p:nvPr/>
        </p:nvSpPr>
        <p:spPr bwMode="auto">
          <a:xfrm>
            <a:off x="857250" y="5857875"/>
            <a:ext cx="785813" cy="500063"/>
          </a:xfrm>
          <a:prstGeom prst="rightArrow">
            <a:avLst>
              <a:gd name="adj1" fmla="val 50000"/>
              <a:gd name="adj2" fmla="val 50002"/>
            </a:avLst>
          </a:prstGeom>
          <a:solidFill>
            <a:srgbClr val="0070C0"/>
          </a:solidFill>
          <a:ln w="22225" algn="ctr">
            <a:solidFill>
              <a:srgbClr val="3366FF"/>
            </a:solidFill>
            <a:round/>
            <a:headEnd/>
            <a:tailEnd/>
          </a:ln>
        </p:spPr>
        <p:txBody>
          <a:bodyPr/>
          <a:lstStyle/>
          <a:p>
            <a:pPr defTabSz="914400"/>
            <a:endParaRPr lang="en-GB"/>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p:cNvSpPr>
            <a:spLocks noGrp="1"/>
          </p:cNvSpPr>
          <p:nvPr>
            <p:ph type="sldNum" sz="quarter" idx="12"/>
          </p:nvPr>
        </p:nvSpPr>
        <p:spPr/>
        <p:txBody>
          <a:bodyPr/>
          <a:lstStyle/>
          <a:p>
            <a:pPr>
              <a:defRPr/>
            </a:pPr>
            <a:fld id="{04474051-57DC-48AB-BEE6-35763BCD4FB5}" type="slidenum">
              <a:rPr lang="en-US" smtClean="0"/>
              <a:pPr>
                <a:defRPr/>
              </a:pPr>
              <a:t>45</a:t>
            </a:fld>
            <a:endParaRPr lang="en-US"/>
          </a:p>
        </p:txBody>
      </p:sp>
      <p:sp>
        <p:nvSpPr>
          <p:cNvPr id="137218" name="Rectangle 14"/>
          <p:cNvSpPr>
            <a:spLocks noChangeArrowheads="1"/>
          </p:cNvSpPr>
          <p:nvPr/>
        </p:nvSpPr>
        <p:spPr bwMode="auto">
          <a:xfrm>
            <a:off x="1057275" y="142875"/>
            <a:ext cx="8229600" cy="893763"/>
          </a:xfrm>
          <a:prstGeom prst="rect">
            <a:avLst/>
          </a:prstGeom>
          <a:noFill/>
          <a:ln w="9525">
            <a:noFill/>
            <a:miter lim="800000"/>
            <a:headEnd/>
            <a:tailEnd/>
          </a:ln>
        </p:spPr>
        <p:txBody>
          <a:bodyPr anchor="ctr"/>
          <a:lstStyle/>
          <a:p>
            <a:pPr algn="ctr"/>
            <a:r>
              <a:rPr lang="en-GB" sz="2400">
                <a:solidFill>
                  <a:srgbClr val="000000"/>
                </a:solidFill>
              </a:rPr>
              <a:t>Business Opportunity Service - Details</a:t>
            </a:r>
            <a:endParaRPr lang="en-US" sz="2400">
              <a:solidFill>
                <a:schemeClr val="tx2"/>
              </a:solidFill>
            </a:endParaRPr>
          </a:p>
        </p:txBody>
      </p:sp>
      <p:graphicFrame>
        <p:nvGraphicFramePr>
          <p:cNvPr id="13" name="Tabelle 12"/>
          <p:cNvGraphicFramePr>
            <a:graphicFrameLocks noGrp="1"/>
          </p:cNvGraphicFramePr>
          <p:nvPr/>
        </p:nvGraphicFramePr>
        <p:xfrm>
          <a:off x="285750" y="1395413"/>
          <a:ext cx="8501063" cy="5321300"/>
        </p:xfrm>
        <a:graphic>
          <a:graphicData uri="http://schemas.openxmlformats.org/drawingml/2006/table">
            <a:tbl>
              <a:tblPr firstRow="1" bandRow="1">
                <a:tableStyleId>{5940675A-B579-460E-94D1-54222C63F5DA}</a:tableStyleId>
              </a:tblPr>
              <a:tblGrid>
                <a:gridCol w="1428760"/>
                <a:gridCol w="7072362"/>
              </a:tblGrid>
              <a:tr h="1477972">
                <a:tc>
                  <a:txBody>
                    <a:bodyPr/>
                    <a:lstStyle/>
                    <a:p>
                      <a:r>
                        <a:rPr lang="en-GB" sz="1400" dirty="0" smtClean="0"/>
                        <a:t>Alignment with EC</a:t>
                      </a:r>
                    </a:p>
                    <a:p>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The Business Opportunity Service is a java enterprise application exposing a web service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The purpose of this service is to give an </a:t>
                      </a:r>
                      <a:r>
                        <a:rPr lang="en-US" sz="1400" b="1" i="1" dirty="0" smtClean="0"/>
                        <a:t>easy high level interface to manage data </a:t>
                      </a:r>
                      <a:r>
                        <a:rPr lang="en-US" sz="1400" dirty="0" smtClean="0"/>
                        <a:t>about the Business Opportunity which means that any tool will save and add part of the Business Opportunity model during the execution of its activities. </a:t>
                      </a:r>
                      <a:endParaRPr lang="en-GB" sz="1400" dirty="0"/>
                    </a:p>
                  </a:txBody>
                  <a:tcPr/>
                </a:tc>
              </a:tr>
              <a:tr h="2556793">
                <a:tc>
                  <a:txBody>
                    <a:bodyPr/>
                    <a:lstStyle/>
                    <a:p>
                      <a:r>
                        <a:rPr lang="en-GB" sz="1400" dirty="0" smtClean="0"/>
                        <a:t>Functionality</a:t>
                      </a:r>
                    </a:p>
                    <a:p>
                      <a:endParaRPr lang="en-GB" sz="1400" dirty="0"/>
                    </a:p>
                  </a:txBody>
                  <a:tcPr/>
                </a:tc>
                <a:tc>
                  <a:txBody>
                    <a:bodyPr/>
                    <a:lstStyle/>
                    <a:p>
                      <a:r>
                        <a:rPr lang="en-US" sz="1400" kern="1200" baseline="0" dirty="0" smtClean="0">
                          <a:solidFill>
                            <a:schemeClr val="tx1"/>
                          </a:solidFill>
                          <a:latin typeface="+mn-lt"/>
                          <a:ea typeface="+mn-ea"/>
                          <a:cs typeface="+mn-cs"/>
                        </a:rPr>
                        <a:t>The current version of the service is a web service allowing access to the BO Model triggering the low level functionalities exposed by “COIN Data Level Business Opportunity Access Service”. This service features are: </a:t>
                      </a:r>
                    </a:p>
                    <a:p>
                      <a:endParaRPr lang="en-US" sz="1400" kern="1200" baseline="0" dirty="0" smtClean="0">
                        <a:solidFill>
                          <a:schemeClr val="tx1"/>
                        </a:solidFill>
                        <a:latin typeface="+mn-lt"/>
                        <a:ea typeface="+mn-ea"/>
                        <a:cs typeface="+mn-cs"/>
                      </a:endParaRPr>
                    </a:p>
                    <a:p>
                      <a:pPr>
                        <a:buFontTx/>
                        <a:buChar char="-"/>
                      </a:pPr>
                      <a:r>
                        <a:rPr lang="en-US" sz="1400" kern="1200" baseline="0" dirty="0" smtClean="0">
                          <a:solidFill>
                            <a:schemeClr val="tx1"/>
                          </a:solidFill>
                          <a:latin typeface="+mn-lt"/>
                          <a:ea typeface="+mn-ea"/>
                          <a:cs typeface="+mn-cs"/>
                        </a:rPr>
                        <a:t> Create a new BO</a:t>
                      </a:r>
                      <a:endParaRPr lang="en-GB" sz="1400" kern="1200" baseline="0" dirty="0" smtClean="0">
                        <a:solidFill>
                          <a:schemeClr val="tx1"/>
                        </a:solidFill>
                        <a:latin typeface="+mn-lt"/>
                        <a:ea typeface="+mn-ea"/>
                        <a:cs typeface="+mn-cs"/>
                      </a:endParaRPr>
                    </a:p>
                    <a:p>
                      <a:r>
                        <a:rPr lang="en-GB" sz="1400" kern="1200" baseline="0" dirty="0" smtClean="0">
                          <a:solidFill>
                            <a:schemeClr val="tx1"/>
                          </a:solidFill>
                          <a:latin typeface="+mn-lt"/>
                          <a:ea typeface="+mn-ea"/>
                          <a:cs typeface="+mn-cs"/>
                        </a:rPr>
                        <a:t>- Edit BO data </a:t>
                      </a:r>
                    </a:p>
                    <a:p>
                      <a:r>
                        <a:rPr lang="en-GB" sz="1400" kern="1200" baseline="0" dirty="0" smtClean="0">
                          <a:solidFill>
                            <a:schemeClr val="tx1"/>
                          </a:solidFill>
                          <a:latin typeface="+mn-lt"/>
                          <a:ea typeface="+mn-ea"/>
                          <a:cs typeface="+mn-cs"/>
                        </a:rPr>
                        <a:t>- Delete a BO </a:t>
                      </a:r>
                    </a:p>
                    <a:p>
                      <a:r>
                        <a:rPr lang="en-GB" sz="1400" kern="1200" baseline="0" dirty="0" smtClean="0">
                          <a:solidFill>
                            <a:schemeClr val="tx1"/>
                          </a:solidFill>
                          <a:latin typeface="+mn-lt"/>
                          <a:ea typeface="+mn-ea"/>
                          <a:cs typeface="+mn-cs"/>
                        </a:rPr>
                        <a:t>- Find a specific BO </a:t>
                      </a:r>
                    </a:p>
                    <a:p>
                      <a:r>
                        <a:rPr lang="en-GB" sz="1400" kern="1200" baseline="0" dirty="0" smtClean="0">
                          <a:solidFill>
                            <a:schemeClr val="tx1"/>
                          </a:solidFill>
                          <a:latin typeface="+mn-lt"/>
                          <a:ea typeface="+mn-ea"/>
                          <a:cs typeface="+mn-cs"/>
                        </a:rPr>
                        <a:t>- </a:t>
                      </a:r>
                      <a:r>
                        <a:rPr lang="en-US" sz="1400" kern="1200" baseline="0" dirty="0" smtClean="0">
                          <a:solidFill>
                            <a:schemeClr val="tx1"/>
                          </a:solidFill>
                          <a:latin typeface="+mn-lt"/>
                          <a:ea typeface="+mn-ea"/>
                          <a:cs typeface="+mn-cs"/>
                        </a:rPr>
                        <a:t>Get a list of BO comply with some parameters </a:t>
                      </a:r>
                    </a:p>
                    <a:p>
                      <a:r>
                        <a:rPr lang="en-GB" sz="1400" kern="1200" baseline="0" dirty="0" smtClean="0">
                          <a:solidFill>
                            <a:schemeClr val="tx1"/>
                          </a:solidFill>
                          <a:latin typeface="+mn-lt"/>
                          <a:ea typeface="+mn-ea"/>
                          <a:cs typeface="+mn-cs"/>
                        </a:rPr>
                        <a:t>- </a:t>
                      </a:r>
                      <a:r>
                        <a:rPr lang="en-US" sz="1400" kern="1200" baseline="0" dirty="0" smtClean="0">
                          <a:solidFill>
                            <a:schemeClr val="tx1"/>
                          </a:solidFill>
                          <a:latin typeface="+mn-lt"/>
                          <a:ea typeface="+mn-ea"/>
                          <a:cs typeface="+mn-cs"/>
                        </a:rPr>
                        <a:t>Define the status of the BO and the related tool that is allowed to access to related data </a:t>
                      </a:r>
                    </a:p>
                    <a:p>
                      <a:endParaRPr lang="en-US" sz="1400" kern="1200" baseline="0" dirty="0" smtClean="0">
                        <a:solidFill>
                          <a:schemeClr val="tx1"/>
                        </a:solidFill>
                        <a:latin typeface="+mn-lt"/>
                        <a:ea typeface="+mn-ea"/>
                        <a:cs typeface="+mn-cs"/>
                      </a:endParaRPr>
                    </a:p>
                  </a:txBody>
                  <a:tcPr/>
                </a:tc>
              </a:tr>
              <a:tr h="506364">
                <a:tc>
                  <a:txBody>
                    <a:bodyPr/>
                    <a:lstStyle/>
                    <a:p>
                      <a:r>
                        <a:rPr lang="en-GB" sz="1400" dirty="0" smtClean="0"/>
                        <a:t>Licensing</a:t>
                      </a:r>
                    </a:p>
                    <a:p>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Has to be determined. </a:t>
                      </a:r>
                      <a:endParaRPr lang="en-GB" sz="1400" dirty="0"/>
                    </a:p>
                  </a:txBody>
                  <a:tcPr/>
                </a:tc>
              </a:tr>
              <a:tr h="6731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Contact Person</a:t>
                      </a:r>
                    </a:p>
                  </a:txBody>
                  <a:tcPr/>
                </a:tc>
                <a:tc>
                  <a:txBody>
                    <a:bodyPr/>
                    <a:lstStyle/>
                    <a:p>
                      <a:r>
                        <a:rPr lang="en-GB" sz="1400" dirty="0" smtClean="0"/>
                        <a:t>Michele</a:t>
                      </a:r>
                      <a:r>
                        <a:rPr lang="en-GB" sz="1400" baseline="0" dirty="0" smtClean="0"/>
                        <a:t> Sesana, TXT, michele.sesana@txt.it</a:t>
                      </a:r>
                      <a:endParaRPr lang="en-GB" sz="1400" dirty="0" smtClean="0"/>
                    </a:p>
                  </a:txBody>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a:xfrm>
            <a:off x="1671638" y="0"/>
            <a:ext cx="6788150" cy="1143000"/>
          </a:xfrm>
        </p:spPr>
        <p:txBody>
          <a:bodyPr/>
          <a:lstStyle/>
          <a:p>
            <a:pPr algn="l" eaLnBrk="1" hangingPunct="1"/>
            <a:r>
              <a:rPr lang="en-GB" sz="1800" smtClean="0">
                <a:solidFill>
                  <a:schemeClr val="tx1"/>
                </a:solidFill>
              </a:rPr>
              <a:t>Service to Access the</a:t>
            </a:r>
            <a:r>
              <a:rPr lang="en-US" sz="1800" smtClean="0">
                <a:solidFill>
                  <a:schemeClr val="tx1"/>
                </a:solidFill>
              </a:rPr>
              <a:t> Profiles, Competencies and Business Opportunity Common Repository</a:t>
            </a:r>
          </a:p>
        </p:txBody>
      </p:sp>
      <p:sp>
        <p:nvSpPr>
          <p:cNvPr id="139266" name="Textfeld 4"/>
          <p:cNvSpPr txBox="1">
            <a:spLocks noChangeArrowheads="1"/>
          </p:cNvSpPr>
          <p:nvPr/>
        </p:nvSpPr>
        <p:spPr bwMode="auto">
          <a:xfrm>
            <a:off x="393700" y="1357313"/>
            <a:ext cx="8177213" cy="1190625"/>
          </a:xfrm>
          <a:prstGeom prst="rect">
            <a:avLst/>
          </a:prstGeom>
          <a:noFill/>
          <a:ln w="9525">
            <a:noFill/>
            <a:miter lim="800000"/>
            <a:headEnd/>
            <a:tailEnd/>
          </a:ln>
        </p:spPr>
        <p:txBody>
          <a:bodyPr>
            <a:spAutoFit/>
          </a:bodyPr>
          <a:lstStyle/>
          <a:p>
            <a:r>
              <a:rPr lang="en-GB" b="1"/>
              <a:t>Software tools and services:  </a:t>
            </a:r>
          </a:p>
          <a:p>
            <a:pPr>
              <a:buFontTx/>
              <a:buChar char="-"/>
            </a:pPr>
            <a:r>
              <a:rPr lang="en-GB" i="1"/>
              <a:t> Profiles, Competencies, Business Opportunities models and database,</a:t>
            </a:r>
          </a:p>
          <a:p>
            <a:pPr>
              <a:buFontTx/>
              <a:buChar char="-"/>
            </a:pPr>
            <a:r>
              <a:rPr lang="en-GB" i="1"/>
              <a:t> Access to the common Profiles and Competencies Service,</a:t>
            </a:r>
          </a:p>
          <a:p>
            <a:pPr>
              <a:buFontTx/>
              <a:buChar char="-"/>
            </a:pPr>
            <a:r>
              <a:rPr lang="en-GB" i="1"/>
              <a:t> Business Opportunity Access Service </a:t>
            </a:r>
            <a:endParaRPr lang="en-GB" b="1">
              <a:solidFill>
                <a:srgbClr val="000000"/>
              </a:solidFill>
            </a:endParaRPr>
          </a:p>
        </p:txBody>
      </p:sp>
      <p:sp>
        <p:nvSpPr>
          <p:cNvPr id="139267" name="Rechteck 5"/>
          <p:cNvSpPr>
            <a:spLocks noChangeArrowheads="1"/>
          </p:cNvSpPr>
          <p:nvPr/>
        </p:nvSpPr>
        <p:spPr bwMode="auto">
          <a:xfrm>
            <a:off x="393700" y="2786063"/>
            <a:ext cx="8066088" cy="1200150"/>
          </a:xfrm>
          <a:prstGeom prst="rect">
            <a:avLst/>
          </a:prstGeom>
          <a:noFill/>
          <a:ln w="9525">
            <a:noFill/>
            <a:miter lim="800000"/>
            <a:headEnd/>
            <a:tailEnd/>
          </a:ln>
        </p:spPr>
        <p:txBody>
          <a:bodyPr>
            <a:spAutoFit/>
          </a:bodyPr>
          <a:lstStyle/>
          <a:p>
            <a:pPr>
              <a:buFontTx/>
              <a:buChar char="-"/>
            </a:pPr>
            <a:r>
              <a:rPr lang="en-US">
                <a:solidFill>
                  <a:srgbClr val="000000"/>
                </a:solidFill>
              </a:rPr>
              <a:t> Support of business opportunity information, individual credits, profiling, </a:t>
            </a:r>
          </a:p>
          <a:p>
            <a:r>
              <a:rPr lang="en-US">
                <a:solidFill>
                  <a:srgbClr val="000000"/>
                </a:solidFill>
              </a:rPr>
              <a:t>  human interaction information</a:t>
            </a:r>
          </a:p>
          <a:p>
            <a:pPr>
              <a:buFontTx/>
              <a:buChar char="-"/>
            </a:pPr>
            <a:r>
              <a:rPr lang="en-US">
                <a:solidFill>
                  <a:srgbClr val="000000"/>
                </a:solidFill>
              </a:rPr>
              <a:t> Manages the core data model schema which is used by all baseline tools </a:t>
            </a:r>
          </a:p>
          <a:p>
            <a:r>
              <a:rPr lang="en-US">
                <a:solidFill>
                  <a:srgbClr val="000000"/>
                </a:solidFill>
              </a:rPr>
              <a:t>  and services. </a:t>
            </a:r>
          </a:p>
        </p:txBody>
      </p:sp>
      <p:sp>
        <p:nvSpPr>
          <p:cNvPr id="7" name="Foliennummernplatzhalter 6"/>
          <p:cNvSpPr>
            <a:spLocks noGrp="1"/>
          </p:cNvSpPr>
          <p:nvPr>
            <p:ph type="sldNum" sz="quarter" idx="12"/>
          </p:nvPr>
        </p:nvSpPr>
        <p:spPr/>
        <p:txBody>
          <a:bodyPr/>
          <a:lstStyle/>
          <a:p>
            <a:pPr>
              <a:defRPr/>
            </a:pPr>
            <a:fld id="{EE6DA117-B672-449A-A919-DB93540F4B2C}" type="slidenum">
              <a:rPr lang="en-US" smtClean="0"/>
              <a:pPr>
                <a:defRPr/>
              </a:pPr>
              <a:t>46</a:t>
            </a:fld>
            <a:endParaRPr lang="en-US"/>
          </a:p>
        </p:txBody>
      </p:sp>
      <p:grpSp>
        <p:nvGrpSpPr>
          <p:cNvPr id="139269" name="Gruppieren 9"/>
          <p:cNvGrpSpPr>
            <a:grpSpLocks/>
          </p:cNvGrpSpPr>
          <p:nvPr/>
        </p:nvGrpSpPr>
        <p:grpSpPr bwMode="auto">
          <a:xfrm>
            <a:off x="4965700" y="3932238"/>
            <a:ext cx="4035425" cy="2681287"/>
            <a:chOff x="7751813" y="3857628"/>
            <a:chExt cx="4035425" cy="2681287"/>
          </a:xfrm>
        </p:grpSpPr>
        <p:pic>
          <p:nvPicPr>
            <p:cNvPr id="139271" name="Picture 3" descr="DB%20schema%201"/>
            <p:cNvPicPr>
              <a:picLocks noChangeAspect="1" noChangeArrowheads="1"/>
            </p:cNvPicPr>
            <p:nvPr/>
          </p:nvPicPr>
          <p:blipFill>
            <a:blip r:embed="rId3"/>
            <a:srcRect/>
            <a:stretch>
              <a:fillRect/>
            </a:stretch>
          </p:blipFill>
          <p:spPr bwMode="auto">
            <a:xfrm>
              <a:off x="7751813" y="3857628"/>
              <a:ext cx="1822450" cy="2574925"/>
            </a:xfrm>
            <a:prstGeom prst="rect">
              <a:avLst/>
            </a:prstGeom>
            <a:noFill/>
            <a:ln w="9525">
              <a:noFill/>
              <a:miter lim="800000"/>
              <a:headEnd/>
              <a:tailEnd/>
            </a:ln>
          </p:spPr>
        </p:pic>
        <p:pic>
          <p:nvPicPr>
            <p:cNvPr id="139272" name="Picture 6" descr="DB%20schema%202"/>
            <p:cNvPicPr>
              <a:picLocks noChangeAspect="1" noChangeArrowheads="1"/>
            </p:cNvPicPr>
            <p:nvPr/>
          </p:nvPicPr>
          <p:blipFill>
            <a:blip r:embed="rId4"/>
            <a:srcRect/>
            <a:stretch>
              <a:fillRect/>
            </a:stretch>
          </p:blipFill>
          <p:spPr bwMode="auto">
            <a:xfrm>
              <a:off x="9109126" y="4610103"/>
              <a:ext cx="2678112" cy="1928812"/>
            </a:xfrm>
            <a:prstGeom prst="rect">
              <a:avLst/>
            </a:prstGeom>
            <a:noFill/>
            <a:ln w="9525">
              <a:noFill/>
              <a:miter lim="800000"/>
              <a:headEnd/>
              <a:tailEnd/>
            </a:ln>
          </p:spPr>
        </p:pic>
      </p:grpSp>
      <p:sp>
        <p:nvSpPr>
          <p:cNvPr id="139270" name="Rechteck 10"/>
          <p:cNvSpPr>
            <a:spLocks noChangeArrowheads="1"/>
          </p:cNvSpPr>
          <p:nvPr/>
        </p:nvSpPr>
        <p:spPr bwMode="auto">
          <a:xfrm>
            <a:off x="393700" y="3897313"/>
            <a:ext cx="4572000" cy="1754187"/>
          </a:xfrm>
          <a:prstGeom prst="rect">
            <a:avLst/>
          </a:prstGeom>
          <a:noFill/>
          <a:ln w="9525">
            <a:noFill/>
            <a:miter lim="800000"/>
            <a:headEnd/>
            <a:tailEnd/>
          </a:ln>
        </p:spPr>
        <p:txBody>
          <a:bodyPr>
            <a:spAutoFit/>
          </a:bodyPr>
          <a:lstStyle/>
          <a:p>
            <a:pPr>
              <a:buFontTx/>
              <a:buChar char="-"/>
            </a:pPr>
            <a:r>
              <a:rPr lang="en-US">
                <a:solidFill>
                  <a:srgbClr val="000000"/>
                </a:solidFill>
              </a:rPr>
              <a:t> All tools and services can save/retrieve </a:t>
            </a:r>
          </a:p>
          <a:p>
            <a:r>
              <a:rPr lang="en-US">
                <a:solidFill>
                  <a:srgbClr val="000000"/>
                </a:solidFill>
              </a:rPr>
              <a:t>  required data from different, but common, </a:t>
            </a:r>
          </a:p>
          <a:p>
            <a:r>
              <a:rPr lang="en-US">
                <a:solidFill>
                  <a:srgbClr val="000000"/>
                </a:solidFill>
              </a:rPr>
              <a:t>  models without any concern of who </a:t>
            </a:r>
          </a:p>
          <a:p>
            <a:r>
              <a:rPr lang="en-US">
                <a:solidFill>
                  <a:srgbClr val="000000"/>
                </a:solidFill>
              </a:rPr>
              <a:t>  inserted these data, what is the data </a:t>
            </a:r>
          </a:p>
          <a:p>
            <a:r>
              <a:rPr lang="en-US">
                <a:solidFill>
                  <a:srgbClr val="000000"/>
                </a:solidFill>
              </a:rPr>
              <a:t>  structure of the other modules and who </a:t>
            </a:r>
          </a:p>
          <a:p>
            <a:r>
              <a:rPr lang="en-US">
                <a:solidFill>
                  <a:srgbClr val="000000"/>
                </a:solidFill>
              </a:rPr>
              <a:t>  will use the saved data</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ext Box 31"/>
          <p:cNvSpPr txBox="1">
            <a:spLocks noChangeArrowheads="1"/>
          </p:cNvSpPr>
          <p:nvPr/>
        </p:nvSpPr>
        <p:spPr bwMode="auto">
          <a:xfrm>
            <a:off x="2028825" y="368300"/>
            <a:ext cx="5062538" cy="461963"/>
          </a:xfrm>
          <a:prstGeom prst="rect">
            <a:avLst/>
          </a:prstGeom>
          <a:noFill/>
          <a:ln w="9525">
            <a:noFill/>
            <a:miter lim="800000"/>
            <a:headEnd/>
            <a:tailEnd/>
          </a:ln>
        </p:spPr>
        <p:txBody>
          <a:bodyPr wrap="none">
            <a:spAutoFit/>
          </a:bodyPr>
          <a:lstStyle/>
          <a:p>
            <a:r>
              <a:rPr lang="de-DE" sz="2400"/>
              <a:t>What‘s new in COIN EC Baselines?</a:t>
            </a:r>
          </a:p>
        </p:txBody>
      </p:sp>
      <p:sp>
        <p:nvSpPr>
          <p:cNvPr id="141314" name="Textfeld 4"/>
          <p:cNvSpPr txBox="1">
            <a:spLocks noChangeArrowheads="1"/>
          </p:cNvSpPr>
          <p:nvPr/>
        </p:nvSpPr>
        <p:spPr bwMode="auto">
          <a:xfrm>
            <a:off x="71438" y="1201738"/>
            <a:ext cx="3857625" cy="915987"/>
          </a:xfrm>
          <a:prstGeom prst="rect">
            <a:avLst/>
          </a:prstGeom>
          <a:noFill/>
          <a:ln w="9525">
            <a:noFill/>
            <a:miter lim="800000"/>
            <a:headEnd/>
            <a:tailEnd/>
          </a:ln>
        </p:spPr>
        <p:txBody>
          <a:bodyPr>
            <a:spAutoFit/>
          </a:bodyPr>
          <a:lstStyle/>
          <a:p>
            <a:r>
              <a:rPr lang="en-GB" b="1"/>
              <a:t>- Common Data and Models Base </a:t>
            </a:r>
            <a:r>
              <a:rPr lang="en-GB"/>
              <a:t>with 59 implemented entities</a:t>
            </a:r>
          </a:p>
          <a:p>
            <a:endParaRPr lang="en-GB"/>
          </a:p>
        </p:txBody>
      </p:sp>
      <p:pic>
        <p:nvPicPr>
          <p:cNvPr id="141315" name="Picture 3" descr="C:\Documents and Settings\sesana\Desktop\COIN D4.1.jpg"/>
          <p:cNvPicPr>
            <a:picLocks noChangeAspect="1" noChangeArrowheads="1"/>
          </p:cNvPicPr>
          <p:nvPr/>
        </p:nvPicPr>
        <p:blipFill>
          <a:blip r:embed="rId3"/>
          <a:srcRect/>
          <a:stretch>
            <a:fillRect/>
          </a:stretch>
        </p:blipFill>
        <p:spPr bwMode="auto">
          <a:xfrm>
            <a:off x="4500563" y="1149350"/>
            <a:ext cx="4143375" cy="5565775"/>
          </a:xfrm>
          <a:prstGeom prst="rect">
            <a:avLst/>
          </a:prstGeom>
          <a:noFill/>
          <a:ln w="9525">
            <a:noFill/>
            <a:miter lim="800000"/>
            <a:headEnd/>
            <a:tailEnd/>
          </a:ln>
        </p:spPr>
      </p:pic>
      <p:sp>
        <p:nvSpPr>
          <p:cNvPr id="141316" name="Textfeld 4"/>
          <p:cNvSpPr txBox="1">
            <a:spLocks noChangeArrowheads="1"/>
          </p:cNvSpPr>
          <p:nvPr/>
        </p:nvSpPr>
        <p:spPr bwMode="auto">
          <a:xfrm>
            <a:off x="179388" y="1628775"/>
            <a:ext cx="4035425" cy="4760913"/>
          </a:xfrm>
          <a:prstGeom prst="rect">
            <a:avLst/>
          </a:prstGeom>
          <a:noFill/>
          <a:ln w="9525">
            <a:noFill/>
            <a:miter lim="800000"/>
            <a:headEnd/>
            <a:tailEnd/>
          </a:ln>
        </p:spPr>
        <p:txBody>
          <a:bodyPr>
            <a:spAutoFit/>
          </a:bodyPr>
          <a:lstStyle/>
          <a:p>
            <a:r>
              <a:rPr lang="en-GB" b="1"/>
              <a:t>  </a:t>
            </a:r>
          </a:p>
          <a:p>
            <a:pPr>
              <a:buFontTx/>
              <a:buChar char="-"/>
            </a:pPr>
            <a:r>
              <a:rPr lang="en-GB"/>
              <a:t>Former software has been decoupled in three levels, separating business logic, presentation layer and data</a:t>
            </a:r>
          </a:p>
          <a:p>
            <a:pPr>
              <a:buFontTx/>
              <a:buChar char="-"/>
            </a:pPr>
            <a:endParaRPr lang="en-GB"/>
          </a:p>
          <a:p>
            <a:pPr>
              <a:buFontTx/>
              <a:buChar char="-"/>
            </a:pPr>
            <a:r>
              <a:rPr lang="en-GB"/>
              <a:t>Business logic has been encapsulated into reusable web-services</a:t>
            </a:r>
          </a:p>
          <a:p>
            <a:pPr>
              <a:buFontTx/>
              <a:buChar char="-"/>
            </a:pPr>
            <a:endParaRPr lang="en-GB"/>
          </a:p>
          <a:p>
            <a:pPr>
              <a:buFontTx/>
              <a:buChar char="-"/>
            </a:pPr>
            <a:r>
              <a:rPr lang="en-GB" b="1"/>
              <a:t> </a:t>
            </a:r>
            <a:r>
              <a:rPr lang="en-GB"/>
              <a:t>Data exchanged by applications are now managed by a common database and private data of application stay on legacy databases</a:t>
            </a:r>
          </a:p>
          <a:p>
            <a:pPr>
              <a:buFontTx/>
              <a:buChar char="-"/>
            </a:pPr>
            <a:endParaRPr lang="en-GB" i="1" u="sng"/>
          </a:p>
          <a:p>
            <a:r>
              <a:rPr lang="en-GB"/>
              <a:t>- Harmonisation of Networks of individuals (PVCs) and Enterprises</a:t>
            </a:r>
          </a:p>
        </p:txBody>
      </p:sp>
      <p:sp>
        <p:nvSpPr>
          <p:cNvPr id="141317" name="Foliennummernplatzhalter 7"/>
          <p:cNvSpPr>
            <a:spLocks noGrp="1"/>
          </p:cNvSpPr>
          <p:nvPr>
            <p:ph type="sldNum" sz="quarter" idx="12"/>
          </p:nvPr>
        </p:nvSpPr>
        <p:spPr>
          <a:noFill/>
        </p:spPr>
        <p:txBody>
          <a:bodyPr/>
          <a:lstStyle/>
          <a:p>
            <a:fld id="{A9689387-C2D8-4EE0-9A2C-B4E41DF6AE4E}" type="slidenum">
              <a:rPr lang="en-US" smtClean="0">
                <a:ea typeface="ＭＳ Ｐゴシック" pitchFamily="34" charset="-128"/>
              </a:rPr>
              <a:pPr/>
              <a:t>47</a:t>
            </a:fld>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2"/>
          <p:cNvPicPr>
            <a:picLocks noChangeAspect="1" noChangeArrowheads="1"/>
          </p:cNvPicPr>
          <p:nvPr/>
        </p:nvPicPr>
        <p:blipFill>
          <a:blip r:embed="rId3"/>
          <a:srcRect/>
          <a:stretch>
            <a:fillRect/>
          </a:stretch>
        </p:blipFill>
        <p:spPr bwMode="auto">
          <a:xfrm>
            <a:off x="3781425" y="642938"/>
            <a:ext cx="1581150" cy="2930525"/>
          </a:xfrm>
          <a:prstGeom prst="rect">
            <a:avLst/>
          </a:prstGeom>
          <a:noFill/>
          <a:ln w="38100">
            <a:solidFill>
              <a:schemeClr val="tx1"/>
            </a:solidFill>
            <a:miter lim="800000"/>
            <a:headEnd/>
            <a:tailEnd/>
          </a:ln>
        </p:spPr>
      </p:pic>
      <p:pic>
        <p:nvPicPr>
          <p:cNvPr id="142338" name="Picture 4"/>
          <p:cNvPicPr>
            <a:picLocks noChangeAspect="1" noChangeArrowheads="1"/>
          </p:cNvPicPr>
          <p:nvPr/>
        </p:nvPicPr>
        <p:blipFill>
          <a:blip r:embed="rId4"/>
          <a:srcRect/>
          <a:stretch>
            <a:fillRect/>
          </a:stretch>
        </p:blipFill>
        <p:spPr bwMode="auto">
          <a:xfrm>
            <a:off x="6335713" y="692150"/>
            <a:ext cx="2700337" cy="2627313"/>
          </a:xfrm>
          <a:prstGeom prst="rect">
            <a:avLst/>
          </a:prstGeom>
          <a:noFill/>
          <a:ln w="38100">
            <a:solidFill>
              <a:schemeClr val="tx1"/>
            </a:solidFill>
            <a:miter lim="800000"/>
            <a:headEnd/>
            <a:tailEnd/>
          </a:ln>
        </p:spPr>
      </p:pic>
      <p:pic>
        <p:nvPicPr>
          <p:cNvPr id="142339" name="Picture 2"/>
          <p:cNvPicPr>
            <a:picLocks noChangeAspect="1" noChangeArrowheads="1"/>
          </p:cNvPicPr>
          <p:nvPr/>
        </p:nvPicPr>
        <p:blipFill>
          <a:blip r:embed="rId5"/>
          <a:srcRect/>
          <a:stretch>
            <a:fillRect/>
          </a:stretch>
        </p:blipFill>
        <p:spPr bwMode="auto">
          <a:xfrm>
            <a:off x="107950" y="692150"/>
            <a:ext cx="2695575" cy="3214688"/>
          </a:xfrm>
          <a:prstGeom prst="rect">
            <a:avLst/>
          </a:prstGeom>
          <a:noFill/>
          <a:ln w="38100">
            <a:solidFill>
              <a:schemeClr val="tx1"/>
            </a:solidFill>
            <a:miter lim="800000"/>
            <a:headEnd/>
            <a:tailEnd/>
          </a:ln>
        </p:spPr>
      </p:pic>
      <p:grpSp>
        <p:nvGrpSpPr>
          <p:cNvPr id="2" name="Group 42"/>
          <p:cNvGrpSpPr>
            <a:grpSpLocks/>
          </p:cNvGrpSpPr>
          <p:nvPr/>
        </p:nvGrpSpPr>
        <p:grpSpPr bwMode="auto">
          <a:xfrm>
            <a:off x="3387725" y="1557338"/>
            <a:ext cx="2368550" cy="2808287"/>
            <a:chOff x="2134" y="618"/>
            <a:chExt cx="1492" cy="1769"/>
          </a:xfrm>
        </p:grpSpPr>
        <p:pic>
          <p:nvPicPr>
            <p:cNvPr id="142363" name="Picture 21"/>
            <p:cNvPicPr>
              <a:picLocks noChangeAspect="1" noChangeArrowheads="1"/>
            </p:cNvPicPr>
            <p:nvPr/>
          </p:nvPicPr>
          <p:blipFill>
            <a:blip r:embed="rId6"/>
            <a:srcRect/>
            <a:stretch>
              <a:fillRect/>
            </a:stretch>
          </p:blipFill>
          <p:spPr bwMode="auto">
            <a:xfrm>
              <a:off x="2134" y="618"/>
              <a:ext cx="1492" cy="1161"/>
            </a:xfrm>
            <a:prstGeom prst="rect">
              <a:avLst/>
            </a:prstGeom>
            <a:noFill/>
            <a:ln w="9525">
              <a:noFill/>
              <a:miter lim="800000"/>
              <a:headEnd/>
              <a:tailEnd/>
            </a:ln>
          </p:spPr>
        </p:pic>
        <p:sp>
          <p:nvSpPr>
            <p:cNvPr id="142364" name="Line 33"/>
            <p:cNvSpPr>
              <a:spLocks noChangeShapeType="1"/>
            </p:cNvSpPr>
            <p:nvPr/>
          </p:nvSpPr>
          <p:spPr bwMode="auto">
            <a:xfrm flipH="1">
              <a:off x="2880" y="1752"/>
              <a:ext cx="0" cy="635"/>
            </a:xfrm>
            <a:prstGeom prst="line">
              <a:avLst/>
            </a:prstGeom>
            <a:noFill/>
            <a:ln w="25400">
              <a:solidFill>
                <a:schemeClr val="tx1"/>
              </a:solidFill>
              <a:round/>
              <a:headEnd type="triangle" w="med" len="med"/>
              <a:tailEnd type="triangle" w="med" len="med"/>
            </a:ln>
          </p:spPr>
          <p:txBody>
            <a:bodyPr/>
            <a:lstStyle/>
            <a:p>
              <a:endParaRPr lang="de-DE"/>
            </a:p>
          </p:txBody>
        </p:sp>
      </p:grpSp>
      <p:pic>
        <p:nvPicPr>
          <p:cNvPr id="142341" name="Picture 3"/>
          <p:cNvPicPr>
            <a:picLocks noChangeAspect="1" noChangeArrowheads="1"/>
          </p:cNvPicPr>
          <p:nvPr/>
        </p:nvPicPr>
        <p:blipFill>
          <a:blip r:embed="rId7"/>
          <a:srcRect/>
          <a:stretch>
            <a:fillRect/>
          </a:stretch>
        </p:blipFill>
        <p:spPr bwMode="auto">
          <a:xfrm>
            <a:off x="107950" y="4170363"/>
            <a:ext cx="2411413" cy="1995487"/>
          </a:xfrm>
          <a:prstGeom prst="rect">
            <a:avLst/>
          </a:prstGeom>
          <a:noFill/>
          <a:ln w="38100">
            <a:solidFill>
              <a:schemeClr val="tx1"/>
            </a:solidFill>
            <a:miter lim="800000"/>
            <a:headEnd/>
            <a:tailEnd/>
          </a:ln>
        </p:spPr>
      </p:pic>
      <p:pic>
        <p:nvPicPr>
          <p:cNvPr id="142342" name="Picture 2"/>
          <p:cNvPicPr>
            <a:picLocks noChangeAspect="1" noChangeArrowheads="1"/>
          </p:cNvPicPr>
          <p:nvPr/>
        </p:nvPicPr>
        <p:blipFill>
          <a:blip r:embed="rId8"/>
          <a:srcRect/>
          <a:stretch>
            <a:fillRect/>
          </a:stretch>
        </p:blipFill>
        <p:spPr bwMode="auto">
          <a:xfrm>
            <a:off x="5819775" y="3841750"/>
            <a:ext cx="3216275" cy="2324100"/>
          </a:xfrm>
          <a:prstGeom prst="rect">
            <a:avLst/>
          </a:prstGeom>
          <a:noFill/>
          <a:ln w="38100">
            <a:solidFill>
              <a:schemeClr val="tx1"/>
            </a:solidFill>
            <a:miter lim="800000"/>
            <a:headEnd/>
            <a:tailEnd/>
          </a:ln>
        </p:spPr>
      </p:pic>
      <p:grpSp>
        <p:nvGrpSpPr>
          <p:cNvPr id="3" name="Group 45"/>
          <p:cNvGrpSpPr>
            <a:grpSpLocks/>
          </p:cNvGrpSpPr>
          <p:nvPr/>
        </p:nvGrpSpPr>
        <p:grpSpPr bwMode="auto">
          <a:xfrm>
            <a:off x="179388" y="763588"/>
            <a:ext cx="8785225" cy="5762625"/>
            <a:chOff x="113" y="118"/>
            <a:chExt cx="5534" cy="3630"/>
          </a:xfrm>
        </p:grpSpPr>
        <p:sp>
          <p:nvSpPr>
            <p:cNvPr id="142358" name="Rectangle 36"/>
            <p:cNvSpPr>
              <a:spLocks noChangeArrowheads="1"/>
            </p:cNvSpPr>
            <p:nvPr/>
          </p:nvSpPr>
          <p:spPr bwMode="auto">
            <a:xfrm>
              <a:off x="113" y="119"/>
              <a:ext cx="1361" cy="409"/>
            </a:xfrm>
            <a:prstGeom prst="rect">
              <a:avLst/>
            </a:prstGeom>
            <a:solidFill>
              <a:schemeClr val="bg1"/>
            </a:solidFill>
            <a:ln w="25400">
              <a:solidFill>
                <a:schemeClr val="tx1"/>
              </a:solidFill>
              <a:miter lim="800000"/>
              <a:headEnd/>
              <a:tailEnd/>
            </a:ln>
          </p:spPr>
          <p:txBody>
            <a:bodyPr wrap="none" anchor="ctr"/>
            <a:lstStyle/>
            <a:p>
              <a:pPr algn="ctr"/>
              <a:r>
                <a:rPr lang="en-US"/>
                <a:t>Jesus Racero </a:t>
              </a:r>
              <a:endParaRPr lang="de-DE"/>
            </a:p>
          </p:txBody>
        </p:sp>
        <p:sp>
          <p:nvSpPr>
            <p:cNvPr id="142359" name="Rectangle 37"/>
            <p:cNvSpPr>
              <a:spLocks noChangeArrowheads="1"/>
            </p:cNvSpPr>
            <p:nvPr/>
          </p:nvSpPr>
          <p:spPr bwMode="auto">
            <a:xfrm>
              <a:off x="4286" y="118"/>
              <a:ext cx="1361" cy="409"/>
            </a:xfrm>
            <a:prstGeom prst="rect">
              <a:avLst/>
            </a:prstGeom>
            <a:solidFill>
              <a:schemeClr val="bg1"/>
            </a:solidFill>
            <a:ln w="25400">
              <a:solidFill>
                <a:schemeClr val="tx1"/>
              </a:solidFill>
              <a:miter lim="800000"/>
              <a:headEnd/>
              <a:tailEnd/>
            </a:ln>
          </p:spPr>
          <p:txBody>
            <a:bodyPr wrap="none" anchor="ctr"/>
            <a:lstStyle/>
            <a:p>
              <a:r>
                <a:rPr lang="de-DE"/>
                <a:t>Juan Reina</a:t>
              </a:r>
            </a:p>
          </p:txBody>
        </p:sp>
        <p:sp>
          <p:nvSpPr>
            <p:cNvPr id="142360" name="Rectangle 40"/>
            <p:cNvSpPr>
              <a:spLocks noChangeArrowheads="1"/>
            </p:cNvSpPr>
            <p:nvPr/>
          </p:nvSpPr>
          <p:spPr bwMode="auto">
            <a:xfrm>
              <a:off x="2199" y="119"/>
              <a:ext cx="1361" cy="409"/>
            </a:xfrm>
            <a:prstGeom prst="rect">
              <a:avLst/>
            </a:prstGeom>
            <a:solidFill>
              <a:schemeClr val="bg1"/>
            </a:solidFill>
            <a:ln w="25400">
              <a:solidFill>
                <a:schemeClr val="tx1"/>
              </a:solidFill>
              <a:miter lim="800000"/>
              <a:headEnd/>
              <a:tailEnd/>
            </a:ln>
          </p:spPr>
          <p:txBody>
            <a:bodyPr wrap="none" anchor="ctr"/>
            <a:lstStyle/>
            <a:p>
              <a:pPr algn="ctr"/>
              <a:r>
                <a:rPr lang="de-DE"/>
                <a:t>Simon Vazquez</a:t>
              </a:r>
            </a:p>
          </p:txBody>
        </p:sp>
        <p:sp>
          <p:nvSpPr>
            <p:cNvPr id="142361" name="Rectangle 38"/>
            <p:cNvSpPr>
              <a:spLocks noChangeArrowheads="1"/>
            </p:cNvSpPr>
            <p:nvPr/>
          </p:nvSpPr>
          <p:spPr bwMode="auto">
            <a:xfrm>
              <a:off x="4286" y="3066"/>
              <a:ext cx="1361" cy="409"/>
            </a:xfrm>
            <a:prstGeom prst="rect">
              <a:avLst/>
            </a:prstGeom>
            <a:solidFill>
              <a:schemeClr val="bg1"/>
            </a:solidFill>
            <a:ln w="25400">
              <a:solidFill>
                <a:schemeClr val="tx1"/>
              </a:solidFill>
              <a:miter lim="800000"/>
              <a:headEnd/>
              <a:tailEnd/>
            </a:ln>
          </p:spPr>
          <p:txBody>
            <a:bodyPr wrap="none" anchor="ctr"/>
            <a:lstStyle/>
            <a:p>
              <a:pPr algn="ctr"/>
              <a:r>
                <a:rPr lang="de-DE"/>
                <a:t>Ignacio Eguía </a:t>
              </a:r>
            </a:p>
          </p:txBody>
        </p:sp>
        <p:sp>
          <p:nvSpPr>
            <p:cNvPr id="142362" name="Rectangle 39"/>
            <p:cNvSpPr>
              <a:spLocks noChangeArrowheads="1"/>
            </p:cNvSpPr>
            <p:nvPr/>
          </p:nvSpPr>
          <p:spPr bwMode="auto">
            <a:xfrm>
              <a:off x="113" y="3339"/>
              <a:ext cx="1361" cy="409"/>
            </a:xfrm>
            <a:prstGeom prst="rect">
              <a:avLst/>
            </a:prstGeom>
            <a:solidFill>
              <a:schemeClr val="bg1"/>
            </a:solidFill>
            <a:ln w="25400">
              <a:solidFill>
                <a:schemeClr val="tx1"/>
              </a:solidFill>
              <a:miter lim="800000"/>
              <a:headEnd/>
              <a:tailEnd/>
            </a:ln>
          </p:spPr>
          <p:txBody>
            <a:bodyPr wrap="none" anchor="ctr"/>
            <a:lstStyle/>
            <a:p>
              <a:r>
                <a:rPr lang="de-DE"/>
                <a:t>Antonio Ramiro</a:t>
              </a:r>
            </a:p>
          </p:txBody>
        </p:sp>
      </p:grpSp>
      <p:grpSp>
        <p:nvGrpSpPr>
          <p:cNvPr id="4" name="Group 43"/>
          <p:cNvGrpSpPr>
            <a:grpSpLocks/>
          </p:cNvGrpSpPr>
          <p:nvPr/>
        </p:nvGrpSpPr>
        <p:grpSpPr bwMode="auto">
          <a:xfrm>
            <a:off x="611188" y="2636838"/>
            <a:ext cx="7921625" cy="4248150"/>
            <a:chOff x="385" y="1298"/>
            <a:chExt cx="4990" cy="2676"/>
          </a:xfrm>
        </p:grpSpPr>
        <p:pic>
          <p:nvPicPr>
            <p:cNvPr id="142349" name="Picture 8"/>
            <p:cNvPicPr>
              <a:picLocks noChangeAspect="1" noChangeArrowheads="1"/>
            </p:cNvPicPr>
            <p:nvPr/>
          </p:nvPicPr>
          <p:blipFill>
            <a:blip r:embed="rId9"/>
            <a:srcRect/>
            <a:stretch>
              <a:fillRect/>
            </a:stretch>
          </p:blipFill>
          <p:spPr bwMode="auto">
            <a:xfrm>
              <a:off x="385" y="1298"/>
              <a:ext cx="1601" cy="1162"/>
            </a:xfrm>
            <a:prstGeom prst="rect">
              <a:avLst/>
            </a:prstGeom>
            <a:noFill/>
            <a:ln w="9525">
              <a:noFill/>
              <a:miter lim="800000"/>
              <a:headEnd/>
              <a:tailEnd/>
            </a:ln>
          </p:spPr>
        </p:pic>
        <p:pic>
          <p:nvPicPr>
            <p:cNvPr id="142350" name="Picture 9"/>
            <p:cNvPicPr>
              <a:picLocks noChangeAspect="1" noChangeArrowheads="1"/>
            </p:cNvPicPr>
            <p:nvPr/>
          </p:nvPicPr>
          <p:blipFill>
            <a:blip r:embed="rId9"/>
            <a:srcRect/>
            <a:stretch>
              <a:fillRect/>
            </a:stretch>
          </p:blipFill>
          <p:spPr bwMode="auto">
            <a:xfrm>
              <a:off x="3774" y="1298"/>
              <a:ext cx="1601" cy="1162"/>
            </a:xfrm>
            <a:prstGeom prst="rect">
              <a:avLst/>
            </a:prstGeom>
            <a:noFill/>
            <a:ln w="9525">
              <a:noFill/>
              <a:miter lim="800000"/>
              <a:headEnd/>
              <a:tailEnd/>
            </a:ln>
          </p:spPr>
        </p:pic>
        <p:pic>
          <p:nvPicPr>
            <p:cNvPr id="142351" name="Picture 10"/>
            <p:cNvPicPr>
              <a:picLocks noChangeAspect="1" noChangeArrowheads="1"/>
            </p:cNvPicPr>
            <p:nvPr/>
          </p:nvPicPr>
          <p:blipFill>
            <a:blip r:embed="rId10"/>
            <a:srcRect/>
            <a:stretch>
              <a:fillRect/>
            </a:stretch>
          </p:blipFill>
          <p:spPr bwMode="auto">
            <a:xfrm>
              <a:off x="825" y="2812"/>
              <a:ext cx="1601" cy="1162"/>
            </a:xfrm>
            <a:prstGeom prst="rect">
              <a:avLst/>
            </a:prstGeom>
            <a:noFill/>
            <a:ln w="9525">
              <a:noFill/>
              <a:miter lim="800000"/>
              <a:headEnd/>
              <a:tailEnd/>
            </a:ln>
          </p:spPr>
        </p:pic>
        <p:pic>
          <p:nvPicPr>
            <p:cNvPr id="142352" name="Picture 11"/>
            <p:cNvPicPr>
              <a:picLocks noChangeAspect="1" noChangeArrowheads="1"/>
            </p:cNvPicPr>
            <p:nvPr/>
          </p:nvPicPr>
          <p:blipFill>
            <a:blip r:embed="rId10"/>
            <a:srcRect/>
            <a:stretch>
              <a:fillRect/>
            </a:stretch>
          </p:blipFill>
          <p:spPr bwMode="auto">
            <a:xfrm>
              <a:off x="3334" y="2812"/>
              <a:ext cx="1601" cy="1162"/>
            </a:xfrm>
            <a:prstGeom prst="rect">
              <a:avLst/>
            </a:prstGeom>
            <a:noFill/>
            <a:ln w="9525">
              <a:noFill/>
              <a:miter lim="800000"/>
              <a:headEnd/>
              <a:tailEnd/>
            </a:ln>
          </p:spPr>
        </p:pic>
        <p:sp>
          <p:nvSpPr>
            <p:cNvPr id="142353" name="Cloud"/>
            <p:cNvSpPr>
              <a:spLocks noChangeAspect="1" noEditPoints="1" noChangeArrowheads="1"/>
            </p:cNvSpPr>
            <p:nvPr/>
          </p:nvSpPr>
          <p:spPr bwMode="auto">
            <a:xfrm>
              <a:off x="2483" y="2392"/>
              <a:ext cx="793" cy="531"/>
            </a:xfrm>
            <a:custGeom>
              <a:avLst/>
              <a:gdLst>
                <a:gd name="T0" fmla="*/ 0 w 21600"/>
                <a:gd name="T1" fmla="*/ 7 h 21600"/>
                <a:gd name="T2" fmla="*/ 15 w 21600"/>
                <a:gd name="T3" fmla="*/ 13 h 21600"/>
                <a:gd name="T4" fmla="*/ 29 w 21600"/>
                <a:gd name="T5" fmla="*/ 7 h 21600"/>
                <a:gd name="T6" fmla="*/ 15 w 21600"/>
                <a:gd name="T7" fmla="*/ 1 h 21600"/>
                <a:gd name="T8" fmla="*/ 0 60000 65536"/>
                <a:gd name="T9" fmla="*/ 0 60000 65536"/>
                <a:gd name="T10" fmla="*/ 0 60000 65536"/>
                <a:gd name="T11" fmla="*/ 0 60000 65536"/>
                <a:gd name="T12" fmla="*/ 2969 w 21600"/>
                <a:gd name="T13" fmla="*/ 3254 h 21600"/>
                <a:gd name="T14" fmla="*/ 17078 w 21600"/>
                <a:gd name="T15" fmla="*/ 17329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solidFill>
            <a:ln w="9525">
              <a:solidFill>
                <a:srgbClr val="000000"/>
              </a:solidFill>
              <a:miter lim="800000"/>
              <a:headEnd/>
              <a:tailEnd/>
            </a:ln>
          </p:spPr>
          <p:txBody>
            <a:bodyPr/>
            <a:lstStyle/>
            <a:p>
              <a:endParaRPr lang="en-GB"/>
            </a:p>
          </p:txBody>
        </p:sp>
        <p:sp>
          <p:nvSpPr>
            <p:cNvPr id="142354" name="Line 15"/>
            <p:cNvSpPr>
              <a:spLocks noChangeShapeType="1"/>
            </p:cNvSpPr>
            <p:nvPr/>
          </p:nvSpPr>
          <p:spPr bwMode="auto">
            <a:xfrm flipH="1">
              <a:off x="3107" y="2205"/>
              <a:ext cx="544" cy="181"/>
            </a:xfrm>
            <a:prstGeom prst="line">
              <a:avLst/>
            </a:prstGeom>
            <a:noFill/>
            <a:ln w="25400">
              <a:solidFill>
                <a:schemeClr val="tx1"/>
              </a:solidFill>
              <a:round/>
              <a:headEnd type="triangle" w="med" len="med"/>
              <a:tailEnd type="triangle" w="med" len="med"/>
            </a:ln>
          </p:spPr>
          <p:txBody>
            <a:bodyPr/>
            <a:lstStyle/>
            <a:p>
              <a:endParaRPr lang="de-DE"/>
            </a:p>
          </p:txBody>
        </p:sp>
        <p:sp>
          <p:nvSpPr>
            <p:cNvPr id="142355" name="Line 16"/>
            <p:cNvSpPr>
              <a:spLocks noChangeShapeType="1"/>
            </p:cNvSpPr>
            <p:nvPr/>
          </p:nvSpPr>
          <p:spPr bwMode="auto">
            <a:xfrm>
              <a:off x="1973" y="2205"/>
              <a:ext cx="680" cy="181"/>
            </a:xfrm>
            <a:prstGeom prst="line">
              <a:avLst/>
            </a:prstGeom>
            <a:noFill/>
            <a:ln w="25400">
              <a:solidFill>
                <a:schemeClr val="tx1"/>
              </a:solidFill>
              <a:round/>
              <a:headEnd type="triangle" w="med" len="med"/>
              <a:tailEnd type="triangle" w="med" len="med"/>
            </a:ln>
          </p:spPr>
          <p:txBody>
            <a:bodyPr/>
            <a:lstStyle/>
            <a:p>
              <a:endParaRPr lang="de-DE"/>
            </a:p>
          </p:txBody>
        </p:sp>
        <p:sp>
          <p:nvSpPr>
            <p:cNvPr id="142356" name="Line 17"/>
            <p:cNvSpPr>
              <a:spLocks noChangeShapeType="1"/>
            </p:cNvSpPr>
            <p:nvPr/>
          </p:nvSpPr>
          <p:spPr bwMode="auto">
            <a:xfrm flipH="1" flipV="1">
              <a:off x="3107" y="2885"/>
              <a:ext cx="227" cy="136"/>
            </a:xfrm>
            <a:prstGeom prst="line">
              <a:avLst/>
            </a:prstGeom>
            <a:noFill/>
            <a:ln w="25400">
              <a:solidFill>
                <a:schemeClr val="tx1"/>
              </a:solidFill>
              <a:round/>
              <a:headEnd type="triangle" w="med" len="med"/>
              <a:tailEnd type="triangle" w="med" len="med"/>
            </a:ln>
          </p:spPr>
          <p:txBody>
            <a:bodyPr/>
            <a:lstStyle/>
            <a:p>
              <a:endParaRPr lang="de-DE"/>
            </a:p>
          </p:txBody>
        </p:sp>
        <p:sp>
          <p:nvSpPr>
            <p:cNvPr id="142357" name="Line 18"/>
            <p:cNvSpPr>
              <a:spLocks noChangeShapeType="1"/>
            </p:cNvSpPr>
            <p:nvPr/>
          </p:nvSpPr>
          <p:spPr bwMode="auto">
            <a:xfrm flipV="1">
              <a:off x="2426" y="2885"/>
              <a:ext cx="227" cy="136"/>
            </a:xfrm>
            <a:prstGeom prst="line">
              <a:avLst/>
            </a:prstGeom>
            <a:noFill/>
            <a:ln w="25400">
              <a:solidFill>
                <a:schemeClr val="tx1"/>
              </a:solidFill>
              <a:round/>
              <a:headEnd type="triangle" w="med" len="med"/>
              <a:tailEnd type="triangle" w="med" len="med"/>
            </a:ln>
          </p:spPr>
          <p:txBody>
            <a:bodyPr/>
            <a:lstStyle/>
            <a:p>
              <a:endParaRPr lang="de-DE"/>
            </a:p>
          </p:txBody>
        </p:sp>
      </p:grpSp>
      <p:sp>
        <p:nvSpPr>
          <p:cNvPr id="111660" name="Text Box 44"/>
          <p:cNvSpPr txBox="1">
            <a:spLocks noChangeArrowheads="1"/>
          </p:cNvSpPr>
          <p:nvPr/>
        </p:nvSpPr>
        <p:spPr bwMode="auto">
          <a:xfrm>
            <a:off x="1223963" y="4581525"/>
            <a:ext cx="6661150" cy="376238"/>
          </a:xfrm>
          <a:prstGeom prst="rect">
            <a:avLst/>
          </a:prstGeom>
          <a:solidFill>
            <a:schemeClr val="bg1"/>
          </a:solidFill>
          <a:ln w="9525">
            <a:solidFill>
              <a:schemeClr val="tx1"/>
            </a:solidFill>
            <a:miter lim="800000"/>
            <a:headEnd/>
            <a:tailEnd/>
          </a:ln>
        </p:spPr>
        <p:txBody>
          <a:bodyPr>
            <a:spAutoFit/>
          </a:bodyPr>
          <a:lstStyle/>
          <a:p>
            <a:pPr algn="ctr"/>
            <a:r>
              <a:rPr lang="de-DE"/>
              <a:t>The players log into the game using a standard Web Browser.</a:t>
            </a:r>
          </a:p>
        </p:txBody>
      </p:sp>
      <p:sp>
        <p:nvSpPr>
          <p:cNvPr id="111662" name="Text Box 46"/>
          <p:cNvSpPr txBox="1">
            <a:spLocks noChangeArrowheads="1"/>
          </p:cNvSpPr>
          <p:nvPr/>
        </p:nvSpPr>
        <p:spPr bwMode="auto">
          <a:xfrm>
            <a:off x="1970088" y="1354138"/>
            <a:ext cx="5202237" cy="646112"/>
          </a:xfrm>
          <a:prstGeom prst="rect">
            <a:avLst/>
          </a:prstGeom>
          <a:solidFill>
            <a:schemeClr val="bg1"/>
          </a:solidFill>
          <a:ln w="9525">
            <a:solidFill>
              <a:schemeClr val="tx1"/>
            </a:solidFill>
            <a:miter lim="800000"/>
            <a:headEnd/>
            <a:tailEnd/>
          </a:ln>
        </p:spPr>
        <p:txBody>
          <a:bodyPr>
            <a:spAutoFit/>
          </a:bodyPr>
          <a:lstStyle/>
          <a:p>
            <a:pPr algn="ctr"/>
            <a:r>
              <a:rPr lang="de-DE"/>
              <a:t>Simon Vazquez uses the Monitor as Facilitator Interface.</a:t>
            </a:r>
          </a:p>
        </p:txBody>
      </p:sp>
      <p:sp>
        <p:nvSpPr>
          <p:cNvPr id="142347" name="Rechteck 27"/>
          <p:cNvSpPr>
            <a:spLocks noChangeArrowheads="1"/>
          </p:cNvSpPr>
          <p:nvPr/>
        </p:nvSpPr>
        <p:spPr bwMode="auto">
          <a:xfrm>
            <a:off x="998538" y="0"/>
            <a:ext cx="3398837" cy="336550"/>
          </a:xfrm>
          <a:prstGeom prst="rect">
            <a:avLst/>
          </a:prstGeom>
          <a:noFill/>
          <a:ln w="9525">
            <a:noFill/>
            <a:miter lim="800000"/>
            <a:headEnd/>
            <a:tailEnd/>
          </a:ln>
        </p:spPr>
        <p:txBody>
          <a:bodyPr wrap="none">
            <a:spAutoFit/>
          </a:bodyPr>
          <a:lstStyle/>
          <a:p>
            <a:r>
              <a:rPr lang="de-DE" sz="1600">
                <a:solidFill>
                  <a:srgbClr val="000000"/>
                </a:solidFill>
              </a:rPr>
              <a:t>What‘s new</a:t>
            </a:r>
            <a:r>
              <a:rPr lang="de-DE" sz="1600">
                <a:solidFill>
                  <a:srgbClr val="CC3300"/>
                </a:solidFill>
              </a:rPr>
              <a:t> </a:t>
            </a:r>
            <a:r>
              <a:rPr lang="de-DE" sz="1600">
                <a:solidFill>
                  <a:srgbClr val="000000"/>
                </a:solidFill>
              </a:rPr>
              <a:t>in COIN EC Baselines?</a:t>
            </a:r>
          </a:p>
        </p:txBody>
      </p:sp>
      <p:sp>
        <p:nvSpPr>
          <p:cNvPr id="142348" name="Textfeld 4"/>
          <p:cNvSpPr txBox="1">
            <a:spLocks noChangeArrowheads="1"/>
          </p:cNvSpPr>
          <p:nvPr/>
        </p:nvSpPr>
        <p:spPr bwMode="auto">
          <a:xfrm>
            <a:off x="5075238" y="142875"/>
            <a:ext cx="3960812" cy="338138"/>
          </a:xfrm>
          <a:prstGeom prst="rect">
            <a:avLst/>
          </a:prstGeom>
          <a:noFill/>
          <a:ln w="9525">
            <a:noFill/>
            <a:miter lim="800000"/>
            <a:headEnd/>
            <a:tailEnd/>
          </a:ln>
        </p:spPr>
        <p:txBody>
          <a:bodyPr>
            <a:spAutoFit/>
          </a:bodyPr>
          <a:lstStyle/>
          <a:p>
            <a:r>
              <a:rPr lang="en-GB" sz="1600"/>
              <a:t>Creating Business Opportunities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xit" presetSubtype="0" fill="hold"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111660"/>
                                        </p:tgtEl>
                                        <p:attrNameLst>
                                          <p:attrName>style.visibility</p:attrName>
                                        </p:attrNameLst>
                                      </p:cBhvr>
                                      <p:to>
                                        <p:strVal val="visible"/>
                                      </p:to>
                                    </p:set>
                                    <p:animEffect transition="in" filter="slide(fromBottom)">
                                      <p:cBhvr>
                                        <p:cTn id="14" dur="500"/>
                                        <p:tgtEl>
                                          <p:spTgt spid="11166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par>
                                <p:cTn id="20" presetID="10" presetClass="exit" presetSubtype="0" fill="hold" grpId="1" nodeType="withEffect">
                                  <p:stCondLst>
                                    <p:cond delay="0"/>
                                  </p:stCondLst>
                                  <p:childTnLst>
                                    <p:animEffect transition="out" filter="fade">
                                      <p:cBhvr>
                                        <p:cTn id="21" dur="500"/>
                                        <p:tgtEl>
                                          <p:spTgt spid="111660"/>
                                        </p:tgtEl>
                                      </p:cBhvr>
                                    </p:animEffect>
                                    <p:set>
                                      <p:cBhvr>
                                        <p:cTn id="22" dur="1" fill="hold">
                                          <p:stCondLst>
                                            <p:cond delay="499"/>
                                          </p:stCondLst>
                                        </p:cTn>
                                        <p:tgtEl>
                                          <p:spTgt spid="111660"/>
                                        </p:tgtEl>
                                        <p:attrNameLst>
                                          <p:attrName>style.visibility</p:attrName>
                                        </p:attrNameLst>
                                      </p:cBhvr>
                                      <p:to>
                                        <p:strVal val="hidden"/>
                                      </p:to>
                                    </p:set>
                                  </p:childTnLst>
                                </p:cTn>
                              </p:par>
                            </p:childTnLst>
                          </p:cTn>
                        </p:par>
                        <p:par>
                          <p:cTn id="23" fill="hold">
                            <p:stCondLst>
                              <p:cond delay="1000"/>
                            </p:stCondLst>
                            <p:childTnLst>
                              <p:par>
                                <p:cTn id="24" presetID="12" presetClass="entr" presetSubtype="4" fill="hold" grpId="0" nodeType="afterEffect">
                                  <p:stCondLst>
                                    <p:cond delay="0"/>
                                  </p:stCondLst>
                                  <p:childTnLst>
                                    <p:set>
                                      <p:cBhvr>
                                        <p:cTn id="25" dur="1" fill="hold">
                                          <p:stCondLst>
                                            <p:cond delay="0"/>
                                          </p:stCondLst>
                                        </p:cTn>
                                        <p:tgtEl>
                                          <p:spTgt spid="111662"/>
                                        </p:tgtEl>
                                        <p:attrNameLst>
                                          <p:attrName>style.visibility</p:attrName>
                                        </p:attrNameLst>
                                      </p:cBhvr>
                                      <p:to>
                                        <p:strVal val="visible"/>
                                      </p:to>
                                    </p:set>
                                    <p:animEffect transition="in" filter="slide(fromBottom)">
                                      <p:cBhvr>
                                        <p:cTn id="26" dur="500"/>
                                        <p:tgtEl>
                                          <p:spTgt spid="111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60" grpId="0" animBg="1"/>
      <p:bldP spid="111660" grpId="1" animBg="1"/>
      <p:bldP spid="11166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ext Box 31"/>
          <p:cNvSpPr txBox="1">
            <a:spLocks noChangeArrowheads="1"/>
          </p:cNvSpPr>
          <p:nvPr/>
        </p:nvSpPr>
        <p:spPr bwMode="auto">
          <a:xfrm>
            <a:off x="2028825" y="368300"/>
            <a:ext cx="5062538" cy="461963"/>
          </a:xfrm>
          <a:prstGeom prst="rect">
            <a:avLst/>
          </a:prstGeom>
          <a:noFill/>
          <a:ln w="9525">
            <a:noFill/>
            <a:miter lim="800000"/>
            <a:headEnd/>
            <a:tailEnd/>
          </a:ln>
        </p:spPr>
        <p:txBody>
          <a:bodyPr wrap="none">
            <a:spAutoFit/>
          </a:bodyPr>
          <a:lstStyle/>
          <a:p>
            <a:r>
              <a:rPr lang="de-DE" sz="2400"/>
              <a:t>What‘s new in COIN EC Baselines?</a:t>
            </a:r>
          </a:p>
        </p:txBody>
      </p:sp>
      <p:sp>
        <p:nvSpPr>
          <p:cNvPr id="143362" name="Textfeld 4"/>
          <p:cNvSpPr txBox="1">
            <a:spLocks noChangeArrowheads="1"/>
          </p:cNvSpPr>
          <p:nvPr/>
        </p:nvSpPr>
        <p:spPr bwMode="auto">
          <a:xfrm>
            <a:off x="109538" y="1201738"/>
            <a:ext cx="7319962" cy="369887"/>
          </a:xfrm>
          <a:prstGeom prst="rect">
            <a:avLst/>
          </a:prstGeom>
          <a:noFill/>
          <a:ln w="9525">
            <a:noFill/>
            <a:miter lim="800000"/>
            <a:headEnd/>
            <a:tailEnd/>
          </a:ln>
        </p:spPr>
        <p:txBody>
          <a:bodyPr>
            <a:spAutoFit/>
          </a:bodyPr>
          <a:lstStyle/>
          <a:p>
            <a:r>
              <a:rPr lang="en-GB" b="1"/>
              <a:t>Human Interaction Communication Services</a:t>
            </a:r>
          </a:p>
        </p:txBody>
      </p:sp>
      <p:sp>
        <p:nvSpPr>
          <p:cNvPr id="143363" name="Foliennummernplatzhalter 5"/>
          <p:cNvSpPr>
            <a:spLocks noGrp="1"/>
          </p:cNvSpPr>
          <p:nvPr>
            <p:ph type="sldNum" sz="quarter" idx="12"/>
          </p:nvPr>
        </p:nvSpPr>
        <p:spPr>
          <a:noFill/>
        </p:spPr>
        <p:txBody>
          <a:bodyPr/>
          <a:lstStyle/>
          <a:p>
            <a:fld id="{E3A23B6C-4D0A-469F-B1DC-FB505BF6B7E4}" type="slidenum">
              <a:rPr lang="en-US" smtClean="0">
                <a:ea typeface="ＭＳ Ｐゴシック" pitchFamily="34" charset="-128"/>
              </a:rPr>
              <a:pPr/>
              <a:t>49</a:t>
            </a:fld>
            <a:endParaRPr lang="en-US" smtClean="0">
              <a:ea typeface="ＭＳ Ｐゴシック" pitchFamily="34" charset="-128"/>
            </a:endParaRPr>
          </a:p>
        </p:txBody>
      </p:sp>
      <p:pic>
        <p:nvPicPr>
          <p:cNvPr id="143364" name="Grafik 7" descr="test.JPG"/>
          <p:cNvPicPr>
            <a:picLocks noChangeAspect="1"/>
          </p:cNvPicPr>
          <p:nvPr/>
        </p:nvPicPr>
        <p:blipFill>
          <a:blip r:embed="rId3"/>
          <a:srcRect/>
          <a:stretch>
            <a:fillRect/>
          </a:stretch>
        </p:blipFill>
        <p:spPr bwMode="auto">
          <a:xfrm>
            <a:off x="1141413" y="1571625"/>
            <a:ext cx="7573962" cy="515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4"/>
          <p:cNvSpPr>
            <a:spLocks noChangeArrowheads="1"/>
          </p:cNvSpPr>
          <p:nvPr/>
        </p:nvSpPr>
        <p:spPr bwMode="auto">
          <a:xfrm>
            <a:off x="1057275" y="274638"/>
            <a:ext cx="8229600" cy="893762"/>
          </a:xfrm>
          <a:prstGeom prst="rect">
            <a:avLst/>
          </a:prstGeom>
          <a:noFill/>
          <a:ln w="9525">
            <a:noFill/>
            <a:miter lim="800000"/>
            <a:headEnd/>
            <a:tailEnd/>
          </a:ln>
        </p:spPr>
        <p:txBody>
          <a:bodyPr anchor="ctr"/>
          <a:lstStyle/>
          <a:p>
            <a:pPr algn="ctr"/>
            <a:r>
              <a:rPr lang="en-GB" sz="2400">
                <a:solidFill>
                  <a:srgbClr val="000000"/>
                </a:solidFill>
              </a:rPr>
              <a:t>Existing EC tools and systems</a:t>
            </a:r>
            <a:endParaRPr lang="en-US" sz="2400">
              <a:solidFill>
                <a:schemeClr val="tx2"/>
              </a:solidFill>
            </a:endParaRPr>
          </a:p>
        </p:txBody>
      </p:sp>
      <p:sp>
        <p:nvSpPr>
          <p:cNvPr id="4" name="Foliennummernplatzhalter 6"/>
          <p:cNvSpPr txBox="1">
            <a:spLocks/>
          </p:cNvSpPr>
          <p:nvPr/>
        </p:nvSpPr>
        <p:spPr>
          <a:xfrm>
            <a:off x="7010400" y="6610350"/>
            <a:ext cx="2133600" cy="247650"/>
          </a:xfrm>
          <a:prstGeom prst="rect">
            <a:avLst/>
          </a:prstGeom>
        </p:spPr>
        <p:txBody>
          <a:bodyPr/>
          <a:lstStyle/>
          <a:p>
            <a:pPr algn="r">
              <a:defRPr/>
            </a:pPr>
            <a:fld id="{050C4A6C-9BE1-4DE1-B8A8-C4BFC9F760EF}" type="slidenum">
              <a:rPr lang="en-US" sz="1400">
                <a:solidFill>
                  <a:srgbClr val="000000"/>
                </a:solidFill>
                <a:ea typeface="+mn-ea"/>
              </a:rPr>
              <a:pPr algn="r">
                <a:defRPr/>
              </a:pPr>
              <a:t>5</a:t>
            </a:fld>
            <a:endParaRPr lang="en-US" sz="1400" dirty="0">
              <a:solidFill>
                <a:srgbClr val="000000"/>
              </a:solidFill>
              <a:ea typeface="+mn-ea"/>
            </a:endParaRPr>
          </a:p>
        </p:txBody>
      </p:sp>
      <p:graphicFrame>
        <p:nvGraphicFramePr>
          <p:cNvPr id="55352" name="Group 56"/>
          <p:cNvGraphicFramePr>
            <a:graphicFrameLocks noGrp="1"/>
          </p:cNvGraphicFramePr>
          <p:nvPr/>
        </p:nvGraphicFramePr>
        <p:xfrm>
          <a:off x="214313" y="1143000"/>
          <a:ext cx="8643937" cy="5648326"/>
        </p:xfrm>
        <a:graphic>
          <a:graphicData uri="http://schemas.openxmlformats.org/drawingml/2006/table">
            <a:tbl>
              <a:tblPr/>
              <a:tblGrid>
                <a:gridCol w="1071562"/>
                <a:gridCol w="1049338"/>
                <a:gridCol w="950912"/>
                <a:gridCol w="5572125"/>
              </a:tblGrid>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Category</a:t>
                      </a:r>
                      <a:endParaRPr kumimoji="0" lang="de-DE"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49161" marR="49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Software</a:t>
                      </a:r>
                      <a:endParaRPr kumimoji="0" lang="de-DE"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49161" marR="49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Number of Tools</a:t>
                      </a:r>
                      <a:endParaRPr kumimoji="0" lang="de-DE"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49161" marR="49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Tool Name</a:t>
                      </a:r>
                      <a:endParaRPr kumimoji="0" lang="de-DE"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49161" marR="49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79550">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Web application</a:t>
                      </a:r>
                      <a:endParaRPr kumimoji="0" lang="de-DE"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49161" marR="49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Tomcat</a:t>
                      </a:r>
                      <a:endParaRPr kumimoji="0" lang="de-DE"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49161" marR="49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10</a:t>
                      </a:r>
                      <a:endParaRPr kumimoji="0" lang="de-DE"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49161" marR="49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Virtual Breeding Environment Management (VMBS), Professional Virtual Community (PVC) Management and Governance, PVC Rewarding Tool, Requirement Identification Service (refQuest), E4 (Extended Enterprise Management in Enlarged Europe) Platform, Supported Indicator Definition (SID), Collaboration Opportunity Characterization (COC) Plan, Virtual Organization (VO) Model Repository, Partner Selection (PS), VO Formation</a:t>
                      </a:r>
                      <a:endParaRPr kumimoji="0" lang="de-DE"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49161" marR="49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5625">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Apache Web server</a:t>
                      </a:r>
                      <a:endParaRPr kumimoji="0" lang="de-DE"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49161" marR="49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2</a:t>
                      </a:r>
                      <a:endParaRPr kumimoji="0" lang="de-DE"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49161" marR="49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Collaboration Opportunity (CO) Finder, Customer Support Service (DISCO)</a:t>
                      </a:r>
                      <a:endParaRPr kumimoji="0" lang="de-DE"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49161" marR="49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Microsoft IIS</a:t>
                      </a:r>
                      <a:endParaRPr kumimoji="0" lang="de-DE"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49161" marR="49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4</a:t>
                      </a:r>
                      <a:endParaRPr kumimoji="0" lang="de-DE"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49161" marR="49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PVC Management and Governance, Planned, Mediated, and Ad-hoc Collaborations</a:t>
                      </a:r>
                      <a:endParaRPr kumimoji="0" lang="de-DE"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49161" marR="49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Web service</a:t>
                      </a:r>
                      <a:endParaRPr kumimoji="0" lang="de-DE"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49161" marR="49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Axis</a:t>
                      </a:r>
                      <a:endParaRPr kumimoji="0" lang="de-DE"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49161" marR="49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2</a:t>
                      </a:r>
                      <a:endParaRPr kumimoji="0" lang="de-DE"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49161" marR="49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Communication Service Set, Activity Management</a:t>
                      </a:r>
                      <a:endParaRPr kumimoji="0" lang="de-DE"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49161" marR="49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97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Database</a:t>
                      </a:r>
                      <a:endParaRPr kumimoji="0" lang="de-DE"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49161" marR="49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MySQL</a:t>
                      </a:r>
                      <a:endParaRPr kumimoji="0" lang="de-DE"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49161" marR="49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9</a:t>
                      </a:r>
                      <a:endParaRPr kumimoji="0" lang="de-DE"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49161" marR="49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PVC Management and Governance, PVC Rewarding Tool, Planned, Mediated, and Ad-hoc Collaborations, Communication Service Set, Activity Management, refQuest, DISCO</a:t>
                      </a:r>
                      <a:endParaRPr kumimoji="0" lang="de-DE"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49161" marR="49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PostgreSQL</a:t>
                      </a:r>
                      <a:endParaRPr kumimoji="0" lang="de-DE"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49161" marR="49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5</a:t>
                      </a:r>
                      <a:endParaRPr kumimoji="0" lang="de-DE"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49161" marR="49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VBMS, E4 Platform, CO Finder, COC-Plan, VO Formation</a:t>
                      </a:r>
                      <a:endParaRPr kumimoji="0" lang="de-DE"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49161" marR="49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5625">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Programming Language</a:t>
                      </a:r>
                      <a:endParaRPr kumimoji="0" lang="de-DE"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49161" marR="49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Java</a:t>
                      </a:r>
                      <a:endParaRPr kumimoji="0" lang="de-DE"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49161" marR="49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10</a:t>
                      </a:r>
                      <a:endParaRPr kumimoji="0" lang="de-DE"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49161" marR="49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VBMS, PVC Rewarding Tool, Communication Service Set, Activity Management, refQuest, SID, COC-Plan, VO Model Repository, PS, VO Formation</a:t>
                      </a:r>
                      <a:endParaRPr kumimoji="0" lang="de-DE"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49161" marR="49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C#</a:t>
                      </a:r>
                      <a:endParaRPr kumimoji="0" lang="de-DE"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49161" marR="49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5</a:t>
                      </a:r>
                      <a:endParaRPr kumimoji="0" lang="de-DE"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49161" marR="49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PVC Management and Governance, Planned, Mediated, and Ad-hoc Collaborations, E4 Platform</a:t>
                      </a:r>
                      <a:endParaRPr kumimoji="0" lang="de-DE"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49161" marR="49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38">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PHP</a:t>
                      </a:r>
                      <a:endParaRPr kumimoji="0" lang="de-DE"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49161" marR="49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2</a:t>
                      </a:r>
                      <a:endParaRPr kumimoji="0" lang="de-DE"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49161" marR="49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CO Finder, DISCO</a:t>
                      </a:r>
                      <a:endParaRPr kumimoji="0" lang="de-DE" sz="14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49161" marR="491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Foliennummernplatzhalter 4"/>
          <p:cNvSpPr>
            <a:spLocks noGrp="1"/>
          </p:cNvSpPr>
          <p:nvPr>
            <p:ph type="sldNum" sz="quarter" idx="12"/>
          </p:nvPr>
        </p:nvSpPr>
        <p:spPr>
          <a:noFill/>
        </p:spPr>
        <p:txBody>
          <a:bodyPr/>
          <a:lstStyle/>
          <a:p>
            <a:fld id="{BEAA7B55-384E-41E2-8BAF-1DFB67C8F57E}" type="slidenum">
              <a:rPr lang="en-US" smtClean="0">
                <a:ea typeface="ＭＳ Ｐゴシック" pitchFamily="34" charset="-128"/>
              </a:rPr>
              <a:pPr/>
              <a:t>50</a:t>
            </a:fld>
            <a:endParaRPr lang="en-US" smtClean="0">
              <a:ea typeface="ＭＳ Ｐゴシック" pitchFamily="34" charset="-128"/>
            </a:endParaRPr>
          </a:p>
        </p:txBody>
      </p:sp>
      <p:sp>
        <p:nvSpPr>
          <p:cNvPr id="144386" name="Text Box 2"/>
          <p:cNvSpPr txBox="1">
            <a:spLocks noChangeArrowheads="1"/>
          </p:cNvSpPr>
          <p:nvPr/>
        </p:nvSpPr>
        <p:spPr bwMode="auto">
          <a:xfrm>
            <a:off x="2786063" y="388938"/>
            <a:ext cx="3659187" cy="400050"/>
          </a:xfrm>
          <a:prstGeom prst="rect">
            <a:avLst/>
          </a:prstGeom>
          <a:noFill/>
          <a:ln w="9525">
            <a:noFill/>
            <a:miter lim="800000"/>
            <a:headEnd/>
            <a:tailEnd/>
          </a:ln>
        </p:spPr>
        <p:txBody>
          <a:bodyPr wrap="none">
            <a:spAutoFit/>
          </a:bodyPr>
          <a:lstStyle/>
          <a:p>
            <a:r>
              <a:rPr lang="en-US" sz="2000" b="1"/>
              <a:t>Thank you for your attention</a:t>
            </a:r>
            <a:endParaRPr lang="de-DE" sz="2000" b="1"/>
          </a:p>
        </p:txBody>
      </p:sp>
      <p:sp>
        <p:nvSpPr>
          <p:cNvPr id="144387" name="Rectangle 3"/>
          <p:cNvSpPr>
            <a:spLocks noChangeArrowheads="1"/>
          </p:cNvSpPr>
          <p:nvPr/>
        </p:nvSpPr>
        <p:spPr bwMode="auto">
          <a:xfrm>
            <a:off x="2071688" y="2422525"/>
            <a:ext cx="4913312" cy="2738438"/>
          </a:xfrm>
          <a:prstGeom prst="rect">
            <a:avLst/>
          </a:prstGeom>
          <a:noFill/>
          <a:ln w="9525">
            <a:noFill/>
            <a:miter lim="800000"/>
            <a:headEnd/>
            <a:tailEnd/>
          </a:ln>
        </p:spPr>
        <p:txBody>
          <a:bodyPr wrap="none" anchor="ctr">
            <a:spAutoFit/>
          </a:bodyPr>
          <a:lstStyle/>
          <a:p>
            <a:pPr algn="ctr"/>
            <a:r>
              <a:rPr lang="de-DE" sz="1400"/>
              <a:t>Patrick Sitek</a:t>
            </a:r>
          </a:p>
          <a:p>
            <a:pPr algn="ctr"/>
            <a:endParaRPr lang="de-DE" sz="1400"/>
          </a:p>
          <a:p>
            <a:pPr algn="ctr"/>
            <a:r>
              <a:rPr lang="de-DE" sz="1400"/>
              <a:t>BIBA – Bremen Institute for Production and Logistics GmbH</a:t>
            </a:r>
          </a:p>
          <a:p>
            <a:pPr algn="ctr"/>
            <a:r>
              <a:rPr lang="de-DE" sz="1400"/>
              <a:t>IKAP -</a:t>
            </a:r>
            <a:r>
              <a:rPr lang="en-US" sz="1400"/>
              <a:t> Collaborative Business in Enterprise networks </a:t>
            </a:r>
            <a:endParaRPr lang="de-DE" sz="1400"/>
          </a:p>
          <a:p>
            <a:pPr algn="ctr"/>
            <a:r>
              <a:rPr lang="de-DE" sz="1400"/>
              <a:t>Hochschulring 20</a:t>
            </a:r>
          </a:p>
          <a:p>
            <a:pPr algn="ctr"/>
            <a:r>
              <a:rPr lang="de-DE" sz="1400"/>
              <a:t>D-28359 Bremen</a:t>
            </a:r>
          </a:p>
          <a:p>
            <a:pPr algn="ctr"/>
            <a:r>
              <a:rPr lang="de-DE" sz="1400"/>
              <a:t>Germany</a:t>
            </a:r>
          </a:p>
          <a:p>
            <a:pPr algn="ctr"/>
            <a:endParaRPr lang="de-DE" sz="1400"/>
          </a:p>
          <a:p>
            <a:pPr algn="ctr"/>
            <a:r>
              <a:rPr lang="de-DE" sz="1400"/>
              <a:t>phone: +49 (0)421-218 5591</a:t>
            </a:r>
          </a:p>
          <a:p>
            <a:pPr algn="ctr"/>
            <a:r>
              <a:rPr lang="de-DE" sz="1400"/>
              <a:t>fax: +49 (0)421-218 5610</a:t>
            </a:r>
          </a:p>
          <a:p>
            <a:pPr algn="ctr"/>
            <a:r>
              <a:rPr lang="de-DE" sz="1400"/>
              <a:t>mailto: sit@biba.uni-bremen.de </a:t>
            </a:r>
            <a:endParaRPr lang="en-GB" sz="1400"/>
          </a:p>
          <a:p>
            <a:pPr algn="ctr"/>
            <a:r>
              <a:rPr lang="en-GB" sz="1400"/>
              <a:t>http://www.biba.uni-bremen.de</a:t>
            </a:r>
            <a:r>
              <a:rPr lang="de-DE"/>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COIN EC scientific picv"/>
          <p:cNvPicPr>
            <a:picLocks noChangeAspect="1" noChangeArrowheads="1"/>
          </p:cNvPicPr>
          <p:nvPr/>
        </p:nvPicPr>
        <p:blipFill>
          <a:blip r:embed="rId3"/>
          <a:srcRect/>
          <a:stretch>
            <a:fillRect/>
          </a:stretch>
        </p:blipFill>
        <p:spPr bwMode="auto">
          <a:xfrm>
            <a:off x="1643063" y="1909763"/>
            <a:ext cx="6491287" cy="4862512"/>
          </a:xfrm>
          <a:prstGeom prst="rect">
            <a:avLst/>
          </a:prstGeom>
          <a:noFill/>
          <a:ln w="9525">
            <a:noFill/>
            <a:miter lim="800000"/>
            <a:headEnd/>
            <a:tailEnd/>
          </a:ln>
        </p:spPr>
      </p:pic>
      <p:sp>
        <p:nvSpPr>
          <p:cNvPr id="57346" name="Rectangle 14"/>
          <p:cNvSpPr>
            <a:spLocks noChangeArrowheads="1"/>
          </p:cNvSpPr>
          <p:nvPr/>
        </p:nvSpPr>
        <p:spPr bwMode="auto">
          <a:xfrm>
            <a:off x="1057275" y="142875"/>
            <a:ext cx="8229600" cy="893763"/>
          </a:xfrm>
          <a:prstGeom prst="rect">
            <a:avLst/>
          </a:prstGeom>
          <a:noFill/>
          <a:ln w="9525">
            <a:noFill/>
            <a:miter lim="800000"/>
            <a:headEnd/>
            <a:tailEnd/>
          </a:ln>
        </p:spPr>
        <p:txBody>
          <a:bodyPr anchor="ctr"/>
          <a:lstStyle/>
          <a:p>
            <a:pPr algn="ctr"/>
            <a:r>
              <a:rPr lang="en-GB" sz="2400">
                <a:solidFill>
                  <a:srgbClr val="000000"/>
                </a:solidFill>
              </a:rPr>
              <a:t>Enterprise Collaboration Baseline Services – </a:t>
            </a:r>
          </a:p>
          <a:p>
            <a:pPr algn="ctr"/>
            <a:r>
              <a:rPr lang="en-GB" sz="2400">
                <a:solidFill>
                  <a:srgbClr val="000000"/>
                </a:solidFill>
              </a:rPr>
              <a:t>Prototype Details (GUI)</a:t>
            </a:r>
            <a:endParaRPr lang="en-US" sz="2400">
              <a:solidFill>
                <a:schemeClr val="tx2"/>
              </a:solidFill>
            </a:endParaRPr>
          </a:p>
        </p:txBody>
      </p:sp>
      <p:sp>
        <p:nvSpPr>
          <p:cNvPr id="5" name="Foliennummernplatzhalter 4"/>
          <p:cNvSpPr>
            <a:spLocks noGrp="1"/>
          </p:cNvSpPr>
          <p:nvPr>
            <p:ph type="sldNum" sz="quarter" idx="12"/>
          </p:nvPr>
        </p:nvSpPr>
        <p:spPr/>
        <p:txBody>
          <a:bodyPr/>
          <a:lstStyle/>
          <a:p>
            <a:pPr>
              <a:defRPr/>
            </a:pPr>
            <a:fld id="{8A86F3B6-BEA5-45A5-B188-6E1803A5399D}" type="slidenum">
              <a:rPr lang="en-US" smtClean="0"/>
              <a:pPr>
                <a:defRPr/>
              </a:pPr>
              <a:t>6</a:t>
            </a:fld>
            <a:endParaRPr lang="en-US"/>
          </a:p>
        </p:txBody>
      </p:sp>
      <p:sp>
        <p:nvSpPr>
          <p:cNvPr id="57348" name="Rechteck 6"/>
          <p:cNvSpPr>
            <a:spLocks noChangeArrowheads="1"/>
          </p:cNvSpPr>
          <p:nvPr/>
        </p:nvSpPr>
        <p:spPr bwMode="auto">
          <a:xfrm>
            <a:off x="214313" y="1212850"/>
            <a:ext cx="8929687" cy="915988"/>
          </a:xfrm>
          <a:prstGeom prst="rect">
            <a:avLst/>
          </a:prstGeom>
          <a:noFill/>
          <a:ln w="9525">
            <a:noFill/>
            <a:miter lim="800000"/>
            <a:headEnd/>
            <a:tailEnd/>
          </a:ln>
        </p:spPr>
        <p:txBody>
          <a:bodyPr>
            <a:spAutoFit/>
          </a:bodyPr>
          <a:lstStyle/>
          <a:p>
            <a:pPr>
              <a:buFontTx/>
              <a:buChar char="-"/>
            </a:pPr>
            <a:r>
              <a:rPr lang="en-GB">
                <a:solidFill>
                  <a:srgbClr val="000000"/>
                </a:solidFill>
                <a:latin typeface="Calibri" pitchFamily="34" charset="0"/>
                <a:cs typeface="Times New Roman" pitchFamily="18" charset="0"/>
              </a:rPr>
              <a:t> core set of services and tools </a:t>
            </a:r>
          </a:p>
          <a:p>
            <a:pPr>
              <a:buFontTx/>
              <a:buChar char="-"/>
            </a:pPr>
            <a:r>
              <a:rPr lang="en-GB" b="1" i="1">
                <a:solidFill>
                  <a:srgbClr val="000000"/>
                </a:solidFill>
                <a:latin typeface="Calibri" pitchFamily="34" charset="0"/>
              </a:rPr>
              <a:t> </a:t>
            </a:r>
            <a:r>
              <a:rPr lang="en-US">
                <a:solidFill>
                  <a:srgbClr val="000000"/>
                </a:solidFill>
                <a:latin typeface="Calibri" pitchFamily="34" charset="0"/>
              </a:rPr>
              <a:t>each ellipse represents a business service that is supported by a group of software tools and services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Ellipse 36"/>
          <p:cNvSpPr>
            <a:spLocks noChangeArrowheads="1"/>
          </p:cNvSpPr>
          <p:nvPr/>
        </p:nvSpPr>
        <p:spPr bwMode="auto">
          <a:xfrm>
            <a:off x="1785938" y="0"/>
            <a:ext cx="2000250" cy="1143000"/>
          </a:xfrm>
          <a:prstGeom prst="ellipse">
            <a:avLst/>
          </a:prstGeom>
          <a:solidFill>
            <a:srgbClr val="FFFFFF"/>
          </a:solidFill>
          <a:ln w="25400" algn="ctr">
            <a:solidFill>
              <a:srgbClr val="F79646"/>
            </a:solidFill>
            <a:round/>
            <a:headEnd/>
            <a:tailEnd/>
          </a:ln>
        </p:spPr>
        <p:txBody>
          <a:bodyPr anchor="ctr"/>
          <a:lstStyle/>
          <a:p>
            <a:pPr algn="ctr"/>
            <a:r>
              <a:rPr lang="en-GB">
                <a:solidFill>
                  <a:srgbClr val="000000"/>
                </a:solidFill>
                <a:latin typeface="Calibri" pitchFamily="34" charset="0"/>
              </a:rPr>
              <a:t>Member registration</a:t>
            </a:r>
          </a:p>
        </p:txBody>
      </p:sp>
      <p:sp>
        <p:nvSpPr>
          <p:cNvPr id="12" name="Foliennummernplatzhalter 11"/>
          <p:cNvSpPr>
            <a:spLocks noGrp="1"/>
          </p:cNvSpPr>
          <p:nvPr>
            <p:ph type="sldNum" sz="quarter" idx="12"/>
          </p:nvPr>
        </p:nvSpPr>
        <p:spPr/>
        <p:txBody>
          <a:bodyPr/>
          <a:lstStyle/>
          <a:p>
            <a:pPr>
              <a:defRPr/>
            </a:pPr>
            <a:fld id="{DC0AA7C8-9B3E-4425-9BDC-65C50AEDFCDA}" type="slidenum">
              <a:rPr lang="en-US" smtClean="0"/>
              <a:pPr>
                <a:defRPr/>
              </a:pPr>
              <a:t>7</a:t>
            </a:fld>
            <a:endParaRPr lang="en-US"/>
          </a:p>
        </p:txBody>
      </p:sp>
      <p:sp>
        <p:nvSpPr>
          <p:cNvPr id="59395" name="Rectangle 14"/>
          <p:cNvSpPr>
            <a:spLocks noChangeArrowheads="1"/>
          </p:cNvSpPr>
          <p:nvPr/>
        </p:nvSpPr>
        <p:spPr bwMode="auto">
          <a:xfrm>
            <a:off x="1057275" y="142875"/>
            <a:ext cx="8229600" cy="893763"/>
          </a:xfrm>
          <a:prstGeom prst="rect">
            <a:avLst/>
          </a:prstGeom>
          <a:noFill/>
          <a:ln w="9525">
            <a:noFill/>
            <a:miter lim="800000"/>
            <a:headEnd/>
            <a:tailEnd/>
          </a:ln>
        </p:spPr>
        <p:txBody>
          <a:bodyPr anchor="ctr"/>
          <a:lstStyle/>
          <a:p>
            <a:pPr algn="ctr"/>
            <a:r>
              <a:rPr lang="en-GB" sz="2400">
                <a:solidFill>
                  <a:srgbClr val="000000"/>
                </a:solidFill>
              </a:rPr>
              <a:t>Details</a:t>
            </a:r>
            <a:endParaRPr lang="en-US" sz="2400">
              <a:solidFill>
                <a:schemeClr val="tx2"/>
              </a:solidFill>
            </a:endParaRPr>
          </a:p>
        </p:txBody>
      </p:sp>
      <p:graphicFrame>
        <p:nvGraphicFramePr>
          <p:cNvPr id="59414" name="Group 22"/>
          <p:cNvGraphicFramePr>
            <a:graphicFrameLocks noGrp="1"/>
          </p:cNvGraphicFramePr>
          <p:nvPr/>
        </p:nvGraphicFramePr>
        <p:xfrm>
          <a:off x="285750" y="1395413"/>
          <a:ext cx="8501063" cy="5313046"/>
        </p:xfrm>
        <a:graphic>
          <a:graphicData uri="http://schemas.openxmlformats.org/drawingml/2006/table">
            <a:tbl>
              <a:tblPr/>
              <a:tblGrid>
                <a:gridCol w="1428750"/>
                <a:gridCol w="7072313"/>
              </a:tblGrid>
              <a:tr h="676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Alignment with EC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Member Registration Tool is offered in the Preparation Phase of an Enterprise Collaboration to organizations and individuals in order to register in the network. </a:t>
                      </a: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7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Functionality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Member Registration Tool process requires the following steps: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1. Membership applicant creates a </a:t>
                      </a:r>
                      <a:r>
                        <a:rPr kumimoji="0" lang="en-US" sz="1400" b="1" i="1" u="none" strike="noStrike" cap="none" normalizeH="0" baseline="0" smtClean="0">
                          <a:ln>
                            <a:noFill/>
                          </a:ln>
                          <a:solidFill>
                            <a:schemeClr val="tx1"/>
                          </a:solidFill>
                          <a:effectLst/>
                          <a:latin typeface="Arial" pitchFamily="34" charset="0"/>
                          <a:ea typeface="ＭＳ Ｐゴシック" pitchFamily="34" charset="-128"/>
                        </a:rPr>
                        <a:t>new account</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a:t>
                      </a: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2. Membership applicant chooses whether </a:t>
                      </a:r>
                      <a:r>
                        <a:rPr kumimoji="0" lang="en-US" sz="1400" b="1" i="1" u="none" strike="noStrike" cap="none" normalizeH="0" baseline="0" smtClean="0">
                          <a:ln>
                            <a:noFill/>
                          </a:ln>
                          <a:solidFill>
                            <a:schemeClr val="tx1"/>
                          </a:solidFill>
                          <a:effectLst/>
                          <a:latin typeface="Arial" pitchFamily="34" charset="0"/>
                          <a:ea typeface="ＭＳ Ｐゴシック" pitchFamily="34" charset="-128"/>
                        </a:rPr>
                        <a:t>to register as an organization or a professional individual </a:t>
                      </a:r>
                      <a:endParaRPr kumimoji="0" lang="en-GB" sz="1400" b="1" i="1"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3. Membership applicant submits </a:t>
                      </a:r>
                      <a:r>
                        <a:rPr kumimoji="0" lang="en-US" sz="1400" b="1" i="1" u="none" strike="noStrike" cap="none" normalizeH="0" baseline="0" smtClean="0">
                          <a:ln>
                            <a:noFill/>
                          </a:ln>
                          <a:solidFill>
                            <a:schemeClr val="tx1"/>
                          </a:solidFill>
                          <a:effectLst/>
                          <a:latin typeface="Arial" pitchFamily="34" charset="0"/>
                          <a:ea typeface="ＭＳ Ｐゴシック" pitchFamily="34" charset="-128"/>
                        </a:rPr>
                        <a:t>member data and evidence data</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4. Membership administrator is informed about a new applicant. </a:t>
                      </a: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5. Membership administrator </a:t>
                      </a:r>
                      <a:r>
                        <a:rPr kumimoji="0" lang="en-US" sz="1400" b="1" i="1" u="none" strike="noStrike" cap="none" normalizeH="0" baseline="0" smtClean="0">
                          <a:ln>
                            <a:noFill/>
                          </a:ln>
                          <a:solidFill>
                            <a:schemeClr val="tx1"/>
                          </a:solidFill>
                          <a:effectLst/>
                          <a:latin typeface="Arial" pitchFamily="34" charset="0"/>
                          <a:ea typeface="ＭＳ Ｐゴシック" pitchFamily="34" charset="-128"/>
                        </a:rPr>
                        <a:t>evaluates</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organization/individual and evidence data of the new applicant and might inquire additional information. </a:t>
                      </a: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6. Membership administrator </a:t>
                      </a:r>
                      <a:r>
                        <a:rPr kumimoji="0" lang="en-US" sz="1400" b="1" i="1" u="none" strike="noStrike" cap="none" normalizeH="0" baseline="0" smtClean="0">
                          <a:ln>
                            <a:noFill/>
                          </a:ln>
                          <a:solidFill>
                            <a:schemeClr val="tx1"/>
                          </a:solidFill>
                          <a:effectLst/>
                          <a:latin typeface="Arial" pitchFamily="34" charset="0"/>
                          <a:ea typeface="ＭＳ Ｐゴシック" pitchFamily="34" charset="-128"/>
                        </a:rPr>
                        <a:t>accepts or rejects </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the application. </a:t>
                      </a: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7. On a successful application the Membership applicant becomes a member and can access information other members. </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Licensing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Creative Commons 3.0 non-commercial license (http://creativecommons.org/licenses/by-nc/3.0/de/deed.en).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Contact Person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ea typeface="ＭＳ Ｐゴシック" pitchFamily="34" charset="-128"/>
                        </a:rPr>
                        <a:t>Simone Stegel, BIBA, stl@biba.uni-bremen.de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Ellipse 36"/>
          <p:cNvSpPr>
            <a:spLocks noChangeArrowheads="1"/>
          </p:cNvSpPr>
          <p:nvPr/>
        </p:nvSpPr>
        <p:spPr bwMode="auto">
          <a:xfrm>
            <a:off x="1785938" y="0"/>
            <a:ext cx="2000250" cy="1143000"/>
          </a:xfrm>
          <a:prstGeom prst="ellipse">
            <a:avLst/>
          </a:prstGeom>
          <a:solidFill>
            <a:srgbClr val="FFFFFF"/>
          </a:solidFill>
          <a:ln w="25400" algn="ctr">
            <a:solidFill>
              <a:srgbClr val="F79646"/>
            </a:solidFill>
            <a:round/>
            <a:headEnd/>
            <a:tailEnd/>
          </a:ln>
        </p:spPr>
        <p:txBody>
          <a:bodyPr anchor="ctr"/>
          <a:lstStyle/>
          <a:p>
            <a:pPr algn="ctr"/>
            <a:r>
              <a:rPr lang="en-GB">
                <a:solidFill>
                  <a:srgbClr val="000000"/>
                </a:solidFill>
                <a:latin typeface="Calibri" pitchFamily="34" charset="0"/>
              </a:rPr>
              <a:t>Member profiling</a:t>
            </a:r>
          </a:p>
        </p:txBody>
      </p:sp>
      <p:sp>
        <p:nvSpPr>
          <p:cNvPr id="12" name="Foliennummernplatzhalter 11"/>
          <p:cNvSpPr>
            <a:spLocks noGrp="1"/>
          </p:cNvSpPr>
          <p:nvPr>
            <p:ph type="sldNum" sz="quarter" idx="12"/>
          </p:nvPr>
        </p:nvSpPr>
        <p:spPr/>
        <p:txBody>
          <a:bodyPr/>
          <a:lstStyle/>
          <a:p>
            <a:pPr>
              <a:defRPr/>
            </a:pPr>
            <a:fld id="{7627BE54-247A-4A0F-A14F-48B44F855010}" type="slidenum">
              <a:rPr lang="en-US" smtClean="0"/>
              <a:pPr>
                <a:defRPr/>
              </a:pPr>
              <a:t>8</a:t>
            </a:fld>
            <a:endParaRPr lang="en-US"/>
          </a:p>
        </p:txBody>
      </p:sp>
      <p:sp>
        <p:nvSpPr>
          <p:cNvPr id="61443" name="Rectangle 14"/>
          <p:cNvSpPr>
            <a:spLocks noChangeArrowheads="1"/>
          </p:cNvSpPr>
          <p:nvPr/>
        </p:nvSpPr>
        <p:spPr bwMode="auto">
          <a:xfrm>
            <a:off x="1057275" y="142875"/>
            <a:ext cx="8229600" cy="893763"/>
          </a:xfrm>
          <a:prstGeom prst="rect">
            <a:avLst/>
          </a:prstGeom>
          <a:noFill/>
          <a:ln w="9525">
            <a:noFill/>
            <a:miter lim="800000"/>
            <a:headEnd/>
            <a:tailEnd/>
          </a:ln>
        </p:spPr>
        <p:txBody>
          <a:bodyPr anchor="ctr"/>
          <a:lstStyle/>
          <a:p>
            <a:pPr algn="ctr"/>
            <a:r>
              <a:rPr lang="en-GB" sz="2400">
                <a:solidFill>
                  <a:srgbClr val="000000"/>
                </a:solidFill>
              </a:rPr>
              <a:t>Details</a:t>
            </a:r>
            <a:endParaRPr lang="en-US" sz="2400">
              <a:solidFill>
                <a:schemeClr val="tx2"/>
              </a:solidFill>
            </a:endParaRPr>
          </a:p>
        </p:txBody>
      </p:sp>
      <p:graphicFrame>
        <p:nvGraphicFramePr>
          <p:cNvPr id="61462" name="Group 22"/>
          <p:cNvGraphicFramePr>
            <a:graphicFrameLocks noGrp="1"/>
          </p:cNvGraphicFramePr>
          <p:nvPr/>
        </p:nvGraphicFramePr>
        <p:xfrm>
          <a:off x="285750" y="1285875"/>
          <a:ext cx="8643938" cy="5462589"/>
        </p:xfrm>
        <a:graphic>
          <a:graphicData uri="http://schemas.openxmlformats.org/drawingml/2006/table">
            <a:tbl>
              <a:tblPr/>
              <a:tblGrid>
                <a:gridCol w="1452563"/>
                <a:gridCol w="7191375"/>
              </a:tblGrid>
              <a:tr h="700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ＭＳ Ｐゴシック" pitchFamily="34" charset="-128"/>
                        </a:rPr>
                        <a:t>Alignment with EC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Preparation phase: the Company Manager sets up his company profile (workflows that are going to be used, definition of processes and performance data, contributed products or services, assignment of workflows to products)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9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ＭＳ Ｐゴシック" pitchFamily="34" charset="-128"/>
                        </a:rPr>
                        <a:t>Functionality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Partner Profiling requires the following proceeding: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1. Registration as Administrator / Network Manager. </a:t>
                      </a:r>
                      <a:endParaRPr kumimoji="0" lang="en-GB" sz="12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AutoNum type="alphaLcParenR"/>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 See all profiles available in the network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b) See all network members offering specific components/ services. See details about single components and process performance of specific supplier as well as uploaded documents regarding the offer.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c) See and configure all running Enterprise Collaborations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2. Or registration as Network Member. </a:t>
                      </a:r>
                      <a:endParaRPr kumimoji="0" lang="en-GB" sz="12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3. Logged in as a Network Member: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a) Add components/ services and upload documents about component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b) Define processes needed (VCOR™)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c) Define key performance indicators for each process (VCOR™)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d) See all components and referring details offered from network member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e) Change the details, upload new documents, and configure performance data of existing components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f) See all Enterprise Collaborations the user is involved in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ＭＳ Ｐゴシック" pitchFamily="34" charset="-128"/>
                        </a:rPr>
                        <a:t>Licensing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Partner Profiling tool is based on Java technologies and is released adopting OSS GNU General Public License v2 license (http://www.gnu.org/licenses/gpl-2.0.html). </a:t>
                      </a:r>
                      <a:endParaRPr kumimoji="0" lang="en-GB"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4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ＭＳ Ｐゴシック" pitchFamily="34" charset="-128"/>
                        </a:rPr>
                        <a:t>Contact Person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ＭＳ Ｐゴシック" pitchFamily="34" charset="-128"/>
                        </a:rPr>
                        <a:t>Simone Stegel, BIBA, stl@biba.uni-bremen.de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Grafik 18" descr="pic12.JPG"/>
          <p:cNvPicPr>
            <a:picLocks noChangeAspect="1" noChangeArrowheads="1"/>
          </p:cNvPicPr>
          <p:nvPr/>
        </p:nvPicPr>
        <p:blipFill>
          <a:blip r:embed="rId3"/>
          <a:srcRect/>
          <a:stretch>
            <a:fillRect/>
          </a:stretch>
        </p:blipFill>
        <p:spPr bwMode="auto">
          <a:xfrm>
            <a:off x="465138" y="4608513"/>
            <a:ext cx="3249612" cy="2249487"/>
          </a:xfrm>
          <a:prstGeom prst="rect">
            <a:avLst/>
          </a:prstGeom>
          <a:noFill/>
          <a:ln w="9525">
            <a:noFill/>
            <a:miter lim="800000"/>
            <a:headEnd/>
            <a:tailEnd/>
          </a:ln>
        </p:spPr>
      </p:pic>
      <p:pic>
        <p:nvPicPr>
          <p:cNvPr id="63490" name="Grafik 21" descr="pic15.JPG"/>
          <p:cNvPicPr>
            <a:picLocks noChangeAspect="1" noChangeArrowheads="1"/>
          </p:cNvPicPr>
          <p:nvPr/>
        </p:nvPicPr>
        <p:blipFill>
          <a:blip r:embed="rId4"/>
          <a:srcRect/>
          <a:stretch>
            <a:fillRect/>
          </a:stretch>
        </p:blipFill>
        <p:spPr bwMode="auto">
          <a:xfrm>
            <a:off x="142875" y="3214688"/>
            <a:ext cx="3803650" cy="2320925"/>
          </a:xfrm>
          <a:prstGeom prst="rect">
            <a:avLst/>
          </a:prstGeom>
          <a:noFill/>
          <a:ln w="9525">
            <a:noFill/>
            <a:miter lim="800000"/>
            <a:headEnd/>
            <a:tailEnd/>
          </a:ln>
        </p:spPr>
      </p:pic>
      <p:sp>
        <p:nvSpPr>
          <p:cNvPr id="63491" name="Ellipse 36"/>
          <p:cNvSpPr>
            <a:spLocks noChangeArrowheads="1"/>
          </p:cNvSpPr>
          <p:nvPr/>
        </p:nvSpPr>
        <p:spPr bwMode="auto">
          <a:xfrm>
            <a:off x="1785938" y="0"/>
            <a:ext cx="2000250" cy="1143000"/>
          </a:xfrm>
          <a:prstGeom prst="ellipse">
            <a:avLst/>
          </a:prstGeom>
          <a:solidFill>
            <a:srgbClr val="FFFFFF"/>
          </a:solidFill>
          <a:ln w="25400" algn="ctr">
            <a:solidFill>
              <a:srgbClr val="F79646"/>
            </a:solidFill>
            <a:round/>
            <a:headEnd/>
            <a:tailEnd/>
          </a:ln>
        </p:spPr>
        <p:txBody>
          <a:bodyPr anchor="ctr"/>
          <a:lstStyle/>
          <a:p>
            <a:pPr algn="ctr"/>
            <a:r>
              <a:rPr lang="en-GB">
                <a:solidFill>
                  <a:srgbClr val="000000"/>
                </a:solidFill>
                <a:latin typeface="Calibri" pitchFamily="34" charset="0"/>
              </a:rPr>
              <a:t>Member registration and profiling</a:t>
            </a:r>
          </a:p>
        </p:txBody>
      </p:sp>
      <p:sp>
        <p:nvSpPr>
          <p:cNvPr id="63492" name="Rechteck 7"/>
          <p:cNvSpPr>
            <a:spLocks noChangeArrowheads="1"/>
          </p:cNvSpPr>
          <p:nvPr/>
        </p:nvSpPr>
        <p:spPr bwMode="auto">
          <a:xfrm>
            <a:off x="0" y="1184275"/>
            <a:ext cx="4214813" cy="1477963"/>
          </a:xfrm>
          <a:prstGeom prst="rect">
            <a:avLst/>
          </a:prstGeom>
          <a:noFill/>
          <a:ln w="9525">
            <a:noFill/>
            <a:miter lim="800000"/>
            <a:headEnd/>
            <a:tailEnd/>
          </a:ln>
        </p:spPr>
        <p:txBody>
          <a:bodyPr>
            <a:spAutoFit/>
          </a:bodyPr>
          <a:lstStyle/>
          <a:p>
            <a:pPr>
              <a:buFontTx/>
              <a:buChar char="-"/>
            </a:pPr>
            <a:r>
              <a:rPr lang="en-US">
                <a:solidFill>
                  <a:srgbClr val="000000"/>
                </a:solidFill>
              </a:rPr>
              <a:t> Management of member information </a:t>
            </a:r>
          </a:p>
          <a:p>
            <a:r>
              <a:rPr lang="en-US">
                <a:solidFill>
                  <a:srgbClr val="000000"/>
                </a:solidFill>
              </a:rPr>
              <a:t>  and member performance profiling  </a:t>
            </a:r>
          </a:p>
          <a:p>
            <a:r>
              <a:rPr lang="en-US">
                <a:solidFill>
                  <a:srgbClr val="000000"/>
                </a:solidFill>
              </a:rPr>
              <a:t>  (processes, VCOR KPIs)</a:t>
            </a:r>
          </a:p>
          <a:p>
            <a:pPr>
              <a:buFontTx/>
              <a:buChar char="-"/>
            </a:pPr>
            <a:r>
              <a:rPr lang="en-US">
                <a:solidFill>
                  <a:srgbClr val="000000"/>
                </a:solidFill>
              </a:rPr>
              <a:t> For both individuals and organizations.</a:t>
            </a:r>
            <a:endParaRPr lang="en-GB">
              <a:solidFill>
                <a:srgbClr val="000000"/>
              </a:solidFill>
            </a:endParaRPr>
          </a:p>
        </p:txBody>
      </p:sp>
      <p:pic>
        <p:nvPicPr>
          <p:cNvPr id="63493" name="Grafik 6"/>
          <p:cNvPicPr>
            <a:picLocks noChangeAspect="1" noChangeArrowheads="1"/>
          </p:cNvPicPr>
          <p:nvPr/>
        </p:nvPicPr>
        <p:blipFill>
          <a:blip r:embed="rId5"/>
          <a:srcRect/>
          <a:stretch>
            <a:fillRect/>
          </a:stretch>
        </p:blipFill>
        <p:spPr bwMode="auto">
          <a:xfrm>
            <a:off x="3714750" y="2143125"/>
            <a:ext cx="5214938" cy="3175000"/>
          </a:xfrm>
          <a:prstGeom prst="rect">
            <a:avLst/>
          </a:prstGeom>
          <a:noFill/>
          <a:ln w="9525">
            <a:noFill/>
            <a:miter lim="800000"/>
            <a:headEnd/>
            <a:tailEnd/>
          </a:ln>
        </p:spPr>
      </p:pic>
      <p:pic>
        <p:nvPicPr>
          <p:cNvPr id="63494" name="Picture 2" descr="C:\Dokumente und Einstellungen\wimi\Desktop\screenshot\screenshot\credits_viewing_and_setting.GIF"/>
          <p:cNvPicPr>
            <a:picLocks noChangeAspect="1" noChangeArrowheads="1"/>
          </p:cNvPicPr>
          <p:nvPr/>
        </p:nvPicPr>
        <p:blipFill>
          <a:blip r:embed="rId6"/>
          <a:srcRect/>
          <a:stretch>
            <a:fillRect/>
          </a:stretch>
        </p:blipFill>
        <p:spPr bwMode="auto">
          <a:xfrm>
            <a:off x="5094288" y="69850"/>
            <a:ext cx="4049712" cy="3144838"/>
          </a:xfrm>
          <a:prstGeom prst="rect">
            <a:avLst/>
          </a:prstGeom>
          <a:noFill/>
          <a:ln w="9525">
            <a:noFill/>
            <a:miter lim="800000"/>
            <a:headEnd/>
            <a:tailEnd/>
          </a:ln>
        </p:spPr>
      </p:pic>
      <p:sp>
        <p:nvSpPr>
          <p:cNvPr id="12" name="Foliennummernplatzhalter 11"/>
          <p:cNvSpPr>
            <a:spLocks noGrp="1"/>
          </p:cNvSpPr>
          <p:nvPr>
            <p:ph type="sldNum" sz="quarter" idx="12"/>
          </p:nvPr>
        </p:nvSpPr>
        <p:spPr/>
        <p:txBody>
          <a:bodyPr/>
          <a:lstStyle/>
          <a:p>
            <a:pPr>
              <a:defRPr/>
            </a:pPr>
            <a:fld id="{FC19843F-1A34-4EC3-BAA7-79C4A09C7ED1}"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rgbClr val="3366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9" charset="0"/>
          </a:defRPr>
        </a:defPPr>
      </a:lstStyle>
    </a:spDef>
    <a:lnDef>
      <a:spPr bwMode="auto">
        <a:xfrm>
          <a:off x="0" y="0"/>
          <a:ext cx="1" cy="1"/>
        </a:xfrm>
        <a:custGeom>
          <a:avLst/>
          <a:gdLst/>
          <a:ahLst/>
          <a:cxnLst/>
          <a:rect l="0" t="0" r="0" b="0"/>
          <a:pathLst/>
        </a:custGeom>
        <a:noFill/>
        <a:ln w="22225" cap="flat" cmpd="sng" algn="ctr">
          <a:solidFill>
            <a:srgbClr val="3366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9"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rgbClr val="3366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2225" cap="flat" cmpd="sng" algn="ctr">
          <a:solidFill>
            <a:srgbClr val="3366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rgbClr val="3366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2225" cap="flat" cmpd="sng" algn="ctr">
          <a:solidFill>
            <a:srgbClr val="3366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rgbClr val="3366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22225" cap="flat" cmpd="sng" algn="ctr">
          <a:solidFill>
            <a:srgbClr val="3366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4285</Words>
  <Application>Microsoft Office PowerPoint</Application>
  <PresentationFormat>Bildschirmpräsentation (4:3)</PresentationFormat>
  <Paragraphs>651</Paragraphs>
  <Slides>50</Slides>
  <Notes>50</Notes>
  <HiddenSlides>0</HiddenSlides>
  <MMClips>0</MMClips>
  <ScaleCrop>false</ScaleCrop>
  <HeadingPairs>
    <vt:vector size="6" baseType="variant">
      <vt:variant>
        <vt:lpstr>Verwendete Schriftarten</vt:lpstr>
      </vt:variant>
      <vt:variant>
        <vt:i4>5</vt:i4>
      </vt:variant>
      <vt:variant>
        <vt:lpstr>Design</vt:lpstr>
      </vt:variant>
      <vt:variant>
        <vt:i4>5</vt:i4>
      </vt:variant>
      <vt:variant>
        <vt:lpstr>Folientitel</vt:lpstr>
      </vt:variant>
      <vt:variant>
        <vt:i4>50</vt:i4>
      </vt:variant>
    </vt:vector>
  </HeadingPairs>
  <TitlesOfParts>
    <vt:vector size="60" baseType="lpstr">
      <vt:lpstr>Arial</vt:lpstr>
      <vt:lpstr>ＭＳ Ｐゴシック</vt:lpstr>
      <vt:lpstr>Calibri</vt:lpstr>
      <vt:lpstr>HandelGotDBol</vt:lpstr>
      <vt:lpstr>Times New Roman</vt:lpstr>
      <vt:lpstr>Office Theme</vt:lpstr>
      <vt:lpstr>Custom Design</vt:lpstr>
      <vt:lpstr>2_Custom Design</vt:lpstr>
      <vt:lpstr>1_Custom Design</vt:lpstr>
      <vt:lpstr>3_Custom Design</vt:lpstr>
      <vt:lpstr>Enterprise COllaboration &amp; INteroperability</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lpstr>Folie 31</vt:lpstr>
      <vt:lpstr>Folie 32</vt:lpstr>
      <vt:lpstr>Folie 33</vt:lpstr>
      <vt:lpstr>Folie 34</vt:lpstr>
      <vt:lpstr>Folie 35</vt:lpstr>
      <vt:lpstr>Folie 36</vt:lpstr>
      <vt:lpstr>Folie 37</vt:lpstr>
      <vt:lpstr>Folie 38</vt:lpstr>
      <vt:lpstr>Folie 39</vt:lpstr>
      <vt:lpstr>Folie 40</vt:lpstr>
      <vt:lpstr>Folie 41</vt:lpstr>
      <vt:lpstr>Folie 42</vt:lpstr>
      <vt:lpstr>Folie 43</vt:lpstr>
      <vt:lpstr>Folie 44</vt:lpstr>
      <vt:lpstr>Folie 45</vt:lpstr>
      <vt:lpstr>Service to Access the Profiles, Competencies and Business Opportunity Common Repository</vt:lpstr>
      <vt:lpstr>Folie 47</vt:lpstr>
      <vt:lpstr>Folie 48</vt:lpstr>
      <vt:lpstr>Folie 49</vt:lpstr>
      <vt:lpstr>Folie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 COllaboration &amp; INteroperability</dc:title>
  <dc:creator>A</dc:creator>
  <cp:lastModifiedBy>biba</cp:lastModifiedBy>
  <cp:revision>198</cp:revision>
  <dcterms:created xsi:type="dcterms:W3CDTF">2008-03-04T13:09:21Z</dcterms:created>
  <dcterms:modified xsi:type="dcterms:W3CDTF">2009-05-05T09:04:47Z</dcterms:modified>
</cp:coreProperties>
</file>