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81" r:id="rId4"/>
    <p:sldId id="282" r:id="rId5"/>
    <p:sldId id="283" r:id="rId6"/>
    <p:sldId id="279" r:id="rId7"/>
    <p:sldId id="277" r:id="rId8"/>
    <p:sldId id="264" r:id="rId9"/>
    <p:sldId id="293" r:id="rId10"/>
    <p:sldId id="292" r:id="rId11"/>
    <p:sldId id="265" r:id="rId12"/>
    <p:sldId id="278" r:id="rId13"/>
    <p:sldId id="268" r:id="rId14"/>
    <p:sldId id="285" r:id="rId15"/>
    <p:sldId id="287" r:id="rId16"/>
    <p:sldId id="288" r:id="rId17"/>
    <p:sldId id="289" r:id="rId18"/>
    <p:sldId id="290" r:id="rId19"/>
    <p:sldId id="291" r:id="rId20"/>
    <p:sldId id="271" r:id="rId21"/>
    <p:sldId id="274" r:id="rId22"/>
    <p:sldId id="273" r:id="rId23"/>
    <p:sldId id="272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4140" autoAdjust="0"/>
  </p:normalViewPr>
  <p:slideViewPr>
    <p:cSldViewPr snapToObjects="1">
      <p:cViewPr varScale="1">
        <p:scale>
          <a:sx n="112" d="100"/>
          <a:sy n="112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DE082-BA71-F84E-A789-114E723D8202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DA7F-E18B-5247-B34E-8D5D2AB78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5AF5-498B-7C41-9F49-B43C1BEE7677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FD95B-66CC-F24C-9547-FFA6920BF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Animation that goes along with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Animation that goes along with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invariant: if we look at </a:t>
            </a:r>
            <a:r>
              <a:rPr lang="en-US" dirty="0" err="1" smtClean="0"/>
              <a:t>p(c</a:t>
            </a:r>
            <a:r>
              <a:rPr lang="en-US" dirty="0" smtClean="0"/>
              <a:t>*</a:t>
            </a:r>
            <a:r>
              <a:rPr lang="en-US" dirty="0" err="1" smtClean="0"/>
              <a:t>x</a:t>
            </a:r>
            <a:r>
              <a:rPr lang="en-US" dirty="0" smtClean="0"/>
              <a:t>) \</a:t>
            </a:r>
            <a:r>
              <a:rPr lang="en-US" dirty="0" err="1" smtClean="0"/>
              <a:t>propto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p(x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D95B-66CC-F24C-9547-FFA6920BF7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C485FA-E304-A04C-BC70-AE2C52C0F034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7E6680-2709-9E41-8DF4-0C8E6FD0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df"/><Relationship Id="rId4" Type="http://schemas.openxmlformats.org/officeDocument/2006/relationships/image" Target="../media/image25.pdf"/><Relationship Id="rId10" Type="http://schemas.openxmlformats.org/officeDocument/2006/relationships/image" Target="../media/image17.pdf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9" Type="http://schemas.openxmlformats.org/officeDocument/2006/relationships/image" Target="../media/image16.png"/><Relationship Id="rId3" Type="http://schemas.openxmlformats.org/officeDocument/2006/relationships/image" Target="../media/image24.png"/><Relationship Id="rId6" Type="http://schemas.openxmlformats.org/officeDocument/2006/relationships/image" Target="../media/image27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31.pdf"/><Relationship Id="rId7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df"/><Relationship Id="rId6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video" Target="file://localhost/Users/goetz/Desktop/Flipping_coin2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7" Type="http://schemas.openxmlformats.org/officeDocument/2006/relationships/image" Target="../media/image26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df"/><Relationship Id="rId8" Type="http://schemas.openxmlformats.org/officeDocument/2006/relationships/image" Target="../media/image39.pdf"/><Relationship Id="rId13" Type="http://schemas.openxmlformats.org/officeDocument/2006/relationships/image" Target="../media/image42.png"/><Relationship Id="rId10" Type="http://schemas.openxmlformats.org/officeDocument/2006/relationships/image" Target="../media/image23.pdf"/><Relationship Id="rId5" Type="http://schemas.openxmlformats.org/officeDocument/2006/relationships/image" Target="../media/image38.png"/><Relationship Id="rId12" Type="http://schemas.openxmlformats.org/officeDocument/2006/relationships/image" Target="../media/image41.pdf"/><Relationship Id="rId2" Type="http://schemas.openxmlformats.org/officeDocument/2006/relationships/image" Target="../media/image27.pdf"/><Relationship Id="rId9" Type="http://schemas.openxmlformats.org/officeDocument/2006/relationships/image" Target="../media/image40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7" Type="http://schemas.openxmlformats.org/officeDocument/2006/relationships/image" Target="../media/image6.png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8" Type="http://schemas.openxmlformats.org/officeDocument/2006/relationships/image" Target="../media/image43.pdf"/><Relationship Id="rId13" Type="http://schemas.openxmlformats.org/officeDocument/2006/relationships/image" Target="../media/image48.png"/><Relationship Id="rId10" Type="http://schemas.openxmlformats.org/officeDocument/2006/relationships/image" Target="../media/image45.pdf"/><Relationship Id="rId5" Type="http://schemas.openxmlformats.org/officeDocument/2006/relationships/image" Target="../media/image8.png"/><Relationship Id="rId12" Type="http://schemas.openxmlformats.org/officeDocument/2006/relationships/image" Target="../media/image47.pdf"/><Relationship Id="rId2" Type="http://schemas.openxmlformats.org/officeDocument/2006/relationships/image" Target="../media/image9.pdf"/><Relationship Id="rId9" Type="http://schemas.openxmlformats.org/officeDocument/2006/relationships/image" Target="../media/image44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png"/><Relationship Id="rId10" Type="http://schemas.openxmlformats.org/officeDocument/2006/relationships/image" Target="../media/image12.png"/><Relationship Id="rId5" Type="http://schemas.openxmlformats.org/officeDocument/2006/relationships/image" Target="../media/image7.pdf"/><Relationship Id="rId7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11.pdf"/><Relationship Id="rId3" Type="http://schemas.openxmlformats.org/officeDocument/2006/relationships/image" Target="../media/image5.pdf"/><Relationship Id="rId6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5.pdf"/><Relationship Id="rId10" Type="http://schemas.openxmlformats.org/officeDocument/2006/relationships/image" Target="../media/image21.pdf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9" Type="http://schemas.openxmlformats.org/officeDocument/2006/relationships/image" Target="../media/image20.png"/><Relationship Id="rId3" Type="http://schemas.openxmlformats.org/officeDocument/2006/relationships/image" Target="../media/image14.png"/><Relationship Id="rId6" Type="http://schemas.openxmlformats.org/officeDocument/2006/relationships/image" Target="../media/image1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Blog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Speaker:</a:t>
            </a:r>
          </a:p>
          <a:p>
            <a:pPr algn="just"/>
            <a:r>
              <a:rPr lang="en-US" i="1" dirty="0" smtClean="0"/>
              <a:t>	         		</a:t>
            </a:r>
            <a:r>
              <a:rPr lang="en-US" dirty="0" smtClean="0"/>
              <a:t>Michaela </a:t>
            </a:r>
            <a:r>
              <a:rPr lang="en-US" dirty="0" err="1" smtClean="0"/>
              <a:t>Götz</a:t>
            </a:r>
            <a:endParaRPr lang="en-US" dirty="0" smtClean="0"/>
          </a:p>
          <a:p>
            <a:pPr algn="just"/>
            <a:r>
              <a:rPr lang="en-US" i="1" dirty="0" smtClean="0"/>
              <a:t>Joint work with: </a:t>
            </a:r>
          </a:p>
          <a:p>
            <a:pPr algn="just"/>
            <a:r>
              <a:rPr lang="en-US" dirty="0" smtClean="0"/>
              <a:t>	Jure </a:t>
            </a:r>
            <a:r>
              <a:rPr lang="en-US" dirty="0" err="1" smtClean="0"/>
              <a:t>Leskovec</a:t>
            </a:r>
            <a:r>
              <a:rPr lang="en-US" dirty="0" smtClean="0"/>
              <a:t>, Mary </a:t>
            </a:r>
            <a:r>
              <a:rPr lang="en-US" dirty="0" err="1" smtClean="0"/>
              <a:t>McGlohon</a:t>
            </a:r>
            <a:r>
              <a:rPr lang="en-US" dirty="0" smtClean="0"/>
              <a:t>, Christos </a:t>
            </a:r>
            <a:r>
              <a:rPr lang="en-US" dirty="0" err="1" smtClean="0"/>
              <a:t>Faloutsos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66" y="5769634"/>
            <a:ext cx="719034" cy="71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5132" y="6477000"/>
            <a:ext cx="20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Cornell University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0" y="5575300"/>
            <a:ext cx="1511300" cy="113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6475968"/>
            <a:ext cx="343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Carnegie Mellon University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97" y="5769634"/>
            <a:ext cx="791744" cy="719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9305" y="6477000"/>
            <a:ext cx="218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Stanford University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Blogosphere – Some Temporal Patterns</a:t>
            </a:r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0" y="6477000"/>
            <a:ext cx="20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</a:t>
            </a:r>
            <a:r>
              <a:rPr lang="en-US" i="1" dirty="0" err="1" smtClean="0"/>
              <a:t>McGlohon</a:t>
            </a:r>
            <a:r>
              <a:rPr lang="en-US" i="1" dirty="0" smtClean="0"/>
              <a:t> et al.]</a:t>
            </a:r>
            <a:endParaRPr lang="en-US" i="1" dirty="0"/>
          </a:p>
        </p:txBody>
      </p:sp>
      <p:pic>
        <p:nvPicPr>
          <p:cNvPr id="14" name="Picture 13" descr="ent-pos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7963" y="-36731"/>
            <a:ext cx="3904723" cy="5053446"/>
          </a:xfrm>
          <a:prstGeom prst="rect">
            <a:avLst/>
          </a:prstGeom>
        </p:spPr>
      </p:pic>
      <p:pic>
        <p:nvPicPr>
          <p:cNvPr id="15" name="Picture 14" descr="BlogNet-PL-allday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16410" y="3675460"/>
            <a:ext cx="3219703" cy="2420540"/>
          </a:xfrm>
          <a:prstGeom prst="rect">
            <a:avLst/>
          </a:prstGeom>
        </p:spPr>
      </p:pic>
      <p:pic>
        <p:nvPicPr>
          <p:cNvPr id="16" name="Picture 15" descr="datasettimebetwe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15000" y="1143000"/>
            <a:ext cx="3048000" cy="24063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67794" y="3395246"/>
            <a:ext cx="191420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Inter-Posting Time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661" y="5908336"/>
            <a:ext cx="30064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Popularity: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time </a:t>
            </a:r>
            <a:r>
              <a:rPr lang="en-US" sz="1600" i="1" dirty="0" err="1" smtClean="0">
                <a:solidFill>
                  <a:schemeClr val="accent3"/>
                </a:solidFill>
              </a:rPr>
              <a:t>t</a:t>
            </a:r>
            <a:r>
              <a:rPr lang="en-US" sz="1600" dirty="0" smtClean="0">
                <a:solidFill>
                  <a:schemeClr val="accent3"/>
                </a:solidFill>
              </a:rPr>
              <a:t> vs. #in-links 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received </a:t>
            </a:r>
            <a:r>
              <a:rPr lang="en-US" sz="1600" i="1" dirty="0" err="1" smtClean="0">
                <a:solidFill>
                  <a:schemeClr val="accent3"/>
                </a:solidFill>
              </a:rPr>
              <a:t>t</a:t>
            </a:r>
            <a:r>
              <a:rPr lang="en-US" sz="1600" dirty="0" smtClean="0">
                <a:solidFill>
                  <a:schemeClr val="accent3"/>
                </a:solidFill>
              </a:rPr>
              <a:t> days after publishing  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733800"/>
            <a:ext cx="284074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3"/>
                </a:solidFill>
              </a:rPr>
              <a:t>Burstiness</a:t>
            </a:r>
            <a:r>
              <a:rPr lang="en-US" sz="1600" dirty="0" smtClean="0">
                <a:solidFill>
                  <a:schemeClr val="accent3"/>
                </a:solidFill>
              </a:rPr>
              <a:t> of Posting Activity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963" y="4292510"/>
            <a:ext cx="51816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err="1" smtClean="0"/>
              <a:t>Burstiness</a:t>
            </a:r>
            <a:r>
              <a:rPr lang="en-US" u="sng" dirty="0" smtClean="0"/>
              <a:t> &amp; Self-Similarity:</a:t>
            </a:r>
          </a:p>
          <a:p>
            <a:r>
              <a:rPr lang="en-US" dirty="0" smtClean="0"/>
              <a:t>Measure: Entropy at various resolutions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Plot: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14450" y="4912896"/>
            <a:ext cx="2817813" cy="471421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75251" y="5486400"/>
            <a:ext cx="1612900" cy="228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589272" y="6094412"/>
            <a:ext cx="31351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411620" y="6020594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89272" y="6020594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22863" y="602218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33800" y="602218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64016" y="602218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32263" y="6019006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59937" y="602218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397978" y="6095206"/>
            <a:ext cx="381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858294" y="6133306"/>
            <a:ext cx="381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533106" y="6133306"/>
            <a:ext cx="381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Blogosphere - Dynamics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6987" y="3005186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136987" y="3538586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36987" y="41148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775287" y="53340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775287" y="58674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3775287" y="6443614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6670887" y="3309986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2136987" y="46482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4381500" y="2200372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4381500" y="2733772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7277100" y="57150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7277100" y="62484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457200" y="5638800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080587" y="1624158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8080587" y="2157558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>
          <a:xfrm>
            <a:off x="8080587" y="2733772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/>
          <p:cNvCxnSpPr>
            <a:stCxn id="12" idx="3"/>
          </p:cNvCxnSpPr>
          <p:nvPr/>
        </p:nvCxnSpPr>
        <p:spPr>
          <a:xfrm flipV="1">
            <a:off x="4381500" y="6384107"/>
            <a:ext cx="2895600" cy="19521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702496" y="4170919"/>
            <a:ext cx="1795415" cy="107357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</p:cNvCxnSpPr>
          <p:nvPr/>
        </p:nvCxnSpPr>
        <p:spPr>
          <a:xfrm>
            <a:off x="1063413" y="5774507"/>
            <a:ext cx="2711874" cy="21190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2743201" y="3005186"/>
            <a:ext cx="1673013" cy="57621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4987714" y="1785986"/>
            <a:ext cx="3092875" cy="42381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2437738" y="4115463"/>
            <a:ext cx="1643014" cy="103208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6" idx="1"/>
            <a:endCxn id="13" idx="3"/>
          </p:cNvCxnSpPr>
          <p:nvPr/>
        </p:nvCxnSpPr>
        <p:spPr>
          <a:xfrm rot="10800000" flipV="1">
            <a:off x="7277101" y="1759865"/>
            <a:ext cx="803487" cy="168582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381501" y="5791200"/>
            <a:ext cx="2895600" cy="19521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4191000" y="1512332"/>
            <a:ext cx="1016846" cy="17642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ounded Rectangle 70"/>
          <p:cNvSpPr/>
          <p:nvPr/>
        </p:nvSpPr>
        <p:spPr>
          <a:xfrm>
            <a:off x="7063743" y="5509260"/>
            <a:ext cx="1016846" cy="125910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ounded Rectangle 71"/>
          <p:cNvSpPr/>
          <p:nvPr/>
        </p:nvSpPr>
        <p:spPr>
          <a:xfrm>
            <a:off x="7883313" y="1451804"/>
            <a:ext cx="1016846" cy="17485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ounded Rectangle 72"/>
          <p:cNvSpPr/>
          <p:nvPr/>
        </p:nvSpPr>
        <p:spPr>
          <a:xfrm>
            <a:off x="3555154" y="5112116"/>
            <a:ext cx="1016846" cy="17485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ounded Rectangle 73"/>
          <p:cNvSpPr/>
          <p:nvPr/>
        </p:nvSpPr>
        <p:spPr>
          <a:xfrm>
            <a:off x="1954954" y="2743200"/>
            <a:ext cx="1016846" cy="236891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ounded Rectangle 74"/>
          <p:cNvSpPr/>
          <p:nvPr/>
        </p:nvSpPr>
        <p:spPr>
          <a:xfrm>
            <a:off x="6477000" y="3048000"/>
            <a:ext cx="1016846" cy="85815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ounded Rectangle 75"/>
          <p:cNvSpPr/>
          <p:nvPr/>
        </p:nvSpPr>
        <p:spPr>
          <a:xfrm>
            <a:off x="228600" y="5390246"/>
            <a:ext cx="1016846" cy="85815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TextBox 76"/>
          <p:cNvSpPr txBox="1"/>
          <p:nvPr/>
        </p:nvSpPr>
        <p:spPr>
          <a:xfrm>
            <a:off x="4164115" y="1177506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400800" y="27337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934200" y="5193268"/>
            <a:ext cx="46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511956" y="4800600"/>
            <a:ext cx="46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919601" y="2428972"/>
            <a:ext cx="46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B6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524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B7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863201" y="1143000"/>
            <a:ext cx="45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478791" y="1362172"/>
            <a:ext cx="1093046" cy="4276630"/>
            <a:chOff x="478791" y="1362172"/>
            <a:chExt cx="1093046" cy="4276630"/>
          </a:xfrm>
        </p:grpSpPr>
        <p:sp>
          <p:nvSpPr>
            <p:cNvPr id="45" name="Rectangle 44"/>
            <p:cNvSpPr/>
            <p:nvPr/>
          </p:nvSpPr>
          <p:spPr>
            <a:xfrm>
              <a:off x="748878" y="19383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ounded Rectangle 45"/>
            <p:cNvSpPr/>
            <p:nvPr/>
          </p:nvSpPr>
          <p:spPr>
            <a:xfrm>
              <a:off x="554991" y="1676400"/>
              <a:ext cx="1016846" cy="85815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TextBox 46"/>
            <p:cNvSpPr txBox="1"/>
            <p:nvPr/>
          </p:nvSpPr>
          <p:spPr>
            <a:xfrm>
              <a:off x="478791" y="1362172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B8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-706795" y="3868593"/>
              <a:ext cx="3429003" cy="111416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381500" y="1666972"/>
            <a:ext cx="606213" cy="2714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/>
          <p:cNvCxnSpPr/>
          <p:nvPr/>
        </p:nvCxnSpPr>
        <p:spPr>
          <a:xfrm rot="10800000" flipV="1">
            <a:off x="2718648" y="1895571"/>
            <a:ext cx="1662852" cy="119083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8648" y="1546838"/>
            <a:ext cx="4120551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WANTED: </a:t>
            </a:r>
            <a:r>
              <a:rPr lang="en-US" sz="2400" dirty="0" smtClean="0"/>
              <a:t>Model</a:t>
            </a:r>
          </a:p>
          <a:p>
            <a:pPr>
              <a:buFontTx/>
              <a:buChar char="-"/>
            </a:pPr>
            <a:r>
              <a:rPr lang="en-US" sz="2400" dirty="0" smtClean="0"/>
              <a:t> Simple (no parameters)</a:t>
            </a:r>
          </a:p>
          <a:p>
            <a:pPr>
              <a:buFontTx/>
              <a:buChar char="-"/>
            </a:pPr>
            <a:r>
              <a:rPr lang="en-US" sz="2400" dirty="0" smtClean="0"/>
              <a:t> Intuitive (local rules)</a:t>
            </a:r>
          </a:p>
          <a:p>
            <a:pPr>
              <a:buFontTx/>
              <a:buChar char="-"/>
            </a:pPr>
            <a:r>
              <a:rPr lang="en-US" sz="2400" dirty="0" smtClean="0"/>
              <a:t> Creating Realistic Topology and Dynamics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First try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/>
          <a:lstStyle/>
          <a:p>
            <a:r>
              <a:rPr lang="en-US" dirty="0" smtClean="0"/>
              <a:t>Let’s assume:</a:t>
            </a:r>
          </a:p>
          <a:p>
            <a:pPr lvl="1"/>
            <a:r>
              <a:rPr lang="en-US" dirty="0" smtClean="0"/>
              <a:t> Inter-posting times are sampled from exponential distribution</a:t>
            </a:r>
          </a:p>
          <a:p>
            <a:pPr lvl="1"/>
            <a:r>
              <a:rPr lang="en-US" dirty="0" smtClean="0"/>
              <a:t>Links are created using Preferential Attachment</a:t>
            </a:r>
          </a:p>
          <a:p>
            <a:r>
              <a:rPr lang="en-US" dirty="0" smtClean="0"/>
              <a:t>But it won’t work:</a:t>
            </a:r>
          </a:p>
          <a:p>
            <a:pPr lvl="1"/>
            <a:endParaRPr lang="en-US" dirty="0"/>
          </a:p>
        </p:txBody>
      </p:sp>
      <p:pic>
        <p:nvPicPr>
          <p:cNvPr id="4" name="Picture 3" descr="entrop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00400" y="4086226"/>
            <a:ext cx="2743200" cy="2171700"/>
          </a:xfrm>
          <a:prstGeom prst="rect">
            <a:avLst/>
          </a:prstGeom>
        </p:spPr>
      </p:pic>
      <p:pic>
        <p:nvPicPr>
          <p:cNvPr id="5" name="Picture 4" descr="timebetweenNoF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4114800"/>
            <a:ext cx="2819400" cy="2177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172200"/>
            <a:ext cx="191420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Inter-Posting Time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058" y="6138446"/>
            <a:ext cx="284074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3"/>
                </a:solidFill>
              </a:rPr>
              <a:t>Burstiness</a:t>
            </a:r>
            <a:r>
              <a:rPr lang="en-US" sz="1600" dirty="0" smtClean="0">
                <a:solidFill>
                  <a:schemeClr val="accent3"/>
                </a:solidFill>
              </a:rPr>
              <a:t> of Posting Activity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8" name="Picture 7" descr="blogInDegre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904412" y="4133088"/>
            <a:ext cx="3239588" cy="2267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661" y="6260068"/>
            <a:ext cx="173173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Blog In-Degree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0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1553356" y="4720925"/>
            <a:ext cx="918433" cy="1298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/>
          <p:nvPr/>
        </p:nvSpPr>
        <p:spPr>
          <a:xfrm>
            <a:off x="270947" y="330225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/>
          <p:cNvSpPr/>
          <p:nvPr/>
        </p:nvSpPr>
        <p:spPr>
          <a:xfrm>
            <a:off x="270947" y="367870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/>
          <p:nvPr/>
        </p:nvSpPr>
        <p:spPr>
          <a:xfrm>
            <a:off x="270947" y="40853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/>
          <p:nvPr/>
        </p:nvSpPr>
        <p:spPr>
          <a:xfrm>
            <a:off x="1762802" y="487751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/>
          <p:cNvSpPr/>
          <p:nvPr/>
        </p:nvSpPr>
        <p:spPr>
          <a:xfrm>
            <a:off x="1762802" y="52539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/>
          <p:nvPr/>
        </p:nvSpPr>
        <p:spPr>
          <a:xfrm>
            <a:off x="1762802" y="566062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/>
          <p:cNvSpPr/>
          <p:nvPr/>
        </p:nvSpPr>
        <p:spPr>
          <a:xfrm>
            <a:off x="270947" y="446180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/>
          <p:nvPr/>
        </p:nvSpPr>
        <p:spPr>
          <a:xfrm>
            <a:off x="3471189" y="513584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/>
          <p:cNvSpPr/>
          <p:nvPr/>
        </p:nvSpPr>
        <p:spPr>
          <a:xfrm>
            <a:off x="3471189" y="55122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/>
          <p:cNvCxnSpPr>
            <a:stCxn id="97" idx="3"/>
          </p:cNvCxnSpPr>
          <p:nvPr/>
        </p:nvCxnSpPr>
        <p:spPr>
          <a:xfrm flipV="1">
            <a:off x="2305882" y="5603931"/>
            <a:ext cx="1117323" cy="1524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720729" y="3919437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05882" y="5253961"/>
            <a:ext cx="1165307" cy="1377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280051" y="4953000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ounded Rectangle 109"/>
          <p:cNvSpPr/>
          <p:nvPr/>
        </p:nvSpPr>
        <p:spPr>
          <a:xfrm>
            <a:off x="107871" y="3117364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TextBox 112"/>
          <p:cNvSpPr txBox="1"/>
          <p:nvPr/>
        </p:nvSpPr>
        <p:spPr>
          <a:xfrm>
            <a:off x="3263820" y="4700859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526895" y="4419600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6200" y="2819400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4310921"/>
            <a:ext cx="32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33800" y="4583668"/>
            <a:ext cx="4255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3400" y="2743200"/>
            <a:ext cx="39295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Down Arrow 117"/>
          <p:cNvSpPr/>
          <p:nvPr/>
        </p:nvSpPr>
        <p:spPr>
          <a:xfrm>
            <a:off x="152400" y="2057400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533400" y="2743200"/>
            <a:ext cx="401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Down Arrow 119"/>
          <p:cNvSpPr/>
          <p:nvPr/>
        </p:nvSpPr>
        <p:spPr>
          <a:xfrm>
            <a:off x="1720867" y="3697068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wn Arrow 120"/>
          <p:cNvSpPr/>
          <p:nvPr/>
        </p:nvSpPr>
        <p:spPr>
          <a:xfrm>
            <a:off x="4325867" y="1695122"/>
            <a:ext cx="169933" cy="459582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Flipping_coin2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9113" y="1822984"/>
            <a:ext cx="1260687" cy="1354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111" grpId="0" animBg="1"/>
      <p:bldP spid="118" grpId="0" animBg="1"/>
      <p:bldP spid="118" grpId="1" animBg="1"/>
      <p:bldP spid="119" grpId="0" animBg="1"/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1553356" y="4382869"/>
            <a:ext cx="918433" cy="16369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/>
          <p:nvPr/>
        </p:nvSpPr>
        <p:spPr>
          <a:xfrm>
            <a:off x="270947" y="330225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/>
          <p:cNvSpPr/>
          <p:nvPr/>
        </p:nvSpPr>
        <p:spPr>
          <a:xfrm>
            <a:off x="270947" y="367870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/>
          <p:nvPr/>
        </p:nvSpPr>
        <p:spPr>
          <a:xfrm>
            <a:off x="270947" y="40853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/>
          <p:nvPr/>
        </p:nvSpPr>
        <p:spPr>
          <a:xfrm>
            <a:off x="1762802" y="487751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/>
          <p:cNvSpPr/>
          <p:nvPr/>
        </p:nvSpPr>
        <p:spPr>
          <a:xfrm>
            <a:off x="1762802" y="52539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/>
          <p:nvPr/>
        </p:nvSpPr>
        <p:spPr>
          <a:xfrm>
            <a:off x="1762802" y="566062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/>
          <p:cNvSpPr/>
          <p:nvPr/>
        </p:nvSpPr>
        <p:spPr>
          <a:xfrm>
            <a:off x="270947" y="446180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/>
          <p:nvPr/>
        </p:nvSpPr>
        <p:spPr>
          <a:xfrm>
            <a:off x="3471189" y="513584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/>
          <p:cNvSpPr/>
          <p:nvPr/>
        </p:nvSpPr>
        <p:spPr>
          <a:xfrm>
            <a:off x="3471189" y="55122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/>
          <p:cNvCxnSpPr>
            <a:stCxn id="97" idx="3"/>
          </p:cNvCxnSpPr>
          <p:nvPr/>
        </p:nvCxnSpPr>
        <p:spPr>
          <a:xfrm flipV="1">
            <a:off x="2305882" y="5603931"/>
            <a:ext cx="1117323" cy="1524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720729" y="3919437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05882" y="5253961"/>
            <a:ext cx="1165307" cy="1377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280051" y="4953000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ounded Rectangle 109"/>
          <p:cNvSpPr/>
          <p:nvPr/>
        </p:nvSpPr>
        <p:spPr>
          <a:xfrm>
            <a:off x="107871" y="3117364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TextBox 112"/>
          <p:cNvSpPr txBox="1"/>
          <p:nvPr/>
        </p:nvSpPr>
        <p:spPr>
          <a:xfrm>
            <a:off x="3263820" y="4700859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526895" y="4046015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6200" y="2819400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3974068"/>
            <a:ext cx="32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33800" y="4583668"/>
            <a:ext cx="4255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3400" y="2743200"/>
            <a:ext cx="401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720867" y="3360215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4325867" y="1695122"/>
            <a:ext cx="169933" cy="459582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752600" y="449580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/>
          <p:cNvSpPr/>
          <p:nvPr/>
        </p:nvSpPr>
        <p:spPr>
          <a:xfrm>
            <a:off x="1720867" y="4461803"/>
            <a:ext cx="585015" cy="2545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1553356" y="4382869"/>
            <a:ext cx="918433" cy="16369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/>
          <p:nvPr/>
        </p:nvSpPr>
        <p:spPr>
          <a:xfrm>
            <a:off x="270947" y="330225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/>
          <p:cNvSpPr/>
          <p:nvPr/>
        </p:nvSpPr>
        <p:spPr>
          <a:xfrm>
            <a:off x="270947" y="367870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/>
          <p:nvPr/>
        </p:nvSpPr>
        <p:spPr>
          <a:xfrm>
            <a:off x="270947" y="40853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/>
          <p:nvPr/>
        </p:nvSpPr>
        <p:spPr>
          <a:xfrm>
            <a:off x="1762802" y="487751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/>
          <p:cNvSpPr/>
          <p:nvPr/>
        </p:nvSpPr>
        <p:spPr>
          <a:xfrm>
            <a:off x="1762802" y="52539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/>
          <p:nvPr/>
        </p:nvSpPr>
        <p:spPr>
          <a:xfrm>
            <a:off x="1762802" y="566062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/>
          <p:cNvSpPr/>
          <p:nvPr/>
        </p:nvSpPr>
        <p:spPr>
          <a:xfrm>
            <a:off x="270947" y="446180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/>
          <p:nvPr/>
        </p:nvSpPr>
        <p:spPr>
          <a:xfrm>
            <a:off x="3471189" y="513584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/>
          <p:cNvSpPr/>
          <p:nvPr/>
        </p:nvSpPr>
        <p:spPr>
          <a:xfrm>
            <a:off x="3471189" y="55122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/>
          <p:cNvCxnSpPr>
            <a:stCxn id="97" idx="3"/>
          </p:cNvCxnSpPr>
          <p:nvPr/>
        </p:nvCxnSpPr>
        <p:spPr>
          <a:xfrm flipV="1">
            <a:off x="2305882" y="5603931"/>
            <a:ext cx="1117323" cy="1524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720729" y="3919437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05882" y="5253961"/>
            <a:ext cx="1165307" cy="1377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280051" y="4953000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ounded Rectangle 109"/>
          <p:cNvSpPr/>
          <p:nvPr/>
        </p:nvSpPr>
        <p:spPr>
          <a:xfrm>
            <a:off x="107871" y="3117364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TextBox 112"/>
          <p:cNvSpPr txBox="1"/>
          <p:nvPr/>
        </p:nvSpPr>
        <p:spPr>
          <a:xfrm>
            <a:off x="3263820" y="4700859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526895" y="4046015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6200" y="2819400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3974068"/>
            <a:ext cx="32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33800" y="4583668"/>
            <a:ext cx="4255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3400" y="2743200"/>
            <a:ext cx="401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720867" y="3360215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4325867" y="1695122"/>
            <a:ext cx="169933" cy="459582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752600" y="449580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/>
          <p:cNvSpPr/>
          <p:nvPr/>
        </p:nvSpPr>
        <p:spPr>
          <a:xfrm>
            <a:off x="1720867" y="4461803"/>
            <a:ext cx="585015" cy="2545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>
            <a:endCxn id="34" idx="1"/>
          </p:cNvCxnSpPr>
          <p:nvPr/>
        </p:nvCxnSpPr>
        <p:spPr>
          <a:xfrm>
            <a:off x="4419600" y="2524036"/>
            <a:ext cx="947916" cy="5011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2305882" y="4267200"/>
            <a:ext cx="732441" cy="369332"/>
            <a:chOff x="2305882" y="4267200"/>
            <a:chExt cx="732441" cy="369332"/>
          </a:xfrm>
        </p:grpSpPr>
        <p:cxnSp>
          <p:nvCxnSpPr>
            <p:cNvPr id="120" name="Straight Arrow Connector 119"/>
            <p:cNvCxnSpPr/>
            <p:nvPr/>
          </p:nvCxnSpPr>
          <p:spPr>
            <a:xfrm flipV="1">
              <a:off x="2305882" y="4461804"/>
              <a:ext cx="502574" cy="13936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2743200" y="4267200"/>
              <a:ext cx="295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6" name="Straight Arrow Connector 125"/>
          <p:cNvCxnSpPr>
            <a:endCxn id="35" idx="0"/>
          </p:cNvCxnSpPr>
          <p:nvPr/>
        </p:nvCxnSpPr>
        <p:spPr>
          <a:xfrm rot="10800000" flipV="1">
            <a:off x="5061478" y="3209836"/>
            <a:ext cx="941564" cy="52670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co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48280"/>
            <a:ext cx="1047750" cy="1127125"/>
          </a:xfrm>
          <a:prstGeom prst="rect">
            <a:avLst/>
          </a:prstGeom>
        </p:spPr>
      </p:pic>
      <p:pic>
        <p:nvPicPr>
          <p:cNvPr id="117" name="Picture 116" descr="co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689" y="2276941"/>
            <a:ext cx="1047750" cy="1127125"/>
          </a:xfrm>
          <a:prstGeom prst="rect">
            <a:avLst/>
          </a:prstGeom>
        </p:spPr>
      </p:pic>
      <p:pic>
        <p:nvPicPr>
          <p:cNvPr id="119" name="Picture 118" descr="co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96" y="3255744"/>
            <a:ext cx="1047750" cy="112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1553356" y="4382869"/>
            <a:ext cx="918433" cy="16369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/>
          <p:nvPr/>
        </p:nvSpPr>
        <p:spPr>
          <a:xfrm>
            <a:off x="270947" y="330225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/>
          <p:cNvSpPr/>
          <p:nvPr/>
        </p:nvSpPr>
        <p:spPr>
          <a:xfrm>
            <a:off x="270947" y="367870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/>
          <p:nvPr/>
        </p:nvSpPr>
        <p:spPr>
          <a:xfrm>
            <a:off x="270947" y="40853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/>
          <p:nvPr/>
        </p:nvSpPr>
        <p:spPr>
          <a:xfrm>
            <a:off x="1762802" y="487751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/>
          <p:cNvSpPr/>
          <p:nvPr/>
        </p:nvSpPr>
        <p:spPr>
          <a:xfrm>
            <a:off x="1762802" y="52539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/>
          <p:nvPr/>
        </p:nvSpPr>
        <p:spPr>
          <a:xfrm>
            <a:off x="1762802" y="566062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/>
          <p:cNvSpPr/>
          <p:nvPr/>
        </p:nvSpPr>
        <p:spPr>
          <a:xfrm>
            <a:off x="270947" y="446180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/>
          <p:nvPr/>
        </p:nvSpPr>
        <p:spPr>
          <a:xfrm>
            <a:off x="3471189" y="513584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/>
          <p:cNvSpPr/>
          <p:nvPr/>
        </p:nvSpPr>
        <p:spPr>
          <a:xfrm>
            <a:off x="3471189" y="55122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/>
          <p:cNvCxnSpPr>
            <a:stCxn id="97" idx="3"/>
          </p:cNvCxnSpPr>
          <p:nvPr/>
        </p:nvCxnSpPr>
        <p:spPr>
          <a:xfrm flipV="1">
            <a:off x="2305882" y="5603931"/>
            <a:ext cx="1117323" cy="1524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720729" y="3919437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05882" y="5253961"/>
            <a:ext cx="1165307" cy="1377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280051" y="4953000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ounded Rectangle 109"/>
          <p:cNvSpPr/>
          <p:nvPr/>
        </p:nvSpPr>
        <p:spPr>
          <a:xfrm>
            <a:off x="107871" y="3117364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TextBox 112"/>
          <p:cNvSpPr txBox="1"/>
          <p:nvPr/>
        </p:nvSpPr>
        <p:spPr>
          <a:xfrm>
            <a:off x="3263820" y="4700859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526895" y="4046015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6200" y="2819400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3974068"/>
            <a:ext cx="32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33800" y="4583668"/>
            <a:ext cx="4255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3400" y="2743200"/>
            <a:ext cx="401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720867" y="3360215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4325867" y="1695122"/>
            <a:ext cx="169933" cy="459582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752600" y="449580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/>
          <p:cNvSpPr/>
          <p:nvPr/>
        </p:nvSpPr>
        <p:spPr>
          <a:xfrm>
            <a:off x="1720867" y="4461803"/>
            <a:ext cx="585015" cy="2545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>
            <a:endCxn id="34" idx="1"/>
          </p:cNvCxnSpPr>
          <p:nvPr/>
        </p:nvCxnSpPr>
        <p:spPr>
          <a:xfrm>
            <a:off x="4419600" y="2524036"/>
            <a:ext cx="947916" cy="5011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4" idx="1"/>
          </p:cNvCxnSpPr>
          <p:nvPr/>
        </p:nvCxnSpPr>
        <p:spPr>
          <a:xfrm rot="10800000">
            <a:off x="1018821" y="3367206"/>
            <a:ext cx="702046" cy="122187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35" idx="0"/>
          </p:cNvCxnSpPr>
          <p:nvPr/>
        </p:nvCxnSpPr>
        <p:spPr>
          <a:xfrm rot="10800000" flipV="1">
            <a:off x="5061478" y="3209836"/>
            <a:ext cx="941564" cy="52670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35" idx="2"/>
            <a:endCxn id="37" idx="0"/>
          </p:cNvCxnSpPr>
          <p:nvPr/>
        </p:nvCxnSpPr>
        <p:spPr>
          <a:xfrm rot="16200000" flipH="1">
            <a:off x="5344305" y="4100042"/>
            <a:ext cx="468868" cy="103452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co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12" y="4461803"/>
            <a:ext cx="1047750" cy="112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1553356" y="4382869"/>
            <a:ext cx="918433" cy="16369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/>
          <p:nvPr/>
        </p:nvSpPr>
        <p:spPr>
          <a:xfrm>
            <a:off x="270947" y="330225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/>
          <p:cNvSpPr/>
          <p:nvPr/>
        </p:nvSpPr>
        <p:spPr>
          <a:xfrm>
            <a:off x="270947" y="367870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/>
          <p:nvPr/>
        </p:nvSpPr>
        <p:spPr>
          <a:xfrm>
            <a:off x="270947" y="40853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/>
          <p:nvPr/>
        </p:nvSpPr>
        <p:spPr>
          <a:xfrm>
            <a:off x="1762802" y="487751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/>
          <p:cNvSpPr/>
          <p:nvPr/>
        </p:nvSpPr>
        <p:spPr>
          <a:xfrm>
            <a:off x="1762802" y="52539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/>
          <p:nvPr/>
        </p:nvSpPr>
        <p:spPr>
          <a:xfrm>
            <a:off x="1762802" y="566062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/>
          <p:cNvSpPr/>
          <p:nvPr/>
        </p:nvSpPr>
        <p:spPr>
          <a:xfrm>
            <a:off x="270947" y="446180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/>
          <p:nvPr/>
        </p:nvSpPr>
        <p:spPr>
          <a:xfrm>
            <a:off x="3471189" y="513584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/>
          <p:cNvSpPr/>
          <p:nvPr/>
        </p:nvSpPr>
        <p:spPr>
          <a:xfrm>
            <a:off x="3471189" y="55122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/>
          <p:cNvCxnSpPr>
            <a:stCxn id="97" idx="3"/>
          </p:cNvCxnSpPr>
          <p:nvPr/>
        </p:nvCxnSpPr>
        <p:spPr>
          <a:xfrm flipV="1">
            <a:off x="2305882" y="5603931"/>
            <a:ext cx="1117323" cy="1524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720729" y="3919437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05882" y="5253961"/>
            <a:ext cx="1165307" cy="1377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280051" y="4953000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ounded Rectangle 109"/>
          <p:cNvSpPr/>
          <p:nvPr/>
        </p:nvSpPr>
        <p:spPr>
          <a:xfrm>
            <a:off x="107871" y="3117364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TextBox 112"/>
          <p:cNvSpPr txBox="1"/>
          <p:nvPr/>
        </p:nvSpPr>
        <p:spPr>
          <a:xfrm>
            <a:off x="3263820" y="4700859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526895" y="4046015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6200" y="2819400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3974068"/>
            <a:ext cx="32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33800" y="4583668"/>
            <a:ext cx="4255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3400" y="2743200"/>
            <a:ext cx="401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720867" y="3360215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4325867" y="1695122"/>
            <a:ext cx="169933" cy="459582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752600" y="449580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/>
          <p:cNvSpPr/>
          <p:nvPr/>
        </p:nvSpPr>
        <p:spPr>
          <a:xfrm>
            <a:off x="1720867" y="4461803"/>
            <a:ext cx="585015" cy="2545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>
            <a:endCxn id="34" idx="1"/>
          </p:cNvCxnSpPr>
          <p:nvPr/>
        </p:nvCxnSpPr>
        <p:spPr>
          <a:xfrm>
            <a:off x="4419600" y="2524036"/>
            <a:ext cx="947916" cy="5011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4" idx="1"/>
          </p:cNvCxnSpPr>
          <p:nvPr/>
        </p:nvCxnSpPr>
        <p:spPr>
          <a:xfrm rot="10800000">
            <a:off x="814027" y="3367206"/>
            <a:ext cx="906840" cy="122187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 flipV="1">
            <a:off x="5029200" y="3209836"/>
            <a:ext cx="973842" cy="52670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35" idx="2"/>
            <a:endCxn id="37" idx="0"/>
          </p:cNvCxnSpPr>
          <p:nvPr/>
        </p:nvCxnSpPr>
        <p:spPr>
          <a:xfrm rot="16200000" flipH="1">
            <a:off x="5344305" y="4100042"/>
            <a:ext cx="468868" cy="103452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38" idx="0"/>
          </p:cNvCxnSpPr>
          <p:nvPr/>
        </p:nvCxnSpPr>
        <p:spPr>
          <a:xfrm rot="5400000">
            <a:off x="5780983" y="5816767"/>
            <a:ext cx="637401" cy="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Our Model ZC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1258669"/>
            <a:ext cx="1795646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Every Round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Every Blog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2209800" y="1008727"/>
            <a:ext cx="6781800" cy="5773073"/>
            <a:chOff x="2209800" y="759023"/>
            <a:chExt cx="6781800" cy="5773073"/>
          </a:xfrm>
        </p:grpSpPr>
        <p:sp>
          <p:nvSpPr>
            <p:cNvPr id="8" name="Oval 7"/>
            <p:cNvSpPr/>
            <p:nvPr/>
          </p:nvSpPr>
          <p:spPr>
            <a:xfrm>
              <a:off x="4346582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1296988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55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16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4113" y="1298576"/>
              <a:ext cx="117687" cy="15081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stCxn id="8" idx="4"/>
              <a:endCxn id="9" idx="4"/>
            </p:cNvCxnSpPr>
            <p:nvPr/>
          </p:nvCxnSpPr>
          <p:spPr>
            <a:xfrm rot="16200000" flipH="1">
              <a:off x="4746735" y="110649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 flipH="1">
              <a:off x="4746735" y="9548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 flipH="1">
              <a:off x="5429353" y="953297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429353" y="110490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H="1">
              <a:off x="6111971" y="110887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4004479" y="111046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H="1">
              <a:off x="3277602" y="111204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>
              <a:off x="6111971" y="951709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>
              <a:off x="4077497" y="950121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>
              <a:off x="2550315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97788" y="1905000"/>
              <a:ext cx="816863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post 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0394" y="2590800"/>
              <a:ext cx="90281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no link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516" y="2590800"/>
              <a:ext cx="126188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create link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956" y="3486834"/>
              <a:ext cx="130704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neighbor B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4600" y="3486834"/>
              <a:ext cx="179057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non-neighbor B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82" y="4602033"/>
              <a:ext cx="130963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choose </a:t>
              </a:r>
            </a:p>
            <a:p>
              <a:pPr algn="ctr"/>
              <a:r>
                <a:rPr lang="en-US" dirty="0" smtClean="0"/>
                <a:t>post Q of B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5885765"/>
              <a:ext cx="244576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 to random posts </a:t>
              </a:r>
            </a:p>
            <a:p>
              <a:pPr algn="ctr"/>
              <a:r>
                <a:rPr lang="en-US" dirty="0" smtClean="0"/>
                <a:t>upward in the cascade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4" idx="1"/>
            </p:cNvCxnSpPr>
            <p:nvPr/>
          </p:nvCxnSpPr>
          <p:spPr>
            <a:xfrm rot="16200000" flipH="1">
              <a:off x="4636301" y="2044251"/>
              <a:ext cx="501134" cy="96129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33" idx="3"/>
            </p:cNvCxnSpPr>
            <p:nvPr/>
          </p:nvCxnSpPr>
          <p:spPr>
            <a:xfrm rot="5400000">
              <a:off x="3664146" y="2033392"/>
              <a:ext cx="501134" cy="9830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2"/>
              <a:endCxn id="35" idx="0"/>
            </p:cNvCxnSpPr>
            <p:nvPr/>
          </p:nvCxnSpPr>
          <p:spPr>
            <a:xfrm rot="5400000">
              <a:off x="5266617" y="2754993"/>
              <a:ext cx="526702" cy="93698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4" idx="2"/>
              <a:endCxn id="36" idx="0"/>
            </p:cNvCxnSpPr>
            <p:nvPr/>
          </p:nvCxnSpPr>
          <p:spPr>
            <a:xfrm rot="16200000" flipH="1">
              <a:off x="6345821" y="2612768"/>
              <a:ext cx="526702" cy="1221429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2"/>
              <a:endCxn id="37" idx="0"/>
            </p:cNvCxnSpPr>
            <p:nvPr/>
          </p:nvCxnSpPr>
          <p:spPr>
            <a:xfrm rot="16200000" flipH="1">
              <a:off x="5344305" y="3850338"/>
              <a:ext cx="468868" cy="103452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6" idx="2"/>
              <a:endCxn id="37" idx="0"/>
            </p:cNvCxnSpPr>
            <p:nvPr/>
          </p:nvCxnSpPr>
          <p:spPr>
            <a:xfrm rot="5400000">
              <a:off x="6423510" y="3805656"/>
              <a:ext cx="468868" cy="112388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2"/>
              <a:endCxn id="38" idx="0"/>
            </p:cNvCxnSpPr>
            <p:nvPr/>
          </p:nvCxnSpPr>
          <p:spPr>
            <a:xfrm rot="16200000" flipH="1">
              <a:off x="5779141" y="5565223"/>
              <a:ext cx="637401" cy="368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77782" y="1219200"/>
              <a:ext cx="1713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“random walk”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9084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4736" y="1143000"/>
              <a:ext cx="371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…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3" name="Curved Connector 62"/>
            <p:cNvCxnSpPr/>
            <p:nvPr/>
          </p:nvCxnSpPr>
          <p:spPr>
            <a:xfrm rot="16200000" flipH="1">
              <a:off x="6817515" y="1107285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5400000" flipH="1">
              <a:off x="3277602" y="948533"/>
              <a:ext cx="1588" cy="682618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62800" y="3117502"/>
              <a:ext cx="11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“explore”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3585" y="3117502"/>
              <a:ext cx="107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“exploit”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02709" y="5516433"/>
              <a:ext cx="18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“link expansion”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67200" y="838200"/>
              <a:ext cx="32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1456" y="838200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7256" y="838200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5200" y="838200"/>
              <a:ext cx="37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3200" y="838200"/>
              <a:ext cx="399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58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1000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344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8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03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816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5800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4744" y="16002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8000" y="16764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58944" y="759023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762000"/>
              <a:ext cx="44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1/2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" idx="4"/>
              <a:endCxn id="32" idx="0"/>
            </p:cNvCxnSpPr>
            <p:nvPr/>
          </p:nvCxnSpPr>
          <p:spPr>
            <a:xfrm rot="16200000" flipH="1">
              <a:off x="4177223" y="1676003"/>
              <a:ext cx="457200" cy="7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1553356" y="4382869"/>
            <a:ext cx="918433" cy="16369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/>
          <p:nvPr/>
        </p:nvSpPr>
        <p:spPr>
          <a:xfrm>
            <a:off x="270947" y="330225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/>
          <p:cNvSpPr/>
          <p:nvPr/>
        </p:nvSpPr>
        <p:spPr>
          <a:xfrm>
            <a:off x="270947" y="367870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/>
          <p:nvPr/>
        </p:nvSpPr>
        <p:spPr>
          <a:xfrm>
            <a:off x="270947" y="40853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/>
          <p:nvPr/>
        </p:nvSpPr>
        <p:spPr>
          <a:xfrm>
            <a:off x="1762802" y="487751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/>
          <p:cNvSpPr/>
          <p:nvPr/>
        </p:nvSpPr>
        <p:spPr>
          <a:xfrm>
            <a:off x="1762802" y="525396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/>
          <p:nvPr/>
        </p:nvSpPr>
        <p:spPr>
          <a:xfrm>
            <a:off x="1762802" y="566062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/>
          <p:cNvSpPr/>
          <p:nvPr/>
        </p:nvSpPr>
        <p:spPr>
          <a:xfrm>
            <a:off x="270947" y="446180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/>
          <p:nvPr/>
        </p:nvSpPr>
        <p:spPr>
          <a:xfrm>
            <a:off x="3471189" y="513584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/>
          <p:cNvSpPr/>
          <p:nvPr/>
        </p:nvSpPr>
        <p:spPr>
          <a:xfrm>
            <a:off x="3471189" y="55122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/>
          <p:cNvCxnSpPr>
            <a:stCxn id="97" idx="3"/>
          </p:cNvCxnSpPr>
          <p:nvPr/>
        </p:nvCxnSpPr>
        <p:spPr>
          <a:xfrm flipV="1">
            <a:off x="2305882" y="5603931"/>
            <a:ext cx="1117323" cy="15246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720729" y="3919437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05882" y="5253961"/>
            <a:ext cx="1165307" cy="1377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280051" y="4953000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ounded Rectangle 109"/>
          <p:cNvSpPr/>
          <p:nvPr/>
        </p:nvSpPr>
        <p:spPr>
          <a:xfrm>
            <a:off x="107871" y="3117364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TextBox 112"/>
          <p:cNvSpPr txBox="1"/>
          <p:nvPr/>
        </p:nvSpPr>
        <p:spPr>
          <a:xfrm>
            <a:off x="3263820" y="4700859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526895" y="4046015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6200" y="2819400"/>
            <a:ext cx="43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3974068"/>
            <a:ext cx="32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33800" y="4583668"/>
            <a:ext cx="42553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3400" y="2743200"/>
            <a:ext cx="401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3471189" y="3870251"/>
            <a:ext cx="222179" cy="6858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752600" y="449580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/>
          <p:cNvSpPr/>
          <p:nvPr/>
        </p:nvSpPr>
        <p:spPr>
          <a:xfrm>
            <a:off x="1720867" y="4461803"/>
            <a:ext cx="585015" cy="2545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Modeling the Blogosphere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88"/>
            <a:ext cx="8229600" cy="493471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Blogosphere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System of interactions: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Entities: Bloggers, Posts, Topics, …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Relations: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Blogger publishes post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Post is about a topic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Post links to post</a:t>
            </a:r>
            <a:endParaRPr lang="en-US" dirty="0" smtClean="0"/>
          </a:p>
          <a:p>
            <a:r>
              <a:rPr lang="en-US" i="1" dirty="0" smtClean="0">
                <a:solidFill>
                  <a:srgbClr val="440176"/>
                </a:solidFill>
              </a:rPr>
              <a:t>Model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Simple set of rules (followed by a blogger) that creates these interactions</a:t>
            </a:r>
          </a:p>
          <a:p>
            <a:r>
              <a:rPr lang="en-US" i="1" dirty="0" smtClean="0">
                <a:solidFill>
                  <a:srgbClr val="440176"/>
                </a:solidFill>
              </a:rPr>
              <a:t>Evaluation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Creating a synthetic blogosphere and comparing it to real blogosphere </a:t>
            </a:r>
          </a:p>
          <a:p>
            <a:r>
              <a:rPr lang="en-US" i="1" dirty="0" smtClean="0">
                <a:solidFill>
                  <a:srgbClr val="440176"/>
                </a:solidFill>
              </a:rPr>
              <a:t>Motivation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Forecasting, advertising</a:t>
            </a:r>
          </a:p>
          <a:p>
            <a:endParaRPr lang="en-US" dirty="0" smtClean="0">
              <a:solidFill>
                <a:srgbClr val="037256"/>
              </a:solidFill>
            </a:endParaRPr>
          </a:p>
        </p:txBody>
      </p:sp>
      <p:grpSp>
        <p:nvGrpSpPr>
          <p:cNvPr id="4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5777788" y="26572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8467" y="26572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81713" y="26572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2963" y="26585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8507" y="26585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3789" y="26585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8" idx="4"/>
            <a:endCxn id="9" idx="4"/>
          </p:cNvCxnSpPr>
          <p:nvPr/>
        </p:nvCxnSpPr>
        <p:spPr>
          <a:xfrm rot="16200000" flipH="1">
            <a:off x="6100605" y="2502239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>
            <a:off x="6100605" y="2381286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>
            <a:off x="6651284" y="2380019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6651284" y="2500972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7201963" y="2504140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5501815" y="2505407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4915431" y="2506673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>
            <a:off x="7201963" y="2378752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>
            <a:off x="5560720" y="2377485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5400000" flipH="1">
            <a:off x="4328717" y="2376218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62600" y="3196585"/>
            <a:ext cx="537269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post P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04572" y="3689478"/>
            <a:ext cx="584270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no link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601392" y="3689478"/>
            <a:ext cx="800245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create link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827299" y="4404345"/>
            <a:ext cx="826931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neighbor B 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373487" y="4404345"/>
            <a:ext cx="1112662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non-neighbor B 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660820" y="5294065"/>
            <a:ext cx="828463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post Q of B 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336590" y="6318243"/>
            <a:ext cx="1499833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link to random posts </a:t>
            </a:r>
          </a:p>
          <a:p>
            <a:pPr algn="ctr"/>
            <a:r>
              <a:rPr lang="en-US" sz="1200" dirty="0" smtClean="0"/>
              <a:t>upward in the cascade</a:t>
            </a:r>
            <a:endParaRPr lang="en-US" sz="1200" dirty="0"/>
          </a:p>
        </p:txBody>
      </p:sp>
      <p:cxnSp>
        <p:nvCxnSpPr>
          <p:cNvPr id="40" name="Straight Arrow Connector 39"/>
          <p:cNvCxnSpPr>
            <a:stCxn id="32" idx="2"/>
            <a:endCxn id="34" idx="1"/>
          </p:cNvCxnSpPr>
          <p:nvPr/>
        </p:nvCxnSpPr>
        <p:spPr>
          <a:xfrm rot="16200000" flipH="1">
            <a:off x="6027970" y="3232264"/>
            <a:ext cx="376686" cy="77015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2"/>
            <a:endCxn id="33" idx="3"/>
          </p:cNvCxnSpPr>
          <p:nvPr/>
        </p:nvCxnSpPr>
        <p:spPr>
          <a:xfrm rot="5400000">
            <a:off x="5171696" y="3146147"/>
            <a:ext cx="376686" cy="9423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2"/>
            <a:endCxn id="35" idx="0"/>
          </p:cNvCxnSpPr>
          <p:nvPr/>
        </p:nvCxnSpPr>
        <p:spPr>
          <a:xfrm rot="5400000">
            <a:off x="6379914" y="3782744"/>
            <a:ext cx="482453" cy="7607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2"/>
            <a:endCxn id="36" idx="0"/>
          </p:cNvCxnSpPr>
          <p:nvPr/>
        </p:nvCxnSpPr>
        <p:spPr>
          <a:xfrm rot="16200000" flipH="1">
            <a:off x="7224440" y="3698966"/>
            <a:ext cx="482453" cy="9283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2"/>
            <a:endCxn id="37" idx="0"/>
          </p:cNvCxnSpPr>
          <p:nvPr/>
        </p:nvCxnSpPr>
        <p:spPr>
          <a:xfrm rot="16200000" flipH="1">
            <a:off x="6406727" y="4625741"/>
            <a:ext cx="502363" cy="8342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6" idx="2"/>
            <a:endCxn id="37" idx="0"/>
          </p:cNvCxnSpPr>
          <p:nvPr/>
        </p:nvCxnSpPr>
        <p:spPr>
          <a:xfrm rot="5400000">
            <a:off x="7251254" y="4615500"/>
            <a:ext cx="502363" cy="85476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7" idx="2"/>
            <a:endCxn id="38" idx="0"/>
          </p:cNvCxnSpPr>
          <p:nvPr/>
        </p:nvCxnSpPr>
        <p:spPr>
          <a:xfrm rot="16200000" flipH="1">
            <a:off x="6762369" y="5994104"/>
            <a:ext cx="636820" cy="1145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67600" y="2133600"/>
            <a:ext cx="1382565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“random walk”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7187" y="2534406"/>
            <a:ext cx="29954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54799" y="2534406"/>
            <a:ext cx="29954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3" name="Curved Connector 62"/>
          <p:cNvCxnSpPr/>
          <p:nvPr/>
        </p:nvCxnSpPr>
        <p:spPr>
          <a:xfrm rot="16200000" flipH="1">
            <a:off x="7771137" y="2502873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5400000" flipH="1">
            <a:off x="4915431" y="2376218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049677" y="4109688"/>
            <a:ext cx="912115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“explore”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25288" y="4109688"/>
            <a:ext cx="86465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“exploit”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55828" y="6023585"/>
            <a:ext cx="150395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“link expansion”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3749" y="2291232"/>
            <a:ext cx="26326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49615" y="2291232"/>
            <a:ext cx="228988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802861" y="2291232"/>
            <a:ext cx="252992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099031" y="2291232"/>
            <a:ext cx="29863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484314" y="2291232"/>
            <a:ext cx="32264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98165" y="22304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2859" y="2228064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13485" y="22304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13485" y="28991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28203" y="28991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51411" y="28991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98165" y="28991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275" y="28991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30201" y="295995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44919" y="22304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39029" y="2228064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76955" y="22304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6" name="Straight Arrow Connector 85"/>
          <p:cNvCxnSpPr>
            <a:stCxn id="8" idx="4"/>
            <a:endCxn id="32" idx="0"/>
          </p:cNvCxnSpPr>
          <p:nvPr/>
        </p:nvCxnSpPr>
        <p:spPr>
          <a:xfrm rot="16200000" flipH="1">
            <a:off x="5618743" y="2984093"/>
            <a:ext cx="419006" cy="59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itle 1"/>
          <p:cNvSpPr txBox="1">
            <a:spLocks/>
          </p:cNvSpPr>
          <p:nvPr/>
        </p:nvSpPr>
        <p:spPr>
          <a:xfrm>
            <a:off x="152400" y="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Model ZC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84021" y="1334078"/>
            <a:ext cx="4120551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Properties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Simple (no parameters)</a:t>
            </a:r>
          </a:p>
          <a:p>
            <a:pPr>
              <a:buFontTx/>
              <a:buChar char="-"/>
            </a:pPr>
            <a:r>
              <a:rPr lang="en-US" sz="2400" dirty="0" smtClean="0"/>
              <a:t> Intuitive (local rules)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4021" y="3089314"/>
            <a:ext cx="4120551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Theorem: 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interposting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time of  ZC follows a power-law with exponent -1.5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8600" y="4907340"/>
            <a:ext cx="4120551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Theorem:  </a:t>
            </a:r>
            <a:r>
              <a:rPr lang="en-US" sz="2400" dirty="0" smtClean="0">
                <a:solidFill>
                  <a:srgbClr val="000000"/>
                </a:solidFill>
              </a:rPr>
              <a:t>The posting activity is self-similar and </a:t>
            </a:r>
            <a:r>
              <a:rPr lang="en-US" sz="2400" dirty="0" err="1" smtClean="0">
                <a:solidFill>
                  <a:srgbClr val="000000"/>
                </a:solidFill>
              </a:rPr>
              <a:t>bursty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52400" y="228600"/>
            <a:ext cx="89154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Model ZC – Experimental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datasettimebetwe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22487"/>
            <a:ext cx="2927663" cy="23113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3733800"/>
            <a:ext cx="191420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Inter-Posting Time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35" name="Picture 34" descr="zero-timebetwe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120" y="4572000"/>
            <a:ext cx="2856543" cy="2225878"/>
          </a:xfrm>
          <a:prstGeom prst="rect">
            <a:avLst/>
          </a:prstGeom>
        </p:spPr>
      </p:pic>
      <p:pic>
        <p:nvPicPr>
          <p:cNvPr id="15" name="Picture 14" descr="BlogNet-PL-allday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67400" y="1290781"/>
            <a:ext cx="3350962" cy="2519219"/>
          </a:xfrm>
          <a:prstGeom prst="rect">
            <a:avLst/>
          </a:prstGeom>
        </p:spPr>
      </p:pic>
      <p:pic>
        <p:nvPicPr>
          <p:cNvPr id="36" name="Picture 35" descr="zero-popularity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839883" y="3352800"/>
            <a:ext cx="3532717" cy="4572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85800" y="6667500"/>
            <a:ext cx="2092112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29400" y="6705600"/>
            <a:ext cx="2092112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5200" y="3543300"/>
            <a:ext cx="2092112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ent-pos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819400" y="304800"/>
            <a:ext cx="3356081" cy="4343400"/>
          </a:xfrm>
          <a:prstGeom prst="rect">
            <a:avLst/>
          </a:prstGeom>
        </p:spPr>
      </p:pic>
      <p:pic>
        <p:nvPicPr>
          <p:cNvPr id="34" name="Picture 33" descr="zero-entrop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048000" y="4572000"/>
            <a:ext cx="2783663" cy="22312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59937" y="3733800"/>
            <a:ext cx="284074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3"/>
                </a:solidFill>
              </a:rPr>
              <a:t>Burstiness</a:t>
            </a:r>
            <a:r>
              <a:rPr lang="en-US" sz="1600" dirty="0" smtClean="0">
                <a:solidFill>
                  <a:schemeClr val="accent3"/>
                </a:solidFill>
              </a:rPr>
              <a:t> of Posting Activity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1066800"/>
            <a:ext cx="11814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4191000"/>
            <a:ext cx="13083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352800" y="6629400"/>
            <a:ext cx="2092112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581400"/>
            <a:ext cx="209211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94288" y="3543300"/>
            <a:ext cx="209211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18488" y="3581400"/>
            <a:ext cx="209211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9400" y="3733800"/>
            <a:ext cx="203934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Popularity over time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1447799" y="1066800"/>
            <a:ext cx="598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45k blogs, 2.2 million </a:t>
            </a:r>
            <a:r>
              <a:rPr lang="en-US" dirty="0" smtClean="0"/>
              <a:t>posts [Glance et al.]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1523999" y="4202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45k blogs, 2.2 million posts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29" grpId="0"/>
      <p:bldP spid="29" grpId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RootedTr-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91200" y="1371600"/>
            <a:ext cx="3396343" cy="23774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971800" y="1377434"/>
            <a:ext cx="3429000" cy="2400300"/>
            <a:chOff x="3048000" y="1093708"/>
            <a:chExt cx="3227274" cy="2259092"/>
          </a:xfrm>
        </p:grpSpPr>
        <p:pic>
          <p:nvPicPr>
            <p:cNvPr id="61" name="Picture 60" descr="PostNet-inDeg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048000" y="1093708"/>
              <a:ext cx="3227274" cy="225909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124200" y="1828800"/>
              <a:ext cx="304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04403" y="3593068"/>
            <a:ext cx="171742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Post In-Degree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5" name="Picture 54" descr="BlogNet-inDe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4382" y="1377434"/>
            <a:ext cx="3320144" cy="23241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629400" y="3577828"/>
            <a:ext cx="2286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Cascade Size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228600"/>
            <a:ext cx="89154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Model ZC – Experimental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zero-Post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73827" y="4495800"/>
            <a:ext cx="3526973" cy="2468880"/>
          </a:xfrm>
          <a:prstGeom prst="rect">
            <a:avLst/>
          </a:prstGeom>
        </p:spPr>
      </p:pic>
      <p:pic>
        <p:nvPicPr>
          <p:cNvPr id="19" name="Picture 18" descr="zero-Blog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61263" y="4511040"/>
            <a:ext cx="3393263" cy="2375284"/>
          </a:xfrm>
          <a:prstGeom prst="rect">
            <a:avLst/>
          </a:prstGeom>
        </p:spPr>
      </p:pic>
      <p:pic>
        <p:nvPicPr>
          <p:cNvPr id="20" name="Picture 19" descr="zero-sc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715000" y="4556760"/>
            <a:ext cx="3505201" cy="24536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91200" y="2025134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240061" y="3593068"/>
            <a:ext cx="173173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Blog In-Degree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00363" y="5396038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38800" y="521208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0" y="6705600"/>
            <a:ext cx="126545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" y="1066800"/>
            <a:ext cx="11814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4191000"/>
            <a:ext cx="13083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373350" y="6781800"/>
            <a:ext cx="126545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93" name="Title 1"/>
          <p:cNvSpPr txBox="1">
            <a:spLocks/>
          </p:cNvSpPr>
          <p:nvPr/>
        </p:nvSpPr>
        <p:spPr>
          <a:xfrm>
            <a:off x="152400" y="2286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2400" y="3658612"/>
            <a:ext cx="582525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Model ZC of the Blogosphere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488B33"/>
                </a:solidFill>
              </a:rPr>
              <a:t>Simple</a:t>
            </a:r>
            <a:r>
              <a:rPr lang="en-US" sz="2400" dirty="0" smtClean="0"/>
              <a:t> (no parameters)</a:t>
            </a:r>
          </a:p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488B33"/>
                </a:solidFill>
              </a:rPr>
              <a:t>Intuitive</a:t>
            </a:r>
            <a:r>
              <a:rPr lang="en-US" sz="2400" dirty="0" smtClean="0"/>
              <a:t> (local rules)</a:t>
            </a:r>
          </a:p>
          <a:p>
            <a:pPr>
              <a:buFontTx/>
              <a:buChar char="-"/>
            </a:pPr>
            <a:r>
              <a:rPr lang="en-US" sz="2400" dirty="0" smtClean="0"/>
              <a:t> Creating Realistic Blogosphere:</a:t>
            </a:r>
          </a:p>
          <a:p>
            <a:pPr lvl="1">
              <a:buFontTx/>
              <a:buChar char="-"/>
            </a:pPr>
            <a:r>
              <a:rPr lang="en-US" sz="2400" dirty="0" smtClean="0"/>
              <a:t> evaluated on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3 topological patterns</a:t>
            </a:r>
          </a:p>
          <a:p>
            <a:pPr lvl="1">
              <a:buFontTx/>
              <a:buChar char="-"/>
            </a:pPr>
            <a:r>
              <a:rPr lang="en-US" sz="2400" dirty="0" smtClean="0"/>
              <a:t> evaluated on </a:t>
            </a:r>
            <a:r>
              <a:rPr lang="en-US" sz="2400" dirty="0" smtClean="0">
                <a:solidFill>
                  <a:srgbClr val="488B33"/>
                </a:solidFill>
              </a:rPr>
              <a:t>3 temporal patterns </a:t>
            </a:r>
          </a:p>
          <a:p>
            <a:pPr>
              <a:buFontTx/>
              <a:buChar char="-"/>
            </a:pPr>
            <a:r>
              <a:rPr lang="en-US" sz="2400" dirty="0" smtClean="0"/>
              <a:t> Useful for forecasting and to explore dynamics for advertising</a:t>
            </a:r>
          </a:p>
        </p:txBody>
      </p:sp>
      <p:sp>
        <p:nvSpPr>
          <p:cNvPr id="90" name="Oval 89"/>
          <p:cNvSpPr/>
          <p:nvPr/>
        </p:nvSpPr>
        <p:spPr>
          <a:xfrm>
            <a:off x="5777788" y="12094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328467" y="12094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881713" y="12094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462963" y="12107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88507" y="12107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3789" y="12107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Curved Connector 99"/>
          <p:cNvCxnSpPr>
            <a:stCxn id="90" idx="4"/>
            <a:endCxn id="91" idx="4"/>
          </p:cNvCxnSpPr>
          <p:nvPr/>
        </p:nvCxnSpPr>
        <p:spPr>
          <a:xfrm rot="16200000" flipH="1">
            <a:off x="6100605" y="1054439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rot="5400000" flipH="1">
            <a:off x="6100605" y="933486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rot="5400000" flipH="1">
            <a:off x="6651284" y="932219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16200000" flipH="1">
            <a:off x="6651284" y="1053172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16200000" flipH="1">
            <a:off x="7201963" y="1056340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5501815" y="1057607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16200000" flipH="1">
            <a:off x="4915431" y="1058873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rot="5400000" flipH="1">
            <a:off x="7201963" y="930952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rot="5400000" flipH="1">
            <a:off x="5560720" y="929685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rot="5400000" flipH="1">
            <a:off x="4328717" y="928418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562600" y="1748785"/>
            <a:ext cx="537269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post P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304572" y="2241678"/>
            <a:ext cx="584270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no link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601392" y="2241678"/>
            <a:ext cx="800245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create link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827299" y="2956545"/>
            <a:ext cx="826931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neighbor B 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373487" y="2956545"/>
            <a:ext cx="1112662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non-neighbor B 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60820" y="3846265"/>
            <a:ext cx="828463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post Q of B </a:t>
            </a:r>
            <a:endParaRPr 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336590" y="4870443"/>
            <a:ext cx="1499833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link to random posts </a:t>
            </a:r>
          </a:p>
          <a:p>
            <a:pPr algn="ctr"/>
            <a:r>
              <a:rPr lang="en-US" sz="1200" dirty="0" smtClean="0"/>
              <a:t>upward in the cascade</a:t>
            </a:r>
            <a:endParaRPr lang="en-US" sz="1200" dirty="0"/>
          </a:p>
        </p:txBody>
      </p:sp>
      <p:cxnSp>
        <p:nvCxnSpPr>
          <p:cNvPr id="117" name="Straight Arrow Connector 116"/>
          <p:cNvCxnSpPr>
            <a:stCxn id="110" idx="2"/>
            <a:endCxn id="112" idx="1"/>
          </p:cNvCxnSpPr>
          <p:nvPr/>
        </p:nvCxnSpPr>
        <p:spPr>
          <a:xfrm rot="16200000" flipH="1">
            <a:off x="6027970" y="1784464"/>
            <a:ext cx="376686" cy="77015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0" idx="2"/>
            <a:endCxn id="111" idx="3"/>
          </p:cNvCxnSpPr>
          <p:nvPr/>
        </p:nvCxnSpPr>
        <p:spPr>
          <a:xfrm rot="5400000">
            <a:off x="5171696" y="1698347"/>
            <a:ext cx="376686" cy="9423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2" idx="2"/>
            <a:endCxn id="113" idx="0"/>
          </p:cNvCxnSpPr>
          <p:nvPr/>
        </p:nvCxnSpPr>
        <p:spPr>
          <a:xfrm rot="5400000">
            <a:off x="6379914" y="2334944"/>
            <a:ext cx="482453" cy="7607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2" idx="2"/>
            <a:endCxn id="114" idx="0"/>
          </p:cNvCxnSpPr>
          <p:nvPr/>
        </p:nvCxnSpPr>
        <p:spPr>
          <a:xfrm rot="16200000" flipH="1">
            <a:off x="7224440" y="2251166"/>
            <a:ext cx="482453" cy="9283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3" idx="2"/>
            <a:endCxn id="115" idx="0"/>
          </p:cNvCxnSpPr>
          <p:nvPr/>
        </p:nvCxnSpPr>
        <p:spPr>
          <a:xfrm rot="16200000" flipH="1">
            <a:off x="6406727" y="3177941"/>
            <a:ext cx="502363" cy="8342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4" idx="2"/>
            <a:endCxn id="115" idx="0"/>
          </p:cNvCxnSpPr>
          <p:nvPr/>
        </p:nvCxnSpPr>
        <p:spPr>
          <a:xfrm rot="5400000">
            <a:off x="7251254" y="3167700"/>
            <a:ext cx="502363" cy="85476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5" idx="2"/>
            <a:endCxn id="116" idx="0"/>
          </p:cNvCxnSpPr>
          <p:nvPr/>
        </p:nvCxnSpPr>
        <p:spPr>
          <a:xfrm rot="16200000" flipH="1">
            <a:off x="6762369" y="4546304"/>
            <a:ext cx="636820" cy="1145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467600" y="685800"/>
            <a:ext cx="1382565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“random walk”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27187" y="1086606"/>
            <a:ext cx="29954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54799" y="1086606"/>
            <a:ext cx="29954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7" name="Curved Connector 126"/>
          <p:cNvCxnSpPr/>
          <p:nvPr/>
        </p:nvCxnSpPr>
        <p:spPr>
          <a:xfrm rot="16200000" flipH="1">
            <a:off x="7771137" y="1055073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/>
          <p:nvPr/>
        </p:nvCxnSpPr>
        <p:spPr>
          <a:xfrm rot="5400000" flipH="1">
            <a:off x="4915431" y="928418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049677" y="2661888"/>
            <a:ext cx="912115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“explore”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25288" y="2661888"/>
            <a:ext cx="86465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“exploit”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355828" y="4575785"/>
            <a:ext cx="150395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“link expansion”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13749" y="843432"/>
            <a:ext cx="26326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49615" y="843432"/>
            <a:ext cx="228988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802861" y="843432"/>
            <a:ext cx="252992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099031" y="843432"/>
            <a:ext cx="29863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484314" y="843432"/>
            <a:ext cx="32264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898165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42859" y="780264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13485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13485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628203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451411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98165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92275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30201" y="151215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344919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739029" y="780264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76955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9" name="Straight Arrow Connector 148"/>
          <p:cNvCxnSpPr>
            <a:stCxn id="90" idx="4"/>
            <a:endCxn id="110" idx="0"/>
          </p:cNvCxnSpPr>
          <p:nvPr/>
        </p:nvCxnSpPr>
        <p:spPr>
          <a:xfrm rot="16200000" flipH="1">
            <a:off x="5618743" y="1536293"/>
            <a:ext cx="419006" cy="59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01801" y="3343902"/>
            <a:ext cx="14825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Thanks!</a:t>
            </a:r>
          </a:p>
        </p:txBody>
      </p:sp>
      <p:sp>
        <p:nvSpPr>
          <p:cNvPr id="90" name="Oval 89"/>
          <p:cNvSpPr/>
          <p:nvPr/>
        </p:nvSpPr>
        <p:spPr>
          <a:xfrm>
            <a:off x="5777788" y="12094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328467" y="12094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881713" y="1209459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462963" y="12107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88507" y="12107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3789" y="1210726"/>
            <a:ext cx="94940" cy="120320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Curved Connector 99"/>
          <p:cNvCxnSpPr>
            <a:stCxn id="90" idx="4"/>
            <a:endCxn id="91" idx="4"/>
          </p:cNvCxnSpPr>
          <p:nvPr/>
        </p:nvCxnSpPr>
        <p:spPr>
          <a:xfrm rot="16200000" flipH="1">
            <a:off x="6100605" y="1054439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rot="5400000" flipH="1">
            <a:off x="6100605" y="933486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rot="5400000" flipH="1">
            <a:off x="6651284" y="932219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16200000" flipH="1">
            <a:off x="6651284" y="1053172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16200000" flipH="1">
            <a:off x="7201963" y="1056340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5501815" y="1057607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16200000" flipH="1">
            <a:off x="4915431" y="1058873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rot="5400000" flipH="1">
            <a:off x="7201963" y="930952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rot="5400000" flipH="1">
            <a:off x="5560720" y="929685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rot="5400000" flipH="1">
            <a:off x="4328717" y="928418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562600" y="1748785"/>
            <a:ext cx="537269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post P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304572" y="2241678"/>
            <a:ext cx="584270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no link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601392" y="2241678"/>
            <a:ext cx="800245" cy="232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create link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827299" y="2956545"/>
            <a:ext cx="826931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neighbor B 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373487" y="2956545"/>
            <a:ext cx="1112662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non-neighbor B 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60820" y="3846265"/>
            <a:ext cx="828463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choose </a:t>
            </a:r>
          </a:p>
          <a:p>
            <a:pPr algn="ctr"/>
            <a:r>
              <a:rPr lang="en-US" sz="1200" dirty="0" smtClean="0"/>
              <a:t>post Q of B </a:t>
            </a:r>
            <a:endParaRPr 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336590" y="4870443"/>
            <a:ext cx="1499833" cy="387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link to random posts </a:t>
            </a:r>
          </a:p>
          <a:p>
            <a:pPr algn="ctr"/>
            <a:r>
              <a:rPr lang="en-US" sz="1200" dirty="0" smtClean="0"/>
              <a:t>upward in the cascade</a:t>
            </a:r>
            <a:endParaRPr lang="en-US" sz="1200" dirty="0"/>
          </a:p>
        </p:txBody>
      </p:sp>
      <p:cxnSp>
        <p:nvCxnSpPr>
          <p:cNvPr id="117" name="Straight Arrow Connector 116"/>
          <p:cNvCxnSpPr>
            <a:stCxn id="110" idx="2"/>
            <a:endCxn id="112" idx="1"/>
          </p:cNvCxnSpPr>
          <p:nvPr/>
        </p:nvCxnSpPr>
        <p:spPr>
          <a:xfrm rot="16200000" flipH="1">
            <a:off x="6027970" y="1784464"/>
            <a:ext cx="376686" cy="77015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0" idx="2"/>
            <a:endCxn id="111" idx="3"/>
          </p:cNvCxnSpPr>
          <p:nvPr/>
        </p:nvCxnSpPr>
        <p:spPr>
          <a:xfrm rot="5400000">
            <a:off x="5171696" y="1698347"/>
            <a:ext cx="376686" cy="9423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2" idx="2"/>
            <a:endCxn id="113" idx="0"/>
          </p:cNvCxnSpPr>
          <p:nvPr/>
        </p:nvCxnSpPr>
        <p:spPr>
          <a:xfrm rot="5400000">
            <a:off x="6379914" y="2334944"/>
            <a:ext cx="482453" cy="7607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2" idx="2"/>
            <a:endCxn id="114" idx="0"/>
          </p:cNvCxnSpPr>
          <p:nvPr/>
        </p:nvCxnSpPr>
        <p:spPr>
          <a:xfrm rot="16200000" flipH="1">
            <a:off x="7224440" y="2251166"/>
            <a:ext cx="482453" cy="9283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3" idx="2"/>
            <a:endCxn id="115" idx="0"/>
          </p:cNvCxnSpPr>
          <p:nvPr/>
        </p:nvCxnSpPr>
        <p:spPr>
          <a:xfrm rot="16200000" flipH="1">
            <a:off x="6406727" y="3177941"/>
            <a:ext cx="502363" cy="8342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4" idx="2"/>
            <a:endCxn id="115" idx="0"/>
          </p:cNvCxnSpPr>
          <p:nvPr/>
        </p:nvCxnSpPr>
        <p:spPr>
          <a:xfrm rot="5400000">
            <a:off x="7251254" y="3167700"/>
            <a:ext cx="502363" cy="85476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5" idx="2"/>
            <a:endCxn id="116" idx="0"/>
          </p:cNvCxnSpPr>
          <p:nvPr/>
        </p:nvCxnSpPr>
        <p:spPr>
          <a:xfrm rot="16200000" flipH="1">
            <a:off x="6762369" y="4546304"/>
            <a:ext cx="636820" cy="1145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467600" y="685800"/>
            <a:ext cx="1382565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“random walk”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27187" y="1086606"/>
            <a:ext cx="29954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54799" y="1086606"/>
            <a:ext cx="29954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7" name="Curved Connector 126"/>
          <p:cNvCxnSpPr/>
          <p:nvPr/>
        </p:nvCxnSpPr>
        <p:spPr>
          <a:xfrm rot="16200000" flipH="1">
            <a:off x="7771137" y="1055073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/>
          <p:nvPr/>
        </p:nvCxnSpPr>
        <p:spPr>
          <a:xfrm rot="5400000" flipH="1">
            <a:off x="4915431" y="928418"/>
            <a:ext cx="1267" cy="5506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049677" y="2661888"/>
            <a:ext cx="912115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“explore”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25288" y="2661888"/>
            <a:ext cx="86465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“exploit”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355828" y="4575785"/>
            <a:ext cx="150395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“link expansion”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13749" y="843432"/>
            <a:ext cx="26326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49615" y="843432"/>
            <a:ext cx="228988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802861" y="843432"/>
            <a:ext cx="252992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099031" y="843432"/>
            <a:ext cx="298637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484314" y="843432"/>
            <a:ext cx="322641" cy="29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898165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42859" y="780264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13485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13485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628203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451411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98165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92275" y="1451365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30201" y="151215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344919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739029" y="780264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76955" y="782639"/>
            <a:ext cx="360002" cy="24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9" name="Straight Arrow Connector 148"/>
          <p:cNvCxnSpPr>
            <a:stCxn id="90" idx="4"/>
            <a:endCxn id="110" idx="0"/>
          </p:cNvCxnSpPr>
          <p:nvPr/>
        </p:nvCxnSpPr>
        <p:spPr>
          <a:xfrm rot="16200000" flipH="1">
            <a:off x="5618743" y="1536293"/>
            <a:ext cx="419006" cy="59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this different from </a:t>
            </a:r>
            <a:br>
              <a:rPr lang="en-US" dirty="0" smtClean="0"/>
            </a:br>
            <a:r>
              <a:rPr lang="en-US" dirty="0" smtClean="0"/>
              <a:t>modeling social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9112"/>
            <a:ext cx="8229600" cy="2130888"/>
          </a:xfrm>
        </p:spPr>
        <p:txBody>
          <a:bodyPr/>
          <a:lstStyle/>
          <a:p>
            <a:pPr lvl="1"/>
            <a:r>
              <a:rPr lang="en-US" dirty="0" smtClean="0"/>
              <a:t>2 networks combined: Blog vs. Post network</a:t>
            </a:r>
          </a:p>
          <a:p>
            <a:endParaRPr lang="en-US" dirty="0"/>
          </a:p>
        </p:txBody>
      </p:sp>
      <p:grpSp>
        <p:nvGrpSpPr>
          <p:cNvPr id="120" name="Group 45"/>
          <p:cNvGrpSpPr/>
          <p:nvPr/>
        </p:nvGrpSpPr>
        <p:grpSpPr>
          <a:xfrm>
            <a:off x="3507740" y="2057400"/>
            <a:ext cx="3519670" cy="2335756"/>
            <a:chOff x="228600" y="1143000"/>
            <a:chExt cx="8671559" cy="5717712"/>
          </a:xfrm>
        </p:grpSpPr>
        <p:sp>
          <p:nvSpPr>
            <p:cNvPr id="198" name="Rounded Rectangle 197"/>
            <p:cNvSpPr/>
            <p:nvPr/>
          </p:nvSpPr>
          <p:spPr>
            <a:xfrm>
              <a:off x="3555154" y="5112116"/>
              <a:ext cx="1016846" cy="1748596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99" name="Group 44"/>
            <p:cNvGrpSpPr/>
            <p:nvPr/>
          </p:nvGrpSpPr>
          <p:grpSpPr>
            <a:xfrm>
              <a:off x="228600" y="1143000"/>
              <a:ext cx="8671559" cy="5625368"/>
              <a:chOff x="228600" y="1143000"/>
              <a:chExt cx="8671559" cy="5625368"/>
            </a:xfrm>
          </p:grpSpPr>
          <p:sp>
            <p:nvSpPr>
              <p:cNvPr id="200" name="Rectangle 3"/>
              <p:cNvSpPr/>
              <p:nvPr/>
            </p:nvSpPr>
            <p:spPr>
              <a:xfrm>
                <a:off x="2136987" y="3005186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1" name="Rectangle 6"/>
              <p:cNvSpPr/>
              <p:nvPr/>
            </p:nvSpPr>
            <p:spPr>
              <a:xfrm>
                <a:off x="2136987" y="3538586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2" name="Rectangle 201"/>
              <p:cNvSpPr/>
              <p:nvPr/>
            </p:nvSpPr>
            <p:spPr>
              <a:xfrm>
                <a:off x="2136987" y="41148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3" name="Rectangle 202"/>
              <p:cNvSpPr/>
              <p:nvPr/>
            </p:nvSpPr>
            <p:spPr>
              <a:xfrm>
                <a:off x="3775287" y="53340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4" name="Rectangle 203"/>
              <p:cNvSpPr/>
              <p:nvPr/>
            </p:nvSpPr>
            <p:spPr>
              <a:xfrm>
                <a:off x="3775287" y="58674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5" name="Rectangle 204"/>
              <p:cNvSpPr/>
              <p:nvPr/>
            </p:nvSpPr>
            <p:spPr>
              <a:xfrm>
                <a:off x="3775287" y="6443614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6" name="Rectangle 205"/>
              <p:cNvSpPr/>
              <p:nvPr/>
            </p:nvSpPr>
            <p:spPr>
              <a:xfrm>
                <a:off x="6670887" y="3309986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7" name="Rectangle 206"/>
              <p:cNvSpPr/>
              <p:nvPr/>
            </p:nvSpPr>
            <p:spPr>
              <a:xfrm>
                <a:off x="2136987" y="46482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8" name="Rectangle 207"/>
              <p:cNvSpPr/>
              <p:nvPr/>
            </p:nvSpPr>
            <p:spPr>
              <a:xfrm>
                <a:off x="4381500" y="2200372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9" name="Rectangle 208"/>
              <p:cNvSpPr/>
              <p:nvPr/>
            </p:nvSpPr>
            <p:spPr>
              <a:xfrm>
                <a:off x="4381500" y="2733772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0" name="Rectangle 209"/>
              <p:cNvSpPr/>
              <p:nvPr/>
            </p:nvSpPr>
            <p:spPr>
              <a:xfrm>
                <a:off x="7277100" y="57150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1" name="Rectangle 210"/>
              <p:cNvSpPr/>
              <p:nvPr/>
            </p:nvSpPr>
            <p:spPr>
              <a:xfrm>
                <a:off x="7277100" y="62484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2" name="Rectangle 211"/>
              <p:cNvSpPr/>
              <p:nvPr/>
            </p:nvSpPr>
            <p:spPr>
              <a:xfrm>
                <a:off x="457200" y="5638800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3" name="Rectangle 212"/>
              <p:cNvSpPr/>
              <p:nvPr/>
            </p:nvSpPr>
            <p:spPr>
              <a:xfrm>
                <a:off x="8080587" y="1624158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4" name="Rectangle 213"/>
              <p:cNvSpPr/>
              <p:nvPr/>
            </p:nvSpPr>
            <p:spPr>
              <a:xfrm>
                <a:off x="8080587" y="2157558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5" name="Rectangle 214"/>
              <p:cNvSpPr/>
              <p:nvPr/>
            </p:nvSpPr>
            <p:spPr>
              <a:xfrm>
                <a:off x="8080587" y="2733772"/>
                <a:ext cx="606213" cy="27141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16" name="Straight Connector 215"/>
              <p:cNvCxnSpPr>
                <a:stCxn id="205" idx="3"/>
              </p:cNvCxnSpPr>
              <p:nvPr/>
            </p:nvCxnSpPr>
            <p:spPr>
              <a:xfrm flipV="1">
                <a:off x="4381500" y="6384107"/>
                <a:ext cx="2895600" cy="195214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702496" y="4170919"/>
                <a:ext cx="1795415" cy="1073578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12" idx="3"/>
              </p:cNvCxnSpPr>
              <p:nvPr/>
            </p:nvCxnSpPr>
            <p:spPr>
              <a:xfrm>
                <a:off x="1063413" y="5774507"/>
                <a:ext cx="2711874" cy="211907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V="1">
                <a:off x="2743201" y="3005186"/>
                <a:ext cx="1673013" cy="576214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0800000" flipV="1">
                <a:off x="4987714" y="1785986"/>
                <a:ext cx="3092875" cy="423814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6200000" flipV="1">
                <a:off x="2437738" y="4115463"/>
                <a:ext cx="1643014" cy="1032087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13" idx="1"/>
                <a:endCxn id="206" idx="3"/>
              </p:cNvCxnSpPr>
              <p:nvPr/>
            </p:nvCxnSpPr>
            <p:spPr>
              <a:xfrm rot="10800000" flipV="1">
                <a:off x="7277101" y="1759865"/>
                <a:ext cx="803487" cy="1685828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4381501" y="5791200"/>
                <a:ext cx="2895600" cy="195214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Rounded Rectangle 223"/>
              <p:cNvSpPr/>
              <p:nvPr/>
            </p:nvSpPr>
            <p:spPr>
              <a:xfrm>
                <a:off x="4191000" y="2017492"/>
                <a:ext cx="1016846" cy="1259108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5" name="Rounded Rectangle 224"/>
              <p:cNvSpPr/>
              <p:nvPr/>
            </p:nvSpPr>
            <p:spPr>
              <a:xfrm>
                <a:off x="7063743" y="5509260"/>
                <a:ext cx="1016846" cy="1259108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6" name="Rounded Rectangle 225"/>
              <p:cNvSpPr/>
              <p:nvPr/>
            </p:nvSpPr>
            <p:spPr>
              <a:xfrm>
                <a:off x="7883313" y="1451804"/>
                <a:ext cx="1016846" cy="1748596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7" name="Rounded Rectangle 226"/>
              <p:cNvSpPr/>
              <p:nvPr/>
            </p:nvSpPr>
            <p:spPr>
              <a:xfrm>
                <a:off x="1954954" y="2743200"/>
                <a:ext cx="1016846" cy="2368916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8" name="Rounded Rectangle 227"/>
              <p:cNvSpPr/>
              <p:nvPr/>
            </p:nvSpPr>
            <p:spPr>
              <a:xfrm>
                <a:off x="6477000" y="3048000"/>
                <a:ext cx="1016846" cy="85815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9" name="Rounded Rectangle 228"/>
              <p:cNvSpPr/>
              <p:nvPr/>
            </p:nvSpPr>
            <p:spPr>
              <a:xfrm>
                <a:off x="228600" y="5390246"/>
                <a:ext cx="1016846" cy="85815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30" name="TextBox 229"/>
              <p:cNvSpPr txBox="1"/>
              <p:nvPr/>
            </p:nvSpPr>
            <p:spPr>
              <a:xfrm>
                <a:off x="4114800" y="1676400"/>
                <a:ext cx="434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400800" y="273377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B4</a:t>
                </a:r>
                <a:endParaRPr lang="en-US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6934200" y="5193268"/>
                <a:ext cx="462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B3</a:t>
                </a:r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3511956" y="4800600"/>
                <a:ext cx="464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B2</a:t>
                </a:r>
                <a:endParaRPr lang="en-US" dirty="0"/>
              </a:p>
            </p:txBody>
          </p:sp>
          <p:sp>
            <p:nvSpPr>
              <p:cNvPr id="234" name="TextBox 81"/>
              <p:cNvSpPr txBox="1"/>
              <p:nvPr/>
            </p:nvSpPr>
            <p:spPr>
              <a:xfrm>
                <a:off x="1919601" y="2428972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B6</a:t>
                </a:r>
                <a:endParaRPr lang="en-US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228600" y="5083682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B7</a:t>
                </a:r>
                <a:endParaRPr lang="en-US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7863201" y="1143000"/>
                <a:ext cx="45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B5</a:t>
                </a:r>
                <a:endParaRPr lang="en-US" dirty="0"/>
              </a:p>
            </p:txBody>
          </p:sp>
        </p:grpSp>
      </p:grpSp>
      <p:sp>
        <p:nvSpPr>
          <p:cNvPr id="122" name="Title 1"/>
          <p:cNvSpPr txBox="1">
            <a:spLocks/>
          </p:cNvSpPr>
          <p:nvPr/>
        </p:nvSpPr>
        <p:spPr>
          <a:xfrm>
            <a:off x="3210629" y="2199045"/>
            <a:ext cx="2656771" cy="39175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Blogosphere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3" name="Group 46"/>
          <p:cNvGrpSpPr/>
          <p:nvPr/>
        </p:nvGrpSpPr>
        <p:grpSpPr>
          <a:xfrm>
            <a:off x="5703793" y="4660912"/>
            <a:ext cx="3211607" cy="2039161"/>
            <a:chOff x="457200" y="1624158"/>
            <a:chExt cx="8229600" cy="5090870"/>
          </a:xfrm>
        </p:grpSpPr>
        <p:sp>
          <p:nvSpPr>
            <p:cNvPr id="171" name="Rectangle 170"/>
            <p:cNvSpPr/>
            <p:nvPr/>
          </p:nvSpPr>
          <p:spPr>
            <a:xfrm>
              <a:off x="2136987" y="30051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Rectangle 171"/>
            <p:cNvSpPr/>
            <p:nvPr/>
          </p:nvSpPr>
          <p:spPr>
            <a:xfrm>
              <a:off x="2136987" y="35385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3" name="Rectangle 172"/>
            <p:cNvSpPr/>
            <p:nvPr/>
          </p:nvSpPr>
          <p:spPr>
            <a:xfrm>
              <a:off x="2136987" y="41148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" name="Rectangle 173"/>
            <p:cNvSpPr/>
            <p:nvPr/>
          </p:nvSpPr>
          <p:spPr>
            <a:xfrm>
              <a:off x="3775287" y="53340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5" name="Rectangle 174"/>
            <p:cNvSpPr/>
            <p:nvPr/>
          </p:nvSpPr>
          <p:spPr>
            <a:xfrm>
              <a:off x="3775287" y="58674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6" name="Rectangle 175"/>
            <p:cNvSpPr/>
            <p:nvPr/>
          </p:nvSpPr>
          <p:spPr>
            <a:xfrm>
              <a:off x="3775287" y="6443614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7" name="Rectangle 176"/>
            <p:cNvSpPr/>
            <p:nvPr/>
          </p:nvSpPr>
          <p:spPr>
            <a:xfrm>
              <a:off x="6670887" y="33099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8" name="Rectangle 177"/>
            <p:cNvSpPr/>
            <p:nvPr/>
          </p:nvSpPr>
          <p:spPr>
            <a:xfrm>
              <a:off x="2136987" y="46482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Rectangle 178"/>
            <p:cNvSpPr/>
            <p:nvPr/>
          </p:nvSpPr>
          <p:spPr>
            <a:xfrm>
              <a:off x="4381500" y="22003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Rectangle 179"/>
            <p:cNvSpPr/>
            <p:nvPr/>
          </p:nvSpPr>
          <p:spPr>
            <a:xfrm>
              <a:off x="4381500" y="27337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Rectangle 180"/>
            <p:cNvSpPr/>
            <p:nvPr/>
          </p:nvSpPr>
          <p:spPr>
            <a:xfrm>
              <a:off x="7277100" y="57150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Rectangle 181"/>
            <p:cNvSpPr/>
            <p:nvPr/>
          </p:nvSpPr>
          <p:spPr>
            <a:xfrm>
              <a:off x="7277100" y="62484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3" name="Rectangle 182"/>
            <p:cNvSpPr/>
            <p:nvPr/>
          </p:nvSpPr>
          <p:spPr>
            <a:xfrm>
              <a:off x="457200" y="56388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Rectangle 183"/>
            <p:cNvSpPr/>
            <p:nvPr/>
          </p:nvSpPr>
          <p:spPr>
            <a:xfrm>
              <a:off x="8080587" y="1624158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Rectangle 184"/>
            <p:cNvSpPr/>
            <p:nvPr/>
          </p:nvSpPr>
          <p:spPr>
            <a:xfrm>
              <a:off x="8080587" y="2157558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6" name="Rectangle 185"/>
            <p:cNvSpPr/>
            <p:nvPr/>
          </p:nvSpPr>
          <p:spPr>
            <a:xfrm>
              <a:off x="8080587" y="27337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7" name="Straight Connector 186"/>
            <p:cNvCxnSpPr>
              <a:stCxn id="176" idx="3"/>
            </p:cNvCxnSpPr>
            <p:nvPr/>
          </p:nvCxnSpPr>
          <p:spPr>
            <a:xfrm flipV="1">
              <a:off x="4381500" y="6384107"/>
              <a:ext cx="2895600" cy="19521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 flipH="1" flipV="1">
              <a:off x="702496" y="4170919"/>
              <a:ext cx="1795415" cy="107357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3" idx="3"/>
            </p:cNvCxnSpPr>
            <p:nvPr/>
          </p:nvCxnSpPr>
          <p:spPr>
            <a:xfrm>
              <a:off x="1063413" y="5774507"/>
              <a:ext cx="2711874" cy="21190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0800000" flipV="1">
              <a:off x="2743201" y="3005186"/>
              <a:ext cx="1673013" cy="57621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0800000" flipV="1">
              <a:off x="4987714" y="1785986"/>
              <a:ext cx="3092875" cy="42381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 flipV="1">
              <a:off x="2437738" y="4115463"/>
              <a:ext cx="1643014" cy="103208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4" idx="1"/>
              <a:endCxn id="177" idx="3"/>
            </p:cNvCxnSpPr>
            <p:nvPr/>
          </p:nvCxnSpPr>
          <p:spPr>
            <a:xfrm rot="10800000" flipV="1">
              <a:off x="7277101" y="1759865"/>
              <a:ext cx="803487" cy="168582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4381501" y="5791200"/>
              <a:ext cx="2895600" cy="19521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94"/>
          <p:cNvGrpSpPr/>
          <p:nvPr/>
        </p:nvGrpSpPr>
        <p:grpSpPr>
          <a:xfrm>
            <a:off x="674436" y="4433501"/>
            <a:ext cx="3485737" cy="2272102"/>
            <a:chOff x="228600" y="1143000"/>
            <a:chExt cx="8671559" cy="5717712"/>
          </a:xfrm>
        </p:grpSpPr>
        <p:sp>
          <p:nvSpPr>
            <p:cNvPr id="127" name="Rectangle 126"/>
            <p:cNvSpPr/>
            <p:nvPr/>
          </p:nvSpPr>
          <p:spPr>
            <a:xfrm>
              <a:off x="2136987" y="30051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127"/>
            <p:cNvSpPr/>
            <p:nvPr/>
          </p:nvSpPr>
          <p:spPr>
            <a:xfrm>
              <a:off x="2136987" y="35385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128"/>
            <p:cNvSpPr/>
            <p:nvPr/>
          </p:nvSpPr>
          <p:spPr>
            <a:xfrm>
              <a:off x="2136987" y="41148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Rectangle 129"/>
            <p:cNvSpPr/>
            <p:nvPr/>
          </p:nvSpPr>
          <p:spPr>
            <a:xfrm>
              <a:off x="3775287" y="53340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Rectangle 130"/>
            <p:cNvSpPr/>
            <p:nvPr/>
          </p:nvSpPr>
          <p:spPr>
            <a:xfrm>
              <a:off x="3775287" y="58674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Rectangle 131"/>
            <p:cNvSpPr/>
            <p:nvPr/>
          </p:nvSpPr>
          <p:spPr>
            <a:xfrm>
              <a:off x="3775287" y="6443614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132"/>
            <p:cNvSpPr/>
            <p:nvPr/>
          </p:nvSpPr>
          <p:spPr>
            <a:xfrm>
              <a:off x="6670887" y="33099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4" name="Rectangle 133"/>
            <p:cNvSpPr/>
            <p:nvPr/>
          </p:nvSpPr>
          <p:spPr>
            <a:xfrm>
              <a:off x="2136987" y="46482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Rectangle 134"/>
            <p:cNvSpPr/>
            <p:nvPr/>
          </p:nvSpPr>
          <p:spPr>
            <a:xfrm>
              <a:off x="4381500" y="22003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135"/>
            <p:cNvSpPr/>
            <p:nvPr/>
          </p:nvSpPr>
          <p:spPr>
            <a:xfrm>
              <a:off x="4381500" y="27337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136"/>
            <p:cNvSpPr/>
            <p:nvPr/>
          </p:nvSpPr>
          <p:spPr>
            <a:xfrm>
              <a:off x="7277100" y="57150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ectangle 137"/>
            <p:cNvSpPr/>
            <p:nvPr/>
          </p:nvSpPr>
          <p:spPr>
            <a:xfrm>
              <a:off x="7277100" y="62484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138"/>
            <p:cNvSpPr/>
            <p:nvPr/>
          </p:nvSpPr>
          <p:spPr>
            <a:xfrm>
              <a:off x="457200" y="5638800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139"/>
            <p:cNvSpPr/>
            <p:nvPr/>
          </p:nvSpPr>
          <p:spPr>
            <a:xfrm>
              <a:off x="8080587" y="1624158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140"/>
            <p:cNvSpPr/>
            <p:nvPr/>
          </p:nvSpPr>
          <p:spPr>
            <a:xfrm>
              <a:off x="8080587" y="2157558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141"/>
            <p:cNvSpPr/>
            <p:nvPr/>
          </p:nvSpPr>
          <p:spPr>
            <a:xfrm>
              <a:off x="8080587" y="27337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641878" y="4327691"/>
              <a:ext cx="1699262" cy="8561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9" idx="3"/>
            </p:cNvCxnSpPr>
            <p:nvPr/>
          </p:nvCxnSpPr>
          <p:spPr>
            <a:xfrm>
              <a:off x="1063413" y="5774507"/>
              <a:ext cx="2711874" cy="21190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 flipV="1">
              <a:off x="2971801" y="3005186"/>
              <a:ext cx="1444415" cy="5334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 flipV="1">
              <a:off x="5207846" y="1785986"/>
              <a:ext cx="2872744" cy="414386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 flipV="1">
              <a:off x="2704438" y="4382163"/>
              <a:ext cx="1338214" cy="8034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0" idx="1"/>
            </p:cNvCxnSpPr>
            <p:nvPr/>
          </p:nvCxnSpPr>
          <p:spPr>
            <a:xfrm rot="10800000" flipV="1">
              <a:off x="7493847" y="1759864"/>
              <a:ext cx="586741" cy="1343239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4381501" y="5791200"/>
              <a:ext cx="2682242" cy="19521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ounded Rectangle 149"/>
            <p:cNvSpPr/>
            <p:nvPr/>
          </p:nvSpPr>
          <p:spPr>
            <a:xfrm>
              <a:off x="4191000" y="2017492"/>
              <a:ext cx="1016846" cy="12591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Rounded Rectangle 150"/>
            <p:cNvSpPr/>
            <p:nvPr/>
          </p:nvSpPr>
          <p:spPr>
            <a:xfrm>
              <a:off x="7063743" y="5509260"/>
              <a:ext cx="1016846" cy="12591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ounded Rectangle 151"/>
            <p:cNvSpPr/>
            <p:nvPr/>
          </p:nvSpPr>
          <p:spPr>
            <a:xfrm>
              <a:off x="1954954" y="2743200"/>
              <a:ext cx="1016846" cy="23689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ounded Rectangle 152"/>
            <p:cNvSpPr/>
            <p:nvPr/>
          </p:nvSpPr>
          <p:spPr>
            <a:xfrm>
              <a:off x="7883313" y="1451804"/>
              <a:ext cx="1016846" cy="1748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ounded Rectangle 153"/>
            <p:cNvSpPr/>
            <p:nvPr/>
          </p:nvSpPr>
          <p:spPr>
            <a:xfrm>
              <a:off x="3555154" y="5112116"/>
              <a:ext cx="1016846" cy="1748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Rounded Rectangle 154"/>
            <p:cNvSpPr/>
            <p:nvPr/>
          </p:nvSpPr>
          <p:spPr>
            <a:xfrm>
              <a:off x="228600" y="5390246"/>
              <a:ext cx="1016846" cy="8581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ounded Rectangle 155"/>
            <p:cNvSpPr/>
            <p:nvPr/>
          </p:nvSpPr>
          <p:spPr>
            <a:xfrm>
              <a:off x="6477000" y="3048000"/>
              <a:ext cx="1016846" cy="8581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TextBox 156"/>
            <p:cNvSpPr txBox="1"/>
            <p:nvPr/>
          </p:nvSpPr>
          <p:spPr>
            <a:xfrm>
              <a:off x="4114800" y="1676400"/>
              <a:ext cx="434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B1</a:t>
              </a:r>
              <a:endParaRPr lang="en-US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400800" y="273377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B4</a:t>
              </a:r>
              <a:endParaRPr lang="en-US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934200" y="5193268"/>
              <a:ext cx="462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511956" y="4800600"/>
              <a:ext cx="464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B2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919601" y="2428972"/>
              <a:ext cx="466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B6</a:t>
              </a:r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28600" y="508368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B7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863201" y="1143000"/>
              <a:ext cx="457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B5</a:t>
              </a:r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38800" y="5410200"/>
              <a:ext cx="356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298706" y="1512332"/>
              <a:ext cx="316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397150" y="2336639"/>
              <a:ext cx="316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195042" y="4114800"/>
              <a:ext cx="316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353499" y="2848321"/>
              <a:ext cx="316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978530" y="5453014"/>
              <a:ext cx="316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245446" y="4345632"/>
              <a:ext cx="316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sp>
        <p:nvSpPr>
          <p:cNvPr id="125" name="Title 1"/>
          <p:cNvSpPr txBox="1">
            <a:spLocks/>
          </p:cNvSpPr>
          <p:nvPr/>
        </p:nvSpPr>
        <p:spPr>
          <a:xfrm>
            <a:off x="5542078" y="4630692"/>
            <a:ext cx="2611322" cy="4747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Postnetwork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Title 1"/>
          <p:cNvSpPr txBox="1">
            <a:spLocks/>
          </p:cNvSpPr>
          <p:nvPr/>
        </p:nvSpPr>
        <p:spPr>
          <a:xfrm>
            <a:off x="533400" y="4549838"/>
            <a:ext cx="2397358" cy="40316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Blognetwork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65264" y="6273966"/>
            <a:ext cx="245336" cy="1641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993664" y="6324600"/>
            <a:ext cx="245336" cy="1641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5698264" y="6248400"/>
            <a:ext cx="245336" cy="1641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7220385" y="6329669"/>
            <a:ext cx="1130010" cy="78193"/>
          </a:xfrm>
          <a:prstGeom prst="line">
            <a:avLst/>
          </a:prstGeom>
          <a:ln w="28575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5" idx="3"/>
          </p:cNvCxnSpPr>
          <p:nvPr/>
        </p:nvCxnSpPr>
        <p:spPr>
          <a:xfrm>
            <a:off x="5943600" y="6330475"/>
            <a:ext cx="1066800" cy="70326"/>
          </a:xfrm>
          <a:prstGeom prst="line">
            <a:avLst/>
          </a:prstGeom>
          <a:ln w="28575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/>
          <p:nvPr/>
        </p:nvGrpSpPr>
        <p:grpSpPr>
          <a:xfrm>
            <a:off x="5715000" y="5105400"/>
            <a:ext cx="1752600" cy="1295400"/>
            <a:chOff x="5715000" y="5105400"/>
            <a:chExt cx="1752600" cy="1295400"/>
          </a:xfrm>
        </p:grpSpPr>
        <p:sp>
          <p:nvSpPr>
            <p:cNvPr id="238" name="Rectangle 237"/>
            <p:cNvSpPr/>
            <p:nvPr/>
          </p:nvSpPr>
          <p:spPr>
            <a:xfrm>
              <a:off x="6324600" y="5398451"/>
              <a:ext cx="245336" cy="164149"/>
            </a:xfrm>
            <a:prstGeom prst="rect">
              <a:avLst/>
            </a:prstGeom>
            <a:noFill/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993664" y="6096000"/>
              <a:ext cx="245336" cy="164149"/>
            </a:xfrm>
            <a:prstGeom prst="rect">
              <a:avLst/>
            </a:prstGeom>
            <a:noFill/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222264" y="5105400"/>
              <a:ext cx="245336" cy="164149"/>
            </a:xfrm>
            <a:prstGeom prst="rect">
              <a:avLst/>
            </a:prstGeom>
            <a:noFill/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715000" y="6236651"/>
              <a:ext cx="245336" cy="164149"/>
            </a:xfrm>
            <a:prstGeom prst="rect">
              <a:avLst/>
            </a:prstGeom>
            <a:noFill/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>
              <a:endCxn id="238" idx="1"/>
            </p:cNvCxnSpPr>
            <p:nvPr/>
          </p:nvCxnSpPr>
          <p:spPr>
            <a:xfrm rot="5400000" flipH="1" flipV="1">
              <a:off x="5715000" y="5709127"/>
              <a:ext cx="838201" cy="38100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39" idx="1"/>
              <a:endCxn id="238" idx="3"/>
            </p:cNvCxnSpPr>
            <p:nvPr/>
          </p:nvCxnSpPr>
          <p:spPr>
            <a:xfrm rot="10800000">
              <a:off x="6569936" y="5480527"/>
              <a:ext cx="423728" cy="697549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0" idx="1"/>
              <a:endCxn id="172" idx="3"/>
            </p:cNvCxnSpPr>
            <p:nvPr/>
          </p:nvCxnSpPr>
          <p:spPr>
            <a:xfrm rot="10800000" flipV="1">
              <a:off x="6595906" y="5187475"/>
              <a:ext cx="626358" cy="294624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7139180" y="4343400"/>
            <a:ext cx="101422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Cascade</a:t>
            </a:r>
            <a:endParaRPr lang="en-US" dirty="0"/>
          </a:p>
        </p:txBody>
      </p:sp>
      <p:grpSp>
        <p:nvGrpSpPr>
          <p:cNvPr id="237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243" name="TextBox 242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5" grpId="0"/>
      <p:bldP spid="126" grpId="0"/>
      <p:bldP spid="118" grpId="0" animBg="1"/>
      <p:bldP spid="121" grpId="0" animBg="1"/>
      <p:bldP spid="195" grpId="0" animBg="1"/>
      <p:bldP spid="2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9112"/>
            <a:ext cx="8229600" cy="2130888"/>
          </a:xfrm>
        </p:spPr>
        <p:txBody>
          <a:bodyPr/>
          <a:lstStyle/>
          <a:p>
            <a:pPr lvl="1"/>
            <a:r>
              <a:rPr lang="en-US" dirty="0" smtClean="0"/>
              <a:t>2 networks combined: Blog vs. Post network</a:t>
            </a:r>
          </a:p>
          <a:p>
            <a:pPr lvl="1"/>
            <a:r>
              <a:rPr lang="en-US" dirty="0" smtClean="0"/>
              <a:t>Complex temporal dynamics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73856" y="2760660"/>
            <a:ext cx="7836744" cy="4100051"/>
            <a:chOff x="773856" y="2760660"/>
            <a:chExt cx="7836744" cy="4100051"/>
          </a:xfrm>
        </p:grpSpPr>
        <p:sp>
          <p:nvSpPr>
            <p:cNvPr id="45" name="Rounded Rectangle 44"/>
            <p:cNvSpPr/>
            <p:nvPr/>
          </p:nvSpPr>
          <p:spPr>
            <a:xfrm>
              <a:off x="3810000" y="5561836"/>
              <a:ext cx="918433" cy="1298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551763" y="4074885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551763" y="4451328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551763" y="4857987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19446" y="5718429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019446" y="6094872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019446" y="6501531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6613490" y="4289995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551763" y="5234430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156571" y="5987317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156571" y="6363760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046913" y="5933539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876380" y="3100234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876380" y="3476677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876380" y="3883336"/>
              <a:ext cx="543080" cy="19154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1" name="Straight Connector 20"/>
            <p:cNvCxnSpPr>
              <a:stCxn id="10" idx="3"/>
            </p:cNvCxnSpPr>
            <p:nvPr/>
          </p:nvCxnSpPr>
          <p:spPr>
            <a:xfrm flipV="1">
              <a:off x="4562526" y="6459534"/>
              <a:ext cx="2594044" cy="13777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37331" y="4795541"/>
              <a:ext cx="1267102" cy="961773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3"/>
            </p:cNvCxnSpPr>
            <p:nvPr/>
          </p:nvCxnSpPr>
          <p:spPr>
            <a:xfrm>
              <a:off x="1589994" y="6029314"/>
              <a:ext cx="2429452" cy="149552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3094844" y="4074885"/>
              <a:ext cx="1498781" cy="406659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5105607" y="3214443"/>
              <a:ext cx="2770775" cy="29910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2977373" y="4760348"/>
              <a:ext cx="1159546" cy="924603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1"/>
              <a:endCxn id="11" idx="3"/>
            </p:cNvCxnSpPr>
            <p:nvPr/>
          </p:nvCxnSpPr>
          <p:spPr>
            <a:xfrm rot="10800000" flipV="1">
              <a:off x="7156572" y="3196008"/>
              <a:ext cx="719810" cy="118976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562527" y="6041095"/>
              <a:ext cx="2594044" cy="13777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6965433" y="5804473"/>
              <a:ext cx="910949" cy="8886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30"/>
            <p:cNvSpPr/>
            <p:nvPr/>
          </p:nvSpPr>
          <p:spPr>
            <a:xfrm>
              <a:off x="7699651" y="2978596"/>
              <a:ext cx="910949" cy="1234059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31"/>
            <p:cNvSpPr/>
            <p:nvPr/>
          </p:nvSpPr>
          <p:spPr>
            <a:xfrm>
              <a:off x="2388687" y="3889990"/>
              <a:ext cx="910949" cy="1671846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ounded Rectangle 32"/>
            <p:cNvSpPr/>
            <p:nvPr/>
          </p:nvSpPr>
          <p:spPr>
            <a:xfrm>
              <a:off x="6439795" y="4105100"/>
              <a:ext cx="910949" cy="605636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ounded Rectangle 33"/>
            <p:cNvSpPr/>
            <p:nvPr/>
          </p:nvSpPr>
          <p:spPr>
            <a:xfrm>
              <a:off x="842120" y="5758124"/>
              <a:ext cx="910949" cy="605636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6371531" y="3883336"/>
              <a:ext cx="418181" cy="2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B4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49381" y="5619108"/>
              <a:ext cx="414737" cy="2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83539" y="5341986"/>
              <a:ext cx="416151" cy="2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B2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57016" y="3668226"/>
              <a:ext cx="417665" cy="2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B6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3856" y="5511553"/>
              <a:ext cx="406692" cy="2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B7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81634" y="2760660"/>
              <a:ext cx="409891" cy="2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B5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33900" y="34195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4533900" y="3952972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ounded Rectangle 52"/>
            <p:cNvSpPr/>
            <p:nvPr/>
          </p:nvSpPr>
          <p:spPr>
            <a:xfrm>
              <a:off x="4343400" y="3236692"/>
              <a:ext cx="1016846" cy="1259108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4267200" y="2895600"/>
              <a:ext cx="434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B1</a:t>
              </a:r>
              <a:endParaRPr lang="en-US" dirty="0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381000" y="533400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is this different from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modeling social networks?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6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3810000" y="5561836"/>
            <a:ext cx="918433" cy="1298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9112"/>
            <a:ext cx="8229600" cy="2130888"/>
          </a:xfrm>
        </p:spPr>
        <p:txBody>
          <a:bodyPr/>
          <a:lstStyle/>
          <a:p>
            <a:pPr lvl="1"/>
            <a:r>
              <a:rPr lang="en-US" dirty="0" smtClean="0"/>
              <a:t>2 networks combined: Blog vs. Post network</a:t>
            </a:r>
          </a:p>
          <a:p>
            <a:pPr lvl="1"/>
            <a:r>
              <a:rPr lang="en-US" dirty="0" smtClean="0"/>
              <a:t>Complex temporal dynamics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1763" y="4074885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551763" y="4451328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551763" y="485798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019446" y="571842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19446" y="6094872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019446" y="6501531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613490" y="4289995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2551763" y="523443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4562526" y="3506893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4562526" y="3883336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156571" y="598731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7156571" y="636376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46913" y="5933539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876380" y="3100234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76380" y="3476677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7876380" y="3883336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/>
          <p:cNvCxnSpPr>
            <a:stCxn id="10" idx="3"/>
          </p:cNvCxnSpPr>
          <p:nvPr/>
        </p:nvCxnSpPr>
        <p:spPr>
          <a:xfrm flipV="1">
            <a:off x="4562526" y="6459534"/>
            <a:ext cx="2594044" cy="13777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437331" y="4795541"/>
            <a:ext cx="1267102" cy="96177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3"/>
          </p:cNvCxnSpPr>
          <p:nvPr/>
        </p:nvCxnSpPr>
        <p:spPr>
          <a:xfrm>
            <a:off x="1589994" y="6029314"/>
            <a:ext cx="2429452" cy="14955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3094844" y="4074885"/>
            <a:ext cx="1498781" cy="40665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5105607" y="3214443"/>
            <a:ext cx="2770775" cy="29910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2977373" y="4760348"/>
            <a:ext cx="1159546" cy="9246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1"/>
            <a:endCxn id="11" idx="3"/>
          </p:cNvCxnSpPr>
          <p:nvPr/>
        </p:nvCxnSpPr>
        <p:spPr>
          <a:xfrm rot="10800000" flipV="1">
            <a:off x="7156572" y="3196008"/>
            <a:ext cx="719810" cy="118976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62527" y="6041095"/>
            <a:ext cx="2594044" cy="13777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391865" y="3021313"/>
            <a:ext cx="910949" cy="124512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6965433" y="5842117"/>
            <a:ext cx="910949" cy="88860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ounded Rectangle 30"/>
          <p:cNvSpPr/>
          <p:nvPr/>
        </p:nvSpPr>
        <p:spPr>
          <a:xfrm>
            <a:off x="7699651" y="2978596"/>
            <a:ext cx="910949" cy="123405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>
          <a:xfrm>
            <a:off x="2388687" y="3889990"/>
            <a:ext cx="910949" cy="167184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>
          <a:xfrm>
            <a:off x="6439795" y="4105100"/>
            <a:ext cx="910949" cy="60563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ounded Rectangle 33"/>
          <p:cNvSpPr/>
          <p:nvPr/>
        </p:nvSpPr>
        <p:spPr>
          <a:xfrm>
            <a:off x="842120" y="5758124"/>
            <a:ext cx="910949" cy="60563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TextBox 34"/>
          <p:cNvSpPr txBox="1"/>
          <p:nvPr/>
        </p:nvSpPr>
        <p:spPr>
          <a:xfrm>
            <a:off x="4367780" y="2785012"/>
            <a:ext cx="389494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71531" y="3883336"/>
            <a:ext cx="41818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49381" y="5619108"/>
            <a:ext cx="414737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83539" y="5341986"/>
            <a:ext cx="41615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57016" y="3668226"/>
            <a:ext cx="417665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B6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73856" y="5511553"/>
            <a:ext cx="406692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81634" y="2760660"/>
            <a:ext cx="409891" cy="260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grpSp>
        <p:nvGrpSpPr>
          <p:cNvPr id="43" name="Group 54"/>
          <p:cNvGrpSpPr/>
          <p:nvPr/>
        </p:nvGrpSpPr>
        <p:grpSpPr>
          <a:xfrm>
            <a:off x="1066256" y="2915339"/>
            <a:ext cx="979213" cy="3018202"/>
            <a:chOff x="478791" y="1362172"/>
            <a:chExt cx="1093046" cy="4276630"/>
          </a:xfrm>
        </p:grpSpPr>
        <p:sp>
          <p:nvSpPr>
            <p:cNvPr id="44" name="Rectangle 43"/>
            <p:cNvSpPr/>
            <p:nvPr/>
          </p:nvSpPr>
          <p:spPr>
            <a:xfrm>
              <a:off x="748878" y="1938386"/>
              <a:ext cx="606213" cy="2714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ounded Rectangle 44"/>
            <p:cNvSpPr/>
            <p:nvPr/>
          </p:nvSpPr>
          <p:spPr>
            <a:xfrm>
              <a:off x="554991" y="1676400"/>
              <a:ext cx="1016846" cy="85815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TextBox 45"/>
            <p:cNvSpPr txBox="1"/>
            <p:nvPr/>
          </p:nvSpPr>
          <p:spPr>
            <a:xfrm>
              <a:off x="478791" y="1362172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B8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-706795" y="3868593"/>
              <a:ext cx="3429003" cy="111416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4562526" y="3130450"/>
            <a:ext cx="543080" cy="191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/>
          <p:cNvCxnSpPr/>
          <p:nvPr/>
        </p:nvCxnSpPr>
        <p:spPr>
          <a:xfrm rot="10800000" flipV="1">
            <a:off x="3072848" y="3291782"/>
            <a:ext cx="1489678" cy="84042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81000" y="533400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is this different from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modeling social networks?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7400" y="533400"/>
            <a:ext cx="32766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Our goal: Model micro-level interactions to create the macro-level patterns (both the temporal and topological) of the blogosphere</a:t>
            </a:r>
          </a:p>
        </p:txBody>
      </p:sp>
      <p:grpSp>
        <p:nvGrpSpPr>
          <p:cNvPr id="50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54" name="TextBox 53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Models – Related Work</a:t>
            </a:r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457200" y="1676400"/>
          <a:ext cx="8229600" cy="405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951"/>
                <a:gridCol w="4049649"/>
              </a:tblGrid>
              <a:tr h="603778">
                <a:tc>
                  <a:txBody>
                    <a:bodyPr/>
                    <a:lstStyle/>
                    <a:p>
                      <a:r>
                        <a:rPr lang="en-US" dirty="0" smtClean="0"/>
                        <a:t>Realistic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Topological</a:t>
                      </a:r>
                      <a:r>
                        <a:rPr lang="en-US" baseline="0" dirty="0" smtClean="0"/>
                        <a:t> Patterns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Realistic Dynamical</a:t>
                      </a:r>
                      <a:r>
                        <a:rPr lang="en-US" baseline="0" dirty="0" smtClean="0"/>
                        <a:t> Patterns</a:t>
                      </a:r>
                      <a:endParaRPr lang="en-US" dirty="0"/>
                    </a:p>
                  </a:txBody>
                  <a:tcPr/>
                </a:tc>
              </a:tr>
              <a:tr h="7411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Links (SVM)</a:t>
                      </a:r>
                    </a:p>
                    <a:p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[Adar and </a:t>
                      </a:r>
                      <a:r>
                        <a:rPr lang="en-US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Adamic</a:t>
                      </a:r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4C39"/>
                          </a:solidFill>
                        </a:rPr>
                        <a:t>Blog Mortality </a:t>
                      </a:r>
                    </a:p>
                    <a:p>
                      <a:r>
                        <a:rPr lang="en-US" i="1" dirty="0" smtClean="0">
                          <a:solidFill>
                            <a:srgbClr val="024C39"/>
                          </a:solidFill>
                        </a:rPr>
                        <a:t>[</a:t>
                      </a:r>
                      <a:r>
                        <a:rPr lang="en-US" i="1" dirty="0" err="1" smtClean="0">
                          <a:solidFill>
                            <a:srgbClr val="024C39"/>
                          </a:solidFill>
                        </a:rPr>
                        <a:t>Venolia</a:t>
                      </a:r>
                      <a:r>
                        <a:rPr lang="en-US" i="1" dirty="0" smtClean="0">
                          <a:solidFill>
                            <a:srgbClr val="024C39"/>
                          </a:solidFill>
                        </a:rPr>
                        <a:t>]</a:t>
                      </a:r>
                      <a:endParaRPr lang="en-US" dirty="0" smtClean="0">
                        <a:solidFill>
                          <a:srgbClr val="024C39"/>
                        </a:solidFill>
                      </a:endParaRPr>
                    </a:p>
                  </a:txBody>
                  <a:tcPr/>
                </a:tc>
              </a:tr>
              <a:tr h="7411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Links (Epidemiological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odel)</a:t>
                      </a:r>
                    </a:p>
                    <a:p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[</a:t>
                      </a:r>
                      <a:r>
                        <a:rPr lang="en-US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Gruhl</a:t>
                      </a:r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et al.]</a:t>
                      </a:r>
                      <a:endPara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1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Links (Epidemiological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odel)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[</a:t>
                      </a:r>
                      <a:r>
                        <a:rPr lang="en-US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Leskovec</a:t>
                      </a:r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et al.]</a:t>
                      </a:r>
                      <a:endPara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2B2"/>
                          </a:solidFill>
                        </a:rPr>
                        <a:t>Inter-arrival time of emails</a:t>
                      </a:r>
                      <a:r>
                        <a:rPr lang="en-US" baseline="0" dirty="0" smtClean="0">
                          <a:solidFill>
                            <a:srgbClr val="6602B2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6602B2"/>
                          </a:solidFill>
                        </a:rPr>
                        <a:t>(Markov Chain)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6602B2"/>
                          </a:solidFill>
                        </a:rPr>
                        <a:t>[Kleinberg]</a:t>
                      </a:r>
                      <a:endParaRPr lang="en-US" dirty="0" smtClean="0">
                        <a:solidFill>
                          <a:srgbClr val="6602B2"/>
                        </a:solidFill>
                      </a:endParaRPr>
                    </a:p>
                  </a:txBody>
                  <a:tcPr/>
                </a:tc>
              </a:tr>
              <a:tr h="10588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Links (Preferential Attachment)</a:t>
                      </a:r>
                    </a:p>
                    <a:p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[</a:t>
                      </a:r>
                      <a:r>
                        <a:rPr lang="en-US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Karandikar</a:t>
                      </a:r>
                      <a:r>
                        <a:rPr lang="en-US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et al.]</a:t>
                      </a:r>
                      <a:endPara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Time between answering two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consecutive</a:t>
                      </a:r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emails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(PA)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Barabasi</a:t>
                      </a:r>
                      <a:r>
                        <a:rPr lang="en-US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; Vazquez]</a:t>
                      </a:r>
                      <a:endParaRPr lang="en-US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48600" y="6183868"/>
            <a:ext cx="7887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4C39"/>
                </a:solidFill>
              </a:rPr>
              <a:t>Blog    </a:t>
            </a:r>
            <a:endParaRPr lang="en-US" dirty="0">
              <a:solidFill>
                <a:srgbClr val="024C3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5802868"/>
            <a:ext cx="7887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Email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982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properties </a:t>
            </a:r>
            <a:br>
              <a:rPr lang="en-US" dirty="0" smtClean="0"/>
            </a:br>
            <a:r>
              <a:rPr lang="en-US" dirty="0" smtClean="0"/>
              <a:t>of the blogosphere?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/>
          <a:lstStyle/>
          <a:p>
            <a:r>
              <a:rPr lang="en-US" dirty="0" smtClean="0"/>
              <a:t>Topological properties</a:t>
            </a:r>
          </a:p>
          <a:p>
            <a:pPr lvl="1"/>
            <a:r>
              <a:rPr lang="en-US" dirty="0" smtClean="0"/>
              <a:t>Blog network</a:t>
            </a:r>
          </a:p>
          <a:p>
            <a:pPr lvl="1"/>
            <a:r>
              <a:rPr lang="en-US" dirty="0" smtClean="0"/>
              <a:t>Post network</a:t>
            </a:r>
          </a:p>
          <a:p>
            <a:r>
              <a:rPr lang="en-US" dirty="0" smtClean="0"/>
              <a:t>Temporal properties</a:t>
            </a:r>
          </a:p>
          <a:p>
            <a:pPr lvl="1"/>
            <a:r>
              <a:rPr lang="en-US" dirty="0" smtClean="0"/>
              <a:t>User posting activity</a:t>
            </a:r>
          </a:p>
          <a:p>
            <a:pPr lvl="1"/>
            <a:r>
              <a:rPr lang="en-US" dirty="0" smtClean="0"/>
              <a:t>Popularity of posts over time (link creation)</a:t>
            </a:r>
          </a:p>
        </p:txBody>
      </p:sp>
      <p:grpSp>
        <p:nvGrpSpPr>
          <p:cNvPr id="4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Some Topological Patterns</a:t>
            </a:r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pic>
        <p:nvPicPr>
          <p:cNvPr id="55" name="Picture 54" descr="BlogNet-inDe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799" y="1219200"/>
            <a:ext cx="3581401" cy="2506980"/>
          </a:xfrm>
          <a:prstGeom prst="rect">
            <a:avLst/>
          </a:prstGeom>
        </p:spPr>
      </p:pic>
      <p:pic>
        <p:nvPicPr>
          <p:cNvPr id="61" name="Picture 60" descr="PostNet-inDe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5800" y="1093708"/>
            <a:ext cx="3679371" cy="2575560"/>
          </a:xfrm>
          <a:prstGeom prst="rect">
            <a:avLst/>
          </a:prstGeom>
        </p:spPr>
      </p:pic>
      <p:pic>
        <p:nvPicPr>
          <p:cNvPr id="66" name="Picture 65" descr="RootedTr-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95800" y="3897868"/>
            <a:ext cx="3701143" cy="2590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38200" y="4876800"/>
            <a:ext cx="3048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Power law: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0" y="6477000"/>
            <a:ext cx="191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</a:t>
            </a:r>
            <a:r>
              <a:rPr lang="en-US" i="1" dirty="0" err="1" smtClean="0"/>
              <a:t>Leskovec</a:t>
            </a:r>
            <a:r>
              <a:rPr lang="en-US" i="1" dirty="0" smtClean="0"/>
              <a:t> et al.]</a:t>
            </a:r>
            <a:endParaRPr lang="en-US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1634913" y="3593068"/>
            <a:ext cx="173173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Blog In-Degree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26375" y="3505200"/>
            <a:ext cx="171742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Post In-Degree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62600" y="6304002"/>
            <a:ext cx="2286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Cascade Size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227138" y="5227638"/>
            <a:ext cx="22606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yplo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4128" y="533400"/>
            <a:ext cx="2743200" cy="1917700"/>
          </a:xfrm>
          <a:prstGeom prst="rect">
            <a:avLst/>
          </a:prstGeom>
        </p:spPr>
      </p:pic>
      <p:grpSp>
        <p:nvGrpSpPr>
          <p:cNvPr id="3" name="Group 89"/>
          <p:cNvGrpSpPr/>
          <p:nvPr/>
        </p:nvGrpSpPr>
        <p:grpSpPr>
          <a:xfrm>
            <a:off x="0" y="-36731"/>
            <a:ext cx="9067800" cy="646331"/>
            <a:chOff x="0" y="-36731"/>
            <a:chExt cx="9067800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0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Michaela </a:t>
              </a:r>
              <a:r>
                <a:rPr lang="en-US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Götz</a:t>
              </a:r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59937" y="-36731"/>
              <a:ext cx="3469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Modeling Blog Dynamics</a:t>
              </a:r>
            </a:p>
            <a:p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32887" y="-36731"/>
              <a:ext cx="1634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ICWSM 2009</a:t>
              </a:r>
            </a:p>
            <a:p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7963" y="4724400"/>
            <a:ext cx="474503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err="1" smtClean="0"/>
              <a:t>Burstiness</a:t>
            </a:r>
            <a:r>
              <a:rPr lang="en-US" u="sng" dirty="0" smtClean="0"/>
              <a:t> &amp; Self-Similarity:</a:t>
            </a:r>
          </a:p>
          <a:p>
            <a:r>
              <a:rPr lang="en-US" dirty="0" smtClean="0"/>
              <a:t>Measure: Entropy at various resolutions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Plot:					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14450" y="5344786"/>
            <a:ext cx="2817813" cy="471421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75251" y="5918290"/>
            <a:ext cx="1612900" cy="228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589272" y="6526302"/>
            <a:ext cx="31351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411620" y="6452484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89272" y="6452484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22863" y="645407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33800" y="645407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64016" y="645407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32263" y="6450896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59937" y="6454072"/>
            <a:ext cx="117687" cy="150812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7855" y="533400"/>
            <a:ext cx="2560745" cy="22469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726" y="2743200"/>
            <a:ext cx="2639474" cy="197152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>
            <a:off x="1397978" y="6488996"/>
            <a:ext cx="381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932906" y="6488996"/>
            <a:ext cx="381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456906" y="6488996"/>
            <a:ext cx="381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10200" y="4717961"/>
            <a:ext cx="30686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Self-Similarity -&gt; Linearity</a:t>
            </a:r>
          </a:p>
          <a:p>
            <a:r>
              <a:rPr lang="en-US" dirty="0" err="1" smtClean="0"/>
              <a:t>Burstiness</a:t>
            </a:r>
            <a:r>
              <a:rPr lang="en-US" dirty="0" smtClean="0"/>
              <a:t> -&gt; Slope &lt; 1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10200" y="685800"/>
            <a:ext cx="253703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2490470" y="2438400"/>
            <a:ext cx="328930" cy="3978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3400" y="609600"/>
            <a:ext cx="3502449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3048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Blogosphere – Some Temporal Patterns</a:t>
            </a:r>
            <a:endParaRPr lang="en-US" dirty="0"/>
          </a:p>
        </p:txBody>
      </p:sp>
      <p:pic>
        <p:nvPicPr>
          <p:cNvPr id="51" name="Picture 50" descr="lin.myplo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295400" y="2819400"/>
            <a:ext cx="2401928" cy="1679126"/>
          </a:xfrm>
          <a:prstGeom prst="rect">
            <a:avLst/>
          </a:prstGeom>
        </p:spPr>
      </p:pic>
      <p:sp>
        <p:nvSpPr>
          <p:cNvPr id="54" name="Down Arrow 53"/>
          <p:cNvSpPr/>
          <p:nvPr/>
        </p:nvSpPr>
        <p:spPr>
          <a:xfrm>
            <a:off x="6452870" y="2438400"/>
            <a:ext cx="328930" cy="39787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91000" y="1447800"/>
            <a:ext cx="73710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Time</a:t>
            </a:r>
          </a:p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vs.</a:t>
            </a:r>
          </a:p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Count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8800" y="1154668"/>
            <a:ext cx="123603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697328" y="3276600"/>
            <a:ext cx="181752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Aggregation Level</a:t>
            </a:r>
          </a:p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vs. </a:t>
            </a:r>
          </a:p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Entropy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02965" y="1143000"/>
            <a:ext cx="126579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47" grpId="0" animBg="1"/>
      <p:bldP spid="45" grpId="0" animBg="1"/>
      <p:bldP spid="54" grpId="0" animBg="1"/>
      <p:bldP spid="53" grpId="0" animBg="1"/>
      <p:bldP spid="39" grpId="0" animBg="1"/>
      <p:bldP spid="55" grpId="0" animBg="1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AEDCA0"/>
      </a:accent1>
      <a:accent2>
        <a:srgbClr val="049872"/>
      </a:accent2>
      <a:accent3>
        <a:srgbClr val="C45EC8"/>
      </a:accent3>
      <a:accent4>
        <a:srgbClr val="8802ED"/>
      </a:accent4>
      <a:accent5>
        <a:srgbClr val="B6D324"/>
      </a:accent5>
      <a:accent6>
        <a:srgbClr val="5C92B5"/>
      </a:accent6>
      <a:hlink>
        <a:srgbClr val="67AFBD"/>
      </a:hlink>
      <a:folHlink>
        <a:srgbClr val="006C31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8088</TotalTime>
  <Words>1860</Words>
  <Application>Microsoft Macintosh PowerPoint</Application>
  <PresentationFormat>On-screen Show (4:3)</PresentationFormat>
  <Paragraphs>668</Paragraphs>
  <Slides>24</Slides>
  <Notes>18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Modeling Blog Dynamics</vt:lpstr>
      <vt:lpstr>Modeling the Blogosphere</vt:lpstr>
      <vt:lpstr>How is this different from  modeling social networks?</vt:lpstr>
      <vt:lpstr>Slide 4</vt:lpstr>
      <vt:lpstr>Slide 5</vt:lpstr>
      <vt:lpstr>Models – Related Work</vt:lpstr>
      <vt:lpstr>What are the properties  of the blogosphere? </vt:lpstr>
      <vt:lpstr>Some Topological Patterns</vt:lpstr>
      <vt:lpstr>Blogosphere – Some Temporal Patterns</vt:lpstr>
      <vt:lpstr>Blogosphere – Some Temporal Patterns</vt:lpstr>
      <vt:lpstr>Blogosphere - Dynamics</vt:lpstr>
      <vt:lpstr>First try solution</vt:lpstr>
      <vt:lpstr>Our Model ZC</vt:lpstr>
      <vt:lpstr>Our Model ZC</vt:lpstr>
      <vt:lpstr>Our Model ZC</vt:lpstr>
      <vt:lpstr>Our Model ZC</vt:lpstr>
      <vt:lpstr>Our Model ZC</vt:lpstr>
      <vt:lpstr>Our Model ZC</vt:lpstr>
      <vt:lpstr>Our Model ZC</vt:lpstr>
      <vt:lpstr>Slide 20</vt:lpstr>
      <vt:lpstr>Slide 21</vt:lpstr>
      <vt:lpstr>Slide 22</vt:lpstr>
      <vt:lpstr>Slide 23</vt:lpstr>
      <vt:lpstr>Slide 24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Blog Dynamics</dc:title>
  <dc:creator>Michaela Goetz</dc:creator>
  <cp:lastModifiedBy>Michaela Goetz</cp:lastModifiedBy>
  <cp:revision>75</cp:revision>
  <dcterms:created xsi:type="dcterms:W3CDTF">2009-05-19T21:25:50Z</dcterms:created>
  <dcterms:modified xsi:type="dcterms:W3CDTF">2009-05-19T22:19:12Z</dcterms:modified>
</cp:coreProperties>
</file>