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2.bin" ContentType="application/vnd.openxmlformats-officedocument.oleObject"/>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257" r:id="rId4"/>
    <p:sldId id="285" r:id="rId5"/>
    <p:sldId id="259" r:id="rId6"/>
    <p:sldId id="262" r:id="rId7"/>
    <p:sldId id="263" r:id="rId8"/>
    <p:sldId id="264" r:id="rId9"/>
    <p:sldId id="268" r:id="rId10"/>
    <p:sldId id="265" r:id="rId11"/>
    <p:sldId id="269" r:id="rId12"/>
    <p:sldId id="270" r:id="rId13"/>
    <p:sldId id="271" r:id="rId14"/>
    <p:sldId id="272" r:id="rId15"/>
    <p:sldId id="274" r:id="rId16"/>
    <p:sldId id="275" r:id="rId17"/>
    <p:sldId id="276" r:id="rId18"/>
    <p:sldId id="277" r:id="rId19"/>
    <p:sldId id="278" r:id="rId20"/>
    <p:sldId id="279" r:id="rId21"/>
    <p:sldId id="281" r:id="rId22"/>
    <p:sldId id="282" r:id="rId23"/>
    <p:sldId id="284"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4F24"/>
    <a:srgbClr val="AA0000"/>
    <a:srgbClr val="261FB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4876" autoAdjust="0"/>
    <p:restoredTop sz="83904" autoAdjust="0"/>
  </p:normalViewPr>
  <p:slideViewPr>
    <p:cSldViewPr snapToObjects="1">
      <p:cViewPr>
        <p:scale>
          <a:sx n="100" d="100"/>
          <a:sy n="100" d="100"/>
        </p:scale>
        <p:origin x="-88" y="6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handoutMaster" Target="handoutMasters/handout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ict"/><Relationship Id="rId1" Type="http://schemas.openxmlformats.org/officeDocument/2006/relationships/image" Target="../media/image2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2C7E98-E9B4-F749-B675-230CD77C60B4}" type="datetimeFigureOut">
              <a:rPr lang="en-US" smtClean="0"/>
              <a:pPr/>
              <a:t>5/18/09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6B4B26-2C6C-0D42-A6B2-CAB39A7D7CB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6F2C9-0695-FC40-B6BC-4722D48735CF}" type="datetimeFigureOut">
              <a:rPr lang="en-US" smtClean="0"/>
              <a:pPr/>
              <a:t>5/18/09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51A5B-77F0-F74A-96AA-7A674AA800C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r>
              <a:rPr lang="en-US" baseline="0" dirty="0" smtClean="0"/>
              <a:t> everyone, Eric has given a wonderful talk on news feed of </a:t>
            </a:r>
            <a:r>
              <a:rPr lang="en-US" baseline="0" dirty="0" err="1" smtClean="0"/>
              <a:t>facebook</a:t>
            </a:r>
            <a:r>
              <a:rPr lang="en-US" baseline="0" dirty="0" smtClean="0"/>
              <a:t>, here we are discussing another type of online community, </a:t>
            </a:r>
            <a:r>
              <a:rPr lang="en-US" baseline="0" dirty="0" err="1" smtClean="0"/>
              <a:t>Question&amp;Answer</a:t>
            </a:r>
            <a:r>
              <a:rPr lang="en-US" baseline="0" dirty="0" smtClean="0"/>
              <a:t> sites. Our topic is ……, this work is done by Jiang Yang and me I am Xiao Wei, we are from school of information @...</a:t>
            </a:r>
            <a:endParaRPr lang="en-US" dirty="0" smtClean="0"/>
          </a:p>
          <a:p>
            <a:r>
              <a:rPr lang="en-US" dirty="0" smtClean="0"/>
              <a:t>To our knowledge, this is a first published study on </a:t>
            </a:r>
            <a:r>
              <a:rPr lang="en-US" dirty="0" err="1" smtClean="0"/>
              <a:t>Baidu</a:t>
            </a:r>
            <a:r>
              <a:rPr lang="en-US" dirty="0" smtClean="0"/>
              <a:t> Knows</a:t>
            </a:r>
          </a:p>
          <a:p>
            <a:r>
              <a:rPr lang="en-US" dirty="0" smtClean="0"/>
              <a:t>We observed several interesting user behavior patterns.</a:t>
            </a:r>
          </a:p>
          <a:p>
            <a:r>
              <a:rPr lang="en-US" dirty="0" err="1" smtClean="0"/>
              <a:t>BaiduKnows</a:t>
            </a:r>
            <a:r>
              <a:rPr lang="en-US" baseline="0" dirty="0" smtClean="0"/>
              <a:t> seems to be a successful QA site, </a:t>
            </a:r>
            <a:r>
              <a:rPr lang="en-US" dirty="0" smtClean="0"/>
              <a:t>Hopefully this paper can help to introduce it</a:t>
            </a:r>
            <a:r>
              <a:rPr lang="en-US" baseline="0" dirty="0" smtClean="0"/>
              <a:t> as a good instance of social media to study</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first There is significant correlation</a:t>
            </a:r>
            <a:r>
              <a:rPr lang="en-US" baseline="0" dirty="0" smtClean="0"/>
              <a:t> between answerer’s activity level and different kinds of performance measures, for example, win rate, defined by the best answer ratio in all submitted answers, and </a:t>
            </a:r>
            <a:r>
              <a:rPr lang="en-US" baseline="0" dirty="0" err="1" smtClean="0"/>
              <a:t>winPoints</a:t>
            </a:r>
            <a:r>
              <a:rPr lang="en-US" baseline="0" dirty="0" smtClean="0"/>
              <a:t>, defined by the average point one can earn in answering a question, and Guru score, which uses observed win number minus the expected win number .</a:t>
            </a:r>
          </a:p>
          <a:p>
            <a:r>
              <a:rPr lang="en-US" baseline="0" dirty="0" smtClean="0"/>
              <a:t>The two graphs show answerers’ performance in </a:t>
            </a:r>
            <a:r>
              <a:rPr lang="en-US" baseline="0" dirty="0" err="1" smtClean="0"/>
              <a:t>winRate</a:t>
            </a:r>
            <a:r>
              <a:rPr lang="en-US" baseline="0" dirty="0" smtClean="0"/>
              <a:t> and </a:t>
            </a:r>
            <a:r>
              <a:rPr lang="en-US" baseline="0" dirty="0" err="1" smtClean="0"/>
              <a:t>ave</a:t>
            </a:r>
            <a:r>
              <a:rPr lang="en-US" baseline="0" dirty="0" smtClean="0"/>
              <a:t>. </a:t>
            </a:r>
            <a:r>
              <a:rPr lang="en-US" baseline="0" dirty="0" err="1" smtClean="0"/>
              <a:t>winPoint</a:t>
            </a:r>
            <a:r>
              <a:rPr lang="en-US" baseline="0" dirty="0" smtClean="0"/>
              <a:t> measures, by grouped people of different activity experience for example in this group, user answered more than…, we can see that the mean of each group’s performance is growing </a:t>
            </a:r>
            <a:r>
              <a:rPr lang="en-US" altLang="zh-CN" baseline="0" dirty="0" smtClean="0"/>
              <a:t>nearly </a:t>
            </a:r>
            <a:r>
              <a:rPr lang="en-US" baseline="0" dirty="0" smtClean="0"/>
              <a:t>consistently when users have more activities. </a:t>
            </a:r>
          </a:p>
          <a:p>
            <a:r>
              <a:rPr lang="en-US" baseline="0" dirty="0" smtClean="0"/>
              <a:t>This pattern indicated the positive connection between activity level and performance. so far we could only guess that the reason is: when people perform better on the site and thus earn more points, they are more likely to be encouraged to participate more and stay longer. </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found that more active answerers seemed to know and take better strategies</a:t>
            </a:r>
            <a:r>
              <a:rPr lang="en-US" baseline="0" dirty="0" smtClean="0"/>
              <a:t> to participate in the site. For example, choosing less expensive questions would be a good strategy to avoid many competitors as we mentioned more expensive questions get more answers. </a:t>
            </a:r>
          </a:p>
          <a:p>
            <a:r>
              <a:rPr lang="en-US" dirty="0" smtClean="0"/>
              <a:t>We can see another clue</a:t>
            </a:r>
            <a:r>
              <a:rPr lang="en-US" baseline="0" dirty="0" smtClean="0"/>
              <a:t> that more active</a:t>
            </a:r>
            <a:r>
              <a:rPr lang="en-US" dirty="0" smtClean="0"/>
              <a:t> answerers choose questions</a:t>
            </a:r>
            <a:r>
              <a:rPr lang="en-US" baseline="0" dirty="0" smtClean="0"/>
              <a:t> that have fewer answers.</a:t>
            </a:r>
          </a:p>
          <a:p>
            <a:r>
              <a:rPr lang="en-US" baseline="0" dirty="0" smtClean="0"/>
              <a:t> </a:t>
            </a:r>
          </a:p>
          <a:p>
            <a:r>
              <a:rPr lang="en-US" baseline="0" dirty="0" smtClean="0"/>
              <a:t>This result echoes with our analysis on </a:t>
            </a:r>
            <a:r>
              <a:rPr lang="en-US" baseline="0" dirty="0" err="1" smtClean="0"/>
              <a:t>taskcn.com</a:t>
            </a:r>
            <a:r>
              <a:rPr lang="en-US" baseline="0" dirty="0" smtClean="0"/>
              <a:t> on which people are submitting real solutions to specific tasks to earn real money. We found that higher performance users tend to adopt better strategies like they would be able to discover less popular tasks to enhance winning probability and they would submit solutions later. Therefore, we cannot assume higher performance represents higher expertise level, but we would be sure that the better strategies they employ can considerably contribute to their performance</a:t>
            </a:r>
          </a:p>
        </p:txBody>
      </p:sp>
      <p:sp>
        <p:nvSpPr>
          <p:cNvPr id="4" name="Slide Number Placeholder 3"/>
          <p:cNvSpPr>
            <a:spLocks noGrp="1"/>
          </p:cNvSpPr>
          <p:nvPr>
            <p:ph type="sldNum" sz="quarter" idx="10"/>
          </p:nvPr>
        </p:nvSpPr>
        <p:spPr/>
        <p:txBody>
          <a:bodyPr/>
          <a:lstStyle/>
          <a:p>
            <a:fld id="{BC651A5B-77F0-F74A-96AA-7A674AA800CE}"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observed more active answerers are working harder and being more focused. In terms of working hard, we can use the thread length</a:t>
            </a:r>
            <a:r>
              <a:rPr lang="en-US" baseline="0" dirty="0" smtClean="0"/>
              <a:t> of the answer to see how much effort they put, and in terms of focus, we measure entropy base on the  frequency that users answered across main categories and subcategories. </a:t>
            </a:r>
          </a:p>
          <a:p>
            <a:endParaRPr lang="en-US" baseline="0" dirty="0" smtClean="0"/>
          </a:p>
          <a:p>
            <a:r>
              <a:rPr lang="en-US" baseline="0" dirty="0" smtClean="0"/>
              <a:t>We can see more active answerers works harder and are more focused.</a:t>
            </a:r>
          </a:p>
          <a:p>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above</a:t>
            </a:r>
            <a:r>
              <a:rPr lang="en-US" baseline="0" dirty="0" smtClean="0"/>
              <a:t> knowledge, we could infer the interrelationship among these several users answering patterns, they are all positively correlated together and they can potentially reinforce one another. When people putting more effort and be more focused, and take better strategies to select questions to answer, they would enhance the chance to win significantly; thus they can achieve better performance.</a:t>
            </a:r>
          </a:p>
          <a:p>
            <a:endParaRPr lang="en-US" baseline="0" dirty="0" smtClean="0"/>
          </a:p>
          <a:p>
            <a:r>
              <a:rPr lang="en-US" baseline="0" dirty="0" smtClean="0"/>
              <a:t>And in turn, better performance would encourage people to continue, in particular, continue practicing their strategies and improve. They could also, by participating more then gain more experience, and have more time to learn strategy and change their behavior accordingly. These improvements can further enhance the chance to win again, as a cycle process.</a:t>
            </a:r>
          </a:p>
          <a:p>
            <a:endParaRPr lang="en-US" baseline="0" dirty="0" smtClean="0"/>
          </a:p>
          <a:p>
            <a:r>
              <a:rPr lang="en-US" baseline="0" dirty="0" smtClean="0"/>
              <a:t>We think this would be a good pattern of user’s behavior in terms of participating in site. We may take this into evaluating a site: to what degree a site can offer and form this kind of positive reinforce loops.   </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these pattern </a:t>
            </a:r>
            <a:r>
              <a:rPr lang="en-US" altLang="zh-CN" dirty="0" smtClean="0"/>
              <a:t>measures we can predict answerer’s performance in terms of winning rate. </a:t>
            </a:r>
            <a:r>
              <a:rPr lang="en-US" altLang="zh-CN" baseline="0" dirty="0" smtClean="0"/>
              <a:t> We found users’ self selection on higher priced questions, and less competitive questions can contribute positively to their winning rate, </a:t>
            </a:r>
          </a:p>
          <a:p>
            <a:r>
              <a:rPr lang="en-US" baseline="0" dirty="0" smtClean="0"/>
              <a:t>And their personal answering patterns like writing longer answers and being more focused in categories would also enhance the chance of winning. All these four can account for more than half of the variance, and we found across several user groups of different activity levels, the prediction power would slightly increases.</a:t>
            </a:r>
          </a:p>
        </p:txBody>
      </p:sp>
      <p:sp>
        <p:nvSpPr>
          <p:cNvPr id="4" name="Slide Number Placeholder 3"/>
          <p:cNvSpPr>
            <a:spLocks noGrp="1"/>
          </p:cNvSpPr>
          <p:nvPr>
            <p:ph type="sldNum" sz="quarter" idx="10"/>
          </p:nvPr>
        </p:nvSpPr>
        <p:spPr/>
        <p:txBody>
          <a:bodyPr/>
          <a:lstStyle/>
          <a:p>
            <a:fld id="{BC651A5B-77F0-F74A-96AA-7A674AA800CE}"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Above section is about answerers, o</a:t>
            </a:r>
            <a:r>
              <a:rPr lang="en-US" dirty="0" smtClean="0"/>
              <a:t>n the asker’s end, we also observed how askers</a:t>
            </a:r>
            <a:r>
              <a:rPr lang="en-US" baseline="0" dirty="0" smtClean="0"/>
              <a:t> adjust behaviors over time. </a:t>
            </a:r>
          </a:p>
          <a:p>
            <a:endParaRPr lang="en-US" baseline="0" dirty="0" smtClean="0"/>
          </a:p>
          <a:p>
            <a:r>
              <a:rPr lang="en-US" baseline="0" dirty="0" smtClean="0"/>
              <a:t>At the first, this graph shows different activity groups changed the amount of points they offered per question in time order. </a:t>
            </a:r>
          </a:p>
          <a:p>
            <a:r>
              <a:rPr lang="en-US" baseline="0" dirty="0" smtClean="0"/>
              <a:t>Clearly, there are two patterns show up here:</a:t>
            </a:r>
          </a:p>
          <a:p>
            <a:r>
              <a:rPr lang="en-US" baseline="0" dirty="0" smtClean="0"/>
              <a:t>First, …</a:t>
            </a:r>
          </a:p>
          <a:p>
            <a:r>
              <a:rPr lang="en-US" baseline="0" dirty="0" smtClean="0"/>
              <a:t>We also see that asker who stopped after asked only one questions actually get more answers.</a:t>
            </a:r>
          </a:p>
          <a:p>
            <a:r>
              <a:rPr lang="en-US" baseline="0" dirty="0" smtClean="0"/>
              <a:t>Thus all of these indicate that different askers have different expectations and incentives. </a:t>
            </a:r>
          </a:p>
          <a:p>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in</a:t>
            </a:r>
            <a:r>
              <a:rPr lang="en-US" baseline="0" dirty="0" smtClean="0"/>
              <a:t> stead of offering less points than the initial questions, askers actually can slightly improve their performance: as shown here, when they ask more questions, the return rate per point increases.</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Next</a:t>
            </a:r>
            <a:r>
              <a:rPr lang="en-US" altLang="zh-CN" baseline="0" dirty="0" smtClean="0"/>
              <a:t> let’s take a look at users on </a:t>
            </a:r>
            <a:r>
              <a:rPr lang="en-US" altLang="zh-CN" baseline="0" dirty="0" err="1" smtClean="0"/>
              <a:t>BaiduKnows</a:t>
            </a:r>
            <a:r>
              <a:rPr lang="en-US" altLang="zh-CN" baseline="0" dirty="0" smtClean="0"/>
              <a:t> from another angle.</a:t>
            </a:r>
          </a:p>
          <a:p>
            <a:r>
              <a:rPr lang="en-US" baseline="0" dirty="0" smtClean="0"/>
              <a:t>In our observation period, we find that users can be discerned as 3 groups in terms of their activity patterns, we have more than half users who only ask questions, we have answerers who only answer and, we have a group of users who both ask and answer, we call them do-both users.</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Do-both Users</a:t>
            </a:r>
            <a:r>
              <a:rPr lang="en-US" baseline="0" dirty="0" smtClean="0"/>
              <a:t> form the core of contribution of the site. Here are some features of this group of users:</a:t>
            </a:r>
          </a:p>
          <a:p>
            <a:pPr marL="228600" indent="-228600">
              <a:buAutoNum type="arabicPeriod"/>
            </a:pPr>
            <a:r>
              <a:rPr lang="en-US" baseline="0" dirty="0" smtClean="0"/>
              <a:t>They are much more active in terms of both asking and answering than other users, and they account for almost half of the total questions</a:t>
            </a:r>
          </a:p>
          <a:p>
            <a:pPr marL="228600" indent="-228600">
              <a:buAutoNum type="arabicPeriod"/>
            </a:pPr>
            <a:r>
              <a:rPr lang="en-US" baseline="0" dirty="0" smtClean="0"/>
              <a:t>They are also the most generous group of people, they offer higher award for each question they asked</a:t>
            </a:r>
          </a:p>
          <a:p>
            <a:pPr marL="228600" indent="-228600">
              <a:buAutoNum type="arabicPeriod"/>
            </a:pPr>
            <a:r>
              <a:rPr lang="en-US" baseline="0" dirty="0" smtClean="0"/>
              <a:t>However, although they answered more questions than other peers, they are not necessarily more expert than others. In stead, they fall below the group who only answered in terms of winning rate. In fact, they provide shorter answers and they also choose less competitive questions to enhance winning chance with less efforts.</a:t>
            </a:r>
          </a:p>
          <a:p>
            <a:pPr marL="228600" indent="-228600">
              <a:buAutoNum type="arabicPeriod"/>
            </a:pPr>
            <a:r>
              <a:rPr lang="en-US" baseline="0" dirty="0" smtClean="0"/>
              <a:t>They spend points as they earn points. The correlation shows between the number of questions they asked as well as answered; similarly, there is correlation between the points one earned and the points one spent. </a:t>
            </a:r>
          </a:p>
          <a:p>
            <a:r>
              <a:rPr lang="en-US" sz="1200" kern="1200" dirty="0" smtClean="0">
                <a:solidFill>
                  <a:schemeClr val="tx1"/>
                </a:solidFill>
                <a:latin typeface="+mn-lt"/>
                <a:ea typeface="+mn-ea"/>
                <a:cs typeface="+mn-cs"/>
              </a:rPr>
              <a:t>From this analysis, we can interpret that this significant portion of users, are actually incentivized to answer more to earn points in order to be able to ask and successfully get answers. And this group of users are driven by the incentive design, to become the</a:t>
            </a:r>
            <a:r>
              <a:rPr lang="en-US" sz="1200" kern="1200" baseline="0" dirty="0" smtClean="0">
                <a:solidFill>
                  <a:schemeClr val="tx1"/>
                </a:solidFill>
                <a:latin typeface="+mn-lt"/>
                <a:ea typeface="+mn-ea"/>
                <a:cs typeface="+mn-cs"/>
              </a:rPr>
              <a:t> most important</a:t>
            </a:r>
            <a:r>
              <a:rPr lang="en-US" sz="1200" kern="1200" dirty="0" smtClean="0">
                <a:solidFill>
                  <a:schemeClr val="tx1"/>
                </a:solidFill>
                <a:latin typeface="+mn-lt"/>
                <a:ea typeface="+mn-ea"/>
                <a:cs typeface="+mn-cs"/>
              </a:rPr>
              <a:t> contributors of the site.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learned significant users both</a:t>
            </a:r>
            <a:r>
              <a:rPr lang="en-US" baseline="0" dirty="0" smtClean="0"/>
              <a:t> ask and answer on </a:t>
            </a:r>
            <a:r>
              <a:rPr lang="en-US" baseline="0" dirty="0" err="1" smtClean="0"/>
              <a:t>Baidu</a:t>
            </a:r>
            <a:r>
              <a:rPr lang="en-US" baseline="0" dirty="0" smtClean="0"/>
              <a:t> Knows, we would like to go a bit further on how they actually asked and answered.</a:t>
            </a:r>
          </a:p>
          <a:p>
            <a:endParaRPr lang="en-US" dirty="0" smtClean="0"/>
          </a:p>
          <a:p>
            <a:r>
              <a:rPr lang="en-US" dirty="0" smtClean="0"/>
              <a:t>The fundamental assumption of Q&amp;A site is people</a:t>
            </a:r>
            <a:r>
              <a:rPr lang="en-US" baseline="0" dirty="0" smtClean="0"/>
              <a:t> can draw upon diverse expertise through weak ties. We assume each participants has some expertise in some fields but they may need some other expertise in other fields.</a:t>
            </a:r>
          </a:p>
          <a:p>
            <a:endParaRPr lang="en-US" baseline="0" dirty="0" smtClean="0"/>
          </a:p>
          <a:p>
            <a:r>
              <a:rPr lang="en-US" baseline="0" dirty="0" smtClean="0"/>
              <a:t>Then we would like to know whether this happen</a:t>
            </a:r>
            <a:r>
              <a:rPr lang="en-US" altLang="zh-CN" baseline="0" dirty="0" smtClean="0"/>
              <a:t>s</a:t>
            </a:r>
            <a:r>
              <a:rPr lang="en-US" baseline="0" dirty="0" smtClean="0"/>
              <a:t> and how the point system </a:t>
            </a:r>
            <a:r>
              <a:rPr lang="en-US" dirty="0" smtClean="0"/>
              <a:t>can drive people to form these exchange cycles. Here we</a:t>
            </a:r>
            <a:r>
              <a:rPr lang="en-US" baseline="0" dirty="0" smtClean="0"/>
              <a:t> also had s</a:t>
            </a:r>
            <a:r>
              <a:rPr lang="en-US" dirty="0" smtClean="0"/>
              <a:t>ome preliminary exploration on</a:t>
            </a:r>
            <a:r>
              <a:rPr lang="en-US" baseline="0" dirty="0" smtClean="0"/>
              <a:t> </a:t>
            </a:r>
            <a:r>
              <a:rPr lang="en-US" baseline="0" dirty="0" err="1" smtClean="0"/>
              <a:t>Baidu</a:t>
            </a:r>
            <a:r>
              <a:rPr lang="en-US" baseline="0" dirty="0" smtClean="0"/>
              <a:t> Knows and it shows people intensively sharing knowledge and expertise across categories, which signals a healthy online QA community</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BaiduKnows</a:t>
            </a:r>
            <a:r>
              <a:rPr lang="en-US" dirty="0" smtClean="0"/>
              <a:t> is</a:t>
            </a:r>
            <a:r>
              <a:rPr lang="en-US" baseline="0" dirty="0" smtClean="0"/>
              <a:t> a Chinese </a:t>
            </a:r>
            <a:r>
              <a:rPr lang="en-US" baseline="0" dirty="0" smtClean="0"/>
              <a:t>Q&amp;A website. </a:t>
            </a:r>
            <a:r>
              <a:rPr lang="en-US" dirty="0" smtClean="0"/>
              <a:t>This is the front page of </a:t>
            </a:r>
            <a:r>
              <a:rPr lang="en-US" dirty="0" err="1" smtClean="0"/>
              <a:t>Baidu</a:t>
            </a:r>
            <a:r>
              <a:rPr lang="en-US" dirty="0" smtClean="0"/>
              <a:t> Knows,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first, there is a encouraging notice on top-left corner shows instant updating of total number of solved questions and opening questions in current moment.</a:t>
            </a:r>
            <a:endParaRPr lang="en-US" dirty="0" smtClean="0"/>
          </a:p>
          <a:p>
            <a:r>
              <a:rPr lang="en-US" dirty="0" smtClean="0"/>
              <a:t>And the left column shows, as</a:t>
            </a:r>
            <a:r>
              <a:rPr lang="en-US" baseline="0" dirty="0" smtClean="0"/>
              <a:t> many other QA sites, </a:t>
            </a:r>
            <a:r>
              <a:rPr lang="en-US" baseline="0" dirty="0" err="1" smtClean="0"/>
              <a:t>Baidu</a:t>
            </a:r>
            <a:r>
              <a:rPr lang="en-US" baseline="0" dirty="0" smtClean="0"/>
              <a:t> Knows also categorizes questions into main categories and sub categories.</a:t>
            </a:r>
          </a:p>
          <a:p>
            <a:r>
              <a:rPr lang="en-US" baseline="0" dirty="0" smtClean="0"/>
              <a:t>The middle part of the page is a recommended list of topics and newly posted questions, through which the users could quickly access to the these questions. </a:t>
            </a:r>
          </a:p>
          <a:p>
            <a:r>
              <a:rPr lang="en-US" baseline="0" dirty="0" smtClean="0"/>
              <a:t>The right side of the page</a:t>
            </a:r>
            <a:r>
              <a:rPr lang="en-US" baseline="0" dirty="0" smtClean="0"/>
              <a:t> </a:t>
            </a:r>
            <a:r>
              <a:rPr lang="en-US" baseline="0" dirty="0" err="1" smtClean="0"/>
              <a:t>Baidu</a:t>
            </a:r>
            <a:r>
              <a:rPr lang="en-US" baseline="0" dirty="0" smtClean="0"/>
              <a:t> </a:t>
            </a:r>
            <a:r>
              <a:rPr lang="en-US" baseline="0" dirty="0" smtClean="0"/>
              <a:t>Knows </a:t>
            </a:r>
            <a:r>
              <a:rPr lang="en-US" baseline="0" dirty="0" smtClean="0"/>
              <a:t>community features which promotes contributors.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C651A5B-77F0-F74A-96AA-7A674AA800CE}"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we looked at the distribution of the number of categories people have asked or answered in. </a:t>
            </a:r>
          </a:p>
          <a:p>
            <a:r>
              <a:rPr lang="en-US" baseline="0" dirty="0" smtClean="0"/>
              <a:t>From the plot we can see that many people do ask and answer in different categories. And usually people answered in more categories than categories they asked in. On average, they answered in 2.9 categories and asked in 2.1 categories.</a:t>
            </a:r>
          </a:p>
          <a:p>
            <a:r>
              <a:rPr lang="en-US" baseline="0" dirty="0" smtClean="0"/>
              <a:t>This would because this group of users often answered more questions than asked. And we may assume one needs to answers more in order to get enough points to ask, as people can not win all of the question.</a:t>
            </a:r>
          </a:p>
          <a:p>
            <a:r>
              <a:rPr lang="en-US" baseline="0" dirty="0" smtClean="0"/>
              <a:t>In addition, we used Bowtie analysis to see how users are interlinked through ask-reply interactions. We found within any main category, the largest connected component is rather small, and they vary from 0 to 8%. </a:t>
            </a:r>
          </a:p>
          <a:p>
            <a:endParaRPr lang="en-US" baseline="0" dirty="0" smtClean="0"/>
          </a:p>
          <a:p>
            <a:r>
              <a:rPr lang="en-US" baseline="0" dirty="0" smtClean="0"/>
              <a:t>However, across the whole site, the connected component became much larger, as 16%, which is even more connected than a smaller-scaled online java forum studied by Zhang. This particularly indicates how users’ cross category behaviors has significantly contribute to the overall connectedness of the site. </a:t>
            </a:r>
          </a:p>
        </p:txBody>
      </p:sp>
      <p:sp>
        <p:nvSpPr>
          <p:cNvPr id="4" name="Slide Number Placeholder 3"/>
          <p:cNvSpPr>
            <a:spLocks noGrp="1"/>
          </p:cNvSpPr>
          <p:nvPr>
            <p:ph type="sldNum" sz="quarter" idx="10"/>
          </p:nvPr>
        </p:nvSpPr>
        <p:spPr/>
        <p:txBody>
          <a:bodyPr/>
          <a:lstStyle/>
          <a:p>
            <a:fld id="{BC651A5B-77F0-F74A-96AA-7A674AA800CE}" type="slidenum">
              <a:rPr lang="en-US" smtClean="0"/>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a concentration</a:t>
            </a:r>
            <a:r>
              <a:rPr lang="en-US" baseline="0" dirty="0" smtClean="0"/>
              <a:t> measure to see how concentrate users are in different categories. It is calculated by the number of questions one user asked or answered in a category versus total number of questions she asked or answered. We could see that across categories, the distributions of concentration are different. For example, people are more concentrated in computer, game, and discussion about troubles, while less likely to stay in travel and food for long. Please note that it is not necessarily related to population or question price. For example, people stay in travel shortly, but they like to offer higher price on answers. </a:t>
            </a:r>
          </a:p>
          <a:p>
            <a:r>
              <a:rPr lang="en-US" baseline="0" dirty="0" smtClean="0"/>
              <a:t>In addition, not surprisingly, people are more concentrated in answering than in asking. Especially in some categories like health, various people may just stop by and ask questions that concern them, while answerers in health would be very focused. </a:t>
            </a:r>
          </a:p>
          <a:p>
            <a:endParaRPr lang="en-US" baseline="0" dirty="0" smtClean="0"/>
          </a:p>
          <a:p>
            <a:r>
              <a:rPr lang="en-US" baseline="0" dirty="0" smtClean="0"/>
              <a:t>This is just a preliminary lens of viewing the pattern of how people seek and offer knowledge and expertise, but we can based on this to infer how users are distributed in the knowledge space in terms of both interest and expertise. In future work, we would like to continue on this to discover the mystery.</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conclusion,</a:t>
            </a:r>
            <a:r>
              <a:rPr lang="en-US" baseline="0" dirty="0" smtClean="0"/>
              <a:t> we find that </a:t>
            </a:r>
            <a:endParaRPr lang="en-US" sz="1600" dirty="0" smtClean="0">
              <a:solidFill>
                <a:srgbClr val="261FBC"/>
              </a:solidFill>
              <a:latin typeface="Myriad Pro Semibold"/>
              <a:cs typeface="Myriad Pro Semibold"/>
            </a:endParaRPr>
          </a:p>
          <a:p>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some literatures but not all. </a:t>
            </a:r>
          </a:p>
        </p:txBody>
      </p:sp>
      <p:sp>
        <p:nvSpPr>
          <p:cNvPr id="4" name="Slide Number Placeholder 3"/>
          <p:cNvSpPr>
            <a:spLocks noGrp="1"/>
          </p:cNvSpPr>
          <p:nvPr>
            <p:ph type="sldNum" sz="quarter" idx="10"/>
          </p:nvPr>
        </p:nvSpPr>
        <p:spPr/>
        <p:txBody>
          <a:bodyPr/>
          <a:lstStyle/>
          <a:p>
            <a:fld id="{BC651A5B-77F0-F74A-96AA-7A674AA800CE}" type="slidenum">
              <a:rPr lang="en-US" smtClean="0"/>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a:t>
            </a:r>
            <a:r>
              <a:rPr lang="en-US" dirty="0" err="1" smtClean="0"/>
              <a:t>Baidu</a:t>
            </a:r>
            <a:r>
              <a:rPr lang="en-US" dirty="0" smtClean="0"/>
              <a:t> Search is is largest search engine in China,</a:t>
            </a:r>
            <a:r>
              <a:rPr lang="en-US" baseline="0" dirty="0" smtClean="0"/>
              <a:t> </a:t>
            </a:r>
            <a:r>
              <a:rPr lang="en-US" baseline="0" dirty="0" err="1" smtClean="0"/>
              <a:t>Baidu</a:t>
            </a:r>
            <a:r>
              <a:rPr lang="en-US" baseline="0" dirty="0" smtClean="0"/>
              <a:t> Knows also became the largest Chinese QA site. It was launched by </a:t>
            </a:r>
            <a:r>
              <a:rPr lang="en-US" baseline="0" dirty="0" err="1" smtClean="0"/>
              <a:t>Baidu</a:t>
            </a:r>
            <a:r>
              <a:rPr lang="en-US" baseline="0" dirty="0" smtClean="0"/>
              <a:t> since the middle of 2005, and had more than 90 million questions have been asked so far. More than half successfully got solved. </a:t>
            </a:r>
          </a:p>
          <a:p>
            <a:endParaRPr lang="en-US" baseline="0" dirty="0" smtClean="0"/>
          </a:p>
          <a:p>
            <a:r>
              <a:rPr lang="en-US" baseline="0" dirty="0" err="1" smtClean="0"/>
              <a:t>Baidu</a:t>
            </a:r>
            <a:r>
              <a:rPr lang="en-US" baseline="0" dirty="0" smtClean="0"/>
              <a:t> Knows also garnered huge Chinese user population. Within the period of time of our observation, there were close to 3 million unique registered users. </a:t>
            </a:r>
          </a:p>
          <a:p>
            <a:endParaRPr lang="en-US" baseline="0" dirty="0" smtClean="0"/>
          </a:p>
          <a:p>
            <a:r>
              <a:rPr lang="en-US" baseline="0" dirty="0" smtClean="0"/>
              <a:t>As the result of great growth of this kind of QA community, user contributed content become more and more important. For example, as one typed “how to swear off drugs” on Google in Chinese, the first two answers are both from </a:t>
            </a:r>
            <a:r>
              <a:rPr lang="en-US" baseline="0" dirty="0" err="1" smtClean="0"/>
              <a:t>Baidu</a:t>
            </a:r>
            <a:r>
              <a:rPr lang="en-US" baseline="0" dirty="0" smtClean="0"/>
              <a:t> Knows and they provide a likely perfect DIY tutorial of swearing off drugs.</a:t>
            </a:r>
          </a:p>
        </p:txBody>
      </p:sp>
      <p:sp>
        <p:nvSpPr>
          <p:cNvPr id="4" name="Slide Number Placeholder 3"/>
          <p:cNvSpPr>
            <a:spLocks noGrp="1"/>
          </p:cNvSpPr>
          <p:nvPr>
            <p:ph type="sldNum" sz="quarter" idx="10"/>
          </p:nvPr>
        </p:nvSpPr>
        <p:spPr/>
        <p:txBody>
          <a:bodyPr/>
          <a:lstStyle/>
          <a:p>
            <a:fld id="{BC651A5B-77F0-F74A-96AA-7A674AA800CE}"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BaiduKnows</a:t>
            </a:r>
            <a:r>
              <a:rPr lang="en-US" baseline="0" dirty="0" smtClean="0"/>
              <a:t> is often compared to </a:t>
            </a:r>
            <a:r>
              <a:rPr lang="en-US" baseline="0" dirty="0" err="1" smtClean="0"/>
              <a:t>Yahoo!Answer</a:t>
            </a:r>
            <a:r>
              <a:rPr lang="en-US" baseline="0" dirty="0" smtClean="0"/>
              <a:t> </a:t>
            </a:r>
            <a:r>
              <a:rPr lang="en-US" altLang="zh-CN" baseline="0" dirty="0" err="1" smtClean="0"/>
              <a:t>inEnglish</a:t>
            </a:r>
            <a:r>
              <a:rPr lang="en-US" altLang="zh-CN" baseline="0" dirty="0" smtClean="0"/>
              <a:t>. They share some similar design features such like they both use a virtual points system as incentives and From this number at the bottom we can see they both are very popular sites.</a:t>
            </a:r>
          </a:p>
          <a:p>
            <a:r>
              <a:rPr lang="en-US" altLang="zh-CN" baseline="0" dirty="0" smtClean="0"/>
              <a:t>But </a:t>
            </a:r>
            <a:r>
              <a:rPr lang="en-US" altLang="zh-CN" baseline="0" dirty="0" err="1" smtClean="0"/>
              <a:t>BaiduKnows</a:t>
            </a:r>
            <a:r>
              <a:rPr lang="en-US" altLang="zh-CN" baseline="0" dirty="0" smtClean="0"/>
              <a:t> has some difference from </a:t>
            </a:r>
            <a:r>
              <a:rPr lang="en-US" altLang="zh-CN" baseline="0" dirty="0" err="1" smtClean="0"/>
              <a:t>Yahoo!Answer</a:t>
            </a:r>
            <a:r>
              <a:rPr lang="en-US" altLang="zh-CN" baseline="0" dirty="0" smtClean="0"/>
              <a:t>:</a:t>
            </a:r>
          </a:p>
          <a:p>
            <a:r>
              <a:rPr lang="en-US" baseline="0" dirty="0" smtClean="0"/>
              <a:t>At the first askers on </a:t>
            </a:r>
            <a:r>
              <a:rPr lang="en-US" baseline="0" dirty="0" err="1" smtClean="0"/>
              <a:t>BaiduKnows</a:t>
            </a:r>
            <a:r>
              <a:rPr lang="en-US" baseline="0" dirty="0" smtClean="0"/>
              <a:t> could offer an extra amount of points for the questions, that the best answerer would win, but on </a:t>
            </a:r>
            <a:r>
              <a:rPr lang="en-US" baseline="0" dirty="0" err="1" smtClean="0"/>
              <a:t>Yahoo!Answer</a:t>
            </a:r>
            <a:r>
              <a:rPr lang="en-US" baseline="0" dirty="0" smtClean="0"/>
              <a:t> the rates are flat. Flexible points make </a:t>
            </a:r>
            <a:r>
              <a:rPr lang="en-US" baseline="0" dirty="0" err="1" smtClean="0"/>
              <a:t>BaiduKnows</a:t>
            </a:r>
            <a:r>
              <a:rPr lang="en-US" baseline="0" dirty="0" smtClean="0"/>
              <a:t> more like a market system.</a:t>
            </a:r>
          </a:p>
          <a:p>
            <a:r>
              <a:rPr lang="en-US" baseline="0" dirty="0" smtClean="0"/>
              <a:t>Second, user pay points to ask on Yahoo but </a:t>
            </a:r>
            <a:r>
              <a:rPr lang="en-US" baseline="0" dirty="0" err="1" smtClean="0"/>
              <a:t>Baidu</a:t>
            </a:r>
            <a:r>
              <a:rPr lang="en-US" baseline="0" dirty="0" smtClean="0"/>
              <a:t> users get points by asking questions</a:t>
            </a:r>
          </a:p>
          <a:p>
            <a:r>
              <a:rPr lang="en-US" baseline="0" dirty="0" smtClean="0"/>
              <a:t>At last, they both use aggregated points to upgrade the level, but </a:t>
            </a:r>
            <a:r>
              <a:rPr lang="en-US" baseline="0" dirty="0" err="1" smtClean="0"/>
              <a:t>BaiduKnows</a:t>
            </a:r>
            <a:r>
              <a:rPr lang="en-US" baseline="0" dirty="0" smtClean="0"/>
              <a:t> have tracks of honor titles </a:t>
            </a:r>
          </a:p>
          <a:p>
            <a:r>
              <a:rPr lang="en-US" baseline="0" dirty="0" smtClean="0"/>
              <a:t>We will talk about the details</a:t>
            </a:r>
          </a:p>
        </p:txBody>
      </p:sp>
      <p:sp>
        <p:nvSpPr>
          <p:cNvPr id="4" name="Slide Number Placeholder 3"/>
          <p:cNvSpPr>
            <a:spLocks noGrp="1"/>
          </p:cNvSpPr>
          <p:nvPr>
            <p:ph type="sldNum" sz="quarter" idx="10"/>
          </p:nvPr>
        </p:nvSpPr>
        <p:spPr/>
        <p:txBody>
          <a:bodyPr/>
          <a:lstStyle/>
          <a:p>
            <a:fld id="{BC651A5B-77F0-F74A-96AA-7A674AA800CE}"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BaiduKnows</a:t>
            </a:r>
            <a:r>
              <a:rPr lang="en-US" baseline="0" dirty="0" smtClean="0"/>
              <a:t> is all about the points</a:t>
            </a:r>
          </a:p>
          <a:p>
            <a:r>
              <a:rPr lang="en-US" baseline="0" dirty="0" smtClean="0"/>
              <a:t>Consistent with all-pay auction model’s prediction and lab experiment result, on </a:t>
            </a:r>
            <a:r>
              <a:rPr lang="en-US" baseline="0" dirty="0" err="1" smtClean="0"/>
              <a:t>Baidu</a:t>
            </a:r>
            <a:r>
              <a:rPr lang="en-US" baseline="0" dirty="0" smtClean="0"/>
              <a:t> Knows, higher point award would induce more participation. And as shown in the figure, on average, the return rate in terms of number of answers has a constant margin rate when people offered higher amount of points. </a:t>
            </a:r>
          </a:p>
          <a:p>
            <a:r>
              <a:rPr lang="en-US" dirty="0" smtClean="0"/>
              <a:t>On the other hand, </a:t>
            </a:r>
            <a:r>
              <a:rPr lang="en-US" dirty="0" err="1" smtClean="0"/>
              <a:t>Baidu</a:t>
            </a:r>
            <a:r>
              <a:rPr lang="en-US" dirty="0" smtClean="0"/>
              <a:t> Knows </a:t>
            </a:r>
            <a:r>
              <a:rPr lang="en-US" baseline="0" dirty="0" smtClean="0"/>
              <a:t>emphasis on building the sense of community. In particular, it has a honor title system that provides 5 virtual career tracks such like business military tracks.….users can make success on these tracks, …For example, on one track, there are 18 different titles according a user’s point level, on military track, one user can be titled as private at the beginning and could become a Marshall later on. </a:t>
            </a:r>
          </a:p>
          <a:p>
            <a:r>
              <a:rPr lang="en-US" baseline="0" dirty="0" smtClean="0"/>
              <a:t>This helps </a:t>
            </a:r>
            <a:r>
              <a:rPr lang="en-US" baseline="0" dirty="0" err="1" smtClean="0"/>
              <a:t>baiduKnows</a:t>
            </a:r>
            <a:r>
              <a:rPr lang="en-US" baseline="0" dirty="0" smtClean="0"/>
              <a:t> to build a sense of community along with other features like online chatting or feedback from asker to answerer</a:t>
            </a:r>
          </a:p>
        </p:txBody>
      </p:sp>
      <p:sp>
        <p:nvSpPr>
          <p:cNvPr id="4" name="Slide Number Placeholder 3"/>
          <p:cNvSpPr>
            <a:spLocks noGrp="1"/>
          </p:cNvSpPr>
          <p:nvPr>
            <p:ph type="sldNum" sz="quarter" idx="10"/>
          </p:nvPr>
        </p:nvSpPr>
        <p:spPr/>
        <p:txBody>
          <a:bodyPr/>
          <a:lstStyle/>
          <a:p>
            <a:fld id="{BC651A5B-77F0-F74A-96AA-7A674AA800CE}"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dataset is </a:t>
            </a:r>
            <a:r>
              <a:rPr lang="en-US" dirty="0" smtClean="0"/>
              <a:t>crawled</a:t>
            </a:r>
            <a:r>
              <a:rPr lang="en-US" baseline="0" dirty="0" smtClean="0"/>
              <a:t> full history of questions and answers for almost a half year from </a:t>
            </a:r>
            <a:r>
              <a:rPr lang="en-US" baseline="0" dirty="0" err="1" smtClean="0"/>
              <a:t>baiduKnows</a:t>
            </a:r>
            <a:r>
              <a:rPr lang="en-US" baseline="0" dirty="0" smtClean="0"/>
              <a:t>. There were more than 9 million questions asked, 56% questions were solved.</a:t>
            </a:r>
          </a:p>
          <a:p>
            <a:r>
              <a:rPr lang="en-US" baseline="0" dirty="0" smtClean="0"/>
              <a:t>There are almost 3 million users have participated in asking or answering or both activities. On average, each answered question, obtained 3.3 answers, which is significantly lower than Yahoo! Answers</a:t>
            </a:r>
          </a:p>
          <a:p>
            <a:r>
              <a:rPr lang="en-US" baseline="0" dirty="0" smtClean="0"/>
              <a:t>This is just a preliminary comparison between these 2 sites. There are maybe two reasons account </a:t>
            </a:r>
            <a:r>
              <a:rPr lang="en-US" baseline="0" smtClean="0"/>
              <a:t>for this, </a:t>
            </a:r>
            <a:r>
              <a:rPr lang="en-US" baseline="0" dirty="0" smtClean="0"/>
              <a:t>the first one is:</a:t>
            </a:r>
          </a:p>
          <a:p>
            <a:r>
              <a:rPr lang="en-US" baseline="0" dirty="0" smtClean="0"/>
              <a:t>As mentioned before, Yahoo! ‘</a:t>
            </a:r>
            <a:r>
              <a:rPr lang="en-US" baseline="0" dirty="0" err="1" smtClean="0"/>
              <a:t>s</a:t>
            </a:r>
            <a:r>
              <a:rPr lang="en-US" baseline="0" dirty="0" smtClean="0"/>
              <a:t> design encourage answering rather than asking, people need to pay points in order to ask; while on </a:t>
            </a:r>
            <a:r>
              <a:rPr lang="en-US" baseline="0" dirty="0" err="1" smtClean="0"/>
              <a:t>Baidu</a:t>
            </a:r>
            <a:r>
              <a:rPr lang="en-US" baseline="0" dirty="0" smtClean="0"/>
              <a:t>, one can even earn a bit points for asking.</a:t>
            </a:r>
          </a:p>
          <a:p>
            <a:r>
              <a:rPr lang="en-US" baseline="0" dirty="0" smtClean="0"/>
              <a:t>On the other hand, as Hsieh and Counts found in their experiment that no market system can obtain more contribution than market system, we suspect somehow flexible point incentive can play the role as money. </a:t>
            </a:r>
          </a:p>
          <a:p>
            <a:r>
              <a:rPr lang="en-US" baseline="0" dirty="0" smtClean="0"/>
              <a:t>Next, We are going to talking about our major findings</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t>
            </a:r>
            <a:r>
              <a:rPr lang="en-US" dirty="0" smtClean="0"/>
              <a:t>we take a look at how people offer</a:t>
            </a:r>
            <a:r>
              <a:rPr lang="en-US" baseline="0" dirty="0" smtClean="0"/>
              <a:t> different price for the best answers. </a:t>
            </a:r>
          </a:p>
          <a:p>
            <a:r>
              <a:rPr lang="en-US" baseline="0" dirty="0" smtClean="0"/>
              <a:t>There is significant categorical difference across categories, as we can see here people like to pay more points in music, computer, and medicine and pay less in knowledge about brands, science, and food.</a:t>
            </a:r>
          </a:p>
          <a:p>
            <a:r>
              <a:rPr lang="en-US" baseline="0" dirty="0" smtClean="0"/>
              <a:t>The average price of per question is positively correlated to the popularity of the category and the first question ratio, popularity is the total number of questions in one category and the first question ratio is the defined number of users’ first question divided by total number of questions in one category.</a:t>
            </a:r>
          </a:p>
          <a:p>
            <a:r>
              <a:rPr lang="en-US" baseline="0" dirty="0" smtClean="0"/>
              <a:t>And combine popularity and first question together, we can achieve a bit higher prediction on the price, the regression implies that the price, or say the value as perceived by users, indicate a deficiency of the information from other alternative resources, and those questions, are often the trigger for people start using the site.</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a:t>
            </a:r>
            <a:r>
              <a:rPr lang="en-US" baseline="0" dirty="0" smtClean="0"/>
              <a:t> we also found correlation between price and the pattern of user selecting best answers.</a:t>
            </a:r>
          </a:p>
          <a:p>
            <a:r>
              <a:rPr lang="en-US" baseline="0" dirty="0" smtClean="0"/>
              <a:t>From this figure we can see this part is consistent with </a:t>
            </a:r>
            <a:r>
              <a:rPr lang="en-US" baseline="0" dirty="0" err="1" smtClean="0"/>
              <a:t>Naver</a:t>
            </a:r>
            <a:r>
              <a:rPr lang="en-US" baseline="0" dirty="0" smtClean="0"/>
              <a:t> in Korea, in which later answers has higher probability to be chosen. However in this part we can see that the first answer has the highest probability, while according to our human rating result, the time order of answering doesn’t matter.</a:t>
            </a:r>
          </a:p>
          <a:p>
            <a:r>
              <a:rPr lang="en-US" baseline="0" dirty="0" smtClean="0"/>
              <a:t>Furthermore this differs with the change of the price. From this figure we can see ….. This implies that When asker don’t want to offer points, they award prompt answers to provide another way of incentive.</a:t>
            </a:r>
          </a:p>
        </p:txBody>
      </p:sp>
      <p:sp>
        <p:nvSpPr>
          <p:cNvPr id="4" name="Slide Number Placeholder 3"/>
          <p:cNvSpPr>
            <a:spLocks noGrp="1"/>
          </p:cNvSpPr>
          <p:nvPr>
            <p:ph type="sldNum" sz="quarter" idx="10"/>
          </p:nvPr>
        </p:nvSpPr>
        <p:spPr/>
        <p:txBody>
          <a:bodyPr/>
          <a:lstStyle/>
          <a:p>
            <a:fld id="{BC651A5B-77F0-F74A-96AA-7A674AA800CE}" type="slidenum">
              <a:rPr lang="en-US" smtClean="0"/>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QA site want to encourage</a:t>
            </a:r>
            <a:r>
              <a:rPr lang="en-US" baseline="0" dirty="0" smtClean="0"/>
              <a:t> users keep answering questions. Here w</a:t>
            </a:r>
            <a:r>
              <a:rPr lang="en-US" dirty="0" smtClean="0"/>
              <a:t>e investigate how people’s answer activity </a:t>
            </a:r>
            <a:r>
              <a:rPr lang="en-US" baseline="0" dirty="0" smtClean="0"/>
              <a:t> experience </a:t>
            </a:r>
            <a:r>
              <a:rPr lang="en-US" dirty="0" smtClean="0"/>
              <a:t>relates</a:t>
            </a:r>
            <a:r>
              <a:rPr lang="en-US" baseline="0" dirty="0" smtClean="0"/>
              <a:t> to many other participation patterns, thus forming a reinforcement cycle to encourage people to </a:t>
            </a:r>
            <a:r>
              <a:rPr lang="en-US" baseline="0" smtClean="0"/>
              <a:t>continue answering on </a:t>
            </a:r>
            <a:r>
              <a:rPr lang="en-US" baseline="0" dirty="0" err="1" smtClean="0"/>
              <a:t>BaiduKnows</a:t>
            </a:r>
            <a:endParaRPr lang="en-US" dirty="0"/>
          </a:p>
        </p:txBody>
      </p:sp>
      <p:sp>
        <p:nvSpPr>
          <p:cNvPr id="4" name="Slide Number Placeholder 3"/>
          <p:cNvSpPr>
            <a:spLocks noGrp="1"/>
          </p:cNvSpPr>
          <p:nvPr>
            <p:ph type="sldNum" sz="quarter" idx="10"/>
          </p:nvPr>
        </p:nvSpPr>
        <p:spPr/>
        <p:txBody>
          <a:bodyPr/>
          <a:lstStyle/>
          <a:p>
            <a:fld id="{BC651A5B-77F0-F74A-96AA-7A674AA800C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2A1487-9C51-AC46-B8B0-307F5441A07E}" type="datetime1">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0AE20-2A74-564B-BD72-4693DF2693D5}" type="datetime1">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68AB8-ECDD-E44D-8E4E-BE39DB8540AA}" type="datetime1">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EBC58-BFE5-5A49-BC44-DBE5D26F5F60}" type="datetime1">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610C-EA06-6841-9662-0A8F9C34CE0B}" type="datetime1">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1D6E4-BB62-BF4D-BF6D-6906F12935B8}" type="datetime1">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00A31-54DD-0F4A-9A1F-653398CAAB0C}" type="datetime1">
              <a:rPr lang="en-US" smtClean="0"/>
              <a:pPr/>
              <a:t>5/18/09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8B55D-318F-5A4D-95A0-497474A4F5F9}" type="datetime1">
              <a:rPr lang="en-US" smtClean="0"/>
              <a:pPr/>
              <a:t>5/18/09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80CFA-06F1-A74E-93D1-5E85523EF232}" type="datetime1">
              <a:rPr lang="en-US" smtClean="0"/>
              <a:pPr/>
              <a:t>5/18/09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0E02F-7DF8-9549-B7E2-9C8388E6914D}" type="datetime1">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530D8-6FE9-214B-AA91-99A8625E2F42}" type="datetime1">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8056F-BB72-3849-86A3-415F165966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E7CDA-A777-5649-B16F-A8A05E0486F4}" type="datetime1">
              <a:rPr lang="en-US" smtClean="0"/>
              <a:pPr/>
              <a:t>5/18/09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8056F-BB72-3849-86A3-415F165966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eg"/><Relationship Id="rId5"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 Id="rId5"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image" Target="../media/image1.jpeg"/><Relationship Id="rId5" Type="http://schemas.openxmlformats.org/officeDocument/2006/relationships/image" Target="../media/image13.jpeg"/><Relationship Id="rId7"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 Id="rId6"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Equation3.bin"/><Relationship Id="rId4" Type="http://schemas.openxmlformats.org/officeDocument/2006/relationships/image" Target="../media/image1.jpeg"/><Relationship Id="rId5" Type="http://schemas.openxmlformats.org/officeDocument/2006/relationships/image" Target="../media/image22.jpeg"/><Relationship Id="rId7"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1.xml"/><Relationship Id="rId6"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hyperlink" Target="mailto:yangjian@umich.ed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eg"/><Relationship Id="rId5" Type="http://schemas.openxmlformats.org/officeDocument/2006/relationships/hyperlink" Target="mailto:xiaowei@umich.edu" TargetMode="Externa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 Id="rId5"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1470025"/>
          </a:xfrm>
        </p:spPr>
        <p:txBody>
          <a:bodyPr>
            <a:normAutofit/>
          </a:bodyPr>
          <a:lstStyle/>
          <a:p>
            <a:r>
              <a:rPr lang="en-US" sz="2600" dirty="0">
                <a:latin typeface="Myriad Pro Semibold"/>
                <a:cs typeface="Myriad Pro Semibold"/>
              </a:rPr>
              <a:t>Seeking and Offering Expertise across Categories: A Sustainable Mechanism Works for </a:t>
            </a:r>
            <a:r>
              <a:rPr lang="en-US" sz="2600" dirty="0" err="1">
                <a:latin typeface="Myriad Pro Semibold"/>
                <a:cs typeface="Myriad Pro Semibold"/>
              </a:rPr>
              <a:t>Baidu</a:t>
            </a:r>
            <a:r>
              <a:rPr lang="en-US" sz="2600" dirty="0">
                <a:latin typeface="Myriad Pro Semibold"/>
                <a:cs typeface="Myriad Pro Semibold"/>
              </a:rPr>
              <a:t> Knows</a:t>
            </a:r>
          </a:p>
        </p:txBody>
      </p:sp>
      <p:sp>
        <p:nvSpPr>
          <p:cNvPr id="3" name="Subtitle 2"/>
          <p:cNvSpPr>
            <a:spLocks noGrp="1"/>
          </p:cNvSpPr>
          <p:nvPr>
            <p:ph type="subTitle" idx="1"/>
          </p:nvPr>
        </p:nvSpPr>
        <p:spPr>
          <a:xfrm>
            <a:off x="1371600" y="5181600"/>
            <a:ext cx="6400800" cy="990600"/>
          </a:xfrm>
        </p:spPr>
        <p:txBody>
          <a:bodyPr>
            <a:noAutofit/>
          </a:bodyPr>
          <a:lstStyle/>
          <a:p>
            <a:r>
              <a:rPr lang="en-US" sz="1600" dirty="0" smtClean="0">
                <a:solidFill>
                  <a:schemeClr val="tx1">
                    <a:lumMod val="65000"/>
                    <a:lumOff val="35000"/>
                  </a:schemeClr>
                </a:solidFill>
                <a:latin typeface="Myriad Pro"/>
                <a:cs typeface="Myriad Pro"/>
              </a:rPr>
              <a:t>Jiang Yang, Xiao Wei</a:t>
            </a:r>
          </a:p>
          <a:p>
            <a:r>
              <a:rPr lang="en-US" sz="1600" dirty="0" smtClean="0">
                <a:solidFill>
                  <a:srgbClr val="0000FF"/>
                </a:solidFill>
                <a:latin typeface="Myriad Pro"/>
                <a:cs typeface="Myriad Pro"/>
              </a:rPr>
              <a:t>University of Michigan</a:t>
            </a:r>
            <a:endParaRPr lang="en-US" sz="1600" dirty="0">
              <a:solidFill>
                <a:srgbClr val="0000FF"/>
              </a:solidFill>
              <a:latin typeface="Myriad Pro"/>
              <a:cs typeface="Myriad Pro"/>
            </a:endParaRPr>
          </a:p>
        </p:txBody>
      </p:sp>
      <p:pic>
        <p:nvPicPr>
          <p:cNvPr id="5" name="Picture 4" descr="viewBaidu"/>
          <p:cNvPicPr>
            <a:picLocks noChangeAspect="1"/>
          </p:cNvPicPr>
          <p:nvPr/>
        </p:nvPicPr>
        <p:blipFill>
          <a:blip r:embed="rId3"/>
          <a:stretch>
            <a:fillRect/>
          </a:stretch>
        </p:blipFill>
        <p:spPr>
          <a:xfrm>
            <a:off x="2895600" y="1600200"/>
            <a:ext cx="2933700" cy="2235200"/>
          </a:xfrm>
          <a:prstGeom prst="rect">
            <a:avLst/>
          </a:prstGeom>
        </p:spPr>
      </p:pic>
      <p:sp>
        <p:nvSpPr>
          <p:cNvPr id="6" name="Slide Number Placeholder 5"/>
          <p:cNvSpPr>
            <a:spLocks noGrp="1"/>
          </p:cNvSpPr>
          <p:nvPr>
            <p:ph type="sldNum" sz="quarter" idx="12"/>
          </p:nvPr>
        </p:nvSpPr>
        <p:spPr/>
        <p:txBody>
          <a:bodyPr/>
          <a:lstStyle/>
          <a:p>
            <a:fld id="{9198056F-BB72-3849-86A3-415F1659668C}" type="slidenum">
              <a:rPr lang="en-US" smtClean="0"/>
              <a:pPr/>
              <a:t>0</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096000" cy="2697162"/>
          </a:xfrm>
        </p:spPr>
        <p:txBody>
          <a:bodyPr>
            <a:normAutofit/>
          </a:bodyPr>
          <a:lstStyle/>
          <a:p>
            <a:pPr algn="l"/>
            <a:r>
              <a:rPr lang="en-US" altLang="zh-CN" sz="2800" dirty="0" smtClean="0">
                <a:latin typeface="Myriad Pro Semibold"/>
                <a:cs typeface="Myriad Pro Semibold"/>
              </a:rPr>
              <a:t>Reinforcement: more active, better performance</a:t>
            </a:r>
            <a:br>
              <a:rPr lang="en-US" altLang="zh-CN" sz="2800" dirty="0" smtClean="0">
                <a:latin typeface="Myriad Pro Semibold"/>
                <a:cs typeface="Myriad Pro Semibold"/>
              </a:rPr>
            </a:br>
            <a:r>
              <a:rPr lang="en-US" altLang="zh-CN" sz="2800" dirty="0" smtClean="0">
                <a:latin typeface="Myriad Pro Semibold"/>
                <a:cs typeface="Myriad Pro Semibold"/>
              </a:rPr>
              <a:t/>
            </a:r>
            <a:br>
              <a:rPr lang="en-US" altLang="zh-CN" sz="2800" dirty="0" smtClean="0">
                <a:latin typeface="Myriad Pro Semibold"/>
                <a:cs typeface="Myriad Pro Semibold"/>
              </a:rPr>
            </a:br>
            <a:r>
              <a:rPr lang="en-US" altLang="zh-CN" sz="2000" dirty="0" smtClean="0">
                <a:latin typeface="Myriad Pro Semibold"/>
                <a:cs typeface="Myriad Pro Semibold"/>
              </a:rPr>
              <a:t>In terms of</a:t>
            </a:r>
            <a:br>
              <a:rPr lang="en-US" altLang="zh-CN" sz="2000" dirty="0" smtClean="0">
                <a:latin typeface="Myriad Pro Semibold"/>
                <a:cs typeface="Myriad Pro Semibold"/>
              </a:rPr>
            </a:br>
            <a:r>
              <a:rPr lang="en-US" altLang="zh-CN" sz="2000" dirty="0" err="1" smtClean="0">
                <a:solidFill>
                  <a:srgbClr val="261FBC"/>
                </a:solidFill>
                <a:latin typeface="Myriad Pro Semibold"/>
                <a:cs typeface="Myriad Pro Semibold"/>
              </a:rPr>
              <a:t>winRate</a:t>
            </a:r>
            <a:r>
              <a:rPr lang="en-US" altLang="zh-CN" sz="2000" dirty="0" smtClean="0">
                <a:solidFill>
                  <a:srgbClr val="261FBC"/>
                </a:solidFill>
                <a:latin typeface="Myriad Pro Semibold"/>
                <a:cs typeface="Myriad Pro Semibold"/>
              </a:rPr>
              <a:t>, </a:t>
            </a:r>
            <a:r>
              <a:rPr lang="en-US" altLang="zh-CN" sz="1500" dirty="0" smtClean="0">
                <a:solidFill>
                  <a:schemeClr val="bg1">
                    <a:lumMod val="65000"/>
                  </a:schemeClr>
                </a:solidFill>
                <a:latin typeface="Myriad Pro Semibold"/>
                <a:cs typeface="Myriad Pro Semibold"/>
              </a:rPr>
              <a:t>R=0.16, </a:t>
            </a:r>
            <a:r>
              <a:rPr lang="en-US" altLang="zh-CN" sz="1500" dirty="0" err="1" smtClean="0">
                <a:solidFill>
                  <a:schemeClr val="bg1">
                    <a:lumMod val="65000"/>
                  </a:schemeClr>
                </a:solidFill>
                <a:latin typeface="Myriad Pro Semibold"/>
                <a:cs typeface="Myriad Pro Semibold"/>
              </a:rPr>
              <a:t>p</a:t>
            </a:r>
            <a:r>
              <a:rPr lang="en-US" altLang="zh-CN" sz="1500" dirty="0" smtClean="0">
                <a:solidFill>
                  <a:schemeClr val="bg1">
                    <a:lumMod val="65000"/>
                  </a:schemeClr>
                </a:solidFill>
                <a:latin typeface="Myriad Pro Semibold"/>
                <a:cs typeface="Myriad Pro Semibold"/>
              </a:rPr>
              <a:t>&lt;0.0001</a:t>
            </a:r>
            <a:r>
              <a:rPr lang="en-US" altLang="zh-CN" sz="2000" dirty="0" smtClean="0">
                <a:solidFill>
                  <a:srgbClr val="261FBC"/>
                </a:solidFill>
                <a:latin typeface="Myriad Pro Semibold"/>
                <a:cs typeface="Myriad Pro Semibold"/>
              </a:rPr>
              <a:t/>
            </a:r>
            <a:br>
              <a:rPr lang="en-US" altLang="zh-CN" sz="2000" dirty="0" smtClean="0">
                <a:solidFill>
                  <a:srgbClr val="261FBC"/>
                </a:solidFill>
                <a:latin typeface="Myriad Pro Semibold"/>
                <a:cs typeface="Myriad Pro Semibold"/>
              </a:rPr>
            </a:br>
            <a:r>
              <a:rPr lang="en-US" altLang="zh-CN" sz="2000" dirty="0" err="1" smtClean="0">
                <a:solidFill>
                  <a:srgbClr val="261FBC"/>
                </a:solidFill>
                <a:latin typeface="Myriad Pro Semibold"/>
                <a:cs typeface="Myriad Pro Semibold"/>
              </a:rPr>
              <a:t>winPoints</a:t>
            </a:r>
            <a:r>
              <a:rPr lang="en-US" altLang="zh-CN" sz="2000" dirty="0" smtClean="0">
                <a:solidFill>
                  <a:srgbClr val="261FBC"/>
                </a:solidFill>
                <a:latin typeface="Myriad Pro Semibold"/>
                <a:cs typeface="Myriad Pro Semibold"/>
              </a:rPr>
              <a:t>, </a:t>
            </a:r>
            <a:r>
              <a:rPr lang="en-US" altLang="zh-CN" sz="1500" dirty="0">
                <a:solidFill>
                  <a:schemeClr val="bg1">
                    <a:lumMod val="65000"/>
                  </a:schemeClr>
                </a:solidFill>
                <a:latin typeface="Myriad Pro Semibold"/>
                <a:cs typeface="Myriad Pro Semibold"/>
              </a:rPr>
              <a:t>R=</a:t>
            </a:r>
            <a:r>
              <a:rPr lang="en-US" altLang="zh-CN" sz="1500" dirty="0" smtClean="0">
                <a:solidFill>
                  <a:schemeClr val="bg1">
                    <a:lumMod val="65000"/>
                  </a:schemeClr>
                </a:solidFill>
                <a:latin typeface="Myriad Pro Semibold"/>
                <a:cs typeface="Myriad Pro Semibold"/>
              </a:rPr>
              <a:t>0.06</a:t>
            </a:r>
            <a:r>
              <a:rPr lang="en-US" altLang="zh-CN" sz="1500" dirty="0">
                <a:solidFill>
                  <a:schemeClr val="bg1">
                    <a:lumMod val="65000"/>
                  </a:schemeClr>
                </a:solidFill>
                <a:latin typeface="Myriad Pro Semibold"/>
                <a:cs typeface="Myriad Pro Semibold"/>
              </a:rPr>
              <a:t>, </a:t>
            </a:r>
            <a:r>
              <a:rPr lang="en-US" altLang="zh-CN" sz="1500" dirty="0" err="1">
                <a:solidFill>
                  <a:schemeClr val="bg1">
                    <a:lumMod val="65000"/>
                  </a:schemeClr>
                </a:solidFill>
                <a:latin typeface="Myriad Pro Semibold"/>
                <a:cs typeface="Myriad Pro Semibold"/>
              </a:rPr>
              <a:t>p</a:t>
            </a:r>
            <a:r>
              <a:rPr lang="en-US" altLang="zh-CN" sz="1500" dirty="0">
                <a:solidFill>
                  <a:schemeClr val="bg1">
                    <a:lumMod val="65000"/>
                  </a:schemeClr>
                </a:solidFill>
                <a:latin typeface="Myriad Pro Semibold"/>
                <a:cs typeface="Myriad Pro Semibold"/>
              </a:rPr>
              <a:t>&lt;0.0001</a:t>
            </a:r>
            <a:r>
              <a:rPr lang="en-US" altLang="zh-CN" sz="2000" dirty="0" smtClean="0">
                <a:solidFill>
                  <a:srgbClr val="261FBC"/>
                </a:solidFill>
                <a:latin typeface="Myriad Pro Semibold"/>
                <a:cs typeface="Myriad Pro Semibold"/>
              </a:rPr>
              <a:t/>
            </a:r>
            <a:br>
              <a:rPr lang="en-US" altLang="zh-CN" sz="2000" dirty="0" smtClean="0">
                <a:solidFill>
                  <a:srgbClr val="261FBC"/>
                </a:solidFill>
                <a:latin typeface="Myriad Pro Semibold"/>
                <a:cs typeface="Myriad Pro Semibold"/>
              </a:rPr>
            </a:br>
            <a:r>
              <a:rPr lang="en-US" altLang="zh-CN" sz="2000" dirty="0" smtClean="0">
                <a:solidFill>
                  <a:srgbClr val="261FBC"/>
                </a:solidFill>
                <a:latin typeface="Myriad Pro Semibold"/>
                <a:cs typeface="Myriad Pro Semibold"/>
              </a:rPr>
              <a:t>Guru score, </a:t>
            </a:r>
            <a:r>
              <a:rPr lang="en-US" altLang="zh-CN" sz="1500" dirty="0">
                <a:solidFill>
                  <a:schemeClr val="bg1">
                    <a:lumMod val="65000"/>
                  </a:schemeClr>
                </a:solidFill>
                <a:latin typeface="Myriad Pro Semibold"/>
                <a:cs typeface="Myriad Pro Semibold"/>
              </a:rPr>
              <a:t>R=</a:t>
            </a:r>
            <a:r>
              <a:rPr lang="en-US" altLang="zh-CN" sz="1500" dirty="0" smtClean="0">
                <a:solidFill>
                  <a:schemeClr val="bg1">
                    <a:lumMod val="65000"/>
                  </a:schemeClr>
                </a:solidFill>
                <a:latin typeface="Myriad Pro Semibold"/>
                <a:cs typeface="Myriad Pro Semibold"/>
              </a:rPr>
              <a:t>0.10, </a:t>
            </a:r>
            <a:r>
              <a:rPr lang="en-US" altLang="zh-CN" sz="1500" dirty="0" err="1">
                <a:solidFill>
                  <a:schemeClr val="bg1">
                    <a:lumMod val="65000"/>
                  </a:schemeClr>
                </a:solidFill>
                <a:latin typeface="Myriad Pro Semibold"/>
                <a:cs typeface="Myriad Pro Semibold"/>
              </a:rPr>
              <a:t>p</a:t>
            </a:r>
            <a:r>
              <a:rPr lang="en-US" altLang="zh-CN" sz="1500" dirty="0">
                <a:solidFill>
                  <a:schemeClr val="bg1">
                    <a:lumMod val="65000"/>
                  </a:schemeClr>
                </a:solidFill>
                <a:latin typeface="Myriad Pro Semibold"/>
                <a:cs typeface="Myriad Pro Semibold"/>
              </a:rPr>
              <a:t>&lt;0.0001</a:t>
            </a: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15" name="Picture 14" descr="answererGroup1.jpg"/>
          <p:cNvPicPr>
            <a:picLocks noChangeAspect="1"/>
          </p:cNvPicPr>
          <p:nvPr/>
        </p:nvPicPr>
        <p:blipFill>
          <a:blip r:embed="rId4"/>
          <a:stretch>
            <a:fillRect/>
          </a:stretch>
        </p:blipFill>
        <p:spPr>
          <a:xfrm>
            <a:off x="533400" y="3352800"/>
            <a:ext cx="3886200" cy="2594824"/>
          </a:xfrm>
          <a:prstGeom prst="rect">
            <a:avLst/>
          </a:prstGeom>
        </p:spPr>
      </p:pic>
      <p:pic>
        <p:nvPicPr>
          <p:cNvPr id="16" name="Picture 15" descr="answererGroup2.jpg"/>
          <p:cNvPicPr>
            <a:picLocks noChangeAspect="1"/>
          </p:cNvPicPr>
          <p:nvPr/>
        </p:nvPicPr>
        <p:blipFill>
          <a:blip r:embed="rId5"/>
          <a:stretch>
            <a:fillRect/>
          </a:stretch>
        </p:blipFill>
        <p:spPr>
          <a:xfrm>
            <a:off x="4724400" y="3352800"/>
            <a:ext cx="3886200" cy="2594824"/>
          </a:xfrm>
          <a:prstGeom prst="rect">
            <a:avLst/>
          </a:prstGeom>
        </p:spPr>
      </p:pic>
      <p:sp>
        <p:nvSpPr>
          <p:cNvPr id="6" name="Slide Number Placeholder 5"/>
          <p:cNvSpPr>
            <a:spLocks noGrp="1"/>
          </p:cNvSpPr>
          <p:nvPr>
            <p:ph type="sldNum" sz="quarter" idx="12"/>
          </p:nvPr>
        </p:nvSpPr>
        <p:spPr/>
        <p:txBody>
          <a:bodyPr/>
          <a:lstStyle/>
          <a:p>
            <a:fld id="{9198056F-BB72-3849-86A3-415F1659668C}" type="slidenum">
              <a:rPr lang="en-US" smtClean="0"/>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791200" cy="2697162"/>
          </a:xfrm>
        </p:spPr>
        <p:txBody>
          <a:bodyPr>
            <a:normAutofit/>
          </a:bodyPr>
          <a:lstStyle/>
          <a:p>
            <a:pPr algn="l"/>
            <a:r>
              <a:rPr lang="en-US" altLang="zh-CN" sz="2800" dirty="0" smtClean="0">
                <a:latin typeface="Myriad Pro Semibold"/>
                <a:cs typeface="Myriad Pro Semibold"/>
              </a:rPr>
              <a:t>Reinforcement: more active, taking better strategy</a:t>
            </a:r>
            <a:br>
              <a:rPr lang="en-US" altLang="zh-CN" sz="2800" dirty="0" smtClean="0">
                <a:latin typeface="Myriad Pro Semibold"/>
                <a:cs typeface="Myriad Pro Semibold"/>
              </a:rPr>
            </a:br>
            <a:r>
              <a:rPr lang="en-US" altLang="zh-CN" sz="2800" dirty="0" smtClean="0">
                <a:latin typeface="Myriad Pro Semibold"/>
                <a:cs typeface="Myriad Pro Semibold"/>
              </a:rPr>
              <a:t/>
            </a:r>
            <a:br>
              <a:rPr lang="en-US" altLang="zh-CN" sz="2800" dirty="0" smtClean="0">
                <a:latin typeface="Myriad Pro Semibold"/>
                <a:cs typeface="Myriad Pro Semibold"/>
              </a:rPr>
            </a:br>
            <a:r>
              <a:rPr lang="en-US" altLang="zh-CN" sz="2000" dirty="0" smtClean="0">
                <a:latin typeface="Myriad Pro Semibold"/>
                <a:cs typeface="Myriad Pro Semibold"/>
              </a:rPr>
              <a:t>In terms of</a:t>
            </a:r>
            <a:br>
              <a:rPr lang="en-US" altLang="zh-CN" sz="2000" dirty="0" smtClean="0">
                <a:latin typeface="Myriad Pro Semibold"/>
                <a:cs typeface="Myriad Pro Semibold"/>
              </a:rPr>
            </a:br>
            <a:r>
              <a:rPr lang="en-US" altLang="zh-CN" sz="2000" dirty="0" smtClean="0">
                <a:solidFill>
                  <a:srgbClr val="261FBC"/>
                </a:solidFill>
                <a:latin typeface="Myriad Pro Semibold"/>
                <a:cs typeface="Myriad Pro Semibold"/>
              </a:rPr>
              <a:t>choosing cheap questions, </a:t>
            </a:r>
            <a:r>
              <a:rPr lang="en-US" altLang="zh-CN" sz="1500" dirty="0" smtClean="0">
                <a:solidFill>
                  <a:schemeClr val="bg1">
                    <a:lumMod val="65000"/>
                  </a:schemeClr>
                </a:solidFill>
                <a:latin typeface="Myriad Pro Semibold"/>
                <a:cs typeface="Myriad Pro Semibold"/>
              </a:rPr>
              <a:t>R=0.02, </a:t>
            </a:r>
            <a:r>
              <a:rPr lang="en-US" altLang="zh-CN" sz="1500" dirty="0" err="1" smtClean="0">
                <a:solidFill>
                  <a:schemeClr val="bg1">
                    <a:lumMod val="65000"/>
                  </a:schemeClr>
                </a:solidFill>
                <a:latin typeface="Myriad Pro Semibold"/>
                <a:cs typeface="Myriad Pro Semibold"/>
              </a:rPr>
              <a:t>p</a:t>
            </a:r>
            <a:r>
              <a:rPr lang="en-US" altLang="zh-CN" sz="1500" dirty="0" smtClean="0">
                <a:solidFill>
                  <a:schemeClr val="bg1">
                    <a:lumMod val="65000"/>
                  </a:schemeClr>
                </a:solidFill>
                <a:latin typeface="Myriad Pro Semibold"/>
                <a:cs typeface="Myriad Pro Semibold"/>
              </a:rPr>
              <a:t>&lt;0.0001</a:t>
            </a:r>
            <a:r>
              <a:rPr lang="en-US" altLang="zh-CN" sz="2000" dirty="0" smtClean="0">
                <a:solidFill>
                  <a:srgbClr val="261FBC"/>
                </a:solidFill>
                <a:latin typeface="Myriad Pro Semibold"/>
                <a:cs typeface="Myriad Pro Semibold"/>
              </a:rPr>
              <a:t/>
            </a:r>
            <a:br>
              <a:rPr lang="en-US" altLang="zh-CN" sz="2000" dirty="0" smtClean="0">
                <a:solidFill>
                  <a:srgbClr val="261FBC"/>
                </a:solidFill>
                <a:latin typeface="Myriad Pro Semibold"/>
                <a:cs typeface="Myriad Pro Semibold"/>
              </a:rPr>
            </a:br>
            <a:r>
              <a:rPr lang="en-US" altLang="zh-CN" sz="2000" dirty="0" smtClean="0">
                <a:solidFill>
                  <a:srgbClr val="261FBC"/>
                </a:solidFill>
                <a:latin typeface="Myriad Pro Semibold"/>
                <a:cs typeface="Myriad Pro Semibold"/>
              </a:rPr>
              <a:t>thus less competition, </a:t>
            </a:r>
            <a:r>
              <a:rPr lang="en-US" altLang="zh-CN" sz="1500" dirty="0">
                <a:solidFill>
                  <a:schemeClr val="bg1">
                    <a:lumMod val="65000"/>
                  </a:schemeClr>
                </a:solidFill>
                <a:latin typeface="Myriad Pro Semibold"/>
                <a:cs typeface="Myriad Pro Semibold"/>
              </a:rPr>
              <a:t>R=</a:t>
            </a:r>
            <a:r>
              <a:rPr lang="en-US" altLang="zh-CN" sz="1500" dirty="0" smtClean="0">
                <a:solidFill>
                  <a:schemeClr val="bg1">
                    <a:lumMod val="65000"/>
                  </a:schemeClr>
                </a:solidFill>
                <a:latin typeface="Myriad Pro Semibold"/>
                <a:cs typeface="Myriad Pro Semibold"/>
              </a:rPr>
              <a:t>0.09, </a:t>
            </a:r>
            <a:r>
              <a:rPr lang="en-US" altLang="zh-CN" sz="1500" dirty="0" err="1">
                <a:solidFill>
                  <a:schemeClr val="bg1">
                    <a:lumMod val="65000"/>
                  </a:schemeClr>
                </a:solidFill>
                <a:latin typeface="Myriad Pro Semibold"/>
                <a:cs typeface="Myriad Pro Semibold"/>
              </a:rPr>
              <a:t>p</a:t>
            </a:r>
            <a:r>
              <a:rPr lang="en-US" altLang="zh-CN" sz="1500" dirty="0">
                <a:solidFill>
                  <a:schemeClr val="bg1">
                    <a:lumMod val="65000"/>
                  </a:schemeClr>
                </a:solidFill>
                <a:latin typeface="Myriad Pro Semibold"/>
                <a:cs typeface="Myriad Pro Semibold"/>
              </a:rPr>
              <a:t>&lt;</a:t>
            </a:r>
            <a:r>
              <a:rPr lang="en-US" altLang="zh-CN" sz="1500" dirty="0" smtClean="0">
                <a:solidFill>
                  <a:schemeClr val="bg1">
                    <a:lumMod val="65000"/>
                  </a:schemeClr>
                </a:solidFill>
                <a:latin typeface="Myriad Pro Semibold"/>
                <a:cs typeface="Myriad Pro Semibold"/>
              </a:rPr>
              <a:t>0.0001</a:t>
            </a:r>
            <a:endParaRPr lang="en-US" altLang="zh-CN" sz="1500" dirty="0">
              <a:solidFill>
                <a:schemeClr val="bg1">
                  <a:lumMod val="65000"/>
                </a:schemeClr>
              </a:solidFill>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6" name="Picture 5" descr="answererGroup3.jpg"/>
          <p:cNvPicPr>
            <a:picLocks noChangeAspect="1"/>
          </p:cNvPicPr>
          <p:nvPr/>
        </p:nvPicPr>
        <p:blipFill>
          <a:blip r:embed="rId4"/>
          <a:stretch>
            <a:fillRect/>
          </a:stretch>
        </p:blipFill>
        <p:spPr>
          <a:xfrm>
            <a:off x="533400" y="3501176"/>
            <a:ext cx="3886200" cy="2660701"/>
          </a:xfrm>
          <a:prstGeom prst="rect">
            <a:avLst/>
          </a:prstGeom>
        </p:spPr>
      </p:pic>
      <p:pic>
        <p:nvPicPr>
          <p:cNvPr id="7" name="Picture 6" descr="answererGroup4.jpg"/>
          <p:cNvPicPr>
            <a:picLocks noChangeAspect="1"/>
          </p:cNvPicPr>
          <p:nvPr/>
        </p:nvPicPr>
        <p:blipFill>
          <a:blip r:embed="rId5"/>
          <a:stretch>
            <a:fillRect/>
          </a:stretch>
        </p:blipFill>
        <p:spPr>
          <a:xfrm>
            <a:off x="4593841" y="3429000"/>
            <a:ext cx="4092959" cy="2732877"/>
          </a:xfrm>
          <a:prstGeom prst="rect">
            <a:avLst/>
          </a:prstGeom>
        </p:spPr>
      </p:pic>
      <p:sp>
        <p:nvSpPr>
          <p:cNvPr id="8" name="Slide Number Placeholder 7"/>
          <p:cNvSpPr>
            <a:spLocks noGrp="1"/>
          </p:cNvSpPr>
          <p:nvPr>
            <p:ph type="sldNum" sz="quarter" idx="12"/>
          </p:nvPr>
        </p:nvSpPr>
        <p:spPr/>
        <p:txBody>
          <a:bodyPr/>
          <a:lstStyle/>
          <a:p>
            <a:fld id="{9198056F-BB72-3849-86A3-415F1659668C}" type="slidenum">
              <a:rPr lang="en-US" smtClean="0"/>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29999"/>
            <a:ext cx="5791200" cy="1846489"/>
          </a:xfrm>
        </p:spPr>
        <p:txBody>
          <a:bodyPr>
            <a:normAutofit fontScale="90000"/>
          </a:bodyPr>
          <a:lstStyle/>
          <a:p>
            <a:pPr algn="l"/>
            <a:r>
              <a:rPr lang="en-US" altLang="zh-CN" sz="2800" dirty="0" smtClean="0">
                <a:latin typeface="Myriad Pro Semibold"/>
                <a:cs typeface="Myriad Pro Semibold"/>
              </a:rPr>
              <a:t>Reinforcement: more active, taking better strategy</a:t>
            </a:r>
            <a:br>
              <a:rPr lang="en-US" altLang="zh-CN" sz="2800" dirty="0" smtClean="0">
                <a:latin typeface="Myriad Pro Semibold"/>
                <a:cs typeface="Myriad Pro Semibold"/>
              </a:rPr>
            </a:br>
            <a:r>
              <a:rPr lang="en-US" altLang="zh-CN" sz="2800" dirty="0" smtClean="0">
                <a:latin typeface="Myriad Pro Semibold"/>
                <a:cs typeface="Myriad Pro Semibold"/>
              </a:rPr>
              <a:t/>
            </a:r>
            <a:br>
              <a:rPr lang="en-US" altLang="zh-CN" sz="2800" dirty="0" smtClean="0">
                <a:latin typeface="Myriad Pro Semibold"/>
                <a:cs typeface="Myriad Pro Semibold"/>
              </a:rPr>
            </a:br>
            <a:r>
              <a:rPr lang="en-US" altLang="zh-CN" sz="2000" dirty="0" smtClean="0">
                <a:latin typeface="Myriad Pro Semibold"/>
                <a:cs typeface="Myriad Pro Semibold"/>
              </a:rPr>
              <a:t>In terms of</a:t>
            </a:r>
            <a:br>
              <a:rPr lang="en-US" altLang="zh-CN" sz="2000" dirty="0" smtClean="0">
                <a:latin typeface="Myriad Pro Semibold"/>
                <a:cs typeface="Myriad Pro Semibold"/>
              </a:rPr>
            </a:br>
            <a:r>
              <a:rPr lang="en-US" altLang="zh-CN" sz="2000" dirty="0" smtClean="0">
                <a:solidFill>
                  <a:srgbClr val="261FBC"/>
                </a:solidFill>
                <a:latin typeface="Myriad Pro Semibold"/>
                <a:cs typeface="Myriad Pro Semibold"/>
              </a:rPr>
              <a:t>inputting more efforts, </a:t>
            </a:r>
            <a:r>
              <a:rPr lang="en-US" altLang="zh-CN" sz="1500" dirty="0" smtClean="0">
                <a:solidFill>
                  <a:schemeClr val="bg1">
                    <a:lumMod val="65000"/>
                  </a:schemeClr>
                </a:solidFill>
                <a:latin typeface="Myriad Pro Semibold"/>
                <a:cs typeface="Myriad Pro Semibold"/>
              </a:rPr>
              <a:t>R=0.06, </a:t>
            </a:r>
            <a:r>
              <a:rPr lang="en-US" altLang="zh-CN" sz="1500" dirty="0" err="1" smtClean="0">
                <a:solidFill>
                  <a:schemeClr val="bg1">
                    <a:lumMod val="65000"/>
                  </a:schemeClr>
                </a:solidFill>
                <a:latin typeface="Myriad Pro Semibold"/>
                <a:cs typeface="Myriad Pro Semibold"/>
              </a:rPr>
              <a:t>p</a:t>
            </a:r>
            <a:r>
              <a:rPr lang="en-US" altLang="zh-CN" sz="1500" dirty="0" smtClean="0">
                <a:solidFill>
                  <a:schemeClr val="bg1">
                    <a:lumMod val="65000"/>
                  </a:schemeClr>
                </a:solidFill>
                <a:latin typeface="Myriad Pro Semibold"/>
                <a:cs typeface="Myriad Pro Semibold"/>
              </a:rPr>
              <a:t>&lt;0.0001</a:t>
            </a:r>
            <a:r>
              <a:rPr lang="en-US" altLang="zh-CN" sz="2000" dirty="0" smtClean="0">
                <a:solidFill>
                  <a:srgbClr val="261FBC"/>
                </a:solidFill>
                <a:latin typeface="Myriad Pro Semibold"/>
                <a:cs typeface="Myriad Pro Semibold"/>
              </a:rPr>
              <a:t/>
            </a:r>
            <a:br>
              <a:rPr lang="en-US" altLang="zh-CN" sz="2000" dirty="0" smtClean="0">
                <a:solidFill>
                  <a:srgbClr val="261FBC"/>
                </a:solidFill>
                <a:latin typeface="Myriad Pro Semibold"/>
                <a:cs typeface="Myriad Pro Semibold"/>
              </a:rPr>
            </a:br>
            <a:r>
              <a:rPr lang="en-US" altLang="zh-CN" sz="2000" dirty="0" smtClean="0">
                <a:solidFill>
                  <a:srgbClr val="261FBC"/>
                </a:solidFill>
                <a:latin typeface="Myriad Pro Semibold"/>
                <a:cs typeface="Myriad Pro Semibold"/>
              </a:rPr>
              <a:t>being more focused, </a:t>
            </a:r>
            <a:r>
              <a:rPr lang="en-US" altLang="zh-CN" sz="1500" dirty="0">
                <a:solidFill>
                  <a:schemeClr val="bg1">
                    <a:lumMod val="65000"/>
                  </a:schemeClr>
                </a:solidFill>
                <a:latin typeface="Myriad Pro Semibold"/>
                <a:cs typeface="Myriad Pro Semibold"/>
              </a:rPr>
              <a:t>R</a:t>
            </a:r>
            <a:r>
              <a:rPr lang="en-US" altLang="zh-CN" sz="1500" dirty="0" smtClean="0">
                <a:solidFill>
                  <a:schemeClr val="bg1">
                    <a:lumMod val="65000"/>
                  </a:schemeClr>
                </a:solidFill>
                <a:latin typeface="Myriad Pro Semibold"/>
                <a:cs typeface="Myriad Pro Semibold"/>
              </a:rPr>
              <a:t>=-0.04, </a:t>
            </a:r>
            <a:r>
              <a:rPr lang="en-US" altLang="zh-CN" sz="1500" dirty="0" err="1">
                <a:solidFill>
                  <a:schemeClr val="bg1">
                    <a:lumMod val="65000"/>
                  </a:schemeClr>
                </a:solidFill>
                <a:latin typeface="Myriad Pro Semibold"/>
                <a:cs typeface="Myriad Pro Semibold"/>
              </a:rPr>
              <a:t>p</a:t>
            </a:r>
            <a:r>
              <a:rPr lang="en-US" altLang="zh-CN" sz="1500" dirty="0">
                <a:solidFill>
                  <a:schemeClr val="bg1">
                    <a:lumMod val="65000"/>
                  </a:schemeClr>
                </a:solidFill>
                <a:latin typeface="Myriad Pro Semibold"/>
                <a:cs typeface="Myriad Pro Semibold"/>
              </a:rPr>
              <a:t>&lt;</a:t>
            </a:r>
            <a:r>
              <a:rPr lang="en-US" altLang="zh-CN" sz="1500" dirty="0" smtClean="0">
                <a:solidFill>
                  <a:schemeClr val="bg1">
                    <a:lumMod val="65000"/>
                  </a:schemeClr>
                </a:solidFill>
                <a:latin typeface="Myriad Pro Semibold"/>
                <a:cs typeface="Myriad Pro Semibold"/>
              </a:rPr>
              <a:t>0.0001 with Entropy</a:t>
            </a:r>
            <a:endParaRPr lang="en-US" altLang="zh-CN" sz="1500" dirty="0">
              <a:solidFill>
                <a:schemeClr val="bg1">
                  <a:lumMod val="65000"/>
                </a:schemeClr>
              </a:solidFill>
              <a:latin typeface="Myriad Pro Semibold"/>
              <a:cs typeface="Myriad Pro Semibold"/>
            </a:endParaRPr>
          </a:p>
        </p:txBody>
      </p:sp>
      <p:pic>
        <p:nvPicPr>
          <p:cNvPr id="4" name="Picture 3" descr="viewBaidu"/>
          <p:cNvPicPr>
            <a:picLocks noChangeAspect="1"/>
          </p:cNvPicPr>
          <p:nvPr/>
        </p:nvPicPr>
        <p:blipFill>
          <a:blip r:embed="rId4"/>
          <a:stretch>
            <a:fillRect/>
          </a:stretch>
        </p:blipFill>
        <p:spPr>
          <a:xfrm>
            <a:off x="457200" y="274638"/>
            <a:ext cx="1752600" cy="1335313"/>
          </a:xfrm>
          <a:prstGeom prst="rect">
            <a:avLst/>
          </a:prstGeom>
        </p:spPr>
      </p:pic>
      <p:pic>
        <p:nvPicPr>
          <p:cNvPr id="8" name="Picture 7" descr="answererGroup5.jpg"/>
          <p:cNvPicPr>
            <a:picLocks noChangeAspect="1"/>
          </p:cNvPicPr>
          <p:nvPr/>
        </p:nvPicPr>
        <p:blipFill>
          <a:blip r:embed="rId5"/>
          <a:stretch>
            <a:fillRect/>
          </a:stretch>
        </p:blipFill>
        <p:spPr>
          <a:xfrm>
            <a:off x="282271" y="3505200"/>
            <a:ext cx="4129819" cy="2757488"/>
          </a:xfrm>
          <a:prstGeom prst="rect">
            <a:avLst/>
          </a:prstGeom>
        </p:spPr>
      </p:pic>
      <p:pic>
        <p:nvPicPr>
          <p:cNvPr id="9" name="Picture 8" descr="answererGroup6.jpg"/>
          <p:cNvPicPr>
            <a:picLocks noChangeAspect="1"/>
          </p:cNvPicPr>
          <p:nvPr/>
        </p:nvPicPr>
        <p:blipFill>
          <a:blip r:embed="rId6"/>
          <a:stretch>
            <a:fillRect/>
          </a:stretch>
        </p:blipFill>
        <p:spPr>
          <a:xfrm>
            <a:off x="4709381" y="3505200"/>
            <a:ext cx="4129819" cy="2757488"/>
          </a:xfrm>
          <a:prstGeom prst="rect">
            <a:avLst/>
          </a:prstGeom>
        </p:spPr>
      </p:pic>
      <p:graphicFrame>
        <p:nvGraphicFramePr>
          <p:cNvPr id="7" name="Object 6"/>
          <p:cNvGraphicFramePr>
            <a:graphicFrameLocks noChangeAspect="1"/>
          </p:cNvGraphicFramePr>
          <p:nvPr/>
        </p:nvGraphicFramePr>
        <p:xfrm>
          <a:off x="2608218" y="2605088"/>
          <a:ext cx="5849982" cy="671512"/>
        </p:xfrm>
        <a:graphic>
          <a:graphicData uri="http://schemas.openxmlformats.org/presentationml/2006/ole">
            <p:oleObj spid="_x0000_s36867" name="Equation" r:id="rId7" imgW="3987800" imgH="457200" progId="Equation.3">
              <p:embed/>
            </p:oleObj>
          </a:graphicData>
        </a:graphic>
      </p:graphicFrame>
      <p:sp>
        <p:nvSpPr>
          <p:cNvPr id="10" name="Slide Number Placeholder 9"/>
          <p:cNvSpPr>
            <a:spLocks noGrp="1"/>
          </p:cNvSpPr>
          <p:nvPr>
            <p:ph type="sldNum" sz="quarter" idx="12"/>
          </p:nvPr>
        </p:nvSpPr>
        <p:spPr/>
        <p:txBody>
          <a:bodyPr/>
          <a:lstStyle/>
          <a:p>
            <a:fld id="{9198056F-BB72-3849-86A3-415F1659668C}" type="slidenum">
              <a:rPr lang="en-US" smtClean="0"/>
              <a:pPr/>
              <a:t>11</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66951"/>
            <a:ext cx="6400800" cy="1143000"/>
          </a:xfrm>
        </p:spPr>
        <p:txBody>
          <a:bodyPr>
            <a:normAutofit/>
          </a:bodyPr>
          <a:lstStyle/>
          <a:p>
            <a:pPr algn="l"/>
            <a:r>
              <a:rPr lang="en-US" sz="2800" dirty="0" smtClean="0">
                <a:latin typeface="Myriad Pro Semibold"/>
                <a:cs typeface="Myriad Pro Semibold"/>
              </a:rPr>
              <a:t>Reinforcement cycle: encourage continuing </a:t>
            </a:r>
            <a:endParaRPr lang="en-US" sz="2800" dirty="0">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11" name="Picture 10" descr="reinforcementCycle.jpg"/>
          <p:cNvPicPr>
            <a:picLocks noChangeAspect="1"/>
          </p:cNvPicPr>
          <p:nvPr/>
        </p:nvPicPr>
        <p:blipFill>
          <a:blip r:embed="rId4"/>
          <a:stretch>
            <a:fillRect/>
          </a:stretch>
        </p:blipFill>
        <p:spPr>
          <a:xfrm>
            <a:off x="2514600" y="1548529"/>
            <a:ext cx="4464844" cy="4321969"/>
          </a:xfrm>
          <a:prstGeom prst="rect">
            <a:avLst/>
          </a:prstGeom>
        </p:spPr>
      </p:pic>
      <p:sp>
        <p:nvSpPr>
          <p:cNvPr id="14" name="Circular Arrow 13"/>
          <p:cNvSpPr/>
          <p:nvPr/>
        </p:nvSpPr>
        <p:spPr>
          <a:xfrm rot="18059760">
            <a:off x="1997238" y="2006995"/>
            <a:ext cx="2133600" cy="2133600"/>
          </a:xfrm>
          <a:prstGeom prst="circularArrow">
            <a:avLst/>
          </a:prstGeom>
          <a:gradFill>
            <a:gsLst>
              <a:gs pos="0">
                <a:schemeClr val="accent1">
                  <a:tint val="100000"/>
                  <a:shade val="100000"/>
                  <a:satMod val="130000"/>
                  <a:alpha val="2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5742530">
            <a:off x="5912646" y="2487557"/>
            <a:ext cx="2133600" cy="2133600"/>
          </a:xfrm>
          <a:prstGeom prst="circularArrow">
            <a:avLst/>
          </a:prstGeom>
          <a:gradFill>
            <a:gsLst>
              <a:gs pos="0">
                <a:schemeClr val="accent1">
                  <a:tint val="100000"/>
                  <a:shade val="100000"/>
                  <a:satMod val="130000"/>
                  <a:alpha val="2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1304308">
            <a:off x="3237626" y="4579923"/>
            <a:ext cx="2133600" cy="2133600"/>
          </a:xfrm>
          <a:prstGeom prst="circularArrow">
            <a:avLst/>
          </a:prstGeom>
          <a:gradFill>
            <a:gsLst>
              <a:gs pos="0">
                <a:schemeClr val="accent1">
                  <a:tint val="100000"/>
                  <a:shade val="100000"/>
                  <a:satMod val="130000"/>
                  <a:alpha val="2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p:cNvSpPr>
            <a:spLocks noGrp="1"/>
          </p:cNvSpPr>
          <p:nvPr>
            <p:ph type="sldNum" sz="quarter" idx="12"/>
          </p:nvPr>
        </p:nvSpPr>
        <p:spPr/>
        <p:txBody>
          <a:bodyPr/>
          <a:lstStyle/>
          <a:p>
            <a:fld id="{9198056F-BB72-3849-86A3-415F1659668C}" type="slidenum">
              <a:rPr lang="en-US" smtClean="0"/>
              <a:pPr/>
              <a:t>12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2514600" y="466951"/>
            <a:ext cx="6400800" cy="1143000"/>
          </a:xfrm>
        </p:spPr>
        <p:txBody>
          <a:bodyPr>
            <a:normAutofit/>
          </a:bodyPr>
          <a:lstStyle/>
          <a:p>
            <a:pPr algn="l"/>
            <a:r>
              <a:rPr lang="en-US" sz="2800" dirty="0" smtClean="0">
                <a:latin typeface="Myriad Pro Semibold"/>
                <a:cs typeface="Myriad Pro Semibold"/>
              </a:rPr>
              <a:t>Predicting answerers’ performance</a:t>
            </a:r>
            <a:endParaRPr lang="en-US" sz="2800" dirty="0">
              <a:latin typeface="Myriad Pro Semibold"/>
              <a:cs typeface="Myriad Pro Semibold"/>
            </a:endParaRPr>
          </a:p>
        </p:txBody>
      </p:sp>
      <p:pic>
        <p:nvPicPr>
          <p:cNvPr id="6" name="Picture 5" descr="viewBaidu"/>
          <p:cNvPicPr>
            <a:picLocks noChangeAspect="1"/>
          </p:cNvPicPr>
          <p:nvPr/>
        </p:nvPicPr>
        <p:blipFill>
          <a:blip r:embed="rId3"/>
          <a:stretch>
            <a:fillRect/>
          </a:stretch>
        </p:blipFill>
        <p:spPr>
          <a:xfrm>
            <a:off x="457200" y="274638"/>
            <a:ext cx="1752600" cy="1335313"/>
          </a:xfrm>
          <a:prstGeom prst="rect">
            <a:avLst/>
          </a:prstGeom>
        </p:spPr>
      </p:pic>
      <p:sp>
        <p:nvSpPr>
          <p:cNvPr id="7" name="Content Placeholder 2"/>
          <p:cNvSpPr>
            <a:spLocks noGrp="1"/>
          </p:cNvSpPr>
          <p:nvPr>
            <p:ph idx="1"/>
          </p:nvPr>
        </p:nvSpPr>
        <p:spPr>
          <a:xfrm>
            <a:off x="1219200" y="1600200"/>
            <a:ext cx="4648200" cy="2362200"/>
          </a:xfrm>
        </p:spPr>
        <p:txBody>
          <a:bodyPr>
            <a:normAutofit/>
          </a:bodyPr>
          <a:lstStyle/>
          <a:p>
            <a:pPr algn="r">
              <a:buNone/>
            </a:pPr>
            <a:r>
              <a:rPr lang="en-US" sz="2300" dirty="0" smtClean="0">
                <a:solidFill>
                  <a:srgbClr val="261FBC"/>
                </a:solidFill>
                <a:latin typeface="Myriad Pro Semibold"/>
                <a:cs typeface="Myriad Pro Semibold"/>
              </a:rPr>
              <a:t>Choosing higher price</a:t>
            </a:r>
          </a:p>
          <a:p>
            <a:pPr algn="r">
              <a:buNone/>
            </a:pPr>
            <a:r>
              <a:rPr lang="en-US" sz="2300" dirty="0" smtClean="0">
                <a:solidFill>
                  <a:srgbClr val="261FBC"/>
                </a:solidFill>
                <a:latin typeface="Myriad Pro Semibold"/>
                <a:cs typeface="Myriad Pro Semibold"/>
              </a:rPr>
              <a:t>Competitiveness of questions</a:t>
            </a:r>
          </a:p>
          <a:p>
            <a:pPr algn="r">
              <a:buNone/>
            </a:pPr>
            <a:endParaRPr lang="en-US" sz="2300" dirty="0" smtClean="0">
              <a:solidFill>
                <a:srgbClr val="261FBC"/>
              </a:solidFill>
              <a:latin typeface="Myriad Pro Semibold"/>
              <a:cs typeface="Myriad Pro Semibold"/>
            </a:endParaRPr>
          </a:p>
          <a:p>
            <a:pPr algn="r">
              <a:buNone/>
            </a:pPr>
            <a:r>
              <a:rPr lang="en-US" sz="2300" dirty="0" smtClean="0">
                <a:solidFill>
                  <a:srgbClr val="261FBC"/>
                </a:solidFill>
                <a:latin typeface="Myriad Pro Semibold"/>
                <a:cs typeface="Myriad Pro Semibold"/>
              </a:rPr>
              <a:t>Answer length</a:t>
            </a:r>
          </a:p>
          <a:p>
            <a:pPr algn="r">
              <a:buNone/>
            </a:pPr>
            <a:r>
              <a:rPr lang="en-US" sz="2300" dirty="0" smtClean="0">
                <a:solidFill>
                  <a:srgbClr val="261FBC"/>
                </a:solidFill>
                <a:latin typeface="Myriad Pro Semibold"/>
                <a:cs typeface="Myriad Pro Semibold"/>
              </a:rPr>
              <a:t>Focus across categories</a:t>
            </a:r>
          </a:p>
          <a:p>
            <a:pPr algn="r">
              <a:buNone/>
            </a:pPr>
            <a:endParaRPr lang="en-US" sz="2300" dirty="0" smtClean="0">
              <a:solidFill>
                <a:srgbClr val="261FBC"/>
              </a:solidFill>
              <a:latin typeface="Myriad Pro Semibold"/>
              <a:cs typeface="Myriad Pro Semibold"/>
            </a:endParaRPr>
          </a:p>
        </p:txBody>
      </p:sp>
      <p:sp>
        <p:nvSpPr>
          <p:cNvPr id="8" name="Content Placeholder 2"/>
          <p:cNvSpPr txBox="1">
            <a:spLocks/>
          </p:cNvSpPr>
          <p:nvPr/>
        </p:nvSpPr>
        <p:spPr>
          <a:xfrm>
            <a:off x="5867400" y="1609951"/>
            <a:ext cx="990600" cy="235244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a:t>
            </a:r>
          </a:p>
        </p:txBody>
      </p:sp>
      <p:sp>
        <p:nvSpPr>
          <p:cNvPr id="9" name="TextBox 8"/>
          <p:cNvSpPr txBox="1"/>
          <p:nvPr/>
        </p:nvSpPr>
        <p:spPr>
          <a:xfrm>
            <a:off x="2743200" y="4343400"/>
            <a:ext cx="5867400" cy="1200329"/>
          </a:xfrm>
          <a:prstGeom prst="rect">
            <a:avLst/>
          </a:prstGeom>
          <a:noFill/>
        </p:spPr>
        <p:txBody>
          <a:bodyPr wrap="square" rtlCol="0">
            <a:spAutoFit/>
          </a:bodyPr>
          <a:lstStyle/>
          <a:p>
            <a:r>
              <a:rPr lang="en-US" dirty="0" smtClean="0">
                <a:solidFill>
                  <a:schemeClr val="bg1">
                    <a:lumMod val="50000"/>
                  </a:schemeClr>
                </a:solidFill>
                <a:latin typeface="Myriad Pro Semibold"/>
                <a:cs typeface="Myriad Pro Semibold"/>
              </a:rPr>
              <a:t>Prediction power slightly increases for more experienced answerers:</a:t>
            </a:r>
          </a:p>
          <a:p>
            <a:r>
              <a:rPr lang="en-US" dirty="0" smtClean="0">
                <a:solidFill>
                  <a:schemeClr val="bg1">
                    <a:lumMod val="50000"/>
                  </a:schemeClr>
                </a:solidFill>
                <a:latin typeface="Myriad Pro Semibold"/>
                <a:cs typeface="Myriad Pro Semibold"/>
              </a:rPr>
              <a:t>100~200 questions: R</a:t>
            </a:r>
            <a:r>
              <a:rPr lang="en-US" baseline="30000" dirty="0" smtClean="0">
                <a:solidFill>
                  <a:schemeClr val="bg1">
                    <a:lumMod val="50000"/>
                  </a:schemeClr>
                </a:solidFill>
                <a:latin typeface="Myriad Pro Semibold"/>
                <a:cs typeface="Myriad Pro Semibold"/>
              </a:rPr>
              <a:t>2</a:t>
            </a:r>
            <a:r>
              <a:rPr lang="en-US" dirty="0" smtClean="0">
                <a:solidFill>
                  <a:schemeClr val="bg1">
                    <a:lumMod val="50000"/>
                  </a:schemeClr>
                </a:solidFill>
                <a:latin typeface="Myriad Pro Semibold"/>
                <a:cs typeface="Myriad Pro Semibold"/>
              </a:rPr>
              <a:t>=0.54</a:t>
            </a:r>
          </a:p>
          <a:p>
            <a:r>
              <a:rPr lang="en-US" dirty="0" smtClean="0">
                <a:solidFill>
                  <a:schemeClr val="bg1">
                    <a:lumMod val="50000"/>
                  </a:schemeClr>
                </a:solidFill>
                <a:latin typeface="Myriad Pro Semibold"/>
                <a:cs typeface="Myriad Pro Semibold"/>
              </a:rPr>
              <a:t>500~1000 questions: R</a:t>
            </a:r>
            <a:r>
              <a:rPr lang="en-US" baseline="30000" dirty="0" smtClean="0">
                <a:solidFill>
                  <a:schemeClr val="bg1">
                    <a:lumMod val="50000"/>
                  </a:schemeClr>
                </a:solidFill>
                <a:latin typeface="Myriad Pro Semibold"/>
                <a:cs typeface="Myriad Pro Semibold"/>
              </a:rPr>
              <a:t>2</a:t>
            </a:r>
            <a:r>
              <a:rPr lang="en-US" dirty="0" smtClean="0">
                <a:solidFill>
                  <a:schemeClr val="bg1">
                    <a:lumMod val="50000"/>
                  </a:schemeClr>
                </a:solidFill>
                <a:latin typeface="Myriad Pro Semibold"/>
                <a:cs typeface="Myriad Pro Semibold"/>
              </a:rPr>
              <a:t>=0.60</a:t>
            </a:r>
            <a:endParaRPr lang="en-US" dirty="0">
              <a:solidFill>
                <a:schemeClr val="bg1">
                  <a:lumMod val="50000"/>
                </a:schemeClr>
              </a:solidFill>
            </a:endParaRPr>
          </a:p>
        </p:txBody>
      </p:sp>
      <p:sp>
        <p:nvSpPr>
          <p:cNvPr id="10" name="Slide Number Placeholder 9"/>
          <p:cNvSpPr>
            <a:spLocks noGrp="1"/>
          </p:cNvSpPr>
          <p:nvPr>
            <p:ph type="sldNum" sz="quarter" idx="12"/>
          </p:nvPr>
        </p:nvSpPr>
        <p:spPr/>
        <p:txBody>
          <a:bodyPr/>
          <a:lstStyle/>
          <a:p>
            <a:fld id="{9198056F-BB72-3849-86A3-415F1659668C}" type="slidenum">
              <a:rPr lang="en-US" smtClean="0"/>
              <a:pPr/>
              <a:t>13</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2514600" y="466951"/>
            <a:ext cx="6400800" cy="1143000"/>
          </a:xfrm>
        </p:spPr>
        <p:txBody>
          <a:bodyPr>
            <a:normAutofit/>
          </a:bodyPr>
          <a:lstStyle/>
          <a:p>
            <a:pPr algn="l"/>
            <a:r>
              <a:rPr lang="en-US" sz="2800" dirty="0" smtClean="0">
                <a:latin typeface="Myriad Pro Semibold"/>
                <a:cs typeface="Myriad Pro Semibold"/>
              </a:rPr>
              <a:t>Askers: learn how to better ask</a:t>
            </a:r>
            <a:endParaRPr lang="en-US" sz="2800" dirty="0">
              <a:latin typeface="Myriad Pro Semibold"/>
              <a:cs typeface="Myriad Pro Semibold"/>
            </a:endParaRPr>
          </a:p>
        </p:txBody>
      </p:sp>
      <p:pic>
        <p:nvPicPr>
          <p:cNvPr id="6" name="Picture 5" descr="viewBaidu"/>
          <p:cNvPicPr>
            <a:picLocks noChangeAspect="1"/>
          </p:cNvPicPr>
          <p:nvPr/>
        </p:nvPicPr>
        <p:blipFill>
          <a:blip r:embed="rId3"/>
          <a:stretch>
            <a:fillRect/>
          </a:stretch>
        </p:blipFill>
        <p:spPr>
          <a:xfrm>
            <a:off x="457200" y="274638"/>
            <a:ext cx="1752600" cy="1335313"/>
          </a:xfrm>
          <a:prstGeom prst="rect">
            <a:avLst/>
          </a:prstGeom>
        </p:spPr>
      </p:pic>
      <p:sp>
        <p:nvSpPr>
          <p:cNvPr id="12" name="Content Placeholder 2"/>
          <p:cNvSpPr>
            <a:spLocks noGrp="1"/>
          </p:cNvSpPr>
          <p:nvPr>
            <p:ph idx="1"/>
          </p:nvPr>
        </p:nvSpPr>
        <p:spPr>
          <a:xfrm>
            <a:off x="304800" y="2397018"/>
            <a:ext cx="4267200" cy="3851382"/>
          </a:xfrm>
        </p:spPr>
        <p:txBody>
          <a:bodyPr>
            <a:normAutofit fontScale="77500" lnSpcReduction="20000"/>
          </a:bodyPr>
          <a:lstStyle/>
          <a:p>
            <a:pPr>
              <a:spcAft>
                <a:spcPts val="1200"/>
              </a:spcAft>
              <a:buNone/>
            </a:pPr>
            <a:r>
              <a:rPr lang="en-US" sz="2300" dirty="0" smtClean="0">
                <a:solidFill>
                  <a:srgbClr val="261FBC"/>
                </a:solidFill>
                <a:latin typeface="Myriad Pro Semibold"/>
                <a:cs typeface="Myriad Pro Semibold"/>
              </a:rPr>
              <a:t>Asking pattern:</a:t>
            </a:r>
          </a:p>
          <a:p>
            <a:pPr>
              <a:spcAft>
                <a:spcPts val="1200"/>
              </a:spcAft>
            </a:pPr>
            <a:r>
              <a:rPr lang="en-US" altLang="zh-CN" sz="2200" dirty="0" smtClean="0">
                <a:solidFill>
                  <a:srgbClr val="7F7F7F"/>
                </a:solidFill>
                <a:latin typeface="Myriad Pro Semibold"/>
                <a:cs typeface="Myriad Pro Semibold"/>
              </a:rPr>
              <a:t>Initial q</a:t>
            </a:r>
            <a:r>
              <a:rPr lang="en-US" sz="2200" dirty="0" smtClean="0">
                <a:solidFill>
                  <a:srgbClr val="7F7F7F"/>
                </a:solidFill>
                <a:latin typeface="Myriad Pro Semibold"/>
                <a:cs typeface="Myriad Pro Semibold"/>
              </a:rPr>
              <a:t>uick adjustment</a:t>
            </a:r>
          </a:p>
          <a:p>
            <a:pPr lvl="1">
              <a:spcAft>
                <a:spcPts val="1200"/>
              </a:spcAft>
            </a:pPr>
            <a:r>
              <a:rPr lang="en-US" sz="1800" dirty="0" smtClean="0">
                <a:solidFill>
                  <a:schemeClr val="tx1">
                    <a:lumMod val="50000"/>
                    <a:lumOff val="50000"/>
                  </a:schemeClr>
                </a:solidFill>
                <a:latin typeface="Myriad Pro Semibold"/>
                <a:cs typeface="Myriad Pro Semibold"/>
              </a:rPr>
              <a:t>First question is more important?</a:t>
            </a:r>
          </a:p>
          <a:p>
            <a:pPr lvl="1">
              <a:spcAft>
                <a:spcPts val="1200"/>
              </a:spcAft>
            </a:pPr>
            <a:r>
              <a:rPr lang="en-US" sz="1800" dirty="0" smtClean="0">
                <a:solidFill>
                  <a:schemeClr val="tx1">
                    <a:lumMod val="50000"/>
                    <a:lumOff val="50000"/>
                  </a:schemeClr>
                </a:solidFill>
                <a:latin typeface="Myriad Pro Semibold"/>
                <a:cs typeface="Myriad Pro Semibold"/>
              </a:rPr>
              <a:t>Realized the pricing norm on the site?</a:t>
            </a:r>
          </a:p>
          <a:p>
            <a:pPr>
              <a:spcAft>
                <a:spcPts val="1200"/>
              </a:spcAft>
            </a:pPr>
            <a:r>
              <a:rPr lang="en-US" sz="2200" dirty="0" smtClean="0">
                <a:solidFill>
                  <a:schemeClr val="tx1">
                    <a:lumMod val="50000"/>
                    <a:lumOff val="50000"/>
                  </a:schemeClr>
                </a:solidFill>
                <a:latin typeface="Myriad Pro Semibold"/>
                <a:cs typeface="Myriad Pro Semibold"/>
              </a:rPr>
              <a:t>Less frequent askers pay higher than frequent askers</a:t>
            </a:r>
          </a:p>
          <a:p>
            <a:pPr marL="342900" lvl="1" indent="-342900">
              <a:spcAft>
                <a:spcPts val="1200"/>
              </a:spcAft>
              <a:buFont typeface="Arial"/>
              <a:buChar char="•"/>
            </a:pPr>
            <a:r>
              <a:rPr lang="en-US" sz="2235" dirty="0" smtClean="0">
                <a:solidFill>
                  <a:schemeClr val="tx1">
                    <a:lumMod val="50000"/>
                    <a:lumOff val="50000"/>
                  </a:schemeClr>
                </a:solidFill>
                <a:latin typeface="Myriad Pro Semibold"/>
                <a:cs typeface="Myriad Pro Semibold"/>
              </a:rPr>
              <a:t>Single question asker stopped asking NOT because got less answers (actually significantly more!)</a:t>
            </a:r>
          </a:p>
          <a:p>
            <a:pPr>
              <a:spcAft>
                <a:spcPts val="1200"/>
              </a:spcAft>
            </a:pPr>
            <a:r>
              <a:rPr lang="en-US" sz="2200" dirty="0" smtClean="0">
                <a:solidFill>
                  <a:srgbClr val="261FBC"/>
                </a:solidFill>
                <a:latin typeface="Myriad Pro Semibold"/>
                <a:cs typeface="Myriad Pro Semibold"/>
              </a:rPr>
              <a:t>Implication: different expectations &amp; incentives across askers</a:t>
            </a:r>
            <a:endParaRPr lang="en-US" sz="3100" dirty="0" smtClean="0">
              <a:solidFill>
                <a:srgbClr val="261FBC"/>
              </a:solidFill>
              <a:latin typeface="Myriad Pro Semibold"/>
              <a:cs typeface="Myriad Pro Semibold"/>
            </a:endParaRPr>
          </a:p>
          <a:p>
            <a:pPr lvl="1">
              <a:spcAft>
                <a:spcPts val="1200"/>
              </a:spcAft>
            </a:pPr>
            <a:endParaRPr lang="en-US" sz="1800" dirty="0" smtClean="0">
              <a:solidFill>
                <a:srgbClr val="7F7F7F"/>
              </a:solidFill>
              <a:latin typeface="Myriad Pro Semibold"/>
              <a:cs typeface="Myriad Pro Semibold"/>
            </a:endParaRPr>
          </a:p>
        </p:txBody>
      </p:sp>
      <p:pic>
        <p:nvPicPr>
          <p:cNvPr id="13" name="Picture 12" descr="askerChange.jpg"/>
          <p:cNvPicPr>
            <a:picLocks noChangeAspect="1"/>
          </p:cNvPicPr>
          <p:nvPr/>
        </p:nvPicPr>
        <p:blipFill>
          <a:blip r:embed="rId4"/>
          <a:stretch>
            <a:fillRect/>
          </a:stretch>
        </p:blipFill>
        <p:spPr>
          <a:xfrm>
            <a:off x="4648200" y="2854218"/>
            <a:ext cx="4365438" cy="2708382"/>
          </a:xfrm>
          <a:prstGeom prst="rect">
            <a:avLst/>
          </a:prstGeom>
        </p:spPr>
      </p:pic>
      <p:sp>
        <p:nvSpPr>
          <p:cNvPr id="7" name="Slide Number Placeholder 6"/>
          <p:cNvSpPr>
            <a:spLocks noGrp="1"/>
          </p:cNvSpPr>
          <p:nvPr>
            <p:ph type="sldNum" sz="quarter" idx="12"/>
          </p:nvPr>
        </p:nvSpPr>
        <p:spPr/>
        <p:txBody>
          <a:bodyPr/>
          <a:lstStyle/>
          <a:p>
            <a:fld id="{9198056F-BB72-3849-86A3-415F1659668C}" type="slidenum">
              <a:rPr lang="en-US" smtClean="0"/>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2514600" y="466951"/>
            <a:ext cx="6400800" cy="1143000"/>
          </a:xfrm>
        </p:spPr>
        <p:txBody>
          <a:bodyPr>
            <a:normAutofit/>
          </a:bodyPr>
          <a:lstStyle/>
          <a:p>
            <a:pPr algn="l"/>
            <a:r>
              <a:rPr lang="en-US" sz="2800" dirty="0" smtClean="0">
                <a:latin typeface="Myriad Pro Semibold"/>
                <a:cs typeface="Myriad Pro Semibold"/>
              </a:rPr>
              <a:t>Askers: learn how to better ask</a:t>
            </a:r>
            <a:endParaRPr lang="en-US" sz="2800" dirty="0">
              <a:latin typeface="Myriad Pro Semibold"/>
              <a:cs typeface="Myriad Pro Semibold"/>
            </a:endParaRPr>
          </a:p>
        </p:txBody>
      </p:sp>
      <p:pic>
        <p:nvPicPr>
          <p:cNvPr id="6" name="Picture 5" descr="viewBaidu"/>
          <p:cNvPicPr>
            <a:picLocks noChangeAspect="1"/>
          </p:cNvPicPr>
          <p:nvPr/>
        </p:nvPicPr>
        <p:blipFill>
          <a:blip r:embed="rId3"/>
          <a:stretch>
            <a:fillRect/>
          </a:stretch>
        </p:blipFill>
        <p:spPr>
          <a:xfrm>
            <a:off x="457200" y="274638"/>
            <a:ext cx="1752600" cy="1335313"/>
          </a:xfrm>
          <a:prstGeom prst="rect">
            <a:avLst/>
          </a:prstGeom>
        </p:spPr>
      </p:pic>
      <p:sp>
        <p:nvSpPr>
          <p:cNvPr id="12" name="Content Placeholder 2"/>
          <p:cNvSpPr>
            <a:spLocks noGrp="1"/>
          </p:cNvSpPr>
          <p:nvPr>
            <p:ph idx="1"/>
          </p:nvPr>
        </p:nvSpPr>
        <p:spPr>
          <a:xfrm>
            <a:off x="2514600" y="1371600"/>
            <a:ext cx="6162012" cy="990600"/>
          </a:xfrm>
        </p:spPr>
        <p:txBody>
          <a:bodyPr>
            <a:normAutofit/>
          </a:bodyPr>
          <a:lstStyle/>
          <a:p>
            <a:pPr>
              <a:spcAft>
                <a:spcPts val="1200"/>
              </a:spcAft>
              <a:buNone/>
            </a:pPr>
            <a:r>
              <a:rPr lang="en-US" sz="2300" dirty="0" smtClean="0">
                <a:solidFill>
                  <a:srgbClr val="261FBC"/>
                </a:solidFill>
                <a:latin typeface="Myriad Pro Semibold"/>
                <a:cs typeface="Myriad Pro Semibold"/>
              </a:rPr>
              <a:t>Slight trend: </a:t>
            </a:r>
            <a:r>
              <a:rPr lang="en-US" sz="1800" dirty="0">
                <a:solidFill>
                  <a:schemeClr val="tx1">
                    <a:lumMod val="50000"/>
                    <a:lumOff val="50000"/>
                  </a:schemeClr>
                </a:solidFill>
                <a:latin typeface="Myriad Pro Semibold"/>
                <a:cs typeface="Myriad Pro Semibold"/>
              </a:rPr>
              <a:t>experienced</a:t>
            </a:r>
            <a:r>
              <a:rPr lang="en-US" sz="1800" dirty="0" smtClean="0">
                <a:solidFill>
                  <a:schemeClr val="tx1">
                    <a:lumMod val="50000"/>
                    <a:lumOff val="50000"/>
                  </a:schemeClr>
                </a:solidFill>
                <a:latin typeface="Myriad Pro Semibold"/>
                <a:cs typeface="Myriad Pro Semibold"/>
              </a:rPr>
              <a:t> askers get more answers with per point they spend to ask</a:t>
            </a:r>
            <a:endParaRPr lang="en-US" sz="3100" dirty="0" smtClean="0">
              <a:solidFill>
                <a:srgbClr val="261FBC"/>
              </a:solidFill>
              <a:latin typeface="Myriad Pro Semibold"/>
              <a:cs typeface="Myriad Pro Semibold"/>
            </a:endParaRPr>
          </a:p>
          <a:p>
            <a:pPr lvl="1">
              <a:spcAft>
                <a:spcPts val="1200"/>
              </a:spcAft>
            </a:pPr>
            <a:endParaRPr lang="en-US" sz="1800" dirty="0" smtClean="0">
              <a:solidFill>
                <a:srgbClr val="7F7F7F"/>
              </a:solidFill>
              <a:latin typeface="Myriad Pro Semibold"/>
              <a:cs typeface="Myriad Pro Semibold"/>
            </a:endParaRPr>
          </a:p>
        </p:txBody>
      </p:sp>
      <p:pic>
        <p:nvPicPr>
          <p:cNvPr id="7" name="Picture 6" descr="experience-answer per point.jpg"/>
          <p:cNvPicPr>
            <a:picLocks noChangeAspect="1"/>
          </p:cNvPicPr>
          <p:nvPr/>
        </p:nvPicPr>
        <p:blipFill>
          <a:blip r:embed="rId4"/>
          <a:stretch>
            <a:fillRect/>
          </a:stretch>
        </p:blipFill>
        <p:spPr>
          <a:xfrm>
            <a:off x="2547257" y="2514600"/>
            <a:ext cx="5834743" cy="3962400"/>
          </a:xfrm>
          <a:prstGeom prst="rect">
            <a:avLst/>
          </a:prstGeom>
        </p:spPr>
      </p:pic>
      <p:sp>
        <p:nvSpPr>
          <p:cNvPr id="8" name="Slide Number Placeholder 7"/>
          <p:cNvSpPr>
            <a:spLocks noGrp="1"/>
          </p:cNvSpPr>
          <p:nvPr>
            <p:ph type="sldNum" sz="quarter" idx="12"/>
          </p:nvPr>
        </p:nvSpPr>
        <p:spPr/>
        <p:txBody>
          <a:bodyPr/>
          <a:lstStyle/>
          <a:p>
            <a:fld id="{9198056F-BB72-3849-86A3-415F1659668C}" type="slidenum">
              <a:rPr lang="en-US" smtClean="0"/>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viewBaidu"/>
          <p:cNvPicPr>
            <a:picLocks noChangeAspect="1"/>
          </p:cNvPicPr>
          <p:nvPr/>
        </p:nvPicPr>
        <p:blipFill>
          <a:blip r:embed="rId3"/>
          <a:stretch>
            <a:fillRect/>
          </a:stretch>
        </p:blipFill>
        <p:spPr>
          <a:xfrm>
            <a:off x="457200" y="274638"/>
            <a:ext cx="1752600" cy="1335313"/>
          </a:xfrm>
          <a:prstGeom prst="rect">
            <a:avLst/>
          </a:prstGeom>
        </p:spPr>
      </p:pic>
      <p:pic>
        <p:nvPicPr>
          <p:cNvPr id="8" name="Picture 7" descr="userPortion.jpg"/>
          <p:cNvPicPr>
            <a:picLocks noChangeAspect="1"/>
          </p:cNvPicPr>
          <p:nvPr/>
        </p:nvPicPr>
        <p:blipFill>
          <a:blip r:embed="rId4"/>
          <a:stretch>
            <a:fillRect/>
          </a:stretch>
        </p:blipFill>
        <p:spPr>
          <a:xfrm>
            <a:off x="3124200" y="1741728"/>
            <a:ext cx="3214116" cy="3058872"/>
          </a:xfrm>
          <a:prstGeom prst="rect">
            <a:avLst/>
          </a:prstGeom>
        </p:spPr>
      </p:pic>
      <p:sp>
        <p:nvSpPr>
          <p:cNvPr id="4" name="Slide Number Placeholder 3"/>
          <p:cNvSpPr>
            <a:spLocks noGrp="1"/>
          </p:cNvSpPr>
          <p:nvPr>
            <p:ph type="sldNum" sz="quarter" idx="12"/>
          </p:nvPr>
        </p:nvSpPr>
        <p:spPr/>
        <p:txBody>
          <a:bodyPr/>
          <a:lstStyle/>
          <a:p>
            <a:fld id="{9198056F-BB72-3849-86A3-415F1659668C}"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viewBaidu"/>
          <p:cNvPicPr>
            <a:picLocks noChangeAspect="1"/>
          </p:cNvPicPr>
          <p:nvPr/>
        </p:nvPicPr>
        <p:blipFill>
          <a:blip r:embed="rId3"/>
          <a:stretch>
            <a:fillRect/>
          </a:stretch>
        </p:blipFill>
        <p:spPr>
          <a:xfrm>
            <a:off x="457200" y="274638"/>
            <a:ext cx="1752600" cy="1335313"/>
          </a:xfrm>
          <a:prstGeom prst="rect">
            <a:avLst/>
          </a:prstGeom>
        </p:spPr>
      </p:pic>
      <p:sp>
        <p:nvSpPr>
          <p:cNvPr id="5" name="Title 1"/>
          <p:cNvSpPr>
            <a:spLocks noGrp="1"/>
          </p:cNvSpPr>
          <p:nvPr>
            <p:ph type="title"/>
          </p:nvPr>
        </p:nvSpPr>
        <p:spPr>
          <a:xfrm>
            <a:off x="2286000" y="466951"/>
            <a:ext cx="6400800" cy="1143000"/>
          </a:xfrm>
        </p:spPr>
        <p:txBody>
          <a:bodyPr>
            <a:normAutofit/>
          </a:bodyPr>
          <a:lstStyle/>
          <a:p>
            <a:pPr algn="l"/>
            <a:r>
              <a:rPr lang="en-US" sz="2800" dirty="0" smtClean="0">
                <a:latin typeface="Myriad Pro Semibold"/>
                <a:cs typeface="Myriad Pro Semibold"/>
              </a:rPr>
              <a:t>Do both users: core of contribution</a:t>
            </a:r>
            <a:endParaRPr lang="en-US" sz="2800" dirty="0">
              <a:latin typeface="Myriad Pro Semibold"/>
              <a:cs typeface="Myriad Pro Semibold"/>
            </a:endParaRPr>
          </a:p>
        </p:txBody>
      </p:sp>
      <p:sp>
        <p:nvSpPr>
          <p:cNvPr id="7" name="Content Placeholder 2"/>
          <p:cNvSpPr txBox="1">
            <a:spLocks/>
          </p:cNvSpPr>
          <p:nvPr/>
        </p:nvSpPr>
        <p:spPr>
          <a:xfrm>
            <a:off x="2286000" y="1752600"/>
            <a:ext cx="6543012" cy="4800600"/>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Much</a:t>
            </a:r>
            <a:r>
              <a:rPr kumimoji="0" lang="en-US" sz="2300" b="0" i="0" u="none" strike="noStrike" kern="1200" cap="none" spc="0" normalizeH="0" noProof="0" dirty="0" smtClean="0">
                <a:ln>
                  <a:noFill/>
                </a:ln>
                <a:solidFill>
                  <a:srgbClr val="261FBC"/>
                </a:solidFill>
                <a:effectLst/>
                <a:uLnTx/>
                <a:uFillTx/>
                <a:latin typeface="Myriad Pro Semibold"/>
                <a:ea typeface="+mn-ea"/>
                <a:cs typeface="Myriad Pro Semibold"/>
              </a:rPr>
              <a:t> more active</a:t>
            </a: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 </a:t>
            </a:r>
          </a:p>
          <a:p>
            <a:pPr marL="800100" lvl="1" indent="-342900">
              <a:spcBef>
                <a:spcPct val="20000"/>
              </a:spcBef>
              <a:buFont typeface="Arial"/>
              <a:buNone/>
            </a:pPr>
            <a:r>
              <a:rPr kumimoji="0" lang="en-US" sz="1600" b="0" i="0" u="none" strike="noStrike" kern="1200" cap="none" spc="0" normalizeH="0" baseline="0" noProof="0" dirty="0" smtClean="0">
                <a:ln>
                  <a:noFill/>
                </a:ln>
                <a:solidFill>
                  <a:schemeClr val="tx1">
                    <a:lumMod val="50000"/>
                    <a:lumOff val="50000"/>
                  </a:schemeClr>
                </a:solidFill>
                <a:effectLst/>
                <a:uLnTx/>
                <a:uFillTx/>
                <a:latin typeface="Myriad Pro Semibold"/>
                <a:ea typeface="+mn-ea"/>
                <a:cs typeface="Myriad Pro Semibold"/>
              </a:rPr>
              <a:t>Asked almost</a:t>
            </a:r>
            <a:r>
              <a:rPr kumimoji="0" lang="en-US" sz="1600" b="0" i="0" u="none" strike="noStrike" kern="1200" cap="none" spc="0" normalizeH="0" noProof="0" dirty="0" smtClean="0">
                <a:ln>
                  <a:noFill/>
                </a:ln>
                <a:solidFill>
                  <a:schemeClr val="tx1">
                    <a:lumMod val="50000"/>
                    <a:lumOff val="50000"/>
                  </a:schemeClr>
                </a:solidFill>
                <a:effectLst/>
                <a:uLnTx/>
                <a:uFillTx/>
                <a:latin typeface="Myriad Pro Semibold"/>
                <a:ea typeface="+mn-ea"/>
                <a:cs typeface="Myriad Pro Semibold"/>
              </a:rPr>
              <a:t> half of the total questions</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Average asked: </a:t>
            </a:r>
            <a:r>
              <a:rPr lang="en-US" sz="1600" dirty="0" smtClean="0">
                <a:solidFill>
                  <a:srgbClr val="261FBC"/>
                </a:solidFill>
                <a:latin typeface="Myriad Pro Semibold"/>
                <a:cs typeface="Myriad Pro Semibold"/>
              </a:rPr>
              <a:t>4.1 questions</a:t>
            </a:r>
            <a:r>
              <a:rPr lang="en-US" sz="1600" dirty="0" smtClean="0">
                <a:solidFill>
                  <a:schemeClr val="tx1">
                    <a:lumMod val="50000"/>
                    <a:lumOff val="50000"/>
                  </a:schemeClr>
                </a:solidFill>
                <a:latin typeface="Myriad Pro Semibold"/>
                <a:cs typeface="Myriad Pro Semibold"/>
              </a:rPr>
              <a:t>, compared to</a:t>
            </a:r>
            <a:r>
              <a:rPr lang="en-US" sz="1600" dirty="0" smtClean="0">
                <a:solidFill>
                  <a:schemeClr val="tx1">
                    <a:lumMod val="50000"/>
                    <a:lumOff val="50000"/>
                  </a:schemeClr>
                </a:solidFill>
                <a:latin typeface="Myriad Pro Semibold"/>
                <a:cs typeface="Myriad Pro Semibold"/>
              </a:rPr>
              <a:t> </a:t>
            </a:r>
            <a:r>
              <a:rPr lang="en-US" sz="1600" dirty="0" smtClean="0">
                <a:solidFill>
                  <a:srgbClr val="0000FF"/>
                </a:solidFill>
                <a:latin typeface="Myriad Pro Semibold"/>
                <a:cs typeface="Myriad Pro Semibold"/>
              </a:rPr>
              <a:t>1.88</a:t>
            </a:r>
            <a:r>
              <a:rPr lang="en-US" sz="1600" dirty="0" smtClean="0">
                <a:solidFill>
                  <a:schemeClr val="tx1">
                    <a:lumMod val="50000"/>
                    <a:lumOff val="50000"/>
                  </a:schemeClr>
                </a:solidFill>
                <a:latin typeface="Myriad Pro Semibold"/>
                <a:cs typeface="Myriad Pro Semibold"/>
              </a:rPr>
              <a:t> of pure askers</a:t>
            </a:r>
          </a:p>
          <a:p>
            <a:pPr marL="800100" lvl="1" indent="-342900">
              <a:spcBef>
                <a:spcPct val="20000"/>
              </a:spcBef>
            </a:pPr>
            <a:r>
              <a:rPr lang="en-US" sz="1600" dirty="0" smtClean="0">
                <a:solidFill>
                  <a:schemeClr val="tx1">
                    <a:lumMod val="50000"/>
                    <a:lumOff val="50000"/>
                  </a:schemeClr>
                </a:solidFill>
                <a:latin typeface="Myriad Pro Semibold"/>
                <a:cs typeface="Myriad Pro Semibold"/>
              </a:rPr>
              <a:t>Average answered: </a:t>
            </a:r>
            <a:r>
              <a:rPr lang="en-US" sz="1600" dirty="0" smtClean="0">
                <a:solidFill>
                  <a:srgbClr val="261FBC"/>
                </a:solidFill>
                <a:latin typeface="Myriad Pro Semibold"/>
                <a:cs typeface="Myriad Pro Semibold"/>
              </a:rPr>
              <a:t>15.3 questions</a:t>
            </a:r>
            <a:r>
              <a:rPr lang="en-US" sz="1600" dirty="0" smtClean="0">
                <a:solidFill>
                  <a:schemeClr val="tx1">
                    <a:lumMod val="50000"/>
                    <a:lumOff val="50000"/>
                  </a:schemeClr>
                </a:solidFill>
                <a:latin typeface="Myriad Pro Semibold"/>
                <a:cs typeface="Myriad Pro Semibold"/>
              </a:rPr>
              <a:t>, compared to </a:t>
            </a:r>
            <a:r>
              <a:rPr lang="en-US" sz="1600" dirty="0" smtClean="0">
                <a:solidFill>
                  <a:srgbClr val="0000FF"/>
                </a:solidFill>
                <a:latin typeface="Myriad Pro Semibold"/>
                <a:cs typeface="Myriad Pro Semibold"/>
              </a:rPr>
              <a:t>9.2</a:t>
            </a:r>
            <a:r>
              <a:rPr lang="en-US" sz="1600" dirty="0" smtClean="0">
                <a:solidFill>
                  <a:schemeClr val="tx1">
                    <a:lumMod val="50000"/>
                    <a:lumOff val="50000"/>
                  </a:schemeClr>
                </a:solidFill>
                <a:latin typeface="Myriad Pro Semibold"/>
                <a:cs typeface="Myriad Pro Semibold"/>
              </a:rPr>
              <a:t> of pure answerers</a:t>
            </a:r>
          </a:p>
          <a:p>
            <a:pPr marL="800100" lvl="1" indent="-342900">
              <a:spcBef>
                <a:spcPct val="20000"/>
              </a:spcBef>
            </a:pPr>
            <a:endParaRPr lang="en-US" sz="1600" dirty="0" smtClean="0">
              <a:solidFill>
                <a:schemeClr val="tx1">
                  <a:lumMod val="50000"/>
                  <a:lumOff val="50000"/>
                </a:schemeClr>
              </a:solidFill>
              <a:latin typeface="Myriad Pro Semibold"/>
              <a:cs typeface="Myriad Pro Semibold"/>
            </a:endParaRPr>
          </a:p>
          <a:p>
            <a:pPr marL="342900" lvl="0" indent="-342900">
              <a:spcBef>
                <a:spcPct val="20000"/>
              </a:spcBef>
              <a:spcAft>
                <a:spcPts val="1200"/>
              </a:spcAft>
              <a:defRPr/>
            </a:pPr>
            <a:r>
              <a:rPr lang="en-US" sz="2300" dirty="0" smtClean="0">
                <a:solidFill>
                  <a:srgbClr val="261FBC"/>
                </a:solidFill>
                <a:latin typeface="Myriad Pro Semibold"/>
                <a:cs typeface="Myriad Pro Semibold"/>
              </a:rPr>
              <a:t>More generous: </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Offering higher award: </a:t>
            </a:r>
            <a:r>
              <a:rPr lang="en-US" sz="1600" dirty="0" smtClean="0">
                <a:solidFill>
                  <a:srgbClr val="261FBC"/>
                </a:solidFill>
                <a:latin typeface="Myriad Pro Semibold"/>
                <a:cs typeface="Myriad Pro Semibold"/>
              </a:rPr>
              <a:t>12.3 </a:t>
            </a:r>
            <a:r>
              <a:rPr lang="en-US" sz="1600" dirty="0" smtClean="0">
                <a:solidFill>
                  <a:schemeClr val="tx1">
                    <a:lumMod val="50000"/>
                    <a:lumOff val="50000"/>
                  </a:schemeClr>
                </a:solidFill>
                <a:latin typeface="Myriad Pro Semibold"/>
                <a:cs typeface="Myriad Pro Semibold"/>
              </a:rPr>
              <a:t>per question versus </a:t>
            </a:r>
            <a:r>
              <a:rPr lang="en-US" sz="1600" dirty="0" smtClean="0">
                <a:solidFill>
                  <a:srgbClr val="261FBC"/>
                </a:solidFill>
                <a:latin typeface="Myriad Pro Semibold"/>
                <a:cs typeface="Myriad Pro Semibold"/>
              </a:rPr>
              <a:t>11.6 </a:t>
            </a:r>
            <a:r>
              <a:rPr lang="en-US" sz="1600" dirty="0" smtClean="0">
                <a:solidFill>
                  <a:schemeClr val="tx1">
                    <a:lumMod val="50000"/>
                    <a:lumOff val="50000"/>
                  </a:schemeClr>
                </a:solidFill>
                <a:latin typeface="Myriad Pro Semibold"/>
                <a:cs typeface="Myriad Pro Semibold"/>
              </a:rPr>
              <a:t>on average in general</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Sharing the same pattern as normal asker, but paying higher each time</a:t>
            </a:r>
          </a:p>
          <a:p>
            <a:pPr marL="800100" lvl="1" indent="-342900">
              <a:spcBef>
                <a:spcPct val="20000"/>
              </a:spcBef>
              <a:buFont typeface="Arial"/>
              <a:buNone/>
            </a:pPr>
            <a:endParaRPr lang="en-US" sz="1600" dirty="0" smtClean="0">
              <a:solidFill>
                <a:schemeClr val="tx1">
                  <a:lumMod val="50000"/>
                  <a:lumOff val="50000"/>
                </a:schemeClr>
              </a:solidFill>
              <a:latin typeface="Myriad Pro Semibold"/>
              <a:cs typeface="Myriad Pro Semibold"/>
            </a:endParaRPr>
          </a:p>
          <a:p>
            <a:pPr marL="342900" lvl="0" indent="-342900">
              <a:spcBef>
                <a:spcPct val="20000"/>
              </a:spcBef>
              <a:spcAft>
                <a:spcPts val="1200"/>
              </a:spcAft>
              <a:defRPr/>
            </a:pPr>
            <a:r>
              <a:rPr lang="en-US" sz="2300" dirty="0" smtClean="0">
                <a:solidFill>
                  <a:srgbClr val="261FBC"/>
                </a:solidFill>
                <a:latin typeface="Myriad Pro Semibold"/>
                <a:cs typeface="Myriad Pro Semibold"/>
              </a:rPr>
              <a:t>But they are not necessarily experts: </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Fall below pure answerers in terms of </a:t>
            </a:r>
            <a:r>
              <a:rPr lang="en-US" sz="1600" dirty="0" err="1" smtClean="0">
                <a:solidFill>
                  <a:schemeClr val="tx1">
                    <a:lumMod val="50000"/>
                    <a:lumOff val="50000"/>
                  </a:schemeClr>
                </a:solidFill>
                <a:latin typeface="Myriad Pro Semibold"/>
                <a:cs typeface="Myriad Pro Semibold"/>
              </a:rPr>
              <a:t>winRate</a:t>
            </a:r>
            <a:endParaRPr lang="en-US" sz="1600" dirty="0" smtClean="0">
              <a:solidFill>
                <a:schemeClr val="tx1">
                  <a:lumMod val="50000"/>
                  <a:lumOff val="50000"/>
                </a:schemeClr>
              </a:solidFill>
              <a:latin typeface="Myriad Pro Semibold"/>
              <a:cs typeface="Myriad Pro Semibold"/>
            </a:endParaRP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Answers are shorter</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Choosing less competitive questions </a:t>
            </a:r>
          </a:p>
          <a:p>
            <a:pPr marL="800100" lvl="1" indent="-342900">
              <a:spcBef>
                <a:spcPct val="20000"/>
              </a:spcBef>
              <a:buFont typeface="Arial"/>
              <a:buNone/>
            </a:pPr>
            <a:endParaRPr lang="en-US" sz="1600" dirty="0" smtClean="0">
              <a:solidFill>
                <a:schemeClr val="tx1">
                  <a:lumMod val="50000"/>
                  <a:lumOff val="50000"/>
                </a:schemeClr>
              </a:solidFill>
              <a:latin typeface="Myriad Pro Semibold"/>
              <a:cs typeface="Myriad Pro Semibold"/>
            </a:endParaRPr>
          </a:p>
          <a:p>
            <a:pPr marL="342900" lvl="0" indent="-342900">
              <a:spcBef>
                <a:spcPct val="20000"/>
              </a:spcBef>
              <a:spcAft>
                <a:spcPts val="1200"/>
              </a:spcAft>
              <a:defRPr/>
            </a:pPr>
            <a:r>
              <a:rPr lang="en-US" sz="2300" dirty="0" smtClean="0">
                <a:solidFill>
                  <a:srgbClr val="261FBC"/>
                </a:solidFill>
                <a:latin typeface="Myriad Pro Semibold"/>
                <a:cs typeface="Myriad Pro Semibold"/>
              </a:rPr>
              <a:t>They </a:t>
            </a:r>
            <a:r>
              <a:rPr lang="en-US" sz="2300" dirty="0">
                <a:solidFill>
                  <a:srgbClr val="261FBC"/>
                </a:solidFill>
                <a:latin typeface="Myriad Pro Semibold"/>
                <a:cs typeface="Myriad Pro Semibold"/>
              </a:rPr>
              <a:t>are</a:t>
            </a:r>
            <a:r>
              <a:rPr lang="en-US" sz="2300" dirty="0" smtClean="0">
                <a:solidFill>
                  <a:srgbClr val="261FBC"/>
                </a:solidFill>
                <a:latin typeface="Myriad Pro Semibold"/>
                <a:cs typeface="Myriad Pro Semibold"/>
              </a:rPr>
              <a:t> incentivized: </a:t>
            </a:r>
          </a:p>
          <a:p>
            <a:pPr marL="800100" lvl="1" indent="-342900">
              <a:spcBef>
                <a:spcPct val="20000"/>
              </a:spcBef>
              <a:buFont typeface="Arial"/>
              <a:buNone/>
            </a:pPr>
            <a:r>
              <a:rPr lang="en-US" sz="1600" dirty="0" smtClean="0">
                <a:solidFill>
                  <a:schemeClr val="tx1">
                    <a:lumMod val="50000"/>
                    <a:lumOff val="50000"/>
                  </a:schemeClr>
                </a:solidFill>
                <a:latin typeface="Myriad Pro Semibold"/>
                <a:cs typeface="Myriad Pro Semibold"/>
              </a:rPr>
              <a:t>Ask more -&gt; </a:t>
            </a:r>
            <a:r>
              <a:rPr lang="en-US" sz="1548" dirty="0">
                <a:solidFill>
                  <a:schemeClr val="tx1">
                    <a:lumMod val="50000"/>
                    <a:lumOff val="50000"/>
                  </a:schemeClr>
                </a:solidFill>
                <a:latin typeface="Myriad Pro Semibold"/>
                <a:cs typeface="Myriad Pro Semibold"/>
              </a:rPr>
              <a:t>answer more (R=0.26, </a:t>
            </a:r>
            <a:r>
              <a:rPr lang="en-US" sz="1548" dirty="0" err="1">
                <a:solidFill>
                  <a:schemeClr val="tx1">
                    <a:lumMod val="50000"/>
                    <a:lumOff val="50000"/>
                  </a:schemeClr>
                </a:solidFill>
                <a:latin typeface="Myriad Pro Semibold"/>
                <a:cs typeface="Myriad Pro Semibold"/>
              </a:rPr>
              <a:t>p</a:t>
            </a:r>
            <a:r>
              <a:rPr lang="en-US" sz="1548" dirty="0">
                <a:solidFill>
                  <a:schemeClr val="tx1">
                    <a:lumMod val="50000"/>
                    <a:lumOff val="50000"/>
                  </a:schemeClr>
                </a:solidFill>
                <a:latin typeface="Myriad Pro Semibold"/>
                <a:cs typeface="Myriad Pro Semibold"/>
              </a:rPr>
              <a:t>&lt;0.0001)</a:t>
            </a:r>
          </a:p>
          <a:p>
            <a:pPr marL="800100" lvl="1" indent="-342900">
              <a:spcBef>
                <a:spcPct val="20000"/>
              </a:spcBef>
              <a:buFont typeface="Arial"/>
              <a:buNone/>
            </a:pPr>
            <a:r>
              <a:rPr lang="en-US" sz="1548" dirty="0">
                <a:solidFill>
                  <a:schemeClr val="tx1">
                    <a:lumMod val="50000"/>
                    <a:lumOff val="50000"/>
                  </a:schemeClr>
                </a:solidFill>
                <a:latin typeface="Myriad Pro Semibold"/>
                <a:cs typeface="Myriad Pro Semibold"/>
              </a:rPr>
              <a:t>Earn more -&gt; spend more  (R=</a:t>
            </a:r>
            <a:r>
              <a:rPr lang="en-US" sz="1548" dirty="0" smtClean="0">
                <a:solidFill>
                  <a:schemeClr val="tx1">
                    <a:lumMod val="50000"/>
                    <a:lumOff val="50000"/>
                  </a:schemeClr>
                </a:solidFill>
                <a:latin typeface="Myriad Pro Semibold"/>
                <a:cs typeface="Myriad Pro Semibold"/>
              </a:rPr>
              <a:t>0.19, </a:t>
            </a:r>
            <a:r>
              <a:rPr lang="en-US" sz="1548" dirty="0" err="1">
                <a:solidFill>
                  <a:schemeClr val="tx1">
                    <a:lumMod val="50000"/>
                    <a:lumOff val="50000"/>
                  </a:schemeClr>
                </a:solidFill>
                <a:latin typeface="Myriad Pro Semibold"/>
                <a:cs typeface="Myriad Pro Semibold"/>
              </a:rPr>
              <a:t>p</a:t>
            </a:r>
            <a:r>
              <a:rPr lang="en-US" sz="1548" dirty="0">
                <a:solidFill>
                  <a:schemeClr val="tx1">
                    <a:lumMod val="50000"/>
                    <a:lumOff val="50000"/>
                  </a:schemeClr>
                </a:solidFill>
                <a:latin typeface="Myriad Pro Semibold"/>
                <a:cs typeface="Myriad Pro Semibold"/>
              </a:rPr>
              <a:t>&lt;0.0001</a:t>
            </a:r>
            <a:r>
              <a:rPr lang="en-US" sz="1548" dirty="0" smtClean="0">
                <a:solidFill>
                  <a:schemeClr val="tx1">
                    <a:lumMod val="50000"/>
                    <a:lumOff val="50000"/>
                  </a:schemeClr>
                </a:solidFill>
                <a:latin typeface="Myriad Pro Semibold"/>
                <a:cs typeface="Myriad Pro Semibold"/>
              </a:rPr>
              <a:t>)</a:t>
            </a:r>
            <a:endParaRPr kumimoji="0" lang="en-US" sz="1800" b="0" i="0" u="none" strike="noStrike" kern="1200" cap="none" spc="0" normalizeH="0" baseline="0" noProof="0" dirty="0" smtClean="0">
              <a:ln>
                <a:noFill/>
              </a:ln>
              <a:solidFill>
                <a:srgbClr val="7F7F7F"/>
              </a:solidFill>
              <a:effectLst/>
              <a:uLnTx/>
              <a:uFillTx/>
              <a:latin typeface="Myriad Pro Semibold"/>
              <a:ea typeface="+mn-ea"/>
              <a:cs typeface="Myriad Pro Semibold"/>
            </a:endParaRPr>
          </a:p>
        </p:txBody>
      </p:sp>
      <p:sp>
        <p:nvSpPr>
          <p:cNvPr id="8" name="Slide Number Placeholder 7"/>
          <p:cNvSpPr>
            <a:spLocks noGrp="1"/>
          </p:cNvSpPr>
          <p:nvPr>
            <p:ph type="sldNum" sz="quarter" idx="12"/>
          </p:nvPr>
        </p:nvSpPr>
        <p:spPr/>
        <p:txBody>
          <a:bodyPr/>
          <a:lstStyle/>
          <a:p>
            <a:fld id="{9198056F-BB72-3849-86A3-415F1659668C}" type="slidenum">
              <a:rPr lang="en-US" smtClean="0"/>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7315200" cy="1143000"/>
          </a:xfrm>
        </p:spPr>
        <p:txBody>
          <a:bodyPr>
            <a:normAutofit/>
          </a:bodyPr>
          <a:lstStyle/>
          <a:p>
            <a:pPr algn="l"/>
            <a:r>
              <a:rPr lang="en-US" sz="2800" dirty="0" smtClean="0">
                <a:latin typeface="Myriad Pro Semibold"/>
                <a:cs typeface="Myriad Pro Semibold"/>
              </a:rPr>
              <a:t>Seeking &amp; offering across categories</a:t>
            </a:r>
            <a:endParaRPr lang="en-US" sz="2800" dirty="0">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5" name="Slide Number Placeholder 4"/>
          <p:cNvSpPr>
            <a:spLocks noGrp="1"/>
          </p:cNvSpPr>
          <p:nvPr>
            <p:ph type="sldNum" sz="quarter" idx="12"/>
          </p:nvPr>
        </p:nvSpPr>
        <p:spPr/>
        <p:txBody>
          <a:bodyPr/>
          <a:lstStyle/>
          <a:p>
            <a:fld id="{9198056F-BB72-3849-86A3-415F1659668C}"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aiduFace1.png"/>
          <p:cNvPicPr>
            <a:picLocks noChangeAspect="1"/>
          </p:cNvPicPr>
          <p:nvPr/>
        </p:nvPicPr>
        <p:blipFill>
          <a:blip r:embed="rId3"/>
          <a:stretch>
            <a:fillRect/>
          </a:stretch>
        </p:blipFill>
        <p:spPr>
          <a:xfrm>
            <a:off x="177896" y="0"/>
            <a:ext cx="8813704" cy="6858000"/>
          </a:xfrm>
          <a:prstGeom prst="rect">
            <a:avLst/>
          </a:prstGeom>
        </p:spPr>
      </p:pic>
      <p:sp>
        <p:nvSpPr>
          <p:cNvPr id="7" name="Rectangle 6"/>
          <p:cNvSpPr/>
          <p:nvPr/>
        </p:nvSpPr>
        <p:spPr>
          <a:xfrm>
            <a:off x="304800" y="838200"/>
            <a:ext cx="1752600" cy="685800"/>
          </a:xfrm>
          <a:prstGeom prst="rect">
            <a:avLst/>
          </a:prstGeom>
          <a:noFill/>
          <a:ln w="50800" cap="rnd" cmpd="sng">
            <a:solidFill>
              <a:srgbClr val="FF4F24">
                <a:alpha val="76000"/>
              </a:srgb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4800" y="1524000"/>
            <a:ext cx="1752600" cy="5486400"/>
          </a:xfrm>
          <a:prstGeom prst="rect">
            <a:avLst/>
          </a:prstGeom>
          <a:noFill/>
          <a:ln w="50800" cap="rnd" cmpd="sng">
            <a:solidFill>
              <a:srgbClr val="FF4F24">
                <a:alpha val="76000"/>
              </a:srgb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33600" y="838200"/>
            <a:ext cx="4953000" cy="6477000"/>
          </a:xfrm>
          <a:prstGeom prst="rect">
            <a:avLst/>
          </a:prstGeom>
          <a:noFill/>
          <a:ln w="50800" cap="rnd" cmpd="sng">
            <a:solidFill>
              <a:srgbClr val="FF4F24">
                <a:alpha val="76000"/>
              </a:srgb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9000" y="838200"/>
            <a:ext cx="1752600" cy="6172200"/>
          </a:xfrm>
          <a:prstGeom prst="rect">
            <a:avLst/>
          </a:prstGeom>
          <a:noFill/>
          <a:ln w="50800" cap="rnd" cmpd="sng">
            <a:solidFill>
              <a:srgbClr val="FF4F24">
                <a:alpha val="76000"/>
              </a:srgb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9198056F-BB72-3849-86A3-415F1659668C}"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6" name="Title 1"/>
          <p:cNvSpPr>
            <a:spLocks noGrp="1"/>
          </p:cNvSpPr>
          <p:nvPr>
            <p:ph type="title"/>
          </p:nvPr>
        </p:nvSpPr>
        <p:spPr>
          <a:xfrm>
            <a:off x="2286000" y="466951"/>
            <a:ext cx="6400800" cy="1143000"/>
          </a:xfrm>
        </p:spPr>
        <p:txBody>
          <a:bodyPr>
            <a:normAutofit/>
          </a:bodyPr>
          <a:lstStyle/>
          <a:p>
            <a:pPr algn="l"/>
            <a:r>
              <a:rPr lang="en-US" sz="2800" dirty="0" smtClean="0">
                <a:latin typeface="Myriad Pro Semibold"/>
                <a:cs typeface="Myriad Pro Semibold"/>
              </a:rPr>
              <a:t>Across category activities forms the community</a:t>
            </a:r>
            <a:endParaRPr lang="en-US" sz="2800" dirty="0">
              <a:latin typeface="Myriad Pro Semibold"/>
              <a:cs typeface="Myriad Pro Semibold"/>
            </a:endParaRPr>
          </a:p>
        </p:txBody>
      </p:sp>
      <p:sp>
        <p:nvSpPr>
          <p:cNvPr id="7" name="Content Placeholder 2"/>
          <p:cNvSpPr txBox="1">
            <a:spLocks/>
          </p:cNvSpPr>
          <p:nvPr/>
        </p:nvSpPr>
        <p:spPr>
          <a:xfrm>
            <a:off x="3810000" y="2362200"/>
            <a:ext cx="5181600" cy="3733800"/>
          </a:xfrm>
          <a:prstGeom prst="rect">
            <a:avLst/>
          </a:prstGeom>
        </p:spPr>
        <p:txBody>
          <a:bodyPr vert="horz" lIns="91440" tIns="45720" rIns="91440" bIns="45720" rtlCol="0">
            <a:normAutofit/>
          </a:bodyPr>
          <a:lstStyle/>
          <a:p>
            <a:pPr marL="342900" marR="0" lvl="0" algn="l" defTabSz="457200" rtl="0" eaLnBrk="1" fontAlgn="auto" latinLnBrk="0" hangingPunct="1">
              <a:lnSpc>
                <a:spcPct val="100000"/>
              </a:lnSpc>
              <a:spcBef>
                <a:spcPct val="20000"/>
              </a:spcBef>
              <a:spcAft>
                <a:spcPts val="1200"/>
              </a:spcAft>
              <a:buClrTx/>
              <a:buSzTx/>
              <a:buFont typeface="Arial"/>
              <a:buNone/>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Bowtie structure: </a:t>
            </a:r>
          </a:p>
          <a:p>
            <a:pPr marL="342900" lvl="1">
              <a:spcBef>
                <a:spcPct val="20000"/>
              </a:spcBef>
            </a:pPr>
            <a:r>
              <a:rPr lang="en-US" sz="1600" dirty="0" smtClean="0">
                <a:solidFill>
                  <a:schemeClr val="tx1">
                    <a:lumMod val="50000"/>
                    <a:lumOff val="50000"/>
                  </a:schemeClr>
                </a:solidFill>
                <a:latin typeface="Myriad Pro Semibold"/>
                <a:cs typeface="Myriad Pro Semibold"/>
              </a:rPr>
              <a:t>Within each meta-category</a:t>
            </a:r>
            <a:r>
              <a:rPr lang="en-US" sz="1600" dirty="0">
                <a:solidFill>
                  <a:schemeClr val="tx1">
                    <a:lumMod val="50000"/>
                    <a:lumOff val="50000"/>
                  </a:schemeClr>
                </a:solidFill>
                <a:latin typeface="Myriad Pro Semibold"/>
                <a:cs typeface="Myriad Pro Semibold"/>
              </a:rPr>
              <a:t>, LSCC ranging from </a:t>
            </a:r>
            <a:r>
              <a:rPr lang="en-US" sz="1600" dirty="0">
                <a:solidFill>
                  <a:srgbClr val="261FBC"/>
                </a:solidFill>
                <a:latin typeface="Myriad Pro Semibold"/>
                <a:cs typeface="Myriad Pro Semibold"/>
              </a:rPr>
              <a:t>0.005% to 7.7</a:t>
            </a:r>
            <a:r>
              <a:rPr lang="en-US" sz="1600" dirty="0" smtClean="0">
                <a:solidFill>
                  <a:srgbClr val="261FBC"/>
                </a:solidFill>
                <a:latin typeface="Myriad Pro Semibold"/>
                <a:cs typeface="Myriad Pro Semibold"/>
              </a:rPr>
              <a:t>%</a:t>
            </a:r>
          </a:p>
          <a:p>
            <a:pPr marL="342900" lvl="1">
              <a:spcBef>
                <a:spcPct val="20000"/>
              </a:spcBef>
            </a:pPr>
            <a:r>
              <a:rPr lang="en-US" sz="1600" dirty="0">
                <a:solidFill>
                  <a:schemeClr val="tx1">
                    <a:lumMod val="50000"/>
                    <a:lumOff val="50000"/>
                  </a:schemeClr>
                </a:solidFill>
                <a:latin typeface="Myriad Pro Semibold"/>
                <a:cs typeface="Myriad Pro Semibold"/>
              </a:rPr>
              <a:t>Over the site, </a:t>
            </a:r>
            <a:r>
              <a:rPr lang="en-US" sz="1600" dirty="0">
                <a:solidFill>
                  <a:srgbClr val="261FBC"/>
                </a:solidFill>
                <a:latin typeface="Myriad Pro Semibold"/>
                <a:cs typeface="Myriad Pro Semibold"/>
              </a:rPr>
              <a:t>LSCC: 16%</a:t>
            </a:r>
            <a:r>
              <a:rPr lang="en-US" sz="1600" dirty="0">
                <a:solidFill>
                  <a:schemeClr val="tx1">
                    <a:lumMod val="50000"/>
                    <a:lumOff val="50000"/>
                  </a:schemeClr>
                </a:solidFill>
                <a:latin typeface="Myriad Pro Semibold"/>
                <a:cs typeface="Myriad Pro Semibold"/>
              </a:rPr>
              <a:t>, close to smaller-scaled tech community (Java Forum, in Zhang et all. 2007)</a:t>
            </a:r>
            <a:r>
              <a:rPr lang="en-US" sz="1600" dirty="0" smtClean="0">
                <a:solidFill>
                  <a:schemeClr val="tx1">
                    <a:lumMod val="50000"/>
                    <a:lumOff val="50000"/>
                  </a:schemeClr>
                </a:solidFill>
                <a:latin typeface="Myriad Pro Semibold"/>
                <a:cs typeface="Myriad Pro Semibold"/>
              </a:rPr>
              <a:t> </a:t>
            </a:r>
          </a:p>
          <a:p>
            <a:pPr marL="342900" lvl="1">
              <a:spcBef>
                <a:spcPct val="20000"/>
              </a:spcBef>
            </a:pPr>
            <a:endParaRPr lang="en-US" sz="1600" dirty="0" smtClean="0">
              <a:solidFill>
                <a:schemeClr val="tx1">
                  <a:lumMod val="50000"/>
                  <a:lumOff val="50000"/>
                </a:schemeClr>
              </a:solidFill>
              <a:latin typeface="Myriad Pro Semibold"/>
              <a:cs typeface="Myriad Pro Semibold"/>
            </a:endParaRPr>
          </a:p>
          <a:p>
            <a:pPr marL="342900" lvl="0">
              <a:spcBef>
                <a:spcPct val="20000"/>
              </a:spcBef>
              <a:spcAft>
                <a:spcPts val="1200"/>
              </a:spcAft>
              <a:defRPr/>
            </a:pPr>
            <a:r>
              <a:rPr lang="en-US" sz="2300" dirty="0" err="1" smtClean="0">
                <a:solidFill>
                  <a:srgbClr val="261FBC"/>
                </a:solidFill>
                <a:latin typeface="Myriad Pro Semibold"/>
                <a:cs typeface="Myriad Pro Semibold"/>
              </a:rPr>
              <a:t>DoBoth</a:t>
            </a:r>
            <a:r>
              <a:rPr lang="en-US" sz="2300" dirty="0" smtClean="0">
                <a:solidFill>
                  <a:srgbClr val="261FBC"/>
                </a:solidFill>
                <a:latin typeface="Myriad Pro Semibold"/>
                <a:cs typeface="Myriad Pro Semibold"/>
              </a:rPr>
              <a:t> users contribute to connecting people in the network: </a:t>
            </a:r>
          </a:p>
          <a:p>
            <a:pPr marL="342900" lvl="1">
              <a:spcBef>
                <a:spcPct val="20000"/>
              </a:spcBef>
            </a:pPr>
            <a:r>
              <a:rPr lang="en-US" sz="1600" dirty="0" smtClean="0">
                <a:solidFill>
                  <a:schemeClr val="tx1">
                    <a:lumMod val="50000"/>
                    <a:lumOff val="50000"/>
                  </a:schemeClr>
                </a:solidFill>
                <a:latin typeface="Myriad Pro Semibold"/>
                <a:cs typeface="Myriad Pro Semibold"/>
              </a:rPr>
              <a:t>Answered in 2.9 categories on average</a:t>
            </a:r>
            <a:endParaRPr lang="en-US" sz="1600" dirty="0" smtClean="0">
              <a:solidFill>
                <a:srgbClr val="261FBC"/>
              </a:solidFill>
              <a:latin typeface="Myriad Pro Semibold"/>
              <a:cs typeface="Myriad Pro Semibold"/>
            </a:endParaRPr>
          </a:p>
          <a:p>
            <a:pPr marL="342900" lvl="1">
              <a:spcBef>
                <a:spcPct val="20000"/>
              </a:spcBef>
            </a:pPr>
            <a:r>
              <a:rPr lang="en-US" sz="1600" dirty="0" smtClean="0">
                <a:solidFill>
                  <a:schemeClr val="tx1">
                    <a:lumMod val="50000"/>
                    <a:lumOff val="50000"/>
                  </a:schemeClr>
                </a:solidFill>
                <a:latin typeface="Myriad Pro Semibold"/>
                <a:cs typeface="Myriad Pro Semibold"/>
              </a:rPr>
              <a:t>Asked in 2.1 categories on average</a:t>
            </a:r>
          </a:p>
        </p:txBody>
      </p:sp>
      <p:pic>
        <p:nvPicPr>
          <p:cNvPr id="8" name="Picture 7" descr="user-category1.jpg"/>
          <p:cNvPicPr>
            <a:picLocks noChangeAspect="1"/>
          </p:cNvPicPr>
          <p:nvPr/>
        </p:nvPicPr>
        <p:blipFill>
          <a:blip r:embed="rId4"/>
          <a:stretch>
            <a:fillRect/>
          </a:stretch>
        </p:blipFill>
        <p:spPr>
          <a:xfrm>
            <a:off x="381000" y="2819400"/>
            <a:ext cx="3207920" cy="3009900"/>
          </a:xfrm>
          <a:prstGeom prst="rect">
            <a:avLst/>
          </a:prstGeom>
        </p:spPr>
      </p:pic>
      <p:sp>
        <p:nvSpPr>
          <p:cNvPr id="9" name="Slide Number Placeholder 8"/>
          <p:cNvSpPr>
            <a:spLocks noGrp="1"/>
          </p:cNvSpPr>
          <p:nvPr>
            <p:ph type="sldNum" sz="quarter" idx="12"/>
          </p:nvPr>
        </p:nvSpPr>
        <p:spPr/>
        <p:txBody>
          <a:bodyPr/>
          <a:lstStyle/>
          <a:p>
            <a:fld id="{9198056F-BB72-3849-86A3-415F1659668C}"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ewBaidu"/>
          <p:cNvPicPr>
            <a:picLocks noChangeAspect="1"/>
          </p:cNvPicPr>
          <p:nvPr/>
        </p:nvPicPr>
        <p:blipFill>
          <a:blip r:embed="rId4"/>
          <a:stretch>
            <a:fillRect/>
          </a:stretch>
        </p:blipFill>
        <p:spPr>
          <a:xfrm>
            <a:off x="457200" y="274638"/>
            <a:ext cx="1752600" cy="1335313"/>
          </a:xfrm>
          <a:prstGeom prst="rect">
            <a:avLst/>
          </a:prstGeom>
        </p:spPr>
      </p:pic>
      <p:sp>
        <p:nvSpPr>
          <p:cNvPr id="6" name="Title 1"/>
          <p:cNvSpPr>
            <a:spLocks noGrp="1"/>
          </p:cNvSpPr>
          <p:nvPr>
            <p:ph type="title"/>
          </p:nvPr>
        </p:nvSpPr>
        <p:spPr>
          <a:xfrm>
            <a:off x="2286000" y="466951"/>
            <a:ext cx="6400800" cy="1143000"/>
          </a:xfrm>
        </p:spPr>
        <p:txBody>
          <a:bodyPr>
            <a:normAutofit/>
          </a:bodyPr>
          <a:lstStyle/>
          <a:p>
            <a:pPr lvl="0" algn="l"/>
            <a:r>
              <a:rPr lang="en-US" sz="2800" dirty="0" smtClean="0">
                <a:solidFill>
                  <a:srgbClr val="261FBC"/>
                </a:solidFill>
                <a:latin typeface="Myriad Pro Semibold"/>
                <a:cs typeface="Myriad Pro Semibold"/>
              </a:rPr>
              <a:t>Category Concentration</a:t>
            </a:r>
            <a:br>
              <a:rPr lang="en-US" sz="2800" dirty="0" smtClean="0">
                <a:solidFill>
                  <a:srgbClr val="261FBC"/>
                </a:solidFill>
                <a:latin typeface="Myriad Pro Semibold"/>
                <a:cs typeface="Myriad Pro Semibold"/>
              </a:rPr>
            </a:br>
            <a:endParaRPr lang="en-US" sz="2800" dirty="0">
              <a:latin typeface="Myriad Pro Semibold"/>
              <a:cs typeface="Myriad Pro Semibold"/>
            </a:endParaRPr>
          </a:p>
        </p:txBody>
      </p:sp>
      <p:pic>
        <p:nvPicPr>
          <p:cNvPr id="5" name="Picture 4" descr="concentrationRatioAsk.jpg"/>
          <p:cNvPicPr>
            <a:picLocks noChangeAspect="1"/>
          </p:cNvPicPr>
          <p:nvPr/>
        </p:nvPicPr>
        <p:blipFill>
          <a:blip r:embed="rId5"/>
          <a:stretch>
            <a:fillRect/>
          </a:stretch>
        </p:blipFill>
        <p:spPr>
          <a:xfrm>
            <a:off x="266700" y="2438400"/>
            <a:ext cx="4038600" cy="2971256"/>
          </a:xfrm>
          <a:prstGeom prst="rect">
            <a:avLst/>
          </a:prstGeom>
        </p:spPr>
      </p:pic>
      <p:pic>
        <p:nvPicPr>
          <p:cNvPr id="7" name="Picture 6" descr="concentrationRatioAnswer.jpg"/>
          <p:cNvPicPr>
            <a:picLocks noChangeAspect="1"/>
          </p:cNvPicPr>
          <p:nvPr/>
        </p:nvPicPr>
        <p:blipFill>
          <a:blip r:embed="rId6"/>
          <a:stretch>
            <a:fillRect/>
          </a:stretch>
        </p:blipFill>
        <p:spPr>
          <a:xfrm>
            <a:off x="4800600" y="2438400"/>
            <a:ext cx="4038600" cy="2971256"/>
          </a:xfrm>
          <a:prstGeom prst="rect">
            <a:avLst/>
          </a:prstGeom>
        </p:spPr>
      </p:pic>
      <p:sp>
        <p:nvSpPr>
          <p:cNvPr id="8" name="TextBox 7"/>
          <p:cNvSpPr txBox="1"/>
          <p:nvPr/>
        </p:nvSpPr>
        <p:spPr>
          <a:xfrm>
            <a:off x="1981200" y="1905000"/>
            <a:ext cx="6705600" cy="381000"/>
          </a:xfrm>
          <a:prstGeom prst="rect">
            <a:avLst/>
          </a:prstGeom>
          <a:noFill/>
        </p:spPr>
        <p:txBody>
          <a:bodyPr wrap="square" rtlCol="0">
            <a:spAutoFit/>
          </a:bodyPr>
          <a:lstStyle/>
          <a:p>
            <a:r>
              <a:rPr lang="en-US" dirty="0" smtClean="0"/>
              <a:t>Asking                                                                       Answering</a:t>
            </a:r>
            <a:endParaRPr lang="en-US" dirty="0"/>
          </a:p>
        </p:txBody>
      </p:sp>
      <p:graphicFrame>
        <p:nvGraphicFramePr>
          <p:cNvPr id="54274" name="Object 2"/>
          <p:cNvGraphicFramePr>
            <a:graphicFrameLocks noChangeAspect="1"/>
          </p:cNvGraphicFramePr>
          <p:nvPr/>
        </p:nvGraphicFramePr>
        <p:xfrm>
          <a:off x="434975" y="5791200"/>
          <a:ext cx="3702050" cy="452438"/>
        </p:xfrm>
        <a:graphic>
          <a:graphicData uri="http://schemas.openxmlformats.org/presentationml/2006/ole">
            <p:oleObj spid="_x0000_s54274" name="Equation" r:id="rId7" imgW="3225800" imgH="393700" progId="Equation.3">
              <p:embed/>
            </p:oleObj>
          </a:graphicData>
        </a:graphic>
      </p:graphicFrame>
      <p:graphicFrame>
        <p:nvGraphicFramePr>
          <p:cNvPr id="54275" name="Object 3"/>
          <p:cNvGraphicFramePr>
            <a:graphicFrameLocks noChangeAspect="1"/>
          </p:cNvGraphicFramePr>
          <p:nvPr/>
        </p:nvGraphicFramePr>
        <p:xfrm>
          <a:off x="4633913" y="5791200"/>
          <a:ext cx="4241800" cy="452438"/>
        </p:xfrm>
        <a:graphic>
          <a:graphicData uri="http://schemas.openxmlformats.org/presentationml/2006/ole">
            <p:oleObj spid="_x0000_s54275" name="Equation" r:id="rId8" imgW="3695700" imgH="393700" progId="Equation.3">
              <p:embed/>
            </p:oleObj>
          </a:graphicData>
        </a:graphic>
      </p:graphicFrame>
      <p:sp>
        <p:nvSpPr>
          <p:cNvPr id="9" name="Slide Number Placeholder 8"/>
          <p:cNvSpPr>
            <a:spLocks noGrp="1"/>
          </p:cNvSpPr>
          <p:nvPr>
            <p:ph type="sldNum" sz="quarter" idx="12"/>
          </p:nvPr>
        </p:nvSpPr>
        <p:spPr/>
        <p:txBody>
          <a:bodyPr/>
          <a:lstStyle/>
          <a:p>
            <a:fld id="{9198056F-BB72-3849-86A3-415F1659668C}" type="slidenum">
              <a:rPr lang="en-US" smtClean="0"/>
              <a:pPr/>
              <a:t>20</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6" name="Title 1"/>
          <p:cNvSpPr>
            <a:spLocks noGrp="1"/>
          </p:cNvSpPr>
          <p:nvPr>
            <p:ph type="title"/>
          </p:nvPr>
        </p:nvSpPr>
        <p:spPr>
          <a:xfrm>
            <a:off x="2286000" y="466951"/>
            <a:ext cx="6400800" cy="1143000"/>
          </a:xfrm>
        </p:spPr>
        <p:txBody>
          <a:bodyPr>
            <a:normAutofit/>
          </a:bodyPr>
          <a:lstStyle/>
          <a:p>
            <a:pPr algn="l"/>
            <a:r>
              <a:rPr lang="en-US" sz="2800" dirty="0" smtClean="0">
                <a:latin typeface="Myriad Pro Semibold"/>
                <a:cs typeface="Myriad Pro Semibold"/>
              </a:rPr>
              <a:t>Conclusion &amp; further questions</a:t>
            </a:r>
            <a:endParaRPr lang="en-US" sz="2800" dirty="0">
              <a:latin typeface="Myriad Pro Semibold"/>
              <a:cs typeface="Myriad Pro Semibold"/>
            </a:endParaRPr>
          </a:p>
        </p:txBody>
      </p:sp>
      <p:sp>
        <p:nvSpPr>
          <p:cNvPr id="7" name="Content Placeholder 2"/>
          <p:cNvSpPr txBox="1">
            <a:spLocks/>
          </p:cNvSpPr>
          <p:nvPr/>
        </p:nvSpPr>
        <p:spPr>
          <a:xfrm>
            <a:off x="76200" y="1752600"/>
            <a:ext cx="8458200" cy="4724400"/>
          </a:xfrm>
          <a:prstGeom prst="rect">
            <a:avLst/>
          </a:prstGeom>
        </p:spPr>
        <p:txBody>
          <a:bodyPr vert="horz" lIns="91440" tIns="45720" rIns="91440" bIns="45720" rtlCol="0">
            <a:normAutofit/>
          </a:bodyPr>
          <a:lstStyle/>
          <a:p>
            <a:pPr marL="342900" marR="0" lvl="0" algn="l" defTabSz="457200" rtl="0" eaLnBrk="1" fontAlgn="auto" latinLnBrk="0" hangingPunct="1">
              <a:lnSpc>
                <a:spcPct val="100000"/>
              </a:lnSpc>
              <a:spcBef>
                <a:spcPct val="20000"/>
              </a:spcBef>
              <a:spcAft>
                <a:spcPts val="1200"/>
              </a:spcAft>
              <a:buClrTx/>
              <a:buSzTx/>
              <a:buFont typeface="Arial"/>
              <a:buNone/>
              <a:tabLst/>
              <a:defRPr/>
            </a:pPr>
            <a:r>
              <a:rPr kumimoji="0" lang="en-US" altLang="zh-CN"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A sustainable mechanism</a:t>
            </a:r>
            <a:r>
              <a:rPr kumimoji="0" lang="en-US" altLang="zh-CN" sz="2300" b="0" i="0" u="none" strike="noStrike" kern="1200" cap="none" spc="0" normalizeH="0" noProof="0" dirty="0" smtClean="0">
                <a:ln>
                  <a:noFill/>
                </a:ln>
                <a:solidFill>
                  <a:srgbClr val="261FBC"/>
                </a:solidFill>
                <a:effectLst/>
                <a:uLnTx/>
                <a:uFillTx/>
                <a:latin typeface="Myriad Pro Semibold"/>
                <a:ea typeface="+mn-ea"/>
                <a:cs typeface="Myriad Pro Semibold"/>
              </a:rPr>
              <a:t> is working on </a:t>
            </a:r>
            <a:r>
              <a:rPr kumimoji="0" lang="en-US" altLang="zh-CN" sz="2300" b="0" i="0" u="none" strike="noStrike" kern="1200" cap="none" spc="0" normalizeH="0" noProof="0" dirty="0" err="1" smtClean="0">
                <a:ln>
                  <a:noFill/>
                </a:ln>
                <a:solidFill>
                  <a:srgbClr val="261FBC"/>
                </a:solidFill>
                <a:effectLst/>
                <a:uLnTx/>
                <a:uFillTx/>
                <a:latin typeface="Myriad Pro Semibold"/>
                <a:ea typeface="+mn-ea"/>
                <a:cs typeface="Myriad Pro Semibold"/>
              </a:rPr>
              <a:t>Baidu</a:t>
            </a:r>
            <a:r>
              <a:rPr kumimoji="0" lang="en-US" altLang="zh-CN" sz="2300" b="0" i="0" u="none" strike="noStrike" kern="1200" cap="none" spc="0" normalizeH="0" noProof="0" dirty="0" smtClean="0">
                <a:ln>
                  <a:noFill/>
                </a:ln>
                <a:solidFill>
                  <a:srgbClr val="261FBC"/>
                </a:solidFill>
                <a:effectLst/>
                <a:uLnTx/>
                <a:uFillTx/>
                <a:latin typeface="Myriad Pro Semibold"/>
                <a:ea typeface="+mn-ea"/>
                <a:cs typeface="Myriad Pro Semibold"/>
              </a:rPr>
              <a:t> Knows:</a:t>
            </a:r>
            <a:r>
              <a:rPr kumimoji="0" lang="en-US" altLang="zh-CN"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 </a:t>
            </a: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 </a:t>
            </a:r>
          </a:p>
          <a:p>
            <a:pPr marL="342900" lvl="1">
              <a:spcBef>
                <a:spcPct val="20000"/>
              </a:spcBef>
            </a:pPr>
            <a:r>
              <a:rPr lang="en-US" sz="1600" dirty="0" smtClean="0">
                <a:solidFill>
                  <a:schemeClr val="tx1">
                    <a:lumMod val="50000"/>
                    <a:lumOff val="50000"/>
                  </a:schemeClr>
                </a:solidFill>
                <a:latin typeface="Myriad Pro Semibold"/>
                <a:cs typeface="Myriad Pro Semibold"/>
              </a:rPr>
              <a:t>People can allocate more points for more important questions</a:t>
            </a:r>
          </a:p>
          <a:p>
            <a:pPr marL="342900" lvl="1">
              <a:spcBef>
                <a:spcPct val="20000"/>
              </a:spcBef>
            </a:pPr>
            <a:r>
              <a:rPr lang="en-US" sz="1600" dirty="0" smtClean="0">
                <a:solidFill>
                  <a:schemeClr val="tx1">
                    <a:lumMod val="50000"/>
                    <a:lumOff val="50000"/>
                  </a:schemeClr>
                </a:solidFill>
                <a:latin typeface="Myriad Pro Semibold"/>
                <a:cs typeface="Myriad Pro Semibold"/>
              </a:rPr>
              <a:t>Answerers are incentivized by points, thus expertise can be better allocated to more important questions</a:t>
            </a:r>
          </a:p>
          <a:p>
            <a:pPr marL="342900" lvl="1">
              <a:spcBef>
                <a:spcPct val="20000"/>
              </a:spcBef>
            </a:pPr>
            <a:r>
              <a:rPr lang="en-US" sz="1600" dirty="0" smtClean="0">
                <a:solidFill>
                  <a:schemeClr val="tx1">
                    <a:lumMod val="50000"/>
                    <a:lumOff val="50000"/>
                  </a:schemeClr>
                </a:solidFill>
                <a:latin typeface="Myriad Pro Semibold"/>
                <a:cs typeface="Myriad Pro Semibold"/>
              </a:rPr>
              <a:t>A reinforcement cycle forms: </a:t>
            </a:r>
            <a:r>
              <a:rPr lang="en-US" altLang="zh-CN" sz="1600" dirty="0" smtClean="0">
                <a:solidFill>
                  <a:srgbClr val="261FBC"/>
                </a:solidFill>
                <a:latin typeface="Myriad Pro Semibold"/>
                <a:cs typeface="Myriad Pro Semibold"/>
              </a:rPr>
              <a:t>people input more, rewarded more, gain more experience, better performance</a:t>
            </a:r>
          </a:p>
          <a:p>
            <a:pPr marL="342900" lvl="1">
              <a:spcBef>
                <a:spcPct val="20000"/>
              </a:spcBef>
            </a:pPr>
            <a:r>
              <a:rPr lang="en-US" altLang="zh-CN" sz="1600" dirty="0" smtClean="0">
                <a:solidFill>
                  <a:schemeClr val="tx1">
                    <a:lumMod val="50000"/>
                    <a:lumOff val="50000"/>
                  </a:schemeClr>
                </a:solidFill>
                <a:latin typeface="Myriad Pro Semibold"/>
                <a:cs typeface="Myriad Pro Semibold"/>
              </a:rPr>
              <a:t>People seeking &amp; offering expertise across categories: as using and earning points</a:t>
            </a:r>
          </a:p>
          <a:p>
            <a:pPr marL="342900" lvl="1">
              <a:spcBef>
                <a:spcPct val="20000"/>
              </a:spcBef>
            </a:pPr>
            <a:endParaRPr lang="en-US" sz="1600" dirty="0" smtClean="0">
              <a:solidFill>
                <a:schemeClr val="tx1">
                  <a:lumMod val="50000"/>
                  <a:lumOff val="50000"/>
                </a:schemeClr>
              </a:solidFill>
              <a:latin typeface="Myriad Pro Semibold"/>
              <a:cs typeface="Myriad Pro Semibold"/>
            </a:endParaRPr>
          </a:p>
          <a:p>
            <a:pPr marL="342900" lvl="0">
              <a:spcBef>
                <a:spcPct val="20000"/>
              </a:spcBef>
              <a:spcAft>
                <a:spcPts val="1200"/>
              </a:spcAft>
              <a:defRPr/>
            </a:pPr>
            <a:r>
              <a:rPr lang="en-US" sz="2300" dirty="0" smtClean="0">
                <a:solidFill>
                  <a:srgbClr val="261FBC"/>
                </a:solidFill>
                <a:latin typeface="Myriad Pro Semibold"/>
                <a:cs typeface="Myriad Pro Semibold"/>
              </a:rPr>
              <a:t>Further questions: </a:t>
            </a:r>
          </a:p>
          <a:p>
            <a:pPr marL="342900" lvl="1">
              <a:spcBef>
                <a:spcPct val="20000"/>
              </a:spcBef>
            </a:pPr>
            <a:r>
              <a:rPr lang="en-US" sz="1600" dirty="0" smtClean="0">
                <a:solidFill>
                  <a:schemeClr val="tx1">
                    <a:lumMod val="50000"/>
                    <a:lumOff val="50000"/>
                  </a:schemeClr>
                </a:solidFill>
                <a:latin typeface="Myriad Pro Semibold"/>
                <a:cs typeface="Myriad Pro Semibold"/>
              </a:rPr>
              <a:t>Side effect of point system?</a:t>
            </a:r>
          </a:p>
          <a:p>
            <a:pPr marL="342900" lvl="1">
              <a:spcBef>
                <a:spcPct val="20000"/>
              </a:spcBef>
            </a:pPr>
            <a:r>
              <a:rPr lang="en-US" altLang="zh-CN" sz="1600" dirty="0" smtClean="0">
                <a:solidFill>
                  <a:schemeClr val="tx1">
                    <a:lumMod val="50000"/>
                    <a:lumOff val="50000"/>
                  </a:schemeClr>
                </a:solidFill>
                <a:latin typeface="Myriad Pro Semibold"/>
                <a:cs typeface="Myriad Pro Semibold"/>
              </a:rPr>
              <a:t>How the community features on </a:t>
            </a:r>
            <a:r>
              <a:rPr lang="en-US" altLang="zh-CN" sz="1600" dirty="0" err="1" smtClean="0">
                <a:solidFill>
                  <a:schemeClr val="tx1">
                    <a:lumMod val="50000"/>
                    <a:lumOff val="50000"/>
                  </a:schemeClr>
                </a:solidFill>
                <a:latin typeface="Myriad Pro Semibold"/>
                <a:cs typeface="Myriad Pro Semibold"/>
              </a:rPr>
              <a:t>Baidu</a:t>
            </a:r>
            <a:r>
              <a:rPr lang="en-US" altLang="zh-CN" sz="1600" dirty="0" smtClean="0">
                <a:solidFill>
                  <a:schemeClr val="tx1">
                    <a:lumMod val="50000"/>
                    <a:lumOff val="50000"/>
                  </a:schemeClr>
                </a:solidFill>
                <a:latin typeface="Myriad Pro Semibold"/>
                <a:cs typeface="Myriad Pro Semibold"/>
              </a:rPr>
              <a:t> Knows makes it different?</a:t>
            </a:r>
          </a:p>
          <a:p>
            <a:pPr marL="342900" lvl="1">
              <a:spcBef>
                <a:spcPct val="20000"/>
              </a:spcBef>
            </a:pPr>
            <a:r>
              <a:rPr lang="en-US" altLang="zh-CN" sz="1600" dirty="0" smtClean="0">
                <a:solidFill>
                  <a:schemeClr val="tx1">
                    <a:lumMod val="50000"/>
                    <a:lumOff val="50000"/>
                  </a:schemeClr>
                </a:solidFill>
                <a:latin typeface="Myriad Pro Semibold"/>
                <a:cs typeface="Myriad Pro Semibold"/>
              </a:rPr>
              <a:t>What determines the value of questions?</a:t>
            </a:r>
          </a:p>
          <a:p>
            <a:pPr marL="342900" lvl="1">
              <a:spcBef>
                <a:spcPct val="20000"/>
              </a:spcBef>
            </a:pPr>
            <a:r>
              <a:rPr lang="en-US" altLang="zh-CN" sz="1600" dirty="0" smtClean="0">
                <a:solidFill>
                  <a:schemeClr val="tx1">
                    <a:lumMod val="50000"/>
                    <a:lumOff val="50000"/>
                  </a:schemeClr>
                </a:solidFill>
                <a:latin typeface="Myriad Pro Semibold"/>
                <a:cs typeface="Myriad Pro Semibold"/>
              </a:rPr>
              <a:t>Dynamics of expertise exchanging &amp; how to evaluate the mechanism?</a:t>
            </a:r>
          </a:p>
          <a:p>
            <a:pPr marL="342900" lvl="1">
              <a:spcBef>
                <a:spcPct val="20000"/>
              </a:spcBef>
            </a:pPr>
            <a:r>
              <a:rPr lang="en-US" altLang="zh-CN" sz="1600" dirty="0" smtClean="0">
                <a:solidFill>
                  <a:schemeClr val="tx1">
                    <a:lumMod val="50000"/>
                    <a:lumOff val="50000"/>
                  </a:schemeClr>
                </a:solidFill>
                <a:latin typeface="Myriad Pro Semibold"/>
                <a:cs typeface="Myriad Pro Semibold"/>
              </a:rPr>
              <a:t>And more… …</a:t>
            </a:r>
          </a:p>
          <a:p>
            <a:pPr marL="342900" lvl="1">
              <a:spcBef>
                <a:spcPct val="20000"/>
              </a:spcBef>
            </a:pPr>
            <a:endParaRPr lang="en-US" altLang="zh-CN" sz="1600" dirty="0" smtClean="0">
              <a:solidFill>
                <a:schemeClr val="tx1">
                  <a:lumMod val="50000"/>
                  <a:lumOff val="50000"/>
                </a:schemeClr>
              </a:solidFill>
              <a:latin typeface="Myriad Pro Semibold"/>
              <a:cs typeface="Myriad Pro Semibold"/>
            </a:endParaRPr>
          </a:p>
          <a:p>
            <a:pPr marL="342900" lvl="1">
              <a:spcBef>
                <a:spcPct val="20000"/>
              </a:spcBef>
            </a:pPr>
            <a:endParaRPr lang="en-US" sz="1600" dirty="0" smtClean="0">
              <a:solidFill>
                <a:srgbClr val="261FBC"/>
              </a:solidFill>
              <a:latin typeface="Myriad Pro Semibold"/>
              <a:cs typeface="Myriad Pro Semibold"/>
            </a:endParaRPr>
          </a:p>
        </p:txBody>
      </p:sp>
      <p:sp>
        <p:nvSpPr>
          <p:cNvPr id="5" name="Slide Number Placeholder 4"/>
          <p:cNvSpPr>
            <a:spLocks noGrp="1"/>
          </p:cNvSpPr>
          <p:nvPr>
            <p:ph type="sldNum" sz="quarter" idx="12"/>
          </p:nvPr>
        </p:nvSpPr>
        <p:spPr/>
        <p:txBody>
          <a:bodyPr/>
          <a:lstStyle/>
          <a:p>
            <a:fld id="{9198056F-BB72-3849-86A3-415F1659668C}" type="slidenum">
              <a:rPr lang="en-US" smtClean="0"/>
              <a:pPr/>
              <a:t>21</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6" name="Title 1"/>
          <p:cNvSpPr>
            <a:spLocks noGrp="1"/>
          </p:cNvSpPr>
          <p:nvPr>
            <p:ph type="title"/>
          </p:nvPr>
        </p:nvSpPr>
        <p:spPr>
          <a:xfrm>
            <a:off x="2286000" y="466951"/>
            <a:ext cx="6400800" cy="1143000"/>
          </a:xfrm>
        </p:spPr>
        <p:txBody>
          <a:bodyPr>
            <a:normAutofit/>
          </a:bodyPr>
          <a:lstStyle/>
          <a:p>
            <a:pPr algn="l"/>
            <a:r>
              <a:rPr lang="en-US" sz="2800" dirty="0" smtClean="0">
                <a:latin typeface="Myriad Pro Semibold"/>
                <a:cs typeface="Myriad Pro Semibold"/>
              </a:rPr>
              <a:t>Some literature</a:t>
            </a:r>
            <a:endParaRPr lang="en-US" sz="2800" dirty="0">
              <a:latin typeface="Myriad Pro Semibold"/>
              <a:cs typeface="Myriad Pro Semibold"/>
            </a:endParaRPr>
          </a:p>
        </p:txBody>
      </p:sp>
      <p:sp>
        <p:nvSpPr>
          <p:cNvPr id="7" name="Content Placeholder 2"/>
          <p:cNvSpPr txBox="1">
            <a:spLocks/>
          </p:cNvSpPr>
          <p:nvPr/>
        </p:nvSpPr>
        <p:spPr>
          <a:xfrm>
            <a:off x="76200" y="1752600"/>
            <a:ext cx="8458200" cy="4724400"/>
          </a:xfrm>
          <a:prstGeom prst="rect">
            <a:avLst/>
          </a:prstGeom>
        </p:spPr>
        <p:txBody>
          <a:bodyPr vert="horz" lIns="91440" tIns="45720" rIns="91440" bIns="45720" rtlCol="0">
            <a:normAutofit/>
          </a:bodyPr>
          <a:lstStyle/>
          <a:p>
            <a:pPr marL="342900" marR="0" lvl="0" algn="l" defTabSz="457200" rtl="0" eaLnBrk="1" fontAlgn="auto" latinLnBrk="0" hangingPunct="1">
              <a:lnSpc>
                <a:spcPct val="100000"/>
              </a:lnSpc>
              <a:spcBef>
                <a:spcPct val="20000"/>
              </a:spcBef>
              <a:spcAft>
                <a:spcPts val="1200"/>
              </a:spcAft>
              <a:buClrTx/>
              <a:buSzTx/>
              <a:buFont typeface="Arial"/>
              <a:buNone/>
              <a:tabLst/>
              <a:defRPr/>
            </a:pPr>
            <a:r>
              <a:rPr kumimoji="0" lang="en-US" altLang="zh-CN"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Internet</a:t>
            </a:r>
            <a:r>
              <a:rPr kumimoji="0" lang="en-US" altLang="zh-CN" sz="2300" b="0" i="0" u="none" strike="noStrike" kern="1200" cap="none" spc="0" normalizeH="0" noProof="0" dirty="0" smtClean="0">
                <a:ln>
                  <a:noFill/>
                </a:ln>
                <a:solidFill>
                  <a:srgbClr val="261FBC"/>
                </a:solidFill>
                <a:effectLst/>
                <a:uLnTx/>
                <a:uFillTx/>
                <a:latin typeface="Myriad Pro Semibold"/>
                <a:ea typeface="+mn-ea"/>
                <a:cs typeface="Myriad Pro Semibold"/>
              </a:rPr>
              <a:t> scaled knowledge sharing:</a:t>
            </a:r>
            <a:r>
              <a:rPr kumimoji="0" lang="en-US" altLang="zh-CN"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 </a:t>
            </a: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 </a:t>
            </a:r>
          </a:p>
          <a:p>
            <a:pPr marL="342900" lvl="1">
              <a:spcBef>
                <a:spcPct val="20000"/>
              </a:spcBef>
              <a:spcAft>
                <a:spcPts val="600"/>
              </a:spcAft>
            </a:pPr>
            <a:r>
              <a:rPr lang="en-US" sz="1100" dirty="0" err="1" smtClean="0">
                <a:solidFill>
                  <a:schemeClr val="tx1">
                    <a:lumMod val="50000"/>
                    <a:lumOff val="50000"/>
                  </a:schemeClr>
                </a:solidFill>
                <a:latin typeface="Myriad Pro Semibold"/>
                <a:cs typeface="Myriad Pro Semibold"/>
              </a:rPr>
              <a:t>Adamic</a:t>
            </a:r>
            <a:r>
              <a:rPr lang="en-US" sz="1100" dirty="0" smtClean="0">
                <a:solidFill>
                  <a:schemeClr val="tx1">
                    <a:lumMod val="50000"/>
                    <a:lumOff val="50000"/>
                  </a:schemeClr>
                </a:solidFill>
                <a:latin typeface="Myriad Pro Semibold"/>
                <a:cs typeface="Myriad Pro Semibold"/>
              </a:rPr>
              <a:t>, L. A., Zhang, J., </a:t>
            </a:r>
            <a:r>
              <a:rPr lang="en-US" sz="1100" dirty="0" err="1" smtClean="0">
                <a:solidFill>
                  <a:schemeClr val="tx1">
                    <a:lumMod val="50000"/>
                    <a:lumOff val="50000"/>
                  </a:schemeClr>
                </a:solidFill>
                <a:latin typeface="Myriad Pro Semibold"/>
                <a:cs typeface="Myriad Pro Semibold"/>
              </a:rPr>
              <a:t>Bakshy</a:t>
            </a:r>
            <a:r>
              <a:rPr lang="en-US" sz="1100" dirty="0" smtClean="0">
                <a:solidFill>
                  <a:schemeClr val="tx1">
                    <a:lumMod val="50000"/>
                    <a:lumOff val="50000"/>
                  </a:schemeClr>
                </a:solidFill>
                <a:latin typeface="Myriad Pro Semibold"/>
                <a:cs typeface="Myriad Pro Semibold"/>
              </a:rPr>
              <a:t>, E., &amp; Ackerman, M. S. 2008. Everyone knows something: Examining knowledge sharing on Yahoo Answers, Proceedings of the 17th international conference on World Wide Web. Beijing. </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Harper, F. M., Daphne, R., </a:t>
            </a:r>
            <a:r>
              <a:rPr lang="en-US" sz="1100" dirty="0" err="1" smtClean="0">
                <a:solidFill>
                  <a:schemeClr val="tx1">
                    <a:lumMod val="50000"/>
                    <a:lumOff val="50000"/>
                  </a:schemeClr>
                </a:solidFill>
                <a:latin typeface="Myriad Pro Semibold"/>
                <a:cs typeface="Myriad Pro Semibold"/>
              </a:rPr>
              <a:t>Sheizaf</a:t>
            </a:r>
            <a:r>
              <a:rPr lang="en-US" sz="1100" dirty="0" smtClean="0">
                <a:solidFill>
                  <a:schemeClr val="tx1">
                    <a:lumMod val="50000"/>
                    <a:lumOff val="50000"/>
                  </a:schemeClr>
                </a:solidFill>
                <a:latin typeface="Myriad Pro Semibold"/>
                <a:cs typeface="Myriad Pro Semibold"/>
              </a:rPr>
              <a:t>, R., &amp; Joseph, A. K. 2008. Predictors of answer quality in online Q&amp;A sites. Proceeding of the twenty-sixth annual SIGCHI conference on Human factors in computing systems. </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Harper, F.M., D. Moy, and J.A. </a:t>
            </a:r>
            <a:r>
              <a:rPr lang="en-US" sz="1100" dirty="0" err="1" smtClean="0">
                <a:solidFill>
                  <a:schemeClr val="tx1">
                    <a:lumMod val="50000"/>
                    <a:lumOff val="50000"/>
                  </a:schemeClr>
                </a:solidFill>
                <a:latin typeface="Myriad Pro Semibold"/>
                <a:cs typeface="Myriad Pro Semibold"/>
              </a:rPr>
              <a:t>Konstan</a:t>
            </a:r>
            <a:r>
              <a:rPr lang="en-US" sz="1100" dirty="0" smtClean="0">
                <a:solidFill>
                  <a:schemeClr val="tx1">
                    <a:lumMod val="50000"/>
                    <a:lumOff val="50000"/>
                  </a:schemeClr>
                </a:solidFill>
                <a:latin typeface="Myriad Pro Semibold"/>
                <a:cs typeface="Myriad Pro Semibold"/>
              </a:rPr>
              <a:t>. Facts or Friends? Distinguishing Informational and Conversational Questions in Social Q&amp;A Sites. in CHI. 2009. Boston, MA, USA. </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Marlow, C., et al. HT06, Tagging Paper, Taxonomy, </a:t>
            </a:r>
            <a:r>
              <a:rPr lang="en-US" sz="1100" dirty="0" err="1" smtClean="0">
                <a:solidFill>
                  <a:schemeClr val="tx1">
                    <a:lumMod val="50000"/>
                    <a:lumOff val="50000"/>
                  </a:schemeClr>
                </a:solidFill>
                <a:latin typeface="Myriad Pro Semibold"/>
                <a:cs typeface="Myriad Pro Semibold"/>
              </a:rPr>
              <a:t>Flickr</a:t>
            </a:r>
            <a:r>
              <a:rPr lang="en-US" sz="1100" dirty="0" smtClean="0">
                <a:solidFill>
                  <a:schemeClr val="tx1">
                    <a:lumMod val="50000"/>
                    <a:lumOff val="50000"/>
                  </a:schemeClr>
                </a:solidFill>
                <a:latin typeface="Myriad Pro Semibold"/>
                <a:cs typeface="Myriad Pro Semibold"/>
              </a:rPr>
              <a:t>, Academic Article, </a:t>
            </a:r>
            <a:r>
              <a:rPr lang="en-US" sz="1100" dirty="0" err="1" smtClean="0">
                <a:solidFill>
                  <a:schemeClr val="tx1">
                    <a:lumMod val="50000"/>
                    <a:lumOff val="50000"/>
                  </a:schemeClr>
                </a:solidFill>
                <a:latin typeface="Myriad Pro Semibold"/>
                <a:cs typeface="Myriad Pro Semibold"/>
              </a:rPr>
              <a:t>ToRead</a:t>
            </a:r>
            <a:r>
              <a:rPr lang="en-US" sz="1100" dirty="0" smtClean="0">
                <a:solidFill>
                  <a:schemeClr val="tx1">
                    <a:lumMod val="50000"/>
                    <a:lumOff val="50000"/>
                  </a:schemeClr>
                </a:solidFill>
                <a:latin typeface="Myriad Pro Semibold"/>
                <a:cs typeface="Myriad Pro Semibold"/>
              </a:rPr>
              <a:t>. in the Seventeenth Conference on Hypertext and Hypermedia. 2006.</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Gary Hsieh, Scott Counts: </a:t>
            </a:r>
            <a:r>
              <a:rPr lang="en-US" sz="1100" dirty="0" err="1" smtClean="0">
                <a:solidFill>
                  <a:schemeClr val="tx1">
                    <a:lumMod val="50000"/>
                    <a:lumOff val="50000"/>
                  </a:schemeClr>
                </a:solidFill>
                <a:latin typeface="Myriad Pro Semibold"/>
                <a:cs typeface="Myriad Pro Semibold"/>
              </a:rPr>
              <a:t>mimir</a:t>
            </a:r>
            <a:r>
              <a:rPr lang="en-US" sz="1100" dirty="0" smtClean="0">
                <a:solidFill>
                  <a:schemeClr val="tx1">
                    <a:lumMod val="50000"/>
                    <a:lumOff val="50000"/>
                  </a:schemeClr>
                </a:solidFill>
                <a:latin typeface="Myriad Pro Semibold"/>
                <a:cs typeface="Myriad Pro Semibold"/>
              </a:rPr>
              <a:t>: a market-based real-time question and answer service. CHI 2009: 769-778</a:t>
            </a:r>
          </a:p>
          <a:p>
            <a:pPr marL="342900" lvl="1">
              <a:spcBef>
                <a:spcPct val="20000"/>
              </a:spcBef>
              <a:spcAft>
                <a:spcPts val="600"/>
              </a:spcAft>
            </a:pPr>
            <a:r>
              <a:rPr lang="en-US" sz="2300" dirty="0" smtClean="0">
                <a:solidFill>
                  <a:srgbClr val="261FBC"/>
                </a:solidFill>
                <a:latin typeface="Myriad Pro Semibold"/>
                <a:cs typeface="Myriad Pro Semibold"/>
              </a:rPr>
              <a:t>Incentives &amp; user behavior</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Yan Chen, F. Maxwell Harper, Joseph A. </a:t>
            </a:r>
            <a:r>
              <a:rPr lang="en-US" sz="1100" dirty="0" err="1" smtClean="0">
                <a:solidFill>
                  <a:schemeClr val="tx1">
                    <a:lumMod val="50000"/>
                    <a:lumOff val="50000"/>
                  </a:schemeClr>
                </a:solidFill>
                <a:latin typeface="Myriad Pro Semibold"/>
                <a:cs typeface="Myriad Pro Semibold"/>
              </a:rPr>
              <a:t>Konstan</a:t>
            </a:r>
            <a:r>
              <a:rPr lang="en-US" sz="1100" dirty="0" smtClean="0">
                <a:solidFill>
                  <a:schemeClr val="tx1">
                    <a:lumMod val="50000"/>
                    <a:lumOff val="50000"/>
                  </a:schemeClr>
                </a:solidFill>
                <a:latin typeface="Myriad Pro Semibold"/>
                <a:cs typeface="Myriad Pro Semibold"/>
              </a:rPr>
              <a:t>, Sherry </a:t>
            </a:r>
            <a:r>
              <a:rPr lang="en-US" sz="1100" dirty="0" err="1" smtClean="0">
                <a:solidFill>
                  <a:schemeClr val="tx1">
                    <a:lumMod val="50000"/>
                    <a:lumOff val="50000"/>
                  </a:schemeClr>
                </a:solidFill>
                <a:latin typeface="Myriad Pro Semibold"/>
                <a:cs typeface="Myriad Pro Semibold"/>
              </a:rPr>
              <a:t>Xin</a:t>
            </a:r>
            <a:r>
              <a:rPr lang="en-US" sz="1100" dirty="0" smtClean="0">
                <a:solidFill>
                  <a:schemeClr val="tx1">
                    <a:lumMod val="50000"/>
                    <a:lumOff val="50000"/>
                  </a:schemeClr>
                </a:solidFill>
                <a:latin typeface="Myriad Pro Semibold"/>
                <a:cs typeface="Myriad Pro Semibold"/>
              </a:rPr>
              <a:t> Li: Social Comparisons and Contributions to Online Communities: A Field Experiment on </a:t>
            </a:r>
            <a:r>
              <a:rPr lang="en-US" sz="1100" dirty="0" err="1" smtClean="0">
                <a:solidFill>
                  <a:schemeClr val="tx1">
                    <a:lumMod val="50000"/>
                    <a:lumOff val="50000"/>
                  </a:schemeClr>
                </a:solidFill>
                <a:latin typeface="Myriad Pro Semibold"/>
                <a:cs typeface="Myriad Pro Semibold"/>
              </a:rPr>
              <a:t>MovieLens</a:t>
            </a:r>
            <a:r>
              <a:rPr lang="en-US" sz="1100" dirty="0" smtClean="0">
                <a:solidFill>
                  <a:schemeClr val="tx1">
                    <a:lumMod val="50000"/>
                    <a:lumOff val="50000"/>
                  </a:schemeClr>
                </a:solidFill>
                <a:latin typeface="Myriad Pro Semibold"/>
                <a:cs typeface="Myriad Pro Semibold"/>
              </a:rPr>
              <a:t>. Computational Social Systems and the Internet 2007</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Nam, K., </a:t>
            </a:r>
            <a:r>
              <a:rPr lang="en-US" sz="1100" dirty="0" err="1" smtClean="0">
                <a:solidFill>
                  <a:schemeClr val="tx1">
                    <a:lumMod val="50000"/>
                    <a:lumOff val="50000"/>
                  </a:schemeClr>
                </a:solidFill>
                <a:latin typeface="Myriad Pro Semibold"/>
                <a:cs typeface="Myriad Pro Semibold"/>
              </a:rPr>
              <a:t>Adamic</a:t>
            </a:r>
            <a:r>
              <a:rPr lang="en-US" sz="1100" dirty="0" smtClean="0">
                <a:solidFill>
                  <a:schemeClr val="tx1">
                    <a:lumMod val="50000"/>
                    <a:lumOff val="50000"/>
                  </a:schemeClr>
                </a:solidFill>
                <a:latin typeface="Myriad Pro Semibold"/>
                <a:cs typeface="Myriad Pro Semibold"/>
              </a:rPr>
              <a:t>, L. A., &amp; Ackerman, M. S. 2009. Questions in, Knowledge </a:t>
            </a:r>
            <a:r>
              <a:rPr lang="en-US" sz="1100" dirty="0" err="1" smtClean="0">
                <a:solidFill>
                  <a:schemeClr val="tx1">
                    <a:lumMod val="50000"/>
                    <a:lumOff val="50000"/>
                  </a:schemeClr>
                </a:solidFill>
                <a:latin typeface="Myriad Pro Semibold"/>
                <a:cs typeface="Myriad Pro Semibold"/>
              </a:rPr>
              <a:t>iN</a:t>
            </a:r>
            <a:r>
              <a:rPr lang="en-US" sz="1100" dirty="0" smtClean="0">
                <a:solidFill>
                  <a:schemeClr val="tx1">
                    <a:lumMod val="50000"/>
                    <a:lumOff val="50000"/>
                  </a:schemeClr>
                </a:solidFill>
                <a:latin typeface="Myriad Pro Semibold"/>
                <a:cs typeface="Myriad Pro Semibold"/>
              </a:rPr>
              <a:t>? A Study of </a:t>
            </a:r>
            <a:r>
              <a:rPr lang="en-US" sz="1100" dirty="0" err="1" smtClean="0">
                <a:solidFill>
                  <a:schemeClr val="tx1">
                    <a:lumMod val="50000"/>
                    <a:lumOff val="50000"/>
                  </a:schemeClr>
                </a:solidFill>
                <a:latin typeface="Myriad Pro Semibold"/>
                <a:cs typeface="Myriad Pro Semibold"/>
              </a:rPr>
              <a:t>Naver's</a:t>
            </a:r>
            <a:r>
              <a:rPr lang="en-US" sz="1100" dirty="0" smtClean="0">
                <a:solidFill>
                  <a:schemeClr val="tx1">
                    <a:lumMod val="50000"/>
                    <a:lumOff val="50000"/>
                  </a:schemeClr>
                </a:solidFill>
                <a:latin typeface="Myriad Pro Semibold"/>
                <a:cs typeface="Myriad Pro Semibold"/>
              </a:rPr>
              <a:t> Question Answering Community, the twenty-seventh annual SIGCHI conference on Human factors in computing systems. Boston: ACM. </a:t>
            </a:r>
          </a:p>
          <a:p>
            <a:pPr marL="342900" lvl="1">
              <a:spcBef>
                <a:spcPct val="20000"/>
              </a:spcBef>
              <a:spcAft>
                <a:spcPts val="600"/>
              </a:spcAft>
            </a:pPr>
            <a:r>
              <a:rPr lang="en-US" sz="1100" dirty="0" smtClean="0">
                <a:solidFill>
                  <a:schemeClr val="tx1">
                    <a:lumMod val="50000"/>
                    <a:lumOff val="50000"/>
                  </a:schemeClr>
                </a:solidFill>
                <a:latin typeface="Myriad Pro Semibold"/>
                <a:cs typeface="Myriad Pro Semibold"/>
              </a:rPr>
              <a:t>Yang, J., </a:t>
            </a:r>
            <a:r>
              <a:rPr lang="en-US" sz="1100" dirty="0" err="1" smtClean="0">
                <a:solidFill>
                  <a:schemeClr val="tx1">
                    <a:lumMod val="50000"/>
                    <a:lumOff val="50000"/>
                  </a:schemeClr>
                </a:solidFill>
                <a:latin typeface="Myriad Pro Semibold"/>
                <a:cs typeface="Myriad Pro Semibold"/>
              </a:rPr>
              <a:t>Adamic</a:t>
            </a:r>
            <a:r>
              <a:rPr lang="en-US" sz="1100" dirty="0" smtClean="0">
                <a:solidFill>
                  <a:schemeClr val="tx1">
                    <a:lumMod val="50000"/>
                    <a:lumOff val="50000"/>
                  </a:schemeClr>
                </a:solidFill>
                <a:latin typeface="Myriad Pro Semibold"/>
                <a:cs typeface="Myriad Pro Semibold"/>
              </a:rPr>
              <a:t>, L. A., &amp; Ackerman, M. S. 2008. Crowdsourcing and Knowledge Sharing: Strategic User Behavior on </a:t>
            </a:r>
            <a:r>
              <a:rPr lang="en-US" sz="1100" dirty="0" err="1" smtClean="0">
                <a:solidFill>
                  <a:schemeClr val="tx1">
                    <a:lumMod val="50000"/>
                    <a:lumOff val="50000"/>
                  </a:schemeClr>
                </a:solidFill>
                <a:latin typeface="Myriad Pro Semibold"/>
                <a:cs typeface="Myriad Pro Semibold"/>
              </a:rPr>
              <a:t>Taskcn</a:t>
            </a:r>
            <a:r>
              <a:rPr lang="en-US" sz="1100" dirty="0" smtClean="0">
                <a:solidFill>
                  <a:schemeClr val="tx1">
                    <a:lumMod val="50000"/>
                    <a:lumOff val="50000"/>
                  </a:schemeClr>
                </a:solidFill>
                <a:latin typeface="Myriad Pro Semibold"/>
                <a:cs typeface="Myriad Pro Semibold"/>
              </a:rPr>
              <a:t>. Proceedings of the 8th ACM conference on Electronic commerce. </a:t>
            </a:r>
            <a:endParaRPr lang="en-US" altLang="zh-CN" sz="1100" dirty="0" smtClean="0">
              <a:solidFill>
                <a:schemeClr val="tx1">
                  <a:lumMod val="50000"/>
                  <a:lumOff val="50000"/>
                </a:schemeClr>
              </a:solidFill>
              <a:latin typeface="Myriad Pro Semibold"/>
              <a:cs typeface="Myriad Pro Semibold"/>
            </a:endParaRPr>
          </a:p>
          <a:p>
            <a:pPr marL="342900" lvl="1">
              <a:spcBef>
                <a:spcPct val="20000"/>
              </a:spcBef>
            </a:pPr>
            <a:endParaRPr lang="en-US" sz="1600" dirty="0" smtClean="0">
              <a:solidFill>
                <a:srgbClr val="261FBC"/>
              </a:solidFill>
              <a:latin typeface="Myriad Pro Semibold"/>
              <a:cs typeface="Myriad Pro Semibold"/>
            </a:endParaRPr>
          </a:p>
        </p:txBody>
      </p:sp>
      <p:sp>
        <p:nvSpPr>
          <p:cNvPr id="5" name="Slide Number Placeholder 4"/>
          <p:cNvSpPr>
            <a:spLocks noGrp="1"/>
          </p:cNvSpPr>
          <p:nvPr>
            <p:ph type="sldNum" sz="quarter" idx="12"/>
          </p:nvPr>
        </p:nvSpPr>
        <p:spPr/>
        <p:txBody>
          <a:bodyPr/>
          <a:lstStyle/>
          <a:p>
            <a:fld id="{9198056F-BB72-3849-86A3-415F1659668C}" type="slidenum">
              <a:rPr lang="en-US" smtClean="0"/>
              <a:pPr/>
              <a:t>22</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7" name="Content Placeholder 2"/>
          <p:cNvSpPr txBox="1">
            <a:spLocks/>
          </p:cNvSpPr>
          <p:nvPr/>
        </p:nvSpPr>
        <p:spPr>
          <a:xfrm>
            <a:off x="2438400" y="2209800"/>
            <a:ext cx="5943600" cy="3429000"/>
          </a:xfrm>
          <a:prstGeom prst="rect">
            <a:avLst/>
          </a:prstGeom>
        </p:spPr>
        <p:txBody>
          <a:bodyPr vert="horz" lIns="91440" tIns="45720" rIns="91440" bIns="45720" rtlCol="0">
            <a:normAutofit fontScale="92500" lnSpcReduction="20000"/>
          </a:bodyPr>
          <a:lstStyle/>
          <a:p>
            <a:pPr marL="342900" marR="0" lvl="0" algn="l" defTabSz="457200" rtl="0" eaLnBrk="1" fontAlgn="auto" latinLnBrk="0" hangingPunct="1">
              <a:lnSpc>
                <a:spcPct val="100000"/>
              </a:lnSpc>
              <a:spcBef>
                <a:spcPct val="20000"/>
              </a:spcBef>
              <a:spcAft>
                <a:spcPts val="1200"/>
              </a:spcAft>
              <a:buClrTx/>
              <a:buSzTx/>
              <a:buFont typeface="Arial"/>
              <a:buNone/>
              <a:tabLst/>
              <a:defRPr/>
            </a:pPr>
            <a:r>
              <a:rPr kumimoji="0" lang="en-US" sz="4500" b="1" i="1" u="none" strike="noStrike" kern="1200" cap="none" spc="0" normalizeH="0" baseline="0" noProof="0" dirty="0" smtClean="0">
                <a:ln>
                  <a:noFill/>
                </a:ln>
                <a:solidFill>
                  <a:srgbClr val="261FBC"/>
                </a:solidFill>
                <a:effectLst/>
                <a:uLnTx/>
                <a:uFillTx/>
                <a:latin typeface="Myriad Pro"/>
                <a:ea typeface="+mn-ea"/>
                <a:cs typeface="Myriad Pro"/>
              </a:rPr>
              <a:t>Thanks: </a:t>
            </a:r>
          </a:p>
          <a:p>
            <a:pPr marL="342900" lvl="1">
              <a:spcBef>
                <a:spcPct val="20000"/>
              </a:spcBef>
            </a:pPr>
            <a:r>
              <a:rPr lang="en-US" sz="2500" dirty="0" err="1" smtClean="0">
                <a:solidFill>
                  <a:schemeClr val="tx1">
                    <a:lumMod val="50000"/>
                    <a:lumOff val="50000"/>
                  </a:schemeClr>
                </a:solidFill>
                <a:latin typeface="Myriad Pro Semibold"/>
                <a:cs typeface="Myriad Pro Semibold"/>
              </a:rPr>
              <a:t>Lada</a:t>
            </a:r>
            <a:r>
              <a:rPr lang="en-US" sz="2500" dirty="0" smtClean="0">
                <a:solidFill>
                  <a:schemeClr val="tx1">
                    <a:lumMod val="50000"/>
                    <a:lumOff val="50000"/>
                  </a:schemeClr>
                </a:solidFill>
                <a:latin typeface="Myriad Pro Semibold"/>
                <a:cs typeface="Myriad Pro Semibold"/>
              </a:rPr>
              <a:t> </a:t>
            </a:r>
            <a:r>
              <a:rPr lang="en-US" sz="2500" dirty="0" err="1" smtClean="0">
                <a:solidFill>
                  <a:schemeClr val="tx1">
                    <a:lumMod val="50000"/>
                    <a:lumOff val="50000"/>
                  </a:schemeClr>
                </a:solidFill>
                <a:latin typeface="Myriad Pro Semibold"/>
                <a:cs typeface="Myriad Pro Semibold"/>
              </a:rPr>
              <a:t>Adamic</a:t>
            </a:r>
            <a:endParaRPr lang="en-US" sz="2500" dirty="0" smtClean="0">
              <a:solidFill>
                <a:schemeClr val="tx1">
                  <a:lumMod val="50000"/>
                  <a:lumOff val="50000"/>
                </a:schemeClr>
              </a:solidFill>
              <a:latin typeface="Myriad Pro Semibold"/>
              <a:cs typeface="Myriad Pro Semibold"/>
            </a:endParaRPr>
          </a:p>
          <a:p>
            <a:pPr marL="342900" lvl="1">
              <a:spcBef>
                <a:spcPct val="20000"/>
              </a:spcBef>
            </a:pPr>
            <a:r>
              <a:rPr lang="en-US" sz="2500" dirty="0" smtClean="0">
                <a:solidFill>
                  <a:schemeClr val="tx1">
                    <a:lumMod val="50000"/>
                    <a:lumOff val="50000"/>
                  </a:schemeClr>
                </a:solidFill>
                <a:latin typeface="Myriad Pro Semibold"/>
                <a:cs typeface="Myriad Pro Semibold"/>
              </a:rPr>
              <a:t>Mark Ackerman</a:t>
            </a:r>
          </a:p>
          <a:p>
            <a:pPr marL="342900" lvl="1">
              <a:spcBef>
                <a:spcPct val="20000"/>
              </a:spcBef>
            </a:pPr>
            <a:r>
              <a:rPr lang="en-US" sz="2500" dirty="0" smtClean="0">
                <a:solidFill>
                  <a:schemeClr val="tx1">
                    <a:lumMod val="50000"/>
                    <a:lumOff val="50000"/>
                  </a:schemeClr>
                </a:solidFill>
                <a:latin typeface="Myriad Pro Semibold"/>
                <a:cs typeface="Myriad Pro Semibold"/>
              </a:rPr>
              <a:t>And all of you here now </a:t>
            </a:r>
            <a:r>
              <a:rPr lang="en-US" sz="2500" dirty="0" err="1" smtClean="0">
                <a:solidFill>
                  <a:schemeClr val="tx1">
                    <a:lumMod val="50000"/>
                    <a:lumOff val="50000"/>
                  </a:schemeClr>
                </a:solidFill>
                <a:latin typeface="Myriad Pro Semibold"/>
                <a:cs typeface="Myriad Pro Semibold"/>
                <a:sym typeface="Wingdings"/>
              </a:rPr>
              <a:t></a:t>
            </a:r>
            <a:endParaRPr lang="en-US" sz="2500" dirty="0" smtClean="0">
              <a:solidFill>
                <a:schemeClr val="tx1">
                  <a:lumMod val="50000"/>
                  <a:lumOff val="50000"/>
                </a:schemeClr>
              </a:solidFill>
              <a:latin typeface="Myriad Pro Semibold"/>
              <a:cs typeface="Myriad Pro Semibold"/>
              <a:sym typeface="Wingdings"/>
            </a:endParaRPr>
          </a:p>
          <a:p>
            <a:pPr marL="342900" lvl="1">
              <a:spcBef>
                <a:spcPct val="20000"/>
              </a:spcBef>
            </a:pPr>
            <a:endParaRPr lang="en-US" sz="2500" dirty="0" smtClean="0">
              <a:solidFill>
                <a:schemeClr val="tx1">
                  <a:lumMod val="50000"/>
                  <a:lumOff val="50000"/>
                </a:schemeClr>
              </a:solidFill>
              <a:latin typeface="Myriad Pro Semibold"/>
              <a:cs typeface="Myriad Pro Semibold"/>
              <a:sym typeface="Wingdings"/>
            </a:endParaRPr>
          </a:p>
          <a:p>
            <a:pPr marL="342900" lvl="1">
              <a:spcBef>
                <a:spcPct val="20000"/>
              </a:spcBef>
            </a:pPr>
            <a:r>
              <a:rPr lang="en-US" sz="2800" b="1" i="1" dirty="0" smtClean="0">
                <a:solidFill>
                  <a:srgbClr val="261FBC"/>
                </a:solidFill>
                <a:latin typeface="Myriad Pro"/>
                <a:cs typeface="Myriad Pro"/>
              </a:rPr>
              <a:t>Contact us</a:t>
            </a:r>
            <a:endParaRPr lang="en-US" sz="2500" dirty="0" smtClean="0">
              <a:solidFill>
                <a:schemeClr val="tx1">
                  <a:lumMod val="50000"/>
                  <a:lumOff val="50000"/>
                </a:schemeClr>
              </a:solidFill>
              <a:latin typeface="Myriad Pro Semibold"/>
              <a:cs typeface="Myriad Pro Semibold"/>
              <a:sym typeface="Wingdings"/>
            </a:endParaRPr>
          </a:p>
          <a:p>
            <a:pPr marL="342900" lvl="1">
              <a:spcBef>
                <a:spcPct val="20000"/>
              </a:spcBef>
            </a:pPr>
            <a:r>
              <a:rPr lang="en-US" sz="2500" dirty="0" smtClean="0">
                <a:solidFill>
                  <a:schemeClr val="tx1">
                    <a:lumMod val="50000"/>
                    <a:lumOff val="50000"/>
                  </a:schemeClr>
                </a:solidFill>
                <a:latin typeface="Myriad Pro Semibold"/>
                <a:cs typeface="Myriad Pro Semibold"/>
                <a:sym typeface="Wingdings"/>
              </a:rPr>
              <a:t>Jiang Yang, </a:t>
            </a:r>
            <a:r>
              <a:rPr lang="en-US" sz="2500" dirty="0" smtClean="0">
                <a:solidFill>
                  <a:schemeClr val="tx1">
                    <a:lumMod val="50000"/>
                    <a:lumOff val="50000"/>
                  </a:schemeClr>
                </a:solidFill>
                <a:latin typeface="Myriad Pro Semibold"/>
                <a:cs typeface="Myriad Pro Semibold"/>
                <a:sym typeface="Wingdings"/>
                <a:hlinkClick r:id="rId4"/>
              </a:rPr>
              <a:t>yangjian@umich.edu</a:t>
            </a:r>
            <a:endParaRPr lang="en-US" sz="2500" dirty="0" smtClean="0">
              <a:solidFill>
                <a:schemeClr val="tx1">
                  <a:lumMod val="50000"/>
                  <a:lumOff val="50000"/>
                </a:schemeClr>
              </a:solidFill>
              <a:latin typeface="Myriad Pro Semibold"/>
              <a:cs typeface="Myriad Pro Semibold"/>
              <a:sym typeface="Wingdings"/>
            </a:endParaRPr>
          </a:p>
          <a:p>
            <a:pPr marL="342900" lvl="1">
              <a:spcBef>
                <a:spcPct val="20000"/>
              </a:spcBef>
            </a:pPr>
            <a:r>
              <a:rPr lang="en-US" sz="2500" dirty="0" smtClean="0">
                <a:solidFill>
                  <a:schemeClr val="tx1">
                    <a:lumMod val="50000"/>
                    <a:lumOff val="50000"/>
                  </a:schemeClr>
                </a:solidFill>
                <a:latin typeface="Myriad Pro Semibold"/>
                <a:cs typeface="Myriad Pro Semibold"/>
                <a:sym typeface="Wingdings"/>
              </a:rPr>
              <a:t>Xiao Wei, </a:t>
            </a:r>
            <a:r>
              <a:rPr lang="en-US" sz="2500" dirty="0" smtClean="0">
                <a:solidFill>
                  <a:schemeClr val="tx1">
                    <a:lumMod val="50000"/>
                    <a:lumOff val="50000"/>
                  </a:schemeClr>
                </a:solidFill>
                <a:latin typeface="Myriad Pro Semibold"/>
                <a:cs typeface="Myriad Pro Semibold"/>
                <a:sym typeface="Wingdings"/>
                <a:hlinkClick r:id="rId5"/>
              </a:rPr>
              <a:t>xiaowei@umich.edu</a:t>
            </a:r>
            <a:r>
              <a:rPr lang="en-US" sz="2500" dirty="0" smtClean="0">
                <a:solidFill>
                  <a:schemeClr val="tx1">
                    <a:lumMod val="50000"/>
                    <a:lumOff val="50000"/>
                  </a:schemeClr>
                </a:solidFill>
                <a:latin typeface="Myriad Pro Semibold"/>
                <a:cs typeface="Myriad Pro Semibold"/>
                <a:sym typeface="Wingdings"/>
              </a:rPr>
              <a:t> </a:t>
            </a:r>
          </a:p>
          <a:p>
            <a:pPr marL="342900" lvl="1">
              <a:spcBef>
                <a:spcPct val="20000"/>
              </a:spcBef>
            </a:pPr>
            <a:endParaRPr lang="en-US" sz="2500" dirty="0" smtClean="0">
              <a:solidFill>
                <a:srgbClr val="261FBC"/>
              </a:solidFill>
              <a:latin typeface="Myriad Pro Semibold"/>
              <a:cs typeface="Myriad Pro Semibold"/>
            </a:endParaRPr>
          </a:p>
          <a:p>
            <a:pPr marL="342900" lvl="1">
              <a:spcBef>
                <a:spcPct val="20000"/>
              </a:spcBef>
            </a:pPr>
            <a:endParaRPr lang="en-US" sz="1600" dirty="0" smtClean="0">
              <a:solidFill>
                <a:schemeClr val="tx1">
                  <a:lumMod val="50000"/>
                  <a:lumOff val="50000"/>
                </a:schemeClr>
              </a:solidFill>
              <a:latin typeface="Myriad Pro Semibold"/>
              <a:cs typeface="Myriad Pro Semibold"/>
            </a:endParaRPr>
          </a:p>
          <a:p>
            <a:pPr marL="342900" lvl="1">
              <a:spcBef>
                <a:spcPct val="20000"/>
              </a:spcBef>
            </a:pPr>
            <a:endParaRPr lang="en-US" sz="1600" dirty="0" smtClean="0">
              <a:solidFill>
                <a:schemeClr val="tx1">
                  <a:lumMod val="50000"/>
                  <a:lumOff val="50000"/>
                </a:schemeClr>
              </a:solidFill>
              <a:latin typeface="Myriad Pro Semibold"/>
              <a:cs typeface="Myriad Pro Semibold"/>
            </a:endParaRPr>
          </a:p>
        </p:txBody>
      </p:sp>
      <p:sp>
        <p:nvSpPr>
          <p:cNvPr id="5" name="Slide Number Placeholder 4"/>
          <p:cNvSpPr>
            <a:spLocks noGrp="1"/>
          </p:cNvSpPr>
          <p:nvPr>
            <p:ph type="sldNum" sz="quarter" idx="12"/>
          </p:nvPr>
        </p:nvSpPr>
        <p:spPr/>
        <p:txBody>
          <a:bodyPr/>
          <a:lstStyle/>
          <a:p>
            <a:fld id="{9198056F-BB72-3849-86A3-415F1659668C}"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sz="2800" dirty="0" err="1" smtClean="0">
                <a:latin typeface="Myriad Pro Semibold"/>
                <a:cs typeface="Myriad Pro Semibold"/>
              </a:rPr>
              <a:t>Baidu</a:t>
            </a:r>
            <a:r>
              <a:rPr lang="en-US" sz="2800" dirty="0" smtClean="0">
                <a:latin typeface="Myriad Pro Semibold"/>
                <a:cs typeface="Myriad Pro Semibold"/>
              </a:rPr>
              <a:t> Knows: Largest Chinese Q&amp;A site</a:t>
            </a:r>
            <a:endParaRPr lang="en-US" sz="2800" dirty="0">
              <a:latin typeface="Myriad Pro Semibold"/>
              <a:cs typeface="Myriad Pro Semibold"/>
            </a:endParaRPr>
          </a:p>
        </p:txBody>
      </p:sp>
      <p:sp>
        <p:nvSpPr>
          <p:cNvPr id="3" name="Content Placeholder 2"/>
          <p:cNvSpPr>
            <a:spLocks noGrp="1"/>
          </p:cNvSpPr>
          <p:nvPr>
            <p:ph idx="1"/>
          </p:nvPr>
        </p:nvSpPr>
        <p:spPr>
          <a:xfrm>
            <a:off x="304800" y="1905000"/>
            <a:ext cx="3733800" cy="4114800"/>
          </a:xfrm>
        </p:spPr>
        <p:txBody>
          <a:bodyPr>
            <a:normAutofit/>
          </a:bodyPr>
          <a:lstStyle/>
          <a:p>
            <a:r>
              <a:rPr lang="en-US" sz="2300" dirty="0" smtClean="0">
                <a:solidFill>
                  <a:srgbClr val="261FBC"/>
                </a:solidFill>
                <a:latin typeface="Myriad Pro Semibold"/>
                <a:cs typeface="Myriad Pro Semibold"/>
              </a:rPr>
              <a:t>Growing </a:t>
            </a:r>
            <a:r>
              <a:rPr lang="en-US" altLang="zh-CN" sz="2300" dirty="0" smtClean="0">
                <a:solidFill>
                  <a:srgbClr val="261FBC"/>
                </a:solidFill>
                <a:latin typeface="Myriad Pro Semibold"/>
                <a:cs typeface="Myriad Pro Semibold"/>
              </a:rPr>
              <a:t>extremely fast </a:t>
            </a:r>
          </a:p>
          <a:p>
            <a:pPr lvl="1"/>
            <a:r>
              <a:rPr lang="en-US" altLang="zh-CN" sz="1600" dirty="0" smtClean="0">
                <a:solidFill>
                  <a:schemeClr val="tx1">
                    <a:lumMod val="65000"/>
                    <a:lumOff val="35000"/>
                  </a:schemeClr>
                </a:solidFill>
                <a:latin typeface="Myriad Pro Semibold"/>
                <a:cs typeface="Myriad Pro Semibold"/>
              </a:rPr>
              <a:t>more than 80 million questions have been asked in 4 years</a:t>
            </a:r>
          </a:p>
          <a:p>
            <a:pPr>
              <a:buNone/>
            </a:pPr>
            <a:endParaRPr lang="en-US" sz="1800" dirty="0" smtClean="0">
              <a:solidFill>
                <a:schemeClr val="tx1">
                  <a:lumMod val="65000"/>
                  <a:lumOff val="35000"/>
                </a:schemeClr>
              </a:solidFill>
              <a:latin typeface="Myriad Pro Semibold"/>
              <a:cs typeface="Myriad Pro Semibold"/>
            </a:endParaRPr>
          </a:p>
          <a:p>
            <a:r>
              <a:rPr lang="en-US" sz="2300" dirty="0" smtClean="0">
                <a:solidFill>
                  <a:srgbClr val="261FBC"/>
                </a:solidFill>
                <a:latin typeface="Myriad Pro Semibold"/>
                <a:cs typeface="Myriad Pro Semibold"/>
              </a:rPr>
              <a:t>Huge user population</a:t>
            </a:r>
            <a:r>
              <a:rPr lang="en-US" altLang="zh-CN" sz="2300" dirty="0" smtClean="0">
                <a:solidFill>
                  <a:srgbClr val="261FBC"/>
                </a:solidFill>
                <a:latin typeface="Myriad Pro Semibold"/>
                <a:cs typeface="Myriad Pro Semibold"/>
              </a:rPr>
              <a:t> </a:t>
            </a:r>
          </a:p>
          <a:p>
            <a:pPr lvl="1"/>
            <a:r>
              <a:rPr lang="en-US" altLang="zh-CN" sz="1600" dirty="0" smtClean="0">
                <a:solidFill>
                  <a:schemeClr val="tx1">
                    <a:lumMod val="65000"/>
                    <a:lumOff val="35000"/>
                  </a:schemeClr>
                </a:solidFill>
                <a:latin typeface="Myriad Pro Semibold"/>
                <a:cs typeface="Myriad Pro Semibold"/>
              </a:rPr>
              <a:t>users </a:t>
            </a:r>
            <a:r>
              <a:rPr lang="en-US" altLang="zh-CN" sz="1600" dirty="0">
                <a:solidFill>
                  <a:schemeClr val="tx1">
                    <a:lumMod val="65000"/>
                    <a:lumOff val="35000"/>
                  </a:schemeClr>
                </a:solidFill>
                <a:latin typeface="Myriad Pro Semibold"/>
                <a:cs typeface="Myriad Pro Semibold"/>
              </a:rPr>
              <a:t>are connected</a:t>
            </a:r>
            <a:r>
              <a:rPr lang="en-US" altLang="zh-CN" sz="1600" dirty="0" smtClean="0">
                <a:solidFill>
                  <a:schemeClr val="tx1">
                    <a:lumMod val="65000"/>
                    <a:lumOff val="35000"/>
                  </a:schemeClr>
                </a:solidFill>
                <a:latin typeface="Myriad Pro Semibold"/>
                <a:cs typeface="Myriad Pro Semibold"/>
              </a:rPr>
              <a:t> with many other </a:t>
            </a:r>
            <a:r>
              <a:rPr lang="en-US" altLang="zh-CN" sz="1600" dirty="0" err="1" smtClean="0">
                <a:solidFill>
                  <a:schemeClr val="tx1">
                    <a:lumMod val="65000"/>
                    <a:lumOff val="35000"/>
                  </a:schemeClr>
                </a:solidFill>
                <a:latin typeface="Myriad Pro Semibold"/>
                <a:cs typeface="Myriad Pro Semibold"/>
              </a:rPr>
              <a:t>Baidu</a:t>
            </a:r>
            <a:r>
              <a:rPr lang="en-US" altLang="zh-CN" sz="1600" dirty="0" smtClean="0">
                <a:solidFill>
                  <a:schemeClr val="tx1">
                    <a:lumMod val="65000"/>
                    <a:lumOff val="35000"/>
                  </a:schemeClr>
                </a:solidFill>
                <a:latin typeface="Myriad Pro Semibold"/>
                <a:cs typeface="Myriad Pro Semibold"/>
              </a:rPr>
              <a:t> services</a:t>
            </a:r>
          </a:p>
          <a:p>
            <a:pPr lvl="1"/>
            <a:r>
              <a:rPr lang="en-US" altLang="zh-CN" sz="1600" dirty="0" smtClean="0">
                <a:solidFill>
                  <a:schemeClr val="tx1">
                    <a:lumMod val="65000"/>
                    <a:lumOff val="35000"/>
                  </a:schemeClr>
                </a:solidFill>
                <a:latin typeface="Myriad Pro Semibold"/>
                <a:cs typeface="Myriad Pro Semibold"/>
              </a:rPr>
              <a:t>2,667,518 unique users participated in the period of the data, within half year</a:t>
            </a:r>
          </a:p>
          <a:p>
            <a:pPr lvl="1"/>
            <a:endParaRPr lang="en-US" altLang="zh-CN" sz="1600" dirty="0" smtClean="0">
              <a:solidFill>
                <a:schemeClr val="tx1">
                  <a:lumMod val="65000"/>
                  <a:lumOff val="35000"/>
                </a:schemeClr>
              </a:solidFill>
              <a:latin typeface="Myriad Pro Semibold"/>
              <a:cs typeface="Myriad Pro Semibold"/>
            </a:endParaRPr>
          </a:p>
          <a:p>
            <a:r>
              <a:rPr lang="en-US" sz="2300" dirty="0" smtClean="0">
                <a:solidFill>
                  <a:srgbClr val="261FBC"/>
                </a:solidFill>
                <a:latin typeface="Myriad Pro Semibold"/>
                <a:cs typeface="Myriad Pro Semibold"/>
              </a:rPr>
              <a:t>Knowledge repository as online resource</a:t>
            </a:r>
            <a:endParaRPr lang="en-US" altLang="zh-CN" sz="2300" dirty="0" smtClean="0">
              <a:solidFill>
                <a:srgbClr val="261FBC"/>
              </a:solidFill>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5" name="Picture 4" descr="jiedu.png"/>
          <p:cNvPicPr>
            <a:picLocks noChangeAspect="1"/>
          </p:cNvPicPr>
          <p:nvPr/>
        </p:nvPicPr>
        <p:blipFill>
          <a:blip r:embed="rId4"/>
          <a:stretch>
            <a:fillRect/>
          </a:stretch>
        </p:blipFill>
        <p:spPr>
          <a:xfrm>
            <a:off x="4114800" y="1905000"/>
            <a:ext cx="4503633" cy="4576963"/>
          </a:xfrm>
          <a:prstGeom prst="rect">
            <a:avLst/>
          </a:prstGeom>
        </p:spPr>
      </p:pic>
      <p:grpSp>
        <p:nvGrpSpPr>
          <p:cNvPr id="9" name="Group 8"/>
          <p:cNvGrpSpPr/>
          <p:nvPr/>
        </p:nvGrpSpPr>
        <p:grpSpPr>
          <a:xfrm>
            <a:off x="5943599" y="1417638"/>
            <a:ext cx="3200401" cy="2697162"/>
            <a:chOff x="5943599" y="1417638"/>
            <a:chExt cx="3200401" cy="2697162"/>
          </a:xfrm>
        </p:grpSpPr>
        <p:sp>
          <p:nvSpPr>
            <p:cNvPr id="6" name="Rectangular Callout 5"/>
            <p:cNvSpPr/>
            <p:nvPr/>
          </p:nvSpPr>
          <p:spPr>
            <a:xfrm>
              <a:off x="6019799" y="1417638"/>
              <a:ext cx="2743201" cy="792162"/>
            </a:xfrm>
            <a:prstGeom prst="wedgeRectCallout">
              <a:avLst>
                <a:gd name="adj1" fmla="val -70193"/>
                <a:gd name="adj2" fmla="val 58312"/>
              </a:avLst>
            </a:prstGeom>
            <a:solidFill>
              <a:srgbClr val="AA0000">
                <a:alpha val="76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bg1"/>
                  </a:solidFill>
                  <a:latin typeface="Myriad Pro"/>
                  <a:cs typeface="Myriad Pro"/>
                </a:rPr>
                <a:t>How to swear off drugs</a:t>
              </a:r>
              <a:endParaRPr lang="en-US" sz="2000" dirty="0">
                <a:solidFill>
                  <a:schemeClr val="bg1"/>
                </a:solidFill>
                <a:latin typeface="Myriad Pro"/>
                <a:cs typeface="Myriad Pro"/>
              </a:endParaRPr>
            </a:p>
          </p:txBody>
        </p:sp>
        <p:sp>
          <p:nvSpPr>
            <p:cNvPr id="7" name="Rectangular Callout 6"/>
            <p:cNvSpPr/>
            <p:nvPr/>
          </p:nvSpPr>
          <p:spPr>
            <a:xfrm>
              <a:off x="5943599" y="2438400"/>
              <a:ext cx="3124201" cy="609600"/>
            </a:xfrm>
            <a:prstGeom prst="wedgeRectCallout">
              <a:avLst>
                <a:gd name="adj1" fmla="val -75066"/>
                <a:gd name="adj2" fmla="val 15563"/>
              </a:avLst>
            </a:prstGeom>
            <a:solidFill>
              <a:schemeClr val="tx1">
                <a:alpha val="52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1600" dirty="0" smtClean="0">
                  <a:solidFill>
                    <a:schemeClr val="bg1"/>
                  </a:solidFill>
                  <a:latin typeface="Myriad Pro"/>
                  <a:cs typeface="Myriad Pro"/>
                </a:rPr>
                <a:t>How to swear off drugs in home-</a:t>
              </a:r>
              <a:r>
                <a:rPr lang="en-US" sz="1600" b="1" i="1" dirty="0" err="1" smtClean="0">
                  <a:solidFill>
                    <a:schemeClr val="bg1"/>
                  </a:solidFill>
                  <a:latin typeface="Myriad Pro"/>
                  <a:cs typeface="Myriad Pro"/>
                </a:rPr>
                <a:t>Baidu</a:t>
              </a:r>
              <a:r>
                <a:rPr lang="en-US" sz="1600" b="1" i="1" dirty="0" smtClean="0">
                  <a:solidFill>
                    <a:schemeClr val="bg1"/>
                  </a:solidFill>
                  <a:latin typeface="Myriad Pro"/>
                  <a:cs typeface="Myriad Pro"/>
                </a:rPr>
                <a:t> Knows</a:t>
              </a:r>
              <a:endParaRPr lang="en-US" sz="1600" b="1" i="1" dirty="0">
                <a:solidFill>
                  <a:schemeClr val="bg1"/>
                </a:solidFill>
                <a:latin typeface="Myriad Pro"/>
                <a:cs typeface="Myriad Pro"/>
              </a:endParaRPr>
            </a:p>
          </p:txBody>
        </p:sp>
        <p:sp>
          <p:nvSpPr>
            <p:cNvPr id="8" name="Rectangular Callout 7"/>
            <p:cNvSpPr/>
            <p:nvPr/>
          </p:nvSpPr>
          <p:spPr>
            <a:xfrm>
              <a:off x="6172199" y="3390900"/>
              <a:ext cx="2971801" cy="723900"/>
            </a:xfrm>
            <a:prstGeom prst="wedgeRectCallout">
              <a:avLst>
                <a:gd name="adj1" fmla="val -67387"/>
                <a:gd name="adj2" fmla="val -55039"/>
              </a:avLst>
            </a:prstGeom>
            <a:solidFill>
              <a:schemeClr val="tx1">
                <a:alpha val="52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1600" dirty="0" smtClean="0">
                  <a:solidFill>
                    <a:schemeClr val="bg1"/>
                  </a:solidFill>
                  <a:latin typeface="Myriad Pro"/>
                  <a:cs typeface="Myriad Pro"/>
                </a:rPr>
                <a:t>How to swear off drugs without going to rehabilitation center-</a:t>
              </a:r>
              <a:r>
                <a:rPr lang="en-US" sz="1600" b="1" i="1" dirty="0" err="1" smtClean="0">
                  <a:solidFill>
                    <a:schemeClr val="bg1"/>
                  </a:solidFill>
                  <a:latin typeface="Myriad Pro"/>
                  <a:cs typeface="Myriad Pro"/>
                </a:rPr>
                <a:t>Baidu</a:t>
              </a:r>
              <a:r>
                <a:rPr lang="en-US" sz="1600" b="1" i="1" dirty="0" smtClean="0">
                  <a:solidFill>
                    <a:schemeClr val="bg1"/>
                  </a:solidFill>
                  <a:latin typeface="Myriad Pro"/>
                  <a:cs typeface="Myriad Pro"/>
                </a:rPr>
                <a:t> Knows</a:t>
              </a:r>
              <a:endParaRPr lang="en-US" sz="1600" b="1" i="1" dirty="0">
                <a:solidFill>
                  <a:schemeClr val="bg1"/>
                </a:solidFill>
                <a:latin typeface="Myriad Pro"/>
                <a:cs typeface="Myriad Pro"/>
              </a:endParaRPr>
            </a:p>
          </p:txBody>
        </p:sp>
      </p:grpSp>
      <p:sp>
        <p:nvSpPr>
          <p:cNvPr id="10" name="Slide Number Placeholder 9"/>
          <p:cNvSpPr>
            <a:spLocks noGrp="1"/>
          </p:cNvSpPr>
          <p:nvPr>
            <p:ph type="sldNum" sz="quarter" idx="12"/>
          </p:nvPr>
        </p:nvSpPr>
        <p:spPr/>
        <p:txBody>
          <a:bodyPr/>
          <a:lstStyle/>
          <a:p>
            <a:fld id="{9198056F-BB72-3849-86A3-415F1659668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sz="2800" dirty="0" err="1" smtClean="0">
                <a:latin typeface="Myriad Pro Semibold"/>
                <a:cs typeface="Myriad Pro Semibold"/>
              </a:rPr>
              <a:t>Baidu</a:t>
            </a:r>
            <a:r>
              <a:rPr lang="en-US" sz="2800" dirty="0" smtClean="0">
                <a:latin typeface="Myriad Pro Semibold"/>
                <a:cs typeface="Myriad Pro Semibold"/>
              </a:rPr>
              <a:t> Knows: comparing to peers</a:t>
            </a:r>
            <a:endParaRPr lang="en-US" sz="2800" dirty="0">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graphicFrame>
        <p:nvGraphicFramePr>
          <p:cNvPr id="11" name="Table 10"/>
          <p:cNvGraphicFramePr>
            <a:graphicFrameLocks noGrp="1"/>
          </p:cNvGraphicFramePr>
          <p:nvPr/>
        </p:nvGraphicFramePr>
        <p:xfrm>
          <a:off x="1143000" y="2362200"/>
          <a:ext cx="7010400" cy="3263899"/>
        </p:xfrm>
        <a:graphic>
          <a:graphicData uri="http://schemas.openxmlformats.org/drawingml/2006/table">
            <a:tbl>
              <a:tblPr firstRow="1" bandRow="1">
                <a:tableStyleId>{0E3FDE45-AF77-4B5C-9715-49D594BDF05E}</a:tableStyleId>
              </a:tblPr>
              <a:tblGrid>
                <a:gridCol w="2336800"/>
                <a:gridCol w="2336800"/>
                <a:gridCol w="2336800"/>
              </a:tblGrid>
              <a:tr h="488950">
                <a:tc>
                  <a:txBody>
                    <a:bodyPr/>
                    <a:lstStyle/>
                    <a:p>
                      <a:endParaRPr lang="en-US" sz="1400" b="1" dirty="0">
                        <a:solidFill>
                          <a:schemeClr val="tx1">
                            <a:lumMod val="50000"/>
                            <a:lumOff val="50000"/>
                          </a:schemeClr>
                        </a:solidFill>
                        <a:latin typeface="+mn-lt"/>
                      </a:endParaRPr>
                    </a:p>
                  </a:txBody>
                  <a:tcPr/>
                </a:tc>
                <a:tc>
                  <a:txBody>
                    <a:bodyPr/>
                    <a:lstStyle/>
                    <a:p>
                      <a:r>
                        <a:rPr lang="en-US" sz="1400" b="0" kern="1200" dirty="0" smtClean="0">
                          <a:solidFill>
                            <a:schemeClr val="tx1">
                              <a:lumMod val="50000"/>
                              <a:lumOff val="50000"/>
                            </a:schemeClr>
                          </a:solidFill>
                          <a:latin typeface="Myriad Pro Semibold"/>
                          <a:ea typeface="+mn-ea"/>
                          <a:cs typeface="Myriad Pro Semibold"/>
                        </a:rPr>
                        <a:t>Yahoo</a:t>
                      </a:r>
                      <a:r>
                        <a:rPr lang="en-US" sz="1400" b="0" dirty="0" smtClean="0">
                          <a:solidFill>
                            <a:schemeClr val="tx1">
                              <a:lumMod val="50000"/>
                              <a:lumOff val="50000"/>
                            </a:schemeClr>
                          </a:solidFill>
                        </a:rPr>
                        <a:t>! </a:t>
                      </a:r>
                      <a:r>
                        <a:rPr lang="en-US" sz="1400" b="0" kern="1200" dirty="0" smtClean="0">
                          <a:solidFill>
                            <a:schemeClr val="tx1">
                              <a:lumMod val="50000"/>
                              <a:lumOff val="50000"/>
                            </a:schemeClr>
                          </a:solidFill>
                          <a:latin typeface="Myriad Pro Semibold"/>
                          <a:ea typeface="+mn-ea"/>
                          <a:cs typeface="Myriad Pro Semibold"/>
                        </a:rPr>
                        <a:t>Answers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tx1">
                              <a:lumMod val="50000"/>
                              <a:lumOff val="50000"/>
                            </a:schemeClr>
                          </a:solidFill>
                          <a:latin typeface="Myriad Pro Semibold"/>
                          <a:ea typeface="+mn-ea"/>
                          <a:cs typeface="Myriad Pro Semibold"/>
                        </a:rPr>
                        <a:t>Baidu</a:t>
                      </a:r>
                      <a:r>
                        <a:rPr lang="en-US" sz="1400" b="0" kern="1200" dirty="0" smtClean="0">
                          <a:solidFill>
                            <a:schemeClr val="tx1">
                              <a:lumMod val="50000"/>
                              <a:lumOff val="50000"/>
                            </a:schemeClr>
                          </a:solidFill>
                          <a:latin typeface="Myriad Pro Semibold"/>
                          <a:ea typeface="+mn-ea"/>
                          <a:cs typeface="Myriad Pro Semibold"/>
                        </a:rPr>
                        <a:t> Knows</a:t>
                      </a:r>
                    </a:p>
                  </a:txBody>
                  <a:tcPr/>
                </a:tc>
              </a:tr>
              <a:tr h="488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yriad Pro Semibold"/>
                        </a:rPr>
                        <a:t>Start date</a:t>
                      </a:r>
                      <a:endParaRPr lang="en-US" sz="1400" b="1" kern="1200" dirty="0" smtClean="0">
                        <a:solidFill>
                          <a:schemeClr val="tx1"/>
                        </a:solidFill>
                        <a:latin typeface="+mn-lt"/>
                        <a:ea typeface="+mn-ea"/>
                        <a:cs typeface="Myriad Pro Semibold"/>
                      </a:endParaRPr>
                    </a:p>
                  </a:txBody>
                  <a:tcPr/>
                </a:tc>
                <a:tc>
                  <a:txBody>
                    <a:bodyPr/>
                    <a:lstStyle/>
                    <a:p>
                      <a:r>
                        <a:rPr lang="en-US" sz="1400" dirty="0" smtClean="0">
                          <a:latin typeface="Myriad Pro"/>
                          <a:cs typeface="Myriad Pro"/>
                        </a:rPr>
                        <a:t>Dec., 2005</a:t>
                      </a:r>
                      <a:endParaRPr lang="en-US" sz="1400" dirty="0">
                        <a:latin typeface="Myriad Pro"/>
                        <a:cs typeface="Myriad Pro"/>
                      </a:endParaRPr>
                    </a:p>
                  </a:txBody>
                  <a:tcPr/>
                </a:tc>
                <a:tc>
                  <a:txBody>
                    <a:bodyPr/>
                    <a:lstStyle/>
                    <a:p>
                      <a:r>
                        <a:rPr lang="en-US" sz="1400" dirty="0" smtClean="0">
                          <a:latin typeface="Myriad Pro"/>
                          <a:cs typeface="Myriad Pro"/>
                        </a:rPr>
                        <a:t>Jun., 2005</a:t>
                      </a:r>
                      <a:endParaRPr lang="en-US" sz="1400" dirty="0">
                        <a:latin typeface="Myriad Pro"/>
                        <a:cs typeface="Myriad Pro"/>
                      </a:endParaRPr>
                    </a:p>
                  </a:txBody>
                  <a:tcPr/>
                </a:tc>
              </a:tr>
              <a:tr h="488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yriad Pro Semibold"/>
                        </a:rPr>
                        <a:t>Incentives for</a:t>
                      </a:r>
                      <a:r>
                        <a:rPr lang="en-US" sz="1400" b="1" kern="1200" baseline="0" dirty="0" smtClean="0">
                          <a:solidFill>
                            <a:schemeClr val="tx1"/>
                          </a:solidFill>
                          <a:latin typeface="+mn-lt"/>
                          <a:ea typeface="+mn-ea"/>
                          <a:cs typeface="Myriad Pro Semibold"/>
                        </a:rPr>
                        <a:t> asking</a:t>
                      </a:r>
                      <a:endParaRPr lang="en-US" sz="1400" b="1" kern="1200" dirty="0" smtClean="0">
                        <a:solidFill>
                          <a:schemeClr val="tx1"/>
                        </a:solidFill>
                        <a:latin typeface="+mn-lt"/>
                        <a:ea typeface="+mn-ea"/>
                        <a:cs typeface="Myriad Pro Semibold"/>
                      </a:endParaRPr>
                    </a:p>
                  </a:txBody>
                  <a:tcPr/>
                </a:tc>
                <a:tc>
                  <a:txBody>
                    <a:bodyPr/>
                    <a:lstStyle/>
                    <a:p>
                      <a:r>
                        <a:rPr lang="en-US" sz="1400" dirty="0" smtClean="0">
                          <a:solidFill>
                            <a:schemeClr val="tx1"/>
                          </a:solidFill>
                          <a:latin typeface="Myriad Pro"/>
                          <a:cs typeface="Myriad Pro"/>
                        </a:rPr>
                        <a:t>Pay</a:t>
                      </a:r>
                      <a:r>
                        <a:rPr lang="en-US" sz="1400" baseline="0" dirty="0" smtClean="0">
                          <a:solidFill>
                            <a:schemeClr val="tx1"/>
                          </a:solidFill>
                          <a:latin typeface="Myriad Pro"/>
                          <a:cs typeface="Myriad Pro"/>
                        </a:rPr>
                        <a:t> a flat rate of virtual points to ask</a:t>
                      </a:r>
                      <a:endParaRPr lang="en-US" sz="1400" dirty="0">
                        <a:solidFill>
                          <a:schemeClr val="tx1"/>
                        </a:solidFill>
                        <a:latin typeface="Myriad Pro"/>
                        <a:cs typeface="Myriad Pro"/>
                      </a:endParaRPr>
                    </a:p>
                  </a:txBody>
                  <a:tcPr/>
                </a:tc>
                <a:tc>
                  <a:txBody>
                    <a:bodyPr/>
                    <a:lstStyle/>
                    <a:p>
                      <a:r>
                        <a:rPr lang="en-US" sz="1400" dirty="0" smtClean="0">
                          <a:solidFill>
                            <a:schemeClr val="tx1"/>
                          </a:solidFill>
                          <a:latin typeface="Myriad Pro"/>
                          <a:cs typeface="Myriad Pro"/>
                        </a:rPr>
                        <a:t>Earn a flat rate</a:t>
                      </a:r>
                      <a:r>
                        <a:rPr lang="en-US" sz="1400" baseline="0" dirty="0" smtClean="0">
                          <a:solidFill>
                            <a:schemeClr val="tx1"/>
                          </a:solidFill>
                          <a:latin typeface="Myriad Pro"/>
                          <a:cs typeface="Myriad Pro"/>
                        </a:rPr>
                        <a:t> of points, but pay for extra award</a:t>
                      </a:r>
                      <a:endParaRPr lang="en-US" sz="1400" dirty="0">
                        <a:solidFill>
                          <a:schemeClr val="tx1"/>
                        </a:solidFill>
                        <a:latin typeface="Myriad Pro"/>
                        <a:cs typeface="Myriad Pro"/>
                      </a:endParaRPr>
                    </a:p>
                  </a:txBody>
                  <a:tcPr/>
                </a:tc>
              </a:tr>
              <a:tr h="488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yriad Pro Semibold"/>
                        </a:rPr>
                        <a:t>Incentives for</a:t>
                      </a:r>
                      <a:r>
                        <a:rPr lang="en-US" sz="1400" b="1" kern="1200" baseline="0" dirty="0" smtClean="0">
                          <a:solidFill>
                            <a:schemeClr val="tx1"/>
                          </a:solidFill>
                          <a:latin typeface="+mn-lt"/>
                          <a:ea typeface="+mn-ea"/>
                          <a:cs typeface="Myriad Pro Semibold"/>
                        </a:rPr>
                        <a:t> answering</a:t>
                      </a:r>
                      <a:endParaRPr lang="en-US" sz="1400" b="1" kern="1200" dirty="0" smtClean="0">
                        <a:solidFill>
                          <a:schemeClr val="tx1"/>
                        </a:solidFill>
                        <a:latin typeface="+mn-lt"/>
                        <a:ea typeface="+mn-ea"/>
                        <a:cs typeface="Myriad Pro Semibold"/>
                      </a:endParaRPr>
                    </a:p>
                  </a:txBody>
                  <a:tcPr/>
                </a:tc>
                <a:tc>
                  <a:txBody>
                    <a:bodyPr/>
                    <a:lstStyle/>
                    <a:p>
                      <a:r>
                        <a:rPr lang="en-US" sz="1400" dirty="0" smtClean="0">
                          <a:solidFill>
                            <a:schemeClr val="tx1"/>
                          </a:solidFill>
                          <a:latin typeface="Myriad Pro"/>
                          <a:cs typeface="Myriad Pro"/>
                        </a:rPr>
                        <a:t>Flat rate</a:t>
                      </a:r>
                      <a:r>
                        <a:rPr lang="en-US" sz="1400" baseline="0" dirty="0" smtClean="0">
                          <a:solidFill>
                            <a:schemeClr val="tx1"/>
                          </a:solidFill>
                          <a:latin typeface="Myriad Pro"/>
                          <a:cs typeface="Myriad Pro"/>
                        </a:rPr>
                        <a:t> of virtual points</a:t>
                      </a:r>
                      <a:endParaRPr lang="en-US" sz="1400" dirty="0">
                        <a:solidFill>
                          <a:schemeClr val="tx1"/>
                        </a:solidFill>
                        <a:latin typeface="Myriad Pro"/>
                        <a:cs typeface="Myriad Pro"/>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yriad Pro"/>
                          <a:cs typeface="Myriad Pro"/>
                        </a:rPr>
                        <a:t>Flat rate</a:t>
                      </a:r>
                      <a:r>
                        <a:rPr lang="en-US" sz="1400" baseline="0" dirty="0" smtClean="0">
                          <a:solidFill>
                            <a:schemeClr val="tx1"/>
                          </a:solidFill>
                          <a:latin typeface="Myriad Pro"/>
                          <a:cs typeface="Myriad Pro"/>
                        </a:rPr>
                        <a:t> of virtual points</a:t>
                      </a:r>
                      <a:endParaRPr lang="en-US" sz="1400" dirty="0" smtClean="0">
                        <a:solidFill>
                          <a:schemeClr val="tx1"/>
                        </a:solidFill>
                        <a:latin typeface="Myriad Pro"/>
                        <a:cs typeface="Myriad Pro"/>
                      </a:endParaRPr>
                    </a:p>
                    <a:p>
                      <a:r>
                        <a:rPr lang="en-US" sz="1400" dirty="0" smtClean="0">
                          <a:solidFill>
                            <a:schemeClr val="tx1"/>
                          </a:solidFill>
                          <a:latin typeface="Myriad Pro"/>
                          <a:cs typeface="Myriad Pro"/>
                        </a:rPr>
                        <a:t>+extra flexible rate</a:t>
                      </a:r>
                      <a:endParaRPr lang="en-US" sz="1400" dirty="0">
                        <a:solidFill>
                          <a:schemeClr val="tx1"/>
                        </a:solidFill>
                        <a:latin typeface="Myriad Pro"/>
                        <a:cs typeface="Myriad Pro"/>
                      </a:endParaRPr>
                    </a:p>
                  </a:txBody>
                  <a:tcPr/>
                </a:tc>
              </a:tr>
              <a:tr h="488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yriad Pro Semibold"/>
                        </a:rPr>
                        <a:t>Honor</a:t>
                      </a:r>
                      <a:r>
                        <a:rPr lang="en-US" sz="1400" b="1" kern="1200" baseline="0" dirty="0" smtClean="0">
                          <a:solidFill>
                            <a:schemeClr val="tx1"/>
                          </a:solidFill>
                          <a:latin typeface="+mn-lt"/>
                          <a:ea typeface="+mn-ea"/>
                          <a:cs typeface="Myriad Pro Semibold"/>
                        </a:rPr>
                        <a:t> system</a:t>
                      </a:r>
                      <a:endParaRPr lang="en-US" sz="1400" b="1" kern="1200" dirty="0" smtClean="0">
                        <a:solidFill>
                          <a:schemeClr val="tx1"/>
                        </a:solidFill>
                        <a:latin typeface="+mn-lt"/>
                        <a:ea typeface="+mn-ea"/>
                        <a:cs typeface="Myriad Pro Semibold"/>
                      </a:endParaRPr>
                    </a:p>
                  </a:txBody>
                  <a:tcPr/>
                </a:tc>
                <a:tc>
                  <a:txBody>
                    <a:bodyPr/>
                    <a:lstStyle/>
                    <a:p>
                      <a:r>
                        <a:rPr lang="en-US" sz="1400" dirty="0" smtClean="0">
                          <a:solidFill>
                            <a:schemeClr val="tx1"/>
                          </a:solidFill>
                          <a:latin typeface="Myriad Pro"/>
                          <a:cs typeface="Myriad Pro"/>
                        </a:rPr>
                        <a:t>Aggregated</a:t>
                      </a:r>
                      <a:r>
                        <a:rPr lang="en-US" sz="1400" baseline="0" dirty="0" smtClean="0">
                          <a:solidFill>
                            <a:schemeClr val="tx1"/>
                          </a:solidFill>
                          <a:latin typeface="Myriad Pro"/>
                          <a:cs typeface="Myriad Pro"/>
                        </a:rPr>
                        <a:t> points</a:t>
                      </a:r>
                    </a:p>
                    <a:p>
                      <a:r>
                        <a:rPr lang="en-US" sz="1400" baseline="0" dirty="0" smtClean="0">
                          <a:solidFill>
                            <a:schemeClr val="tx1"/>
                          </a:solidFill>
                          <a:latin typeface="Myriad Pro"/>
                          <a:cs typeface="Myriad Pro"/>
                        </a:rPr>
                        <a:t>Levels according to points</a:t>
                      </a:r>
                      <a:endParaRPr lang="en-US" sz="1400" dirty="0">
                        <a:solidFill>
                          <a:schemeClr val="tx1"/>
                        </a:solidFill>
                        <a:latin typeface="Myriad Pro"/>
                        <a:cs typeface="Myriad Pro"/>
                      </a:endParaRPr>
                    </a:p>
                  </a:txBody>
                  <a:tcPr/>
                </a:tc>
                <a:tc>
                  <a:txBody>
                    <a:bodyPr/>
                    <a:lstStyle/>
                    <a:p>
                      <a:r>
                        <a:rPr lang="en-US" sz="1400" dirty="0" smtClean="0">
                          <a:solidFill>
                            <a:schemeClr val="tx1"/>
                          </a:solidFill>
                          <a:latin typeface="Myriad Pro"/>
                          <a:cs typeface="Myriad Pro"/>
                        </a:rPr>
                        <a:t>Aggregated</a:t>
                      </a:r>
                      <a:r>
                        <a:rPr lang="en-US" sz="1400" baseline="0" dirty="0" smtClean="0">
                          <a:solidFill>
                            <a:schemeClr val="tx1"/>
                          </a:solidFill>
                          <a:latin typeface="Myriad Pro"/>
                          <a:cs typeface="Myriad Pro"/>
                        </a:rPr>
                        <a:t> points</a:t>
                      </a:r>
                    </a:p>
                    <a:p>
                      <a:r>
                        <a:rPr lang="en-US" sz="1400" baseline="0" dirty="0" smtClean="0">
                          <a:solidFill>
                            <a:schemeClr val="tx1"/>
                          </a:solidFill>
                          <a:latin typeface="Myriad Pro"/>
                          <a:cs typeface="Myriad Pro"/>
                        </a:rPr>
                        <a:t>Levels according to points</a:t>
                      </a:r>
                      <a:endParaRPr lang="en-US" sz="1400" dirty="0" smtClean="0">
                        <a:solidFill>
                          <a:schemeClr val="tx1"/>
                        </a:solidFill>
                        <a:latin typeface="Myriad Pro"/>
                        <a:cs typeface="Myriad Pro"/>
                      </a:endParaRPr>
                    </a:p>
                    <a:p>
                      <a:r>
                        <a:rPr lang="en-US" sz="1400" dirty="0" smtClean="0">
                          <a:solidFill>
                            <a:schemeClr val="tx1"/>
                          </a:solidFill>
                          <a:latin typeface="Myriad Pro"/>
                          <a:cs typeface="Myriad Pro"/>
                        </a:rPr>
                        <a:t>5 tracks of honor titles</a:t>
                      </a:r>
                      <a:endParaRPr lang="en-US" sz="1400" dirty="0">
                        <a:solidFill>
                          <a:schemeClr val="tx1"/>
                        </a:solidFill>
                        <a:latin typeface="Myriad Pro"/>
                        <a:cs typeface="Myriad Pro"/>
                      </a:endParaRPr>
                    </a:p>
                  </a:txBody>
                  <a:tcPr/>
                </a:tc>
              </a:tr>
              <a:tr h="488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yriad Pro Semibold"/>
                        </a:rPr>
                        <a:t>Popularity: # questions answered</a:t>
                      </a:r>
                      <a:r>
                        <a:rPr lang="en-US" sz="1400" b="1" kern="1200" baseline="0" dirty="0" smtClean="0">
                          <a:solidFill>
                            <a:schemeClr val="tx1"/>
                          </a:solidFill>
                          <a:latin typeface="+mn-lt"/>
                          <a:ea typeface="+mn-ea"/>
                          <a:cs typeface="Myriad Pro Semibold"/>
                        </a:rPr>
                        <a:t> everyday</a:t>
                      </a:r>
                      <a:endParaRPr lang="en-US" sz="1400" b="1" kern="1200" dirty="0" smtClean="0">
                        <a:solidFill>
                          <a:schemeClr val="tx1"/>
                        </a:solidFill>
                        <a:latin typeface="+mn-lt"/>
                        <a:ea typeface="+mn-ea"/>
                        <a:cs typeface="Myriad Pro Semibold"/>
                      </a:endParaRPr>
                    </a:p>
                  </a:txBody>
                  <a:tcPr/>
                </a:tc>
                <a:tc>
                  <a:txBody>
                    <a:bodyPr/>
                    <a:lstStyle/>
                    <a:p>
                      <a:r>
                        <a:rPr lang="en-US" sz="1400" dirty="0" smtClean="0">
                          <a:solidFill>
                            <a:schemeClr val="tx1"/>
                          </a:solidFill>
                          <a:latin typeface="Myriad Pro"/>
                          <a:cs typeface="Myriad Pro"/>
                        </a:rPr>
                        <a:t>39,299</a:t>
                      </a:r>
                      <a:endParaRPr lang="en-US" sz="1400" dirty="0">
                        <a:solidFill>
                          <a:schemeClr val="tx1"/>
                        </a:solidFill>
                        <a:latin typeface="Myriad Pro"/>
                        <a:cs typeface="Myriad Pro"/>
                      </a:endParaRPr>
                    </a:p>
                  </a:txBody>
                  <a:tcPr/>
                </a:tc>
                <a:tc>
                  <a:txBody>
                    <a:bodyPr/>
                    <a:lstStyle/>
                    <a:p>
                      <a:r>
                        <a:rPr lang="en-US" sz="1400" dirty="0" smtClean="0">
                          <a:solidFill>
                            <a:schemeClr val="tx1"/>
                          </a:solidFill>
                          <a:latin typeface="Myriad Pro"/>
                          <a:cs typeface="Myriad Pro"/>
                        </a:rPr>
                        <a:t>43,300</a:t>
                      </a:r>
                      <a:endParaRPr lang="en-US" sz="1400" dirty="0">
                        <a:solidFill>
                          <a:schemeClr val="tx1"/>
                        </a:solidFill>
                        <a:latin typeface="Myriad Pro"/>
                        <a:cs typeface="Myriad Pro"/>
                      </a:endParaRPr>
                    </a:p>
                  </a:txBody>
                  <a:tcPr/>
                </a:tc>
              </a:tr>
            </a:tbl>
          </a:graphicData>
        </a:graphic>
      </p:graphicFrame>
      <p:sp>
        <p:nvSpPr>
          <p:cNvPr id="5" name="Slide Number Placeholder 4"/>
          <p:cNvSpPr>
            <a:spLocks noGrp="1"/>
          </p:cNvSpPr>
          <p:nvPr>
            <p:ph type="sldNum" sz="quarter" idx="12"/>
          </p:nvPr>
        </p:nvSpPr>
        <p:spPr/>
        <p:txBody>
          <a:bodyPr/>
          <a:lstStyle/>
          <a:p>
            <a:fld id="{9198056F-BB72-3849-86A3-415F1659668C}" type="slidenum">
              <a:rPr lang="en-US" smtClean="0"/>
              <a:pPr/>
              <a:t>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altLang="zh-CN" sz="2800" dirty="0" smtClean="0">
                <a:latin typeface="Myriad Pro Semibold"/>
                <a:cs typeface="Myriad Pro Semibold"/>
              </a:rPr>
              <a:t>Another similar </a:t>
            </a:r>
            <a:r>
              <a:rPr lang="en-US" sz="2800" dirty="0" smtClean="0">
                <a:latin typeface="Myriad Pro Semibold"/>
                <a:cs typeface="Myriad Pro Semibold"/>
              </a:rPr>
              <a:t>Q&amp;A site, but</a:t>
            </a:r>
            <a:endParaRPr lang="en-US" sz="2800" dirty="0">
              <a:latin typeface="Myriad Pro Semibold"/>
              <a:cs typeface="Myriad Pro Semibold"/>
            </a:endParaRPr>
          </a:p>
        </p:txBody>
      </p:sp>
      <p:sp>
        <p:nvSpPr>
          <p:cNvPr id="3" name="Content Placeholder 2"/>
          <p:cNvSpPr>
            <a:spLocks noGrp="1"/>
          </p:cNvSpPr>
          <p:nvPr>
            <p:ph idx="1"/>
          </p:nvPr>
        </p:nvSpPr>
        <p:spPr>
          <a:xfrm>
            <a:off x="304800" y="1752600"/>
            <a:ext cx="4114800" cy="4114800"/>
          </a:xfrm>
        </p:spPr>
        <p:txBody>
          <a:bodyPr>
            <a:normAutofit/>
          </a:bodyPr>
          <a:lstStyle/>
          <a:p>
            <a:r>
              <a:rPr lang="en-US" sz="2300" dirty="0" smtClean="0">
                <a:solidFill>
                  <a:srgbClr val="261FBC"/>
                </a:solidFill>
                <a:latin typeface="Myriad Pro Semibold"/>
                <a:cs typeface="Myriad Pro Semibold"/>
              </a:rPr>
              <a:t>Points! Points! Points!</a:t>
            </a:r>
            <a:endParaRPr lang="en-US" altLang="zh-CN" sz="2300" dirty="0" smtClean="0">
              <a:solidFill>
                <a:srgbClr val="261FBC"/>
              </a:solidFill>
              <a:latin typeface="Myriad Pro Semibold"/>
              <a:cs typeface="Myriad Pro Semibold"/>
            </a:endParaRPr>
          </a:p>
          <a:p>
            <a:pPr lvl="1">
              <a:spcAft>
                <a:spcPts val="600"/>
              </a:spcAft>
            </a:pPr>
            <a:r>
              <a:rPr lang="en-US" altLang="zh-CN" sz="1600" dirty="0" smtClean="0">
                <a:solidFill>
                  <a:schemeClr val="tx1">
                    <a:lumMod val="65000"/>
                    <a:lumOff val="35000"/>
                  </a:schemeClr>
                </a:solidFill>
                <a:latin typeface="Myriad Pro Semibold"/>
                <a:cs typeface="Myriad Pro Semibold"/>
              </a:rPr>
              <a:t>Flexible amount of extra points set for best answerer</a:t>
            </a:r>
          </a:p>
          <a:p>
            <a:pPr lvl="1">
              <a:spcAft>
                <a:spcPts val="600"/>
              </a:spcAft>
            </a:pPr>
            <a:r>
              <a:rPr lang="en-US" altLang="zh-CN" sz="1600" dirty="0" smtClean="0">
                <a:solidFill>
                  <a:schemeClr val="tx1">
                    <a:lumMod val="65000"/>
                    <a:lumOff val="35000"/>
                  </a:schemeClr>
                </a:solidFill>
                <a:latin typeface="Myriad Pro Semibold"/>
                <a:cs typeface="Myriad Pro Semibold"/>
              </a:rPr>
              <a:t>More points buy more answers </a:t>
            </a:r>
            <a:r>
              <a:rPr lang="en-US" sz="1200" dirty="0" smtClean="0">
                <a:latin typeface="Myriad Pro"/>
                <a:cs typeface="Myriad Pro"/>
              </a:rPr>
              <a:t>(R = 0.26, </a:t>
            </a:r>
            <a:r>
              <a:rPr lang="en-US" sz="1200" dirty="0" err="1" smtClean="0">
                <a:latin typeface="Myriad Pro"/>
                <a:cs typeface="Myriad Pro"/>
              </a:rPr>
              <a:t>p</a:t>
            </a:r>
            <a:r>
              <a:rPr lang="en-US" sz="1200" dirty="0" smtClean="0">
                <a:latin typeface="Myriad Pro"/>
                <a:cs typeface="Myriad Pro"/>
              </a:rPr>
              <a:t>&lt;0.0001)</a:t>
            </a:r>
            <a:endParaRPr lang="en-US" altLang="zh-CN" sz="1200" dirty="0" smtClean="0">
              <a:solidFill>
                <a:schemeClr val="tx1">
                  <a:lumMod val="65000"/>
                  <a:lumOff val="35000"/>
                </a:schemeClr>
              </a:solidFill>
              <a:latin typeface="Myriad Pro Semibold"/>
              <a:cs typeface="Myriad Pro Semibold"/>
            </a:endParaRPr>
          </a:p>
          <a:p>
            <a:pPr lvl="1">
              <a:spcAft>
                <a:spcPts val="600"/>
              </a:spcAft>
            </a:pPr>
            <a:r>
              <a:rPr lang="en-US" altLang="zh-CN" sz="1600" dirty="0" smtClean="0">
                <a:solidFill>
                  <a:schemeClr val="tx1">
                    <a:lumMod val="65000"/>
                    <a:lumOff val="35000"/>
                  </a:schemeClr>
                </a:solidFill>
                <a:latin typeface="Myriad Pro Semibold"/>
                <a:cs typeface="Myriad Pro Semibold"/>
              </a:rPr>
              <a:t>People are incentivized to answer more in order to ask—address lack of repository on online community </a:t>
            </a: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9" name="Content Placeholder 2"/>
          <p:cNvSpPr txBox="1">
            <a:spLocks/>
          </p:cNvSpPr>
          <p:nvPr/>
        </p:nvSpPr>
        <p:spPr>
          <a:xfrm>
            <a:off x="4572000" y="1752599"/>
            <a:ext cx="4419600" cy="449389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smtClean="0">
                <a:ln>
                  <a:noFill/>
                </a:ln>
                <a:solidFill>
                  <a:srgbClr val="261FBC"/>
                </a:solidFill>
                <a:effectLst/>
                <a:uLnTx/>
                <a:uFillTx/>
                <a:latin typeface="Myriad Pro Semibold"/>
                <a:ea typeface="+mn-ea"/>
                <a:cs typeface="Myriad Pro Semibold"/>
              </a:rPr>
              <a:t>Building sense</a:t>
            </a:r>
            <a:r>
              <a:rPr kumimoji="0" lang="en-US" sz="2300" b="0" i="0" u="none" strike="noStrike" kern="1200" cap="none" spc="0" normalizeH="0" noProof="0" dirty="0" smtClean="0">
                <a:ln>
                  <a:noFill/>
                </a:ln>
                <a:solidFill>
                  <a:srgbClr val="261FBC"/>
                </a:solidFill>
                <a:effectLst/>
                <a:uLnTx/>
                <a:uFillTx/>
                <a:latin typeface="Myriad Pro Semibold"/>
                <a:ea typeface="+mn-ea"/>
                <a:cs typeface="Myriad Pro Semibold"/>
              </a:rPr>
              <a:t> of community</a:t>
            </a:r>
            <a:endParaRPr kumimoji="0" lang="en-US" altLang="zh-CN" sz="2300" b="0" i="0" u="none" strike="noStrike" kern="1200" cap="none" spc="0" normalizeH="0" baseline="0" noProof="0" dirty="0" smtClean="0">
              <a:ln>
                <a:noFill/>
              </a:ln>
              <a:solidFill>
                <a:srgbClr val="261FBC"/>
              </a:solidFill>
              <a:effectLst/>
              <a:uLnTx/>
              <a:uFillTx/>
              <a:latin typeface="Myriad Pro Semibold"/>
              <a:ea typeface="+mn-ea"/>
              <a:cs typeface="Myriad Pro Semibold"/>
            </a:endParaRP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rPr>
              <a:t>Honor-title</a:t>
            </a:r>
            <a:r>
              <a:rPr kumimoji="0" lang="en-US" altLang="zh-CN" sz="1600" b="0" i="0" u="none" strike="noStrike" kern="1200" cap="none" spc="0" normalizeH="0" noProof="0" dirty="0" smtClean="0">
                <a:ln>
                  <a:noFill/>
                </a:ln>
                <a:solidFill>
                  <a:schemeClr val="tx1">
                    <a:lumMod val="65000"/>
                    <a:lumOff val="35000"/>
                  </a:schemeClr>
                </a:solidFill>
                <a:effectLst/>
                <a:uLnTx/>
                <a:uFillTx/>
                <a:latin typeface="Myriad Pro Semibold"/>
                <a:ea typeface="+mn-ea"/>
                <a:cs typeface="Myriad Pro Semibold"/>
              </a:rPr>
              <a:t> system</a:t>
            </a:r>
          </a:p>
          <a:p>
            <a:pPr marL="1200150" lvl="2" indent="-285750">
              <a:spcBef>
                <a:spcPct val="20000"/>
              </a:spcBef>
              <a:spcAft>
                <a:spcPts val="600"/>
              </a:spcAft>
              <a:buFont typeface="Arial"/>
              <a:buChar char="–"/>
            </a:pPr>
            <a:r>
              <a:rPr lang="en-US" sz="1300" dirty="0">
                <a:solidFill>
                  <a:srgbClr val="261FBC"/>
                </a:solidFill>
              </a:rPr>
              <a:t>business titles (e.g., from trainee to CEO</a:t>
            </a:r>
            <a:r>
              <a:rPr lang="en-US" sz="1300" dirty="0" smtClean="0">
                <a:solidFill>
                  <a:srgbClr val="261FBC"/>
                </a:solidFill>
              </a:rPr>
              <a:t>) </a:t>
            </a:r>
          </a:p>
          <a:p>
            <a:pPr marL="1200150" lvl="2" indent="-285750">
              <a:spcBef>
                <a:spcPct val="20000"/>
              </a:spcBef>
              <a:spcAft>
                <a:spcPts val="600"/>
              </a:spcAft>
              <a:buFont typeface="Arial"/>
              <a:buChar char="–"/>
            </a:pPr>
            <a:r>
              <a:rPr lang="en-US" sz="1300" dirty="0" smtClean="0">
                <a:solidFill>
                  <a:srgbClr val="261FBC"/>
                </a:solidFill>
              </a:rPr>
              <a:t>traditional </a:t>
            </a:r>
            <a:r>
              <a:rPr lang="en-US" sz="1300" dirty="0">
                <a:solidFill>
                  <a:srgbClr val="261FBC"/>
                </a:solidFill>
              </a:rPr>
              <a:t>Chinese imperial examination </a:t>
            </a:r>
            <a:r>
              <a:rPr lang="en-US" sz="1300" dirty="0" smtClean="0">
                <a:solidFill>
                  <a:srgbClr val="261FBC"/>
                </a:solidFill>
              </a:rPr>
              <a:t>titles</a:t>
            </a:r>
          </a:p>
          <a:p>
            <a:pPr marL="1200150" lvl="2" indent="-285750">
              <a:spcBef>
                <a:spcPct val="20000"/>
              </a:spcBef>
              <a:spcAft>
                <a:spcPts val="600"/>
              </a:spcAft>
              <a:buFont typeface="Arial"/>
              <a:buChar char="–"/>
            </a:pPr>
            <a:r>
              <a:rPr lang="en-US" sz="1300" dirty="0" smtClean="0">
                <a:solidFill>
                  <a:srgbClr val="261FBC"/>
                </a:solidFill>
              </a:rPr>
              <a:t>magical titles </a:t>
            </a:r>
            <a:r>
              <a:rPr lang="en-US" sz="1300" dirty="0">
                <a:solidFill>
                  <a:srgbClr val="261FBC"/>
                </a:solidFill>
              </a:rPr>
              <a:t>(</a:t>
            </a:r>
            <a:r>
              <a:rPr lang="en-US" altLang="zh-CN" sz="1300" dirty="0" smtClean="0">
                <a:solidFill>
                  <a:srgbClr val="261FBC"/>
                </a:solidFill>
              </a:rPr>
              <a:t>see Harry Porter)</a:t>
            </a:r>
            <a:endParaRPr lang="en-US" sz="1300" dirty="0" smtClean="0">
              <a:solidFill>
                <a:srgbClr val="261FBC"/>
              </a:solidFill>
            </a:endParaRPr>
          </a:p>
          <a:p>
            <a:pPr marL="1200150" lvl="2" indent="-285750">
              <a:spcBef>
                <a:spcPct val="20000"/>
              </a:spcBef>
              <a:spcAft>
                <a:spcPts val="600"/>
              </a:spcAft>
              <a:buFont typeface="Arial"/>
              <a:buChar char="–"/>
            </a:pPr>
            <a:r>
              <a:rPr lang="en-US" sz="1300" dirty="0" smtClean="0">
                <a:solidFill>
                  <a:srgbClr val="261FBC"/>
                </a:solidFill>
              </a:rPr>
              <a:t>knight</a:t>
            </a:r>
            <a:r>
              <a:rPr lang="en-US" sz="1300" dirty="0">
                <a:solidFill>
                  <a:srgbClr val="261FBC"/>
                </a:solidFill>
              </a:rPr>
              <a:t>-errant </a:t>
            </a:r>
            <a:r>
              <a:rPr lang="en-US" sz="1300" dirty="0" smtClean="0">
                <a:solidFill>
                  <a:srgbClr val="261FBC"/>
                </a:solidFill>
              </a:rPr>
              <a:t>titles (Chinese </a:t>
            </a:r>
            <a:r>
              <a:rPr lang="en-US" sz="1300" dirty="0" err="1" smtClean="0">
                <a:solidFill>
                  <a:srgbClr val="261FBC"/>
                </a:solidFill>
              </a:rPr>
              <a:t>Kongfu</a:t>
            </a:r>
            <a:r>
              <a:rPr lang="en-US" sz="1300" dirty="0" smtClean="0">
                <a:solidFill>
                  <a:srgbClr val="261FBC"/>
                </a:solidFill>
              </a:rPr>
              <a:t>)</a:t>
            </a:r>
          </a:p>
          <a:p>
            <a:pPr marL="1200150" lvl="2" indent="-285750">
              <a:spcBef>
                <a:spcPct val="20000"/>
              </a:spcBef>
              <a:spcAft>
                <a:spcPts val="600"/>
              </a:spcAft>
              <a:buFont typeface="Arial"/>
              <a:buChar char="–"/>
            </a:pPr>
            <a:r>
              <a:rPr lang="en-US" sz="1300" dirty="0" smtClean="0">
                <a:solidFill>
                  <a:srgbClr val="261FBC"/>
                </a:solidFill>
              </a:rPr>
              <a:t>traditional </a:t>
            </a:r>
            <a:r>
              <a:rPr lang="en-US" sz="1300" dirty="0">
                <a:solidFill>
                  <a:srgbClr val="261FBC"/>
                </a:solidFill>
              </a:rPr>
              <a:t>Chinese military titles</a:t>
            </a:r>
            <a:endParaRPr kumimoji="0" lang="en-US" altLang="zh-CN" sz="1300" i="0" u="none" strike="noStrike" kern="1200" cap="none" spc="0" normalizeH="0" noProof="0" dirty="0" smtClean="0">
              <a:ln>
                <a:noFill/>
              </a:ln>
              <a:solidFill>
                <a:srgbClr val="261FBC"/>
              </a:solidFill>
              <a:effectLst/>
              <a:uLnTx/>
              <a:uFillTx/>
              <a:latin typeface="Myriad Pro Semibold"/>
              <a:ea typeface="+mn-ea"/>
              <a:cs typeface="Myriad Pro Semibold"/>
            </a:endParaRP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rPr>
              <a:t>Personal profile</a:t>
            </a:r>
            <a:r>
              <a:rPr kumimoji="0" lang="en-US" altLang="zh-CN" sz="1600" b="0" i="0" u="none" strike="noStrike" kern="1200" cap="none" spc="0" normalizeH="0" noProof="0" dirty="0" smtClean="0">
                <a:ln>
                  <a:noFill/>
                </a:ln>
                <a:solidFill>
                  <a:schemeClr val="tx1">
                    <a:lumMod val="65000"/>
                    <a:lumOff val="35000"/>
                  </a:schemeClr>
                </a:solidFill>
                <a:effectLst/>
                <a:uLnTx/>
                <a:uFillTx/>
                <a:latin typeface="Myriad Pro Semibold"/>
                <a:ea typeface="+mn-ea"/>
                <a:cs typeface="Myriad Pro Semibold"/>
              </a:rPr>
              <a:t> connected with people’s activities </a:t>
            </a:r>
            <a:r>
              <a:rPr lang="en-US" altLang="zh-CN" sz="1600" dirty="0" smtClean="0">
                <a:solidFill>
                  <a:schemeClr val="tx1">
                    <a:lumMod val="65000"/>
                    <a:lumOff val="35000"/>
                  </a:schemeClr>
                </a:solidFill>
                <a:latin typeface="Myriad Pro Semibold"/>
                <a:cs typeface="Myriad Pro Semibold"/>
              </a:rPr>
              <a:t>on other </a:t>
            </a:r>
            <a:r>
              <a:rPr lang="en-US" altLang="zh-CN" sz="1600" dirty="0" err="1" smtClean="0">
                <a:solidFill>
                  <a:schemeClr val="tx1">
                    <a:lumMod val="65000"/>
                    <a:lumOff val="35000"/>
                  </a:schemeClr>
                </a:solidFill>
                <a:latin typeface="Myriad Pro Semibold"/>
                <a:cs typeface="Myriad Pro Semibold"/>
              </a:rPr>
              <a:t>Baidu</a:t>
            </a:r>
            <a:r>
              <a:rPr lang="en-US" altLang="zh-CN" sz="1600" dirty="0" smtClean="0">
                <a:solidFill>
                  <a:schemeClr val="tx1">
                    <a:lumMod val="65000"/>
                    <a:lumOff val="35000"/>
                  </a:schemeClr>
                </a:solidFill>
                <a:latin typeface="Myriad Pro Semibold"/>
                <a:cs typeface="Myriad Pro Semibold"/>
              </a:rPr>
              <a:t> services</a:t>
            </a:r>
            <a:endPar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endParaRP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rPr>
              <a:t>Instant online chatting</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rPr>
              <a:t>Feedback to answerers</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US" altLang="zh-CN" sz="1600" b="0" i="0" u="none" strike="noStrike" kern="1200" cap="none" spc="0" normalizeH="0" baseline="0" noProof="0" dirty="0" smtClean="0">
                <a:ln>
                  <a:noFill/>
                </a:ln>
                <a:solidFill>
                  <a:schemeClr val="tx1">
                    <a:lumMod val="65000"/>
                    <a:lumOff val="35000"/>
                  </a:schemeClr>
                </a:solidFill>
                <a:effectLst/>
                <a:uLnTx/>
                <a:uFillTx/>
                <a:latin typeface="Myriad Pro Semibold"/>
                <a:ea typeface="+mn-ea"/>
                <a:cs typeface="Myriad Pro Semibold"/>
              </a:rPr>
              <a:t>Explicitly promote contributors</a:t>
            </a:r>
          </a:p>
        </p:txBody>
      </p:sp>
      <p:pic>
        <p:nvPicPr>
          <p:cNvPr id="11" name="Picture 10" descr="award-Nanswers.jpg"/>
          <p:cNvPicPr>
            <a:picLocks noChangeAspect="1"/>
          </p:cNvPicPr>
          <p:nvPr/>
        </p:nvPicPr>
        <p:blipFill>
          <a:blip r:embed="rId4"/>
          <a:stretch>
            <a:fillRect/>
          </a:stretch>
        </p:blipFill>
        <p:spPr>
          <a:xfrm>
            <a:off x="1066800" y="4269105"/>
            <a:ext cx="2828925" cy="2131695"/>
          </a:xfrm>
          <a:prstGeom prst="rect">
            <a:avLst/>
          </a:prstGeom>
        </p:spPr>
      </p:pic>
      <p:sp>
        <p:nvSpPr>
          <p:cNvPr id="7" name="Slide Number Placeholder 6"/>
          <p:cNvSpPr>
            <a:spLocks noGrp="1"/>
          </p:cNvSpPr>
          <p:nvPr>
            <p:ph type="sldNum" sz="quarter" idx="12"/>
          </p:nvPr>
        </p:nvSpPr>
        <p:spPr/>
        <p:txBody>
          <a:bodyPr/>
          <a:lstStyle/>
          <a:p>
            <a:fld id="{9198056F-BB72-3849-86A3-415F1659668C}" type="slidenum">
              <a:rPr lang="en-US" smtClean="0"/>
              <a:pPr/>
              <a:t>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altLang="zh-CN" sz="2800" dirty="0" smtClean="0">
                <a:latin typeface="Myriad Pro Semibold"/>
                <a:cs typeface="Myriad Pro Semibold"/>
              </a:rPr>
              <a:t>Data &amp; General Statistics</a:t>
            </a:r>
            <a:endParaRPr lang="en-US" sz="2800" dirty="0">
              <a:latin typeface="Myriad Pro Semibold"/>
              <a:cs typeface="Myriad Pro Semibold"/>
            </a:endParaRPr>
          </a:p>
        </p:txBody>
      </p:sp>
      <p:sp>
        <p:nvSpPr>
          <p:cNvPr id="3" name="Content Placeholder 2"/>
          <p:cNvSpPr>
            <a:spLocks noGrp="1"/>
          </p:cNvSpPr>
          <p:nvPr>
            <p:ph idx="1"/>
          </p:nvPr>
        </p:nvSpPr>
        <p:spPr>
          <a:xfrm>
            <a:off x="609600" y="1752600"/>
            <a:ext cx="7924800" cy="4724400"/>
          </a:xfrm>
        </p:spPr>
        <p:txBody>
          <a:bodyPr>
            <a:normAutofit/>
          </a:bodyPr>
          <a:lstStyle/>
          <a:p>
            <a:r>
              <a:rPr lang="en-US" sz="2300" dirty="0" smtClean="0">
                <a:solidFill>
                  <a:srgbClr val="261FBC"/>
                </a:solidFill>
                <a:latin typeface="Myriad Pro Semibold"/>
                <a:cs typeface="Myriad Pro Semibold"/>
              </a:rPr>
              <a:t>Full history of Q&amp;A during Dec, 2007~May, 2008</a:t>
            </a:r>
            <a:endParaRPr lang="en-US" altLang="zh-CN" sz="2300" dirty="0" smtClean="0">
              <a:solidFill>
                <a:srgbClr val="261FBC"/>
              </a:solidFill>
              <a:latin typeface="Myriad Pro Semibold"/>
              <a:cs typeface="Myriad Pro Semibold"/>
            </a:endParaRPr>
          </a:p>
          <a:p>
            <a:pPr lvl="1">
              <a:spcAft>
                <a:spcPts val="600"/>
              </a:spcAft>
            </a:pPr>
            <a:r>
              <a:rPr lang="en-US" altLang="zh-CN" sz="1600" dirty="0" smtClean="0">
                <a:solidFill>
                  <a:schemeClr val="tx1">
                    <a:lumMod val="65000"/>
                    <a:lumOff val="35000"/>
                  </a:schemeClr>
                </a:solidFill>
                <a:latin typeface="Myriad Pro Semibold"/>
                <a:cs typeface="Myriad Pro Semibold"/>
              </a:rPr>
              <a:t>9,300,000 questions were asked</a:t>
            </a:r>
          </a:p>
          <a:p>
            <a:pPr lvl="1">
              <a:spcAft>
                <a:spcPts val="600"/>
              </a:spcAft>
            </a:pPr>
            <a:r>
              <a:rPr lang="en-US" altLang="zh-CN" sz="1600" dirty="0" smtClean="0">
                <a:solidFill>
                  <a:schemeClr val="tx1">
                    <a:lumMod val="65000"/>
                    <a:lumOff val="35000"/>
                  </a:schemeClr>
                </a:solidFill>
                <a:latin typeface="Myriad Pro Semibold"/>
                <a:cs typeface="Myriad Pro Semibold"/>
              </a:rPr>
              <a:t>5,210,163 were resolved</a:t>
            </a:r>
          </a:p>
          <a:p>
            <a:pPr lvl="2">
              <a:spcAft>
                <a:spcPts val="600"/>
              </a:spcAft>
            </a:pPr>
            <a:r>
              <a:rPr lang="en-US" altLang="zh-CN" sz="1200" dirty="0" smtClean="0">
                <a:solidFill>
                  <a:srgbClr val="261FBC"/>
                </a:solidFill>
                <a:latin typeface="Myriad Pro Semibold"/>
                <a:cs typeface="Myriad Pro Semibold"/>
              </a:rPr>
              <a:t>56% questions of total asked questions</a:t>
            </a:r>
          </a:p>
          <a:p>
            <a:pPr lvl="2">
              <a:spcAft>
                <a:spcPts val="600"/>
              </a:spcAft>
            </a:pPr>
            <a:r>
              <a:rPr lang="en-US" altLang="zh-CN" sz="1200" dirty="0" smtClean="0">
                <a:solidFill>
                  <a:srgbClr val="261FBC"/>
                </a:solidFill>
                <a:latin typeface="Myriad Pro Semibold"/>
                <a:cs typeface="Myriad Pro Semibold"/>
              </a:rPr>
              <a:t>Some were deleted (e.g. too politically sensitive </a:t>
            </a:r>
            <a:r>
              <a:rPr lang="en-US" altLang="zh-CN" sz="1200" dirty="0" err="1" smtClean="0">
                <a:solidFill>
                  <a:srgbClr val="261FBC"/>
                </a:solidFill>
                <a:latin typeface="Myriad Pro Semibold"/>
                <a:cs typeface="Myriad Pro Semibold"/>
                <a:sym typeface="Wingdings"/>
              </a:rPr>
              <a:t></a:t>
            </a:r>
            <a:r>
              <a:rPr lang="en-US" altLang="zh-CN" sz="1200" dirty="0" smtClean="0">
                <a:solidFill>
                  <a:srgbClr val="261FBC"/>
                </a:solidFill>
                <a:latin typeface="Myriad Pro Semibold"/>
                <a:cs typeface="Myriad Pro Semibold"/>
                <a:sym typeface="Wingdings"/>
              </a:rPr>
              <a:t>, </a:t>
            </a:r>
            <a:r>
              <a:rPr lang="en-US" altLang="zh-CN" sz="1200" dirty="0" smtClean="0">
                <a:solidFill>
                  <a:srgbClr val="261FBC"/>
                </a:solidFill>
                <a:latin typeface="Myriad Pro Semibold"/>
                <a:cs typeface="Myriad Pro Semibold"/>
              </a:rPr>
              <a:t>Most them just did not get answer</a:t>
            </a:r>
            <a:endParaRPr lang="en-US" altLang="zh-CN" sz="1600" dirty="0" smtClean="0">
              <a:solidFill>
                <a:schemeClr val="tx1">
                  <a:lumMod val="65000"/>
                  <a:lumOff val="35000"/>
                </a:schemeClr>
              </a:solidFill>
              <a:latin typeface="Myriad Pro Semibold"/>
              <a:cs typeface="Myriad Pro Semibold"/>
            </a:endParaRPr>
          </a:p>
          <a:p>
            <a:pPr lvl="1">
              <a:spcAft>
                <a:spcPts val="600"/>
              </a:spcAft>
            </a:pPr>
            <a:r>
              <a:rPr lang="en-US" altLang="zh-CN" sz="1600" dirty="0" smtClean="0">
                <a:solidFill>
                  <a:schemeClr val="tx1">
                    <a:lumMod val="65000"/>
                    <a:lumOff val="35000"/>
                  </a:schemeClr>
                </a:solidFill>
                <a:latin typeface="Myriad Pro Semibold"/>
                <a:cs typeface="Myriad Pro Semibold"/>
              </a:rPr>
              <a:t>2,667,518 unique users have participated in the site</a:t>
            </a:r>
          </a:p>
          <a:p>
            <a:pPr lvl="1">
              <a:spcAft>
                <a:spcPts val="600"/>
              </a:spcAft>
            </a:pPr>
            <a:r>
              <a:rPr lang="en-US" altLang="zh-CN" sz="1600" dirty="0">
                <a:solidFill>
                  <a:schemeClr val="tx1">
                    <a:lumMod val="65000"/>
                    <a:lumOff val="35000"/>
                  </a:schemeClr>
                </a:solidFill>
                <a:latin typeface="Myriad Pro Semibold"/>
                <a:cs typeface="Myriad Pro Semibold"/>
              </a:rPr>
              <a:t>3.3 answers for each answered question</a:t>
            </a:r>
            <a:endParaRPr lang="en-US" altLang="zh-CN" sz="1600" dirty="0" smtClean="0">
              <a:solidFill>
                <a:schemeClr val="tx1">
                  <a:lumMod val="65000"/>
                  <a:lumOff val="35000"/>
                </a:schemeClr>
              </a:solidFill>
              <a:latin typeface="Myriad Pro Semibold"/>
              <a:cs typeface="Myriad Pro Semibold"/>
            </a:endParaRPr>
          </a:p>
          <a:p>
            <a:pPr lvl="2">
              <a:spcAft>
                <a:spcPts val="600"/>
              </a:spcAft>
            </a:pPr>
            <a:r>
              <a:rPr lang="en-US" altLang="zh-CN" sz="1200" dirty="0" smtClean="0">
                <a:solidFill>
                  <a:srgbClr val="261FBC"/>
                </a:solidFill>
                <a:latin typeface="Myriad Pro Semibold"/>
                <a:cs typeface="Myriad Pro Semibold"/>
              </a:rPr>
              <a:t>Yahoo! Answers: 7.3</a:t>
            </a:r>
          </a:p>
          <a:p>
            <a:pPr lvl="2">
              <a:spcAft>
                <a:spcPts val="600"/>
              </a:spcAft>
            </a:pPr>
            <a:r>
              <a:rPr lang="en-US" altLang="zh-CN" sz="1200" dirty="0" smtClean="0">
                <a:solidFill>
                  <a:schemeClr val="tx1">
                    <a:lumMod val="65000"/>
                    <a:lumOff val="35000"/>
                  </a:schemeClr>
                </a:solidFill>
                <a:latin typeface="Myriad Pro Semibold"/>
                <a:cs typeface="Myriad Pro Semibold"/>
              </a:rPr>
              <a:t>Possible reasons:</a:t>
            </a:r>
          </a:p>
          <a:p>
            <a:pPr lvl="2">
              <a:spcAft>
                <a:spcPts val="600"/>
              </a:spcAft>
            </a:pPr>
            <a:r>
              <a:rPr lang="en-US" altLang="zh-CN" sz="1200" dirty="0" smtClean="0">
                <a:solidFill>
                  <a:schemeClr val="tx1">
                    <a:lumMod val="65000"/>
                    <a:lumOff val="35000"/>
                  </a:schemeClr>
                </a:solidFill>
                <a:latin typeface="Myriad Pro Semibold"/>
                <a:cs typeface="Myriad Pro Semibold"/>
              </a:rPr>
              <a:t>1. Yahoo! encourages answering rather than asking</a:t>
            </a:r>
          </a:p>
          <a:p>
            <a:pPr lvl="2">
              <a:spcAft>
                <a:spcPts val="600"/>
              </a:spcAft>
            </a:pPr>
            <a:r>
              <a:rPr lang="en-US" altLang="zh-CN" sz="1200" dirty="0" smtClean="0">
                <a:solidFill>
                  <a:schemeClr val="tx1">
                    <a:lumMod val="65000"/>
                    <a:lumOff val="35000"/>
                  </a:schemeClr>
                </a:solidFill>
                <a:latin typeface="Myriad Pro Semibold"/>
                <a:cs typeface="Myriad Pro Semibold"/>
              </a:rPr>
              <a:t>2. No market system would obtain more answers per question than market system (Gary Hsieh &amp; Scott Counts, 2009)</a:t>
            </a:r>
          </a:p>
          <a:p>
            <a:pPr lvl="1">
              <a:spcAft>
                <a:spcPts val="600"/>
              </a:spcAft>
            </a:pPr>
            <a:r>
              <a:rPr lang="en-US" altLang="zh-CN" sz="1600" dirty="0" smtClean="0">
                <a:solidFill>
                  <a:schemeClr val="tx1">
                    <a:lumMod val="65000"/>
                    <a:lumOff val="35000"/>
                  </a:schemeClr>
                </a:solidFill>
                <a:latin typeface="Myriad Pro Semibold"/>
                <a:cs typeface="Myriad Pro Semibold"/>
              </a:rPr>
              <a:t>Open question: </a:t>
            </a:r>
            <a:r>
              <a:rPr lang="en-US" altLang="zh-CN" sz="1300" dirty="0" smtClean="0">
                <a:solidFill>
                  <a:srgbClr val="261FBC"/>
                </a:solidFill>
                <a:latin typeface="Myriad Pro Semibold"/>
                <a:cs typeface="Myriad Pro Semibold"/>
              </a:rPr>
              <a:t>how much the extra point can leverage people’s participation from the questions they would answer without payment to  those they are less likely to answer</a:t>
            </a: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5" name="Slide Number Placeholder 4"/>
          <p:cNvSpPr>
            <a:spLocks noGrp="1"/>
          </p:cNvSpPr>
          <p:nvPr>
            <p:ph type="sldNum" sz="quarter" idx="12"/>
          </p:nvPr>
        </p:nvSpPr>
        <p:spPr/>
        <p:txBody>
          <a:bodyPr/>
          <a:lstStyle/>
          <a:p>
            <a:fld id="{9198056F-BB72-3849-86A3-415F1659668C}" type="slidenum">
              <a:rPr lang="en-US" smtClean="0"/>
              <a:pPr/>
              <a:t>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altLang="zh-CN" sz="2800" dirty="0" smtClean="0">
                <a:latin typeface="Myriad Pro Semibold"/>
                <a:cs typeface="Myriad Pro Semibold"/>
              </a:rPr>
              <a:t>People pay differently for different questions</a:t>
            </a:r>
            <a:endParaRPr lang="en-US" sz="2800" dirty="0">
              <a:latin typeface="Myriad Pro Semibold"/>
              <a:cs typeface="Myriad Pro Semibold"/>
            </a:endParaRPr>
          </a:p>
        </p:txBody>
      </p:sp>
      <p:sp>
        <p:nvSpPr>
          <p:cNvPr id="3" name="Content Placeholder 2"/>
          <p:cNvSpPr>
            <a:spLocks noGrp="1"/>
          </p:cNvSpPr>
          <p:nvPr>
            <p:ph idx="1"/>
          </p:nvPr>
        </p:nvSpPr>
        <p:spPr>
          <a:xfrm>
            <a:off x="609600" y="1600200"/>
            <a:ext cx="7924800" cy="4953000"/>
          </a:xfrm>
        </p:spPr>
        <p:txBody>
          <a:bodyPr>
            <a:normAutofit lnSpcReduction="10000"/>
          </a:bodyPr>
          <a:lstStyle/>
          <a:p>
            <a:r>
              <a:rPr lang="en-US" sz="2300" dirty="0" smtClean="0">
                <a:solidFill>
                  <a:srgbClr val="261FBC"/>
                </a:solidFill>
                <a:latin typeface="Myriad Pro Semibold"/>
                <a:cs typeface="Myriad Pro Semibold"/>
              </a:rPr>
              <a:t>Categorical difference</a:t>
            </a:r>
          </a:p>
          <a:p>
            <a:endParaRPr lang="en-US" altLang="zh-CN" sz="2300" dirty="0" smtClean="0">
              <a:solidFill>
                <a:srgbClr val="261FBC"/>
              </a:solidFill>
              <a:latin typeface="Myriad Pro Semibold"/>
              <a:cs typeface="Myriad Pro Semibold"/>
            </a:endParaRPr>
          </a:p>
          <a:p>
            <a:endParaRPr lang="en-US" altLang="zh-CN" sz="2300" dirty="0" smtClean="0">
              <a:solidFill>
                <a:srgbClr val="261FBC"/>
              </a:solidFill>
              <a:latin typeface="Myriad Pro Semibold"/>
              <a:cs typeface="Myriad Pro Semibold"/>
            </a:endParaRPr>
          </a:p>
          <a:p>
            <a:endParaRPr lang="en-US" altLang="zh-CN" sz="2300" dirty="0" smtClean="0">
              <a:solidFill>
                <a:srgbClr val="261FBC"/>
              </a:solidFill>
              <a:latin typeface="Myriad Pro Semibold"/>
              <a:cs typeface="Myriad Pro Semibold"/>
            </a:endParaRPr>
          </a:p>
          <a:p>
            <a:pPr>
              <a:buNone/>
            </a:pPr>
            <a:endParaRPr lang="en-US" altLang="zh-CN" sz="2300" dirty="0">
              <a:solidFill>
                <a:srgbClr val="261FBC"/>
              </a:solidFill>
              <a:latin typeface="Myriad Pro Semibold"/>
              <a:cs typeface="Myriad Pro Semibold"/>
            </a:endParaRPr>
          </a:p>
          <a:p>
            <a:pPr>
              <a:buNone/>
            </a:pPr>
            <a:endParaRPr lang="en-US" altLang="zh-CN" sz="2300" dirty="0" smtClean="0">
              <a:solidFill>
                <a:srgbClr val="261FBC"/>
              </a:solidFill>
              <a:latin typeface="Myriad Pro Semibold"/>
              <a:cs typeface="Myriad Pro Semibold"/>
            </a:endParaRPr>
          </a:p>
          <a:p>
            <a:r>
              <a:rPr lang="en-US" altLang="zh-CN" sz="2300" dirty="0" smtClean="0">
                <a:solidFill>
                  <a:srgbClr val="261FBC"/>
                </a:solidFill>
                <a:latin typeface="Myriad Pro Semibold"/>
                <a:cs typeface="Myriad Pro Semibold"/>
              </a:rPr>
              <a:t>Price</a:t>
            </a:r>
          </a:p>
          <a:p>
            <a:pPr lvl="1">
              <a:buClr>
                <a:schemeClr val="tx1">
                  <a:lumMod val="50000"/>
                  <a:lumOff val="50000"/>
                </a:schemeClr>
              </a:buClr>
              <a:buNone/>
            </a:pPr>
            <a:r>
              <a:rPr lang="en-US" altLang="zh-CN" sz="1500" dirty="0" smtClean="0">
                <a:solidFill>
                  <a:schemeClr val="bg1">
                    <a:lumMod val="50000"/>
                  </a:schemeClr>
                </a:solidFill>
                <a:latin typeface="Myriad Pro Semibold"/>
                <a:cs typeface="Myriad Pro Semibold"/>
              </a:rPr>
              <a:t>Related to popularity of the category: </a:t>
            </a:r>
            <a:r>
              <a:rPr lang="en-US" altLang="zh-CN" sz="1500" dirty="0" smtClean="0">
                <a:solidFill>
                  <a:srgbClr val="261FBC"/>
                </a:solidFill>
                <a:latin typeface="Myriad Pro Semibold"/>
                <a:cs typeface="Myriad Pro Semibold"/>
              </a:rPr>
              <a:t>R=0.46, </a:t>
            </a:r>
            <a:r>
              <a:rPr lang="en-US" altLang="zh-CN" sz="1500" dirty="0" err="1" smtClean="0">
                <a:solidFill>
                  <a:srgbClr val="261FBC"/>
                </a:solidFill>
                <a:latin typeface="Myriad Pro Semibold"/>
                <a:cs typeface="Myriad Pro Semibold"/>
              </a:rPr>
              <a:t>p</a:t>
            </a:r>
            <a:r>
              <a:rPr lang="en-US" altLang="zh-CN" sz="1500" dirty="0" smtClean="0">
                <a:solidFill>
                  <a:srgbClr val="261FBC"/>
                </a:solidFill>
                <a:latin typeface="Myriad Pro Semibold"/>
                <a:cs typeface="Myriad Pro Semibold"/>
              </a:rPr>
              <a:t>&lt;0.05</a:t>
            </a:r>
          </a:p>
          <a:p>
            <a:pPr lvl="1">
              <a:buClr>
                <a:schemeClr val="tx1">
                  <a:lumMod val="50000"/>
                  <a:lumOff val="50000"/>
                </a:schemeClr>
              </a:buClr>
              <a:buNone/>
            </a:pPr>
            <a:r>
              <a:rPr lang="en-US" altLang="zh-CN" sz="1500" dirty="0" smtClean="0">
                <a:solidFill>
                  <a:schemeClr val="bg1">
                    <a:lumMod val="50000"/>
                  </a:schemeClr>
                </a:solidFill>
                <a:latin typeface="Myriad Pro Semibold"/>
                <a:cs typeface="Myriad Pro Semibold"/>
              </a:rPr>
              <a:t>Related to first question ratio within the category: </a:t>
            </a:r>
            <a:r>
              <a:rPr lang="en-US" altLang="zh-CN" sz="1500" dirty="0" smtClean="0">
                <a:solidFill>
                  <a:srgbClr val="261FBC"/>
                </a:solidFill>
                <a:latin typeface="Myriad Pro Semibold"/>
                <a:cs typeface="Myriad Pro Semibold"/>
              </a:rPr>
              <a:t>R=0.47, </a:t>
            </a:r>
            <a:r>
              <a:rPr lang="en-US" altLang="zh-CN" sz="1500" dirty="0" err="1" smtClean="0">
                <a:solidFill>
                  <a:srgbClr val="261FBC"/>
                </a:solidFill>
                <a:latin typeface="Myriad Pro Semibold"/>
                <a:cs typeface="Myriad Pro Semibold"/>
              </a:rPr>
              <a:t>p</a:t>
            </a:r>
            <a:r>
              <a:rPr lang="en-US" altLang="zh-CN" sz="1500" dirty="0" smtClean="0">
                <a:solidFill>
                  <a:srgbClr val="261FBC"/>
                </a:solidFill>
                <a:latin typeface="Myriad Pro Semibold"/>
                <a:cs typeface="Myriad Pro Semibold"/>
              </a:rPr>
              <a:t>&lt;0.05</a:t>
            </a:r>
          </a:p>
          <a:p>
            <a:pPr lvl="1">
              <a:buClr>
                <a:schemeClr val="tx1">
                  <a:lumMod val="50000"/>
                  <a:lumOff val="50000"/>
                </a:schemeClr>
              </a:buClr>
              <a:buNone/>
            </a:pPr>
            <a:endParaRPr lang="en-US" altLang="zh-CN" sz="1500" dirty="0" smtClean="0">
              <a:solidFill>
                <a:srgbClr val="261FBC"/>
              </a:solidFill>
              <a:latin typeface="Myriad Pro Semibold"/>
              <a:cs typeface="Myriad Pro Semibold"/>
            </a:endParaRPr>
          </a:p>
          <a:p>
            <a:pPr lvl="1">
              <a:buClr>
                <a:schemeClr val="tx1">
                  <a:lumMod val="50000"/>
                  <a:lumOff val="50000"/>
                </a:schemeClr>
              </a:buClr>
              <a:buNone/>
            </a:pPr>
            <a:r>
              <a:rPr lang="en-US" altLang="zh-CN" sz="1500" dirty="0" smtClean="0">
                <a:solidFill>
                  <a:srgbClr val="261FBC"/>
                </a:solidFill>
                <a:latin typeface="Myriad Pro Semibold"/>
                <a:cs typeface="Myriad Pro Semibold"/>
              </a:rPr>
              <a:t>Price ~ Popularity + first question ratio, </a:t>
            </a:r>
            <a:r>
              <a:rPr lang="en-US" sz="1600" dirty="0" smtClean="0">
                <a:solidFill>
                  <a:schemeClr val="tx2">
                    <a:lumMod val="75000"/>
                  </a:schemeClr>
                </a:solidFill>
              </a:rPr>
              <a:t>R</a:t>
            </a:r>
            <a:r>
              <a:rPr lang="en-US" sz="1600" baseline="30000" dirty="0" smtClean="0">
                <a:solidFill>
                  <a:schemeClr val="tx2">
                    <a:lumMod val="75000"/>
                  </a:schemeClr>
                </a:solidFill>
              </a:rPr>
              <a:t>2</a:t>
            </a:r>
            <a:r>
              <a:rPr lang="en-US" sz="1600" dirty="0" smtClean="0"/>
              <a:t> </a:t>
            </a:r>
            <a:r>
              <a:rPr lang="en-US" altLang="zh-CN" sz="1500" dirty="0" smtClean="0">
                <a:solidFill>
                  <a:srgbClr val="261FBC"/>
                </a:solidFill>
                <a:latin typeface="Myriad Pro Semibold"/>
                <a:cs typeface="Myriad Pro Semibold"/>
              </a:rPr>
              <a:t>=0.63, </a:t>
            </a:r>
            <a:r>
              <a:rPr lang="en-US" altLang="zh-CN" sz="1500" dirty="0" err="1" smtClean="0">
                <a:solidFill>
                  <a:srgbClr val="261FBC"/>
                </a:solidFill>
                <a:latin typeface="Myriad Pro Semibold"/>
                <a:cs typeface="Myriad Pro Semibold"/>
              </a:rPr>
              <a:t>p</a:t>
            </a:r>
            <a:r>
              <a:rPr lang="en-US" altLang="zh-CN" sz="1500" dirty="0" smtClean="0">
                <a:solidFill>
                  <a:srgbClr val="261FBC"/>
                </a:solidFill>
                <a:latin typeface="Myriad Pro Semibold"/>
                <a:cs typeface="Myriad Pro Semibold"/>
              </a:rPr>
              <a:t>&lt;0.05</a:t>
            </a:r>
          </a:p>
          <a:p>
            <a:r>
              <a:rPr lang="en-US" altLang="zh-CN" sz="2300" dirty="0" smtClean="0">
                <a:solidFill>
                  <a:srgbClr val="261FBC"/>
                </a:solidFill>
                <a:latin typeface="Myriad Pro Semibold"/>
                <a:cs typeface="Myriad Pro Semibold"/>
              </a:rPr>
              <a:t>Implications</a:t>
            </a:r>
          </a:p>
          <a:p>
            <a:pPr lvl="1">
              <a:buClr>
                <a:schemeClr val="tx1">
                  <a:lumMod val="50000"/>
                  <a:lumOff val="50000"/>
                </a:schemeClr>
              </a:buClr>
              <a:buNone/>
            </a:pPr>
            <a:r>
              <a:rPr lang="en-US" altLang="zh-CN" sz="1500" dirty="0" smtClean="0">
                <a:solidFill>
                  <a:schemeClr val="bg1">
                    <a:lumMod val="50000"/>
                  </a:schemeClr>
                </a:solidFill>
                <a:latin typeface="Myriad Pro Semibold"/>
                <a:cs typeface="Myriad Pro Semibold"/>
              </a:rPr>
              <a:t>Deficiency of the information from alternative resources</a:t>
            </a:r>
          </a:p>
          <a:p>
            <a:pPr lvl="1">
              <a:buClr>
                <a:schemeClr val="tx1">
                  <a:lumMod val="50000"/>
                  <a:lumOff val="50000"/>
                </a:schemeClr>
              </a:buClr>
              <a:buNone/>
            </a:pPr>
            <a:r>
              <a:rPr lang="en-US" altLang="zh-CN" sz="1500" dirty="0" smtClean="0">
                <a:solidFill>
                  <a:schemeClr val="bg1">
                    <a:lumMod val="50000"/>
                  </a:schemeClr>
                </a:solidFill>
                <a:latin typeface="Myriad Pro Semibold"/>
                <a:cs typeface="Myriad Pro Semibold"/>
              </a:rPr>
              <a:t>Might be the trigger for people start using the site</a:t>
            </a:r>
          </a:p>
          <a:p>
            <a:pPr lvl="1">
              <a:buClr>
                <a:schemeClr val="tx1">
                  <a:lumMod val="50000"/>
                  <a:lumOff val="50000"/>
                </a:schemeClr>
              </a:buClr>
              <a:buNone/>
            </a:pPr>
            <a:endParaRPr lang="en-US" altLang="zh-CN" sz="1500" dirty="0" smtClean="0">
              <a:solidFill>
                <a:srgbClr val="261FBC"/>
              </a:solidFill>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5" name="Picture 4" descr="categoryPoint.jpg"/>
          <p:cNvPicPr>
            <a:picLocks noChangeAspect="1"/>
          </p:cNvPicPr>
          <p:nvPr/>
        </p:nvPicPr>
        <p:blipFill>
          <a:blip r:embed="rId4"/>
          <a:stretch>
            <a:fillRect/>
          </a:stretch>
        </p:blipFill>
        <p:spPr>
          <a:xfrm>
            <a:off x="3183243" y="2181701"/>
            <a:ext cx="5351157" cy="1933099"/>
          </a:xfrm>
          <a:prstGeom prst="rect">
            <a:avLst/>
          </a:prstGeom>
        </p:spPr>
      </p:pic>
      <p:sp>
        <p:nvSpPr>
          <p:cNvPr id="6" name="Slide Number Placeholder 5"/>
          <p:cNvSpPr>
            <a:spLocks noGrp="1"/>
          </p:cNvSpPr>
          <p:nvPr>
            <p:ph type="sldNum" sz="quarter" idx="12"/>
          </p:nvPr>
        </p:nvSpPr>
        <p:spPr/>
        <p:txBody>
          <a:bodyPr/>
          <a:lstStyle/>
          <a:p>
            <a:fld id="{9198056F-BB72-3849-86A3-415F1659668C}" type="slidenum">
              <a:rPr lang="en-US" smtClean="0"/>
              <a:pPr/>
              <a:t>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p>
            <a:pPr algn="l"/>
            <a:r>
              <a:rPr lang="en-US" altLang="zh-CN" sz="2800" dirty="0" smtClean="0">
                <a:latin typeface="Myriad Pro Semibold"/>
                <a:cs typeface="Myriad Pro Semibold"/>
              </a:rPr>
              <a:t>Selecting best answer to help cheap questions?</a:t>
            </a:r>
            <a:endParaRPr lang="en-US" sz="2800" dirty="0">
              <a:latin typeface="Myriad Pro Semibold"/>
              <a:cs typeface="Myriad Pro Semibold"/>
            </a:endParaRPr>
          </a:p>
        </p:txBody>
      </p:sp>
      <p:sp>
        <p:nvSpPr>
          <p:cNvPr id="3" name="Content Placeholder 2"/>
          <p:cNvSpPr>
            <a:spLocks noGrp="1"/>
          </p:cNvSpPr>
          <p:nvPr>
            <p:ph idx="1"/>
          </p:nvPr>
        </p:nvSpPr>
        <p:spPr>
          <a:xfrm>
            <a:off x="609600" y="1600200"/>
            <a:ext cx="5029200" cy="4648200"/>
          </a:xfrm>
        </p:spPr>
        <p:txBody>
          <a:bodyPr>
            <a:normAutofit lnSpcReduction="10000"/>
          </a:bodyPr>
          <a:lstStyle/>
          <a:p>
            <a:r>
              <a:rPr lang="en-US" sz="2300" dirty="0" smtClean="0">
                <a:solidFill>
                  <a:srgbClr val="261FBC"/>
                </a:solidFill>
                <a:latin typeface="Myriad Pro Semibold"/>
                <a:cs typeface="Myriad Pro Semibold"/>
              </a:rPr>
              <a:t>Order difference</a:t>
            </a:r>
          </a:p>
          <a:p>
            <a:pPr>
              <a:buNone/>
            </a:pPr>
            <a:r>
              <a:rPr lang="en-US" altLang="zh-CN" sz="1500" dirty="0">
                <a:solidFill>
                  <a:schemeClr val="bg1">
                    <a:lumMod val="50000"/>
                  </a:schemeClr>
                </a:solidFill>
                <a:latin typeface="Myriad Pro Semibold"/>
                <a:cs typeface="Myriad Pro Semibold"/>
              </a:rPr>
              <a:t>Best answer selection in terms of </a:t>
            </a:r>
            <a:r>
              <a:rPr lang="en-US" altLang="zh-CN" sz="1500" dirty="0">
                <a:solidFill>
                  <a:srgbClr val="261FBC"/>
                </a:solidFill>
                <a:latin typeface="Myriad Pro Semibold"/>
                <a:cs typeface="Myriad Pro Semibold"/>
              </a:rPr>
              <a:t>chronological</a:t>
            </a:r>
            <a:r>
              <a:rPr lang="en-US" altLang="zh-CN" sz="1500" dirty="0" smtClean="0">
                <a:solidFill>
                  <a:srgbClr val="261FBC"/>
                </a:solidFill>
                <a:latin typeface="Myriad Pro Semibold"/>
                <a:cs typeface="Myriad Pro Semibold"/>
              </a:rPr>
              <a:t> order</a:t>
            </a:r>
            <a:r>
              <a:rPr lang="en-US" altLang="zh-CN" sz="1500" dirty="0" smtClean="0">
                <a:solidFill>
                  <a:schemeClr val="bg1">
                    <a:lumMod val="50000"/>
                  </a:schemeClr>
                </a:solidFill>
                <a:latin typeface="Myriad Pro Semibold"/>
                <a:cs typeface="Myriad Pro Semibold"/>
              </a:rPr>
              <a:t>:</a:t>
            </a:r>
          </a:p>
          <a:p>
            <a:pPr lvl="1"/>
            <a:r>
              <a:rPr lang="en-US" altLang="zh-CN" sz="1400" dirty="0" smtClean="0">
                <a:solidFill>
                  <a:schemeClr val="bg1">
                    <a:lumMod val="50000"/>
                  </a:schemeClr>
                </a:solidFill>
                <a:latin typeface="Myriad Pro Semibold"/>
                <a:cs typeface="Myriad Pro Semibold"/>
              </a:rPr>
              <a:t>According to human rating of sample questions, the order of answers doesn’t matter</a:t>
            </a:r>
          </a:p>
          <a:p>
            <a:pPr lvl="1"/>
            <a:r>
              <a:rPr lang="en-US" altLang="zh-CN" sz="1400" dirty="0" smtClean="0">
                <a:solidFill>
                  <a:schemeClr val="bg1">
                    <a:lumMod val="50000"/>
                  </a:schemeClr>
                </a:solidFill>
                <a:latin typeface="Myriad Pro Semibold"/>
                <a:cs typeface="Myriad Pro Semibold"/>
              </a:rPr>
              <a:t>In </a:t>
            </a:r>
            <a:r>
              <a:rPr lang="en-US" altLang="zh-CN" sz="1400" dirty="0" err="1" smtClean="0">
                <a:solidFill>
                  <a:srgbClr val="261FBC"/>
                </a:solidFill>
                <a:latin typeface="Myriad Pro Semibold"/>
                <a:cs typeface="Myriad Pro Semibold"/>
              </a:rPr>
              <a:t>Naver</a:t>
            </a:r>
            <a:r>
              <a:rPr lang="en-US" altLang="zh-CN" sz="1400" dirty="0" smtClean="0">
                <a:solidFill>
                  <a:srgbClr val="261FBC"/>
                </a:solidFill>
                <a:latin typeface="Myriad Pro Semibold"/>
                <a:cs typeface="Myriad Pro Semibold"/>
              </a:rPr>
              <a:t> </a:t>
            </a:r>
            <a:r>
              <a:rPr lang="en-US" altLang="zh-CN" sz="1400" dirty="0" smtClean="0">
                <a:solidFill>
                  <a:schemeClr val="bg1">
                    <a:lumMod val="50000"/>
                  </a:schemeClr>
                </a:solidFill>
                <a:latin typeface="Myriad Pro Semibold"/>
                <a:cs typeface="Myriad Pro Semibold"/>
              </a:rPr>
              <a:t>in Korea, later answers has higher probability to be chosen</a:t>
            </a:r>
          </a:p>
          <a:p>
            <a:pPr lvl="1"/>
            <a:endParaRPr lang="en-US" altLang="zh-CN" sz="2300" dirty="0" smtClean="0">
              <a:solidFill>
                <a:srgbClr val="261FBC"/>
              </a:solidFill>
              <a:latin typeface="Myriad Pro Semibold"/>
              <a:cs typeface="Myriad Pro Semibold"/>
            </a:endParaRPr>
          </a:p>
          <a:p>
            <a:r>
              <a:rPr lang="en-US" altLang="zh-CN" sz="2300" dirty="0" smtClean="0">
                <a:solidFill>
                  <a:srgbClr val="261FBC"/>
                </a:solidFill>
                <a:latin typeface="Myriad Pro Semibold"/>
                <a:cs typeface="Myriad Pro Semibold"/>
              </a:rPr>
              <a:t>But, this differs according to price</a:t>
            </a:r>
          </a:p>
          <a:p>
            <a:pPr lvl="1">
              <a:buClr>
                <a:schemeClr val="tx1">
                  <a:lumMod val="50000"/>
                  <a:lumOff val="50000"/>
                </a:schemeClr>
              </a:buClr>
            </a:pPr>
            <a:r>
              <a:rPr lang="en-US" altLang="zh-CN" sz="1500" dirty="0" smtClean="0">
                <a:solidFill>
                  <a:schemeClr val="bg1">
                    <a:lumMod val="50000"/>
                  </a:schemeClr>
                </a:solidFill>
                <a:latin typeface="Myriad Pro Semibold"/>
                <a:cs typeface="Myriad Pro Semibold"/>
              </a:rPr>
              <a:t>When askers select later answer, the average price is also higher (e.g., all questions got 8 answers)</a:t>
            </a:r>
          </a:p>
          <a:p>
            <a:pPr lvl="1">
              <a:buClr>
                <a:schemeClr val="tx1">
                  <a:lumMod val="50000"/>
                  <a:lumOff val="50000"/>
                </a:schemeClr>
              </a:buClr>
            </a:pPr>
            <a:r>
              <a:rPr lang="en-US" altLang="zh-CN" sz="1500" dirty="0" smtClean="0">
                <a:solidFill>
                  <a:schemeClr val="bg1">
                    <a:lumMod val="50000"/>
                  </a:schemeClr>
                </a:solidFill>
                <a:latin typeface="Myriad Pro Semibold"/>
                <a:cs typeface="Myriad Pro Semibold"/>
              </a:rPr>
              <a:t>When askers offer fewer points, they tend to reward prompt answers; otherwise, they might consider answer’s quality more</a:t>
            </a:r>
          </a:p>
          <a:p>
            <a:pPr lvl="1">
              <a:buClr>
                <a:schemeClr val="tx1">
                  <a:lumMod val="50000"/>
                  <a:lumOff val="50000"/>
                </a:schemeClr>
              </a:buClr>
            </a:pPr>
            <a:endParaRPr lang="en-US" altLang="zh-CN" sz="1500" dirty="0" smtClean="0">
              <a:solidFill>
                <a:srgbClr val="261FBC"/>
              </a:solidFill>
              <a:latin typeface="Myriad Pro Semibold"/>
              <a:cs typeface="Myriad Pro Semibold"/>
            </a:endParaRPr>
          </a:p>
          <a:p>
            <a:r>
              <a:rPr lang="en-US" altLang="zh-CN" sz="2300" dirty="0" smtClean="0">
                <a:solidFill>
                  <a:srgbClr val="261FBC"/>
                </a:solidFill>
                <a:latin typeface="Myriad Pro Semibold"/>
                <a:cs typeface="Myriad Pro Semibold"/>
              </a:rPr>
              <a:t>Implications</a:t>
            </a:r>
          </a:p>
          <a:p>
            <a:pPr lvl="1">
              <a:buClr>
                <a:schemeClr val="tx1">
                  <a:lumMod val="50000"/>
                  <a:lumOff val="50000"/>
                </a:schemeClr>
              </a:buClr>
            </a:pPr>
            <a:r>
              <a:rPr lang="en-US" altLang="zh-CN" sz="1500" dirty="0" smtClean="0">
                <a:solidFill>
                  <a:schemeClr val="bg1">
                    <a:lumMod val="50000"/>
                  </a:schemeClr>
                </a:solidFill>
                <a:latin typeface="Myriad Pro Semibold"/>
                <a:cs typeface="Myriad Pro Semibold"/>
              </a:rPr>
              <a:t>Another way of incentive?</a:t>
            </a:r>
          </a:p>
          <a:p>
            <a:pPr lvl="1">
              <a:buClr>
                <a:schemeClr val="tx1">
                  <a:lumMod val="50000"/>
                  <a:lumOff val="50000"/>
                </a:schemeClr>
              </a:buClr>
            </a:pPr>
            <a:r>
              <a:rPr lang="en-US" altLang="zh-CN" sz="1500" dirty="0" smtClean="0">
                <a:solidFill>
                  <a:schemeClr val="bg1">
                    <a:lumMod val="50000"/>
                  </a:schemeClr>
                </a:solidFill>
                <a:latin typeface="Myriad Pro Semibold"/>
                <a:cs typeface="Myriad Pro Semibold"/>
              </a:rPr>
              <a:t>Interesting for further study</a:t>
            </a: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pic>
        <p:nvPicPr>
          <p:cNvPr id="6" name="Picture 5" descr="submiting-Answer.jpg"/>
          <p:cNvPicPr>
            <a:picLocks noChangeAspect="1"/>
          </p:cNvPicPr>
          <p:nvPr/>
        </p:nvPicPr>
        <p:blipFill>
          <a:blip r:embed="rId4"/>
          <a:stretch>
            <a:fillRect/>
          </a:stretch>
        </p:blipFill>
        <p:spPr>
          <a:xfrm>
            <a:off x="5867400" y="1754505"/>
            <a:ext cx="2846070" cy="2131695"/>
          </a:xfrm>
          <a:prstGeom prst="rect">
            <a:avLst/>
          </a:prstGeom>
        </p:spPr>
      </p:pic>
      <p:pic>
        <p:nvPicPr>
          <p:cNvPr id="7" name="Picture 6" descr="submiting-bestAnswer.jpg"/>
          <p:cNvPicPr>
            <a:picLocks noChangeAspect="1"/>
          </p:cNvPicPr>
          <p:nvPr/>
        </p:nvPicPr>
        <p:blipFill>
          <a:blip r:embed="rId5"/>
          <a:stretch>
            <a:fillRect/>
          </a:stretch>
        </p:blipFill>
        <p:spPr>
          <a:xfrm>
            <a:off x="5867400" y="4191000"/>
            <a:ext cx="2819400" cy="2057400"/>
          </a:xfrm>
          <a:prstGeom prst="rect">
            <a:avLst/>
          </a:prstGeom>
        </p:spPr>
      </p:pic>
      <p:sp>
        <p:nvSpPr>
          <p:cNvPr id="8" name="Slide Number Placeholder 7"/>
          <p:cNvSpPr>
            <a:spLocks noGrp="1"/>
          </p:cNvSpPr>
          <p:nvPr>
            <p:ph type="sldNum" sz="quarter" idx="12"/>
          </p:nvPr>
        </p:nvSpPr>
        <p:spPr/>
        <p:txBody>
          <a:bodyPr/>
          <a:lstStyle/>
          <a:p>
            <a:fld id="{9198056F-BB72-3849-86A3-415F1659668C}" type="slidenum">
              <a:rPr lang="en-US" smtClean="0"/>
              <a:pPr/>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7315200" cy="1143000"/>
          </a:xfrm>
        </p:spPr>
        <p:txBody>
          <a:bodyPr>
            <a:normAutofit/>
          </a:bodyPr>
          <a:lstStyle/>
          <a:p>
            <a:pPr algn="l"/>
            <a:r>
              <a:rPr lang="en-US" sz="2800" dirty="0" smtClean="0">
                <a:latin typeface="Myriad Pro Semibold"/>
                <a:cs typeface="Myriad Pro Semibold"/>
              </a:rPr>
              <a:t>Reinforcement cycle: encourage continuing </a:t>
            </a:r>
            <a:endParaRPr lang="en-US" sz="2800" dirty="0">
              <a:latin typeface="Myriad Pro Semibold"/>
              <a:cs typeface="Myriad Pro Semibold"/>
            </a:endParaRPr>
          </a:p>
        </p:txBody>
      </p:sp>
      <p:pic>
        <p:nvPicPr>
          <p:cNvPr id="4" name="Picture 3" descr="viewBaidu"/>
          <p:cNvPicPr>
            <a:picLocks noChangeAspect="1"/>
          </p:cNvPicPr>
          <p:nvPr/>
        </p:nvPicPr>
        <p:blipFill>
          <a:blip r:embed="rId3"/>
          <a:stretch>
            <a:fillRect/>
          </a:stretch>
        </p:blipFill>
        <p:spPr>
          <a:xfrm>
            <a:off x="457200" y="274638"/>
            <a:ext cx="1752600" cy="1335313"/>
          </a:xfrm>
          <a:prstGeom prst="rect">
            <a:avLst/>
          </a:prstGeom>
        </p:spPr>
      </p:pic>
      <p:sp>
        <p:nvSpPr>
          <p:cNvPr id="5" name="Slide Number Placeholder 4"/>
          <p:cNvSpPr>
            <a:spLocks noGrp="1"/>
          </p:cNvSpPr>
          <p:nvPr>
            <p:ph type="sldNum" sz="quarter" idx="12"/>
          </p:nvPr>
        </p:nvSpPr>
        <p:spPr/>
        <p:txBody>
          <a:bodyPr/>
          <a:lstStyle/>
          <a:p>
            <a:fld id="{9198056F-BB72-3849-86A3-415F1659668C}"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5436</TotalTime>
  <Words>4463</Words>
  <Application>Microsoft Macintosh PowerPoint</Application>
  <PresentationFormat>On-screen Show (4:3)</PresentationFormat>
  <Paragraphs>321</Paragraphs>
  <Slides>24</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Seeking and Offering Expertise across Categories: A Sustainable Mechanism Works for Baidu Knows</vt:lpstr>
      <vt:lpstr>Slide 1</vt:lpstr>
      <vt:lpstr>Baidu Knows: Largest Chinese Q&amp;A site</vt:lpstr>
      <vt:lpstr>Baidu Knows: comparing to peers</vt:lpstr>
      <vt:lpstr>Another similar Q&amp;A site, but</vt:lpstr>
      <vt:lpstr>Data &amp; General Statistics</vt:lpstr>
      <vt:lpstr>People pay differently for different questions</vt:lpstr>
      <vt:lpstr>Selecting best answer to help cheap questions?</vt:lpstr>
      <vt:lpstr>Reinforcement cycle: encourage continuing </vt:lpstr>
      <vt:lpstr>Reinforcement: more active, better performance  In terms of winRate, R=0.16, p&lt;0.0001 winPoints, R=0.06, p&lt;0.0001 Guru score, R=0.10, p&lt;0.0001</vt:lpstr>
      <vt:lpstr>Reinforcement: more active, taking better strategy  In terms of choosing cheap questions, R=0.02, p&lt;0.0001 thus less competition, R=0.09, p&lt;0.0001</vt:lpstr>
      <vt:lpstr>Reinforcement: more active, taking better strategy  In terms of inputting more efforts, R=0.06, p&lt;0.0001 being more focused, R=-0.04, p&lt;0.0001 with Entropy</vt:lpstr>
      <vt:lpstr>Reinforcement cycle: encourage continuing </vt:lpstr>
      <vt:lpstr>Predicting answerers’ performance</vt:lpstr>
      <vt:lpstr>Askers: learn how to better ask</vt:lpstr>
      <vt:lpstr>Askers: learn how to better ask</vt:lpstr>
      <vt:lpstr>Slide 16</vt:lpstr>
      <vt:lpstr>Do both users: core of contribution</vt:lpstr>
      <vt:lpstr>Seeking &amp; offering across categories</vt:lpstr>
      <vt:lpstr>Across category activities forms the community</vt:lpstr>
      <vt:lpstr>Category Concentration </vt:lpstr>
      <vt:lpstr>Conclusion &amp; further questions</vt:lpstr>
      <vt:lpstr>Some literature</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and Offering Expertise across Categories: A Sustainable Mechanism Works for Baidu Knows</dc:title>
  <dc:creator>Jiang Yang</dc:creator>
  <cp:lastModifiedBy>Xiao Wei</cp:lastModifiedBy>
  <cp:revision>391</cp:revision>
  <dcterms:created xsi:type="dcterms:W3CDTF">2009-05-18T15:01:07Z</dcterms:created>
  <dcterms:modified xsi:type="dcterms:W3CDTF">2009-05-18T18:53:22Z</dcterms:modified>
</cp:coreProperties>
</file>