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</p:sldMasterIdLst>
  <p:notesMasterIdLst>
    <p:notesMasterId r:id="rId28"/>
  </p:notesMasterIdLst>
  <p:sldIdLst>
    <p:sldId id="277" r:id="rId5"/>
    <p:sldId id="279" r:id="rId6"/>
    <p:sldId id="278" r:id="rId7"/>
    <p:sldId id="284" r:id="rId8"/>
    <p:sldId id="309" r:id="rId9"/>
    <p:sldId id="290" r:id="rId10"/>
    <p:sldId id="285" r:id="rId11"/>
    <p:sldId id="297" r:id="rId12"/>
    <p:sldId id="306" r:id="rId13"/>
    <p:sldId id="291" r:id="rId14"/>
    <p:sldId id="292" r:id="rId15"/>
    <p:sldId id="298" r:id="rId16"/>
    <p:sldId id="299" r:id="rId17"/>
    <p:sldId id="296" r:id="rId18"/>
    <p:sldId id="307" r:id="rId19"/>
    <p:sldId id="301" r:id="rId20"/>
    <p:sldId id="293" r:id="rId21"/>
    <p:sldId id="302" r:id="rId22"/>
    <p:sldId id="303" r:id="rId23"/>
    <p:sldId id="305" r:id="rId24"/>
    <p:sldId id="308" r:id="rId25"/>
    <p:sldId id="294" r:id="rId26"/>
    <p:sldId id="295" r:id="rId27"/>
  </p:sldIdLst>
  <p:sldSz cx="9144000" cy="6858000" type="screen4x3"/>
  <p:notesSz cx="7099300" cy="10234613"/>
  <p:custDataLst>
    <p:tags r:id="rId2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15" autoAdjust="0"/>
  </p:normalViewPr>
  <p:slideViewPr>
    <p:cSldViewPr>
      <p:cViewPr varScale="1">
        <p:scale>
          <a:sx n="75" d="100"/>
          <a:sy n="75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1E8067DF-3880-406D-81E1-B08FC8A413B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BD160-814F-42AC-B49D-F9BD909A357C}" type="slidenum">
              <a:rPr lang="de-DE">
                <a:latin typeface="Arial" pitchFamily="34" charset="0"/>
              </a:rPr>
              <a:pPr/>
              <a:t>1</a:t>
            </a:fld>
            <a:endParaRPr lang="de-DE">
              <a:latin typeface="Arial" pitchFamily="34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66" tIns="46384" rIns="92766" bIns="46384" anchor="b"/>
          <a:lstStyle/>
          <a:p>
            <a:pPr algn="r" defTabSz="928688" eaLnBrk="0" hangingPunct="0"/>
            <a:fld id="{16F1BB2C-B43A-4816-ABDF-822E17CA6341}" type="slidenum">
              <a:rPr lang="de-DE" sz="1200">
                <a:latin typeface="Times New Roman" pitchFamily="18" charset="0"/>
              </a:rPr>
              <a:pPr algn="r" defTabSz="928688" eaLnBrk="0" hangingPunct="0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9938"/>
            <a:ext cx="5113338" cy="383540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603750"/>
          </a:xfrm>
          <a:noFill/>
          <a:ln/>
        </p:spPr>
        <p:txBody>
          <a:bodyPr lIns="92766" tIns="46384" rIns="92766" bIns="4638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25D17-1D9F-45DA-BCE4-C6CB125B6EE0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25D17-1D9F-45DA-BCE4-C6CB125B6EE0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25D17-1D9F-45DA-BCE4-C6CB125B6EE0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Changes</a:t>
            </a:r>
            <a:r>
              <a:rPr lang="de-DE" baseline="0" smtClean="0"/>
              <a:t> over time</a:t>
            </a:r>
          </a:p>
          <a:p>
            <a:r>
              <a:rPr lang="de-DE" baseline="0" smtClean="0"/>
              <a:t>Require adaptation of the ontology to the real world</a:t>
            </a:r>
          </a:p>
          <a:p>
            <a:endParaRPr lang="de-DE" baseline="0" smtClean="0"/>
          </a:p>
          <a:p>
            <a:r>
              <a:rPr lang="de-DE" baseline="0" smtClean="0"/>
              <a:t>TODO: Vielleicht lieber Bsp., die alle Arten von Changes abdecken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Changes</a:t>
            </a:r>
            <a:r>
              <a:rPr lang="de-DE" baseline="0" smtClean="0"/>
              <a:t> over time</a:t>
            </a:r>
          </a:p>
          <a:p>
            <a:r>
              <a:rPr lang="de-DE" baseline="0" smtClean="0"/>
              <a:t>Require adaptation of the ontology to the real world</a:t>
            </a:r>
          </a:p>
          <a:p>
            <a:endParaRPr lang="de-DE" baseline="0" smtClean="0"/>
          </a:p>
          <a:p>
            <a:r>
              <a:rPr lang="de-DE" baseline="0" smtClean="0"/>
              <a:t>TODO: Vielleicht lieber Bsp., die alle Arten von Changes abdecken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TODO: Das trifft irgendwie nicht den Kern der Sache…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TODO: Belief update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25D17-1D9F-45DA-BCE4-C6CB125B6EE0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Temporal ontologies vs. External specification</a:t>
            </a:r>
          </a:p>
          <a:p>
            <a:r>
              <a:rPr lang="de-DE" smtClean="0"/>
              <a:t>Belief revision vs. Guided</a:t>
            </a:r>
            <a:r>
              <a:rPr lang="de-DE" baseline="0" smtClean="0"/>
              <a:t> update</a:t>
            </a:r>
            <a:endParaRPr lang="de-DE" smtClean="0"/>
          </a:p>
          <a:p>
            <a:r>
              <a:rPr lang="de-DE" smtClean="0"/>
              <a:t>Syntactic</a:t>
            </a:r>
            <a:r>
              <a:rPr lang="de-DE" baseline="0" smtClean="0"/>
              <a:t> vs. Semantic Preconditions</a:t>
            </a:r>
          </a:p>
          <a:p>
            <a:r>
              <a:rPr lang="de-DE" baseline="0" smtClean="0"/>
              <a:t>Feedback</a:t>
            </a:r>
          </a:p>
          <a:p>
            <a:endParaRPr lang="de-DE" smtClean="0"/>
          </a:p>
          <a:p>
            <a:r>
              <a:rPr lang="de-DE" smtClean="0"/>
              <a:t>Allows to defer changes</a:t>
            </a:r>
            <a:r>
              <a:rPr lang="de-DE" baseline="0" smtClean="0"/>
              <a:t> from knowledge engineer to knowledge worker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67DF-3880-406D-81E1-B08FC8A413B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A01346-104D-4452-83C0-E33CC8F3550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557124-950B-4F52-8972-095DF232049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3338" y="238125"/>
            <a:ext cx="1974850" cy="58340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5773738" cy="58340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54BFA-C135-4D42-87BF-7DF54C8D66C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14438"/>
            <a:ext cx="386873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9450" y="1214438"/>
            <a:ext cx="3868738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FE6644-828B-41D4-89C1-A34E6173901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3338" y="238125"/>
            <a:ext cx="1974850" cy="58340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5773738" cy="58340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F4A6D4-2D2A-46F8-B903-FAE62587A87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E8AA-7DCC-4837-BD2F-863A3BCA11A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51963E-46AA-417A-A84F-B6B39DEDB5A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14438"/>
            <a:ext cx="386873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9450" y="1214438"/>
            <a:ext cx="3868738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52B7D-E434-496E-8799-33BB875A8A8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1491C-ADBA-490A-9489-097043C630D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07E4D5-D728-4483-8919-5A2DF760F5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28E293-5DFD-4A27-B899-C58F23E596B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2A642-7D0A-4EB2-A515-44EC7016AFE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B21CC4-DDC6-4EB9-A7C6-D4E22CBF43F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0AC3C1-3F48-4F7F-A40F-3C7614AC766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4E157-B85A-4257-98E3-756E3FF68DE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3338" y="238125"/>
            <a:ext cx="1974850" cy="58340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5773738" cy="58340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76CE8-1076-48C7-BFCD-3751744CA73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14438"/>
            <a:ext cx="386873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9450" y="1214438"/>
            <a:ext cx="3868738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14438"/>
            <a:ext cx="386873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9450" y="1214438"/>
            <a:ext cx="3868738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9A054-0665-4824-8219-CFA87A1896C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3338" y="238125"/>
            <a:ext cx="1974850" cy="58340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5773738" cy="58340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8B5DB-11EF-4E58-8360-633E3BD8799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566445-B573-4F5E-A80E-3E82509AF09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C23572-0FDC-436F-84BE-5FE7CA94DF9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46571E-2152-4109-BD2E-C04D48CC165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286D09-379C-48CC-8D1D-177DCD1C4B8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7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51202" name="Image" r:id="rId14" imgW="9179283" imgH="6884462" progId="">
              <p:embed/>
            </p:oleObj>
          </a:graphicData>
        </a:graphic>
      </p:graphicFrame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72580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Beispielüberschrift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14438"/>
            <a:ext cx="7889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2250"/>
            <a:ext cx="354171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pic>
        <p:nvPicPr>
          <p:cNvPr id="51206" name="Picture 8" descr="fzk_wortbild_sw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91125" y="6407150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9" descr="Wortbildmarke_schwar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1988" y="6419850"/>
            <a:ext cx="2028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68313" y="6381750"/>
            <a:ext cx="395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700" dirty="0">
                <a:latin typeface="+mn-lt"/>
                <a:cs typeface="Times New Roman" pitchFamily="18" charset="0"/>
              </a:rPr>
              <a:t>KIT – die Kooperation von Forschungszentrum Karlsruhe GmbH und Universität Karlsruhe (TH)</a:t>
            </a:r>
            <a:r>
              <a:rPr lang="de-DE" sz="700" dirty="0">
                <a:latin typeface="+mn-lt"/>
              </a:rPr>
              <a:t> 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19063" y="90488"/>
            <a:ext cx="92075" cy="549275"/>
          </a:xfrm>
          <a:prstGeom prst="rect">
            <a:avLst/>
          </a:prstGeom>
          <a:solidFill>
            <a:srgbClr val="019683"/>
          </a:solidFill>
          <a:ln w="9525">
            <a:solidFill>
              <a:srgbClr val="0196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51210" name="Picture 19" descr="KITlogo_4c_frutiger Kopi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260350"/>
            <a:ext cx="1082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Grafik 11" descr="AIFB_Logo_senkrecht1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1063" y="928688"/>
            <a:ext cx="4143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4010025" y="6572250"/>
            <a:ext cx="1000125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7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95250" y="6496050"/>
            <a:ext cx="366713" cy="2190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0" hangingPunct="0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F1DEB4E-FF1C-4B16-A790-F700F776FD95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7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53250" name="Image" r:id="rId14" imgW="9179283" imgH="6884462" progId="">
              <p:embed/>
            </p:oleObj>
          </a:graphicData>
        </a:graphic>
      </p:graphicFrame>
      <p:pic>
        <p:nvPicPr>
          <p:cNvPr id="53251" name="Picture 8" descr="fzk_wortbild_sw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91125" y="6407150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9" descr="Wortbildmarke_schwar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1988" y="6419850"/>
            <a:ext cx="2028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313" y="6381750"/>
            <a:ext cx="395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700" dirty="0">
                <a:latin typeface="+mn-lt"/>
                <a:cs typeface="Times New Roman" pitchFamily="18" charset="0"/>
              </a:rPr>
              <a:t>KIT – die Kooperation von Forschungszentrum Karlsruhe GmbH und Universität Karlsruhe (TH)</a:t>
            </a:r>
            <a:r>
              <a:rPr lang="de-DE" sz="700" dirty="0">
                <a:latin typeface="+mn-lt"/>
              </a:rPr>
              <a:t> 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9063" y="90488"/>
            <a:ext cx="92075" cy="549275"/>
          </a:xfrm>
          <a:prstGeom prst="rect">
            <a:avLst/>
          </a:prstGeom>
          <a:solidFill>
            <a:srgbClr val="019683"/>
          </a:solidFill>
          <a:ln w="9525">
            <a:solidFill>
              <a:srgbClr val="0196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53255" name="Picture 19" descr="KITlogo_4c_frutiger Kopi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260350"/>
            <a:ext cx="1082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Grafik 11" descr="AIFB_Logo_senkrecht1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1063" y="928688"/>
            <a:ext cx="4143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72580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Beispielüberschrift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14438"/>
            <a:ext cx="7889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  <p:sp>
        <p:nvSpPr>
          <p:cNvPr id="22" name="Fußzeilenplatzhalter 6"/>
          <p:cNvSpPr>
            <a:spLocks noGrp="1"/>
          </p:cNvSpPr>
          <p:nvPr>
            <p:ph type="ftr" sz="quarter" idx="3"/>
          </p:nvPr>
        </p:nvSpPr>
        <p:spPr bwMode="auto">
          <a:xfrm>
            <a:off x="468313" y="6572250"/>
            <a:ext cx="3541712" cy="217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7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54274" name="Image" r:id="rId14" imgW="9179283" imgH="6884462" progId="">
              <p:embed/>
            </p:oleObj>
          </a:graphicData>
        </a:graphic>
      </p:graphicFrame>
      <p:pic>
        <p:nvPicPr>
          <p:cNvPr id="54275" name="Picture 8" descr="fzk_wortbild_sw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91125" y="6407150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Wortbildmarke_schwar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1988" y="6419850"/>
            <a:ext cx="2028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313" y="6381750"/>
            <a:ext cx="395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700" dirty="0">
                <a:latin typeface="+mn-lt"/>
                <a:cs typeface="Times New Roman" pitchFamily="18" charset="0"/>
              </a:rPr>
              <a:t>KIT – die Kooperation von Forschungszentrum Karlsruhe GmbH und Universität Karlsruhe (TH)</a:t>
            </a:r>
            <a:r>
              <a:rPr lang="de-DE" sz="700" dirty="0">
                <a:latin typeface="+mn-lt"/>
              </a:rPr>
              <a:t> 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9063" y="90488"/>
            <a:ext cx="92075" cy="549275"/>
          </a:xfrm>
          <a:prstGeom prst="rect">
            <a:avLst/>
          </a:prstGeom>
          <a:solidFill>
            <a:srgbClr val="019683"/>
          </a:solidFill>
          <a:ln w="9525">
            <a:solidFill>
              <a:srgbClr val="0196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54279" name="Picture 19" descr="KITlogo_4c_frutiger Kopi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260350"/>
            <a:ext cx="1082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Grafik 11" descr="AIFB_Logo_senkrecht1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1063" y="928688"/>
            <a:ext cx="4143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72580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Beispielüberschrift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14438"/>
            <a:ext cx="7889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3"/>
          </p:nvPr>
        </p:nvSpPr>
        <p:spPr bwMode="auto">
          <a:xfrm>
            <a:off x="468313" y="6572250"/>
            <a:ext cx="3541712" cy="217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8080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2"/>
          </p:nvPr>
        </p:nvSpPr>
        <p:spPr>
          <a:xfrm>
            <a:off x="4010025" y="6572250"/>
            <a:ext cx="1000125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7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5250" y="6496050"/>
            <a:ext cx="366713" cy="2190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eaLnBrk="0" hangingPunct="0">
              <a:defRPr sz="1400" b="1">
                <a:latin typeface="+mn-lt"/>
              </a:defRPr>
            </a:lvl1pPr>
          </a:lstStyle>
          <a:p>
            <a:pPr>
              <a:defRPr/>
            </a:pPr>
            <a:fld id="{1BF3FBBB-B7C0-4E25-A2B1-F3F8A25E06B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0" y="-1588"/>
          <a:ext cx="9144000" cy="6859588"/>
        </p:xfrm>
        <a:graphic>
          <a:graphicData uri="http://schemas.openxmlformats.org/presentationml/2006/ole">
            <p:oleObj spid="_x0000_s55298" name="Image" r:id="rId14" imgW="9179283" imgH="6884462" progId="">
              <p:embed/>
            </p:oleObj>
          </a:graphicData>
        </a:graphic>
      </p:graphicFrame>
      <p:pic>
        <p:nvPicPr>
          <p:cNvPr id="55299" name="Picture 8" descr="fzk_wortbild_sw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91125" y="6407150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9" descr="Wortbildmarke_schwar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11988" y="6419850"/>
            <a:ext cx="2028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68313" y="6381750"/>
            <a:ext cx="395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700" dirty="0">
                <a:latin typeface="+mn-lt"/>
                <a:cs typeface="Times New Roman" pitchFamily="18" charset="0"/>
              </a:rPr>
              <a:t>KIT – die Kooperation von Forschungszentrum Karlsruhe GmbH und Universität Karlsruhe (TH)</a:t>
            </a:r>
            <a:r>
              <a:rPr lang="de-DE" sz="700" dirty="0">
                <a:latin typeface="+mn-lt"/>
              </a:rPr>
              <a:t> 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9063" y="90488"/>
            <a:ext cx="92075" cy="549275"/>
          </a:xfrm>
          <a:prstGeom prst="rect">
            <a:avLst/>
          </a:prstGeom>
          <a:solidFill>
            <a:srgbClr val="019683"/>
          </a:solidFill>
          <a:ln w="9525">
            <a:solidFill>
              <a:srgbClr val="01968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/>
          </a:p>
        </p:txBody>
      </p:sp>
      <p:pic>
        <p:nvPicPr>
          <p:cNvPr id="55303" name="Picture 19" descr="KITlogo_4c_frutiger Kopi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260350"/>
            <a:ext cx="1082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Grafik 11" descr="AIFB_Logo_senkrecht1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1063" y="928688"/>
            <a:ext cx="4143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72580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Beispielüberschrift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14438"/>
            <a:ext cx="7889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68313" y="6572250"/>
            <a:ext cx="3541712" cy="217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Vorlesung Knowledge Discovery - Institut AIFB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fb.uni-karlsruhe.de/WBS/uhe/OU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Vorlesung Knowledge Discovery - Institut AIFB</a:t>
            </a:r>
            <a:endParaRPr lang="en-GB" dirty="0"/>
          </a:p>
        </p:txBody>
      </p:sp>
      <p:sp>
        <p:nvSpPr>
          <p:cNvPr id="8195" name="Titel 14"/>
          <p:cNvSpPr>
            <a:spLocks/>
          </p:cNvSpPr>
          <p:nvPr/>
        </p:nvSpPr>
        <p:spPr bwMode="auto">
          <a:xfrm>
            <a:off x="457200" y="1785938"/>
            <a:ext cx="74009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GB" sz="4400" dirty="0" smtClean="0">
                <a:latin typeface="Calibri" pitchFamily="34" charset="0"/>
              </a:rPr>
              <a:t>Tempus fugit</a:t>
            </a:r>
          </a:p>
          <a:p>
            <a:pPr eaLnBrk="0" hangingPunct="0"/>
            <a:r>
              <a:rPr lang="en-GB" sz="3200" dirty="0" smtClean="0">
                <a:latin typeface="Calibri" pitchFamily="34" charset="0"/>
              </a:rPr>
              <a:t>Towards an Ontology Update Language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8196" name="Untertitel 15"/>
          <p:cNvSpPr>
            <a:spLocks/>
          </p:cNvSpPr>
          <p:nvPr/>
        </p:nvSpPr>
        <p:spPr bwMode="auto">
          <a:xfrm>
            <a:off x="457200" y="3675063"/>
            <a:ext cx="84010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1800" b="1" smtClean="0">
                <a:latin typeface="Calibri" pitchFamily="34" charset="0"/>
              </a:rPr>
              <a:t>Uta Lösch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1800" smtClean="0">
                <a:latin typeface="Calibri" pitchFamily="34" charset="0"/>
              </a:rPr>
              <a:t>Sebastian Rudolph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800" smtClean="0">
                <a:latin typeface="Calibri" pitchFamily="34" charset="0"/>
              </a:rPr>
              <a:t>Denny Vrandečić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800" smtClean="0">
                <a:latin typeface="Calibri" pitchFamily="34" charset="0"/>
              </a:rPr>
              <a:t>Rudi Studer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160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160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160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200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200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Framework</a:t>
            </a:r>
            <a:endParaRPr lang="de-DE"/>
          </a:p>
        </p:txBody>
      </p:sp>
      <p:sp>
        <p:nvSpPr>
          <p:cNvPr id="4" name="Zylinder 3"/>
          <p:cNvSpPr/>
          <p:nvPr/>
        </p:nvSpPr>
        <p:spPr>
          <a:xfrm>
            <a:off x="3210448" y="5184949"/>
            <a:ext cx="2723104" cy="10651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Ontology</a:t>
            </a:r>
            <a:endParaRPr lang="de-DE"/>
          </a:p>
        </p:txBody>
      </p:sp>
      <p:grpSp>
        <p:nvGrpSpPr>
          <p:cNvPr id="3" name="Gruppieren 4"/>
          <p:cNvGrpSpPr/>
          <p:nvPr/>
        </p:nvGrpSpPr>
        <p:grpSpPr>
          <a:xfrm>
            <a:off x="370520" y="1245996"/>
            <a:ext cx="1426028" cy="1467059"/>
            <a:chOff x="2057398" y="2852060"/>
            <a:chExt cx="1948543" cy="2035626"/>
          </a:xfrm>
        </p:grpSpPr>
        <p:sp>
          <p:nvSpPr>
            <p:cNvPr id="6" name="Torte 5"/>
            <p:cNvSpPr/>
            <p:nvPr/>
          </p:nvSpPr>
          <p:spPr>
            <a:xfrm rot="10800000">
              <a:off x="2057398" y="3581400"/>
              <a:ext cx="1948543" cy="1306286"/>
            </a:xfrm>
            <a:prstGeom prst="pie">
              <a:avLst>
                <a:gd name="adj1" fmla="val 0"/>
                <a:gd name="adj2" fmla="val 10765096"/>
              </a:avLst>
            </a:prstGeom>
            <a:effectLst>
              <a:outerShdw blurRad="139700" dist="38100" dir="2700000" sx="102000" sy="102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536365" y="2852060"/>
              <a:ext cx="947061" cy="94524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1397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70519" y="2361363"/>
            <a:ext cx="153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Knowledge</a:t>
            </a:r>
            <a:br>
              <a:rPr lang="de-DE" sz="2000" smtClean="0"/>
            </a:br>
            <a:r>
              <a:rPr lang="de-DE" sz="2000" smtClean="0"/>
              <a:t>Worker</a:t>
            </a:r>
            <a:endParaRPr lang="de-DE" sz="2000"/>
          </a:p>
        </p:txBody>
      </p:sp>
      <p:sp>
        <p:nvSpPr>
          <p:cNvPr id="9" name="Rechteckiger Pfeil 8"/>
          <p:cNvSpPr/>
          <p:nvPr/>
        </p:nvSpPr>
        <p:spPr>
          <a:xfrm rot="5400000">
            <a:off x="1843355" y="1481620"/>
            <a:ext cx="3552096" cy="3332057"/>
          </a:xfrm>
          <a:prstGeom prst="bentArrow">
            <a:avLst>
              <a:gd name="adj1" fmla="val 12006"/>
              <a:gd name="adj2" fmla="val 21000"/>
              <a:gd name="adj3" fmla="val 25000"/>
              <a:gd name="adj4" fmla="val 7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416440" y="1212491"/>
            <a:ext cx="2301072" cy="153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Ontology Update Manager</a:t>
            </a:r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840468" y="1195370"/>
            <a:ext cx="1212758" cy="785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iger Pfeil 16"/>
          <p:cNvSpPr/>
          <p:nvPr/>
        </p:nvSpPr>
        <p:spPr>
          <a:xfrm rot="12098867" flipH="1">
            <a:off x="3282643" y="3125383"/>
            <a:ext cx="1477108" cy="1893116"/>
          </a:xfrm>
          <a:prstGeom prst="bentArrow">
            <a:avLst>
              <a:gd name="adj1" fmla="val 30952"/>
              <a:gd name="adj2" fmla="val 26243"/>
              <a:gd name="adj3" fmla="val 30064"/>
              <a:gd name="adj4" fmla="val 71024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 rot="9152835">
            <a:off x="4397013" y="3125383"/>
            <a:ext cx="1477108" cy="1893116"/>
          </a:xfrm>
          <a:prstGeom prst="bentArrow">
            <a:avLst>
              <a:gd name="adj1" fmla="val 30952"/>
              <a:gd name="adj2" fmla="val 26243"/>
              <a:gd name="adj3" fmla="val 30064"/>
              <a:gd name="adj4" fmla="val 710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981200" y="3959051"/>
            <a:ext cx="161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Check applicability</a:t>
            </a:r>
            <a:endParaRPr lang="de-DE" sz="2000"/>
          </a:p>
        </p:txBody>
      </p:sp>
      <p:sp>
        <p:nvSpPr>
          <p:cNvPr id="20" name="Textfeld 19"/>
          <p:cNvSpPr txBox="1"/>
          <p:nvPr/>
        </p:nvSpPr>
        <p:spPr>
          <a:xfrm>
            <a:off x="5728197" y="3959051"/>
            <a:ext cx="161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Apply changes</a:t>
            </a:r>
            <a:endParaRPr lang="de-DE" sz="2000"/>
          </a:p>
        </p:txBody>
      </p:sp>
      <p:sp>
        <p:nvSpPr>
          <p:cNvPr id="22" name="Rechteck 21"/>
          <p:cNvSpPr/>
          <p:nvPr/>
        </p:nvSpPr>
        <p:spPr>
          <a:xfrm>
            <a:off x="7162800" y="1143000"/>
            <a:ext cx="1767441" cy="176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mtClean="0"/>
              <a:t>Ontology Update Specification</a:t>
            </a:r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1943327" y="1195370"/>
            <a:ext cx="1257073" cy="785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5638800" y="1828800"/>
            <a:ext cx="161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Find specification</a:t>
            </a:r>
            <a:endParaRPr lang="de-DE" sz="2000"/>
          </a:p>
        </p:txBody>
      </p:sp>
      <p:grpSp>
        <p:nvGrpSpPr>
          <p:cNvPr id="5" name="Gruppieren 25"/>
          <p:cNvGrpSpPr/>
          <p:nvPr/>
        </p:nvGrpSpPr>
        <p:grpSpPr>
          <a:xfrm>
            <a:off x="7191876" y="4451419"/>
            <a:ext cx="1426028" cy="1467059"/>
            <a:chOff x="2057398" y="2852060"/>
            <a:chExt cx="1948543" cy="2035626"/>
          </a:xfrm>
        </p:grpSpPr>
        <p:sp>
          <p:nvSpPr>
            <p:cNvPr id="27" name="Torte 26"/>
            <p:cNvSpPr/>
            <p:nvPr/>
          </p:nvSpPr>
          <p:spPr>
            <a:xfrm rot="10800000">
              <a:off x="2057398" y="3581400"/>
              <a:ext cx="1948543" cy="1306286"/>
            </a:xfrm>
            <a:prstGeom prst="pie">
              <a:avLst>
                <a:gd name="adj1" fmla="val 0"/>
                <a:gd name="adj2" fmla="val 10765096"/>
              </a:avLst>
            </a:prstGeom>
            <a:effectLst>
              <a:outerShdw blurRad="139700" dist="38100" dir="2700000" sx="102000" sy="102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2536365" y="2852060"/>
              <a:ext cx="947061" cy="94524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1397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7191875" y="5595313"/>
            <a:ext cx="157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Knowledge</a:t>
            </a:r>
            <a:br>
              <a:rPr lang="de-DE" sz="2000" smtClean="0"/>
            </a:br>
            <a:r>
              <a:rPr lang="de-DE" sz="2000" smtClean="0"/>
              <a:t>Engineer</a:t>
            </a:r>
            <a:endParaRPr lang="de-DE" sz="2000"/>
          </a:p>
        </p:txBody>
      </p:sp>
      <p:sp>
        <p:nvSpPr>
          <p:cNvPr id="31" name="Pfeil nach links 30"/>
          <p:cNvSpPr/>
          <p:nvPr/>
        </p:nvSpPr>
        <p:spPr>
          <a:xfrm>
            <a:off x="6197188" y="5433730"/>
            <a:ext cx="802800" cy="388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oben 31"/>
          <p:cNvSpPr/>
          <p:nvPr/>
        </p:nvSpPr>
        <p:spPr>
          <a:xfrm>
            <a:off x="7653892" y="3048000"/>
            <a:ext cx="387742" cy="1212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links 25"/>
          <p:cNvSpPr/>
          <p:nvPr/>
        </p:nvSpPr>
        <p:spPr bwMode="auto">
          <a:xfrm>
            <a:off x="1905000" y="2057400"/>
            <a:ext cx="1256400" cy="78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905000" y="2743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Feedback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8" grpId="0" animBg="1"/>
      <p:bldP spid="19" grpId="0"/>
      <p:bldP spid="20" grpId="0"/>
      <p:bldP spid="22" grpId="0" animBg="1"/>
      <p:bldP spid="24" grpId="0" animBg="1"/>
      <p:bldP spid="25" grpId="0"/>
      <p:bldP spid="30" grpId="0"/>
      <p:bldP spid="31" grpId="0" animBg="1"/>
      <p:bldP spid="32" grpId="0" animBg="1"/>
      <p:bldP spid="26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of change handlers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CREATE CHANGEHANDLER &lt;name&gt;</a:t>
            </a:r>
          </a:p>
          <a:p>
            <a:pPr>
              <a:buNone/>
            </a:pPr>
            <a:r>
              <a:rPr lang="de-DE" smtClean="0"/>
              <a:t>FOR &lt;changerequest&gt;</a:t>
            </a:r>
          </a:p>
          <a:p>
            <a:pPr>
              <a:buNone/>
            </a:pPr>
            <a:r>
              <a:rPr lang="de-DE" smtClean="0"/>
              <a:t>AS</a:t>
            </a:r>
          </a:p>
          <a:p>
            <a:pPr>
              <a:buNone/>
            </a:pPr>
            <a:r>
              <a:rPr lang="de-DE" smtClean="0"/>
              <a:t>[ IF &lt;precondition&gt; THEN ] </a:t>
            </a:r>
          </a:p>
          <a:p>
            <a:pPr>
              <a:buNone/>
            </a:pPr>
            <a:r>
              <a:rPr lang="de-DE" smtClean="0"/>
              <a:t>&lt;actions&gt;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of change handlers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Change request</a:t>
            </a:r>
          </a:p>
          <a:p>
            <a:pPr lvl="1"/>
            <a:r>
              <a:rPr lang="de-DE" smtClean="0"/>
              <a:t>SPARQL select query </a:t>
            </a:r>
          </a:p>
          <a:p>
            <a:pPr lvl="1"/>
            <a:r>
              <a:rPr lang="de-DE" smtClean="0"/>
              <a:t>Evaluated against the graph that is to be added or removed from the knowledge base</a:t>
            </a:r>
          </a:p>
          <a:p>
            <a:r>
              <a:rPr lang="de-DE" smtClean="0"/>
              <a:t>Precondition</a:t>
            </a:r>
          </a:p>
          <a:p>
            <a:pPr lvl="1"/>
            <a:r>
              <a:rPr lang="de-DE" smtClean="0"/>
              <a:t>Syntactic preconditions: Does the knowledge base </a:t>
            </a:r>
            <a:r>
              <a:rPr lang="de-DE" smtClean="0">
                <a:solidFill>
                  <a:schemeClr val="accent1"/>
                </a:solidFill>
              </a:rPr>
              <a:t>contain</a:t>
            </a:r>
            <a:r>
              <a:rPr lang="de-DE" smtClean="0"/>
              <a:t> the triples defined in the precondition?</a:t>
            </a:r>
          </a:p>
          <a:p>
            <a:pPr lvl="1"/>
            <a:r>
              <a:rPr lang="de-DE" smtClean="0"/>
              <a:t>Semantic preconditions: Does the knowledge base </a:t>
            </a:r>
            <a:r>
              <a:rPr lang="de-DE" smtClean="0">
                <a:solidFill>
                  <a:schemeClr val="accent1"/>
                </a:solidFill>
              </a:rPr>
              <a:t>entail</a:t>
            </a:r>
            <a:r>
              <a:rPr lang="de-DE" smtClean="0"/>
              <a:t> the triples defined in the precondition?</a:t>
            </a:r>
          </a:p>
          <a:p>
            <a:pPr lvl="1"/>
            <a:r>
              <a:rPr lang="de-DE" smtClean="0"/>
              <a:t>EntailsChanged preconditions: Does the knowledge base </a:t>
            </a:r>
            <a:r>
              <a:rPr lang="de-DE" smtClean="0">
                <a:solidFill>
                  <a:schemeClr val="accent1"/>
                </a:solidFill>
              </a:rPr>
              <a:t>after applying the change entail</a:t>
            </a:r>
            <a:r>
              <a:rPr lang="de-DE" smtClean="0"/>
              <a:t> the triples defined in the precondition?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Definition of change handlers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Actions</a:t>
            </a:r>
          </a:p>
          <a:p>
            <a:pPr lvl="1"/>
            <a:r>
              <a:rPr lang="de-DE" smtClean="0"/>
              <a:t>Apply request</a:t>
            </a:r>
          </a:p>
          <a:p>
            <a:pPr lvl="1"/>
            <a:r>
              <a:rPr lang="de-DE" smtClean="0"/>
              <a:t>SPARQL update</a:t>
            </a:r>
          </a:p>
          <a:p>
            <a:pPr lvl="1"/>
            <a:r>
              <a:rPr lang="de-DE" smtClean="0"/>
              <a:t>Loop action (for ( &lt;preconditions&gt;  actions end) </a:t>
            </a:r>
          </a:p>
          <a:p>
            <a:pPr lvl="1"/>
            <a:r>
              <a:rPr lang="de-DE" smtClean="0"/>
              <a:t>Feedback  action</a:t>
            </a:r>
          </a:p>
          <a:p>
            <a:pPr lvl="1"/>
            <a:endParaRPr lang="de-DE" smtClean="0"/>
          </a:p>
          <a:p>
            <a:r>
              <a:rPr lang="de-DE" smtClean="0"/>
              <a:t>Variables may be defined in the change request and the precondition – are bound whenever used afterwards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Instantiation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Based on RDF(S) and SPARQL Update</a:t>
            </a:r>
          </a:p>
          <a:p>
            <a:r>
              <a:rPr lang="de-DE" smtClean="0"/>
              <a:t>Wrapper for SPARQL endpoint</a:t>
            </a:r>
          </a:p>
          <a:p>
            <a:endParaRPr lang="de-DE" smtClean="0"/>
          </a:p>
          <a:p>
            <a:r>
              <a:rPr lang="de-DE" smtClean="0"/>
              <a:t>Reference implementation based on Jena available at:</a:t>
            </a:r>
          </a:p>
          <a:p>
            <a:pPr algn="ctr">
              <a:buNone/>
            </a:pPr>
            <a:r>
              <a:rPr lang="de-DE" smtClean="0">
                <a:hlinkClick r:id="rId2"/>
              </a:rPr>
              <a:t>http://www.aifb.uni-karlsruhe.de/WBS/uhe/OUL/</a:t>
            </a:r>
            <a:endParaRPr lang="de-DE" smtClean="0"/>
          </a:p>
          <a:p>
            <a:pPr algn="ctr">
              <a:buNone/>
            </a:pPr>
            <a:endParaRPr lang="de-DE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Motivation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Framework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>
                <a:solidFill>
                  <a:schemeClr val="accent1"/>
                </a:solidFill>
              </a:rPr>
              <a:t>Example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Summary / Outlook</a:t>
            </a:r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KIT- die Kooperation von Forschungszentrum Karlsruhe GmbH</a:t>
            </a:r>
          </a:p>
          <a:p>
            <a:r>
              <a:rPr lang="de-DE" smtClean="0"/>
              <a:t>                                                   und Universität Karlsruhe (TH)</a:t>
            </a:r>
          </a:p>
        </p:txBody>
      </p:sp>
      <p:sp>
        <p:nvSpPr>
          <p:cNvPr id="14340" name="Datumsplatzhalt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4C1B4D74-0281-460C-9B64-46085C455376}" type="slidenum">
              <a:rPr lang="de-DE" smtClean="0"/>
              <a:pPr/>
              <a:t>15</a:t>
            </a:fld>
            <a:endParaRPr lang="de-DE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example revisited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pSp>
        <p:nvGrpSpPr>
          <p:cNvPr id="3" name="Gruppieren 15"/>
          <p:cNvGrpSpPr/>
          <p:nvPr/>
        </p:nvGrpSpPr>
        <p:grpSpPr>
          <a:xfrm>
            <a:off x="6324600" y="1143000"/>
            <a:ext cx="1426028" cy="1604665"/>
            <a:chOff x="3962400" y="533400"/>
            <a:chExt cx="1426028" cy="1604665"/>
          </a:xfrm>
        </p:grpSpPr>
        <p:grpSp>
          <p:nvGrpSpPr>
            <p:cNvPr id="6" name="Gruppieren 4"/>
            <p:cNvGrpSpPr/>
            <p:nvPr/>
          </p:nvGrpSpPr>
          <p:grpSpPr>
            <a:xfrm>
              <a:off x="3962400" y="533400"/>
              <a:ext cx="1426028" cy="1467059"/>
              <a:chOff x="2057398" y="2852060"/>
              <a:chExt cx="1948543" cy="2035626"/>
            </a:xfrm>
          </p:grpSpPr>
          <p:sp>
            <p:nvSpPr>
              <p:cNvPr id="10" name="Torte 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4119813" y="1676400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Philipp</a:t>
              </a:r>
              <a:endParaRPr lang="de-DE"/>
            </a:p>
          </p:txBody>
        </p:sp>
      </p:grpSp>
      <p:grpSp>
        <p:nvGrpSpPr>
          <p:cNvPr id="7" name="Gruppieren 16"/>
          <p:cNvGrpSpPr/>
          <p:nvPr/>
        </p:nvGrpSpPr>
        <p:grpSpPr>
          <a:xfrm>
            <a:off x="762000" y="1143000"/>
            <a:ext cx="1426028" cy="1604664"/>
            <a:chOff x="3962400" y="533401"/>
            <a:chExt cx="1426028" cy="1604664"/>
          </a:xfrm>
        </p:grpSpPr>
        <p:grpSp>
          <p:nvGrpSpPr>
            <p:cNvPr id="8" name="Gruppieren 4"/>
            <p:cNvGrpSpPr/>
            <p:nvPr/>
          </p:nvGrpSpPr>
          <p:grpSpPr>
            <a:xfrm>
              <a:off x="3962400" y="533401"/>
              <a:ext cx="1426028" cy="1467060"/>
              <a:chOff x="2057398" y="2852060"/>
              <a:chExt cx="1948543" cy="2035626"/>
            </a:xfrm>
          </p:grpSpPr>
          <p:sp>
            <p:nvSpPr>
              <p:cNvPr id="20" name="Torte 1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4119813" y="1676400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Thanh</a:t>
              </a:r>
              <a:endParaRPr lang="de-DE"/>
            </a:p>
          </p:txBody>
        </p:sp>
      </p:grpSp>
      <p:cxnSp>
        <p:nvCxnSpPr>
          <p:cNvPr id="23" name="Gerade Verbindung mit Pfeil 22"/>
          <p:cNvCxnSpPr/>
          <p:nvPr/>
        </p:nvCxnSpPr>
        <p:spPr bwMode="auto">
          <a:xfrm rot="10800000">
            <a:off x="2438400" y="1676401"/>
            <a:ext cx="3581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400187" y="16764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supervises</a:t>
            </a:r>
            <a:endParaRPr lang="de-DE"/>
          </a:p>
        </p:txBody>
      </p:sp>
      <p:cxnSp>
        <p:nvCxnSpPr>
          <p:cNvPr id="27" name="Gerade Verbindung mit Pfeil 26"/>
          <p:cNvCxnSpPr>
            <a:stCxn id="15" idx="2"/>
            <a:endCxn id="36" idx="0"/>
          </p:cNvCxnSpPr>
          <p:nvPr/>
        </p:nvCxnSpPr>
        <p:spPr bwMode="auto">
          <a:xfrm rot="5400000">
            <a:off x="3806790" y="1722175"/>
            <a:ext cx="2205335" cy="4256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562600" y="35052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leads</a:t>
            </a:r>
            <a:endParaRPr lang="de-DE"/>
          </a:p>
        </p:txBody>
      </p:sp>
      <p:cxnSp>
        <p:nvCxnSpPr>
          <p:cNvPr id="31" name="Gerade Verbindung mit Pfeil 30"/>
          <p:cNvCxnSpPr>
            <a:stCxn id="19" idx="2"/>
            <a:endCxn id="36" idx="0"/>
          </p:cNvCxnSpPr>
          <p:nvPr/>
        </p:nvCxnSpPr>
        <p:spPr bwMode="auto">
          <a:xfrm rot="16200000" flipH="1">
            <a:off x="1012264" y="3183964"/>
            <a:ext cx="2205336" cy="13327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85800" y="37338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1905000" y="49530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XMedia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6172200" y="49530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Multipla</a:t>
            </a:r>
          </a:p>
        </p:txBody>
      </p:sp>
      <p:cxnSp>
        <p:nvCxnSpPr>
          <p:cNvPr id="39" name="Gerade Verbindung mit Pfeil 38"/>
          <p:cNvCxnSpPr>
            <a:stCxn id="15" idx="2"/>
            <a:endCxn id="37" idx="0"/>
          </p:cNvCxnSpPr>
          <p:nvPr/>
        </p:nvCxnSpPr>
        <p:spPr bwMode="auto">
          <a:xfrm rot="16200000" flipH="1">
            <a:off x="5940390" y="3844889"/>
            <a:ext cx="2205335" cy="108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010400" y="372933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2895600" y="28956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AIFB</a:t>
            </a:r>
          </a:p>
        </p:txBody>
      </p:sp>
      <p:cxnSp>
        <p:nvCxnSpPr>
          <p:cNvPr id="47" name="Gerade Verbindung mit Pfeil 46"/>
          <p:cNvCxnSpPr>
            <a:stCxn id="36" idx="0"/>
            <a:endCxn id="45" idx="2"/>
          </p:cNvCxnSpPr>
          <p:nvPr/>
        </p:nvCxnSpPr>
        <p:spPr bwMode="auto">
          <a:xfrm rot="5400000" flipH="1" flipV="1">
            <a:off x="2552700" y="3733800"/>
            <a:ext cx="14478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3429000" y="38862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0" name="Gerade Verbindung mit Pfeil 49"/>
          <p:cNvCxnSpPr>
            <a:stCxn id="15" idx="2"/>
            <a:endCxn id="45" idx="3"/>
          </p:cNvCxnSpPr>
          <p:nvPr/>
        </p:nvCxnSpPr>
        <p:spPr bwMode="auto">
          <a:xfrm rot="5400000">
            <a:off x="5616540" y="1779325"/>
            <a:ext cx="452735" cy="23894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334000" y="2586335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3" name="Gerade Verbindung mit Pfeil 52"/>
          <p:cNvCxnSpPr>
            <a:stCxn id="37" idx="0"/>
            <a:endCxn id="45" idx="2"/>
          </p:cNvCxnSpPr>
          <p:nvPr/>
        </p:nvCxnSpPr>
        <p:spPr bwMode="auto">
          <a:xfrm rot="16200000" flipV="1">
            <a:off x="4686300" y="2590800"/>
            <a:ext cx="1447800" cy="3276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486400" y="47244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6" name="Gerade Verbindung mit Pfeil 55"/>
          <p:cNvCxnSpPr>
            <a:stCxn id="19" idx="2"/>
            <a:endCxn id="45" idx="1"/>
          </p:cNvCxnSpPr>
          <p:nvPr/>
        </p:nvCxnSpPr>
        <p:spPr bwMode="auto">
          <a:xfrm rot="16200000" flipH="1">
            <a:off x="1945714" y="2250514"/>
            <a:ext cx="452736" cy="14470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057400" y="25908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grpSp>
        <p:nvGrpSpPr>
          <p:cNvPr id="9" name="Gruppieren 63"/>
          <p:cNvGrpSpPr/>
          <p:nvPr/>
        </p:nvGrpSpPr>
        <p:grpSpPr>
          <a:xfrm>
            <a:off x="5181600" y="2590800"/>
            <a:ext cx="838200" cy="533400"/>
            <a:chOff x="5181600" y="2590800"/>
            <a:chExt cx="838200" cy="533400"/>
          </a:xfrm>
        </p:grpSpPr>
        <p:cxnSp>
          <p:nvCxnSpPr>
            <p:cNvPr id="59" name="Gerade Verbindung 58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Rechteck 45"/>
          <p:cNvSpPr/>
          <p:nvPr/>
        </p:nvSpPr>
        <p:spPr bwMode="auto">
          <a:xfrm>
            <a:off x="2209800" y="5638800"/>
            <a:ext cx="47244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elete( Philipp</a:t>
            </a: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affil AIFB )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CREATE CHANGEHANDLER leavesInstitution</a:t>
            </a:r>
          </a:p>
          <a:p>
            <a:pPr>
              <a:buNone/>
            </a:pPr>
            <a:r>
              <a:rPr lang="es-ES" dirty="0" smtClean="0"/>
              <a:t>FOR </a:t>
            </a:r>
            <a:r>
              <a:rPr lang="es-ES" dirty="0" err="1" smtClean="0"/>
              <a:t>delete</a:t>
            </a:r>
            <a:r>
              <a:rPr lang="es-ES" dirty="0" smtClean="0"/>
              <a:t> { ?x </a:t>
            </a:r>
            <a:r>
              <a:rPr lang="es-ES" dirty="0" err="1" smtClean="0"/>
              <a:t>affil</a:t>
            </a:r>
            <a:r>
              <a:rPr lang="es-ES" dirty="0" smtClean="0"/>
              <a:t> ?y }</a:t>
            </a:r>
          </a:p>
          <a:p>
            <a:pPr>
              <a:buNone/>
            </a:pPr>
            <a:r>
              <a:rPr lang="de-DE" smtClean="0"/>
              <a:t>AS applyRequest;</a:t>
            </a:r>
          </a:p>
          <a:p>
            <a:pPr>
              <a:buNone/>
            </a:pPr>
            <a:r>
              <a:rPr lang="en-US" dirty="0" smtClean="0"/>
              <a:t>	feedback("?x is no longer affiliated to ?y");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de-DE" smtClean="0"/>
              <a:t>for(contains(?x supervises ?z . ?z affil ?y))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dirty="0" err="1" smtClean="0"/>
              <a:t>delete</a:t>
            </a:r>
            <a:r>
              <a:rPr lang="it-IT" dirty="0" smtClean="0"/>
              <a:t> data {?x </a:t>
            </a:r>
            <a:r>
              <a:rPr lang="it-IT" dirty="0" err="1" smtClean="0"/>
              <a:t>supervises</a:t>
            </a:r>
            <a:r>
              <a:rPr lang="it-IT" dirty="0" smtClean="0"/>
              <a:t> ?z};</a:t>
            </a:r>
          </a:p>
          <a:p>
            <a:pPr>
              <a:buNone/>
            </a:pPr>
            <a:r>
              <a:rPr lang="en-US" dirty="0" smtClean="0"/>
              <a:t>		feedback("Thus, ?x does not supervise ?z 	anymore"); </a:t>
            </a:r>
          </a:p>
          <a:p>
            <a:pPr>
              <a:buNone/>
            </a:pPr>
            <a:r>
              <a:rPr lang="en-US" dirty="0" smtClean="0"/>
              <a:t>	end;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2209800" y="5638800"/>
            <a:ext cx="47244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elete( Philipp</a:t>
            </a: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affil AIFB )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562600" y="1752600"/>
            <a:ext cx="2953694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x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= Philipp, y = AIFB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362200" y="2814935"/>
            <a:ext cx="52578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„Philipp is no longer affiliated to aifb.“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743200" y="3276600"/>
            <a:ext cx="54102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Philipp supervises ?z.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?z affil AIFB.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990600" y="2286000"/>
            <a:ext cx="36576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elete( Philipp</a:t>
            </a: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affil AIFB )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example revisited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pSp>
        <p:nvGrpSpPr>
          <p:cNvPr id="3" name="Gruppieren 15"/>
          <p:cNvGrpSpPr/>
          <p:nvPr/>
        </p:nvGrpSpPr>
        <p:grpSpPr>
          <a:xfrm>
            <a:off x="6324600" y="1143000"/>
            <a:ext cx="1426028" cy="1604665"/>
            <a:chOff x="3962400" y="533400"/>
            <a:chExt cx="1426028" cy="1604665"/>
          </a:xfrm>
        </p:grpSpPr>
        <p:grpSp>
          <p:nvGrpSpPr>
            <p:cNvPr id="6" name="Gruppieren 4"/>
            <p:cNvGrpSpPr/>
            <p:nvPr/>
          </p:nvGrpSpPr>
          <p:grpSpPr>
            <a:xfrm>
              <a:off x="3962400" y="533400"/>
              <a:ext cx="1426028" cy="1467059"/>
              <a:chOff x="2057398" y="2852060"/>
              <a:chExt cx="1948543" cy="2035626"/>
            </a:xfrm>
          </p:grpSpPr>
          <p:sp>
            <p:nvSpPr>
              <p:cNvPr id="10" name="Torte 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4119813" y="1676400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Philipp</a:t>
              </a:r>
              <a:endParaRPr lang="de-DE"/>
            </a:p>
          </p:txBody>
        </p:sp>
      </p:grpSp>
      <p:grpSp>
        <p:nvGrpSpPr>
          <p:cNvPr id="7" name="Gruppieren 16"/>
          <p:cNvGrpSpPr/>
          <p:nvPr/>
        </p:nvGrpSpPr>
        <p:grpSpPr>
          <a:xfrm>
            <a:off x="762000" y="1143000"/>
            <a:ext cx="1426028" cy="1604664"/>
            <a:chOff x="3962400" y="533401"/>
            <a:chExt cx="1426028" cy="1604664"/>
          </a:xfrm>
        </p:grpSpPr>
        <p:grpSp>
          <p:nvGrpSpPr>
            <p:cNvPr id="8" name="Gruppieren 4"/>
            <p:cNvGrpSpPr/>
            <p:nvPr/>
          </p:nvGrpSpPr>
          <p:grpSpPr>
            <a:xfrm>
              <a:off x="3962400" y="533401"/>
              <a:ext cx="1426028" cy="1467060"/>
              <a:chOff x="2057398" y="2852060"/>
              <a:chExt cx="1948543" cy="2035626"/>
            </a:xfrm>
          </p:grpSpPr>
          <p:sp>
            <p:nvSpPr>
              <p:cNvPr id="20" name="Torte 1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4119813" y="1676400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Thanh</a:t>
              </a:r>
              <a:endParaRPr lang="de-DE"/>
            </a:p>
          </p:txBody>
        </p:sp>
      </p:grpSp>
      <p:cxnSp>
        <p:nvCxnSpPr>
          <p:cNvPr id="23" name="Gerade Verbindung mit Pfeil 22"/>
          <p:cNvCxnSpPr/>
          <p:nvPr/>
        </p:nvCxnSpPr>
        <p:spPr bwMode="auto">
          <a:xfrm rot="10800000">
            <a:off x="2438400" y="1676401"/>
            <a:ext cx="3581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400187" y="16764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supervises</a:t>
            </a:r>
            <a:endParaRPr lang="de-DE"/>
          </a:p>
        </p:txBody>
      </p:sp>
      <p:cxnSp>
        <p:nvCxnSpPr>
          <p:cNvPr id="27" name="Gerade Verbindung mit Pfeil 26"/>
          <p:cNvCxnSpPr>
            <a:stCxn id="15" idx="2"/>
            <a:endCxn id="36" idx="0"/>
          </p:cNvCxnSpPr>
          <p:nvPr/>
        </p:nvCxnSpPr>
        <p:spPr bwMode="auto">
          <a:xfrm rot="5400000">
            <a:off x="3806790" y="1722175"/>
            <a:ext cx="2205335" cy="4256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562600" y="35052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leads</a:t>
            </a:r>
            <a:endParaRPr lang="de-DE"/>
          </a:p>
        </p:txBody>
      </p:sp>
      <p:cxnSp>
        <p:nvCxnSpPr>
          <p:cNvPr id="31" name="Gerade Verbindung mit Pfeil 30"/>
          <p:cNvCxnSpPr>
            <a:stCxn id="19" idx="2"/>
            <a:endCxn id="36" idx="0"/>
          </p:cNvCxnSpPr>
          <p:nvPr/>
        </p:nvCxnSpPr>
        <p:spPr bwMode="auto">
          <a:xfrm rot="16200000" flipH="1">
            <a:off x="1012264" y="3183964"/>
            <a:ext cx="2205336" cy="13327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85800" y="37338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1905000" y="49530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XMedia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6172200" y="49530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Multipla</a:t>
            </a:r>
          </a:p>
        </p:txBody>
      </p:sp>
      <p:cxnSp>
        <p:nvCxnSpPr>
          <p:cNvPr id="39" name="Gerade Verbindung mit Pfeil 38"/>
          <p:cNvCxnSpPr>
            <a:stCxn id="15" idx="2"/>
            <a:endCxn id="37" idx="0"/>
          </p:cNvCxnSpPr>
          <p:nvPr/>
        </p:nvCxnSpPr>
        <p:spPr bwMode="auto">
          <a:xfrm rot="16200000" flipH="1">
            <a:off x="5940390" y="3844889"/>
            <a:ext cx="2205335" cy="108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010400" y="372933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2895600" y="28956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AIFB</a:t>
            </a:r>
          </a:p>
        </p:txBody>
      </p:sp>
      <p:cxnSp>
        <p:nvCxnSpPr>
          <p:cNvPr id="47" name="Gerade Verbindung mit Pfeil 46"/>
          <p:cNvCxnSpPr>
            <a:stCxn id="36" idx="0"/>
            <a:endCxn id="45" idx="2"/>
          </p:cNvCxnSpPr>
          <p:nvPr/>
        </p:nvCxnSpPr>
        <p:spPr bwMode="auto">
          <a:xfrm rot="5400000" flipH="1" flipV="1">
            <a:off x="2552700" y="3733800"/>
            <a:ext cx="14478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3429000" y="38862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0" name="Gerade Verbindung mit Pfeil 49"/>
          <p:cNvCxnSpPr>
            <a:stCxn id="15" idx="2"/>
            <a:endCxn id="45" idx="3"/>
          </p:cNvCxnSpPr>
          <p:nvPr/>
        </p:nvCxnSpPr>
        <p:spPr bwMode="auto">
          <a:xfrm rot="5400000">
            <a:off x="5616540" y="1779325"/>
            <a:ext cx="452735" cy="23894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334000" y="2586335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3" name="Gerade Verbindung mit Pfeil 52"/>
          <p:cNvCxnSpPr>
            <a:stCxn id="37" idx="0"/>
            <a:endCxn id="45" idx="2"/>
          </p:cNvCxnSpPr>
          <p:nvPr/>
        </p:nvCxnSpPr>
        <p:spPr bwMode="auto">
          <a:xfrm rot="16200000" flipV="1">
            <a:off x="4686300" y="2590800"/>
            <a:ext cx="1447800" cy="3276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486400" y="47244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6" name="Gerade Verbindung mit Pfeil 55"/>
          <p:cNvCxnSpPr>
            <a:stCxn id="19" idx="2"/>
            <a:endCxn id="45" idx="1"/>
          </p:cNvCxnSpPr>
          <p:nvPr/>
        </p:nvCxnSpPr>
        <p:spPr bwMode="auto">
          <a:xfrm rot="16200000" flipH="1">
            <a:off x="1945714" y="2250514"/>
            <a:ext cx="452736" cy="14470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057400" y="25908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grpSp>
        <p:nvGrpSpPr>
          <p:cNvPr id="9" name="Gruppieren 63"/>
          <p:cNvGrpSpPr/>
          <p:nvPr/>
        </p:nvGrpSpPr>
        <p:grpSpPr>
          <a:xfrm>
            <a:off x="5181600" y="2590800"/>
            <a:ext cx="838200" cy="533400"/>
            <a:chOff x="5181600" y="2590800"/>
            <a:chExt cx="838200" cy="533400"/>
          </a:xfrm>
        </p:grpSpPr>
        <p:cxnSp>
          <p:nvCxnSpPr>
            <p:cNvPr id="59" name="Gerade Verbindung 58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Rechteck 45"/>
          <p:cNvSpPr/>
          <p:nvPr/>
        </p:nvSpPr>
        <p:spPr bwMode="auto">
          <a:xfrm>
            <a:off x="2209800" y="5638800"/>
            <a:ext cx="47244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elete( Philipp</a:t>
            </a: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affil AIFB )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 bwMode="auto">
          <a:xfrm rot="10800000">
            <a:off x="2438400" y="1676401"/>
            <a:ext cx="3581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 bwMode="auto">
          <a:xfrm>
            <a:off x="3276600" y="1143000"/>
            <a:ext cx="1727589" cy="4616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?z =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CREATE CHANGEHANDLER leavesInstitution</a:t>
            </a:r>
          </a:p>
          <a:p>
            <a:pPr>
              <a:buNone/>
            </a:pPr>
            <a:r>
              <a:rPr lang="es-ES" dirty="0" smtClean="0"/>
              <a:t>FOR </a:t>
            </a:r>
            <a:r>
              <a:rPr lang="es-ES" dirty="0" err="1" smtClean="0"/>
              <a:t>delete</a:t>
            </a:r>
            <a:r>
              <a:rPr lang="es-ES" dirty="0" smtClean="0"/>
              <a:t> { ?x </a:t>
            </a:r>
            <a:r>
              <a:rPr lang="es-ES" dirty="0" err="1" smtClean="0"/>
              <a:t>affil</a:t>
            </a:r>
            <a:r>
              <a:rPr lang="es-ES" dirty="0" smtClean="0"/>
              <a:t> ?y }</a:t>
            </a:r>
          </a:p>
          <a:p>
            <a:pPr>
              <a:buNone/>
            </a:pPr>
            <a:r>
              <a:rPr lang="de-DE" smtClean="0"/>
              <a:t>AS applyRequest;</a:t>
            </a:r>
          </a:p>
          <a:p>
            <a:pPr>
              <a:buNone/>
            </a:pPr>
            <a:r>
              <a:rPr lang="en-US" dirty="0" smtClean="0"/>
              <a:t>	feedback("?x is no longer affiliated to ?y");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de-DE" smtClean="0"/>
              <a:t>for(contains(?x supervises ?z . ?z affil ?y))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dirty="0" err="1" smtClean="0"/>
              <a:t>delete</a:t>
            </a:r>
            <a:r>
              <a:rPr lang="it-IT" dirty="0" smtClean="0"/>
              <a:t> data {?x </a:t>
            </a:r>
            <a:r>
              <a:rPr lang="it-IT" dirty="0" err="1" smtClean="0"/>
              <a:t>supervises</a:t>
            </a:r>
            <a:r>
              <a:rPr lang="it-IT" dirty="0" smtClean="0"/>
              <a:t> ?z};</a:t>
            </a:r>
          </a:p>
          <a:p>
            <a:pPr>
              <a:buNone/>
            </a:pPr>
            <a:r>
              <a:rPr lang="en-US" dirty="0" smtClean="0"/>
              <a:t>		feedback("Thus, ?x does not supervise ?z 	anymore"); </a:t>
            </a:r>
          </a:p>
          <a:p>
            <a:pPr>
              <a:buNone/>
            </a:pPr>
            <a:r>
              <a:rPr lang="en-US" dirty="0" smtClean="0"/>
              <a:t>	end;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2209800" y="5638800"/>
            <a:ext cx="47244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elete( Philipp</a:t>
            </a: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affil AIFB )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562600" y="1752600"/>
            <a:ext cx="3038652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x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= Philipp, y = AIFB,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z = Thanh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362200" y="2814935"/>
            <a:ext cx="52578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„Philipp is no longer affiliated to aifb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743200" y="3276600"/>
            <a:ext cx="54102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Philipp supervises ?z.</a:t>
            </a: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?z affil AIFB.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3200400" y="3810000"/>
            <a:ext cx="36576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Philipp supervises Thanh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895600" y="4343400"/>
            <a:ext cx="56388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„Thus Philipp does not supervise Thanh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447800" y="4800600"/>
            <a:ext cx="16002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 smtClean="0">
                <a:solidFill>
                  <a:schemeClr val="bg1"/>
                </a:solidFill>
                <a:latin typeface="Arial" charset="0"/>
              </a:rPr>
              <a:t>nymore.“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>
                <a:solidFill>
                  <a:schemeClr val="accent1"/>
                </a:solidFill>
              </a:rPr>
              <a:t>Motivation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Framework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Example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Summary / Outlook</a:t>
            </a:r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KIT- die Kooperation von Forschungszentrum Karlsruhe GmbH</a:t>
            </a:r>
          </a:p>
          <a:p>
            <a:r>
              <a:rPr lang="de-DE" smtClean="0"/>
              <a:t>                                                   und Universität Karlsruhe (TH)</a:t>
            </a:r>
          </a:p>
        </p:txBody>
      </p:sp>
      <p:sp>
        <p:nvSpPr>
          <p:cNvPr id="14340" name="Datumsplatzhalt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4C1B4D74-0281-460C-9B64-46085C455376}" type="slidenum">
              <a:rPr lang="de-DE" smtClean="0"/>
              <a:pPr/>
              <a:t>2</a:t>
            </a:fld>
            <a:endParaRPr lang="de-DE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Motivating example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pSp>
        <p:nvGrpSpPr>
          <p:cNvPr id="3" name="Gruppieren 15"/>
          <p:cNvGrpSpPr/>
          <p:nvPr/>
        </p:nvGrpSpPr>
        <p:grpSpPr>
          <a:xfrm>
            <a:off x="6324600" y="1143000"/>
            <a:ext cx="1426028" cy="1604665"/>
            <a:chOff x="3962400" y="533400"/>
            <a:chExt cx="1426028" cy="1604665"/>
          </a:xfrm>
        </p:grpSpPr>
        <p:grpSp>
          <p:nvGrpSpPr>
            <p:cNvPr id="6" name="Gruppieren 4"/>
            <p:cNvGrpSpPr/>
            <p:nvPr/>
          </p:nvGrpSpPr>
          <p:grpSpPr>
            <a:xfrm>
              <a:off x="3962400" y="533400"/>
              <a:ext cx="1426028" cy="1467059"/>
              <a:chOff x="2057398" y="2852060"/>
              <a:chExt cx="1948543" cy="2035626"/>
            </a:xfrm>
          </p:grpSpPr>
          <p:sp>
            <p:nvSpPr>
              <p:cNvPr id="10" name="Torte 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4119813" y="1676400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Philipp</a:t>
              </a:r>
              <a:endParaRPr lang="de-DE"/>
            </a:p>
          </p:txBody>
        </p:sp>
      </p:grpSp>
      <p:grpSp>
        <p:nvGrpSpPr>
          <p:cNvPr id="7" name="Gruppieren 16"/>
          <p:cNvGrpSpPr/>
          <p:nvPr/>
        </p:nvGrpSpPr>
        <p:grpSpPr>
          <a:xfrm>
            <a:off x="762000" y="1143000"/>
            <a:ext cx="1426028" cy="1604664"/>
            <a:chOff x="3962400" y="533401"/>
            <a:chExt cx="1426028" cy="1604664"/>
          </a:xfrm>
        </p:grpSpPr>
        <p:grpSp>
          <p:nvGrpSpPr>
            <p:cNvPr id="8" name="Gruppieren 4"/>
            <p:cNvGrpSpPr/>
            <p:nvPr/>
          </p:nvGrpSpPr>
          <p:grpSpPr>
            <a:xfrm>
              <a:off x="3962400" y="533401"/>
              <a:ext cx="1426028" cy="1467060"/>
              <a:chOff x="2057398" y="2852060"/>
              <a:chExt cx="1948543" cy="2035626"/>
            </a:xfrm>
          </p:grpSpPr>
          <p:sp>
            <p:nvSpPr>
              <p:cNvPr id="20" name="Torte 1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4119813" y="1676400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Thanh</a:t>
              </a:r>
              <a:endParaRPr lang="de-DE"/>
            </a:p>
          </p:txBody>
        </p:sp>
      </p:grpSp>
      <p:cxnSp>
        <p:nvCxnSpPr>
          <p:cNvPr id="23" name="Gerade Verbindung mit Pfeil 22"/>
          <p:cNvCxnSpPr/>
          <p:nvPr/>
        </p:nvCxnSpPr>
        <p:spPr bwMode="auto">
          <a:xfrm rot="10800000">
            <a:off x="2438400" y="1676401"/>
            <a:ext cx="3581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400187" y="16764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supervises</a:t>
            </a:r>
            <a:endParaRPr lang="de-DE"/>
          </a:p>
        </p:txBody>
      </p:sp>
      <p:cxnSp>
        <p:nvCxnSpPr>
          <p:cNvPr id="27" name="Gerade Verbindung mit Pfeil 26"/>
          <p:cNvCxnSpPr>
            <a:stCxn id="15" idx="2"/>
            <a:endCxn id="36" idx="0"/>
          </p:cNvCxnSpPr>
          <p:nvPr/>
        </p:nvCxnSpPr>
        <p:spPr bwMode="auto">
          <a:xfrm rot="5400000">
            <a:off x="3654390" y="1874575"/>
            <a:ext cx="2510135" cy="4256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562600" y="35052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leads</a:t>
            </a:r>
            <a:endParaRPr lang="de-DE"/>
          </a:p>
        </p:txBody>
      </p:sp>
      <p:cxnSp>
        <p:nvCxnSpPr>
          <p:cNvPr id="31" name="Gerade Verbindung mit Pfeil 30"/>
          <p:cNvCxnSpPr>
            <a:stCxn id="19" idx="2"/>
            <a:endCxn id="36" idx="0"/>
          </p:cNvCxnSpPr>
          <p:nvPr/>
        </p:nvCxnSpPr>
        <p:spPr bwMode="auto">
          <a:xfrm rot="16200000" flipH="1">
            <a:off x="859864" y="3336364"/>
            <a:ext cx="2510136" cy="13327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85800" y="37338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1905000" y="52578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XMedia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6172200" y="52578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Multipla</a:t>
            </a:r>
          </a:p>
        </p:txBody>
      </p:sp>
      <p:cxnSp>
        <p:nvCxnSpPr>
          <p:cNvPr id="39" name="Gerade Verbindung mit Pfeil 38"/>
          <p:cNvCxnSpPr>
            <a:stCxn id="15" idx="2"/>
            <a:endCxn id="37" idx="0"/>
          </p:cNvCxnSpPr>
          <p:nvPr/>
        </p:nvCxnSpPr>
        <p:spPr bwMode="auto">
          <a:xfrm rot="16200000" flipH="1">
            <a:off x="5787990" y="3997289"/>
            <a:ext cx="2510135" cy="108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010400" y="372933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2895600" y="28956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AIFB</a:t>
            </a:r>
          </a:p>
        </p:txBody>
      </p:sp>
      <p:cxnSp>
        <p:nvCxnSpPr>
          <p:cNvPr id="47" name="Gerade Verbindung mit Pfeil 46"/>
          <p:cNvCxnSpPr>
            <a:stCxn id="36" idx="0"/>
            <a:endCxn id="45" idx="2"/>
          </p:cNvCxnSpPr>
          <p:nvPr/>
        </p:nvCxnSpPr>
        <p:spPr bwMode="auto">
          <a:xfrm rot="5400000" flipH="1" flipV="1">
            <a:off x="2400300" y="3886200"/>
            <a:ext cx="17526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3429000" y="38862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0" name="Gerade Verbindung mit Pfeil 49"/>
          <p:cNvCxnSpPr>
            <a:stCxn id="15" idx="2"/>
            <a:endCxn id="45" idx="3"/>
          </p:cNvCxnSpPr>
          <p:nvPr/>
        </p:nvCxnSpPr>
        <p:spPr bwMode="auto">
          <a:xfrm rot="5400000">
            <a:off x="5616540" y="1779325"/>
            <a:ext cx="452735" cy="23894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334000" y="2586335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3" name="Gerade Verbindung mit Pfeil 52"/>
          <p:cNvCxnSpPr>
            <a:stCxn id="37" idx="0"/>
            <a:endCxn id="45" idx="2"/>
          </p:cNvCxnSpPr>
          <p:nvPr/>
        </p:nvCxnSpPr>
        <p:spPr bwMode="auto">
          <a:xfrm rot="16200000" flipV="1">
            <a:off x="4533900" y="2743200"/>
            <a:ext cx="1752600" cy="3276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486400" y="47244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6" name="Gerade Verbindung mit Pfeil 55"/>
          <p:cNvCxnSpPr>
            <a:stCxn id="19" idx="2"/>
            <a:endCxn id="45" idx="1"/>
          </p:cNvCxnSpPr>
          <p:nvPr/>
        </p:nvCxnSpPr>
        <p:spPr bwMode="auto">
          <a:xfrm rot="16200000" flipH="1">
            <a:off x="1945714" y="2250514"/>
            <a:ext cx="452736" cy="14470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057400" y="25908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grpSp>
        <p:nvGrpSpPr>
          <p:cNvPr id="9" name="Gruppieren 63"/>
          <p:cNvGrpSpPr/>
          <p:nvPr/>
        </p:nvGrpSpPr>
        <p:grpSpPr>
          <a:xfrm>
            <a:off x="5181600" y="2590800"/>
            <a:ext cx="838200" cy="533400"/>
            <a:chOff x="5181600" y="2590800"/>
            <a:chExt cx="838200" cy="533400"/>
          </a:xfrm>
        </p:grpSpPr>
        <p:cxnSp>
          <p:nvCxnSpPr>
            <p:cNvPr id="59" name="Gerade Verbindung 58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uppieren 64"/>
          <p:cNvGrpSpPr/>
          <p:nvPr/>
        </p:nvGrpSpPr>
        <p:grpSpPr>
          <a:xfrm>
            <a:off x="7162800" y="3733800"/>
            <a:ext cx="838200" cy="533400"/>
            <a:chOff x="5181600" y="2590800"/>
            <a:chExt cx="838200" cy="533400"/>
          </a:xfrm>
        </p:grpSpPr>
        <p:cxnSp>
          <p:nvCxnSpPr>
            <p:cNvPr id="66" name="Gerade Verbindung 65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uppieren 67"/>
          <p:cNvGrpSpPr/>
          <p:nvPr/>
        </p:nvGrpSpPr>
        <p:grpSpPr>
          <a:xfrm>
            <a:off x="3733800" y="1600200"/>
            <a:ext cx="838200" cy="533400"/>
            <a:chOff x="5181600" y="2590800"/>
            <a:chExt cx="838200" cy="533400"/>
          </a:xfrm>
        </p:grpSpPr>
        <p:cxnSp>
          <p:nvCxnSpPr>
            <p:cNvPr id="69" name="Gerade Verbindung 68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uppieren 70"/>
          <p:cNvGrpSpPr/>
          <p:nvPr/>
        </p:nvGrpSpPr>
        <p:grpSpPr>
          <a:xfrm>
            <a:off x="5562600" y="3429000"/>
            <a:ext cx="838200" cy="533400"/>
            <a:chOff x="5181600" y="2590800"/>
            <a:chExt cx="838200" cy="533400"/>
          </a:xfrm>
        </p:grpSpPr>
        <p:cxnSp>
          <p:nvCxnSpPr>
            <p:cNvPr id="72" name="Gerade Verbindung 71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Motivation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Framework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Example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>
                <a:solidFill>
                  <a:schemeClr val="accent1"/>
                </a:solidFill>
              </a:rPr>
              <a:t>Summary / Outlook</a:t>
            </a:r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KIT- die Kooperation von Forschungszentrum Karlsruhe GmbH</a:t>
            </a:r>
          </a:p>
          <a:p>
            <a:r>
              <a:rPr lang="de-DE" smtClean="0"/>
              <a:t>                                                   und Universität Karlsruhe (TH)</a:t>
            </a:r>
          </a:p>
        </p:txBody>
      </p:sp>
      <p:sp>
        <p:nvSpPr>
          <p:cNvPr id="14340" name="Datumsplatzhalt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4C1B4D74-0281-460C-9B64-46085C455376}" type="slidenum">
              <a:rPr lang="de-DE" smtClean="0"/>
              <a:pPr/>
              <a:t>21</a:t>
            </a:fld>
            <a:endParaRPr lang="de-DE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&amp; Outlook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Summary:</a:t>
            </a:r>
          </a:p>
          <a:p>
            <a:r>
              <a:rPr lang="de-DE" smtClean="0"/>
              <a:t>Framework for handling updates in a guided, domain-specific manner</a:t>
            </a:r>
          </a:p>
          <a:p>
            <a:r>
              <a:rPr lang="de-DE" smtClean="0"/>
              <a:t>Implementation for RDF(S) and SPARQL Update</a:t>
            </a:r>
          </a:p>
          <a:p>
            <a:endParaRPr lang="de-DE" smtClean="0"/>
          </a:p>
          <a:p>
            <a:pPr>
              <a:buNone/>
            </a:pPr>
            <a:r>
              <a:rPr lang="de-DE" smtClean="0"/>
              <a:t>Outlook:</a:t>
            </a:r>
          </a:p>
          <a:p>
            <a:r>
              <a:rPr lang="de-DE" smtClean="0"/>
              <a:t>Extend mechanism to OWL</a:t>
            </a:r>
          </a:p>
          <a:p>
            <a:r>
              <a:rPr lang="de-DE" smtClean="0"/>
              <a:t>Interactivity for choosing between several matching change handlers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Thank you!</a:t>
            </a:r>
            <a:br>
              <a:rPr lang="de-DE" smtClean="0"/>
            </a:br>
            <a:r>
              <a:rPr lang="de-DE" smtClean="0"/>
              <a:t>Questions?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uta.loesch@aifb.uka.de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6496050"/>
            <a:ext cx="366713" cy="219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FE6644-828B-41D4-89C1-A34E61739016}" type="slidenum">
              <a:rPr lang="en-GB" sz="1200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world changes…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23572-0FDC-436F-84BE-5FE7CA94DF9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19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72000"/>
            <a:ext cx="3286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2581938"/>
            <a:ext cx="2209800" cy="15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514600"/>
            <a:ext cx="21336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uppieren 12"/>
          <p:cNvGrpSpPr/>
          <p:nvPr/>
        </p:nvGrpSpPr>
        <p:grpSpPr>
          <a:xfrm>
            <a:off x="762000" y="1066800"/>
            <a:ext cx="1426028" cy="1467059"/>
            <a:chOff x="2057398" y="2852060"/>
            <a:chExt cx="1948543" cy="2035626"/>
          </a:xfrm>
        </p:grpSpPr>
        <p:sp>
          <p:nvSpPr>
            <p:cNvPr id="14" name="Torte 13"/>
            <p:cNvSpPr/>
            <p:nvPr/>
          </p:nvSpPr>
          <p:spPr>
            <a:xfrm rot="10800000">
              <a:off x="2057398" y="3581400"/>
              <a:ext cx="1948543" cy="1306286"/>
            </a:xfrm>
            <a:prstGeom prst="pie">
              <a:avLst>
                <a:gd name="adj1" fmla="val 0"/>
                <a:gd name="adj2" fmla="val 10765096"/>
              </a:avLst>
            </a:prstGeom>
            <a:effectLst>
              <a:outerShdw blurRad="139700" dist="38100" dir="2700000" sx="102000" sy="102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536365" y="2852060"/>
              <a:ext cx="947061" cy="94524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1397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705600" y="1066800"/>
            <a:ext cx="1426028" cy="1467059"/>
            <a:chOff x="2057398" y="2852060"/>
            <a:chExt cx="1948543" cy="2035626"/>
          </a:xfrm>
        </p:grpSpPr>
        <p:sp>
          <p:nvSpPr>
            <p:cNvPr id="17" name="Torte 16"/>
            <p:cNvSpPr/>
            <p:nvPr/>
          </p:nvSpPr>
          <p:spPr>
            <a:xfrm rot="10800000">
              <a:off x="2057398" y="3581400"/>
              <a:ext cx="1948543" cy="1306286"/>
            </a:xfrm>
            <a:prstGeom prst="pie">
              <a:avLst>
                <a:gd name="adj1" fmla="val 0"/>
                <a:gd name="adj2" fmla="val 10765096"/>
              </a:avLst>
            </a:prstGeom>
            <a:effectLst>
              <a:outerShdw blurRad="139700" dist="38100" dir="2700000" sx="102000" sy="102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536365" y="2852060"/>
              <a:ext cx="947061" cy="94524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1397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aute 18"/>
          <p:cNvSpPr/>
          <p:nvPr/>
        </p:nvSpPr>
        <p:spPr bwMode="auto">
          <a:xfrm>
            <a:off x="6961414" y="609600"/>
            <a:ext cx="914400" cy="917079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299988" lon="10799999" rev="107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20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smtClean="0"/>
              <a:t>PhD student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7056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smtClean="0"/>
              <a:t>PhD</a:t>
            </a:r>
            <a:endParaRPr lang="de-DE"/>
          </a:p>
        </p:txBody>
      </p:sp>
      <p:sp>
        <p:nvSpPr>
          <p:cNvPr id="22" name="Pfeil nach rechts 21"/>
          <p:cNvSpPr/>
          <p:nvPr/>
        </p:nvSpPr>
        <p:spPr bwMode="auto">
          <a:xfrm>
            <a:off x="2971800" y="4953000"/>
            <a:ext cx="2362200" cy="381000"/>
          </a:xfrm>
          <a:prstGeom prst="rightArrow">
            <a:avLst>
              <a:gd name="adj1" fmla="val 50000"/>
              <a:gd name="adj2" fmla="val 871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2971800" y="3276600"/>
            <a:ext cx="2362200" cy="381000"/>
          </a:xfrm>
          <a:prstGeom prst="rightArrow">
            <a:avLst>
              <a:gd name="adj1" fmla="val 50000"/>
              <a:gd name="adj2" fmla="val 871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>
            <a:off x="2971800" y="1371600"/>
            <a:ext cx="2362200" cy="381000"/>
          </a:xfrm>
          <a:prstGeom prst="rightArrow">
            <a:avLst>
              <a:gd name="adj1" fmla="val 50000"/>
              <a:gd name="adj2" fmla="val 871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Ontologies change…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mtClean="0"/>
              <a:t>jhkjhkjhk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858484" y="1295400"/>
            <a:ext cx="7427033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Is the ontology changed due</a:t>
            </a: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to an according change </a:t>
            </a:r>
            <a:b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de-DE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 the described domain?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38200" y="3124200"/>
            <a:ext cx="3048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Ontology repair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838200" y="3962400"/>
            <a:ext cx="3048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Ontology amendment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105400" y="3124200"/>
            <a:ext cx="2971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Ontology update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5867400" y="2286000"/>
            <a:ext cx="663964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/>
              <a:t>yes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895600" y="2286000"/>
            <a:ext cx="527709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mtClean="0"/>
              <a:t>no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rot="10800000" flipV="1">
            <a:off x="2514600" y="2438400"/>
            <a:ext cx="18288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>
            <a:off x="4800600" y="2438400"/>
            <a:ext cx="18288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world changes…</a:t>
            </a: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23572-0FDC-436F-84BE-5FE7CA94DF9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19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572000"/>
            <a:ext cx="3286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2581938"/>
            <a:ext cx="2209800" cy="15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514600"/>
            <a:ext cx="21336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pieren 12"/>
          <p:cNvGrpSpPr/>
          <p:nvPr/>
        </p:nvGrpSpPr>
        <p:grpSpPr>
          <a:xfrm>
            <a:off x="762000" y="1066800"/>
            <a:ext cx="1426028" cy="1467059"/>
            <a:chOff x="2057398" y="2852060"/>
            <a:chExt cx="1948543" cy="2035626"/>
          </a:xfrm>
        </p:grpSpPr>
        <p:sp>
          <p:nvSpPr>
            <p:cNvPr id="14" name="Torte 13"/>
            <p:cNvSpPr/>
            <p:nvPr/>
          </p:nvSpPr>
          <p:spPr>
            <a:xfrm rot="10800000">
              <a:off x="2057398" y="3581400"/>
              <a:ext cx="1948543" cy="1306286"/>
            </a:xfrm>
            <a:prstGeom prst="pie">
              <a:avLst>
                <a:gd name="adj1" fmla="val 0"/>
                <a:gd name="adj2" fmla="val 10765096"/>
              </a:avLst>
            </a:prstGeom>
            <a:effectLst>
              <a:outerShdw blurRad="139700" dist="38100" dir="2700000" sx="102000" sy="102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536365" y="2852060"/>
              <a:ext cx="947061" cy="94524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1397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15"/>
          <p:cNvGrpSpPr/>
          <p:nvPr/>
        </p:nvGrpSpPr>
        <p:grpSpPr>
          <a:xfrm>
            <a:off x="6705600" y="1066800"/>
            <a:ext cx="1426028" cy="1467059"/>
            <a:chOff x="2057398" y="2852060"/>
            <a:chExt cx="1948543" cy="2035626"/>
          </a:xfrm>
        </p:grpSpPr>
        <p:sp>
          <p:nvSpPr>
            <p:cNvPr id="17" name="Torte 16"/>
            <p:cNvSpPr/>
            <p:nvPr/>
          </p:nvSpPr>
          <p:spPr>
            <a:xfrm rot="10800000">
              <a:off x="2057398" y="3581400"/>
              <a:ext cx="1948543" cy="1306286"/>
            </a:xfrm>
            <a:prstGeom prst="pie">
              <a:avLst>
                <a:gd name="adj1" fmla="val 0"/>
                <a:gd name="adj2" fmla="val 10765096"/>
              </a:avLst>
            </a:prstGeom>
            <a:effectLst>
              <a:outerShdw blurRad="139700" dist="38100" dir="2700000" sx="102000" sy="102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536365" y="2852060"/>
              <a:ext cx="947061" cy="94524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1397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aute 18"/>
          <p:cNvSpPr/>
          <p:nvPr/>
        </p:nvSpPr>
        <p:spPr bwMode="auto">
          <a:xfrm>
            <a:off x="6961414" y="609600"/>
            <a:ext cx="914400" cy="917079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8299988" lon="10799999" rev="107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20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smtClean="0"/>
              <a:t>PhD student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7056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smtClean="0"/>
              <a:t>PhD</a:t>
            </a:r>
            <a:endParaRPr lang="de-DE"/>
          </a:p>
        </p:txBody>
      </p:sp>
      <p:sp>
        <p:nvSpPr>
          <p:cNvPr id="22" name="Pfeil nach rechts 21"/>
          <p:cNvSpPr/>
          <p:nvPr/>
        </p:nvSpPr>
        <p:spPr bwMode="auto">
          <a:xfrm>
            <a:off x="2971800" y="4953000"/>
            <a:ext cx="2362200" cy="381000"/>
          </a:xfrm>
          <a:prstGeom prst="rightArrow">
            <a:avLst>
              <a:gd name="adj1" fmla="val 50000"/>
              <a:gd name="adj2" fmla="val 871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2971800" y="3276600"/>
            <a:ext cx="2362200" cy="381000"/>
          </a:xfrm>
          <a:prstGeom prst="rightArrow">
            <a:avLst>
              <a:gd name="adj1" fmla="val 50000"/>
              <a:gd name="adj2" fmla="val 871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>
            <a:off x="2971800" y="1371600"/>
            <a:ext cx="2362200" cy="381000"/>
          </a:xfrm>
          <a:prstGeom prst="rightArrow">
            <a:avLst>
              <a:gd name="adj1" fmla="val 50000"/>
              <a:gd name="adj2" fmla="val 871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61975" y="1878496"/>
            <a:ext cx="8142288" cy="3001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smtClean="0">
                <a:sym typeface="Wingdings" pitchFamily="2" charset="2"/>
              </a:rPr>
              <a:t>Changes are:</a:t>
            </a:r>
          </a:p>
          <a:p>
            <a:pPr algn="ctr"/>
            <a:r>
              <a:rPr lang="de-DE" sz="3600" smtClean="0">
                <a:sym typeface="Wingdings" pitchFamily="2" charset="2"/>
              </a:rPr>
              <a:t>Expected</a:t>
            </a:r>
          </a:p>
          <a:p>
            <a:pPr algn="ctr"/>
            <a:r>
              <a:rPr lang="de-DE" sz="3600" smtClean="0">
                <a:sym typeface="Wingdings" pitchFamily="2" charset="2"/>
              </a:rPr>
              <a:t>Match a recurring pattern</a:t>
            </a:r>
          </a:p>
          <a:p>
            <a:pPr algn="ctr"/>
            <a:r>
              <a:rPr lang="de-DE" sz="3600" smtClean="0">
                <a:sym typeface="Wingdings" pitchFamily="2" charset="2"/>
              </a:rPr>
              <a:t>Require additional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Motivating example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324600" y="1143000"/>
            <a:ext cx="1426028" cy="1604665"/>
            <a:chOff x="3962400" y="533400"/>
            <a:chExt cx="1426028" cy="1604665"/>
          </a:xfrm>
        </p:grpSpPr>
        <p:grpSp>
          <p:nvGrpSpPr>
            <p:cNvPr id="9" name="Gruppieren 4"/>
            <p:cNvGrpSpPr/>
            <p:nvPr/>
          </p:nvGrpSpPr>
          <p:grpSpPr>
            <a:xfrm>
              <a:off x="3962400" y="533400"/>
              <a:ext cx="1426028" cy="1467059"/>
              <a:chOff x="2057398" y="2852060"/>
              <a:chExt cx="1948543" cy="2035626"/>
            </a:xfrm>
          </p:grpSpPr>
          <p:sp>
            <p:nvSpPr>
              <p:cNvPr id="10" name="Torte 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" name="Textfeld 14"/>
            <p:cNvSpPr txBox="1"/>
            <p:nvPr/>
          </p:nvSpPr>
          <p:spPr>
            <a:xfrm>
              <a:off x="4119813" y="1676400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Philipp</a:t>
              </a:r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762000" y="1143000"/>
            <a:ext cx="1426028" cy="1604664"/>
            <a:chOff x="3962400" y="533401"/>
            <a:chExt cx="1426028" cy="1604664"/>
          </a:xfrm>
        </p:grpSpPr>
        <p:grpSp>
          <p:nvGrpSpPr>
            <p:cNvPr id="18" name="Gruppieren 4"/>
            <p:cNvGrpSpPr/>
            <p:nvPr/>
          </p:nvGrpSpPr>
          <p:grpSpPr>
            <a:xfrm>
              <a:off x="3962400" y="533401"/>
              <a:ext cx="1426028" cy="1467060"/>
              <a:chOff x="2057398" y="2852060"/>
              <a:chExt cx="1948543" cy="2035626"/>
            </a:xfrm>
          </p:grpSpPr>
          <p:sp>
            <p:nvSpPr>
              <p:cNvPr id="20" name="Torte 19"/>
              <p:cNvSpPr/>
              <p:nvPr/>
            </p:nvSpPr>
            <p:spPr>
              <a:xfrm rot="10800000">
                <a:off x="2057398" y="3581400"/>
                <a:ext cx="1948543" cy="1306286"/>
              </a:xfrm>
              <a:prstGeom prst="pie">
                <a:avLst>
                  <a:gd name="adj1" fmla="val 0"/>
                  <a:gd name="adj2" fmla="val 10765096"/>
                </a:avLst>
              </a:prstGeom>
              <a:effectLst>
                <a:outerShdw blurRad="139700" dist="38100" dir="2700000" sx="102000" sy="102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2536365" y="2852060"/>
                <a:ext cx="947061" cy="945243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139700" dist="381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4119813" y="1676400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Thanh</a:t>
              </a:r>
              <a:endParaRPr lang="de-DE"/>
            </a:p>
          </p:txBody>
        </p:sp>
      </p:grpSp>
      <p:cxnSp>
        <p:nvCxnSpPr>
          <p:cNvPr id="23" name="Gerade Verbindung mit Pfeil 22"/>
          <p:cNvCxnSpPr/>
          <p:nvPr/>
        </p:nvCxnSpPr>
        <p:spPr bwMode="auto">
          <a:xfrm rot="10800000">
            <a:off x="2438400" y="1676401"/>
            <a:ext cx="3581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400187" y="16764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supervises</a:t>
            </a:r>
            <a:endParaRPr lang="de-DE"/>
          </a:p>
        </p:txBody>
      </p:sp>
      <p:cxnSp>
        <p:nvCxnSpPr>
          <p:cNvPr id="27" name="Gerade Verbindung mit Pfeil 26"/>
          <p:cNvCxnSpPr>
            <a:stCxn id="15" idx="2"/>
            <a:endCxn id="36" idx="0"/>
          </p:cNvCxnSpPr>
          <p:nvPr/>
        </p:nvCxnSpPr>
        <p:spPr bwMode="auto">
          <a:xfrm rot="5400000">
            <a:off x="3654390" y="1874575"/>
            <a:ext cx="2510135" cy="4256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562600" y="35052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leads</a:t>
            </a:r>
            <a:endParaRPr lang="de-DE"/>
          </a:p>
        </p:txBody>
      </p:sp>
      <p:cxnSp>
        <p:nvCxnSpPr>
          <p:cNvPr id="31" name="Gerade Verbindung mit Pfeil 30"/>
          <p:cNvCxnSpPr>
            <a:stCxn id="19" idx="2"/>
            <a:endCxn id="36" idx="0"/>
          </p:cNvCxnSpPr>
          <p:nvPr/>
        </p:nvCxnSpPr>
        <p:spPr bwMode="auto">
          <a:xfrm rot="16200000" flipH="1">
            <a:off x="859864" y="3336364"/>
            <a:ext cx="2510136" cy="13327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85800" y="37338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1905000" y="52578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XMedia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6172200" y="52578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Multipla</a:t>
            </a:r>
          </a:p>
        </p:txBody>
      </p:sp>
      <p:cxnSp>
        <p:nvCxnSpPr>
          <p:cNvPr id="39" name="Gerade Verbindung mit Pfeil 38"/>
          <p:cNvCxnSpPr>
            <a:stCxn id="15" idx="2"/>
            <a:endCxn id="37" idx="0"/>
          </p:cNvCxnSpPr>
          <p:nvPr/>
        </p:nvCxnSpPr>
        <p:spPr bwMode="auto">
          <a:xfrm rot="16200000" flipH="1">
            <a:off x="5787990" y="3997289"/>
            <a:ext cx="2510135" cy="108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010400" y="372933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worksOn</a:t>
            </a:r>
            <a:endParaRPr lang="de-DE"/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2895600" y="2895600"/>
            <a:ext cx="1752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AIFB</a:t>
            </a:r>
          </a:p>
        </p:txBody>
      </p:sp>
      <p:cxnSp>
        <p:nvCxnSpPr>
          <p:cNvPr id="47" name="Gerade Verbindung mit Pfeil 46"/>
          <p:cNvCxnSpPr>
            <a:stCxn id="36" idx="0"/>
            <a:endCxn id="45" idx="2"/>
          </p:cNvCxnSpPr>
          <p:nvPr/>
        </p:nvCxnSpPr>
        <p:spPr bwMode="auto">
          <a:xfrm rot="5400000" flipH="1" flipV="1">
            <a:off x="2400300" y="3886200"/>
            <a:ext cx="17526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3429000" y="38862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0" name="Gerade Verbindung mit Pfeil 49"/>
          <p:cNvCxnSpPr>
            <a:stCxn id="15" idx="2"/>
            <a:endCxn id="45" idx="3"/>
          </p:cNvCxnSpPr>
          <p:nvPr/>
        </p:nvCxnSpPr>
        <p:spPr bwMode="auto">
          <a:xfrm rot="5400000">
            <a:off x="5616540" y="1779325"/>
            <a:ext cx="452735" cy="23894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5334000" y="2586335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3" name="Gerade Verbindung mit Pfeil 52"/>
          <p:cNvCxnSpPr>
            <a:stCxn id="37" idx="0"/>
            <a:endCxn id="45" idx="2"/>
          </p:cNvCxnSpPr>
          <p:nvPr/>
        </p:nvCxnSpPr>
        <p:spPr bwMode="auto">
          <a:xfrm rot="16200000" flipV="1">
            <a:off x="4533900" y="2743200"/>
            <a:ext cx="1752600" cy="3276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486400" y="47244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cxnSp>
        <p:nvCxnSpPr>
          <p:cNvPr id="56" name="Gerade Verbindung mit Pfeil 55"/>
          <p:cNvCxnSpPr>
            <a:stCxn id="19" idx="2"/>
            <a:endCxn id="45" idx="1"/>
          </p:cNvCxnSpPr>
          <p:nvPr/>
        </p:nvCxnSpPr>
        <p:spPr bwMode="auto">
          <a:xfrm rot="16200000" flipH="1">
            <a:off x="1945714" y="2250514"/>
            <a:ext cx="452736" cy="14470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057400" y="2590800"/>
            <a:ext cx="65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affil</a:t>
            </a:r>
            <a:endParaRPr lang="de-DE"/>
          </a:p>
        </p:txBody>
      </p:sp>
      <p:grpSp>
        <p:nvGrpSpPr>
          <p:cNvPr id="64" name="Gruppieren 63"/>
          <p:cNvGrpSpPr/>
          <p:nvPr/>
        </p:nvGrpSpPr>
        <p:grpSpPr>
          <a:xfrm>
            <a:off x="5181600" y="2590800"/>
            <a:ext cx="838200" cy="533400"/>
            <a:chOff x="5181600" y="2590800"/>
            <a:chExt cx="838200" cy="533400"/>
          </a:xfrm>
        </p:grpSpPr>
        <p:cxnSp>
          <p:nvCxnSpPr>
            <p:cNvPr id="59" name="Gerade Verbindung 58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uppieren 64"/>
          <p:cNvGrpSpPr/>
          <p:nvPr/>
        </p:nvGrpSpPr>
        <p:grpSpPr>
          <a:xfrm>
            <a:off x="7315200" y="3733800"/>
            <a:ext cx="838200" cy="533400"/>
            <a:chOff x="5181600" y="2590800"/>
            <a:chExt cx="838200" cy="533400"/>
          </a:xfrm>
        </p:grpSpPr>
        <p:cxnSp>
          <p:nvCxnSpPr>
            <p:cNvPr id="66" name="Gerade Verbindung 65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uppieren 67"/>
          <p:cNvGrpSpPr/>
          <p:nvPr/>
        </p:nvGrpSpPr>
        <p:grpSpPr>
          <a:xfrm>
            <a:off x="3733800" y="1600200"/>
            <a:ext cx="838200" cy="533400"/>
            <a:chOff x="5181600" y="2590800"/>
            <a:chExt cx="838200" cy="533400"/>
          </a:xfrm>
        </p:grpSpPr>
        <p:cxnSp>
          <p:nvCxnSpPr>
            <p:cNvPr id="69" name="Gerade Verbindung 68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uppieren 70"/>
          <p:cNvGrpSpPr/>
          <p:nvPr/>
        </p:nvGrpSpPr>
        <p:grpSpPr>
          <a:xfrm>
            <a:off x="5562600" y="3429000"/>
            <a:ext cx="838200" cy="533400"/>
            <a:chOff x="5181600" y="2590800"/>
            <a:chExt cx="838200" cy="533400"/>
          </a:xfrm>
        </p:grpSpPr>
        <p:cxnSp>
          <p:nvCxnSpPr>
            <p:cNvPr id="72" name="Gerade Verbindung 71"/>
            <p:cNvCxnSpPr/>
            <p:nvPr/>
          </p:nvCxnSpPr>
          <p:spPr bwMode="auto">
            <a:xfrm>
              <a:off x="5257800" y="2590800"/>
              <a:ext cx="7620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 bwMode="auto">
            <a:xfrm flipV="1">
              <a:off x="5181600" y="2590800"/>
              <a:ext cx="838200" cy="5334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Develop an update mechanism that</a:t>
            </a:r>
          </a:p>
          <a:p>
            <a:r>
              <a:rPr lang="de-DE" smtClean="0"/>
              <a:t>Exploits domain-specific knowledge</a:t>
            </a:r>
          </a:p>
          <a:p>
            <a:r>
              <a:rPr lang="de-DE" smtClean="0"/>
              <a:t>Exploits the patterns exhibited by many updates</a:t>
            </a:r>
          </a:p>
          <a:p>
            <a:r>
              <a:rPr lang="de-DE" smtClean="0"/>
              <a:t>Automates additional changes that are required</a:t>
            </a:r>
          </a:p>
          <a:p>
            <a:r>
              <a:rPr lang="de-DE" smtClean="0"/>
              <a:t>Associates process knowledge with the ontology</a:t>
            </a:r>
          </a:p>
          <a:p>
            <a:pPr>
              <a:buNone/>
            </a:pPr>
            <a:endParaRPr lang="de-DE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Why not use…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Belief revision? </a:t>
            </a:r>
          </a:p>
          <a:p>
            <a:pPr lvl="1"/>
            <a:r>
              <a:rPr lang="de-DE" smtClean="0"/>
              <a:t>Mechanisms triggered if ontology turns inconsistent</a:t>
            </a:r>
          </a:p>
          <a:p>
            <a:pPr lvl="1"/>
            <a:r>
              <a:rPr lang="de-DE" smtClean="0"/>
              <a:t>Unintended state </a:t>
            </a:r>
            <a:r>
              <a:rPr lang="de-DE" smtClean="0">
                <a:latin typeface="Cambria"/>
              </a:rPr>
              <a:t>≠ </a:t>
            </a:r>
            <a:r>
              <a:rPr lang="de-DE" smtClean="0"/>
              <a:t>inconsistent state</a:t>
            </a:r>
          </a:p>
          <a:p>
            <a:pPr lvl="1"/>
            <a:r>
              <a:rPr lang="de-DE" smtClean="0"/>
              <a:t>Domain –independent</a:t>
            </a:r>
          </a:p>
          <a:p>
            <a:r>
              <a:rPr lang="de-DE" smtClean="0"/>
              <a:t>Ontology evolution?</a:t>
            </a:r>
          </a:p>
          <a:p>
            <a:pPr lvl="1"/>
            <a:r>
              <a:rPr lang="de-DE" smtClean="0"/>
              <a:t>Mechanisms that define reactions to changes</a:t>
            </a:r>
          </a:p>
          <a:p>
            <a:pPr lvl="1"/>
            <a:r>
              <a:rPr lang="de-DE" smtClean="0"/>
              <a:t>Operates on generic constructs (e.g. classes)</a:t>
            </a:r>
          </a:p>
          <a:p>
            <a:pPr lvl="1"/>
            <a:r>
              <a:rPr lang="de-DE" smtClean="0"/>
              <a:t>Domain-independent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Vorlesung Knowledge Discovery - Institut AIFB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6644-828B-41D4-89C1-A34E61739016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Motivation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>
                <a:solidFill>
                  <a:schemeClr val="accent1"/>
                </a:solidFill>
              </a:rPr>
              <a:t>Framework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Example</a:t>
            </a:r>
          </a:p>
          <a:p>
            <a:pPr marL="625475" indent="-625475">
              <a:lnSpc>
                <a:spcPct val="90000"/>
              </a:lnSpc>
              <a:spcAft>
                <a:spcPct val="50000"/>
              </a:spcAft>
              <a:buFontTx/>
              <a:buAutoNum type="romanLcParenBoth"/>
            </a:pPr>
            <a:r>
              <a:rPr lang="de-DE" smtClean="0"/>
              <a:t>Summary / Outlook</a:t>
            </a:r>
          </a:p>
        </p:txBody>
      </p:sp>
      <p:sp>
        <p:nvSpPr>
          <p:cNvPr id="14339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KIT- die Kooperation von Forschungszentrum Karlsruhe GmbH</a:t>
            </a:r>
          </a:p>
          <a:p>
            <a:r>
              <a:rPr lang="de-DE" smtClean="0"/>
              <a:t>                                                   und Universität Karlsruhe (TH)</a:t>
            </a:r>
          </a:p>
        </p:txBody>
      </p:sp>
      <p:sp>
        <p:nvSpPr>
          <p:cNvPr id="14340" name="Datumsplatzhalter 4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4C1B4D74-0281-460C-9B64-46085C455376}" type="slidenum">
              <a:rPr lang="de-DE" smtClean="0"/>
              <a:pPr/>
              <a:t>9</a:t>
            </a:fld>
            <a:endParaRPr lang="de-DE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92"/>
  <p:tag name="DEFAULTHEIGHT" val="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it-design-2">
  <a:themeElements>
    <a:clrScheme name="">
      <a:dk1>
        <a:srgbClr val="3F3F3F"/>
      </a:dk1>
      <a:lt1>
        <a:srgbClr val="FFFFFF"/>
      </a:lt1>
      <a:dk2>
        <a:srgbClr val="000000"/>
      </a:dk2>
      <a:lt2>
        <a:srgbClr val="EEECE1"/>
      </a:lt2>
      <a:accent1>
        <a:srgbClr val="019683"/>
      </a:accent1>
      <a:accent2>
        <a:srgbClr val="000066"/>
      </a:accent2>
      <a:accent3>
        <a:srgbClr val="FFFFFF"/>
      </a:accent3>
      <a:accent4>
        <a:srgbClr val="343434"/>
      </a:accent4>
      <a:accent5>
        <a:srgbClr val="AAC9C1"/>
      </a:accent5>
      <a:accent6>
        <a:srgbClr val="00005C"/>
      </a:accent6>
      <a:hlink>
        <a:srgbClr val="0000FF"/>
      </a:hlink>
      <a:folHlink>
        <a:srgbClr val="800080"/>
      </a:folHlink>
    </a:clrScheme>
    <a:fontScheme name="kit-design-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-design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-design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-design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-design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-design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-design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-design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-design-2">
  <a:themeElements>
    <a:clrScheme name="">
      <a:dk1>
        <a:srgbClr val="3F3F3F"/>
      </a:dk1>
      <a:lt1>
        <a:srgbClr val="FFFFFF"/>
      </a:lt1>
      <a:dk2>
        <a:srgbClr val="000000"/>
      </a:dk2>
      <a:lt2>
        <a:srgbClr val="EEECE1"/>
      </a:lt2>
      <a:accent1>
        <a:srgbClr val="019683"/>
      </a:accent1>
      <a:accent2>
        <a:srgbClr val="000066"/>
      </a:accent2>
      <a:accent3>
        <a:srgbClr val="FFFFFF"/>
      </a:accent3>
      <a:accent4>
        <a:srgbClr val="343434"/>
      </a:accent4>
      <a:accent5>
        <a:srgbClr val="AAC9C1"/>
      </a:accent5>
      <a:accent6>
        <a:srgbClr val="00005C"/>
      </a:accent6>
      <a:hlink>
        <a:srgbClr val="0000FF"/>
      </a:hlink>
      <a:folHlink>
        <a:srgbClr val="800080"/>
      </a:folHlink>
    </a:clrScheme>
    <a:fontScheme name="1_kit-design-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it-design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it-design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t-design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t-design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t-design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t-design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t-design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it-design-2">
  <a:themeElements>
    <a:clrScheme name="">
      <a:dk1>
        <a:srgbClr val="3F3F3F"/>
      </a:dk1>
      <a:lt1>
        <a:srgbClr val="FFFFFF"/>
      </a:lt1>
      <a:dk2>
        <a:srgbClr val="000000"/>
      </a:dk2>
      <a:lt2>
        <a:srgbClr val="EEECE1"/>
      </a:lt2>
      <a:accent1>
        <a:srgbClr val="019683"/>
      </a:accent1>
      <a:accent2>
        <a:srgbClr val="000066"/>
      </a:accent2>
      <a:accent3>
        <a:srgbClr val="FFFFFF"/>
      </a:accent3>
      <a:accent4>
        <a:srgbClr val="343434"/>
      </a:accent4>
      <a:accent5>
        <a:srgbClr val="AAC9C1"/>
      </a:accent5>
      <a:accent6>
        <a:srgbClr val="00005C"/>
      </a:accent6>
      <a:hlink>
        <a:srgbClr val="0000FF"/>
      </a:hlink>
      <a:folHlink>
        <a:srgbClr val="800080"/>
      </a:folHlink>
    </a:clrScheme>
    <a:fontScheme name="2_kit-design-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kit-design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it-design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t-design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t-design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t-design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t-design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t-design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it-design-2">
  <a:themeElements>
    <a:clrScheme name="">
      <a:dk1>
        <a:srgbClr val="3F3F3F"/>
      </a:dk1>
      <a:lt1>
        <a:srgbClr val="FFFFFF"/>
      </a:lt1>
      <a:dk2>
        <a:srgbClr val="000000"/>
      </a:dk2>
      <a:lt2>
        <a:srgbClr val="EEECE1"/>
      </a:lt2>
      <a:accent1>
        <a:srgbClr val="019683"/>
      </a:accent1>
      <a:accent2>
        <a:srgbClr val="000066"/>
      </a:accent2>
      <a:accent3>
        <a:srgbClr val="FFFFFF"/>
      </a:accent3>
      <a:accent4>
        <a:srgbClr val="343434"/>
      </a:accent4>
      <a:accent5>
        <a:srgbClr val="AAC9C1"/>
      </a:accent5>
      <a:accent6>
        <a:srgbClr val="00005C"/>
      </a:accent6>
      <a:hlink>
        <a:srgbClr val="0000FF"/>
      </a:hlink>
      <a:folHlink>
        <a:srgbClr val="800080"/>
      </a:folHlink>
    </a:clrScheme>
    <a:fontScheme name="3_kit-design-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kit-design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kit-design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it-design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it-design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it-design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it-design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kit-design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kit-design-2</Template>
  <TotalTime>0</TotalTime>
  <Words>878</Words>
  <Application>Microsoft Office PowerPoint</Application>
  <PresentationFormat>Bildschirmpräsentation (4:3)</PresentationFormat>
  <Paragraphs>281</Paragraphs>
  <Slides>23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kit-design-2</vt:lpstr>
      <vt:lpstr>1_kit-design-2</vt:lpstr>
      <vt:lpstr>2_kit-design-2</vt:lpstr>
      <vt:lpstr>3_kit-design-2</vt:lpstr>
      <vt:lpstr>Image</vt:lpstr>
      <vt:lpstr>Folie 1</vt:lpstr>
      <vt:lpstr>Agenda</vt:lpstr>
      <vt:lpstr>The world changes…</vt:lpstr>
      <vt:lpstr>Ontologies change…</vt:lpstr>
      <vt:lpstr>The world changes…</vt:lpstr>
      <vt:lpstr>Motivating example</vt:lpstr>
      <vt:lpstr>Idea</vt:lpstr>
      <vt:lpstr>Why not use…</vt:lpstr>
      <vt:lpstr>Agenda</vt:lpstr>
      <vt:lpstr>Framework</vt:lpstr>
      <vt:lpstr>Definition of change handlers</vt:lpstr>
      <vt:lpstr>Definition of change handlers</vt:lpstr>
      <vt:lpstr>Definition of change handlers</vt:lpstr>
      <vt:lpstr>Instantiation</vt:lpstr>
      <vt:lpstr>Agenda</vt:lpstr>
      <vt:lpstr>The example revisited</vt:lpstr>
      <vt:lpstr>Example</vt:lpstr>
      <vt:lpstr>The example revisited</vt:lpstr>
      <vt:lpstr>Example</vt:lpstr>
      <vt:lpstr>Motivating example</vt:lpstr>
      <vt:lpstr>Agenda</vt:lpstr>
      <vt:lpstr>Summary &amp; Outlook</vt:lpstr>
      <vt:lpstr>Thank you! 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Uta Lösch</cp:lastModifiedBy>
  <cp:revision>76</cp:revision>
  <cp:lastPrinted>1601-01-01T00:00:00Z</cp:lastPrinted>
  <dcterms:created xsi:type="dcterms:W3CDTF">1601-01-01T00:00:00Z</dcterms:created>
  <dcterms:modified xsi:type="dcterms:W3CDTF">2009-06-02T09:06:53Z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