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59" r:id="rId6"/>
    <p:sldId id="262" r:id="rId7"/>
    <p:sldId id="267" r:id="rId8"/>
    <p:sldId id="268" r:id="rId9"/>
    <p:sldId id="260" r:id="rId10"/>
    <p:sldId id="261" r:id="rId11"/>
    <p:sldId id="263" r:id="rId12"/>
    <p:sldId id="264" r:id="rId13"/>
    <p:sldId id="265" r:id="rId14"/>
    <p:sldId id="274" r:id="rId15"/>
    <p:sldId id="266" r:id="rId16"/>
    <p:sldId id="269" r:id="rId17"/>
    <p:sldId id="271" r:id="rId18"/>
    <p:sldId id="257" r:id="rId19"/>
    <p:sldId id="275" r:id="rId20"/>
    <p:sldId id="276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5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F69A-9060-413B-AB00-D75A5F72FEB8}" type="datetimeFigureOut">
              <a:rPr lang="de-DE" smtClean="0"/>
              <a:pPr/>
              <a:t>31.05.2009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3070-64D1-47AD-9D6A-70EF13299A0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Applied Temporal RDF: Efficient Temporal Querying using SPARQL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Jonas Tappolet</a:t>
            </a:r>
            <a:r>
              <a:rPr lang="en-US" dirty="0" smtClean="0"/>
              <a:t> and Abraham </a:t>
            </a:r>
            <a:r>
              <a:rPr lang="en-US" dirty="0" smtClean="0"/>
              <a:t>Bernstein</a:t>
            </a:r>
            <a:br>
              <a:rPr lang="en-US" dirty="0" smtClean="0"/>
            </a:br>
            <a:r>
              <a:rPr lang="en-US" dirty="0" smtClean="0"/>
              <a:t>ESWC 2009</a:t>
            </a:r>
            <a:endParaRPr lang="en-US" dirty="0"/>
          </a:p>
        </p:txBody>
      </p:sp>
      <p:pic>
        <p:nvPicPr>
          <p:cNvPr id="4" name="Picture 2" descr="C:\Users\Jonas\AppData\Local\Temp\unilogo_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578566"/>
            <a:ext cx="2643206" cy="72032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5" name="Picture 4" descr="C:\Users\Jonas\AppData\Local\Temp\ddis_tx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588254"/>
            <a:ext cx="2714644" cy="70650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err="1" smtClean="0"/>
              <a:t>Timepoint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dirty="0" err="1" smtClean="0"/>
              <a:t>Example</a:t>
            </a:r>
            <a:r>
              <a:rPr lang="fr-CH" dirty="0" smtClean="0"/>
              <a:t> in </a:t>
            </a:r>
            <a:r>
              <a:rPr lang="fr-CH" dirty="0" err="1" smtClean="0"/>
              <a:t>classic</a:t>
            </a:r>
            <a:r>
              <a:rPr lang="fr-CH" dirty="0" smtClean="0"/>
              <a:t> SPARQL and </a:t>
            </a:r>
            <a:r>
              <a:rPr lang="el-GR" dirty="0" smtClean="0"/>
              <a:t>τ</a:t>
            </a:r>
            <a:r>
              <a:rPr lang="fr-CH" dirty="0" smtClean="0"/>
              <a:t>-</a:t>
            </a:r>
            <a:r>
              <a:rPr lang="en-US" dirty="0" smtClean="0"/>
              <a:t>SPARQL</a:t>
            </a:r>
            <a:r>
              <a:rPr lang="fr-CH" dirty="0" smtClean="0"/>
              <a:t>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42844" y="2378887"/>
            <a:ext cx="4541115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smtClean="0"/>
              <a:t>?</a:t>
            </a:r>
            <a:r>
              <a:rPr lang="en-US" dirty="0" smtClean="0"/>
              <a:t>person</a:t>
            </a:r>
            <a:r>
              <a:rPr lang="en-US" dirty="0" smtClean="0"/>
              <a:t> </a:t>
            </a:r>
            <a:r>
              <a:rPr lang="en-US" dirty="0"/>
              <a:t>?</a:t>
            </a:r>
            <a:r>
              <a:rPr lang="en-US" dirty="0" err="1"/>
              <a:t>councilName</a:t>
            </a:r>
            <a:r>
              <a:rPr lang="en-US" dirty="0"/>
              <a:t> </a:t>
            </a:r>
          </a:p>
          <a:p>
            <a:r>
              <a:rPr lang="en-US" dirty="0" smtClean="0"/>
              <a:t>WHERE</a:t>
            </a:r>
            <a:r>
              <a:rPr lang="en-US" dirty="0"/>
              <a:t>{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GRAPH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?g {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/>
              <a:t>          ?</a:t>
            </a:r>
            <a:r>
              <a:rPr lang="en-US" dirty="0"/>
              <a:t>person </a:t>
            </a:r>
            <a:r>
              <a:rPr lang="en-US" dirty="0" err="1"/>
              <a:t>gov:memberOf</a:t>
            </a:r>
            <a:r>
              <a:rPr lang="en-US" dirty="0"/>
              <a:t> ?</a:t>
            </a:r>
            <a:r>
              <a:rPr lang="en-US" dirty="0" err="1"/>
              <a:t>councilName</a:t>
            </a:r>
            <a:r>
              <a:rPr lang="en-US" dirty="0"/>
              <a:t> .  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}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?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time:hasBeginning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?start 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?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start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time:inInteger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?s 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FILTER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(?s &lt;= 1995 || ?s = 'NOW') 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?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g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time:hasEnd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?end 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?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time:inInteger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?e .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FILTER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(?e &gt;= 1995 || ?e = 'EVER') .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4857752" y="2390382"/>
            <a:ext cx="417082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smtClean="0"/>
              <a:t>?person </a:t>
            </a:r>
            <a:r>
              <a:rPr lang="en-US" dirty="0"/>
              <a:t>?</a:t>
            </a:r>
            <a:r>
              <a:rPr lang="en-US" dirty="0" err="1"/>
              <a:t>councilName</a:t>
            </a:r>
            <a:r>
              <a:rPr lang="en-US" dirty="0"/>
              <a:t> </a:t>
            </a:r>
          </a:p>
          <a:p>
            <a:r>
              <a:rPr lang="en-US" dirty="0" smtClean="0"/>
              <a:t>FROM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TIMEPOINT 1995 </a:t>
            </a:r>
            <a:r>
              <a:rPr lang="en-US" dirty="0" smtClean="0"/>
              <a:t>WHERE</a:t>
            </a:r>
            <a:r>
              <a:rPr lang="en-US" dirty="0"/>
              <a:t>{ </a:t>
            </a:r>
          </a:p>
          <a:p>
            <a:r>
              <a:rPr lang="en-US" dirty="0" smtClean="0"/>
              <a:t>     ?</a:t>
            </a:r>
            <a:r>
              <a:rPr lang="en-US" dirty="0"/>
              <a:t>person </a:t>
            </a:r>
            <a:r>
              <a:rPr lang="en-US" dirty="0" err="1"/>
              <a:t>gov:memberOf</a:t>
            </a:r>
            <a:r>
              <a:rPr lang="en-US" dirty="0"/>
              <a:t> ?</a:t>
            </a:r>
            <a:r>
              <a:rPr lang="en-US" dirty="0" err="1"/>
              <a:t>councilName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Pfeil nach unten 5"/>
          <p:cNvSpPr/>
          <p:nvPr/>
        </p:nvSpPr>
        <p:spPr>
          <a:xfrm>
            <a:off x="6215074" y="3929066"/>
            <a:ext cx="1714512" cy="7143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4857752" y="4857760"/>
            <a:ext cx="421484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KB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preprocessed</a:t>
            </a:r>
            <a:r>
              <a:rPr lang="fr-CH" dirty="0" smtClean="0"/>
              <a:t>! </a:t>
            </a:r>
            <a:r>
              <a:rPr lang="fr-CH" dirty="0" err="1" smtClean="0"/>
              <a:t>Run</a:t>
            </a:r>
            <a:r>
              <a:rPr lang="fr-CH" dirty="0" smtClean="0"/>
              <a:t> </a:t>
            </a:r>
            <a:r>
              <a:rPr lang="fr-CH" dirty="0" err="1" smtClean="0"/>
              <a:t>quer</a:t>
            </a:r>
            <a:r>
              <a:rPr lang="fr-CH" dirty="0" err="1" smtClean="0"/>
              <a:t>y</a:t>
            </a:r>
            <a:r>
              <a:rPr lang="fr-CH" dirty="0" smtClean="0"/>
              <a:t> pattern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intervals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are </a:t>
            </a:r>
            <a:r>
              <a:rPr lang="fr-CH" dirty="0" err="1" smtClean="0"/>
              <a:t>valid</a:t>
            </a:r>
            <a:r>
              <a:rPr lang="fr-CH" dirty="0" smtClean="0"/>
              <a:t> in the </a:t>
            </a:r>
            <a:r>
              <a:rPr lang="fr-CH" dirty="0" err="1" smtClean="0"/>
              <a:t>asked</a:t>
            </a:r>
            <a:r>
              <a:rPr lang="fr-CH" dirty="0" smtClean="0"/>
              <a:t> </a:t>
            </a:r>
            <a:r>
              <a:rPr lang="fr-CH" dirty="0" err="1" smtClean="0"/>
              <a:t>timepoint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erade Verbindung 23"/>
          <p:cNvCxnSpPr/>
          <p:nvPr/>
        </p:nvCxnSpPr>
        <p:spPr>
          <a:xfrm rot="5400000" flipH="1" flipV="1">
            <a:off x="2694972" y="5233796"/>
            <a:ext cx="2753130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err="1" smtClean="0"/>
              <a:t>KeyTree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lang="fr-CH" dirty="0" err="1" smtClean="0"/>
              <a:t>Derived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Time Index [</a:t>
            </a:r>
            <a:r>
              <a:rPr lang="fr-CH" dirty="0" err="1" smtClean="0"/>
              <a:t>Elmasri</a:t>
            </a:r>
            <a:r>
              <a:rPr lang="fr-CH" dirty="0" smtClean="0"/>
              <a:t> 1988]</a:t>
            </a:r>
          </a:p>
          <a:p>
            <a:r>
              <a:rPr lang="fr-CH" dirty="0" smtClean="0"/>
              <a:t>Variable Key distance</a:t>
            </a:r>
          </a:p>
          <a:p>
            <a:r>
              <a:rPr lang="fr-CH" dirty="0" err="1" smtClean="0"/>
              <a:t>Similar</a:t>
            </a:r>
            <a:r>
              <a:rPr lang="fr-CH" dirty="0" smtClean="0"/>
              <a:t> to </a:t>
            </a:r>
            <a:r>
              <a:rPr lang="fr-CH" dirty="0" err="1" smtClean="0"/>
              <a:t>mpeg</a:t>
            </a:r>
            <a:r>
              <a:rPr lang="fr-CH" dirty="0" smtClean="0"/>
              <a:t> compression: Key Frames and Deltas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143504" y="5143512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i3</a:t>
            </a:r>
            <a:endParaRPr lang="en-US" dirty="0"/>
          </a:p>
        </p:txBody>
      </p:sp>
      <p:cxnSp>
        <p:nvCxnSpPr>
          <p:cNvPr id="11" name="Gerade Verbindung 10"/>
          <p:cNvCxnSpPr/>
          <p:nvPr/>
        </p:nvCxnSpPr>
        <p:spPr>
          <a:xfrm rot="5400000" flipH="1" flipV="1">
            <a:off x="1178695" y="5607859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 flipH="1" flipV="1">
            <a:off x="-249271" y="5607065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 flipH="1" flipV="1">
            <a:off x="2607455" y="5607065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 flipH="1" flipV="1">
            <a:off x="4036215" y="5607065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 flipH="1" flipV="1">
            <a:off x="5464975" y="5607065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5400000" flipH="1" flipV="1">
            <a:off x="6893734" y="5607065"/>
            <a:ext cx="1928032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Abgerundetes Rechteck 5"/>
          <p:cNvSpPr/>
          <p:nvPr/>
        </p:nvSpPr>
        <p:spPr>
          <a:xfrm>
            <a:off x="1785918" y="6072206"/>
            <a:ext cx="635798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i6</a:t>
            </a:r>
            <a:endParaRPr lang="en-US" dirty="0"/>
          </a:p>
        </p:txBody>
      </p:sp>
      <p:sp>
        <p:nvSpPr>
          <p:cNvPr id="8" name="Abgerundetes Rechteck 7"/>
          <p:cNvSpPr/>
          <p:nvPr/>
        </p:nvSpPr>
        <p:spPr>
          <a:xfrm>
            <a:off x="3857620" y="5643578"/>
            <a:ext cx="171451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i5</a:t>
            </a:r>
            <a:endParaRPr lang="en-US" dirty="0"/>
          </a:p>
        </p:txBody>
      </p:sp>
      <p:sp>
        <p:nvSpPr>
          <p:cNvPr id="7" name="Abgerundetes Rechteck 6"/>
          <p:cNvSpPr/>
          <p:nvPr/>
        </p:nvSpPr>
        <p:spPr>
          <a:xfrm>
            <a:off x="2643174" y="5143512"/>
            <a:ext cx="171451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i2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714348" y="5143512"/>
            <a:ext cx="171451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i1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1357290" y="5643578"/>
            <a:ext cx="171451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i4</a:t>
            </a:r>
            <a:endParaRPr lang="en-US" dirty="0"/>
          </a:p>
        </p:txBody>
      </p:sp>
      <p:sp>
        <p:nvSpPr>
          <p:cNvPr id="18" name="Abgerundetes Rechteck 17"/>
          <p:cNvSpPr/>
          <p:nvPr/>
        </p:nvSpPr>
        <p:spPr>
          <a:xfrm>
            <a:off x="357158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i1</a:t>
            </a:r>
            <a:endParaRPr lang="en-US" dirty="0"/>
          </a:p>
        </p:txBody>
      </p:sp>
      <p:sp>
        <p:nvSpPr>
          <p:cNvPr id="19" name="Abgerundetes Rechteck 18"/>
          <p:cNvSpPr/>
          <p:nvPr/>
        </p:nvSpPr>
        <p:spPr>
          <a:xfrm>
            <a:off x="1785918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i1, i4, i6</a:t>
            </a:r>
            <a:endParaRPr lang="en-US" dirty="0"/>
          </a:p>
        </p:txBody>
      </p:sp>
      <p:sp>
        <p:nvSpPr>
          <p:cNvPr id="20" name="Abgerundetes Rechteck 19"/>
          <p:cNvSpPr/>
          <p:nvPr/>
        </p:nvSpPr>
        <p:spPr>
          <a:xfrm>
            <a:off x="3214678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i</a:t>
            </a:r>
            <a:r>
              <a:rPr lang="fr-CH" dirty="0" smtClean="0"/>
              <a:t>2, i6</a:t>
            </a:r>
            <a:endParaRPr lang="en-US" dirty="0"/>
          </a:p>
        </p:txBody>
      </p:sp>
      <p:sp>
        <p:nvSpPr>
          <p:cNvPr id="21" name="Abgerundetes Rechteck 20"/>
          <p:cNvSpPr/>
          <p:nvPr/>
        </p:nvSpPr>
        <p:spPr>
          <a:xfrm>
            <a:off x="4572000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i5, i6</a:t>
            </a:r>
            <a:endParaRPr lang="en-US" dirty="0"/>
          </a:p>
        </p:txBody>
      </p:sp>
      <p:sp>
        <p:nvSpPr>
          <p:cNvPr id="22" name="Abgerundetes Rechteck 21"/>
          <p:cNvSpPr/>
          <p:nvPr/>
        </p:nvSpPr>
        <p:spPr>
          <a:xfrm>
            <a:off x="6072198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i6</a:t>
            </a:r>
            <a:endParaRPr lang="en-US" dirty="0"/>
          </a:p>
        </p:txBody>
      </p:sp>
      <p:sp>
        <p:nvSpPr>
          <p:cNvPr id="23" name="Abgerundetes Rechteck 22"/>
          <p:cNvSpPr/>
          <p:nvPr/>
        </p:nvSpPr>
        <p:spPr>
          <a:xfrm>
            <a:off x="7500958" y="4071942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i6</a:t>
            </a:r>
            <a:endParaRPr lang="en-US" dirty="0"/>
          </a:p>
        </p:txBody>
      </p:sp>
      <p:sp>
        <p:nvSpPr>
          <p:cNvPr id="26" name="Abgerundetes Rechteck 25"/>
          <p:cNvSpPr/>
          <p:nvPr/>
        </p:nvSpPr>
        <p:spPr>
          <a:xfrm>
            <a:off x="3714744" y="3286124"/>
            <a:ext cx="71438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/>
              <a:t>i</a:t>
            </a:r>
            <a:r>
              <a:rPr lang="fr-CH" dirty="0" smtClean="0"/>
              <a:t>2, i6</a:t>
            </a:r>
            <a:endParaRPr lang="en-US" dirty="0"/>
          </a:p>
        </p:txBody>
      </p:sp>
      <p:sp>
        <p:nvSpPr>
          <p:cNvPr id="28" name="Textfeld 27"/>
          <p:cNvSpPr txBox="1"/>
          <p:nvPr/>
        </p:nvSpPr>
        <p:spPr>
          <a:xfrm>
            <a:off x="4572000" y="33575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+</a:t>
            </a:r>
            <a:endParaRPr lang="en-US" dirty="0"/>
          </a:p>
        </p:txBody>
      </p:sp>
      <p:sp>
        <p:nvSpPr>
          <p:cNvPr id="29" name="Abgerundetes Rechteck 28"/>
          <p:cNvSpPr/>
          <p:nvPr/>
        </p:nvSpPr>
        <p:spPr>
          <a:xfrm>
            <a:off x="4929190" y="3286124"/>
            <a:ext cx="714380" cy="5000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i5</a:t>
            </a:r>
            <a:endParaRPr lang="en-US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85720" y="6715148"/>
            <a:ext cx="85725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-71470" y="635795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time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err="1" smtClean="0"/>
              <a:t>Timepoint</a:t>
            </a:r>
            <a:r>
              <a:rPr lang="en-US" dirty="0" smtClean="0"/>
              <a:t> Query Evaluation</a:t>
            </a:r>
            <a:endParaRPr lang="en-US" dirty="0"/>
          </a:p>
        </p:txBody>
      </p:sp>
      <p:pic>
        <p:nvPicPr>
          <p:cNvPr id="4" name="Grafik 3" descr="timepointque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1129"/>
            <a:ext cx="9144000" cy="495574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000232" y="5857892"/>
            <a:ext cx="1054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Execution</a:t>
            </a:r>
            <a:r>
              <a:rPr lang="fr-CH" dirty="0" smtClean="0"/>
              <a:t> time of </a:t>
            </a:r>
            <a:r>
              <a:rPr lang="fr-CH" dirty="0" err="1" smtClean="0"/>
              <a:t>queries</a:t>
            </a:r>
            <a:r>
              <a:rPr lang="fr-CH" dirty="0" smtClean="0"/>
              <a:t> to </a:t>
            </a:r>
            <a:r>
              <a:rPr lang="fr-CH" dirty="0" err="1" smtClean="0"/>
              <a:t>retrieve</a:t>
            </a:r>
            <a:r>
              <a:rPr lang="fr-CH" dirty="0" smtClean="0"/>
              <a:t> all triples in </a:t>
            </a:r>
            <a:r>
              <a:rPr lang="fr-CH" dirty="0" smtClean="0"/>
              <a:t>a </a:t>
            </a:r>
            <a:br>
              <a:rPr lang="fr-CH" dirty="0" smtClean="0"/>
            </a:br>
            <a:r>
              <a:rPr lang="fr-CH" dirty="0" err="1" smtClean="0"/>
              <a:t>specific</a:t>
            </a:r>
            <a:r>
              <a:rPr lang="fr-CH" dirty="0" smtClean="0"/>
              <a:t> </a:t>
            </a:r>
            <a:r>
              <a:rPr lang="fr-CH" dirty="0" err="1" smtClean="0"/>
              <a:t>timepoint</a:t>
            </a:r>
            <a:r>
              <a:rPr lang="fr-CH" dirty="0" smtClean="0"/>
              <a:t> (multiple </a:t>
            </a:r>
            <a:r>
              <a:rPr lang="fr-CH" dirty="0" err="1" smtClean="0"/>
              <a:t>runs</a:t>
            </a:r>
            <a:r>
              <a:rPr lang="fr-CH" dirty="0" smtClean="0"/>
              <a:t>, </a:t>
            </a:r>
            <a:r>
              <a:rPr lang="fr-CH" dirty="0" err="1" smtClean="0"/>
              <a:t>averaged</a:t>
            </a:r>
            <a:r>
              <a:rPr lang="fr-CH" dirty="0" smtClean="0"/>
              <a:t>)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5616376" y="1327802"/>
            <a:ext cx="264320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4286248" y="1428736"/>
            <a:ext cx="3895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Native format query</a:t>
            </a:r>
          </a:p>
          <a:p>
            <a:r>
              <a:rPr lang="en-US" dirty="0" smtClean="0"/>
              <a:t>Temporal format query</a:t>
            </a:r>
            <a:br>
              <a:rPr lang="en-US" dirty="0" smtClean="0"/>
            </a:br>
            <a:r>
              <a:rPr lang="en-US" dirty="0" smtClean="0"/>
              <a:t>Temporal format query &amp; </a:t>
            </a:r>
            <a:r>
              <a:rPr lang="en-US" dirty="0" err="1" smtClean="0"/>
              <a:t>keyTree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3571868" y="1529670"/>
            <a:ext cx="714380" cy="2143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3571868" y="1785926"/>
            <a:ext cx="714380" cy="2143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3571868" y="2071678"/>
            <a:ext cx="714380" cy="2143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1643042" y="5385020"/>
            <a:ext cx="521497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/>
          <p:cNvSpPr/>
          <p:nvPr/>
        </p:nvSpPr>
        <p:spPr>
          <a:xfrm rot="16200000">
            <a:off x="-607255" y="3036091"/>
            <a:ext cx="2643206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357290" y="5429264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Parliamentarians Dataset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5223979" y="5429264"/>
            <a:ext cx="1634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EvoOnt</a:t>
            </a:r>
            <a:r>
              <a:rPr lang="en-US" dirty="0" smtClean="0"/>
              <a:t> Dataset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 rot="16200000">
            <a:off x="2285984" y="4714884"/>
            <a:ext cx="571504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 rot="16200000">
            <a:off x="4820882" y="3680184"/>
            <a:ext cx="2645508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 rot="16200000">
            <a:off x="5606700" y="3677882"/>
            <a:ext cx="2645508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 rot="16200000">
            <a:off x="2049548" y="3680184"/>
            <a:ext cx="2645508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Temporal Queries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dirty="0" err="1" smtClean="0"/>
              <a:t>Query</a:t>
            </a:r>
            <a:r>
              <a:rPr lang="fr-CH" dirty="0" smtClean="0"/>
              <a:t> Rewriting:</a:t>
            </a:r>
          </a:p>
          <a:p>
            <a:pPr lvl="1">
              <a:buNone/>
            </a:pPr>
            <a:r>
              <a:rPr lang="fr-CH" dirty="0" smtClean="0"/>
              <a:t>Quad Patterns  [?b, ?e]  ?s ?p ?o .</a:t>
            </a:r>
          </a:p>
          <a:p>
            <a:pPr lvl="1">
              <a:buNone/>
            </a:pPr>
            <a:endParaRPr lang="fr-CH" dirty="0"/>
          </a:p>
          <a:p>
            <a:pPr lvl="1">
              <a:buNone/>
            </a:pPr>
            <a:endParaRPr lang="fr-CH" dirty="0" smtClean="0"/>
          </a:p>
          <a:p>
            <a:pPr lvl="1">
              <a:buNone/>
            </a:pPr>
            <a:endParaRPr lang="fr-CH" dirty="0"/>
          </a:p>
          <a:p>
            <a:pPr lvl="1">
              <a:buNone/>
            </a:pPr>
            <a:r>
              <a:rPr lang="fr-CH" dirty="0" err="1" smtClean="0"/>
              <a:t>Rewritten</a:t>
            </a:r>
            <a:r>
              <a:rPr lang="fr-CH" dirty="0" smtClean="0"/>
              <a:t> to: </a:t>
            </a:r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GRAPH ?g{ ?s ?p ?o. }</a:t>
            </a:r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?g </a:t>
            </a:r>
            <a:r>
              <a:rPr lang="fr-CH" dirty="0" err="1" smtClean="0"/>
              <a:t>owltime:hasBeginning</a:t>
            </a:r>
            <a:r>
              <a:rPr lang="fr-CH" dirty="0" smtClean="0"/>
              <a:t> ?b . </a:t>
            </a:r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?g </a:t>
            </a:r>
            <a:r>
              <a:rPr lang="fr-CH" dirty="0" err="1" smtClean="0"/>
              <a:t>owltime:hasEnd</a:t>
            </a:r>
            <a:r>
              <a:rPr lang="fr-CH" dirty="0" smtClean="0"/>
              <a:t> ?e . </a:t>
            </a:r>
          </a:p>
          <a:p>
            <a:pPr lvl="1">
              <a:buNone/>
            </a:pPr>
            <a:r>
              <a:rPr lang="fr-CH" dirty="0"/>
              <a:t> </a:t>
            </a:r>
            <a:r>
              <a:rPr lang="fr-CH" dirty="0" smtClean="0"/>
              <a:t>  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2686032"/>
            <a:ext cx="238821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H" dirty="0" err="1" smtClean="0"/>
              <a:t>Bound</a:t>
            </a:r>
            <a:r>
              <a:rPr lang="fr-CH" dirty="0" smtClean="0"/>
              <a:t> to the graph URI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2357422" y="3328974"/>
            <a:ext cx="327326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H" dirty="0" err="1" smtClean="0"/>
              <a:t>Bound</a:t>
            </a:r>
            <a:r>
              <a:rPr lang="fr-CH" dirty="0" smtClean="0"/>
              <a:t> to the </a:t>
            </a:r>
            <a:r>
              <a:rPr lang="fr-CH" dirty="0" err="1" smtClean="0"/>
              <a:t>interval’s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time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072066" y="2686032"/>
            <a:ext cx="320331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H" dirty="0" err="1" smtClean="0"/>
              <a:t>Bound</a:t>
            </a:r>
            <a:r>
              <a:rPr lang="fr-CH" dirty="0" smtClean="0"/>
              <a:t> to the </a:t>
            </a:r>
            <a:r>
              <a:rPr lang="fr-CH" dirty="0" err="1" smtClean="0"/>
              <a:t>interval’s</a:t>
            </a:r>
            <a:r>
              <a:rPr lang="fr-CH" dirty="0" smtClean="0"/>
              <a:t> end time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3143240" y="1669424"/>
            <a:ext cx="1214446" cy="500066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Gerade Verbindung mit Pfeil 8"/>
          <p:cNvCxnSpPr>
            <a:stCxn id="7" idx="1"/>
            <a:endCxn id="4" idx="0"/>
          </p:cNvCxnSpPr>
          <p:nvPr/>
        </p:nvCxnSpPr>
        <p:spPr>
          <a:xfrm rot="10800000" flipV="1">
            <a:off x="1765582" y="1919456"/>
            <a:ext cx="1377659" cy="766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endCxn id="5" idx="0"/>
          </p:cNvCxnSpPr>
          <p:nvPr/>
        </p:nvCxnSpPr>
        <p:spPr>
          <a:xfrm rot="16200000" flipH="1">
            <a:off x="3104302" y="2439220"/>
            <a:ext cx="1285884" cy="493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6" idx="0"/>
          </p:cNvCxnSpPr>
          <p:nvPr/>
        </p:nvCxnSpPr>
        <p:spPr>
          <a:xfrm>
            <a:off x="4071934" y="2043090"/>
            <a:ext cx="2601789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Temporal Queries – Interval Relations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fr-CH" dirty="0" smtClean="0"/>
              <a:t>[?b, ?d]  </a:t>
            </a:r>
            <a:r>
              <a:rPr lang="fr-CH" dirty="0" smtClean="0"/>
              <a:t>?</a:t>
            </a:r>
            <a:r>
              <a:rPr lang="fr-CH" dirty="0" err="1" smtClean="0"/>
              <a:t>person</a:t>
            </a:r>
            <a:r>
              <a:rPr lang="fr-CH" dirty="0" smtClean="0"/>
              <a:t> </a:t>
            </a:r>
            <a:r>
              <a:rPr lang="fr-CH" dirty="0" err="1" smtClean="0"/>
              <a:t>hasName</a:t>
            </a:r>
            <a:r>
              <a:rPr lang="fr-CH" dirty="0" smtClean="0"/>
              <a:t> ‘Albert Einstein’ .</a:t>
            </a:r>
          </a:p>
          <a:p>
            <a:pPr lvl="1">
              <a:buNone/>
            </a:pPr>
            <a:r>
              <a:rPr lang="fr-CH" dirty="0" smtClean="0"/>
              <a:t>[?</a:t>
            </a:r>
            <a:r>
              <a:rPr lang="fr-CH" dirty="0" err="1" smtClean="0"/>
              <a:t>birth</a:t>
            </a:r>
            <a:r>
              <a:rPr lang="fr-CH" dirty="0" smtClean="0"/>
              <a:t>, ?</a:t>
            </a:r>
            <a:r>
              <a:rPr lang="fr-CH" dirty="0" err="1" smtClean="0"/>
              <a:t>death</a:t>
            </a:r>
            <a:r>
              <a:rPr lang="fr-CH" dirty="0" smtClean="0"/>
              <a:t>] ?</a:t>
            </a:r>
            <a:r>
              <a:rPr lang="fr-CH" dirty="0" err="1" smtClean="0"/>
              <a:t>other</a:t>
            </a:r>
            <a:r>
              <a:rPr lang="fr-CH" dirty="0" smtClean="0"/>
              <a:t> a Person .</a:t>
            </a:r>
          </a:p>
          <a:p>
            <a:pPr lvl="1">
              <a:buNone/>
            </a:pPr>
            <a:r>
              <a:rPr lang="fr-CH" dirty="0" smtClean="0"/>
              <a:t>[?b, ?d] </a:t>
            </a:r>
            <a:r>
              <a:rPr lang="fr-CH" dirty="0" err="1" smtClean="0"/>
              <a:t>owltime:intervalOverlaps</a:t>
            </a:r>
            <a:r>
              <a:rPr lang="fr-CH" dirty="0" smtClean="0"/>
              <a:t> [?</a:t>
            </a:r>
            <a:r>
              <a:rPr lang="fr-CH" dirty="0" err="1" smtClean="0"/>
              <a:t>birth</a:t>
            </a:r>
            <a:r>
              <a:rPr lang="fr-CH" dirty="0" smtClean="0"/>
              <a:t>, ?</a:t>
            </a:r>
            <a:r>
              <a:rPr lang="fr-CH" dirty="0" err="1" smtClean="0"/>
              <a:t>death</a:t>
            </a:r>
            <a:r>
              <a:rPr lang="fr-CH" dirty="0" smtClean="0"/>
              <a:t>] </a:t>
            </a:r>
          </a:p>
          <a:p>
            <a:pPr lvl="1">
              <a:buNone/>
            </a:pPr>
            <a:endParaRPr lang="fr-CH" dirty="0"/>
          </a:p>
          <a:p>
            <a:pPr lvl="1">
              <a:buNone/>
            </a:pPr>
            <a:endParaRPr lang="fr-CH" dirty="0" smtClean="0"/>
          </a:p>
          <a:p>
            <a:pPr lvl="1">
              <a:buNone/>
            </a:pPr>
            <a:endParaRPr lang="fr-CH" dirty="0"/>
          </a:p>
          <a:p>
            <a:pPr lvl="1">
              <a:buNone/>
            </a:pPr>
            <a:r>
              <a:rPr lang="fr-CH" dirty="0" err="1" smtClean="0"/>
              <a:t>Rewritten</a:t>
            </a:r>
            <a:r>
              <a:rPr lang="fr-CH" dirty="0" smtClean="0"/>
              <a:t> to: </a:t>
            </a:r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GRAPH ?g1{ ?</a:t>
            </a:r>
            <a:r>
              <a:rPr lang="fr-CH" dirty="0" err="1" smtClean="0"/>
              <a:t>person</a:t>
            </a:r>
            <a:r>
              <a:rPr lang="fr-CH" dirty="0" smtClean="0"/>
              <a:t> </a:t>
            </a:r>
            <a:r>
              <a:rPr lang="fr-CH" dirty="0" err="1" smtClean="0"/>
              <a:t>hasName</a:t>
            </a:r>
            <a:r>
              <a:rPr lang="fr-CH" dirty="0" smtClean="0"/>
              <a:t> ‘Albert Einstein’. }</a:t>
            </a:r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GRAPH ?g2{?</a:t>
            </a:r>
            <a:r>
              <a:rPr lang="fr-CH" dirty="0" err="1" smtClean="0"/>
              <a:t>other</a:t>
            </a:r>
            <a:r>
              <a:rPr lang="fr-CH" dirty="0" smtClean="0"/>
              <a:t> a Person</a:t>
            </a:r>
            <a:r>
              <a:rPr lang="fr-CH" dirty="0" smtClean="0"/>
              <a:t>.}</a:t>
            </a:r>
            <a:endParaRPr lang="fr-CH" dirty="0" smtClean="0"/>
          </a:p>
          <a:p>
            <a:pPr lvl="1">
              <a:buNone/>
            </a:pPr>
            <a:r>
              <a:rPr lang="fr-CH" dirty="0"/>
              <a:t>	</a:t>
            </a:r>
            <a:r>
              <a:rPr lang="fr-CH" dirty="0" smtClean="0"/>
              <a:t>?g1 </a:t>
            </a:r>
            <a:r>
              <a:rPr lang="fr-CH" dirty="0" err="1" smtClean="0"/>
              <a:t>owltime:intervalOverlaps</a:t>
            </a:r>
            <a:r>
              <a:rPr lang="fr-CH" dirty="0" smtClean="0"/>
              <a:t> ?g2 . </a:t>
            </a:r>
            <a:endParaRPr lang="fr-CH" dirty="0" smtClean="0"/>
          </a:p>
          <a:p>
            <a:pPr lvl="1">
              <a:buNone/>
            </a:pPr>
            <a:r>
              <a:rPr lang="fr-CH" dirty="0" smtClean="0"/>
              <a:t>	?</a:t>
            </a:r>
            <a:r>
              <a:rPr lang="fr-CH" dirty="0" smtClean="0"/>
              <a:t>g1 </a:t>
            </a:r>
            <a:r>
              <a:rPr lang="fr-CH" dirty="0" err="1" smtClean="0"/>
              <a:t>owltime:hasBeginning</a:t>
            </a:r>
            <a:r>
              <a:rPr lang="fr-CH" dirty="0" smtClean="0"/>
              <a:t> </a:t>
            </a:r>
            <a:r>
              <a:rPr lang="fr-CH" dirty="0" smtClean="0"/>
              <a:t>?b .</a:t>
            </a:r>
            <a:endParaRPr lang="fr-CH" dirty="0" smtClean="0"/>
          </a:p>
          <a:p>
            <a:pPr lvl="1">
              <a:buNone/>
            </a:pPr>
            <a:r>
              <a:rPr lang="fr-CH" dirty="0" smtClean="0"/>
              <a:t>	…</a:t>
            </a:r>
            <a:endParaRPr lang="fr-CH" dirty="0" smtClean="0"/>
          </a:p>
        </p:txBody>
      </p:sp>
      <p:sp>
        <p:nvSpPr>
          <p:cNvPr id="11" name="Abgerundete rechteckige Legende 10"/>
          <p:cNvSpPr/>
          <p:nvPr/>
        </p:nvSpPr>
        <p:spPr>
          <a:xfrm>
            <a:off x="2928926" y="2643182"/>
            <a:ext cx="2428892" cy="1214446"/>
          </a:xfrm>
          <a:prstGeom prst="wedgeRoundRectCallout">
            <a:avLst>
              <a:gd name="adj1" fmla="val 454"/>
              <a:gd name="adj2" fmla="val -75199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People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lived</a:t>
            </a:r>
            <a:r>
              <a:rPr lang="fr-CH" dirty="0" smtClean="0"/>
              <a:t> </a:t>
            </a:r>
            <a:r>
              <a:rPr lang="fr-CH" dirty="0" err="1" smtClean="0"/>
              <a:t>during</a:t>
            </a:r>
            <a:r>
              <a:rPr lang="fr-CH" dirty="0" smtClean="0"/>
              <a:t> Albert </a:t>
            </a:r>
            <a:r>
              <a:rPr lang="fr-CH" dirty="0" err="1" smtClean="0"/>
              <a:t>Einstein’s</a:t>
            </a:r>
            <a:r>
              <a:rPr lang="fr-CH" dirty="0" smtClean="0"/>
              <a:t> </a:t>
            </a:r>
            <a:r>
              <a:rPr lang="fr-CH" dirty="0" err="1" smtClean="0"/>
              <a:t>lifetime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Temporal Query Evaluation</a:t>
            </a:r>
            <a:endParaRPr lang="en-US" dirty="0"/>
          </a:p>
        </p:txBody>
      </p:sp>
      <p:pic>
        <p:nvPicPr>
          <p:cNvPr id="4" name="Grafik 3" descr="temporalque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8051"/>
            <a:ext cx="9144000" cy="274189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221989" y="5500702"/>
            <a:ext cx="677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Versioned</a:t>
            </a:r>
            <a:r>
              <a:rPr lang="fr-CH" dirty="0" smtClean="0"/>
              <a:t> Graph (</a:t>
            </a:r>
            <a:r>
              <a:rPr lang="fr-CH" dirty="0" err="1" smtClean="0"/>
              <a:t>EvoOnt</a:t>
            </a:r>
            <a:r>
              <a:rPr lang="fr-CH" dirty="0" smtClean="0"/>
              <a:t>) </a:t>
            </a:r>
            <a:r>
              <a:rPr lang="fr-CH" dirty="0" err="1" smtClean="0"/>
              <a:t>approach</a:t>
            </a:r>
            <a:r>
              <a:rPr lang="fr-CH" dirty="0" smtClean="0"/>
              <a:t> not </a:t>
            </a:r>
            <a:r>
              <a:rPr lang="fr-CH" dirty="0" err="1" smtClean="0"/>
              <a:t>suitable</a:t>
            </a:r>
            <a:r>
              <a:rPr lang="fr-CH" dirty="0" smtClean="0"/>
              <a:t> for temporal </a:t>
            </a:r>
            <a:r>
              <a:rPr lang="fr-CH" dirty="0" err="1" smtClean="0"/>
              <a:t>queries</a:t>
            </a:r>
            <a:r>
              <a:rPr lang="fr-CH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CH" dirty="0" smtClean="0"/>
              <a:t>Temporal graphs </a:t>
            </a:r>
            <a:r>
              <a:rPr lang="fr-CH" dirty="0" err="1" smtClean="0"/>
              <a:t>using</a:t>
            </a:r>
            <a:r>
              <a:rPr lang="fr-CH" dirty="0" smtClean="0"/>
              <a:t> out-of-the-box </a:t>
            </a:r>
            <a:r>
              <a:rPr lang="fr-CH" dirty="0" err="1"/>
              <a:t>S</a:t>
            </a:r>
            <a:r>
              <a:rPr lang="fr-CH" dirty="0" err="1" smtClean="0"/>
              <a:t>emantic</a:t>
            </a:r>
            <a:r>
              <a:rPr lang="fr-CH" dirty="0" smtClean="0"/>
              <a:t> Web </a:t>
            </a:r>
            <a:r>
              <a:rPr lang="fr-CH" dirty="0" err="1" smtClean="0"/>
              <a:t>tools</a:t>
            </a:r>
            <a:endParaRPr lang="fr-CH" dirty="0" smtClean="0"/>
          </a:p>
          <a:p>
            <a:r>
              <a:rPr lang="fr-CH" dirty="0" smtClean="0"/>
              <a:t>The temporal format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vastly</a:t>
            </a:r>
            <a:r>
              <a:rPr lang="fr-CH" dirty="0" smtClean="0"/>
              <a:t> </a:t>
            </a:r>
            <a:r>
              <a:rPr lang="fr-CH" dirty="0" err="1" smtClean="0"/>
              <a:t>reduce</a:t>
            </a:r>
            <a:r>
              <a:rPr lang="fr-CH" dirty="0" smtClean="0"/>
              <a:t> the # of triples by </a:t>
            </a:r>
            <a:r>
              <a:rPr lang="fr-CH" dirty="0" err="1" smtClean="0"/>
              <a:t>removing</a:t>
            </a:r>
            <a:r>
              <a:rPr lang="fr-CH" dirty="0" smtClean="0"/>
              <a:t> </a:t>
            </a:r>
            <a:r>
              <a:rPr lang="fr-CH" dirty="0" err="1" smtClean="0"/>
              <a:t>redundancies</a:t>
            </a:r>
            <a:endParaRPr lang="fr-CH" dirty="0" smtClean="0"/>
          </a:p>
          <a:p>
            <a:r>
              <a:rPr lang="el-GR" dirty="0" smtClean="0"/>
              <a:t>τ</a:t>
            </a:r>
            <a:r>
              <a:rPr lang="fr-CH" dirty="0" smtClean="0"/>
              <a:t>-</a:t>
            </a:r>
            <a:r>
              <a:rPr lang="en-US" dirty="0" smtClean="0"/>
              <a:t>SPARQL syntax facilitates query writing and can be mapped to standard SPARQL</a:t>
            </a:r>
          </a:p>
          <a:p>
            <a:r>
              <a:rPr lang="en-US" dirty="0" smtClean="0"/>
              <a:t>The temporal format can increase the expressivity of a dataset</a:t>
            </a:r>
            <a:endParaRPr lang="fr-C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Interval Visualization</a:t>
            </a:r>
            <a:endParaRPr lang="en-US" dirty="0"/>
          </a:p>
        </p:txBody>
      </p:sp>
      <p:pic>
        <p:nvPicPr>
          <p:cNvPr id="4" name="Inhaltsplatzhalter 3" descr="interval_visualiza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805" y="1600200"/>
            <a:ext cx="7284390" cy="452596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keyTree</a:t>
            </a:r>
            <a:r>
              <a:rPr lang="en-US" dirty="0" smtClean="0"/>
              <a:t> Index Evaluation (</a:t>
            </a:r>
            <a:r>
              <a:rPr lang="en-US" dirty="0" err="1" smtClean="0"/>
              <a:t>EvoOnt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Grafik 3" descr="keytreeBuildUpRetrievalEvo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6092" y="1196336"/>
            <a:ext cx="10071628" cy="5233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 Verbindung mit Pfeil 20"/>
          <p:cNvCxnSpPr>
            <a:stCxn id="5" idx="4"/>
            <a:endCxn id="17" idx="1"/>
          </p:cNvCxnSpPr>
          <p:nvPr/>
        </p:nvCxnSpPr>
        <p:spPr>
          <a:xfrm rot="16200000" flipH="1">
            <a:off x="2809981" y="3488649"/>
            <a:ext cx="1523775" cy="28575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5" idx="5"/>
            <a:endCxn id="16" idx="1"/>
          </p:cNvCxnSpPr>
          <p:nvPr/>
        </p:nvCxnSpPr>
        <p:spPr>
          <a:xfrm rot="16200000" flipH="1">
            <a:off x="4161918" y="2840322"/>
            <a:ext cx="413947" cy="2835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5" idx="7"/>
            <a:endCxn id="14" idx="2"/>
          </p:cNvCxnSpPr>
          <p:nvPr/>
        </p:nvCxnSpPr>
        <p:spPr>
          <a:xfrm rot="5400000" flipH="1" flipV="1">
            <a:off x="3703288" y="2462734"/>
            <a:ext cx="331074" cy="1834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1857356" y="1285860"/>
            <a:ext cx="5143536" cy="9848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Usually, data is not valid forever!</a:t>
            </a:r>
          </a:p>
          <a:p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1000100" y="3441142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Albert_Einstein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3643306" y="298823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isA</a:t>
            </a:r>
            <a:endParaRPr lang="en-US" dirty="0"/>
          </a:p>
        </p:txBody>
      </p:sp>
      <p:sp>
        <p:nvSpPr>
          <p:cNvPr id="14" name="Ellipse 13"/>
          <p:cNvSpPr/>
          <p:nvPr/>
        </p:nvSpPr>
        <p:spPr>
          <a:xfrm>
            <a:off x="4786314" y="2857496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5786446" y="4214818"/>
            <a:ext cx="1928826" cy="50006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March 14</a:t>
            </a:r>
            <a:r>
              <a:rPr lang="en-US" baseline="30000" dirty="0" smtClean="0"/>
              <a:t>th</a:t>
            </a:r>
            <a:r>
              <a:rPr lang="en-US" dirty="0" smtClean="0"/>
              <a:t> 1879</a:t>
            </a:r>
            <a:endParaRPr lang="en-US" dirty="0"/>
          </a:p>
        </p:txBody>
      </p:sp>
      <p:sp>
        <p:nvSpPr>
          <p:cNvPr id="17" name="Rechteck 16"/>
          <p:cNvSpPr/>
          <p:nvPr/>
        </p:nvSpPr>
        <p:spPr>
          <a:xfrm>
            <a:off x="5000628" y="5429264"/>
            <a:ext cx="1928826" cy="50006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1955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3929058" y="3786190"/>
            <a:ext cx="11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dayOfBirth</a:t>
            </a:r>
            <a:endParaRPr lang="en-US" dirty="0"/>
          </a:p>
        </p:txBody>
      </p:sp>
      <p:sp>
        <p:nvSpPr>
          <p:cNvPr id="25" name="Textfeld 24"/>
          <p:cNvSpPr txBox="1"/>
          <p:nvPr/>
        </p:nvSpPr>
        <p:spPr>
          <a:xfrm>
            <a:off x="3766901" y="4631304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dayOfDeath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 animBg="1"/>
      <p:bldP spid="17" grpId="0" animBg="1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keyTree</a:t>
            </a:r>
            <a:r>
              <a:rPr lang="en-US" dirty="0" smtClean="0"/>
              <a:t> Evaluation </a:t>
            </a:r>
            <a:endParaRPr lang="en-US" dirty="0"/>
          </a:p>
        </p:txBody>
      </p:sp>
      <p:pic>
        <p:nvPicPr>
          <p:cNvPr id="4" name="Grafik 3" descr="keytreeBuildUpRetrievalPar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7663" y="1259364"/>
            <a:ext cx="9950323" cy="5170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7072330" y="4286256"/>
            <a:ext cx="1928826" cy="50006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1896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cxnSp>
        <p:nvCxnSpPr>
          <p:cNvPr id="5" name="Gerade Verbindung mit Pfeil 4"/>
          <p:cNvCxnSpPr>
            <a:stCxn id="17" idx="6"/>
            <a:endCxn id="10" idx="0"/>
          </p:cNvCxnSpPr>
          <p:nvPr/>
        </p:nvCxnSpPr>
        <p:spPr>
          <a:xfrm rot="10800000" flipH="1" flipV="1">
            <a:off x="4786313" y="3214686"/>
            <a:ext cx="3250429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7" idx="7"/>
            <a:endCxn id="9" idx="2"/>
          </p:cNvCxnSpPr>
          <p:nvPr/>
        </p:nvCxnSpPr>
        <p:spPr>
          <a:xfrm rot="5400000" flipH="1" flipV="1">
            <a:off x="3703288" y="2462734"/>
            <a:ext cx="331074" cy="1834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7" idx="7"/>
            <a:endCxn id="11" idx="0"/>
          </p:cNvCxnSpPr>
          <p:nvPr/>
        </p:nvCxnSpPr>
        <p:spPr>
          <a:xfrm rot="16200000" flipH="1">
            <a:off x="4419187" y="3454783"/>
            <a:ext cx="2538588" cy="15532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143240" y="3000372"/>
            <a:ext cx="10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residedIn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4786314" y="2857496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Munich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5500694" y="5500702"/>
            <a:ext cx="1928826" cy="50006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1880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643702" y="3345420"/>
            <a:ext cx="143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residencyEnd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643570" y="3929066"/>
            <a:ext cx="152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residencyStart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1857356" y="1285860"/>
            <a:ext cx="5143536" cy="9848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Usually, data is not valid forever!</a:t>
            </a:r>
          </a:p>
          <a:p>
            <a:endParaRPr lang="en-US" dirty="0"/>
          </a:p>
        </p:txBody>
      </p:sp>
      <p:cxnSp>
        <p:nvCxnSpPr>
          <p:cNvPr id="15" name="Gerade Verbindung mit Pfeil 14"/>
          <p:cNvCxnSpPr/>
          <p:nvPr/>
        </p:nvCxnSpPr>
        <p:spPr>
          <a:xfrm rot="5400000" flipH="1" flipV="1">
            <a:off x="3702888" y="2464135"/>
            <a:ext cx="331074" cy="1834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142840" y="3001773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residency</a:t>
            </a:r>
            <a:endParaRPr lang="en-US" dirty="0"/>
          </a:p>
        </p:txBody>
      </p:sp>
      <p:sp>
        <p:nvSpPr>
          <p:cNvPr id="17" name="Ellipse 16"/>
          <p:cNvSpPr/>
          <p:nvPr/>
        </p:nvSpPr>
        <p:spPr>
          <a:xfrm flipH="1">
            <a:off x="4786314" y="2857496"/>
            <a:ext cx="85725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Ellipse 31"/>
          <p:cNvSpPr/>
          <p:nvPr/>
        </p:nvSpPr>
        <p:spPr>
          <a:xfrm>
            <a:off x="2285984" y="5357826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Munich</a:t>
            </a:r>
            <a:endParaRPr lang="en-US" dirty="0"/>
          </a:p>
        </p:txBody>
      </p:sp>
      <p:cxnSp>
        <p:nvCxnSpPr>
          <p:cNvPr id="33" name="Gerade Verbindung mit Pfeil 32"/>
          <p:cNvCxnSpPr>
            <a:stCxn id="17" idx="5"/>
            <a:endCxn id="32" idx="0"/>
          </p:cNvCxnSpPr>
          <p:nvPr/>
        </p:nvCxnSpPr>
        <p:spPr>
          <a:xfrm rot="5400000">
            <a:off x="3225140" y="3671110"/>
            <a:ext cx="1890568" cy="14828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4071934" y="4500570"/>
            <a:ext cx="93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1000100" y="3441142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Albert_Einstein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8" grpId="1"/>
      <p:bldP spid="9" grpId="0" animBg="1"/>
      <p:bldP spid="9" grpId="1" animBg="1"/>
      <p:bldP spid="11" grpId="0" animBg="1"/>
      <p:bldP spid="12" grpId="0"/>
      <p:bldP spid="13" grpId="0"/>
      <p:bldP spid="16" grpId="0"/>
      <p:bldP spid="17" grpId="0" animBg="1"/>
      <p:bldP spid="32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stCxn id="5" idx="1"/>
          </p:cNvCxnSpPr>
          <p:nvPr/>
        </p:nvCxnSpPr>
        <p:spPr>
          <a:xfrm rot="16200000" flipH="1">
            <a:off x="2439415" y="3806107"/>
            <a:ext cx="1241963" cy="34510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fr-CH" dirty="0" smtClean="0"/>
              <a:t>Motivation</a:t>
            </a:r>
            <a:endParaRPr lang="en-US" dirty="0"/>
          </a:p>
        </p:txBody>
      </p:sp>
      <p:cxnSp>
        <p:nvCxnSpPr>
          <p:cNvPr id="4" name="Gerade Verbindung mit Pfeil 3"/>
          <p:cNvCxnSpPr>
            <a:stCxn id="5" idx="7"/>
            <a:endCxn id="7" idx="2"/>
          </p:cNvCxnSpPr>
          <p:nvPr/>
        </p:nvCxnSpPr>
        <p:spPr>
          <a:xfrm rot="5400000" flipH="1" flipV="1">
            <a:off x="3703288" y="3827617"/>
            <a:ext cx="331074" cy="1834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llipse 4"/>
          <p:cNvSpPr/>
          <p:nvPr/>
        </p:nvSpPr>
        <p:spPr>
          <a:xfrm>
            <a:off x="1000100" y="4806025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Albert_Einstein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3643306" y="4353113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isA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786314" y="4222379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8" name="Ellipse 7"/>
          <p:cNvSpPr/>
          <p:nvPr/>
        </p:nvSpPr>
        <p:spPr>
          <a:xfrm>
            <a:off x="4786314" y="5794015"/>
            <a:ext cx="2286016" cy="714380"/>
          </a:xfrm>
          <a:prstGeom prst="ellipse">
            <a:avLst/>
          </a:prstGeom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Munich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799125" y="5710435"/>
            <a:ext cx="105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residedIn</a:t>
            </a:r>
            <a:endParaRPr lang="en-US" dirty="0"/>
          </a:p>
        </p:txBody>
      </p:sp>
      <p:sp>
        <p:nvSpPr>
          <p:cNvPr id="12" name="Abgerundetes Rechteck 11"/>
          <p:cNvSpPr/>
          <p:nvPr/>
        </p:nvSpPr>
        <p:spPr>
          <a:xfrm rot="21106017">
            <a:off x="894666" y="4339589"/>
            <a:ext cx="6416872" cy="1000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bgerundetes Rechteck 12"/>
          <p:cNvSpPr/>
          <p:nvPr/>
        </p:nvSpPr>
        <p:spPr>
          <a:xfrm rot="923666">
            <a:off x="809835" y="5049070"/>
            <a:ext cx="6416872" cy="12656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bgerundete rechteckige Legende 13"/>
          <p:cNvSpPr/>
          <p:nvPr/>
        </p:nvSpPr>
        <p:spPr>
          <a:xfrm>
            <a:off x="7358082" y="3365123"/>
            <a:ext cx="1428760" cy="500066"/>
          </a:xfrm>
          <a:prstGeom prst="wedgeRoundRectCallout">
            <a:avLst>
              <a:gd name="adj1" fmla="val -60040"/>
              <a:gd name="adj2" fmla="val 67881"/>
              <a:gd name="adj3" fmla="val 16667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1879 - 1955</a:t>
            </a:r>
            <a:endParaRPr lang="en-US" dirty="0"/>
          </a:p>
        </p:txBody>
      </p:sp>
      <p:sp>
        <p:nvSpPr>
          <p:cNvPr id="15" name="Abgerundete rechteckige Legende 14"/>
          <p:cNvSpPr/>
          <p:nvPr/>
        </p:nvSpPr>
        <p:spPr>
          <a:xfrm>
            <a:off x="7358082" y="5436825"/>
            <a:ext cx="1428760" cy="500066"/>
          </a:xfrm>
          <a:prstGeom prst="wedgeRoundRectCallout">
            <a:avLst>
              <a:gd name="adj1" fmla="val -60040"/>
              <a:gd name="adj2" fmla="val 67881"/>
              <a:gd name="adj3" fmla="val 16667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1880 - 1896</a:t>
            </a:r>
            <a:endParaRPr lang="en-US" dirty="0"/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Time as part of the data model (literals)</a:t>
            </a:r>
          </a:p>
          <a:p>
            <a:r>
              <a:rPr lang="en-US" dirty="0" smtClean="0"/>
              <a:t>Versioned Graphs</a:t>
            </a:r>
          </a:p>
          <a:p>
            <a:r>
              <a:rPr lang="en-US" dirty="0" smtClean="0"/>
              <a:t>Time as dimension (Gutierrez et al., 2005)</a:t>
            </a:r>
          </a:p>
          <a:p>
            <a:pPr lvl="1"/>
            <a:r>
              <a:rPr lang="en-US" dirty="0" smtClean="0"/>
              <a:t>Reification</a:t>
            </a:r>
          </a:p>
          <a:p>
            <a:pPr lvl="1"/>
            <a:r>
              <a:rPr lang="en-US" dirty="0" smtClean="0"/>
              <a:t>Named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357158" y="1071546"/>
            <a:ext cx="8072494" cy="5214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CH" dirty="0" err="1" smtClean="0">
                <a:solidFill>
                  <a:schemeClr val="tx1"/>
                </a:solidFill>
              </a:rPr>
              <a:t>Graphset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r>
              <a:rPr lang="en-US" dirty="0" smtClean="0"/>
              <a:t>The Format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785786" y="1571612"/>
            <a:ext cx="7286676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CH" dirty="0" smtClean="0"/>
              <a:t>&amp;G1  </a:t>
            </a:r>
            <a:r>
              <a:rPr lang="fr-CH" dirty="0" err="1" smtClean="0"/>
              <a:t>owltime:hasBeginning</a:t>
            </a:r>
            <a:r>
              <a:rPr lang="fr-CH" dirty="0" smtClean="0"/>
              <a:t> 2005 .</a:t>
            </a:r>
          </a:p>
          <a:p>
            <a:pPr algn="r"/>
            <a:r>
              <a:rPr lang="fr-CH" dirty="0" smtClean="0"/>
              <a:t>&amp;G1 </a:t>
            </a:r>
            <a:r>
              <a:rPr lang="fr-CH" dirty="0" err="1" smtClean="0"/>
              <a:t>owltime:hasEnd</a:t>
            </a:r>
            <a:r>
              <a:rPr lang="fr-CH" dirty="0" smtClean="0"/>
              <a:t> 2009 .</a:t>
            </a:r>
          </a:p>
          <a:p>
            <a:pPr algn="r"/>
            <a:r>
              <a:rPr lang="fr-CH" dirty="0" smtClean="0"/>
              <a:t>&amp;G2 </a:t>
            </a:r>
            <a:r>
              <a:rPr lang="fr-CH" dirty="0" err="1" smtClean="0"/>
              <a:t>owltime:hasBeginning</a:t>
            </a:r>
            <a:r>
              <a:rPr lang="fr-CH" dirty="0" smtClean="0"/>
              <a:t> 2006 .</a:t>
            </a:r>
            <a:endParaRPr lang="en-US" dirty="0" smtClean="0"/>
          </a:p>
          <a:p>
            <a:pPr algn="r"/>
            <a:r>
              <a:rPr lang="fr-CH" dirty="0" smtClean="0"/>
              <a:t>G2 </a:t>
            </a:r>
            <a:r>
              <a:rPr lang="fr-CH" dirty="0" err="1" smtClean="0"/>
              <a:t>owltime:hasEnd</a:t>
            </a:r>
            <a:r>
              <a:rPr lang="fr-CH" dirty="0" smtClean="0"/>
              <a:t> NOW .</a:t>
            </a:r>
          </a:p>
          <a:p>
            <a:pPr algn="r"/>
            <a:r>
              <a:rPr lang="fr-CH" dirty="0" smtClean="0"/>
              <a:t>&amp;G1 </a:t>
            </a:r>
            <a:r>
              <a:rPr lang="fr-CH" dirty="0" err="1" smtClean="0"/>
              <a:t>owltime:intervalOverlaps</a:t>
            </a:r>
            <a:r>
              <a:rPr lang="fr-CH" dirty="0" smtClean="0"/>
              <a:t> &amp;G2 .</a:t>
            </a:r>
          </a:p>
          <a:p>
            <a:pPr algn="r"/>
            <a:r>
              <a:rPr lang="fr-CH" dirty="0" smtClean="0"/>
              <a:t>…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1905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071942"/>
            <a:ext cx="1905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071942"/>
            <a:ext cx="1905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feld 19"/>
          <p:cNvSpPr txBox="1"/>
          <p:nvPr/>
        </p:nvSpPr>
        <p:spPr>
          <a:xfrm>
            <a:off x="1285852" y="480279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&amp;G1</a:t>
            </a:r>
            <a:endParaRPr lang="en-US" sz="3200" dirty="0"/>
          </a:p>
        </p:txBody>
      </p:sp>
      <p:sp>
        <p:nvSpPr>
          <p:cNvPr id="21" name="Textfeld 20"/>
          <p:cNvSpPr txBox="1"/>
          <p:nvPr/>
        </p:nvSpPr>
        <p:spPr>
          <a:xfrm>
            <a:off x="4071934" y="478632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&amp;G2</a:t>
            </a:r>
            <a:endParaRPr lang="en-US" sz="3200" dirty="0"/>
          </a:p>
        </p:txBody>
      </p:sp>
      <p:sp>
        <p:nvSpPr>
          <p:cNvPr id="22" name="Textfeld 21"/>
          <p:cNvSpPr txBox="1"/>
          <p:nvPr/>
        </p:nvSpPr>
        <p:spPr>
          <a:xfrm>
            <a:off x="6929454" y="4786322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dirty="0" smtClean="0"/>
              <a:t>&amp;G3</a:t>
            </a:r>
            <a:endParaRPr lang="en-US" sz="3200" dirty="0"/>
          </a:p>
        </p:txBody>
      </p:sp>
      <p:sp>
        <p:nvSpPr>
          <p:cNvPr id="36" name="Textfeld 35"/>
          <p:cNvSpPr txBox="1"/>
          <p:nvPr/>
        </p:nvSpPr>
        <p:spPr>
          <a:xfrm>
            <a:off x="785786" y="1571612"/>
            <a:ext cx="149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Default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Temporal RDF Graph Algorithm    Insert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593069"/>
            <a:ext cx="7929618" cy="29546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H" sz="2400" dirty="0" err="1" smtClean="0"/>
              <a:t>Retrieve</a:t>
            </a:r>
            <a:r>
              <a:rPr lang="fr-CH" sz="2400" dirty="0" smtClean="0"/>
              <a:t> </a:t>
            </a:r>
            <a:r>
              <a:rPr lang="fr-CH" sz="2400" dirty="0" err="1" smtClean="0"/>
              <a:t>validity</a:t>
            </a:r>
            <a:r>
              <a:rPr lang="fr-CH" sz="2400" dirty="0" smtClean="0"/>
              <a:t> information of triple</a:t>
            </a:r>
          </a:p>
          <a:p>
            <a:endParaRPr lang="fr-CH" sz="2400" dirty="0"/>
          </a:p>
          <a:p>
            <a:pPr>
              <a:buFont typeface="Arial" pitchFamily="34" charset="0"/>
              <a:buChar char="•"/>
            </a:pPr>
            <a:r>
              <a:rPr lang="fr-CH" sz="2400" dirty="0" smtClean="0"/>
              <a:t>Check </a:t>
            </a:r>
            <a:r>
              <a:rPr lang="fr-CH" sz="2400" dirty="0" err="1" smtClean="0"/>
              <a:t>whether</a:t>
            </a:r>
            <a:r>
              <a:rPr lang="fr-CH" sz="2400" dirty="0" smtClean="0"/>
              <a:t> </a:t>
            </a:r>
            <a:r>
              <a:rPr lang="fr-CH" sz="2400" dirty="0" err="1" smtClean="0"/>
              <a:t>interval</a:t>
            </a:r>
            <a:r>
              <a:rPr lang="fr-CH" sz="2400" dirty="0" smtClean="0"/>
              <a:t> </a:t>
            </a:r>
            <a:r>
              <a:rPr lang="fr-CH" sz="2400" dirty="0" err="1" smtClean="0"/>
              <a:t>is</a:t>
            </a:r>
            <a:r>
              <a:rPr lang="fr-CH" sz="2400" dirty="0" smtClean="0"/>
              <a:t> </a:t>
            </a:r>
            <a:r>
              <a:rPr lang="fr-CH" sz="2400" dirty="0" err="1" smtClean="0"/>
              <a:t>already</a:t>
            </a:r>
            <a:r>
              <a:rPr lang="fr-CH" sz="2400" dirty="0" smtClean="0"/>
              <a:t> </a:t>
            </a:r>
            <a:r>
              <a:rPr lang="fr-CH" sz="2400" dirty="0" err="1" smtClean="0"/>
              <a:t>present</a:t>
            </a:r>
            <a:endParaRPr lang="fr-CH" sz="2400" dirty="0" smtClean="0"/>
          </a:p>
          <a:p>
            <a:pPr lvl="1">
              <a:buFont typeface="Arial" pitchFamily="34" charset="0"/>
              <a:buChar char="•"/>
            </a:pPr>
            <a:r>
              <a:rPr lang="fr-CH" sz="2400" dirty="0" smtClean="0"/>
              <a:t>If not, </a:t>
            </a:r>
            <a:r>
              <a:rPr lang="fr-CH" sz="2400" dirty="0" err="1" smtClean="0"/>
              <a:t>create</a:t>
            </a:r>
            <a:r>
              <a:rPr lang="fr-CH" sz="2400" dirty="0" smtClean="0"/>
              <a:t> new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 (</a:t>
            </a:r>
            <a:r>
              <a:rPr lang="fr-CH" sz="2400" dirty="0" err="1" smtClean="0"/>
              <a:t>assign</a:t>
            </a:r>
            <a:r>
              <a:rPr lang="fr-CH" sz="2400" dirty="0" smtClean="0"/>
              <a:t> URI)</a:t>
            </a:r>
          </a:p>
          <a:p>
            <a:pPr lvl="1">
              <a:buFont typeface="Arial" pitchFamily="34" charset="0"/>
              <a:buChar char="•"/>
            </a:pPr>
            <a:r>
              <a:rPr lang="fr-CH" sz="2400" dirty="0" smtClean="0"/>
              <a:t>insert </a:t>
            </a:r>
            <a:r>
              <a:rPr lang="fr-CH" sz="2400" dirty="0" err="1" smtClean="0"/>
              <a:t>meta</a:t>
            </a:r>
            <a:r>
              <a:rPr lang="fr-CH" sz="2400" dirty="0" smtClean="0"/>
              <a:t> data</a:t>
            </a:r>
          </a:p>
          <a:p>
            <a:pPr>
              <a:buFont typeface="Arial" pitchFamily="34" charset="0"/>
              <a:buChar char="•"/>
            </a:pPr>
            <a:endParaRPr lang="fr-CH" sz="2400" dirty="0"/>
          </a:p>
          <a:p>
            <a:pPr>
              <a:buFont typeface="Arial" pitchFamily="34" charset="0"/>
              <a:buChar char="•"/>
            </a:pPr>
            <a:r>
              <a:rPr lang="fr-CH" sz="2400" dirty="0" smtClean="0"/>
              <a:t>Insert triple </a:t>
            </a:r>
            <a:r>
              <a:rPr lang="fr-CH" sz="2400" dirty="0" err="1" smtClean="0"/>
              <a:t>into</a:t>
            </a:r>
            <a:r>
              <a:rPr lang="fr-CH" sz="2400" dirty="0" smtClean="0"/>
              <a:t> </a:t>
            </a:r>
            <a:r>
              <a:rPr lang="fr-CH" sz="2400" dirty="0" err="1" smtClean="0"/>
              <a:t>appropriate</a:t>
            </a:r>
            <a:r>
              <a:rPr lang="fr-CH" sz="2400" dirty="0" smtClean="0"/>
              <a:t>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</a:t>
            </a:r>
            <a:endParaRPr lang="fr-CH" sz="24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 RDF Graph Algorithm  Update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1593069"/>
            <a:ext cx="7929618" cy="44319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H" sz="2400" dirty="0" err="1" smtClean="0"/>
              <a:t>Retrieve</a:t>
            </a:r>
            <a:r>
              <a:rPr lang="fr-CH" sz="2400" dirty="0" smtClean="0"/>
              <a:t> </a:t>
            </a:r>
            <a:r>
              <a:rPr lang="fr-CH" sz="2400" dirty="0" err="1" smtClean="0"/>
              <a:t>validity</a:t>
            </a:r>
            <a:r>
              <a:rPr lang="fr-CH" sz="2400" dirty="0" smtClean="0"/>
              <a:t> information of triple</a:t>
            </a:r>
          </a:p>
          <a:p>
            <a:pPr>
              <a:buFont typeface="Arial" pitchFamily="34" charset="0"/>
              <a:buChar char="•"/>
            </a:pPr>
            <a:endParaRPr lang="fr-CH" sz="2400" dirty="0" smtClean="0"/>
          </a:p>
          <a:p>
            <a:pPr>
              <a:buFont typeface="Arial" pitchFamily="34" charset="0"/>
              <a:buChar char="•"/>
            </a:pPr>
            <a:r>
              <a:rPr lang="fr-CH" sz="2400" dirty="0" smtClean="0"/>
              <a:t> </a:t>
            </a:r>
            <a:r>
              <a:rPr lang="fr-CH" sz="2400" dirty="0" err="1" smtClean="0"/>
              <a:t>Try</a:t>
            </a:r>
            <a:r>
              <a:rPr lang="fr-CH" sz="2400" dirty="0" smtClean="0"/>
              <a:t> to </a:t>
            </a:r>
            <a:r>
              <a:rPr lang="fr-CH" sz="2400" dirty="0" err="1" smtClean="0"/>
              <a:t>find</a:t>
            </a:r>
            <a:r>
              <a:rPr lang="fr-CH" sz="2400" dirty="0" smtClean="0"/>
              <a:t> triple in </a:t>
            </a:r>
            <a:r>
              <a:rPr lang="fr-CH" sz="2400" dirty="0" err="1" smtClean="0"/>
              <a:t>graphset</a:t>
            </a:r>
            <a:endParaRPr lang="fr-CH" sz="2400" dirty="0" smtClean="0"/>
          </a:p>
          <a:p>
            <a:pPr lvl="1">
              <a:buFont typeface="Arial" pitchFamily="34" charset="0"/>
              <a:buChar char="•"/>
            </a:pPr>
            <a:r>
              <a:rPr lang="fr-CH" sz="2400" dirty="0" smtClean="0"/>
              <a:t>If </a:t>
            </a:r>
            <a:r>
              <a:rPr lang="fr-CH" sz="2400" dirty="0" err="1" smtClean="0"/>
              <a:t>found</a:t>
            </a:r>
            <a:r>
              <a:rPr lang="fr-CH" sz="2400" dirty="0" smtClean="0"/>
              <a:t>, </a:t>
            </a:r>
            <a:r>
              <a:rPr lang="fr-CH" sz="2400" dirty="0" err="1" smtClean="0"/>
              <a:t>remove</a:t>
            </a:r>
            <a:r>
              <a:rPr lang="fr-CH" sz="2400" dirty="0" smtClean="0"/>
              <a:t> triple </a:t>
            </a:r>
            <a:r>
              <a:rPr lang="fr-CH" sz="2400" dirty="0" err="1" smtClean="0"/>
              <a:t>from</a:t>
            </a:r>
            <a:r>
              <a:rPr lang="fr-CH" sz="2400" dirty="0" smtClean="0"/>
              <a:t>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</a:t>
            </a:r>
          </a:p>
          <a:p>
            <a:pPr lvl="2">
              <a:buFont typeface="Arial" pitchFamily="34" charset="0"/>
              <a:buChar char="•"/>
            </a:pPr>
            <a:r>
              <a:rPr lang="fr-CH" sz="2400" dirty="0" smtClean="0"/>
              <a:t>If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 </a:t>
            </a:r>
            <a:r>
              <a:rPr lang="fr-CH" sz="2400" dirty="0" err="1" smtClean="0"/>
              <a:t>empty</a:t>
            </a:r>
            <a:r>
              <a:rPr lang="fr-CH" sz="2400" dirty="0" smtClean="0"/>
              <a:t> </a:t>
            </a:r>
            <a:r>
              <a:rPr lang="fr-CH" sz="2400" dirty="0" err="1" smtClean="0"/>
              <a:t>now</a:t>
            </a:r>
            <a:r>
              <a:rPr lang="fr-CH" sz="2400" dirty="0" smtClean="0"/>
              <a:t>, </a:t>
            </a:r>
            <a:r>
              <a:rPr lang="fr-CH" sz="2400" dirty="0" err="1" smtClean="0"/>
              <a:t>remove</a:t>
            </a:r>
            <a:r>
              <a:rPr lang="fr-CH" sz="2400" dirty="0" smtClean="0"/>
              <a:t>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</a:t>
            </a:r>
          </a:p>
          <a:p>
            <a:pPr>
              <a:buFont typeface="Arial" pitchFamily="34" charset="0"/>
              <a:buChar char="•"/>
            </a:pPr>
            <a:endParaRPr lang="fr-CH" sz="2400" dirty="0"/>
          </a:p>
          <a:p>
            <a:pPr>
              <a:buFont typeface="Arial" pitchFamily="34" charset="0"/>
              <a:buChar char="•"/>
            </a:pPr>
            <a:r>
              <a:rPr lang="fr-CH" sz="2400" dirty="0" smtClean="0"/>
              <a:t>Check </a:t>
            </a:r>
            <a:r>
              <a:rPr lang="fr-CH" sz="2400" dirty="0" err="1" smtClean="0"/>
              <a:t>whether</a:t>
            </a:r>
            <a:r>
              <a:rPr lang="fr-CH" sz="2400" dirty="0" smtClean="0"/>
              <a:t> new </a:t>
            </a:r>
            <a:r>
              <a:rPr lang="fr-CH" sz="2400" dirty="0" err="1" smtClean="0"/>
              <a:t>interval</a:t>
            </a:r>
            <a:r>
              <a:rPr lang="fr-CH" sz="2400" dirty="0" smtClean="0"/>
              <a:t> </a:t>
            </a:r>
            <a:r>
              <a:rPr lang="fr-CH" sz="2400" dirty="0" err="1" smtClean="0"/>
              <a:t>is</a:t>
            </a:r>
            <a:r>
              <a:rPr lang="fr-CH" sz="2400" dirty="0" smtClean="0"/>
              <a:t> </a:t>
            </a:r>
            <a:r>
              <a:rPr lang="fr-CH" sz="2400" dirty="0" err="1" smtClean="0"/>
              <a:t>already</a:t>
            </a:r>
            <a:r>
              <a:rPr lang="fr-CH" sz="2400" dirty="0" smtClean="0"/>
              <a:t> </a:t>
            </a:r>
            <a:r>
              <a:rPr lang="fr-CH" sz="2400" dirty="0" err="1" smtClean="0"/>
              <a:t>present</a:t>
            </a:r>
            <a:endParaRPr lang="fr-CH" sz="2400" dirty="0" smtClean="0"/>
          </a:p>
          <a:p>
            <a:pPr lvl="1">
              <a:buFont typeface="Arial" pitchFamily="34" charset="0"/>
              <a:buChar char="•"/>
            </a:pPr>
            <a:r>
              <a:rPr lang="fr-CH" sz="2400" dirty="0" smtClean="0"/>
              <a:t>If not, </a:t>
            </a:r>
            <a:r>
              <a:rPr lang="fr-CH" sz="2400" dirty="0" err="1" smtClean="0"/>
              <a:t>create</a:t>
            </a:r>
            <a:r>
              <a:rPr lang="fr-CH" sz="2400" dirty="0" smtClean="0"/>
              <a:t> new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 (</a:t>
            </a:r>
            <a:r>
              <a:rPr lang="fr-CH" sz="2400" dirty="0" err="1" smtClean="0"/>
              <a:t>assign</a:t>
            </a:r>
            <a:r>
              <a:rPr lang="fr-CH" sz="2400" dirty="0" smtClean="0"/>
              <a:t> URI)</a:t>
            </a:r>
          </a:p>
          <a:p>
            <a:pPr lvl="1">
              <a:buFont typeface="Arial" pitchFamily="34" charset="0"/>
              <a:buChar char="•"/>
            </a:pPr>
            <a:r>
              <a:rPr lang="fr-CH" sz="2400" dirty="0" smtClean="0"/>
              <a:t>insert </a:t>
            </a:r>
            <a:r>
              <a:rPr lang="fr-CH" sz="2400" dirty="0" err="1" smtClean="0"/>
              <a:t>meta</a:t>
            </a:r>
            <a:r>
              <a:rPr lang="fr-CH" sz="2400" dirty="0" smtClean="0"/>
              <a:t> data</a:t>
            </a:r>
          </a:p>
          <a:p>
            <a:pPr>
              <a:buFont typeface="Arial" pitchFamily="34" charset="0"/>
              <a:buChar char="•"/>
            </a:pPr>
            <a:endParaRPr lang="fr-CH" sz="2400" dirty="0" smtClean="0"/>
          </a:p>
          <a:p>
            <a:pPr>
              <a:buFont typeface="Arial" pitchFamily="34" charset="0"/>
              <a:buChar char="•"/>
            </a:pPr>
            <a:r>
              <a:rPr lang="fr-CH" sz="2400" dirty="0" smtClean="0"/>
              <a:t>Insert triple </a:t>
            </a:r>
            <a:r>
              <a:rPr lang="fr-CH" sz="2400" dirty="0" err="1" smtClean="0"/>
              <a:t>into</a:t>
            </a:r>
            <a:r>
              <a:rPr lang="fr-CH" sz="2400" dirty="0" smtClean="0"/>
              <a:t> </a:t>
            </a:r>
            <a:r>
              <a:rPr lang="fr-CH" sz="2400" dirty="0" err="1" smtClean="0"/>
              <a:t>appropriate</a:t>
            </a:r>
            <a:r>
              <a:rPr lang="fr-CH" sz="2400" dirty="0" smtClean="0"/>
              <a:t> </a:t>
            </a:r>
            <a:r>
              <a:rPr lang="fr-CH" sz="2400" dirty="0" err="1" smtClean="0"/>
              <a:t>named</a:t>
            </a:r>
            <a:r>
              <a:rPr lang="fr-CH" sz="2400" dirty="0" smtClean="0"/>
              <a:t> graph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for Evaluation</a:t>
            </a:r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285720" y="1468438"/>
          <a:ext cx="8572560" cy="23891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0264"/>
                <a:gridCol w="1785950"/>
                <a:gridCol w="1785950"/>
                <a:gridCol w="1571636"/>
                <a:gridCol w="1428760"/>
              </a:tblGrid>
              <a:tr h="696847">
                <a:tc>
                  <a:txBody>
                    <a:bodyPr/>
                    <a:lstStyle/>
                    <a:p>
                      <a:r>
                        <a:rPr lang="en-US" dirty="0" smtClean="0"/>
                        <a:t>Data Source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Model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Period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Triples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Intervals</a:t>
                      </a:r>
                      <a:endParaRPr lang="en-US" dirty="0"/>
                    </a:p>
                  </a:txBody>
                  <a:tcPr/>
                </a:tc>
              </a:tr>
              <a:tr h="6968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EvoOnt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Versioned graphs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2001 - 2007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millions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2505</a:t>
                      </a:r>
                      <a:endParaRPr lang="en-US" dirty="0"/>
                    </a:p>
                  </a:txBody>
                  <a:tcPr/>
                </a:tc>
              </a:tr>
              <a:tr h="99549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Swiss</a:t>
                      </a:r>
                      <a:endParaRPr lang="it-IT" dirty="0" smtClean="0"/>
                    </a:p>
                    <a:p>
                      <a:r>
                        <a:rPr lang="it-IT" dirty="0" smtClean="0"/>
                        <a:t>Parliamentarians**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Encoded</a:t>
                      </a:r>
                      <a:r>
                        <a:rPr lang="it-IT" dirty="0" smtClean="0"/>
                        <a:t> in data </a:t>
                      </a:r>
                      <a:r>
                        <a:rPr lang="it-IT" dirty="0" err="1" smtClean="0"/>
                        <a:t>model</a:t>
                      </a:r>
                      <a:r>
                        <a:rPr lang="it-IT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1848 - 2008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50’000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38’182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240482" y="4643446"/>
            <a:ext cx="426008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* </a:t>
            </a:r>
            <a:r>
              <a:rPr lang="fr-CH" dirty="0" err="1" smtClean="0"/>
              <a:t>EvoOnt</a:t>
            </a:r>
            <a:r>
              <a:rPr lang="fr-CH" dirty="0" smtClean="0"/>
              <a:t>: Software </a:t>
            </a:r>
            <a:r>
              <a:rPr lang="fr-CH" dirty="0" err="1" smtClean="0"/>
              <a:t>history</a:t>
            </a:r>
            <a:r>
              <a:rPr lang="fr-CH" dirty="0" smtClean="0"/>
              <a:t> of an Eclipse </a:t>
            </a:r>
            <a:r>
              <a:rPr lang="fr-CH" dirty="0" err="1" smtClean="0"/>
              <a:t>Subproject</a:t>
            </a:r>
            <a:r>
              <a:rPr lang="fr-CH" dirty="0" smtClean="0"/>
              <a:t> (306 versions)</a:t>
            </a:r>
          </a:p>
          <a:p>
            <a:endParaRPr lang="fr-CH" dirty="0"/>
          </a:p>
          <a:p>
            <a:r>
              <a:rPr lang="fr-CH" dirty="0" smtClean="0"/>
              <a:t>** </a:t>
            </a:r>
            <a:r>
              <a:rPr lang="fr-CH" dirty="0" err="1" smtClean="0"/>
              <a:t>Parliamentarians</a:t>
            </a:r>
            <a:r>
              <a:rPr lang="fr-CH" dirty="0" smtClean="0"/>
              <a:t>: </a:t>
            </a:r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Parliamentarians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date of </a:t>
            </a:r>
            <a:r>
              <a:rPr lang="fr-CH" dirty="0" err="1" smtClean="0"/>
              <a:t>birth</a:t>
            </a:r>
            <a:r>
              <a:rPr lang="fr-CH" dirty="0" smtClean="0"/>
              <a:t> and </a:t>
            </a:r>
            <a:r>
              <a:rPr lang="fr-CH" dirty="0" err="1" smtClean="0"/>
              <a:t>death</a:t>
            </a:r>
            <a:r>
              <a:rPr lang="fr-CH" dirty="0" smtClean="0"/>
              <a:t> as </a:t>
            </a:r>
            <a:r>
              <a:rPr lang="fr-CH" dirty="0" err="1" smtClean="0"/>
              <a:t>well</a:t>
            </a:r>
            <a:r>
              <a:rPr lang="fr-CH" dirty="0" smtClean="0"/>
              <a:t> as </a:t>
            </a:r>
            <a:r>
              <a:rPr lang="fr-CH" dirty="0" err="1" smtClean="0"/>
              <a:t>start</a:t>
            </a:r>
            <a:r>
              <a:rPr lang="fr-CH" dirty="0" smtClean="0"/>
              <a:t> and end </a:t>
            </a:r>
            <a:r>
              <a:rPr lang="fr-CH" dirty="0" err="1" smtClean="0"/>
              <a:t>years</a:t>
            </a:r>
            <a:r>
              <a:rPr lang="fr-CH" dirty="0" smtClean="0"/>
              <a:t> of </a:t>
            </a:r>
            <a:r>
              <a:rPr lang="fr-CH" dirty="0" err="1" smtClean="0"/>
              <a:t>their</a:t>
            </a:r>
            <a:r>
              <a:rPr lang="fr-CH" dirty="0" smtClean="0"/>
              <a:t> service </a:t>
            </a:r>
            <a:r>
              <a:rPr lang="fr-CH" dirty="0" err="1" smtClean="0"/>
              <a:t>periods</a:t>
            </a:r>
            <a:r>
              <a:rPr lang="fr-CH" dirty="0" smtClean="0"/>
              <a:t>.</a:t>
            </a:r>
            <a:endParaRPr lang="en-US" dirty="0"/>
          </a:p>
        </p:txBody>
      </p:sp>
      <p:pic>
        <p:nvPicPr>
          <p:cNvPr id="7" name="Grafik 6" descr="TemporalVersionedCompari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143380"/>
            <a:ext cx="3537480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No extensions to existing syntax and format made: out-of-the-box SPARQL </a:t>
            </a:r>
          </a:p>
          <a:p>
            <a:r>
              <a:rPr lang="en-US" dirty="0" smtClean="0"/>
              <a:t>Two types of queries: </a:t>
            </a:r>
            <a:r>
              <a:rPr lang="en-US" i="1" dirty="0" err="1" smtClean="0"/>
              <a:t>timepoint</a:t>
            </a:r>
            <a:r>
              <a:rPr lang="en-US" dirty="0" smtClean="0"/>
              <a:t> and </a:t>
            </a:r>
            <a:r>
              <a:rPr lang="en-US" i="1" dirty="0" smtClean="0"/>
              <a:t>temporal</a:t>
            </a:r>
            <a:r>
              <a:rPr lang="en-US" dirty="0" smtClean="0"/>
              <a:t> queries</a:t>
            </a:r>
          </a:p>
          <a:p>
            <a:r>
              <a:rPr lang="el-GR" dirty="0" smtClean="0"/>
              <a:t>τ</a:t>
            </a:r>
            <a:r>
              <a:rPr lang="fr-CH" dirty="0" smtClean="0"/>
              <a:t>-</a:t>
            </a:r>
            <a:r>
              <a:rPr lang="en-US" dirty="0" smtClean="0"/>
              <a:t>SPARQL syntax simplifies understanding and composing of queries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Bildschirmpräsentation (4:3)</PresentationFormat>
  <Paragraphs>178</Paragraphs>
  <Slides>20</Slides>
  <Notes>0</Notes>
  <HiddenSlides>3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Larissa-Design</vt:lpstr>
      <vt:lpstr>Applied Temporal RDF: Efficient Temporal Querying using SPARQL</vt:lpstr>
      <vt:lpstr>Motivation</vt:lpstr>
      <vt:lpstr>Motivation</vt:lpstr>
      <vt:lpstr>Motivation</vt:lpstr>
      <vt:lpstr>The Format</vt:lpstr>
      <vt:lpstr>Temporal RDF Graph Algorithm    Insert</vt:lpstr>
      <vt:lpstr>Temporal RDF Graph Algorithm  Update</vt:lpstr>
      <vt:lpstr>Datasets for Evaluation</vt:lpstr>
      <vt:lpstr>Queries</vt:lpstr>
      <vt:lpstr>Timepoint Queries</vt:lpstr>
      <vt:lpstr>KeyTree Index</vt:lpstr>
      <vt:lpstr>Timepoint Query Evaluation</vt:lpstr>
      <vt:lpstr>Temporal Queries</vt:lpstr>
      <vt:lpstr>Temporal Queries – Interval Relations</vt:lpstr>
      <vt:lpstr>Temporal Query Evaluation</vt:lpstr>
      <vt:lpstr>Conclusions</vt:lpstr>
      <vt:lpstr>Discussion</vt:lpstr>
      <vt:lpstr>Interval Visualization</vt:lpstr>
      <vt:lpstr>keyTree Index Evaluation (EvoOnt)</vt:lpstr>
      <vt:lpstr>keyTree Evaluation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Temporal RDF: Efficient Temporal Querying using SPARQL</dc:title>
  <dc:creator>Jonas Tappolet</dc:creator>
  <cp:lastModifiedBy>Jonas Tappolet</cp:lastModifiedBy>
  <cp:revision>7</cp:revision>
  <dcterms:created xsi:type="dcterms:W3CDTF">2009-05-22T13:15:15Z</dcterms:created>
  <dcterms:modified xsi:type="dcterms:W3CDTF">2009-06-02T07:46:52Z</dcterms:modified>
</cp:coreProperties>
</file>