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Default Extension="fntdata" ContentType="application/x-fontdata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307" r:id="rId2"/>
    <p:sldId id="258" r:id="rId3"/>
    <p:sldId id="317" r:id="rId4"/>
    <p:sldId id="259" r:id="rId5"/>
    <p:sldId id="260" r:id="rId6"/>
    <p:sldId id="261" r:id="rId7"/>
    <p:sldId id="302" r:id="rId8"/>
    <p:sldId id="262" r:id="rId9"/>
    <p:sldId id="265" r:id="rId10"/>
    <p:sldId id="318" r:id="rId11"/>
    <p:sldId id="308" r:id="rId12"/>
    <p:sldId id="266" r:id="rId13"/>
    <p:sldId id="267" r:id="rId14"/>
    <p:sldId id="268" r:id="rId15"/>
    <p:sldId id="269" r:id="rId16"/>
    <p:sldId id="303" r:id="rId17"/>
    <p:sldId id="270" r:id="rId18"/>
    <p:sldId id="315" r:id="rId19"/>
    <p:sldId id="263" r:id="rId20"/>
    <p:sldId id="264" r:id="rId21"/>
    <p:sldId id="271" r:id="rId22"/>
    <p:sldId id="292" r:id="rId23"/>
    <p:sldId id="276" r:id="rId24"/>
    <p:sldId id="293" r:id="rId25"/>
    <p:sldId id="282" r:id="rId26"/>
    <p:sldId id="286" r:id="rId27"/>
    <p:sldId id="296" r:id="rId28"/>
    <p:sldId id="280" r:id="rId29"/>
    <p:sldId id="304" r:id="rId30"/>
    <p:sldId id="288" r:id="rId31"/>
    <p:sldId id="295" r:id="rId32"/>
    <p:sldId id="316" r:id="rId33"/>
    <p:sldId id="294" r:id="rId34"/>
    <p:sldId id="310" r:id="rId35"/>
    <p:sldId id="274" r:id="rId36"/>
    <p:sldId id="283" r:id="rId37"/>
    <p:sldId id="273" r:id="rId38"/>
    <p:sldId id="278" r:id="rId39"/>
    <p:sldId id="275" r:id="rId40"/>
    <p:sldId id="289" r:id="rId41"/>
    <p:sldId id="314" r:id="rId42"/>
    <p:sldId id="313" r:id="rId43"/>
    <p:sldId id="284" r:id="rId44"/>
    <p:sldId id="285" r:id="rId45"/>
    <p:sldId id="305" r:id="rId46"/>
    <p:sldId id="309" r:id="rId47"/>
    <p:sldId id="306" r:id="rId48"/>
    <p:sldId id="291" r:id="rId49"/>
    <p:sldId id="281" r:id="rId50"/>
    <p:sldId id="297" r:id="rId51"/>
    <p:sldId id="311" r:id="rId52"/>
    <p:sldId id="299" r:id="rId53"/>
    <p:sldId id="312" r:id="rId54"/>
    <p:sldId id="298" r:id="rId55"/>
    <p:sldId id="301" r:id="rId56"/>
  </p:sldIdLst>
  <p:sldSz cx="9144000" cy="6858000" type="screen4x3"/>
  <p:notesSz cx="6858000" cy="9144000"/>
  <p:embeddedFontLst>
    <p:embeddedFont>
      <p:font typeface="Calibri" pitchFamily="34" charset="0"/>
      <p:regular r:id="rId57"/>
      <p:bold r:id="rId58"/>
      <p:italic r:id="rId59"/>
      <p:boldItalic r:id="rId60"/>
    </p:embeddedFont>
    <p:embeddedFont>
      <p:font typeface="CMMI10" pitchFamily="34" charset="0"/>
      <p:regular r:id="rId61"/>
    </p:embeddedFont>
    <p:embeddedFont>
      <p:font typeface="CMR7" pitchFamily="34" charset="0"/>
      <p:regular r:id="rId62"/>
    </p:embeddedFont>
    <p:embeddedFont>
      <p:font typeface="CMMI7" pitchFamily="34" charset="0"/>
      <p:regular r:id="rId63"/>
    </p:embeddedFont>
    <p:embeddedFont>
      <p:font typeface="CMSY10ORIG" pitchFamily="34" charset="0"/>
      <p:regular r:id="rId64"/>
    </p:embeddedFont>
    <p:embeddedFont>
      <p:font typeface="CMR10" pitchFamily="34" charset="0"/>
      <p:regular r:id="rId65"/>
    </p:embeddedFont>
    <p:embeddedFont>
      <p:font typeface="CMEX10" pitchFamily="34" charset="0"/>
      <p:regular r:id="rId66"/>
    </p:embeddedFont>
    <p:embeddedFont>
      <p:font typeface="CMBXTI10" pitchFamily="34" charset="0"/>
      <p:regular r:id="rId67"/>
    </p:embeddedFont>
    <p:embeddedFont>
      <p:font typeface="CMSY7" pitchFamily="34" charset="0"/>
      <p:regular r:id="rId68"/>
    </p:embeddedFont>
    <p:embeddedFont>
      <p:font typeface="CMMI5" pitchFamily="34" charset="0"/>
      <p:regular r:id="rId69"/>
    </p:embeddedFont>
    <p:embeddedFont>
      <p:font typeface="CMR5" pitchFamily="34" charset="0"/>
      <p:regular r:id="rId70"/>
    </p:embeddedFont>
    <p:embeddedFont>
      <p:font typeface="CMBX10" pitchFamily="34" charset="0"/>
      <p:regular r:id="rId71"/>
    </p:embeddedFont>
    <p:embeddedFont>
      <p:font typeface="Century" pitchFamily="18" charset="0"/>
      <p:regular r:id="rId72"/>
    </p:embeddedFont>
  </p:embeddedFontLst>
  <p:custDataLst>
    <p:tags r:id="rId7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8D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1" autoAdjust="0"/>
    <p:restoredTop sz="94660"/>
  </p:normalViewPr>
  <p:slideViewPr>
    <p:cSldViewPr snapToGrid="0">
      <p:cViewPr varScale="1">
        <p:scale>
          <a:sx n="65" d="100"/>
          <a:sy n="65" d="100"/>
        </p:scale>
        <p:origin x="-534" y="-114"/>
      </p:cViewPr>
      <p:guideLst>
        <p:guide orient="horz" pos="42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7.fntdata"/><Relationship Id="rId68" Type="http://schemas.openxmlformats.org/officeDocument/2006/relationships/font" Target="fonts/font12.fntdata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2.fntdata"/><Relationship Id="rId66" Type="http://schemas.openxmlformats.org/officeDocument/2006/relationships/font" Target="fonts/font10.fntdata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1.fntdata"/><Relationship Id="rId61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4.fntdata"/><Relationship Id="rId65" Type="http://schemas.openxmlformats.org/officeDocument/2006/relationships/font" Target="fonts/font9.fntdata"/><Relationship Id="rId73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8.fntdata"/><Relationship Id="rId69" Type="http://schemas.openxmlformats.org/officeDocument/2006/relationships/font" Target="fonts/font13.fntdata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16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3.fntdata"/><Relationship Id="rId67" Type="http://schemas.openxmlformats.org/officeDocument/2006/relationships/font" Target="fonts/font11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6.fntdata"/><Relationship Id="rId70" Type="http://schemas.openxmlformats.org/officeDocument/2006/relationships/font" Target="fonts/font14.fntdata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3AF1-CAEF-4B8C-B7E5-975EAD5B5654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ACDDE-B443-434A-A359-36E8C97D4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32.xml"/><Relationship Id="rId7" Type="http://schemas.openxmlformats.org/officeDocument/2006/relationships/image" Target="../media/image16.emf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15.emf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3.xml"/><Relationship Id="rId9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7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tags" Target="../tags/tag38.xml"/><Relationship Id="rId7" Type="http://schemas.openxmlformats.org/officeDocument/2006/relationships/image" Target="../media/image22.emf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20.emf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9.xml"/><Relationship Id="rId9" Type="http://schemas.openxmlformats.org/officeDocument/2006/relationships/image" Target="../media/image2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image" Target="../media/image32.emf"/><Relationship Id="rId18" Type="http://schemas.openxmlformats.org/officeDocument/2006/relationships/image" Target="../media/image37.emf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image" Target="../media/image31.emf"/><Relationship Id="rId17" Type="http://schemas.openxmlformats.org/officeDocument/2006/relationships/image" Target="../media/image36.emf"/><Relationship Id="rId2" Type="http://schemas.openxmlformats.org/officeDocument/2006/relationships/tags" Target="../tags/tag46.xml"/><Relationship Id="rId16" Type="http://schemas.openxmlformats.org/officeDocument/2006/relationships/image" Target="../media/image35.emf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image" Target="../media/image30.emf"/><Relationship Id="rId5" Type="http://schemas.openxmlformats.org/officeDocument/2006/relationships/tags" Target="../tags/tag49.xml"/><Relationship Id="rId15" Type="http://schemas.openxmlformats.org/officeDocument/2006/relationships/image" Target="../media/image34.emf"/><Relationship Id="rId10" Type="http://schemas.openxmlformats.org/officeDocument/2006/relationships/slideLayout" Target="../slideLayouts/slideLayout7.xml"/><Relationship Id="rId19" Type="http://schemas.openxmlformats.org/officeDocument/2006/relationships/image" Target="../media/image29.emf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image" Target="../media/image33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7" Type="http://schemas.openxmlformats.org/officeDocument/2006/relationships/image" Target="../media/image40.emf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image" Target="../media/image48.emf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image" Target="../media/image47.emf"/><Relationship Id="rId17" Type="http://schemas.openxmlformats.org/officeDocument/2006/relationships/image" Target="../media/image52.emf"/><Relationship Id="rId2" Type="http://schemas.openxmlformats.org/officeDocument/2006/relationships/tags" Target="../tags/tag60.xml"/><Relationship Id="rId16" Type="http://schemas.openxmlformats.org/officeDocument/2006/relationships/image" Target="../media/image51.emf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image" Target="../media/image46.emf"/><Relationship Id="rId5" Type="http://schemas.openxmlformats.org/officeDocument/2006/relationships/tags" Target="../tags/tag63.xml"/><Relationship Id="rId15" Type="http://schemas.openxmlformats.org/officeDocument/2006/relationships/image" Target="../media/image50.emf"/><Relationship Id="rId10" Type="http://schemas.openxmlformats.org/officeDocument/2006/relationships/image" Target="../media/image45.emf"/><Relationship Id="rId4" Type="http://schemas.openxmlformats.org/officeDocument/2006/relationships/tags" Target="../tags/tag62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49.e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3" Type="http://schemas.openxmlformats.org/officeDocument/2006/relationships/tags" Target="../tags/tag69.xml"/><Relationship Id="rId7" Type="http://schemas.openxmlformats.org/officeDocument/2006/relationships/image" Target="../media/image53.emf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57.emf"/><Relationship Id="rId5" Type="http://schemas.openxmlformats.org/officeDocument/2006/relationships/tags" Target="../tags/tag71.xml"/><Relationship Id="rId10" Type="http://schemas.openxmlformats.org/officeDocument/2006/relationships/image" Target="../media/image56.emf"/><Relationship Id="rId4" Type="http://schemas.openxmlformats.org/officeDocument/2006/relationships/tags" Target="../tags/tag70.xml"/><Relationship Id="rId9" Type="http://schemas.openxmlformats.org/officeDocument/2006/relationships/image" Target="../media/image55.e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57.emf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image" Target="../media/image5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image" Target="../media/image55.emf"/><Relationship Id="rId5" Type="http://schemas.openxmlformats.org/officeDocument/2006/relationships/tags" Target="../tags/tag76.xml"/><Relationship Id="rId15" Type="http://schemas.openxmlformats.org/officeDocument/2006/relationships/image" Target="../media/image59.emf"/><Relationship Id="rId10" Type="http://schemas.openxmlformats.org/officeDocument/2006/relationships/image" Target="../media/image54.emf"/><Relationship Id="rId4" Type="http://schemas.openxmlformats.org/officeDocument/2006/relationships/tags" Target="../tags/tag75.xml"/><Relationship Id="rId9" Type="http://schemas.openxmlformats.org/officeDocument/2006/relationships/image" Target="../media/image53.emf"/><Relationship Id="rId14" Type="http://schemas.openxmlformats.org/officeDocument/2006/relationships/image" Target="../media/image58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7" Type="http://schemas.openxmlformats.org/officeDocument/2006/relationships/image" Target="../media/image61.emf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image" Target="../media/image60.emf"/><Relationship Id="rId5" Type="http://schemas.openxmlformats.org/officeDocument/2006/relationships/image" Target="../media/image58.emf"/><Relationship Id="rId4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image" Target="../media/image61.emf"/><Relationship Id="rId4" Type="http://schemas.openxmlformats.org/officeDocument/2006/relationships/image" Target="../media/image62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image" Target="../media/image65.emf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64.emf"/><Relationship Id="rId5" Type="http://schemas.openxmlformats.org/officeDocument/2006/relationships/image" Target="../media/image63.emf"/><Relationship Id="rId4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7" Type="http://schemas.openxmlformats.org/officeDocument/2006/relationships/image" Target="../media/image67.emf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image" Target="../media/image64.emf"/><Relationship Id="rId5" Type="http://schemas.openxmlformats.org/officeDocument/2006/relationships/image" Target="../media/image66.emf"/><Relationship Id="rId4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image" Target="../media/image68.emf"/><Relationship Id="rId4" Type="http://schemas.openxmlformats.org/officeDocument/2006/relationships/image" Target="../media/image64.e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emf"/><Relationship Id="rId13" Type="http://schemas.openxmlformats.org/officeDocument/2006/relationships/image" Target="../media/image72.emf"/><Relationship Id="rId3" Type="http://schemas.openxmlformats.org/officeDocument/2006/relationships/tags" Target="../tags/tag94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71.emf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image" Target="../media/image70.emf"/><Relationship Id="rId5" Type="http://schemas.openxmlformats.org/officeDocument/2006/relationships/tags" Target="../tags/tag96.xml"/><Relationship Id="rId10" Type="http://schemas.openxmlformats.org/officeDocument/2006/relationships/image" Target="../media/image69.emf"/><Relationship Id="rId4" Type="http://schemas.openxmlformats.org/officeDocument/2006/relationships/tags" Target="../tags/tag95.xml"/><Relationship Id="rId9" Type="http://schemas.openxmlformats.org/officeDocument/2006/relationships/image" Target="../media/image68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6.emf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1.xml"/><Relationship Id="rId7" Type="http://schemas.openxmlformats.org/officeDocument/2006/relationships/image" Target="../media/image6.emf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14.xml"/><Relationship Id="rId7" Type="http://schemas.openxmlformats.org/officeDocument/2006/relationships/image" Target="../media/image8.emf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2.emf"/><Relationship Id="rId5" Type="http://schemas.openxmlformats.org/officeDocument/2006/relationships/tags" Target="../tags/tag16.xml"/><Relationship Id="rId10" Type="http://schemas.openxmlformats.org/officeDocument/2006/relationships/image" Target="../media/image11.emf"/><Relationship Id="rId4" Type="http://schemas.openxmlformats.org/officeDocument/2006/relationships/tags" Target="../tags/tag15.xml"/><Relationship Id="rId9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0" y="7112000"/>
            <a:ext cx="13212720" cy="107721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smtClean="0"/>
              <a:t>TexPoint fonts used in EMF. </a:t>
            </a:r>
          </a:p>
          <a:p>
            <a:r>
              <a:rPr lang="en-US" sz="3200" smtClean="0"/>
              <a:t>Read the TexPoint manual before you delete this box.: </a:t>
            </a:r>
            <a:r>
              <a:rPr lang="en-US" sz="3200" smtClean="0">
                <a:latin typeface="CMMI10"/>
              </a:rPr>
              <a:t>A</a:t>
            </a:r>
            <a:r>
              <a:rPr lang="en-US" sz="3200" smtClean="0">
                <a:latin typeface="CMR7"/>
              </a:rPr>
              <a:t>A</a:t>
            </a:r>
            <a:r>
              <a:rPr lang="en-US" sz="3200" smtClean="0">
                <a:latin typeface="CMMI7"/>
              </a:rPr>
              <a:t>A</a:t>
            </a:r>
            <a:r>
              <a:rPr lang="en-US" sz="3200" smtClean="0">
                <a:latin typeface="CMSY10ORIG"/>
              </a:rPr>
              <a:t>A</a:t>
            </a:r>
            <a:r>
              <a:rPr lang="en-US" sz="3200" smtClean="0">
                <a:latin typeface="CMR10"/>
              </a:rPr>
              <a:t>A</a:t>
            </a:r>
            <a:r>
              <a:rPr lang="en-US" sz="3200" smtClean="0">
                <a:latin typeface="CMEX10"/>
              </a:rPr>
              <a:t>A</a:t>
            </a:r>
            <a:r>
              <a:rPr lang="en-US" sz="3200" smtClean="0">
                <a:latin typeface="CMBXTI10"/>
              </a:rPr>
              <a:t>A</a:t>
            </a:r>
            <a:r>
              <a:rPr lang="en-US" sz="3200" smtClean="0">
                <a:latin typeface="CMSY7"/>
              </a:rPr>
              <a:t>A</a:t>
            </a:r>
            <a:r>
              <a:rPr lang="en-US" sz="3200" smtClean="0">
                <a:latin typeface="CMMI5"/>
              </a:rPr>
              <a:t>A</a:t>
            </a:r>
            <a:r>
              <a:rPr lang="en-US" sz="3200" smtClean="0">
                <a:latin typeface="CMR5"/>
              </a:rPr>
              <a:t>A</a:t>
            </a:r>
            <a:r>
              <a:rPr lang="en-US" sz="3200" smtClean="0">
                <a:latin typeface="CMBX10"/>
              </a:rPr>
              <a:t>A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28548" y="228600"/>
            <a:ext cx="8534451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/>
              <a:t>Fitting a Graph to Vector Data</a:t>
            </a:r>
          </a:p>
          <a:p>
            <a:pPr algn="ctr"/>
            <a:r>
              <a:rPr lang="en-US" sz="2800" dirty="0" smtClean="0"/>
              <a:t>Samuel I. </a:t>
            </a:r>
            <a:r>
              <a:rPr lang="en-US" sz="2800" dirty="0" err="1" smtClean="0"/>
              <a:t>Daitch</a:t>
            </a:r>
            <a:r>
              <a:rPr lang="en-US" sz="2800" dirty="0" smtClean="0"/>
              <a:t> (Yale)</a:t>
            </a:r>
          </a:p>
          <a:p>
            <a:pPr algn="ctr"/>
            <a:r>
              <a:rPr lang="en-US" sz="2800" dirty="0" smtClean="0"/>
              <a:t>Jonathan A. </a:t>
            </a:r>
            <a:r>
              <a:rPr lang="en-US" sz="2800" dirty="0" err="1" smtClean="0"/>
              <a:t>Kelner</a:t>
            </a:r>
            <a:r>
              <a:rPr lang="en-US" sz="2800" dirty="0" smtClean="0"/>
              <a:t> (MIT)</a:t>
            </a:r>
          </a:p>
          <a:p>
            <a:pPr algn="ctr"/>
            <a:r>
              <a:rPr lang="en-US" sz="3200" dirty="0" smtClean="0"/>
              <a:t>Daniel A. </a:t>
            </a:r>
            <a:r>
              <a:rPr lang="en-US" sz="3200" dirty="0" err="1" smtClean="0"/>
              <a:t>Spielman</a:t>
            </a:r>
            <a:r>
              <a:rPr lang="en-US" sz="3200" dirty="0" smtClean="0"/>
              <a:t> (Yale)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828800" y="1981200"/>
            <a:ext cx="12564339" cy="487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23145" y="6248400"/>
            <a:ext cx="775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Machine Learning Summer School, June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477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59299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Try to get right on coordinate vectors,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Sum of squares of errors over d coordinate vectors</a:t>
            </a:r>
          </a:p>
        </p:txBody>
      </p:sp>
      <p:pic>
        <p:nvPicPr>
          <p:cNvPr id="13" name="Picture 12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1168596" y="2895600"/>
            <a:ext cx="4251675" cy="2646738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219200" y="1554480"/>
            <a:ext cx="2514600" cy="50292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5800" y="5651500"/>
            <a:ext cx="6458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New Century Schoolbook" pitchFamily="18" charset="0"/>
              </a:rPr>
              <a:t>Choose </a:t>
            </a:r>
            <a:r>
              <a:rPr lang="en-US" sz="3200" i="1" dirty="0" smtClean="0">
                <a:latin typeface="New Century Schoolbook" pitchFamily="18" charset="0"/>
              </a:rPr>
              <a:t>edge </a:t>
            </a:r>
            <a:r>
              <a:rPr lang="en-US" sz="3200" i="1" dirty="0" smtClean="0">
                <a:latin typeface="New Century Schoolbook" pitchFamily="18" charset="0"/>
              </a:rPr>
              <a:t>weights to minimize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477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59299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Try to get right on coordinate vectors,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Sum of squares of errors over d coordinate vectors</a:t>
            </a:r>
          </a:p>
        </p:txBody>
      </p:sp>
      <p:pic>
        <p:nvPicPr>
          <p:cNvPr id="13" name="Picture 12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1168596" y="2895600"/>
            <a:ext cx="4251675" cy="2646738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219200" y="1554480"/>
            <a:ext cx="2514600" cy="50292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5800" y="5651500"/>
            <a:ext cx="71937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New Century Schoolbook" pitchFamily="18" charset="0"/>
              </a:rPr>
              <a:t>Choose </a:t>
            </a:r>
            <a:r>
              <a:rPr lang="en-US" sz="3200" i="1" dirty="0" smtClean="0">
                <a:latin typeface="New Century Schoolbook" pitchFamily="18" charset="0"/>
              </a:rPr>
              <a:t>edge </a:t>
            </a:r>
            <a:r>
              <a:rPr lang="en-US" sz="3200" i="1" dirty="0" smtClean="0">
                <a:latin typeface="New Century Schoolbook" pitchFamily="18" charset="0"/>
              </a:rPr>
              <a:t>weights to minimize this.</a:t>
            </a:r>
          </a:p>
          <a:p>
            <a:r>
              <a:rPr lang="en-US" sz="3200" i="1" dirty="0" smtClean="0">
                <a:latin typeface="New Century Schoolbook" pitchFamily="18" charset="0"/>
              </a:rPr>
              <a:t>But</a:t>
            </a:r>
            <a:r>
              <a:rPr lang="en-US" sz="3200" i="1" dirty="0" smtClean="0">
                <a:latin typeface="New Century Schoolbook" pitchFamily="18" charset="0"/>
              </a:rPr>
              <a:t>, leads to a non-convex problem, and…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574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Motivation, tricky example</a:t>
            </a:r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4724400" y="762000"/>
            <a:ext cx="3554852" cy="1297803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838200" y="1091625"/>
            <a:ext cx="3571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Consider minimizing</a:t>
            </a:r>
          </a:p>
        </p:txBody>
      </p:sp>
      <p:sp>
        <p:nvSpPr>
          <p:cNvPr id="14" name="Oval 13"/>
          <p:cNvSpPr/>
          <p:nvPr/>
        </p:nvSpPr>
        <p:spPr>
          <a:xfrm>
            <a:off x="4191000" y="25908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62600" y="3505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05400" y="51054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51054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19400" y="3505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574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Motivation, tricky example</a:t>
            </a:r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4724400" y="762000"/>
            <a:ext cx="3554852" cy="1297803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838200" y="1091625"/>
            <a:ext cx="3571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Consider minimizing</a:t>
            </a:r>
          </a:p>
        </p:txBody>
      </p:sp>
      <p:sp>
        <p:nvSpPr>
          <p:cNvPr id="13" name="Regular Pentagon 12"/>
          <p:cNvSpPr/>
          <p:nvPr/>
        </p:nvSpPr>
        <p:spPr>
          <a:xfrm>
            <a:off x="2971800" y="2743200"/>
            <a:ext cx="2819400" cy="2590800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91000" y="25908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62600" y="3505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05400" y="51054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51054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19400" y="3505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29200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67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19400" y="4267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2743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38800" y="4267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3048000" y="3657600"/>
            <a:ext cx="2743200" cy="1588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931238" y="3200400"/>
            <a:ext cx="914400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" y="152400"/>
            <a:ext cx="574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Motivation, tricky example</a:t>
            </a:r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4724400" y="762000"/>
            <a:ext cx="3554852" cy="1297803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838200" y="1091625"/>
            <a:ext cx="3571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Consider minimizing</a:t>
            </a:r>
          </a:p>
        </p:txBody>
      </p:sp>
      <p:sp>
        <p:nvSpPr>
          <p:cNvPr id="13" name="Regular Pentagon 12"/>
          <p:cNvSpPr/>
          <p:nvPr/>
        </p:nvSpPr>
        <p:spPr>
          <a:xfrm>
            <a:off x="2971800" y="2743200"/>
            <a:ext cx="2819400" cy="2590800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91000" y="25908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62600" y="3505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05400" y="51054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51054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19400" y="3505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29200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67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19400" y="4267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2743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38800" y="4267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574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Motivation, tricky example</a:t>
            </a:r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4724400" y="762000"/>
            <a:ext cx="3554852" cy="1297803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838200" y="1091625"/>
            <a:ext cx="3571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Consider minimizing</a:t>
            </a:r>
          </a:p>
        </p:txBody>
      </p:sp>
      <p:sp>
        <p:nvSpPr>
          <p:cNvPr id="14" name="Oval 13"/>
          <p:cNvSpPr/>
          <p:nvPr/>
        </p:nvSpPr>
        <p:spPr>
          <a:xfrm>
            <a:off x="4191000" y="25908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62600" y="3505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05400" y="51054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51054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19400" y="3505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91000" y="3886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574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Motivation, tricky example</a:t>
            </a:r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4724400" y="762000"/>
            <a:ext cx="3554852" cy="1297803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838200" y="1091625"/>
            <a:ext cx="3571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Consider minimizing</a:t>
            </a:r>
          </a:p>
        </p:txBody>
      </p:sp>
      <p:sp>
        <p:nvSpPr>
          <p:cNvPr id="13" name="Regular Pentagon 12"/>
          <p:cNvSpPr/>
          <p:nvPr/>
        </p:nvSpPr>
        <p:spPr>
          <a:xfrm>
            <a:off x="2971800" y="2743200"/>
            <a:ext cx="2819400" cy="2590800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91000" y="25908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62600" y="3505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05400" y="51054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51054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19400" y="3505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29200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67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19400" y="4267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2743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38800" y="4267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" name="Oval 18"/>
          <p:cNvSpPr/>
          <p:nvPr/>
        </p:nvSpPr>
        <p:spPr>
          <a:xfrm>
            <a:off x="4191000" y="3886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7"/>
          <p:cNvGrpSpPr/>
          <p:nvPr/>
        </p:nvGrpSpPr>
        <p:grpSpPr>
          <a:xfrm>
            <a:off x="3200400" y="2972594"/>
            <a:ext cx="2362200" cy="2188602"/>
            <a:chOff x="3200400" y="2972594"/>
            <a:chExt cx="2362200" cy="2188602"/>
          </a:xfrm>
        </p:grpSpPr>
        <p:cxnSp>
          <p:nvCxnSpPr>
            <p:cNvPr id="25" name="Straight Connector 24"/>
            <p:cNvCxnSpPr>
              <a:stCxn id="14" idx="4"/>
              <a:endCxn id="19" idx="0"/>
            </p:cNvCxnSpPr>
            <p:nvPr/>
          </p:nvCxnSpPr>
          <p:spPr>
            <a:xfrm rot="5400000">
              <a:off x="3924300" y="3429000"/>
              <a:ext cx="9144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8" idx="6"/>
              <a:endCxn id="19" idx="2"/>
            </p:cNvCxnSpPr>
            <p:nvPr/>
          </p:nvCxnSpPr>
          <p:spPr>
            <a:xfrm>
              <a:off x="3200400" y="3695700"/>
              <a:ext cx="990600" cy="381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6" idx="1"/>
              <a:endCxn id="19" idx="5"/>
            </p:cNvCxnSpPr>
            <p:nvPr/>
          </p:nvCxnSpPr>
          <p:spPr>
            <a:xfrm rot="16200000" flipV="1">
              <a:off x="4363804" y="4363804"/>
              <a:ext cx="949792" cy="64499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5" idx="2"/>
              <a:endCxn id="19" idx="6"/>
            </p:cNvCxnSpPr>
            <p:nvPr/>
          </p:nvCxnSpPr>
          <p:spPr>
            <a:xfrm rot="10800000" flipV="1">
              <a:off x="4572000" y="3695700"/>
              <a:ext cx="990600" cy="381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7" idx="7"/>
              <a:endCxn id="19" idx="3"/>
            </p:cNvCxnSpPr>
            <p:nvPr/>
          </p:nvCxnSpPr>
          <p:spPr>
            <a:xfrm rot="5400000" flipH="1" flipV="1">
              <a:off x="3487504" y="4401904"/>
              <a:ext cx="949792" cy="56879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4343400" y="3149025"/>
            <a:ext cx="351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mi10"/>
              </a:rPr>
              <a:t>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54022" y="3429000"/>
            <a:ext cx="351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mi10"/>
              </a:rPr>
              <a:t>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81400" y="3453825"/>
            <a:ext cx="351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mi10"/>
              </a:rPr>
              <a:t>²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86200" y="4444425"/>
            <a:ext cx="351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mi10"/>
              </a:rPr>
              <a:t>²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00600" y="4368225"/>
            <a:ext cx="351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mi10"/>
              </a:rPr>
              <a:t>²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14400" y="60198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Just better as </a:t>
            </a:r>
            <a:r>
              <a:rPr lang="en-US" sz="3200" dirty="0" smtClean="0">
                <a:latin typeface="cmmi10"/>
              </a:rPr>
              <a:t>²</a:t>
            </a:r>
            <a:r>
              <a:rPr lang="en-US" sz="3200" dirty="0" smtClean="0"/>
              <a:t> goes to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618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Motivation, fixing bad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7313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Sum squares of errors, by weighted degree</a:t>
            </a:r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381000" y="1600200"/>
            <a:ext cx="3554852" cy="1297803"/>
          </a:xfrm>
          <a:prstGeom prst="rect">
            <a:avLst/>
          </a:prstGeom>
          <a:noFill/>
          <a:ln/>
          <a:effectLst/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5194303" y="1600200"/>
            <a:ext cx="3430142" cy="1293332"/>
          </a:xfrm>
          <a:prstGeom prst="rect">
            <a:avLst/>
          </a:prstGeom>
          <a:noFill/>
          <a:ln/>
          <a:effectLst/>
        </p:spPr>
      </p:pic>
      <p:sp>
        <p:nvSpPr>
          <p:cNvPr id="13" name="Right Arrow 12"/>
          <p:cNvSpPr/>
          <p:nvPr/>
        </p:nvSpPr>
        <p:spPr>
          <a:xfrm>
            <a:off x="3962400" y="2133600"/>
            <a:ext cx="1066800" cy="381000"/>
          </a:xfrm>
          <a:prstGeom prst="rightArrow">
            <a:avLst/>
          </a:prstGeom>
          <a:solidFill>
            <a:srgbClr val="E428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221226" y="1533832"/>
            <a:ext cx="3746090" cy="1371600"/>
          </a:xfrm>
          <a:prstGeom prst="line">
            <a:avLst/>
          </a:prstGeom>
          <a:ln w="66675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618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Motivation, fixing bad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7313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Sum squares of errors, by weighted degree</a:t>
            </a:r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381000" y="1600200"/>
            <a:ext cx="3554852" cy="1297803"/>
          </a:xfrm>
          <a:prstGeom prst="rect">
            <a:avLst/>
          </a:prstGeom>
          <a:noFill/>
          <a:ln/>
          <a:effectLst/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5194303" y="1600200"/>
            <a:ext cx="3430142" cy="1293332"/>
          </a:xfrm>
          <a:prstGeom prst="rect">
            <a:avLst/>
          </a:prstGeom>
          <a:noFill/>
          <a:ln/>
          <a:effectLst/>
        </p:spPr>
      </p:pic>
      <p:sp>
        <p:nvSpPr>
          <p:cNvPr id="13" name="Right Arrow 12"/>
          <p:cNvSpPr/>
          <p:nvPr/>
        </p:nvSpPr>
        <p:spPr>
          <a:xfrm>
            <a:off x="3962400" y="2133600"/>
            <a:ext cx="1066800" cy="381000"/>
          </a:xfrm>
          <a:prstGeom prst="rightArrow">
            <a:avLst/>
          </a:prstGeom>
          <a:solidFill>
            <a:srgbClr val="E428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3352800"/>
            <a:ext cx="604255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To avoid degeneracy, require either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or</a:t>
            </a:r>
          </a:p>
          <a:p>
            <a:endParaRPr lang="en-US" sz="3200" dirty="0" smtClean="0"/>
          </a:p>
        </p:txBody>
      </p:sp>
      <p:pic>
        <p:nvPicPr>
          <p:cNvPr id="15" name="Picture 14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 bwMode="auto">
          <a:xfrm>
            <a:off x="1828800" y="4191000"/>
            <a:ext cx="2544534" cy="838200"/>
          </a:xfrm>
          <a:prstGeom prst="rect">
            <a:avLst/>
          </a:prstGeom>
          <a:noFill/>
          <a:ln/>
          <a:effectLst/>
        </p:spPr>
      </p:pic>
      <p:pic>
        <p:nvPicPr>
          <p:cNvPr id="17" name="Picture 16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676400" y="5334000"/>
            <a:ext cx="2794286" cy="7824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10200" y="4139625"/>
            <a:ext cx="22529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(hard graph)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200" y="5257800"/>
            <a:ext cx="2606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en-US" sz="3200" dirty="0" smtClean="0">
                <a:latin typeface="cmmi10"/>
              </a:rPr>
              <a:t>®</a:t>
            </a:r>
            <a:r>
              <a:rPr lang="en-US" sz="3200" dirty="0" smtClean="0"/>
              <a:t>-soft graph)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21226" y="1533832"/>
            <a:ext cx="3746090" cy="1371600"/>
          </a:xfrm>
          <a:prstGeom prst="line">
            <a:avLst/>
          </a:prstGeom>
          <a:ln w="66675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1945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5419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Random points in 2 dimensions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15986"/>
            <a:ext cx="8393964" cy="629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823457" y="863025"/>
            <a:ext cx="1720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(0.1-soft)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66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Given a collection of vectors </a:t>
            </a:r>
            <a:endParaRPr lang="en-US" sz="3200" dirty="0"/>
          </a:p>
        </p:txBody>
      </p:sp>
      <p:pic>
        <p:nvPicPr>
          <p:cNvPr id="4" name="Picture 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5259000" y="533400"/>
            <a:ext cx="2667000" cy="53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952" y="1219200"/>
            <a:ext cx="77681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a natural weighted graph on V = {1, …, n}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hat 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2514600"/>
            <a:ext cx="742305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Theoretically well-motivated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Helps solve ML problems on the </a:t>
            </a:r>
            <a:r>
              <a:rPr lang="en-US" sz="3200" dirty="0" smtClean="0"/>
              <a:t>vectors</a:t>
            </a:r>
          </a:p>
          <a:p>
            <a:pPr marL="514350" indent="-514350"/>
            <a:r>
              <a:rPr lang="en-US" sz="3200" dirty="0" smtClean="0"/>
              <a:t>3.	Has </a:t>
            </a:r>
            <a:r>
              <a:rPr lang="en-US" sz="3200" dirty="0" smtClean="0"/>
              <a:t>interesting combinatorial properties</a:t>
            </a:r>
          </a:p>
          <a:p>
            <a:pPr marL="514350" indent="-514350"/>
            <a:r>
              <a:rPr lang="en-US" sz="3200" dirty="0" smtClean="0"/>
              <a:t>4.	Efficiently </a:t>
            </a:r>
            <a:r>
              <a:rPr lang="en-US" sz="3200" dirty="0" smtClean="0"/>
              <a:t>computable</a:t>
            </a:r>
          </a:p>
          <a:p>
            <a:pPr marL="514350" indent="-514350"/>
            <a:r>
              <a:rPr lang="en-US" sz="3200" dirty="0" smtClean="0"/>
              <a:t>5.	Sparse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1945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2286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Two Clusters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52600" y="1373887"/>
            <a:ext cx="12564339" cy="487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775457" y="863025"/>
            <a:ext cx="1720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(0.1-soft)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1945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Example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03126" cy="727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685800"/>
            <a:ext cx="1720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(0.1-soft)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37653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0213" y="10668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.06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40813" y="16764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.37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200" y="220533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.06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4419600" y="12954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4419600" y="24384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83613" y="2895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.45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4686300" y="285750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1930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Unique?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82706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Not necessarily:</a:t>
            </a:r>
          </a:p>
          <a:p>
            <a:r>
              <a:rPr lang="en-US" sz="3200" dirty="0" smtClean="0"/>
              <a:t>	Not unique on highly symmetric point sets.</a:t>
            </a:r>
          </a:p>
          <a:p>
            <a:r>
              <a:rPr lang="en-US" sz="3200" dirty="0" smtClean="0"/>
              <a:t>	(will see why later)</a:t>
            </a:r>
          </a:p>
          <a:p>
            <a:endParaRPr lang="en-US" sz="3200" dirty="0" smtClean="0"/>
          </a:p>
          <a:p>
            <a:r>
              <a:rPr lang="en-US" sz="3200" dirty="0" smtClean="0"/>
              <a:t>	But, almost always unique.</a:t>
            </a:r>
          </a:p>
          <a:p>
            <a:endParaRPr lang="en-US" sz="3200" dirty="0" smtClean="0"/>
          </a:p>
          <a:p>
            <a:r>
              <a:rPr lang="en-US" sz="3200" dirty="0" smtClean="0"/>
              <a:t>Conjecture:</a:t>
            </a:r>
          </a:p>
          <a:p>
            <a:r>
              <a:rPr lang="en-US" sz="3200" dirty="0" smtClean="0"/>
              <a:t>	Unique with probability 1 after</a:t>
            </a:r>
          </a:p>
          <a:p>
            <a:r>
              <a:rPr lang="en-US" sz="3200" dirty="0" smtClean="0"/>
              <a:t>	infinitesimally small random perturbation.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309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Related to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06522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Locally linear </a:t>
            </a:r>
            <a:r>
              <a:rPr lang="en-US" sz="3200" dirty="0" smtClean="0"/>
              <a:t>embeddings [</a:t>
            </a:r>
            <a:r>
              <a:rPr lang="en-US" sz="3200" err="1" smtClean="0"/>
              <a:t>Roweis</a:t>
            </a:r>
            <a:r>
              <a:rPr lang="en-US" sz="3200" smtClean="0"/>
              <a:t>-Saul ‘</a:t>
            </a:r>
            <a:endParaRPr lang="en-US" sz="3200" dirty="0" smtClean="0"/>
          </a:p>
          <a:p>
            <a:r>
              <a:rPr lang="en-US" sz="3200" dirty="0" smtClean="0"/>
              <a:t>	Chooses allowable neighbors, then</a:t>
            </a:r>
          </a:p>
          <a:p>
            <a:r>
              <a:rPr lang="en-US" sz="3200" dirty="0" smtClean="0"/>
              <a:t>	chooses asymmetric weights to minimize </a:t>
            </a:r>
          </a:p>
          <a:p>
            <a:r>
              <a:rPr lang="en-US" sz="3200" dirty="0" smtClean="0"/>
              <a:t>	the same objective function.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3400" y="3424297"/>
            <a:ext cx="833818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K-means</a:t>
            </a:r>
          </a:p>
          <a:p>
            <a:r>
              <a:rPr lang="en-US" sz="3200" dirty="0" smtClean="0"/>
              <a:t>	If restrict graph to be a union of complete </a:t>
            </a:r>
          </a:p>
          <a:p>
            <a:r>
              <a:rPr lang="en-US" sz="3200" dirty="0" smtClean="0"/>
              <a:t>	graphs, one for each cluster, are minimizing</a:t>
            </a:r>
          </a:p>
          <a:p>
            <a:r>
              <a:rPr lang="en-US" sz="3200" dirty="0" smtClean="0"/>
              <a:t>	same objective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631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In terms of the graph </a:t>
            </a:r>
            <a:r>
              <a:rPr lang="en-US" sz="4000" dirty="0" err="1" smtClean="0"/>
              <a:t>Laplacian</a:t>
            </a:r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" y="2046982"/>
            <a:ext cx="72329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 </a:t>
            </a:r>
            <a:r>
              <a:rPr lang="en-US" sz="3200" dirty="0" smtClean="0">
                <a:latin typeface="cmmi10"/>
              </a:rPr>
              <a:t>A</a:t>
            </a:r>
            <a:r>
              <a:rPr lang="en-US" sz="3200" dirty="0" smtClean="0"/>
              <a:t> is the weighted adjacency matrix,</a:t>
            </a:r>
          </a:p>
          <a:p>
            <a:r>
              <a:rPr lang="en-US" sz="3200" dirty="0" smtClean="0"/>
              <a:t>and </a:t>
            </a:r>
            <a:r>
              <a:rPr lang="en-US" sz="3200" dirty="0" smtClean="0">
                <a:latin typeface="cmmi10"/>
              </a:rPr>
              <a:t>D</a:t>
            </a:r>
            <a:r>
              <a:rPr lang="en-US" sz="3200" dirty="0" smtClean="0"/>
              <a:t> is the diagonal matrix of degrees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00748" y="1143000"/>
            <a:ext cx="3214252" cy="609600"/>
          </a:xfrm>
          <a:prstGeom prst="rect">
            <a:avLst/>
          </a:prstGeom>
        </p:spPr>
      </p:pic>
      <p:pic>
        <p:nvPicPr>
          <p:cNvPr id="24" name="Picture 23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322659" y="3886200"/>
            <a:ext cx="5329403" cy="1751795"/>
          </a:xfrm>
          <a:prstGeom prst="rect">
            <a:avLst/>
          </a:prstGeom>
          <a:noFill/>
          <a:ln/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27432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219158" y="311973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.67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03013" y="62484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.67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88613" y="5181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.33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8613" y="403413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.33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46013" y="456753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79213" y="403413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9000" y="52578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.17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83944" y="30480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0" y="61970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17544" y="35814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17544" y="56636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50744" y="45968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631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In terms of the graph </a:t>
            </a:r>
            <a:r>
              <a:rPr lang="en-US" sz="4000" dirty="0" err="1" smtClean="0"/>
              <a:t>Laplacian</a:t>
            </a:r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" y="2046982"/>
            <a:ext cx="72329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 </a:t>
            </a:r>
            <a:r>
              <a:rPr lang="en-US" sz="3200" dirty="0" smtClean="0">
                <a:latin typeface="cmmi10"/>
              </a:rPr>
              <a:t>A</a:t>
            </a:r>
            <a:r>
              <a:rPr lang="en-US" sz="3200" dirty="0" smtClean="0"/>
              <a:t> is the weighted adjacency matrix,</a:t>
            </a:r>
          </a:p>
          <a:p>
            <a:r>
              <a:rPr lang="en-US" sz="3200" dirty="0" smtClean="0"/>
              <a:t>and </a:t>
            </a:r>
            <a:r>
              <a:rPr lang="en-US" sz="3200" dirty="0" smtClean="0">
                <a:latin typeface="cmmi10"/>
              </a:rPr>
              <a:t>D</a:t>
            </a:r>
            <a:r>
              <a:rPr lang="en-US" sz="3200" dirty="0" smtClean="0"/>
              <a:t> is the diagonal matrix of degrees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500748" y="1143000"/>
            <a:ext cx="3214252" cy="609600"/>
          </a:xfrm>
          <a:prstGeom prst="rect">
            <a:avLst/>
          </a:prstGeom>
        </p:spPr>
      </p:pic>
      <p:pic>
        <p:nvPicPr>
          <p:cNvPr id="24" name="Picture 23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1752600" y="3429000"/>
            <a:ext cx="4867245" cy="1294181"/>
          </a:xfrm>
          <a:prstGeom prst="rect">
            <a:avLst/>
          </a:prstGeom>
          <a:noFill/>
          <a:ln/>
          <a:effectLst/>
        </p:spPr>
      </p:pic>
      <p:sp>
        <p:nvSpPr>
          <p:cNvPr id="25" name="TextBox 24"/>
          <p:cNvSpPr txBox="1"/>
          <p:nvPr/>
        </p:nvSpPr>
        <p:spPr>
          <a:xfrm>
            <a:off x="688260" y="6032087"/>
            <a:ext cx="4936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(term rejected was                )</a:t>
            </a:r>
          </a:p>
        </p:txBody>
      </p:sp>
      <p:pic>
        <p:nvPicPr>
          <p:cNvPr id="27" name="Picture 26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988994" y="6102542"/>
            <a:ext cx="1372500" cy="45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4181" y="5265174"/>
            <a:ext cx="8383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mi10"/>
              </a:rPr>
              <a:t>L </a:t>
            </a:r>
            <a:r>
              <a:rPr lang="en-US" sz="3200" dirty="0" smtClean="0"/>
              <a:t>is </a:t>
            </a:r>
            <a:r>
              <a:rPr lang="en-US" sz="3200" dirty="0" smtClean="0"/>
              <a:t>linear in edge weights, so              is quadratic</a:t>
            </a:r>
            <a:endParaRPr lang="en-US" sz="3200" dirty="0" smtClean="0"/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 bwMode="auto">
          <a:xfrm>
            <a:off x="5708977" y="5294655"/>
            <a:ext cx="1061279" cy="487615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33979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Sparse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5649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Can fix </a:t>
            </a:r>
            <a:r>
              <a:rPr lang="en-US" sz="3200" dirty="0" smtClean="0">
                <a:latin typeface="cmmi10"/>
              </a:rPr>
              <a:t>LX</a:t>
            </a:r>
            <a:r>
              <a:rPr lang="en-US" sz="3200" dirty="0" smtClean="0"/>
              <a:t>, or difference </a:t>
            </a:r>
            <a:r>
              <a:rPr lang="en-US" sz="3200" dirty="0" smtClean="0"/>
              <a:t>vectors</a:t>
            </a:r>
          </a:p>
        </p:txBody>
      </p:sp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813612" y="1796476"/>
            <a:ext cx="7651955" cy="1010635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381000" y="3072825"/>
            <a:ext cx="3977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and weighted degrees:</a:t>
            </a:r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572000" y="3124200"/>
            <a:ext cx="1813560" cy="533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3886200"/>
            <a:ext cx="8017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Imposing only  n(d+1) constraints on </a:t>
            </a:r>
            <a:r>
              <a:rPr lang="en-US" sz="3200" dirty="0" smtClean="0">
                <a:latin typeface="cmmi10"/>
              </a:rPr>
              <a:t>w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If more than n(d+1) non-zero entries,</a:t>
            </a:r>
          </a:p>
          <a:p>
            <a:r>
              <a:rPr lang="en-US" sz="3200" dirty="0" smtClean="0"/>
              <a:t>  can make one zero, holding all these fixed,</a:t>
            </a:r>
          </a:p>
          <a:p>
            <a:r>
              <a:rPr lang="en-US" sz="3200" dirty="0" smtClean="0"/>
              <a:t>  keeping </a:t>
            </a:r>
            <a:r>
              <a:rPr lang="en-US" sz="3200" dirty="0" smtClean="0">
                <a:latin typeface="cmmi10"/>
              </a:rPr>
              <a:t>w</a:t>
            </a:r>
            <a:r>
              <a:rPr lang="en-US" sz="3200" dirty="0" smtClean="0"/>
              <a:t> non-negative.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18269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Sparsity</a:t>
            </a:r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46000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Theorem:</a:t>
            </a:r>
          </a:p>
          <a:p>
            <a:r>
              <a:rPr lang="en-US" sz="3200" dirty="0" smtClean="0"/>
              <a:t>      For n vectors in d dimensions, </a:t>
            </a:r>
          </a:p>
          <a:p>
            <a:r>
              <a:rPr lang="en-US" sz="3200" dirty="0" smtClean="0"/>
              <a:t>	always is a graph with at most (d+1)n edges,</a:t>
            </a:r>
          </a:p>
          <a:p>
            <a:r>
              <a:rPr lang="en-US" sz="3200" dirty="0" smtClean="0"/>
              <a:t>	average degree 2(d+1).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581400"/>
            <a:ext cx="609538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Theorem (later)</a:t>
            </a:r>
          </a:p>
          <a:p>
            <a:r>
              <a:rPr lang="en-US" sz="3200" dirty="0" smtClean="0"/>
              <a:t>      For n vectors in any dimension, </a:t>
            </a:r>
          </a:p>
          <a:p>
            <a:r>
              <a:rPr lang="en-US" sz="3200" dirty="0" smtClean="0"/>
              <a:t>	is an </a:t>
            </a:r>
            <a:r>
              <a:rPr lang="en-US" sz="3200" dirty="0" smtClean="0">
                <a:latin typeface="cmmi10"/>
              </a:rPr>
              <a:t>²</a:t>
            </a:r>
            <a:r>
              <a:rPr lang="en-US" sz="3200" dirty="0" smtClean="0"/>
              <a:t>-approx solution with</a:t>
            </a:r>
          </a:p>
          <a:p>
            <a:r>
              <a:rPr lang="en-US" sz="3200" dirty="0" smtClean="0"/>
              <a:t>	average degree </a:t>
            </a:r>
            <a:r>
              <a:rPr lang="en-US" sz="3200" dirty="0" smtClean="0"/>
              <a:t>O(1/</a:t>
            </a:r>
            <a:r>
              <a:rPr lang="en-US" sz="3200" dirty="0" smtClean="0">
                <a:latin typeface="cmmi10"/>
              </a:rPr>
              <a:t>²</a:t>
            </a:r>
            <a:r>
              <a:rPr lang="en-US" sz="3200" baseline="30000" dirty="0" smtClean="0">
                <a:latin typeface="cmmi10"/>
              </a:rPr>
              <a:t>2</a:t>
            </a:r>
            <a:r>
              <a:rPr lang="en-US" sz="3200" dirty="0" smtClean="0"/>
              <a:t>).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4477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Degrees on real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904874"/>
          <a:ext cx="8229600" cy="519112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485900"/>
                <a:gridCol w="1485900"/>
                <a:gridCol w="914400"/>
                <a:gridCol w="914400"/>
                <a:gridCol w="1676400"/>
                <a:gridCol w="1752600"/>
              </a:tblGrid>
              <a:tr h="6283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Data set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Type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dim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</a:t>
                      </a:r>
                      <a:r>
                        <a:rPr lang="en-US" sz="2000" u="none" strike="noStrike" dirty="0" err="1" smtClean="0"/>
                        <a:t>ave</a:t>
                      </a:r>
                      <a:r>
                        <a:rPr lang="en-US" sz="2000" u="none" strike="noStrike" baseline="0" dirty="0" smtClean="0"/>
                        <a:t> deg (hard)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</a:t>
                      </a:r>
                      <a:r>
                        <a:rPr lang="en-US" sz="2000" u="none" strike="noStrike" dirty="0" err="1" smtClean="0"/>
                        <a:t>ave</a:t>
                      </a:r>
                      <a:r>
                        <a:rPr lang="en-US" sz="2000" u="none" strike="noStrike" baseline="0" dirty="0" smtClean="0"/>
                        <a:t> deg (soft)</a:t>
                      </a:r>
                      <a:r>
                        <a:rPr lang="en-US" sz="2000" u="none" strike="noStrike" dirty="0" smtClean="0"/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1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abalone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4177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12.7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glass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6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heart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73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housing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506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ionosphere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351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iris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3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0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machine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9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mpg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392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pima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sonar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12.7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vehicle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4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vowel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11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990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wine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3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9.1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9.9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4477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Degrees on real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904874"/>
          <a:ext cx="8229600" cy="519112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485900"/>
                <a:gridCol w="1485900"/>
                <a:gridCol w="914400"/>
                <a:gridCol w="914400"/>
                <a:gridCol w="1676400"/>
                <a:gridCol w="1752600"/>
              </a:tblGrid>
              <a:tr h="6283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Data set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Type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dim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</a:t>
                      </a:r>
                      <a:r>
                        <a:rPr lang="en-US" sz="2000" u="none" strike="noStrike" dirty="0" err="1" smtClean="0"/>
                        <a:t>ave</a:t>
                      </a:r>
                      <a:r>
                        <a:rPr lang="en-US" sz="2000" u="none" strike="noStrike" baseline="0" dirty="0" smtClean="0"/>
                        <a:t> deg (hard)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</a:t>
                      </a:r>
                      <a:r>
                        <a:rPr lang="en-US" sz="2000" u="none" strike="noStrike" dirty="0" err="1" smtClean="0"/>
                        <a:t>ave</a:t>
                      </a:r>
                      <a:r>
                        <a:rPr lang="en-US" sz="2000" u="none" strike="noStrike" baseline="0" dirty="0" smtClean="0"/>
                        <a:t> deg (soft)</a:t>
                      </a:r>
                      <a:r>
                        <a:rPr lang="en-US" sz="2000" u="none" strike="noStrike" dirty="0" smtClean="0"/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1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abalone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4177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12.7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glass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6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heart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73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housing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506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ionosphere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351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iris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3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0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machine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9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mpg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392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pima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sonar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12.7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vehicle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4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vowel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11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990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wine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3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9.1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9.9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66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Given a collection of vectors </a:t>
            </a:r>
            <a:endParaRPr lang="en-US" sz="3200" dirty="0"/>
          </a:p>
        </p:txBody>
      </p:sp>
      <p:pic>
        <p:nvPicPr>
          <p:cNvPr id="4" name="Picture 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5259000" y="533400"/>
            <a:ext cx="2667000" cy="53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952" y="1219200"/>
            <a:ext cx="77681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a natural weighted graph on V = {1, …, n}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hat 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2514600"/>
            <a:ext cx="742305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Theoretically well-motivated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Helps solve ML problems on the </a:t>
            </a:r>
            <a:r>
              <a:rPr lang="en-US" sz="3200" dirty="0" smtClean="0"/>
              <a:t>vectors</a:t>
            </a:r>
          </a:p>
          <a:p>
            <a:pPr marL="514350" indent="-514350"/>
            <a:r>
              <a:rPr lang="en-US" sz="3200" dirty="0" smtClean="0"/>
              <a:t>2’.  Helps solve TCS problems on the vectors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3.	Has </a:t>
            </a:r>
            <a:r>
              <a:rPr lang="en-US" sz="3200" dirty="0" smtClean="0"/>
              <a:t>interesting combinatorial properties</a:t>
            </a:r>
          </a:p>
          <a:p>
            <a:pPr marL="514350" indent="-514350"/>
            <a:r>
              <a:rPr lang="en-US" sz="3200" dirty="0" smtClean="0"/>
              <a:t>4.	Efficiently </a:t>
            </a:r>
            <a:r>
              <a:rPr lang="en-US" sz="3200" dirty="0" smtClean="0"/>
              <a:t>computable</a:t>
            </a:r>
          </a:p>
          <a:p>
            <a:pPr marL="514350" indent="-514350"/>
            <a:r>
              <a:rPr lang="en-US" sz="3200" dirty="0" smtClean="0"/>
              <a:t>5.	Sparse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702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Example for which graphs are not unique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990600"/>
            <a:ext cx="78752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Consider set of vectors in {0,1}</a:t>
            </a:r>
            <a:r>
              <a:rPr lang="en-US" sz="3200" baseline="30000" dirty="0" smtClean="0"/>
              <a:t>d</a:t>
            </a:r>
            <a:r>
              <a:rPr lang="en-US" sz="3200" dirty="0" smtClean="0"/>
              <a:t> of even parity.</a:t>
            </a:r>
          </a:p>
          <a:p>
            <a:endParaRPr lang="en-US" sz="3200" dirty="0" smtClean="0"/>
          </a:p>
          <a:p>
            <a:r>
              <a:rPr lang="en-US" sz="3200" dirty="0" smtClean="0"/>
              <a:t>Sum of any two solutions is a solution,</a:t>
            </a:r>
          </a:p>
          <a:p>
            <a:r>
              <a:rPr lang="en-US" sz="3200" dirty="0" smtClean="0"/>
              <a:t>so sum over all </a:t>
            </a:r>
            <a:r>
              <a:rPr lang="en-US" sz="3200" dirty="0" err="1" smtClean="0"/>
              <a:t>isomorphisms</a:t>
            </a:r>
            <a:r>
              <a:rPr lang="en-US" sz="3200" dirty="0" smtClean="0"/>
              <a:t> of the point set</a:t>
            </a:r>
          </a:p>
          <a:p>
            <a:endParaRPr lang="en-US" sz="3200" dirty="0" smtClean="0"/>
          </a:p>
          <a:p>
            <a:r>
              <a:rPr lang="en-US" sz="3200" dirty="0" smtClean="0"/>
              <a:t>Every vertex gets degree at least </a:t>
            </a:r>
          </a:p>
          <a:p>
            <a:endParaRPr lang="en-US" sz="3200" dirty="0" smtClean="0"/>
          </a:p>
          <a:p>
            <a:r>
              <a:rPr lang="en-US" sz="3200" dirty="0" smtClean="0"/>
              <a:t>By previous theorem, is a solution of average</a:t>
            </a:r>
          </a:p>
          <a:p>
            <a:r>
              <a:rPr lang="en-US" sz="3200" dirty="0" smtClean="0"/>
              <a:t>degree at most </a:t>
            </a:r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159912" y="3276600"/>
            <a:ext cx="609600" cy="899886"/>
          </a:xfrm>
          <a:prstGeom prst="rect">
            <a:avLst/>
          </a:prstGeom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276600" y="4996500"/>
            <a:ext cx="1371719" cy="489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0600" y="5867400"/>
            <a:ext cx="7098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Century" pitchFamily="18" charset="0"/>
              </a:rPr>
              <a:t>Cannot have symmetry and </a:t>
            </a:r>
            <a:r>
              <a:rPr lang="en-US" sz="3200" i="1" dirty="0" err="1" smtClean="0">
                <a:latin typeface="Century" pitchFamily="18" charset="0"/>
              </a:rPr>
              <a:t>sparsity</a:t>
            </a:r>
            <a:endParaRPr lang="en-US" sz="3200" i="1" dirty="0" smtClean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026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Planarity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596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every set of vectors in 2 dimensions,</a:t>
            </a:r>
          </a:p>
          <a:p>
            <a:r>
              <a:rPr lang="en-US" sz="3200" dirty="0" smtClean="0"/>
              <a:t>there is a hard and </a:t>
            </a:r>
            <a:r>
              <a:rPr lang="en-US" sz="3200" dirty="0" smtClean="0">
                <a:latin typeface="cmmi10"/>
              </a:rPr>
              <a:t>®</a:t>
            </a:r>
            <a:r>
              <a:rPr lang="en-US" sz="3200" dirty="0" smtClean="0"/>
              <a:t>-soft graph that is planar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0552" y="4648200"/>
            <a:ext cx="2221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 crossings</a:t>
            </a:r>
          </a:p>
        </p:txBody>
      </p:sp>
      <p:sp>
        <p:nvSpPr>
          <p:cNvPr id="5" name="Oval 4"/>
          <p:cNvSpPr/>
          <p:nvPr/>
        </p:nvSpPr>
        <p:spPr>
          <a:xfrm>
            <a:off x="3706752" y="25146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01952" y="3886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30752" y="22098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64152" y="3886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3"/>
            <a:endCxn id="6" idx="7"/>
          </p:cNvCxnSpPr>
          <p:nvPr/>
        </p:nvCxnSpPr>
        <p:spPr>
          <a:xfrm rot="5400000">
            <a:off x="3803356" y="2458804"/>
            <a:ext cx="1406992" cy="15593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5"/>
            <a:endCxn id="8" idx="1"/>
          </p:cNvCxnSpPr>
          <p:nvPr/>
        </p:nvCxnSpPr>
        <p:spPr>
          <a:xfrm rot="16200000" flipH="1">
            <a:off x="4374856" y="2496904"/>
            <a:ext cx="1102192" cy="17879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026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Planarity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596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every set of vectors in 2 dimensions,</a:t>
            </a:r>
          </a:p>
          <a:p>
            <a:r>
              <a:rPr lang="en-US" sz="3200" dirty="0" smtClean="0"/>
              <a:t>there is a hard and </a:t>
            </a:r>
            <a:r>
              <a:rPr lang="en-US" sz="3200" dirty="0" smtClean="0">
                <a:latin typeface="cmmi10"/>
              </a:rPr>
              <a:t>®</a:t>
            </a:r>
            <a:r>
              <a:rPr lang="en-US" sz="3200" dirty="0" smtClean="0"/>
              <a:t>-soft graph that is planar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0552" y="4648200"/>
            <a:ext cx="2221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 crossings</a:t>
            </a:r>
          </a:p>
        </p:txBody>
      </p:sp>
      <p:sp>
        <p:nvSpPr>
          <p:cNvPr id="5" name="Oval 4"/>
          <p:cNvSpPr/>
          <p:nvPr/>
        </p:nvSpPr>
        <p:spPr>
          <a:xfrm>
            <a:off x="3706752" y="25146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01952" y="3886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30752" y="22098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64152" y="3886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3"/>
            <a:endCxn id="6" idx="7"/>
          </p:cNvCxnSpPr>
          <p:nvPr/>
        </p:nvCxnSpPr>
        <p:spPr>
          <a:xfrm rot="5400000">
            <a:off x="3803356" y="2458804"/>
            <a:ext cx="1406992" cy="15593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5"/>
            <a:endCxn id="8" idx="1"/>
          </p:cNvCxnSpPr>
          <p:nvPr/>
        </p:nvCxnSpPr>
        <p:spPr>
          <a:xfrm rot="16200000" flipH="1">
            <a:off x="4374856" y="2496904"/>
            <a:ext cx="1102192" cy="17879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3100" y="5435600"/>
            <a:ext cx="78191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And, no point contained in a triangle.</a:t>
            </a:r>
          </a:p>
          <a:p>
            <a:r>
              <a:rPr lang="en-US" sz="3200" dirty="0" smtClean="0"/>
              <a:t>In general dimension, is a </a:t>
            </a:r>
            <a:r>
              <a:rPr lang="en-US" sz="3200" dirty="0" err="1" smtClean="0"/>
              <a:t>simplicial</a:t>
            </a:r>
            <a:r>
              <a:rPr lang="en-US" sz="3200" dirty="0" smtClean="0"/>
              <a:t> complex.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33731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Planarity, proof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3546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dirty="0" smtClean="0"/>
              <a:t>graph with maximum sum of weighted degrees</a:t>
            </a:r>
          </a:p>
          <a:p>
            <a:r>
              <a:rPr lang="en-US" sz="3200" dirty="0" smtClean="0"/>
              <a:t>has no crossings.</a:t>
            </a:r>
          </a:p>
        </p:txBody>
      </p:sp>
      <p:sp>
        <p:nvSpPr>
          <p:cNvPr id="4" name="Oval 3"/>
          <p:cNvSpPr/>
          <p:nvPr/>
        </p:nvSpPr>
        <p:spPr>
          <a:xfrm>
            <a:off x="3706752" y="25146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01952" y="3886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30752" y="22098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64152" y="3886200"/>
            <a:ext cx="3810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741904" y="2535004"/>
            <a:ext cx="2092792" cy="1406992"/>
            <a:chOff x="3387952" y="2535004"/>
            <a:chExt cx="2092792" cy="1406992"/>
          </a:xfrm>
        </p:grpSpPr>
        <p:cxnSp>
          <p:nvCxnSpPr>
            <p:cNvPr id="8" name="Straight Connector 7"/>
            <p:cNvCxnSpPr>
              <a:stCxn id="6" idx="3"/>
              <a:endCxn id="5" idx="7"/>
            </p:cNvCxnSpPr>
            <p:nvPr/>
          </p:nvCxnSpPr>
          <p:spPr>
            <a:xfrm rot="5400000">
              <a:off x="3464152" y="2458804"/>
              <a:ext cx="1406992" cy="15593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5"/>
              <a:endCxn id="7" idx="1"/>
            </p:cNvCxnSpPr>
            <p:nvPr/>
          </p:nvCxnSpPr>
          <p:spPr>
            <a:xfrm rot="16200000" flipH="1">
              <a:off x="4035652" y="2496904"/>
              <a:ext cx="1102192" cy="17879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607200" y="2400300"/>
            <a:ext cx="2362200" cy="1677988"/>
            <a:chOff x="3253248" y="2400300"/>
            <a:chExt cx="2362200" cy="1677988"/>
          </a:xfrm>
        </p:grpSpPr>
        <p:cxnSp>
          <p:nvCxnSpPr>
            <p:cNvPr id="12" name="Straight Connector 11"/>
            <p:cNvCxnSpPr>
              <a:stCxn id="6" idx="4"/>
              <a:endCxn id="7" idx="0"/>
            </p:cNvCxnSpPr>
            <p:nvPr/>
          </p:nvCxnSpPr>
          <p:spPr>
            <a:xfrm rot="16200000" flipH="1">
              <a:off x="4701048" y="2971800"/>
              <a:ext cx="1295400" cy="5334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2"/>
              <a:endCxn id="5" idx="6"/>
            </p:cNvCxnSpPr>
            <p:nvPr/>
          </p:nvCxnSpPr>
          <p:spPr>
            <a:xfrm rot="10800000">
              <a:off x="3443748" y="4076700"/>
              <a:ext cx="1981200" cy="1588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4"/>
              <a:endCxn id="5" idx="0"/>
            </p:cNvCxnSpPr>
            <p:nvPr/>
          </p:nvCxnSpPr>
          <p:spPr>
            <a:xfrm rot="5400000">
              <a:off x="2910348" y="3238500"/>
              <a:ext cx="990600" cy="3048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2"/>
              <a:endCxn id="4" idx="6"/>
            </p:cNvCxnSpPr>
            <p:nvPr/>
          </p:nvCxnSpPr>
          <p:spPr>
            <a:xfrm rot="10800000" flipV="1">
              <a:off x="3748548" y="2400300"/>
              <a:ext cx="1143000" cy="3048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306520" y="2123776"/>
            <a:ext cx="38985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11785" y="3003876"/>
            <a:ext cx="38985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+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36102" y="3932911"/>
            <a:ext cx="38985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+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74881" y="2698961"/>
            <a:ext cx="38985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57116" y="2718616"/>
            <a:ext cx="30970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16252" y="3106991"/>
            <a:ext cx="30970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35975" y="2403987"/>
            <a:ext cx="31289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increase weights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outside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decrease weights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on crossing edges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66916" y="5191430"/>
            <a:ext cx="59264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Will </a:t>
            </a:r>
            <a:r>
              <a:rPr lang="en-US" sz="3200" dirty="0" smtClean="0"/>
              <a:t>fix </a:t>
            </a:r>
            <a:r>
              <a:rPr lang="en-US" sz="3200" dirty="0" smtClean="0">
                <a:latin typeface="cmmi10"/>
              </a:rPr>
              <a:t>LX</a:t>
            </a:r>
            <a:r>
              <a:rPr lang="en-US" sz="3200" dirty="0" smtClean="0"/>
              <a:t> and thus</a:t>
            </a:r>
            <a:endParaRPr lang="en-US" sz="3200" dirty="0" smtClean="0"/>
          </a:p>
          <a:p>
            <a:r>
              <a:rPr lang="en-US" sz="3200" dirty="0" smtClean="0"/>
              <a:t>but </a:t>
            </a:r>
            <a:r>
              <a:rPr lang="en-US" sz="3200" dirty="0" smtClean="0"/>
              <a:t>increases </a:t>
            </a:r>
            <a:r>
              <a:rPr lang="en-US" sz="3200" dirty="0" smtClean="0"/>
              <a:t>all weighted degrees</a:t>
            </a:r>
          </a:p>
        </p:txBody>
      </p:sp>
      <p:pic>
        <p:nvPicPr>
          <p:cNvPr id="37" name="Picture 3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4289714" y="5220927"/>
            <a:ext cx="1148195" cy="52754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33731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Planarity, proof</a:t>
            </a:r>
          </a:p>
        </p:txBody>
      </p:sp>
      <p:sp>
        <p:nvSpPr>
          <p:cNvPr id="4" name="Oval 3"/>
          <p:cNvSpPr/>
          <p:nvPr/>
        </p:nvSpPr>
        <p:spPr>
          <a:xfrm>
            <a:off x="1109944" y="1678283"/>
            <a:ext cx="582426" cy="6008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644003" y="3841516"/>
            <a:ext cx="582426" cy="6008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39648" y="1197565"/>
            <a:ext cx="582426" cy="6008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55044" y="3841516"/>
            <a:ext cx="582426" cy="6008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24"/>
          <p:cNvGrpSpPr/>
          <p:nvPr/>
        </p:nvGrpSpPr>
        <p:grpSpPr>
          <a:xfrm>
            <a:off x="1163680" y="1710463"/>
            <a:ext cx="3199203" cy="2219051"/>
            <a:chOff x="3387952" y="2535004"/>
            <a:chExt cx="2092792" cy="1406992"/>
          </a:xfrm>
        </p:grpSpPr>
        <p:cxnSp>
          <p:nvCxnSpPr>
            <p:cNvPr id="8" name="Straight Connector 7"/>
            <p:cNvCxnSpPr>
              <a:stCxn id="6" idx="3"/>
              <a:endCxn id="5" idx="7"/>
            </p:cNvCxnSpPr>
            <p:nvPr/>
          </p:nvCxnSpPr>
          <p:spPr>
            <a:xfrm rot="5400000">
              <a:off x="3464152" y="2458804"/>
              <a:ext cx="1406992" cy="15593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5"/>
              <a:endCxn id="7" idx="1"/>
            </p:cNvCxnSpPr>
            <p:nvPr/>
          </p:nvCxnSpPr>
          <p:spPr>
            <a:xfrm rot="16200000" flipH="1">
              <a:off x="4035652" y="2496904"/>
              <a:ext cx="1102192" cy="17879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3"/>
          <p:cNvGrpSpPr/>
          <p:nvPr/>
        </p:nvGrpSpPr>
        <p:grpSpPr>
          <a:xfrm>
            <a:off x="957761" y="1498014"/>
            <a:ext cx="3611041" cy="2646455"/>
            <a:chOff x="3253248" y="2400300"/>
            <a:chExt cx="2362200" cy="1677988"/>
          </a:xfrm>
        </p:grpSpPr>
        <p:cxnSp>
          <p:nvCxnSpPr>
            <p:cNvPr id="12" name="Straight Connector 11"/>
            <p:cNvCxnSpPr>
              <a:stCxn id="6" idx="4"/>
              <a:endCxn id="7" idx="0"/>
            </p:cNvCxnSpPr>
            <p:nvPr/>
          </p:nvCxnSpPr>
          <p:spPr>
            <a:xfrm rot="16200000" flipH="1">
              <a:off x="4701048" y="2971800"/>
              <a:ext cx="1295400" cy="5334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2"/>
              <a:endCxn id="5" idx="6"/>
            </p:cNvCxnSpPr>
            <p:nvPr/>
          </p:nvCxnSpPr>
          <p:spPr>
            <a:xfrm rot="10800000">
              <a:off x="3443748" y="4076700"/>
              <a:ext cx="1981200" cy="1588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4"/>
              <a:endCxn id="5" idx="0"/>
            </p:cNvCxnSpPr>
            <p:nvPr/>
          </p:nvCxnSpPr>
          <p:spPr>
            <a:xfrm rot="5400000">
              <a:off x="2910348" y="3238500"/>
              <a:ext cx="990600" cy="3048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2"/>
              <a:endCxn id="4" idx="6"/>
            </p:cNvCxnSpPr>
            <p:nvPr/>
          </p:nvCxnSpPr>
          <p:spPr>
            <a:xfrm rot="10800000" flipV="1">
              <a:off x="3748548" y="2400300"/>
              <a:ext cx="1143000" cy="3048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120877" y="1666568"/>
            <a:ext cx="558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mi10"/>
              </a:rPr>
              <a:t>x</a:t>
            </a:r>
            <a:r>
              <a:rPr lang="en-US" sz="3200" baseline="-25000" dirty="0" smtClean="0"/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92917" y="3839497"/>
            <a:ext cx="558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mi10"/>
              </a:rPr>
              <a:t>x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26541" y="1199535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mi10"/>
              </a:rPr>
              <a:t>y</a:t>
            </a:r>
            <a:r>
              <a:rPr lang="en-US" sz="3200" baseline="-25000" dirty="0" smtClean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3845" y="3839497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mi10"/>
              </a:rPr>
              <a:t>y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46670" y="265963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mi10"/>
              </a:rPr>
              <a:t>z</a:t>
            </a:r>
            <a:endParaRPr lang="en-US" sz="3200" baseline="-25000" dirty="0" smtClean="0"/>
          </a:p>
        </p:txBody>
      </p:sp>
      <p:pic>
        <p:nvPicPr>
          <p:cNvPr id="48" name="Picture 4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 bwMode="auto">
          <a:xfrm>
            <a:off x="5471384" y="691513"/>
            <a:ext cx="2854643" cy="951548"/>
          </a:xfrm>
          <a:prstGeom prst="rect">
            <a:avLst/>
          </a:prstGeom>
          <a:noFill/>
          <a:ln/>
          <a:effectLst/>
        </p:spPr>
      </p:pic>
      <p:pic>
        <p:nvPicPr>
          <p:cNvPr id="47" name="Picture 4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126030" y="1864360"/>
            <a:ext cx="1905450" cy="905870"/>
          </a:xfrm>
          <a:prstGeom prst="rect">
            <a:avLst/>
          </a:prstGeom>
        </p:spPr>
      </p:pic>
      <p:pic>
        <p:nvPicPr>
          <p:cNvPr id="50" name="Picture 49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782300" y="1158240"/>
            <a:ext cx="1199714" cy="442000"/>
          </a:xfrm>
          <a:prstGeom prst="rect">
            <a:avLst/>
          </a:prstGeom>
        </p:spPr>
      </p:pic>
      <p:pic>
        <p:nvPicPr>
          <p:cNvPr id="52" name="Picture 51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/>
          <a:stretch>
            <a:fillRect/>
          </a:stretch>
        </p:blipFill>
        <p:spPr bwMode="auto">
          <a:xfrm>
            <a:off x="1955914" y="4206240"/>
            <a:ext cx="1187766" cy="437598"/>
          </a:xfrm>
          <a:prstGeom prst="rect">
            <a:avLst/>
          </a:prstGeom>
          <a:noFill/>
          <a:ln/>
          <a:effectLst/>
        </p:spPr>
      </p:pic>
      <p:pic>
        <p:nvPicPr>
          <p:cNvPr id="54" name="Picture 53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/>
          <a:stretch>
            <a:fillRect/>
          </a:stretch>
        </p:blipFill>
        <p:spPr bwMode="auto">
          <a:xfrm>
            <a:off x="5974" y="2484120"/>
            <a:ext cx="1187766" cy="437598"/>
          </a:xfrm>
          <a:prstGeom prst="rect">
            <a:avLst/>
          </a:prstGeom>
          <a:noFill/>
          <a:ln/>
          <a:effectLst/>
        </p:spPr>
      </p:pic>
      <p:pic>
        <p:nvPicPr>
          <p:cNvPr id="56" name="Picture 55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/>
          <a:stretch>
            <a:fillRect/>
          </a:stretch>
        </p:blipFill>
        <p:spPr bwMode="auto">
          <a:xfrm>
            <a:off x="3978116" y="2057400"/>
            <a:ext cx="1187766" cy="437598"/>
          </a:xfrm>
          <a:prstGeom prst="rect">
            <a:avLst/>
          </a:prstGeom>
          <a:noFill/>
          <a:ln/>
          <a:effectLst/>
        </p:spPr>
      </p:pic>
      <p:pic>
        <p:nvPicPr>
          <p:cNvPr id="58" name="Picture 57" descr="TP_tmp.emf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/>
          <a:stretch>
            <a:fillRect/>
          </a:stretch>
        </p:blipFill>
        <p:spPr bwMode="auto">
          <a:xfrm>
            <a:off x="2855074" y="2743199"/>
            <a:ext cx="1187766" cy="375084"/>
          </a:xfrm>
          <a:prstGeom prst="rect">
            <a:avLst/>
          </a:prstGeom>
          <a:noFill/>
          <a:ln/>
          <a:effectLst/>
        </p:spPr>
      </p:pic>
      <p:pic>
        <p:nvPicPr>
          <p:cNvPr id="60" name="Picture 59" descr="TP_tmp.emf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/>
          <a:stretch>
            <a:fillRect/>
          </a:stretch>
        </p:blipFill>
        <p:spPr bwMode="auto">
          <a:xfrm>
            <a:off x="1733460" y="3352798"/>
            <a:ext cx="1144992" cy="433240"/>
          </a:xfrm>
          <a:prstGeom prst="rect">
            <a:avLst/>
          </a:prstGeom>
          <a:noFill/>
          <a:ln/>
          <a:effectLst/>
        </p:spPr>
      </p:pic>
      <p:sp>
        <p:nvSpPr>
          <p:cNvPr id="30" name="TextBox 29"/>
          <p:cNvSpPr txBox="1"/>
          <p:nvPr/>
        </p:nvSpPr>
        <p:spPr>
          <a:xfrm>
            <a:off x="766916" y="5191430"/>
            <a:ext cx="59264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Will </a:t>
            </a:r>
            <a:r>
              <a:rPr lang="en-US" sz="3200" dirty="0" smtClean="0"/>
              <a:t>fix </a:t>
            </a:r>
            <a:r>
              <a:rPr lang="en-US" sz="3200" dirty="0" smtClean="0">
                <a:latin typeface="cmmi10"/>
              </a:rPr>
              <a:t>LX</a:t>
            </a:r>
            <a:r>
              <a:rPr lang="en-US" sz="3200" dirty="0" smtClean="0"/>
              <a:t> and thus</a:t>
            </a:r>
            <a:endParaRPr lang="en-US" sz="3200" dirty="0" smtClean="0"/>
          </a:p>
          <a:p>
            <a:r>
              <a:rPr lang="en-US" sz="3200" dirty="0" smtClean="0"/>
              <a:t>but </a:t>
            </a:r>
            <a:r>
              <a:rPr lang="en-US" sz="3200" dirty="0" smtClean="0"/>
              <a:t>increases </a:t>
            </a:r>
            <a:r>
              <a:rPr lang="en-US" sz="3200" dirty="0" smtClean="0"/>
              <a:t>all weighted degrees</a:t>
            </a:r>
          </a:p>
        </p:txBody>
      </p:sp>
      <p:pic>
        <p:nvPicPr>
          <p:cNvPr id="31" name="Picture 30" descr="TP_tmp.emf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/>
          <a:stretch>
            <a:fillRect/>
          </a:stretch>
        </p:blipFill>
        <p:spPr bwMode="auto">
          <a:xfrm>
            <a:off x="4289714" y="5220927"/>
            <a:ext cx="1148195" cy="52754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872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Classification and Regression Experiments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609769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Given a set </a:t>
            </a:r>
            <a:r>
              <a:rPr lang="en-US" sz="3200" dirty="0" smtClean="0">
                <a:latin typeface="cmmi10"/>
              </a:rPr>
              <a:t>S</a:t>
            </a:r>
            <a:r>
              <a:rPr lang="en-US" sz="3200" dirty="0" smtClean="0"/>
              <a:t> of vectors with labels,</a:t>
            </a:r>
          </a:p>
          <a:p>
            <a:r>
              <a:rPr lang="en-US" sz="3200" dirty="0" smtClean="0"/>
              <a:t>compute </a:t>
            </a:r>
            <a:r>
              <a:rPr lang="en-US" sz="3200" dirty="0" smtClean="0">
                <a:latin typeface="cmmi10"/>
              </a:rPr>
              <a:t>z</a:t>
            </a:r>
            <a:r>
              <a:rPr lang="en-US" sz="3200" dirty="0" smtClean="0"/>
              <a:t> minimizing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subject to </a:t>
            </a:r>
          </a:p>
        </p:txBody>
      </p:sp>
      <p:pic>
        <p:nvPicPr>
          <p:cNvPr id="15" name="Picture 1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1750200" y="2347855"/>
            <a:ext cx="4195800" cy="932400"/>
          </a:xfrm>
          <a:prstGeom prst="rect">
            <a:avLst/>
          </a:prstGeom>
          <a:noFill/>
          <a:ln/>
          <a:effectLst/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553199" y="1056600"/>
            <a:ext cx="1235269" cy="467400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2364104" y="3496748"/>
            <a:ext cx="2893696" cy="465652"/>
          </a:xfrm>
          <a:prstGeom prst="rect">
            <a:avLst/>
          </a:prstGeom>
          <a:noFill/>
          <a:ln/>
          <a:effectLst/>
        </p:spPr>
      </p:pic>
      <p:sp>
        <p:nvSpPr>
          <p:cNvPr id="14" name="TextBox 13"/>
          <p:cNvSpPr txBox="1"/>
          <p:nvPr/>
        </p:nvSpPr>
        <p:spPr>
          <a:xfrm>
            <a:off x="609600" y="4790182"/>
            <a:ext cx="80659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With 2 clusters, use an indicator vector for one.</a:t>
            </a:r>
          </a:p>
          <a:p>
            <a:r>
              <a:rPr lang="en-US" sz="3200" dirty="0" smtClean="0"/>
              <a:t>With k clusters, use k indicator vectors.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69509" y="3370008"/>
            <a:ext cx="1670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[ZGL ‘03]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5605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Classification Experiments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4979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Used 10-fold cross validation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4778" y="1905000"/>
            <a:ext cx="836062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 had no parameters to train.</a:t>
            </a:r>
          </a:p>
          <a:p>
            <a:endParaRPr lang="en-US" sz="3200" dirty="0" smtClean="0"/>
          </a:p>
          <a:p>
            <a:r>
              <a:rPr lang="en-US" sz="3200" dirty="0" smtClean="0"/>
              <a:t>For other means of choosing graphs, </a:t>
            </a:r>
          </a:p>
          <a:p>
            <a:r>
              <a:rPr lang="en-US" sz="3200" dirty="0" smtClean="0"/>
              <a:t>chose their parameters by gridding over choices,</a:t>
            </a:r>
          </a:p>
          <a:p>
            <a:r>
              <a:rPr lang="en-US" sz="3200" dirty="0" smtClean="0"/>
              <a:t>and evaluating by leave-one-out cross-validation.</a:t>
            </a:r>
          </a:p>
          <a:p>
            <a:endParaRPr lang="en-US" sz="3200" dirty="0" smtClean="0"/>
          </a:p>
          <a:p>
            <a:r>
              <a:rPr lang="en-US" sz="3200" dirty="0" smtClean="0"/>
              <a:t>Repeated 100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5602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Classification experiments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914400"/>
          <a:ext cx="7467600" cy="4452966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1493044"/>
                <a:gridCol w="678656"/>
                <a:gridCol w="800100"/>
                <a:gridCol w="1143000"/>
                <a:gridCol w="1143000"/>
                <a:gridCol w="990600"/>
                <a:gridCol w="1219200"/>
              </a:tblGrid>
              <a:tr h="7835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Data set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 </a:t>
                      </a:r>
                      <a:r>
                        <a:rPr lang="en-US" sz="2400" u="none" strike="noStrike" baseline="0" dirty="0" smtClean="0"/>
                        <a:t>n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 </a:t>
                      </a:r>
                      <a:r>
                        <a:rPr lang="en-US" sz="2400" u="none" strike="noStrike" baseline="0" dirty="0" smtClean="0"/>
                        <a:t>dim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 smtClean="0"/>
                        <a:t>classes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 0.1-soft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 err="1" smtClean="0"/>
                        <a:t>knn</a:t>
                      </a:r>
                      <a:r>
                        <a:rPr lang="en-US" sz="2400" u="none" strike="noStrike" baseline="0" dirty="0" smtClean="0"/>
                        <a:t>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 </a:t>
                      </a:r>
                      <a:r>
                        <a:rPr lang="en-US" sz="2400" u="none" strike="noStrike" baseline="0" dirty="0" smtClean="0"/>
                        <a:t>thresh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 dirty="0"/>
                        <a:t>glass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214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9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 dirty="0"/>
                        <a:t>6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28.3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26.92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33.3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heart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270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13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17.81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16.05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16.1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53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ionosphere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351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34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5.57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18.5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6.34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iris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150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3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4.21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4.46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6.2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pima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768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26.61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24.54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26.45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sonar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208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60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8.64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13.8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14.94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vehicle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846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22.47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27.7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29.98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vowel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990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10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0.95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2.62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0.98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wine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178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 dirty="0"/>
                        <a:t>13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 dirty="0"/>
                        <a:t>3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2.62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 dirty="0"/>
                        <a:t>2.86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 dirty="0"/>
                        <a:t>3.64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62000" y="5638800"/>
            <a:ext cx="69667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tried </a:t>
            </a:r>
            <a:r>
              <a:rPr lang="en-US" sz="2400" dirty="0" err="1" smtClean="0"/>
              <a:t>unweighted</a:t>
            </a:r>
            <a:r>
              <a:rPr lang="en-US" sz="2400" dirty="0" smtClean="0"/>
              <a:t>, and exponential weights varying </a:t>
            </a:r>
            <a:r>
              <a:rPr lang="en-US" sz="2400" dirty="0" smtClean="0">
                <a:latin typeface="cmmi10"/>
              </a:rPr>
              <a:t>¾</a:t>
            </a:r>
          </a:p>
          <a:p>
            <a:pPr algn="ctr"/>
            <a:r>
              <a:rPr lang="en-US" sz="2400" dirty="0" smtClean="0"/>
              <a:t>varied k for </a:t>
            </a:r>
            <a:r>
              <a:rPr lang="en-US" sz="2400" dirty="0" err="1" smtClean="0"/>
              <a:t>knn</a:t>
            </a:r>
            <a:r>
              <a:rPr lang="en-US" sz="2400" dirty="0" smtClean="0"/>
              <a:t>, and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 for threshold</a:t>
            </a:r>
            <a:endParaRPr lang="en-US" sz="2400" dirty="0" smtClean="0">
              <a:latin typeface="cmmi1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5602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Classification experiments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914400"/>
          <a:ext cx="8686800" cy="4452966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1493044"/>
                <a:gridCol w="678656"/>
                <a:gridCol w="800100"/>
                <a:gridCol w="1143000"/>
                <a:gridCol w="1143000"/>
                <a:gridCol w="990600"/>
                <a:gridCol w="1219200"/>
                <a:gridCol w="1219200"/>
              </a:tblGrid>
              <a:tr h="7835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Data set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 </a:t>
                      </a:r>
                      <a:r>
                        <a:rPr lang="en-US" sz="2400" u="none" strike="noStrike" baseline="0" dirty="0" smtClean="0"/>
                        <a:t>n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 </a:t>
                      </a:r>
                      <a:r>
                        <a:rPr lang="en-US" sz="2400" u="none" strike="noStrike" baseline="0" dirty="0" smtClean="0"/>
                        <a:t>dim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 smtClean="0"/>
                        <a:t>classes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 0.1-soft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 err="1" smtClean="0"/>
                        <a:t>knn</a:t>
                      </a:r>
                      <a:r>
                        <a:rPr lang="en-US" sz="2400" u="none" strike="noStrike" baseline="0" dirty="0" smtClean="0"/>
                        <a:t>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/>
                        <a:t> </a:t>
                      </a:r>
                      <a:r>
                        <a:rPr lang="en-US" sz="2400" u="none" strike="noStrike" baseline="0" dirty="0" smtClean="0"/>
                        <a:t>thresh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baseline="0" dirty="0" err="1" smtClean="0"/>
                        <a:t>libsvm</a:t>
                      </a:r>
                      <a:r>
                        <a:rPr lang="en-US" sz="2400" u="none" strike="noStrike" baseline="0" dirty="0" smtClean="0"/>
                        <a:t>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 dirty="0"/>
                        <a:t>glass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214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9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 dirty="0"/>
                        <a:t>6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28.3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26.92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33.3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 dirty="0"/>
                        <a:t>31.44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heart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270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13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17.81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16.05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 dirty="0"/>
                        <a:t>16.1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17.01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53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ionosphere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351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34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5.57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18.5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6.34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6.2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iris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150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3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4.21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4.46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6.2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3.87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pima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768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26.61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24.54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26.45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23.24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sonar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208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60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8.64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13.8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14.94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11.71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vehicle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846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22.47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27.7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29.98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14.87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vowel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990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10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11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0.95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2.62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0.98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0.64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baseline="0"/>
                        <a:t>wine 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178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 dirty="0"/>
                        <a:t>13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 dirty="0"/>
                        <a:t>3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2.62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 dirty="0"/>
                        <a:t>2.86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baseline="0"/>
                        <a:t>3.64</a:t>
                      </a:r>
                      <a:endParaRPr lang="en-US" sz="24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baseline="0" dirty="0"/>
                        <a:t>2.57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5562600"/>
            <a:ext cx="78078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</a:t>
            </a:r>
            <a:r>
              <a:rPr lang="en-US" sz="3200" dirty="0" err="1" smtClean="0"/>
              <a:t>libsvm</a:t>
            </a:r>
            <a:r>
              <a:rPr lang="en-US" sz="3200" dirty="0" smtClean="0"/>
              <a:t> [</a:t>
            </a:r>
            <a:r>
              <a:rPr lang="en-US" sz="3200" dirty="0" err="1" smtClean="0"/>
              <a:t>ChangLin</a:t>
            </a:r>
            <a:r>
              <a:rPr lang="en-US" sz="3200" dirty="0" smtClean="0"/>
              <a:t>], </a:t>
            </a:r>
          </a:p>
          <a:p>
            <a:r>
              <a:rPr lang="en-US" sz="3200" dirty="0" smtClean="0"/>
              <a:t>     chose </a:t>
            </a:r>
            <a:r>
              <a:rPr lang="en-US" sz="3200" dirty="0" err="1" smtClean="0"/>
              <a:t>params</a:t>
            </a:r>
            <a:r>
              <a:rPr lang="en-US" sz="3200" dirty="0" smtClean="0"/>
              <a:t> by 10-fold CV on training </a:t>
            </a:r>
            <a:r>
              <a:rPr lang="en-US" sz="3200" dirty="0" err="1" smtClean="0"/>
              <a:t>dat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3603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Regression Error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1" y="1219200"/>
          <a:ext cx="7467599" cy="234580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33450"/>
                <a:gridCol w="652590"/>
                <a:gridCol w="660849"/>
                <a:gridCol w="726935"/>
                <a:gridCol w="1057358"/>
                <a:gridCol w="921817"/>
                <a:gridCol w="1066800"/>
                <a:gridCol w="1447800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Data set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/>
                        <a:t>     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/>
                        <a:t>   dim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hard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0.1-soft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knn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thresh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epsilon-</a:t>
                      </a:r>
                      <a:r>
                        <a:rPr lang="en-US" sz="2000" u="none" strike="noStrike" dirty="0" err="1"/>
                        <a:t>svr</a:t>
                      </a:r>
                      <a:r>
                        <a:rPr lang="en-US" sz="2000" u="none" strike="noStrike" dirty="0"/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abalone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4177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0.479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0.482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0.492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0.657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Too long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21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housing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506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0.136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0.138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0.224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0.507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0.138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21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machine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0.17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0.185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0.164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0.608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0.394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21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mpg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392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0.12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0.118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0.137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0.145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0.128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4800600"/>
            <a:ext cx="68125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Data normalized to have variance 1.</a:t>
            </a:r>
          </a:p>
          <a:p>
            <a:r>
              <a:rPr lang="en-US" sz="3200" dirty="0" smtClean="0"/>
              <a:t>2-fold CV on abalone, 10-fold otherwise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838200"/>
            <a:ext cx="797468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Standard graphs</a:t>
            </a:r>
          </a:p>
          <a:p>
            <a:r>
              <a:rPr lang="en-US" sz="3200" dirty="0" smtClean="0"/>
              <a:t>Motivation for ours</a:t>
            </a:r>
          </a:p>
          <a:p>
            <a:r>
              <a:rPr lang="en-US" sz="3200" dirty="0" err="1" smtClean="0"/>
              <a:t>Laplacian</a:t>
            </a:r>
            <a:r>
              <a:rPr lang="en-US" sz="3200" dirty="0" smtClean="0"/>
              <a:t> view</a:t>
            </a:r>
          </a:p>
          <a:p>
            <a:r>
              <a:rPr lang="en-US" sz="3200" dirty="0" smtClean="0"/>
              <a:t>Combinatorial properties (</a:t>
            </a:r>
            <a:r>
              <a:rPr lang="en-US" sz="3200" dirty="0" err="1" smtClean="0"/>
              <a:t>Sparsity</a:t>
            </a:r>
            <a:r>
              <a:rPr lang="en-US" sz="3200" dirty="0" smtClean="0"/>
              <a:t> &amp; Planarity)</a:t>
            </a:r>
          </a:p>
          <a:p>
            <a:r>
              <a:rPr lang="en-US" sz="3200" dirty="0" smtClean="0"/>
              <a:t>Use in classification, regression and clustering</a:t>
            </a:r>
          </a:p>
          <a:p>
            <a:r>
              <a:rPr lang="en-US" sz="3200" dirty="0" smtClean="0"/>
              <a:t>Efficient computation</a:t>
            </a:r>
          </a:p>
          <a:p>
            <a:endParaRPr lang="en-US" sz="3200" dirty="0" smtClean="0"/>
          </a:p>
          <a:p>
            <a:r>
              <a:rPr lang="en-US" sz="3200" dirty="0" smtClean="0"/>
              <a:t>Approximate </a:t>
            </a:r>
            <a:r>
              <a:rPr lang="en-US" sz="3200" dirty="0" err="1" smtClean="0"/>
              <a:t>sparsity</a:t>
            </a:r>
            <a:endParaRPr lang="en-US" sz="3200" dirty="0" smtClean="0"/>
          </a:p>
          <a:p>
            <a:r>
              <a:rPr lang="en-US" sz="3200" dirty="0" err="1" smtClean="0"/>
              <a:t>Lovasz’s</a:t>
            </a:r>
            <a:r>
              <a:rPr lang="en-US" sz="3200" dirty="0" smtClean="0"/>
              <a:t> graphs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Open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011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Clustering Experiments (0.1-soft)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021" y="5878285"/>
            <a:ext cx="77418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NJW: </a:t>
            </a:r>
            <a:r>
              <a:rPr lang="en-US" sz="2800" dirty="0" smtClean="0"/>
              <a:t>Ng-Jordan-Weiss</a:t>
            </a:r>
            <a:r>
              <a:rPr lang="en-US" sz="2800" dirty="0" smtClean="0"/>
              <a:t>, as implemented in Spider.</a:t>
            </a:r>
          </a:p>
          <a:p>
            <a:r>
              <a:rPr lang="en-US" sz="2800" dirty="0" smtClean="0"/>
              <a:t>	Use graph, run k-means in </a:t>
            </a:r>
            <a:r>
              <a:rPr lang="en-US" sz="2800" dirty="0" err="1" smtClean="0"/>
              <a:t>Nvec</a:t>
            </a:r>
            <a:r>
              <a:rPr lang="en-US" sz="2800" dirty="0" smtClean="0"/>
              <a:t> eigenvectors.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65966" y="825502"/>
          <a:ext cx="6736034" cy="459607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288234"/>
                <a:gridCol w="778801"/>
                <a:gridCol w="783299"/>
                <a:gridCol w="812800"/>
                <a:gridCol w="1162329"/>
                <a:gridCol w="903431"/>
                <a:gridCol w="1007140"/>
              </a:tblGrid>
              <a:tr h="3682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Data set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k-means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NJW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/>
                        <a:t>Nvec</a:t>
                      </a:r>
                      <a:r>
                        <a:rPr lang="en-US" sz="2000" u="none" strike="noStrike" baseline="0" dirty="0" smtClean="0"/>
                        <a:t> = 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glass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0.41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heart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2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ionosphere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0.29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iris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pima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0.34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sonar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/>
                        <a:t>0.40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vehicle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0.55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86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/>
                        <a:t>Vowel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0.65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wine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0.30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0.33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0.03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011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Clustering Experiments (0.1-soft)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5966" y="825502"/>
          <a:ext cx="8184336" cy="459607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288234"/>
                <a:gridCol w="778801"/>
                <a:gridCol w="783299"/>
                <a:gridCol w="812800"/>
                <a:gridCol w="1162329"/>
                <a:gridCol w="903431"/>
                <a:gridCol w="1007140"/>
                <a:gridCol w="1448302"/>
              </a:tblGrid>
              <a:tr h="3682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Data set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k-means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NJW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/>
                        <a:t>Nvec</a:t>
                      </a:r>
                      <a:r>
                        <a:rPr lang="en-US" sz="2000" u="none" strike="noStrike" baseline="0" dirty="0" smtClean="0"/>
                        <a:t> = 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/>
                        <a:t>Nvec</a:t>
                      </a:r>
                      <a:r>
                        <a:rPr lang="en-US" sz="2000" u="none" strike="noStrike" dirty="0" smtClean="0"/>
                        <a:t> chosen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glass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0.41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0.45 (12)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heart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0.19 (2)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2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ionosphere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 0.09 </a:t>
                      </a:r>
                      <a:r>
                        <a:rPr lang="en-US" sz="2000" u="none" strike="noStrike" dirty="0"/>
                        <a:t>(15)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iris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0.09</a:t>
                      </a:r>
                      <a:r>
                        <a:rPr lang="en-US" sz="2000" u="none" strike="noStrike" dirty="0"/>
                        <a:t>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pima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0.34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 0.35 (12)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sonar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 0.35 </a:t>
                      </a:r>
                      <a:r>
                        <a:rPr lang="en-US" sz="2000" u="none" strike="noStrike" dirty="0"/>
                        <a:t>(35)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vehicle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 </a:t>
                      </a:r>
                      <a:r>
                        <a:rPr lang="en-US" sz="2000" b="1" u="none" strike="noStrike" dirty="0"/>
                        <a:t>0.53</a:t>
                      </a:r>
                      <a:r>
                        <a:rPr lang="en-US" sz="2000" u="none" strike="noStrike" dirty="0"/>
                        <a:t>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86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/>
                        <a:t>Vowel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/>
                        <a:t>0.60</a:t>
                      </a:r>
                      <a:r>
                        <a:rPr lang="en-US" sz="2000" u="none" strike="noStrike" dirty="0" smtClean="0"/>
                        <a:t> </a:t>
                      </a:r>
                      <a:r>
                        <a:rPr lang="en-US" sz="2000" u="none" strike="noStrike" dirty="0"/>
                        <a:t>(30)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wine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0.30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0.33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 </a:t>
                      </a:r>
                      <a:r>
                        <a:rPr lang="en-US" sz="2000" b="1" u="none" strike="noStrike" dirty="0"/>
                        <a:t>0.03</a:t>
                      </a:r>
                      <a:r>
                        <a:rPr lang="en-US" sz="2000" u="none" strike="noStrike" dirty="0"/>
                        <a:t>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4021" y="5878285"/>
            <a:ext cx="77418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NJW: Ng, Jordan, Weiss, as implemented in Spider.</a:t>
            </a:r>
          </a:p>
          <a:p>
            <a:r>
              <a:rPr lang="en-US" sz="2800" dirty="0" smtClean="0"/>
              <a:t>	Use graph, run k-means in </a:t>
            </a:r>
            <a:r>
              <a:rPr lang="en-US" sz="2800" dirty="0" err="1" smtClean="0"/>
              <a:t>Nvec</a:t>
            </a:r>
            <a:r>
              <a:rPr lang="en-US" sz="2800" dirty="0" smtClean="0"/>
              <a:t> eigenvectors.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650"/>
            <a:ext cx="46482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28600" y="152400"/>
            <a:ext cx="79608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Choosing number vectors for spectral</a:t>
            </a:r>
          </a:p>
        </p:txBody>
      </p:sp>
      <p:sp>
        <p:nvSpPr>
          <p:cNvPr id="7" name="Oval 6"/>
          <p:cNvSpPr/>
          <p:nvPr/>
        </p:nvSpPr>
        <p:spPr>
          <a:xfrm>
            <a:off x="2019300" y="3556000"/>
            <a:ext cx="292100" cy="292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1500" y="4838700"/>
            <a:ext cx="64664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Project X into eigenvectors.</a:t>
            </a:r>
          </a:p>
          <a:p>
            <a:r>
              <a:rPr lang="en-US" sz="3200" dirty="0" smtClean="0"/>
              <a:t>Take vectors until </a:t>
            </a:r>
            <a:r>
              <a:rPr lang="en-US" sz="3200" dirty="0" smtClean="0"/>
              <a:t>all small coefficient.</a:t>
            </a:r>
            <a:endParaRPr lang="en-US" sz="3200" dirty="0" smtClean="0"/>
          </a:p>
          <a:p>
            <a:r>
              <a:rPr lang="en-US" sz="3200" dirty="0" smtClean="0"/>
              <a:t>(Still fuzzy)</a:t>
            </a:r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1200" y="927100"/>
            <a:ext cx="46228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val 10"/>
          <p:cNvSpPr/>
          <p:nvPr/>
        </p:nvSpPr>
        <p:spPr>
          <a:xfrm>
            <a:off x="5295900" y="2425700"/>
            <a:ext cx="292100" cy="292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56300" y="3543300"/>
            <a:ext cx="292100" cy="292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60400" y="4114800"/>
            <a:ext cx="3311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Vector number (by </a:t>
            </a:r>
            <a:r>
              <a:rPr lang="en-US" sz="2800" dirty="0" smtClean="0">
                <a:latin typeface="cmmi10"/>
              </a:rPr>
              <a:t>¸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3625362" y="2260600"/>
            <a:ext cx="1893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projection</a:t>
            </a:r>
            <a:endParaRPr lang="en-US" sz="3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270500" y="4152900"/>
            <a:ext cx="3311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Vector number (by </a:t>
            </a:r>
            <a:r>
              <a:rPr lang="en-US" sz="2800" dirty="0" smtClean="0">
                <a:latin typeface="cmmi10"/>
              </a:rPr>
              <a:t>¸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752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Quadratic Program for Edge Weights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667000" y="914400"/>
            <a:ext cx="3037114" cy="68580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76200" y="3429000"/>
            <a:ext cx="4303302" cy="2565975"/>
            <a:chOff x="421098" y="1981200"/>
            <a:chExt cx="4303302" cy="2565975"/>
          </a:xfrm>
        </p:grpSpPr>
        <p:pic>
          <p:nvPicPr>
            <p:cNvPr id="11" name="Picture 10" descr="TP_tmp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/>
            <a:stretch>
              <a:fillRect/>
            </a:stretch>
          </p:blipFill>
          <p:spPr bwMode="auto">
            <a:xfrm>
              <a:off x="1219200" y="1981200"/>
              <a:ext cx="3505200" cy="1418771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2" name="Left Brace 11"/>
            <p:cNvSpPr/>
            <p:nvPr/>
          </p:nvSpPr>
          <p:spPr>
            <a:xfrm>
              <a:off x="990600" y="1981200"/>
              <a:ext cx="304800" cy="1371600"/>
            </a:xfrm>
            <a:prstGeom prst="leftBrac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 Brace 12"/>
            <p:cNvSpPr/>
            <p:nvPr/>
          </p:nvSpPr>
          <p:spPr>
            <a:xfrm rot="16200000">
              <a:off x="2819400" y="2209800"/>
              <a:ext cx="381000" cy="2819400"/>
            </a:xfrm>
            <a:prstGeom prst="leftBrace">
              <a:avLst>
                <a:gd name="adj1" fmla="val 8333"/>
                <a:gd name="adj2" fmla="val 50000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19812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40298" y="2819400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3962400"/>
              <a:ext cx="385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1098" y="2362200"/>
              <a:ext cx="4171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14400" y="2275582"/>
            <a:ext cx="34607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Signed vertex-edge </a:t>
            </a:r>
          </a:p>
          <a:p>
            <a:r>
              <a:rPr lang="en-US" sz="3200" dirty="0" smtClean="0"/>
              <a:t>adjacency matrix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0" y="2286000"/>
            <a:ext cx="28133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Diagonal matrix</a:t>
            </a:r>
          </a:p>
          <a:p>
            <a:r>
              <a:rPr lang="en-US" sz="3200" dirty="0" smtClean="0"/>
              <a:t>of edge weights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895600" y="1600200"/>
            <a:ext cx="990600" cy="762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4648200" y="1600200"/>
            <a:ext cx="762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531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Objective function is quadratic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28600" y="914400"/>
            <a:ext cx="3398108" cy="1143000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3810000" y="990600"/>
            <a:ext cx="2867838" cy="1061100"/>
          </a:xfrm>
          <a:prstGeom prst="rect">
            <a:avLst/>
          </a:prstGeom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/>
          <a:stretch>
            <a:fillRect/>
          </a:stretch>
        </p:blipFill>
        <p:spPr bwMode="auto">
          <a:xfrm>
            <a:off x="3810000" y="2209795"/>
            <a:ext cx="2362500" cy="1040625"/>
          </a:xfrm>
          <a:prstGeom prst="rect">
            <a:avLst/>
          </a:prstGeom>
          <a:noFill/>
          <a:ln/>
          <a:effectLst/>
        </p:spPr>
      </p:pic>
      <p:pic>
        <p:nvPicPr>
          <p:cNvPr id="12" name="Picture 11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/>
          <a:stretch>
            <a:fillRect/>
          </a:stretch>
        </p:blipFill>
        <p:spPr bwMode="auto">
          <a:xfrm>
            <a:off x="3810000" y="3352793"/>
            <a:ext cx="2503125" cy="1040625"/>
          </a:xfrm>
          <a:prstGeom prst="rect">
            <a:avLst/>
          </a:prstGeom>
          <a:noFill/>
          <a:ln/>
          <a:effectLst/>
        </p:spPr>
      </p:pic>
      <p:pic>
        <p:nvPicPr>
          <p:cNvPr id="17" name="Picture 16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/>
          <a:stretch>
            <a:fillRect/>
          </a:stretch>
        </p:blipFill>
        <p:spPr bwMode="auto">
          <a:xfrm>
            <a:off x="3733800" y="4648200"/>
            <a:ext cx="2615625" cy="1518750"/>
          </a:xfrm>
          <a:prstGeom prst="rect">
            <a:avLst/>
          </a:prstGeom>
          <a:noFill/>
          <a:ln/>
          <a:effectLst/>
        </p:spPr>
      </p:pic>
      <p:pic>
        <p:nvPicPr>
          <p:cNvPr id="20" name="Picture 19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/>
          <a:stretch>
            <a:fillRect/>
          </a:stretch>
        </p:blipFill>
        <p:spPr bwMode="auto">
          <a:xfrm>
            <a:off x="6995652" y="2497392"/>
            <a:ext cx="1447800" cy="386080"/>
          </a:xfrm>
          <a:prstGeom prst="rect">
            <a:avLst/>
          </a:prstGeom>
          <a:noFill/>
          <a:ln/>
          <a:effectLst/>
        </p:spPr>
      </p:pic>
      <p:pic>
        <p:nvPicPr>
          <p:cNvPr id="22" name="Picture 21" descr="TP_tmp.emf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6978444" y="3701844"/>
            <a:ext cx="1822499" cy="382500"/>
          </a:xfrm>
          <a:prstGeom prst="rect">
            <a:avLst/>
          </a:prstGeom>
        </p:spPr>
      </p:pic>
      <p:pic>
        <p:nvPicPr>
          <p:cNvPr id="24" name="Picture 23" descr="TP_tmp.emf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2601201" y="6400803"/>
            <a:ext cx="405581" cy="32446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993882" y="6223828"/>
            <a:ext cx="4311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is vector of edge weights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4223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Soft graph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1720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Minimize</a:t>
            </a:r>
          </a:p>
        </p:txBody>
      </p:sp>
      <p:pic>
        <p:nvPicPr>
          <p:cNvPr id="4" name="Picture 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181600" y="304800"/>
            <a:ext cx="2296673" cy="1551000"/>
          </a:xfrm>
          <a:prstGeom prst="rect">
            <a:avLst/>
          </a:prstGeom>
        </p:spPr>
      </p:pic>
      <p:pic>
        <p:nvPicPr>
          <p:cNvPr id="6" name="Picture 5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438400" y="914400"/>
            <a:ext cx="1437882" cy="611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2158425"/>
            <a:ext cx="1955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Subject  to</a:t>
            </a:r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743200" y="1981200"/>
            <a:ext cx="3707673" cy="990600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781800" y="2245125"/>
            <a:ext cx="1434375" cy="421875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667000" y="3200400"/>
            <a:ext cx="1047749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4223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Soft graph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1720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Minimize</a:t>
            </a:r>
          </a:p>
        </p:txBody>
      </p:sp>
      <p:pic>
        <p:nvPicPr>
          <p:cNvPr id="4" name="Picture 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5181600" y="304800"/>
            <a:ext cx="2296673" cy="1551000"/>
          </a:xfrm>
          <a:prstGeom prst="rect">
            <a:avLst/>
          </a:prstGeom>
        </p:spPr>
      </p:pic>
      <p:pic>
        <p:nvPicPr>
          <p:cNvPr id="6" name="Picture 5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438400" y="914400"/>
            <a:ext cx="1437882" cy="611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2158425"/>
            <a:ext cx="1955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Subject  to</a:t>
            </a:r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743200" y="1981200"/>
            <a:ext cx="3707673" cy="990600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781800" y="2245125"/>
            <a:ext cx="1434375" cy="421875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2667000" y="3200400"/>
            <a:ext cx="1047749" cy="381000"/>
          </a:xfrm>
          <a:prstGeom prst="rect">
            <a:avLst/>
          </a:prstGeom>
        </p:spPr>
      </p:pic>
      <p:pic>
        <p:nvPicPr>
          <p:cNvPr id="15" name="Picture 14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/>
          <a:stretch>
            <a:fillRect/>
          </a:stretch>
        </p:blipFill>
        <p:spPr bwMode="auto">
          <a:xfrm>
            <a:off x="2743200" y="4724400"/>
            <a:ext cx="4528455" cy="990600"/>
          </a:xfrm>
          <a:prstGeom prst="rect">
            <a:avLst/>
          </a:prstGeom>
          <a:noFill/>
          <a:ln/>
          <a:effectLst/>
        </p:spPr>
      </p:pic>
      <p:sp>
        <p:nvSpPr>
          <p:cNvPr id="14" name="TextBox 13"/>
          <p:cNvSpPr txBox="1"/>
          <p:nvPr/>
        </p:nvSpPr>
        <p:spPr>
          <a:xfrm>
            <a:off x="533400" y="4876800"/>
            <a:ext cx="1720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Minimize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2971800" y="3810000"/>
            <a:ext cx="2209800" cy="838200"/>
          </a:xfrm>
          <a:prstGeom prst="downArrow">
            <a:avLst/>
          </a:prstGeom>
          <a:solidFill>
            <a:srgbClr val="E428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89321" y="5943600"/>
            <a:ext cx="3830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Searching over </a:t>
            </a:r>
            <a:r>
              <a:rPr lang="en-US" sz="3200" dirty="0" smtClean="0">
                <a:latin typeface="cmmi10"/>
              </a:rPr>
              <a:t>¹</a:t>
            </a:r>
            <a:r>
              <a:rPr lang="en-US" sz="3200" dirty="0" smtClean="0"/>
              <a:t> until</a:t>
            </a:r>
          </a:p>
        </p:txBody>
      </p:sp>
      <p:pic>
        <p:nvPicPr>
          <p:cNvPr id="20" name="Picture 19" descr="TP_tmp.emf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/>
          <a:stretch>
            <a:fillRect/>
          </a:stretch>
        </p:blipFill>
        <p:spPr bwMode="auto">
          <a:xfrm>
            <a:off x="4495800" y="5791200"/>
            <a:ext cx="3505892" cy="93668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488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Soft graph program, as NNLSQ</a:t>
            </a:r>
          </a:p>
        </p:txBody>
      </p:sp>
      <p:pic>
        <p:nvPicPr>
          <p:cNvPr id="15" name="Picture 1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2819400" y="762000"/>
            <a:ext cx="5706000" cy="1248188"/>
          </a:xfrm>
          <a:prstGeom prst="rect">
            <a:avLst/>
          </a:prstGeom>
          <a:noFill/>
          <a:ln/>
          <a:effectLst/>
        </p:spPr>
      </p:pic>
      <p:sp>
        <p:nvSpPr>
          <p:cNvPr id="14" name="TextBox 13"/>
          <p:cNvSpPr txBox="1"/>
          <p:nvPr/>
        </p:nvSpPr>
        <p:spPr>
          <a:xfrm>
            <a:off x="838200" y="990600"/>
            <a:ext cx="1720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Minimize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4400" y="3536288"/>
            <a:ext cx="1720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Minimize</a:t>
            </a:r>
          </a:p>
        </p:txBody>
      </p:sp>
      <p:pic>
        <p:nvPicPr>
          <p:cNvPr id="24" name="Picture 23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2665075" y="3505872"/>
            <a:ext cx="5350138" cy="622961"/>
          </a:xfrm>
          <a:prstGeom prst="rect">
            <a:avLst/>
          </a:prstGeom>
          <a:noFill/>
          <a:ln/>
          <a:effectLst/>
        </p:spPr>
      </p:pic>
      <p:pic>
        <p:nvPicPr>
          <p:cNvPr id="21" name="Picture 20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2821862" y="4425863"/>
            <a:ext cx="1676398" cy="457200"/>
          </a:xfrm>
          <a:prstGeom prst="rect">
            <a:avLst/>
          </a:prstGeom>
          <a:noFill/>
          <a:ln/>
          <a:effectLst/>
        </p:spPr>
      </p:pic>
      <p:sp>
        <p:nvSpPr>
          <p:cNvPr id="22" name="Down Arrow 21"/>
          <p:cNvSpPr/>
          <p:nvPr/>
        </p:nvSpPr>
        <p:spPr>
          <a:xfrm>
            <a:off x="2971800" y="2209800"/>
            <a:ext cx="2209800" cy="838200"/>
          </a:xfrm>
          <a:prstGeom prst="downArrow">
            <a:avLst/>
          </a:prstGeom>
          <a:solidFill>
            <a:srgbClr val="E428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5410200"/>
            <a:ext cx="6614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non-negative least-squares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3088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Computing Soft graph quickly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091625"/>
            <a:ext cx="1720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Minimize</a:t>
            </a:r>
          </a:p>
        </p:txBody>
      </p:sp>
      <p:pic>
        <p:nvPicPr>
          <p:cNvPr id="16" name="Picture 1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2430781" y="1060537"/>
            <a:ext cx="5958837" cy="693837"/>
          </a:xfrm>
          <a:prstGeom prst="rect">
            <a:avLst/>
          </a:prstGeom>
          <a:noFill/>
          <a:ln/>
          <a:effectLst/>
        </p:spPr>
      </p:pic>
      <p:pic>
        <p:nvPicPr>
          <p:cNvPr id="21" name="Picture 2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2514602" y="1981200"/>
            <a:ext cx="1676398" cy="457200"/>
          </a:xfrm>
          <a:prstGeom prst="rect">
            <a:avLst/>
          </a:prstGeom>
          <a:noFill/>
          <a:ln/>
          <a:effectLst/>
        </p:spPr>
      </p:pic>
      <p:sp>
        <p:nvSpPr>
          <p:cNvPr id="14" name="TextBox 13"/>
          <p:cNvSpPr txBox="1"/>
          <p:nvPr/>
        </p:nvSpPr>
        <p:spPr>
          <a:xfrm>
            <a:off x="603575" y="2972812"/>
            <a:ext cx="793082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Look for solution among a subset of edges</a:t>
            </a:r>
          </a:p>
          <a:p>
            <a:endParaRPr lang="en-US" sz="3200" dirty="0" smtClean="0"/>
          </a:p>
          <a:p>
            <a:r>
              <a:rPr lang="en-US" sz="3200" dirty="0" smtClean="0"/>
              <a:t>Given solution restricted to subset of edges</a:t>
            </a:r>
          </a:p>
          <a:p>
            <a:r>
              <a:rPr lang="en-US" sz="3200" dirty="0" smtClean="0"/>
              <a:t>    check gradient of </a:t>
            </a:r>
            <a:r>
              <a:rPr lang="en-US" sz="3200" dirty="0" err="1" smtClean="0"/>
              <a:t>obj</a:t>
            </a:r>
            <a:r>
              <a:rPr lang="en-US" sz="3200" dirty="0" smtClean="0"/>
              <a:t> </a:t>
            </a:r>
            <a:r>
              <a:rPr lang="en-US" sz="3200" dirty="0" err="1" smtClean="0"/>
              <a:t>func</a:t>
            </a:r>
            <a:r>
              <a:rPr lang="en-US" sz="3200" dirty="0" smtClean="0"/>
              <a:t> </a:t>
            </a:r>
            <a:r>
              <a:rPr lang="en-US" sz="3200" dirty="0" err="1" smtClean="0"/>
              <a:t>wrt</a:t>
            </a:r>
            <a:r>
              <a:rPr lang="en-US" sz="3200" dirty="0" smtClean="0"/>
              <a:t> unused edges</a:t>
            </a:r>
          </a:p>
          <a:p>
            <a:r>
              <a:rPr lang="en-US" sz="3200" dirty="0" smtClean="0"/>
              <a:t>    if all negative, finished</a:t>
            </a:r>
          </a:p>
          <a:p>
            <a:r>
              <a:rPr lang="en-US" sz="3200" dirty="0" smtClean="0"/>
              <a:t>    otherwise, include some and solve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5359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Computation Time (</a:t>
            </a:r>
            <a:r>
              <a:rPr lang="en-US" sz="4000" dirty="0" err="1" smtClean="0"/>
              <a:t>secs</a:t>
            </a:r>
            <a:r>
              <a:rPr lang="en-US" sz="4000" dirty="0" smtClean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108821"/>
          <a:ext cx="7086600" cy="483477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346200"/>
                <a:gridCol w="1346200"/>
                <a:gridCol w="1041400"/>
                <a:gridCol w="838200"/>
                <a:gridCol w="1295400"/>
                <a:gridCol w="1219200"/>
              </a:tblGrid>
              <a:tr h="346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Data set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Type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 dim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soft time 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hard time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abalone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4177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1582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49986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4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glass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6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4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heart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201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housing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506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ionosphere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351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4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iris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3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25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machine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mpg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regression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392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4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pima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529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4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sonar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2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208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4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vehicle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4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889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vowel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11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990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706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4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wine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 3 classes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5024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Standard ways to make graphs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260600"/>
            <a:ext cx="3463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Choice of edges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5007" y="2260600"/>
            <a:ext cx="3749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Weights of edges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098800"/>
            <a:ext cx="363375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 nearest neighbors</a:t>
            </a:r>
          </a:p>
          <a:p>
            <a:endParaRPr lang="en-US" sz="3200" dirty="0"/>
          </a:p>
          <a:p>
            <a:r>
              <a:rPr lang="en-US" sz="3200" dirty="0" smtClean="0"/>
              <a:t>neighbors if distance</a:t>
            </a:r>
          </a:p>
          <a:p>
            <a:r>
              <a:rPr lang="en-US" sz="3200" dirty="0"/>
              <a:t>l</a:t>
            </a:r>
            <a:r>
              <a:rPr lang="en-US" sz="3200" dirty="0" smtClean="0"/>
              <a:t>ess than threshold </a:t>
            </a:r>
            <a:r>
              <a:rPr lang="en-US" sz="3200" dirty="0" smtClean="0">
                <a:latin typeface="cmmi10"/>
              </a:rPr>
              <a:t>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2048" y="3098800"/>
            <a:ext cx="21625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unweighted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4724400" y="4165600"/>
            <a:ext cx="3905250" cy="762000"/>
          </a:xfrm>
          <a:prstGeom prst="rect">
            <a:avLst/>
          </a:prstGeom>
          <a:noFill/>
          <a:ln/>
          <a:effectLst/>
        </p:spPr>
      </p:pic>
      <p:sp>
        <p:nvSpPr>
          <p:cNvPr id="8" name="TextBox 7"/>
          <p:cNvSpPr txBox="1"/>
          <p:nvPr/>
        </p:nvSpPr>
        <p:spPr>
          <a:xfrm>
            <a:off x="1701800" y="1231900"/>
            <a:ext cx="526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Choose one from each column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392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Approximate Sparse Solutions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68231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every graph </a:t>
            </a:r>
            <a:r>
              <a:rPr lang="en-US" sz="3200" dirty="0" smtClean="0">
                <a:latin typeface="cmmi10"/>
              </a:rPr>
              <a:t>G</a:t>
            </a:r>
            <a:r>
              <a:rPr lang="en-US" sz="3200" dirty="0" smtClean="0"/>
              <a:t> exists a sparse graph</a:t>
            </a:r>
          </a:p>
          <a:p>
            <a:r>
              <a:rPr lang="en-US" sz="3200" dirty="0" smtClean="0"/>
              <a:t>	with average degree at most 16/</a:t>
            </a:r>
            <a:r>
              <a:rPr lang="en-US" sz="3200" dirty="0" smtClean="0">
                <a:latin typeface="cmmi10"/>
              </a:rPr>
              <a:t>²</a:t>
            </a:r>
            <a:r>
              <a:rPr lang="en-US" sz="3200" baseline="30000" dirty="0" smtClean="0">
                <a:latin typeface="cmmi1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187" y="2197529"/>
            <a:ext cx="2846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 that for all </a:t>
            </a:r>
            <a:r>
              <a:rPr lang="en-US" sz="3200" dirty="0" smtClean="0">
                <a:latin typeface="cmmi10"/>
              </a:rPr>
              <a:t>x</a:t>
            </a:r>
            <a:r>
              <a:rPr lang="en-US" sz="3200" dirty="0" smtClean="0"/>
              <a:t>,</a:t>
            </a:r>
          </a:p>
        </p:txBody>
      </p:sp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454866" y="2865284"/>
            <a:ext cx="6317536" cy="824026"/>
          </a:xfrm>
          <a:prstGeom prst="rect">
            <a:avLst/>
          </a:prstGeom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7181096" y="870154"/>
            <a:ext cx="388710" cy="530059"/>
          </a:xfrm>
          <a:prstGeom prst="rect">
            <a:avLst/>
          </a:prstGeom>
          <a:noFill/>
          <a:ln/>
          <a:effectLst/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497282" y="3882924"/>
            <a:ext cx="2739373" cy="8218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7923" y="4026309"/>
            <a:ext cx="290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If not too small,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2673" y="4852220"/>
            <a:ext cx="6851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Leave-one-out regression scores </a:t>
            </a:r>
            <a:r>
              <a:rPr lang="en-US" sz="3200" dirty="0" err="1" smtClean="0"/>
              <a:t>similiar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392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Approximate Sparse Solutions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68231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every graph </a:t>
            </a:r>
            <a:r>
              <a:rPr lang="en-US" sz="3200" dirty="0" smtClean="0">
                <a:latin typeface="cmmi10"/>
              </a:rPr>
              <a:t>G</a:t>
            </a:r>
            <a:r>
              <a:rPr lang="en-US" sz="3200" dirty="0" smtClean="0"/>
              <a:t> exists a sparse graph</a:t>
            </a:r>
          </a:p>
          <a:p>
            <a:r>
              <a:rPr lang="en-US" sz="3200" dirty="0" smtClean="0"/>
              <a:t>	with average degree at most 16/</a:t>
            </a:r>
            <a:r>
              <a:rPr lang="en-US" sz="3200" dirty="0" smtClean="0">
                <a:latin typeface="cmmi10"/>
              </a:rPr>
              <a:t>²</a:t>
            </a:r>
            <a:r>
              <a:rPr lang="en-US" sz="3200" baseline="30000" dirty="0" smtClean="0">
                <a:latin typeface="cmmi1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187" y="2197529"/>
            <a:ext cx="2846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 that for all </a:t>
            </a:r>
            <a:r>
              <a:rPr lang="en-US" sz="3200" dirty="0" smtClean="0">
                <a:latin typeface="cmmi10"/>
              </a:rPr>
              <a:t>x</a:t>
            </a:r>
            <a:r>
              <a:rPr lang="en-US" sz="3200" dirty="0" smtClean="0"/>
              <a:t>,</a:t>
            </a:r>
          </a:p>
        </p:txBody>
      </p:sp>
      <p:pic>
        <p:nvPicPr>
          <p:cNvPr id="11" name="Picture 10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1472185" y="2865284"/>
            <a:ext cx="6282897" cy="823986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7181096" y="870154"/>
            <a:ext cx="388710" cy="530059"/>
          </a:xfrm>
          <a:prstGeom prst="rect">
            <a:avLst/>
          </a:prstGeom>
          <a:noFill/>
          <a:ln/>
          <a:effectLst/>
        </p:spPr>
      </p:pic>
      <p:sp>
        <p:nvSpPr>
          <p:cNvPr id="10" name="TextBox 9"/>
          <p:cNvSpPr txBox="1"/>
          <p:nvPr/>
        </p:nvSpPr>
        <p:spPr>
          <a:xfrm>
            <a:off x="707923" y="4203302"/>
            <a:ext cx="1083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Want</a:t>
            </a:r>
          </a:p>
        </p:txBody>
      </p:sp>
      <p:pic>
        <p:nvPicPr>
          <p:cNvPr id="15" name="Picture 14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1477841" y="4875931"/>
            <a:ext cx="4806588" cy="823987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978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Sparsification</a:t>
            </a:r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5895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Theorem [Batson-S-</a:t>
            </a:r>
            <a:r>
              <a:rPr lang="en-US" sz="3200" dirty="0" err="1" smtClean="0"/>
              <a:t>Srivastava</a:t>
            </a:r>
            <a:r>
              <a:rPr lang="en-US" sz="3200" dirty="0" smtClean="0"/>
              <a:t> ‘09]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5840" y="1430580"/>
            <a:ext cx="672870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every graph </a:t>
            </a:r>
            <a:r>
              <a:rPr lang="en-US" sz="3200" dirty="0" smtClean="0">
                <a:latin typeface="cmmi10"/>
              </a:rPr>
              <a:t>G</a:t>
            </a:r>
            <a:r>
              <a:rPr lang="en-US" sz="3200" dirty="0" smtClean="0"/>
              <a:t> exists a sparse graph</a:t>
            </a:r>
          </a:p>
          <a:p>
            <a:r>
              <a:rPr lang="en-US" sz="3200" dirty="0" smtClean="0"/>
              <a:t>	with at most 4</a:t>
            </a:r>
            <a:r>
              <a:rPr lang="en-US" sz="3200" dirty="0" smtClean="0">
                <a:latin typeface="cmmi10"/>
              </a:rPr>
              <a:t>n</a:t>
            </a:r>
            <a:r>
              <a:rPr lang="en-US" sz="3200" dirty="0" smtClean="0"/>
              <a:t>/</a:t>
            </a:r>
            <a:r>
              <a:rPr lang="en-US" sz="3200" dirty="0" smtClean="0">
                <a:latin typeface="cmmi10"/>
              </a:rPr>
              <a:t>²</a:t>
            </a:r>
            <a:r>
              <a:rPr lang="en-US" sz="3200" baseline="30000" dirty="0" smtClean="0">
                <a:latin typeface="cmmi10"/>
              </a:rPr>
              <a:t>2 </a:t>
            </a:r>
            <a:r>
              <a:rPr lang="en-US" sz="3200" dirty="0" smtClean="0"/>
              <a:t>edges</a:t>
            </a:r>
          </a:p>
          <a:p>
            <a:endParaRPr lang="en-US" sz="3200" baseline="30000" dirty="0" smtClean="0">
              <a:latin typeface="cmmi10"/>
            </a:endParaRPr>
          </a:p>
          <a:p>
            <a:endParaRPr lang="en-US" sz="3200" baseline="30000" dirty="0" smtClean="0">
              <a:latin typeface="cmmi10"/>
            </a:endParaRPr>
          </a:p>
          <a:p>
            <a:endParaRPr lang="en-US" sz="3200" baseline="30000" dirty="0" smtClean="0">
              <a:latin typeface="cmmi10"/>
            </a:endParaRP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7623536" y="1386334"/>
            <a:ext cx="388710" cy="530059"/>
          </a:xfrm>
          <a:prstGeom prst="rect">
            <a:avLst/>
          </a:prstGeom>
          <a:noFill/>
          <a:ln/>
          <a:effectLst/>
        </p:spPr>
      </p:pic>
      <p:sp>
        <p:nvSpPr>
          <p:cNvPr id="6" name="TextBox 5"/>
          <p:cNvSpPr txBox="1"/>
          <p:nvPr/>
        </p:nvSpPr>
        <p:spPr>
          <a:xfrm>
            <a:off x="1047136" y="2669457"/>
            <a:ext cx="3235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Such that for all </a:t>
            </a:r>
            <a:r>
              <a:rPr lang="en-US" sz="3200" dirty="0" smtClean="0">
                <a:latin typeface="cmmi10"/>
              </a:rPr>
              <a:t>x</a:t>
            </a:r>
            <a:r>
              <a:rPr lang="en-US" sz="3200" dirty="0" smtClean="0"/>
              <a:t>,</a:t>
            </a:r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346218" y="3259394"/>
            <a:ext cx="6451564" cy="659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978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Sparsification</a:t>
            </a:r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5895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Theorem [Batson-S-</a:t>
            </a:r>
            <a:r>
              <a:rPr lang="en-US" sz="3200" dirty="0" err="1" smtClean="0"/>
              <a:t>Srivastava</a:t>
            </a:r>
            <a:r>
              <a:rPr lang="en-US" sz="3200" dirty="0" smtClean="0"/>
              <a:t> ‘09]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5840" y="1430580"/>
            <a:ext cx="672870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every graph </a:t>
            </a:r>
            <a:r>
              <a:rPr lang="en-US" sz="3200" dirty="0" smtClean="0">
                <a:latin typeface="cmmi10"/>
              </a:rPr>
              <a:t>G</a:t>
            </a:r>
            <a:r>
              <a:rPr lang="en-US" sz="3200" dirty="0" smtClean="0"/>
              <a:t> exists a sparse graph</a:t>
            </a:r>
          </a:p>
          <a:p>
            <a:r>
              <a:rPr lang="en-US" sz="3200" dirty="0" smtClean="0"/>
              <a:t>	with at most 4</a:t>
            </a:r>
            <a:r>
              <a:rPr lang="en-US" sz="3200" dirty="0" smtClean="0">
                <a:latin typeface="cmmi10"/>
              </a:rPr>
              <a:t>n</a:t>
            </a:r>
            <a:r>
              <a:rPr lang="en-US" sz="3200" dirty="0" smtClean="0"/>
              <a:t>/</a:t>
            </a:r>
            <a:r>
              <a:rPr lang="en-US" sz="3200" dirty="0" smtClean="0">
                <a:latin typeface="cmmi10"/>
              </a:rPr>
              <a:t>²</a:t>
            </a:r>
            <a:r>
              <a:rPr lang="en-US" sz="3200" baseline="30000" dirty="0" smtClean="0">
                <a:latin typeface="cmmi10"/>
              </a:rPr>
              <a:t>2 </a:t>
            </a:r>
            <a:r>
              <a:rPr lang="en-US" sz="3200" dirty="0" smtClean="0"/>
              <a:t>edges</a:t>
            </a:r>
          </a:p>
          <a:p>
            <a:endParaRPr lang="en-US" sz="3200" baseline="30000" dirty="0" smtClean="0">
              <a:latin typeface="cmmi10"/>
            </a:endParaRPr>
          </a:p>
          <a:p>
            <a:endParaRPr lang="en-US" sz="3200" baseline="30000" dirty="0" smtClean="0">
              <a:latin typeface="cmmi10"/>
            </a:endParaRPr>
          </a:p>
          <a:p>
            <a:endParaRPr lang="en-US" sz="3200" baseline="30000" dirty="0" smtClean="0">
              <a:latin typeface="cmmi10"/>
            </a:endParaRP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/>
          <a:stretch>
            <a:fillRect/>
          </a:stretch>
        </p:blipFill>
        <p:spPr bwMode="auto">
          <a:xfrm>
            <a:off x="7623536" y="1386334"/>
            <a:ext cx="388710" cy="530059"/>
          </a:xfrm>
          <a:prstGeom prst="rect">
            <a:avLst/>
          </a:prstGeom>
          <a:noFill/>
          <a:ln/>
          <a:effectLst/>
        </p:spPr>
      </p:pic>
      <p:sp>
        <p:nvSpPr>
          <p:cNvPr id="6" name="TextBox 5"/>
          <p:cNvSpPr txBox="1"/>
          <p:nvPr/>
        </p:nvSpPr>
        <p:spPr>
          <a:xfrm>
            <a:off x="1047136" y="2669457"/>
            <a:ext cx="3235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Such that for all </a:t>
            </a:r>
            <a:r>
              <a:rPr lang="en-US" sz="3200" dirty="0" smtClean="0">
                <a:latin typeface="cmmi10"/>
              </a:rPr>
              <a:t>x</a:t>
            </a:r>
            <a:r>
              <a:rPr lang="en-US" sz="3200" dirty="0" smtClean="0"/>
              <a:t>,</a:t>
            </a:r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346218" y="3259394"/>
            <a:ext cx="6451564" cy="65981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79876" y="4365527"/>
            <a:ext cx="3464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Edges                Time</a:t>
            </a:r>
          </a:p>
        </p:txBody>
      </p:sp>
      <p:pic>
        <p:nvPicPr>
          <p:cNvPr id="27" name="Picture 26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 bwMode="auto">
          <a:xfrm>
            <a:off x="1260073" y="5711724"/>
            <a:ext cx="2154600" cy="481950"/>
          </a:xfrm>
          <a:prstGeom prst="rect">
            <a:avLst/>
          </a:prstGeom>
          <a:noFill/>
          <a:ln/>
          <a:effectLst/>
        </p:spPr>
      </p:pic>
      <p:pic>
        <p:nvPicPr>
          <p:cNvPr id="29" name="Picture 28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/>
          <a:stretch>
            <a:fillRect/>
          </a:stretch>
        </p:blipFill>
        <p:spPr bwMode="auto">
          <a:xfrm>
            <a:off x="3644068" y="5731376"/>
            <a:ext cx="2239650" cy="481950"/>
          </a:xfrm>
          <a:prstGeom prst="rect">
            <a:avLst/>
          </a:prstGeom>
          <a:noFill/>
          <a:ln/>
          <a:effectLst/>
        </p:spPr>
      </p:pic>
      <p:pic>
        <p:nvPicPr>
          <p:cNvPr id="31" name="Picture 30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3593238" y="5062781"/>
            <a:ext cx="2466450" cy="481950"/>
          </a:xfrm>
          <a:prstGeom prst="rect">
            <a:avLst/>
          </a:prstGeom>
        </p:spPr>
      </p:pic>
      <p:pic>
        <p:nvPicPr>
          <p:cNvPr id="33" name="Picture 32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266779" y="5018548"/>
            <a:ext cx="1902008" cy="48259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238015" y="5014450"/>
            <a:ext cx="2665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[S-</a:t>
            </a:r>
            <a:r>
              <a:rPr lang="en-US" sz="2800" dirty="0" err="1" smtClean="0"/>
              <a:t>Srivastava</a:t>
            </a:r>
            <a:r>
              <a:rPr lang="en-US" sz="2800" dirty="0" smtClean="0"/>
              <a:t> ‘08]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42935" y="5668282"/>
            <a:ext cx="1896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[S-</a:t>
            </a:r>
            <a:r>
              <a:rPr lang="en-US" sz="2800" dirty="0" err="1" smtClean="0"/>
              <a:t>Teng</a:t>
            </a:r>
            <a:r>
              <a:rPr lang="en-US" sz="2800" dirty="0" smtClean="0"/>
              <a:t> ‘04]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3434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Lovasz’s</a:t>
            </a:r>
            <a:r>
              <a:rPr lang="en-US" sz="4000" dirty="0" smtClean="0"/>
              <a:t> Graphs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866900"/>
            <a:ext cx="791293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Form a matrix </a:t>
            </a:r>
            <a:r>
              <a:rPr lang="en-US" sz="3200" dirty="0" smtClean="0">
                <a:latin typeface="cmmi10"/>
              </a:rPr>
              <a:t>M</a:t>
            </a:r>
            <a:r>
              <a:rPr lang="en-US" sz="3200" dirty="0" smtClean="0"/>
              <a:t> = </a:t>
            </a:r>
            <a:r>
              <a:rPr lang="en-US" sz="3200" dirty="0" smtClean="0">
                <a:latin typeface="cmmi10"/>
              </a:rPr>
              <a:t>P – A</a:t>
            </a:r>
            <a:r>
              <a:rPr lang="en-US" sz="3200" dirty="0" smtClean="0"/>
              <a:t>,</a:t>
            </a:r>
          </a:p>
          <a:p>
            <a:r>
              <a:rPr lang="en-US" sz="3200" dirty="0" smtClean="0"/>
              <a:t>  P is positive diagonal</a:t>
            </a:r>
          </a:p>
          <a:p>
            <a:r>
              <a:rPr lang="en-US" sz="3200" dirty="0" smtClean="0"/>
              <a:t>  A is non-negative (adjacency)</a:t>
            </a:r>
          </a:p>
          <a:p>
            <a:endParaRPr lang="en-US" sz="3200" dirty="0" smtClean="0"/>
          </a:p>
          <a:p>
            <a:r>
              <a:rPr lang="en-US" sz="3200" dirty="0" smtClean="0">
                <a:latin typeface="cmmi10"/>
              </a:rPr>
              <a:t>MX</a:t>
            </a:r>
            <a:r>
              <a:rPr lang="en-US" sz="3200" dirty="0" smtClean="0"/>
              <a:t> = </a:t>
            </a:r>
            <a:r>
              <a:rPr lang="en-US" sz="3200" dirty="0" smtClean="0"/>
              <a:t>0  (in fact, null(</a:t>
            </a:r>
            <a:r>
              <a:rPr lang="en-US" sz="3200" dirty="0" smtClean="0">
                <a:latin typeface="cmmi10"/>
              </a:rPr>
              <a:t>M</a:t>
            </a:r>
            <a:r>
              <a:rPr lang="en-US" sz="3200" dirty="0" smtClean="0"/>
              <a:t>) = </a:t>
            </a:r>
            <a:r>
              <a:rPr lang="en-US" sz="3200" dirty="0" smtClean="0">
                <a:latin typeface="cmmi10"/>
              </a:rPr>
              <a:t>X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r>
              <a:rPr lang="en-US" sz="3200" dirty="0" smtClean="0">
                <a:latin typeface="cmmi10"/>
              </a:rPr>
              <a:t>M</a:t>
            </a:r>
            <a:r>
              <a:rPr lang="en-US" sz="3200" dirty="0" smtClean="0"/>
              <a:t> has one negative </a:t>
            </a:r>
            <a:r>
              <a:rPr lang="en-US" sz="3200" dirty="0" err="1" smtClean="0"/>
              <a:t>eigenvalue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Works if points are on convex hull of </a:t>
            </a:r>
            <a:r>
              <a:rPr lang="en-US" sz="3200" dirty="0" err="1" smtClean="0"/>
              <a:t>polytope</a:t>
            </a:r>
            <a:r>
              <a:rPr lang="en-US" sz="3200" dirty="0" smtClean="0"/>
              <a:t>.</a:t>
            </a:r>
          </a:p>
          <a:p>
            <a:r>
              <a:rPr lang="en-US" sz="3200" dirty="0" smtClean="0">
                <a:latin typeface="cmmi10"/>
              </a:rPr>
              <a:t>A</a:t>
            </a:r>
            <a:r>
              <a:rPr lang="en-US" sz="3200" dirty="0" smtClean="0"/>
              <a:t> non-zero only for edges of </a:t>
            </a:r>
            <a:r>
              <a:rPr lang="en-US" sz="3200" dirty="0" err="1" smtClean="0"/>
              <a:t>polytope</a:t>
            </a:r>
            <a:r>
              <a:rPr lang="en-US" sz="32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749300"/>
            <a:ext cx="66639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“Steinitz representations and the </a:t>
            </a:r>
          </a:p>
          <a:p>
            <a:r>
              <a:rPr lang="en-US" sz="3200" dirty="0" smtClean="0"/>
              <a:t>    	Colin de </a:t>
            </a:r>
            <a:r>
              <a:rPr lang="en-US" sz="3200" dirty="0" err="1" smtClean="0"/>
              <a:t>Verdiere</a:t>
            </a:r>
            <a:r>
              <a:rPr lang="en-US" sz="3200" dirty="0" smtClean="0"/>
              <a:t> number”, 2000.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3525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Open 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2392" y="840660"/>
            <a:ext cx="7266028" cy="7417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 there other natural and useful graphs?</a:t>
            </a:r>
          </a:p>
          <a:p>
            <a:endParaRPr lang="en-US" sz="2800" dirty="0" smtClean="0"/>
          </a:p>
          <a:p>
            <a:r>
              <a:rPr lang="en-US" sz="2800" dirty="0" smtClean="0"/>
              <a:t>Are there interesting ways to </a:t>
            </a:r>
          </a:p>
          <a:p>
            <a:r>
              <a:rPr lang="en-US" sz="2800" dirty="0" smtClean="0"/>
              <a:t>	modify/parameterize our construction?</a:t>
            </a:r>
          </a:p>
          <a:p>
            <a:endParaRPr lang="en-US" sz="2800" dirty="0" smtClean="0"/>
          </a:p>
          <a:p>
            <a:r>
              <a:rPr lang="en-US" sz="2800" dirty="0" smtClean="0"/>
              <a:t>Are our graphs connected?</a:t>
            </a:r>
          </a:p>
          <a:p>
            <a:r>
              <a:rPr lang="en-US" sz="2800" dirty="0" smtClean="0"/>
              <a:t>Are our graphs unique (under perturbation)?</a:t>
            </a:r>
          </a:p>
          <a:p>
            <a:endParaRPr lang="en-US" sz="2800" dirty="0" smtClean="0"/>
          </a:p>
          <a:p>
            <a:r>
              <a:rPr lang="en-US" sz="2800" dirty="0" smtClean="0"/>
              <a:t>Do there exist sparse approximate solutions in</a:t>
            </a:r>
          </a:p>
          <a:p>
            <a:r>
              <a:rPr lang="en-US" sz="2800" dirty="0" smtClean="0"/>
              <a:t>	all dimensions?</a:t>
            </a:r>
          </a:p>
          <a:p>
            <a:endParaRPr lang="en-US" sz="2800" dirty="0" smtClean="0"/>
          </a:p>
          <a:p>
            <a:r>
              <a:rPr lang="en-US" sz="2800" dirty="0" smtClean="0"/>
              <a:t>Can one </a:t>
            </a:r>
            <a:r>
              <a:rPr lang="en-US" sz="2800" dirty="0" err="1" smtClean="0"/>
              <a:t>sparsify</a:t>
            </a:r>
            <a:r>
              <a:rPr lang="en-US" sz="2800" dirty="0" smtClean="0"/>
              <a:t> for the square of the </a:t>
            </a:r>
            <a:r>
              <a:rPr lang="en-US" sz="2800" dirty="0" err="1" smtClean="0"/>
              <a:t>Laplacian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How to interpolate off the graph, or add points?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3829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Our first proposal</a:t>
            </a:r>
          </a:p>
        </p:txBody>
      </p:sp>
      <p:pic>
        <p:nvPicPr>
          <p:cNvPr id="19" name="Picture 1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1752600" y="1905000"/>
            <a:ext cx="3394796" cy="1290584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533400" y="1138297"/>
            <a:ext cx="4852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Choose weights to minimize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191000"/>
            <a:ext cx="618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 the weighted degrees satisfy</a:t>
            </a:r>
          </a:p>
        </p:txBody>
      </p:sp>
      <p:pic>
        <p:nvPicPr>
          <p:cNvPr id="14" name="Picture 13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1905000" y="4953000"/>
            <a:ext cx="2544534" cy="838200"/>
          </a:xfrm>
          <a:prstGeom prst="rect">
            <a:avLst/>
          </a:prstGeom>
          <a:noFill/>
          <a:ln/>
          <a:effectLst/>
        </p:spPr>
      </p:pic>
      <p:pic>
        <p:nvPicPr>
          <p:cNvPr id="12" name="Picture 11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828800" y="3657600"/>
            <a:ext cx="1752600" cy="357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3829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Our first proposal</a:t>
            </a:r>
          </a:p>
        </p:txBody>
      </p:sp>
      <p:pic>
        <p:nvPicPr>
          <p:cNvPr id="19" name="Picture 1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1752600" y="1905000"/>
            <a:ext cx="3394796" cy="1290584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533400" y="1138297"/>
            <a:ext cx="4852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Choose weights to minimize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191000"/>
            <a:ext cx="618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 the weighted degrees satisfy</a:t>
            </a:r>
          </a:p>
        </p:txBody>
      </p:sp>
      <p:pic>
        <p:nvPicPr>
          <p:cNvPr id="14" name="Picture 13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1905000" y="4953000"/>
            <a:ext cx="2544534" cy="838200"/>
          </a:xfrm>
          <a:prstGeom prst="rect">
            <a:avLst/>
          </a:prstGeom>
          <a:noFill/>
          <a:ln/>
          <a:effectLst/>
        </p:spPr>
      </p:pic>
      <p:pic>
        <p:nvPicPr>
          <p:cNvPr id="12" name="Picture 11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828800" y="3657600"/>
            <a:ext cx="1752600" cy="357011"/>
          </a:xfrm>
          <a:prstGeom prst="rect">
            <a:avLst/>
          </a:prstGeom>
        </p:spPr>
      </p:pic>
      <p:grpSp>
        <p:nvGrpSpPr>
          <p:cNvPr id="3" name="Group 19"/>
          <p:cNvGrpSpPr/>
          <p:nvPr/>
        </p:nvGrpSpPr>
        <p:grpSpPr>
          <a:xfrm>
            <a:off x="5105400" y="76200"/>
            <a:ext cx="4038600" cy="4495800"/>
            <a:chOff x="5105400" y="76200"/>
            <a:chExt cx="4038600" cy="44958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105400" y="76200"/>
              <a:ext cx="4038600" cy="449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TextBox 14"/>
            <p:cNvSpPr txBox="1"/>
            <p:nvPr/>
          </p:nvSpPr>
          <p:spPr>
            <a:xfrm>
              <a:off x="7066758" y="452735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.67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50613" y="3581400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.67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36213" y="2514600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.33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36213" y="1367135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.33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193613" y="1900535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.16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126813" y="1367135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.17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86600" y="2590800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.17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477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33176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Consider regression </a:t>
            </a:r>
            <a:r>
              <a:rPr lang="en-US" sz="3200" dirty="0" smtClean="0"/>
              <a:t>problem        </a:t>
            </a:r>
          </a:p>
          <a:p>
            <a:r>
              <a:rPr lang="en-US" sz="3200" dirty="0" smtClean="0"/>
              <a:t>solving for      given</a:t>
            </a:r>
            <a:endParaRPr lang="en-US" sz="3200" dirty="0" smtClean="0"/>
          </a:p>
          <a:p>
            <a:r>
              <a:rPr lang="en-US" sz="3200" dirty="0" smtClean="0"/>
              <a:t>          </a:t>
            </a:r>
            <a:r>
              <a:rPr lang="en-US" sz="3200" baseline="-25000" dirty="0" smtClean="0"/>
              <a:t>  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Given </a:t>
            </a:r>
            <a:r>
              <a:rPr lang="en-US" sz="3200" dirty="0" smtClean="0"/>
              <a:t>a weighted graph, natural guess is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Sum of squares of errors when leave out each </a:t>
            </a:r>
            <a:r>
              <a:rPr lang="en-US" sz="3200" dirty="0" err="1" smtClean="0"/>
              <a:t>i</a:t>
            </a:r>
            <a:r>
              <a:rPr lang="en-US" sz="3200" dirty="0" smtClean="0"/>
              <a:t> is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219200" y="2895600"/>
            <a:ext cx="1806388" cy="990600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 bwMode="auto">
          <a:xfrm>
            <a:off x="1143000" y="4800600"/>
            <a:ext cx="3625503" cy="1292815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413000" y="1574800"/>
            <a:ext cx="363220" cy="330200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3810000" y="1485900"/>
            <a:ext cx="1767839" cy="457200"/>
          </a:xfrm>
          <a:prstGeom prst="rect">
            <a:avLst/>
          </a:prstGeom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969650" y="1011261"/>
            <a:ext cx="1523350" cy="431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477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59299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Try to get right on coordinate vectors,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Sum of squares of errors over d coordinate vectors</a:t>
            </a:r>
          </a:p>
        </p:txBody>
      </p:sp>
      <p:pic>
        <p:nvPicPr>
          <p:cNvPr id="13" name="Picture 12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1168596" y="2895600"/>
            <a:ext cx="4251675" cy="2646738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219200" y="1554480"/>
            <a:ext cx="2514600" cy="502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include{talkinclude}&#10;\begin{document}&#10;\[&#10;&#10;\]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d_i = \sum_{j \sim i} w_{i,j} \geq 1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5"/>
  <p:tag name="PICTUREFILESIZE" val="596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w_{i,j} = w_{j,i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8"/>
  <p:tag name="PICTUREFILESIZE" val="31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frac{1}{d_i} \sum_{j \sim i} w_{i,j} y_j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5"/>
  <p:tag name="PICTUREFILESIZE" val="61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sum_{i=1}^{n} &#10;  \left(  &#10;    y_i - \frac{1}{d_i}\sum_{j \sim i} w_{i,j} y_j&#10;  \right)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4"/>
  <p:tag name="PICTUREFILESIZE" val="1144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y_i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"/>
  <p:tag name="PICTUREFILESIZE" val="127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setof{y_j : j \neq i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1"/>
  <p:tag name="PICTUREFILESIZE" val="477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y_i = f(\xx_i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7"/>
  <p:tag name="PICTUREFILESIZE" val="427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\sum_{k= 1}^{d}&#10;\sum_{i=1}^{n} &#10;  \left(  &#10;    x^k_i - \frac{1}{d_i}\sum_{j \sim i} w_{i,j} x^k_j&#10;  \right)^2&#10;\\&#10;&amp; =&#10;\sum_{i=1}^{n} &#10;  \norm{  &#10;    \xx_i - \frac{1}{d_i}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4"/>
  <p:tag name="PICTUREFILESIZE" val="2617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 \xx_i = (x^1_i, \ldots, x^d_i) 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5"/>
  <p:tag name="PICTUREFILESIZE" val="544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\sum_{k= 1}^{d}&#10;\sum_{i=1}^{n} &#10;  \left(  &#10;    x^k_i - \frac{1}{d_i}\sum_{j \sim i} w_{i,j} x^k_j&#10;  \right)^2&#10;\\&#10;&amp; =&#10;\sum_{i=1}^{n} &#10;  \norm{  &#10;    \xx_i - \frac{1}{d_i}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4"/>
  <p:tag name="PICTUREFILESIZE" val="261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 \xx_i = (x^1_i, \ldots, x^d_i) 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5"/>
  <p:tag name="PICTUREFILESIZE" val="544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\sum_{k= 1}^{d}&#10;\sum_{i=1}^{n} &#10;  \left(  &#10;    x^k_i - \frac{1}{d_i}\sum_{j \sim i} w_{i,j} x^k_j&#10;  \right)^2&#10;\\&#10;&amp; =&#10;\sum_{i=1}^{n} &#10;  \norm{  &#10;    \xx_i - \frac{1}{d_i}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4"/>
  <p:tag name="PICTUREFILESIZE" val="2617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 \xx_i = (x^1_i, \ldots, x^d_i) 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5"/>
  <p:tag name="PICTUREFILESIZE" val="544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&#10;\sum_{i=1}^{n} &#10;  \norm{  &#10;    \xx_i - \frac{1}{d_i}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2"/>
  <p:tag name="PICTUREFILESIZE" val="122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&#10;\sum_{i=1}^{n} &#10;  \norm{  &#10;    \xx_i - \frac{1}{d_i}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2"/>
  <p:tag name="PICTUREFILESIZE" val="1221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&#10;\sum_{i=1}^{n} &#10;  \norm{  &#10;    \xx_i - \frac{1}{d_i}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2"/>
  <p:tag name="PICTUREFILESIZE" val="1221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&#10;\sum_{i=1}^{n} &#10;  \norm{  &#10;    \xx_i - \frac{1}{d_i}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2"/>
  <p:tag name="PICTUREFILESIZE" val="122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&#10;\sum_{i=1}^{n} &#10;  \norm{  &#10;    \xx_i - \frac{1}{d_i}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2"/>
  <p:tag name="PICTUREFILESIZE" val="122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&#10;\sum_{i=1}^{n} &#10;  \norm{  &#10;    \xx_i - \frac{1}{d_i}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2"/>
  <p:tag name="PICTUREFILESIZE" val="122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&#10;\sum_{i=1}^{n} &#10;  \norm{  &#10;    d_i \xx_i - 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8"/>
  <p:tag name="PICTUREFILESIZE" val="115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&#10;\[&#10;x_1, \ldots , x_n \in \Reals{d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1"/>
  <p:tag name="PICTUREFILESIZE" val="435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&#10;\sum_{i=1}^{n} &#10;  \norm{  &#10;    \xx_i - \frac{1}{d_i}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2"/>
  <p:tag name="PICTUREFILESIZE" val="1221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&#10;\sum_{i=1}^{n} &#10;  \norm{  &#10;    d_i \xx_i - \sum_{j \sim i} w_{i,j} \xx_j&#10;  }^2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8"/>
  <p:tag name="PICTUREFILESIZE" val="1152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d_i = \sum_{j \sim i} w_{i,j} \geq 1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5"/>
  <p:tag name="PICTUREFILESIZE" val="596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sum_{i : d_i &lt; 1} (1-d_i)^2 \leq \alpha n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9"/>
  <p:tag name="PICTUREFILESIZE" val="796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L = D - A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1"/>
  <p:tag name="PICTUREFILESIZE" val="277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left(&#10;\begin{array}{rrrrr}&#10;    1.00 &amp;        0 &amp;  -0.67 &amp;         0 &amp;  -0.33\\&#10;         0 &amp;   1.00 &amp;        0 &amp;   -0.67 &amp;   -0.33\\&#10;   -0.67 &amp;        0 &amp;   1.00 &amp;   -0.16 &amp;   -0.17 \\&#10;         0  &amp; -0.67 &amp;   -0.16 &amp;    1.00 &amp;  -0.17 \\&#10;   -0.33 &amp;   -0.33 &amp;   -0.17 &amp;   -0.17 &amp;   1.00&#10;\end{array}&#10;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91"/>
  <p:tag name="PICTUREFILESIZE" val="3852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L = D - A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1"/>
  <p:tag name="PICTUREFILESIZE" val="277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&#10;\sum_{i=1}^{n} &#10;  \norm{  &#10;    d_i \xx_i - \sum_{j \sim i} w_{i,j} \xx_j&#10;  }^2&#10;=&#10;\norm{L X}_{F}^{2}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3"/>
  <p:tag name="PICTUREFILESIZE" val="1462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D^{-1} L X}_F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4"/>
  <p:tag name="PICTUREFILESIZE" val="456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 L X}_F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3"/>
  <p:tag name="PICTUREFILESIZE" val="287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&#10;\[&#10;x_1, \ldots , x_n \in \Reals{d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1"/>
  <p:tag name="PICTUREFILESIZE" val="435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Delta_i = &#10;    d_i \xx_i - \sum_{j \sim i} w_{i,j} \xx_j&#10;=&#10; \sum_{j \sim i} w_{i,j} (\xx_i - \xx_j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88"/>
  <p:tag name="PICTUREFILESIZE" val="1566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dd = \abs{U} \ww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5"/>
  <p:tag name="PICTUREFILESIZE" val="327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d \choose 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9"/>
  <p:tag name="PICTUREFILESIZE" val="22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2(d+1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7"/>
  <p:tag name="PICTUREFILESIZE" val="206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L X}_F^2 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3"/>
  <p:tag name="PICTUREFILESIZE" val="287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z &amp;= \alpha_0 x_0 + \alpha_1 x_1,\\&#10;z &amp;= \beta_0 y_0 + \beta_1 y_1, 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7"/>
  <p:tag name="PICTUREFILESIZE" val="1187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begin{align*}&#10;&amp; \alpha_0 + \alpha_1 = 1 \\&#10;&amp; \beta_0 + \beta_1 = 1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4"/>
  <p:tag name="PICTUREFILESIZE" val="646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+ t \alpha_0 \beta_0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4"/>
  <p:tag name="PICTUREFILESIZE" val="287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+ t \alpha_1 \beta_1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4"/>
  <p:tag name="PICTUREFILESIZE" val="287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+ t \alpha_0 \beta_1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4"/>
  <p:tag name="PICTUREFILESIZE" val="287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exp \left( -\norm{\xx_i - \xx_j}^2 / 2 \sigma^2 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9"/>
  <p:tag name="PICTUREFILESIZE" val="806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+ t \alpha_1 \beta_0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4"/>
  <p:tag name="PICTUREFILESIZE" val="287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- t \alpha_0 \alpha_1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4"/>
  <p:tag name="PICTUREFILESIZE" val="287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- t \beta_0 \beta_1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3"/>
  <p:tag name="PICTUREFILESIZE" val="287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L X}_F^2 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3"/>
  <p:tag name="PICTUREFILESIZE" val="287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sum_{i \sim j} w_{i,j} (z_i - z_j)^2 = z^T L z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2"/>
  <p:tag name="PICTUREFILESIZE" val="956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y_i \in \Reals{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3"/>
  <p:tag name="PICTUREFILESIZE" val="237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z_i = y_i, \text{ for $i \in S$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7"/>
  <p:tag name="PICTUREFILESIZE" val="546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L = U W U^T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5"/>
  <p:tag name="PICTUREFILESIZE" val="246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begin{pmatrix}&#10;&amp; U &amp; \\&#10;\end{pmatrix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7"/>
  <p:tag name="PICTUREFILESIZE" val="177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L X}_F^2 = \sum_{k=1}^d \norm{L \xx^k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7"/>
  <p:tag name="PICTUREFILESIZE" val="86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sum_{i=1}^{n} &#10;  \norm{  &#10;    d_i \xx_i - \sum_{j \sim i} w_{i,j} \xx_j&#10;  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7"/>
  <p:tag name="PICTUREFILESIZE" val="115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= \sum_{k=1}^d \norm{U W U^T \xx^k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9"/>
  <p:tag name="PICTUREFILESIZE" val="675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= \sum_{k=1}^d \norm{U W \yy^k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4"/>
  <p:tag name="PICTUREFILESIZE" val="616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= \sum_{k=1}^d \norm{U Y^{(k)} \ww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9"/>
  <p:tag name="PICTUREFILESIZE" val="735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= \norm{ &#10;\begin{pmatrix}&#10;U Y^{(1)}\\&#10;\vdots\\&#10;U Y^{(d)}&#10;\end{pmatrix}&#10;\ww 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2"/>
  <p:tag name="PICTUREFILESIZE" val="898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yy^k = U^T \xx^k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3"/>
  <p:tag name="PICTUREFILESIZE" val="377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Y^{(k)} = \textrm{diag}(\yy^k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2"/>
  <p:tag name="PICTUREFILESIZE" val="475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w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"/>
  <p:tag name="PICTUREFILESIZE" val="77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M = &#10;\begin{pmatrix}&#10;U Y^{(1)}\\&#10;\vdots\\&#10;U Y^{(d)}&#10;\end{pmatrix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8"/>
  <p:tag name="PICTUREFILESIZE" val="673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M \ww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5"/>
  <p:tag name="PICTUREFILESIZE" val="277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sum_{i=1}^n (\max(1-d_i,0)^2) \leq \alpha n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6"/>
  <p:tag name="PICTUREFILESIZE" val="80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d_i = \sum_{j \sim i} w_{i,j} \geq 1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5"/>
  <p:tag name="PICTUREFILESIZE" val="596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dd = \abs{U} \ww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5"/>
  <p:tag name="PICTUREFILESIZE" val="327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ww \geq 0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9"/>
  <p:tag name="PICTUREFILESIZE" val="1776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M = &#10;\begin{pmatrix}&#10;U Y^{(1)}\\&#10;\vdots\\&#10;U Y^{(d)}&#10;\end{pmatrix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8"/>
  <p:tag name="PICTUREFILESIZE" val="673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M \ww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5"/>
  <p:tag name="PICTUREFILESIZE" val="277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sum_{i=1}^n (\max(1-d_i,0)^2) \leq \alpha n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6"/>
  <p:tag name="PICTUREFILESIZE" val="804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dd = \abs{U} \ww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5"/>
  <p:tag name="PICTUREFILESIZE" val="327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ww \geq 0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9"/>
  <p:tag name="PICTUREFILESIZE" val="177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M \ww}^2 + &#10;\mu \sum_{i=1}^n (\max(1-d_i,0)^2)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2"/>
  <p:tag name="PICTUREFILESIZE" val="1044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sum_{i=1}^n (\max(1-d_i,0)^2) = \alpha n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6"/>
  <p:tag name="PICTUREFILESIZE" val="764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M \ww}^2 + &#10;\mu \sum_{i=1}^n (\max(1-d_i,0)^2)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2"/>
  <p:tag name="PICTUREFILESIZE" val="1044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w_{i,j} = w_{j,i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8"/>
  <p:tag name="PICTUREFILESIZE" val="316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M \ww}^2 + &#10;\mu \norm{\bvec{1} + \bs - \abs{U} \ww 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9"/>
  <p:tag name="PICTUREFILESIZE" val="887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ww , \bs \geq 0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9"/>
  <p:tag name="PICTUREFILESIZE" val="2776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M \ww}^2 + &#10;\mu \norm{\bvec{1} + \bs - \abs{U} \ww 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9"/>
  <p:tag name="PICTUREFILESIZE" val="887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ww , \bs \geq 0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9"/>
  <p:tag name="PICTUREFILESIZE" val="277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abs{&#10; x^T L^2 x - x^T \Lt^2 x&#10; }&#10;\leq&#10;\epsilon &#10;\sqrt{x^T L x}&#10;\norm{L}&#10;\norm{x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3"/>
  <p:tag name="PICTUREFILESIZE" val="1354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Gt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"/>
  <p:tag name="PICTUREFILESIZE" val="127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norm{L X}_F^2 \approx \norm{\Lt X}_F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0"/>
  <p:tag name="PICTUREFILESIZE" val="644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abs{&#10; x^T L^2 x - x^T \Lt^2 x&#10; }&#10;\leq&#10;\epsilon &#10;(x^T L x)&#10;\norm{L}&#10;\norm{x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2"/>
  <p:tag name="PICTUREFILESIZE" val="1385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Gt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"/>
  <p:tag name="PICTUREFILESIZE" val="127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abs{&#10; x^T L^2 x - x^T \Lt^2 x&#10; }&#10;\leq&#10;\epsilon &#10;x^T L^2 x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4"/>
  <p:tag name="PICTUREFILESIZE" val="1075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sum_{i=1}^{n} &#10;  \norm{  &#10;    d_i \xx_i - \sum_{j \sim i} w_{i,j} \xx_j&#10;  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7"/>
  <p:tag name="PICTUREFILESIZE" val="1152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Gt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"/>
  <p:tag name="PICTUREFILESIZE" val="127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(1-\epsilon) x^T \Lt x&#10;\leq x^T L x&#10;\leq&#10;(1+\epsilon) x^t \Lt x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6"/>
  <p:tag name="PICTUREFILESIZE" val="1085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Gt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"/>
  <p:tag name="PICTUREFILESIZE" val="127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(1-\epsilon) x^T \Lt x&#10;\leq x^T L x&#10;\leq&#10;(1+\epsilon) x^t \Lt x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6"/>
  <p:tag name="PICTUREFILESIZE" val="1085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O(n \log^{29} n / \epsilon^2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7"/>
  <p:tag name="PICTUREFILESIZE" val="475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O(m \log^{17} n / \epsilon^2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0"/>
  <p:tag name="PICTUREFILESIZE" val="475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\textrm{(linsolve)} \log n / \epsilon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7"/>
  <p:tag name="PICTUREFILESIZE" val="312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include{talkinclude}&#10;\begin{document}&#10;\[&#10;O(n \log n / \epsilon^2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9"/>
  <p:tag name="PICTUREFILESIZE" val="416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32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4569</TotalTime>
  <Words>2035</Words>
  <Application>Microsoft Office PowerPoint</Application>
  <PresentationFormat>On-screen Show (4:3)</PresentationFormat>
  <Paragraphs>962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72" baseType="lpstr">
      <vt:lpstr>Arial</vt:lpstr>
      <vt:lpstr>Calibri</vt:lpstr>
      <vt:lpstr>CMMI10</vt:lpstr>
      <vt:lpstr>CMR7</vt:lpstr>
      <vt:lpstr>CMMI7</vt:lpstr>
      <vt:lpstr>CMSY10ORIG</vt:lpstr>
      <vt:lpstr>CMR10</vt:lpstr>
      <vt:lpstr>CMEX10</vt:lpstr>
      <vt:lpstr>CMBXTI10</vt:lpstr>
      <vt:lpstr>CMSY7</vt:lpstr>
      <vt:lpstr>CMMI5</vt:lpstr>
      <vt:lpstr>CMR5</vt:lpstr>
      <vt:lpstr>CMBX10</vt:lpstr>
      <vt:lpstr>Times New Roman</vt:lpstr>
      <vt:lpstr>New Century Schoolbook</vt:lpstr>
      <vt:lpstr>Century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spielman</dc:creator>
  <cp:lastModifiedBy>spielman</cp:lastModifiedBy>
  <cp:revision>95</cp:revision>
  <dcterms:created xsi:type="dcterms:W3CDTF">2009-06-05T17:38:07Z</dcterms:created>
  <dcterms:modified xsi:type="dcterms:W3CDTF">2009-06-08T22:39:53Z</dcterms:modified>
</cp:coreProperties>
</file>