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57" r:id="rId2"/>
  </p:sldMasterIdLst>
  <p:notesMasterIdLst>
    <p:notesMasterId r:id="rId26"/>
  </p:notesMasterIdLst>
  <p:handoutMasterIdLst>
    <p:handoutMasterId r:id="rId27"/>
  </p:handoutMasterIdLst>
  <p:sldIdLst>
    <p:sldId id="458" r:id="rId3"/>
    <p:sldId id="564" r:id="rId4"/>
    <p:sldId id="547" r:id="rId5"/>
    <p:sldId id="563" r:id="rId6"/>
    <p:sldId id="545" r:id="rId7"/>
    <p:sldId id="548" r:id="rId8"/>
    <p:sldId id="566" r:id="rId9"/>
    <p:sldId id="567" r:id="rId10"/>
    <p:sldId id="549" r:id="rId11"/>
    <p:sldId id="565" r:id="rId12"/>
    <p:sldId id="550" r:id="rId13"/>
    <p:sldId id="551" r:id="rId14"/>
    <p:sldId id="552" r:id="rId15"/>
    <p:sldId id="553" r:id="rId16"/>
    <p:sldId id="554" r:id="rId17"/>
    <p:sldId id="555" r:id="rId18"/>
    <p:sldId id="560" r:id="rId19"/>
    <p:sldId id="568" r:id="rId20"/>
    <p:sldId id="569" r:id="rId21"/>
    <p:sldId id="556" r:id="rId22"/>
    <p:sldId id="562" r:id="rId23"/>
    <p:sldId id="561" r:id="rId24"/>
    <p:sldId id="558" r:id="rId25"/>
  </p:sldIdLst>
  <p:sldSz cx="10693400" cy="7561263"/>
  <p:notesSz cx="7099300" cy="10234613"/>
  <p:custShowLst>
    <p:custShow name="Full_Ani" id="0">
      <p:sldLst>
        <p:sld r:id="rId23"/>
        <p:sld r:id="rId14"/>
        <p:sld r:id="rId25"/>
        <p:sld r:id="rId24"/>
      </p:sldLst>
    </p:custShow>
  </p:custShowLst>
  <p:defaultTextStyle>
    <a:defPPr>
      <a:defRPr lang="de-DE"/>
    </a:defPPr>
    <a:lvl1pPr algn="ctr" rtl="0" eaLnBrk="0" fontAlgn="base" hangingPunct="0">
      <a:spcBef>
        <a:spcPct val="20000"/>
      </a:spcBef>
      <a:spcAft>
        <a:spcPct val="35000"/>
      </a:spcAft>
      <a:buSzPct val="60000"/>
      <a:buFont typeface="Wingdings" pitchFamily="2" charset="2"/>
      <a:defRPr sz="1400" i="1" kern="1200">
        <a:solidFill>
          <a:schemeClr val="tx1"/>
        </a:solidFill>
        <a:latin typeface="Frutiger 55 Roman" pitchFamily="34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35000"/>
      </a:spcAft>
      <a:buSzPct val="60000"/>
      <a:buFont typeface="Wingdings" pitchFamily="2" charset="2"/>
      <a:defRPr sz="1400" i="1" kern="1200">
        <a:solidFill>
          <a:schemeClr val="tx1"/>
        </a:solidFill>
        <a:latin typeface="Frutiger 55 Roman" pitchFamily="34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35000"/>
      </a:spcAft>
      <a:buSzPct val="60000"/>
      <a:buFont typeface="Wingdings" pitchFamily="2" charset="2"/>
      <a:defRPr sz="1400" i="1" kern="1200">
        <a:solidFill>
          <a:schemeClr val="tx1"/>
        </a:solidFill>
        <a:latin typeface="Frutiger 55 Roman" pitchFamily="34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35000"/>
      </a:spcAft>
      <a:buSzPct val="60000"/>
      <a:buFont typeface="Wingdings" pitchFamily="2" charset="2"/>
      <a:defRPr sz="1400" i="1" kern="1200">
        <a:solidFill>
          <a:schemeClr val="tx1"/>
        </a:solidFill>
        <a:latin typeface="Frutiger 55 Roman" pitchFamily="34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35000"/>
      </a:spcAft>
      <a:buSzPct val="60000"/>
      <a:buFont typeface="Wingdings" pitchFamily="2" charset="2"/>
      <a:defRPr sz="1400" i="1" kern="1200">
        <a:solidFill>
          <a:schemeClr val="tx1"/>
        </a:solidFill>
        <a:latin typeface="Frutiger 55 Roman" pitchFamily="34" charset="0"/>
        <a:ea typeface="+mn-ea"/>
        <a:cs typeface="+mn-cs"/>
      </a:defRPr>
    </a:lvl5pPr>
    <a:lvl6pPr marL="2286000" algn="l" defTabSz="914400" rtl="0" eaLnBrk="1" latinLnBrk="0" hangingPunct="1">
      <a:defRPr sz="1400" i="1" kern="1200">
        <a:solidFill>
          <a:schemeClr val="tx1"/>
        </a:solidFill>
        <a:latin typeface="Frutiger 55 Roman" pitchFamily="34" charset="0"/>
        <a:ea typeface="+mn-ea"/>
        <a:cs typeface="+mn-cs"/>
      </a:defRPr>
    </a:lvl6pPr>
    <a:lvl7pPr marL="2743200" algn="l" defTabSz="914400" rtl="0" eaLnBrk="1" latinLnBrk="0" hangingPunct="1">
      <a:defRPr sz="1400" i="1" kern="1200">
        <a:solidFill>
          <a:schemeClr val="tx1"/>
        </a:solidFill>
        <a:latin typeface="Frutiger 55 Roman" pitchFamily="34" charset="0"/>
        <a:ea typeface="+mn-ea"/>
        <a:cs typeface="+mn-cs"/>
      </a:defRPr>
    </a:lvl7pPr>
    <a:lvl8pPr marL="3200400" algn="l" defTabSz="914400" rtl="0" eaLnBrk="1" latinLnBrk="0" hangingPunct="1">
      <a:defRPr sz="1400" i="1" kern="1200">
        <a:solidFill>
          <a:schemeClr val="tx1"/>
        </a:solidFill>
        <a:latin typeface="Frutiger 55 Roman" pitchFamily="34" charset="0"/>
        <a:ea typeface="+mn-ea"/>
        <a:cs typeface="+mn-cs"/>
      </a:defRPr>
    </a:lvl8pPr>
    <a:lvl9pPr marL="3657600" algn="l" defTabSz="914400" rtl="0" eaLnBrk="1" latinLnBrk="0" hangingPunct="1">
      <a:defRPr sz="1400" i="1" kern="1200">
        <a:solidFill>
          <a:schemeClr val="tx1"/>
        </a:solidFill>
        <a:latin typeface="Frutiger 55 Roman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00"/>
    <a:srgbClr val="0000FF"/>
    <a:srgbClr val="DD0126"/>
    <a:srgbClr val="00D9F0"/>
    <a:srgbClr val="02CEB6"/>
    <a:srgbClr val="99FF66"/>
    <a:srgbClr val="EAEAEA"/>
    <a:srgbClr val="FFA81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14" autoAdjust="0"/>
    <p:restoredTop sz="91325" autoAdjust="0"/>
  </p:normalViewPr>
  <p:slideViewPr>
    <p:cSldViewPr>
      <p:cViewPr varScale="1">
        <p:scale>
          <a:sx n="68" d="100"/>
          <a:sy n="68" d="100"/>
        </p:scale>
        <p:origin x="-984" y="-96"/>
      </p:cViewPr>
      <p:guideLst>
        <p:guide orient="horz" pos="2744"/>
        <p:guide orient="horz" pos="1020"/>
        <p:guide pos="510"/>
        <p:guide pos="6180"/>
      </p:guideLst>
    </p:cSldViewPr>
  </p:slideViewPr>
  <p:outlineViewPr>
    <p:cViewPr>
      <p:scale>
        <a:sx n="33" d="100"/>
        <a:sy n="33" d="100"/>
      </p:scale>
      <p:origin x="0" y="11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2760" y="-10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17" tIns="0" rIns="19817" bIns="0" numCol="1" anchor="t" anchorCtr="0" compatLnSpc="1">
            <a:prstTxWarp prst="textNoShape">
              <a:avLst/>
            </a:prstTxWarp>
          </a:bodyPr>
          <a:lstStyle>
            <a:lvl1pPr algn="l" defTabSz="792097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9525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17" tIns="0" rIns="19817" bIns="0" numCol="1" anchor="t" anchorCtr="0" compatLnSpc="1">
            <a:prstTxWarp prst="textNoShape">
              <a:avLst/>
            </a:prstTxWarp>
          </a:bodyPr>
          <a:lstStyle>
            <a:lvl1pPr algn="r" defTabSz="792097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44075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17" tIns="0" rIns="19817" bIns="0" numCol="1" anchor="b" anchorCtr="0" compatLnSpc="1">
            <a:prstTxWarp prst="textNoShape">
              <a:avLst/>
            </a:prstTxWarp>
          </a:bodyPr>
          <a:lstStyle>
            <a:lvl1pPr algn="l" defTabSz="792097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44075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17" tIns="0" rIns="19817" bIns="0" numCol="1" anchor="b" anchorCtr="0" compatLnSpc="1">
            <a:prstTxWarp prst="textNoShape">
              <a:avLst/>
            </a:prstTxWarp>
          </a:bodyPr>
          <a:lstStyle>
            <a:lvl1pPr algn="r" defTabSz="792097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fld id="{B8EDCAD6-0AEB-4FE9-B4F4-A01596E745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17" tIns="0" rIns="19817" bIns="0" numCol="1" anchor="t" anchorCtr="0" compatLnSpc="1">
            <a:prstTxWarp prst="textNoShape">
              <a:avLst/>
            </a:prstTxWarp>
          </a:bodyPr>
          <a:lstStyle>
            <a:lvl1pPr algn="l" defTabSz="792097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9525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17" tIns="0" rIns="19817" bIns="0" numCol="1" anchor="t" anchorCtr="0" compatLnSpc="1">
            <a:prstTxWarp prst="textNoShape">
              <a:avLst/>
            </a:prstTxWarp>
          </a:bodyPr>
          <a:lstStyle>
            <a:lvl1pPr algn="r" defTabSz="792097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4075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17" tIns="0" rIns="19817" bIns="0" numCol="1" anchor="b" anchorCtr="0" compatLnSpc="1">
            <a:prstTxWarp prst="textNoShape">
              <a:avLst/>
            </a:prstTxWarp>
          </a:bodyPr>
          <a:lstStyle>
            <a:lvl1pPr algn="l" defTabSz="792097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44075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17" tIns="0" rIns="19817" bIns="0" numCol="1" anchor="b" anchorCtr="0" compatLnSpc="1">
            <a:prstTxWarp prst="textNoShape">
              <a:avLst/>
            </a:prstTxWarp>
          </a:bodyPr>
          <a:lstStyle>
            <a:lvl1pPr algn="r" defTabSz="792097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fld id="{42C89879-790E-48E4-A322-2A0CBDF279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75213"/>
            <a:ext cx="52070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7" tIns="47890" rIns="95777" bIns="47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639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5788" y="584200"/>
            <a:ext cx="5929312" cy="4192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90575"/>
            <a:fld id="{C4F71B5D-7C18-4E53-BE3D-E959C51447F3}" type="slidenum">
              <a:rPr lang="de-DE" smtClean="0"/>
              <a:pPr defTabSz="790575"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90575"/>
            <a:fld id="{2C343876-A599-4248-BC14-6187E03A116A}" type="slidenum">
              <a:rPr lang="de-DE" smtClean="0"/>
              <a:pPr defTabSz="790575"/>
              <a:t>5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 flipH="1">
            <a:off x="809625" y="719138"/>
            <a:ext cx="9001125" cy="0"/>
          </a:xfrm>
          <a:prstGeom prst="line">
            <a:avLst/>
          </a:prstGeom>
          <a:noFill/>
          <a:ln w="1079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5" name="Picture 11" descr="iai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8275" y="5870575"/>
            <a:ext cx="3240088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14"/>
          <p:cNvSpPr>
            <a:spLocks noChangeShapeType="1"/>
          </p:cNvSpPr>
          <p:nvPr userDrawn="1"/>
        </p:nvSpPr>
        <p:spPr bwMode="auto">
          <a:xfrm flipH="1">
            <a:off x="3903663" y="5221288"/>
            <a:ext cx="5907087" cy="0"/>
          </a:xfrm>
          <a:prstGeom prst="line">
            <a:avLst/>
          </a:prstGeom>
          <a:noFill/>
          <a:ln w="1079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Line 15"/>
          <p:cNvSpPr>
            <a:spLocks noChangeShapeType="1"/>
          </p:cNvSpPr>
          <p:nvPr userDrawn="1"/>
        </p:nvSpPr>
        <p:spPr bwMode="auto">
          <a:xfrm flipH="1">
            <a:off x="3903663" y="2770188"/>
            <a:ext cx="5907087" cy="0"/>
          </a:xfrm>
          <a:prstGeom prst="line">
            <a:avLst/>
          </a:prstGeom>
          <a:noFill/>
          <a:ln w="1079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09625" y="828675"/>
            <a:ext cx="9001125" cy="1584325"/>
          </a:xfrm>
        </p:spPr>
        <p:txBody>
          <a:bodyPr/>
          <a:lstStyle>
            <a:lvl1pPr>
              <a:lnSpc>
                <a:spcPts val="3400"/>
              </a:lnSpc>
              <a:defRPr sz="2600"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906838" y="2940050"/>
            <a:ext cx="5903912" cy="2136775"/>
          </a:xfrm>
        </p:spPr>
        <p:txBody>
          <a:bodyPr/>
          <a:lstStyle>
            <a:lvl1pPr marL="0" indent="0">
              <a:lnSpc>
                <a:spcPts val="2075"/>
              </a:lnSpc>
              <a:buFont typeface="Wingdings" pitchFamily="2" charset="2"/>
              <a:buNone/>
              <a:defRPr/>
            </a:lvl1pPr>
          </a:lstStyle>
          <a:p>
            <a:r>
              <a:rPr lang="de-DE"/>
              <a:t>Untertitel</a:t>
            </a:r>
          </a:p>
          <a:p>
            <a:endParaRPr lang="de-DE"/>
          </a:p>
          <a:p>
            <a:r>
              <a:rPr lang="de-DE"/>
              <a:t>Autoren/Vortragende</a:t>
            </a:r>
          </a:p>
          <a:p>
            <a:endParaRPr lang="en-US"/>
          </a:p>
          <a:p>
            <a:r>
              <a:rPr lang="en-US"/>
              <a:t>ggf Adressen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561263" y="855663"/>
            <a:ext cx="2249487" cy="51927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09625" y="855663"/>
            <a:ext cx="6599238" cy="51927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 flipH="1">
            <a:off x="809625" y="719138"/>
            <a:ext cx="9001125" cy="0"/>
          </a:xfrm>
          <a:prstGeom prst="line">
            <a:avLst/>
          </a:prstGeom>
          <a:noFill/>
          <a:ln w="1079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5" name="Picture 11" descr="iai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8275" y="5870575"/>
            <a:ext cx="3240088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14"/>
          <p:cNvSpPr>
            <a:spLocks noChangeShapeType="1"/>
          </p:cNvSpPr>
          <p:nvPr userDrawn="1"/>
        </p:nvSpPr>
        <p:spPr bwMode="auto">
          <a:xfrm flipH="1">
            <a:off x="3903663" y="5221288"/>
            <a:ext cx="5907087" cy="0"/>
          </a:xfrm>
          <a:prstGeom prst="line">
            <a:avLst/>
          </a:prstGeom>
          <a:noFill/>
          <a:ln w="1079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Line 15"/>
          <p:cNvSpPr>
            <a:spLocks noChangeShapeType="1"/>
          </p:cNvSpPr>
          <p:nvPr userDrawn="1"/>
        </p:nvSpPr>
        <p:spPr bwMode="auto">
          <a:xfrm flipH="1">
            <a:off x="3903663" y="2770188"/>
            <a:ext cx="5907087" cy="0"/>
          </a:xfrm>
          <a:prstGeom prst="line">
            <a:avLst/>
          </a:prstGeom>
          <a:noFill/>
          <a:ln w="1079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09625" y="828675"/>
            <a:ext cx="9001125" cy="1584325"/>
          </a:xfrm>
        </p:spPr>
        <p:txBody>
          <a:bodyPr/>
          <a:lstStyle>
            <a:lvl1pPr>
              <a:lnSpc>
                <a:spcPts val="3400"/>
              </a:lnSpc>
              <a:defRPr sz="26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906838" y="2940050"/>
            <a:ext cx="5903912" cy="2136775"/>
          </a:xfrm>
        </p:spPr>
        <p:txBody>
          <a:bodyPr/>
          <a:lstStyle>
            <a:lvl1pPr marL="0" indent="0">
              <a:lnSpc>
                <a:spcPts val="2075"/>
              </a:lnSpc>
              <a:buFont typeface="Wingdings" pitchFamily="2" charset="2"/>
              <a:buNone/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9625" y="1603375"/>
            <a:ext cx="4410075" cy="444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72100" y="1603375"/>
            <a:ext cx="4410075" cy="444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561263" y="855663"/>
            <a:ext cx="2249487" cy="51927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09625" y="855663"/>
            <a:ext cx="6599238" cy="51927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9625" y="855663"/>
            <a:ext cx="9001125" cy="647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09625" y="1603375"/>
            <a:ext cx="4410075" cy="4445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72100" y="1603375"/>
            <a:ext cx="4410075" cy="4445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9625" y="855663"/>
            <a:ext cx="9001125" cy="647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9625" y="1603375"/>
            <a:ext cx="4410075" cy="4445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72100" y="1603375"/>
            <a:ext cx="4410075" cy="4445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9625" y="1603375"/>
            <a:ext cx="4410075" cy="444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72100" y="1603375"/>
            <a:ext cx="4410075" cy="444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1" descr="iai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10075" y="66611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8" name="Rectangle 44"/>
          <p:cNvSpPr>
            <a:spLocks noChangeArrowheads="1"/>
          </p:cNvSpPr>
          <p:nvPr userDrawn="1"/>
        </p:nvSpPr>
        <p:spPr bwMode="auto">
          <a:xfrm>
            <a:off x="233363" y="5437188"/>
            <a:ext cx="2089150" cy="107950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de-DE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855663"/>
            <a:ext cx="9001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1603375"/>
            <a:ext cx="897255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 aaaaaaaaaaaaaaaaaa aaaaaaaaa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0"/>
            <a:endParaRPr lang="de-DE" smtClean="0"/>
          </a:p>
          <a:p>
            <a:pPr lvl="0"/>
            <a:endParaRPr lang="de-DE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523413" y="6589713"/>
            <a:ext cx="2222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defTabSz="720725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fld id="{0D2A3897-616E-4C16-9170-5BF7E80F4479}" type="slidenum">
              <a:rPr lang="de-DE" sz="900" i="0"/>
              <a:pPr algn="r" defTabSz="720725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  <a:defRPr/>
              </a:pPr>
              <a:t>‹Nr.›</a:t>
            </a:fld>
            <a:endParaRPr lang="de-DE" sz="900" i="0"/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 flipH="1">
            <a:off x="809625" y="719138"/>
            <a:ext cx="9001125" cy="0"/>
          </a:xfrm>
          <a:prstGeom prst="line">
            <a:avLst/>
          </a:prstGeom>
          <a:noFill/>
          <a:ln w="1079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63" name="Line 39"/>
          <p:cNvSpPr>
            <a:spLocks noChangeShapeType="1"/>
          </p:cNvSpPr>
          <p:nvPr userDrawn="1"/>
        </p:nvSpPr>
        <p:spPr bwMode="auto">
          <a:xfrm flipH="1">
            <a:off x="792163" y="6553200"/>
            <a:ext cx="9001125" cy="0"/>
          </a:xfrm>
          <a:prstGeom prst="line">
            <a:avLst/>
          </a:prstGeom>
          <a:noFill/>
          <a:ln w="1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66" name="Rectangle 42"/>
          <p:cNvSpPr>
            <a:spLocks noChangeArrowheads="1"/>
          </p:cNvSpPr>
          <p:nvPr userDrawn="1"/>
        </p:nvSpPr>
        <p:spPr bwMode="auto">
          <a:xfrm>
            <a:off x="7399338" y="547688"/>
            <a:ext cx="2411412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algn="r" defTabSz="720725">
              <a:spcBef>
                <a:spcPct val="0"/>
              </a:spcBef>
              <a:spcAft>
                <a:spcPct val="0"/>
              </a:spcAft>
              <a:buSzTx/>
              <a:buFontTx/>
              <a:buNone/>
              <a:tabLst>
                <a:tab pos="269875" algn="l"/>
                <a:tab pos="539750" algn="l"/>
                <a:tab pos="3057525" algn="l"/>
                <a:tab pos="3327400" algn="l"/>
                <a:tab pos="3597275" algn="l"/>
              </a:tabLst>
              <a:defRPr/>
            </a:pPr>
            <a:r>
              <a:rPr lang="de-DE" sz="900" i="0" dirty="0"/>
              <a:t>Fraunhofer Web-Projekt, Kick-off am 17.7.08</a:t>
            </a:r>
          </a:p>
          <a:p>
            <a:pPr marL="342900" indent="-342900" algn="r" defTabSz="720725">
              <a:spcBef>
                <a:spcPct val="0"/>
              </a:spcBef>
              <a:spcAft>
                <a:spcPct val="0"/>
              </a:spcAft>
              <a:buSzTx/>
              <a:buFontTx/>
              <a:buNone/>
              <a:tabLst>
                <a:tab pos="269875" algn="l"/>
                <a:tab pos="539750" algn="l"/>
                <a:tab pos="3057525" algn="l"/>
                <a:tab pos="3327400" algn="l"/>
                <a:tab pos="3597275" algn="l"/>
              </a:tabLst>
              <a:defRPr/>
            </a:pPr>
            <a:endParaRPr lang="de-DE" sz="900" i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3" r:id="rId1"/>
    <p:sldLayoutId id="2147484650" r:id="rId2"/>
    <p:sldLayoutId id="2147484649" r:id="rId3"/>
    <p:sldLayoutId id="2147484648" r:id="rId4"/>
    <p:sldLayoutId id="2147484647" r:id="rId5"/>
    <p:sldLayoutId id="2147484646" r:id="rId6"/>
    <p:sldLayoutId id="2147484645" r:id="rId7"/>
    <p:sldLayoutId id="2147484644" r:id="rId8"/>
    <p:sldLayoutId id="2147484643" r:id="rId9"/>
    <p:sldLayoutId id="2147484642" r:id="rId10"/>
    <p:sldLayoutId id="2147484641" r:id="rId11"/>
  </p:sldLayoutIdLst>
  <p:timing>
    <p:tnLst>
      <p:par>
        <p:cTn id="1" dur="indefinite" restart="never" nodeType="tmRoot"/>
      </p:par>
    </p:tnLst>
  </p:timing>
  <p:txStyles>
    <p:titleStyle>
      <a:lvl1pPr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2pPr>
      <a:lvl3pPr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3pPr>
      <a:lvl4pPr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4pPr>
      <a:lvl5pPr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5pPr>
      <a:lvl6pPr marL="457200"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6pPr>
      <a:lvl7pPr marL="914400"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7pPr>
      <a:lvl8pPr marL="1371600"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8pPr>
      <a:lvl9pPr marL="1828800"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9pPr>
    </p:titleStyle>
    <p:bodyStyle>
      <a:lvl1pPr marL="342900" indent="-342900" algn="l" defTabSz="720725" rtl="0" eaLnBrk="0" fontAlgn="base" hangingPunct="0">
        <a:spcBef>
          <a:spcPct val="20000"/>
        </a:spcBef>
        <a:spcAft>
          <a:spcPct val="35000"/>
        </a:spcAft>
        <a:buSzPct val="60000"/>
        <a:buFont typeface="Wingdings" pitchFamily="2" charset="2"/>
        <a:buChar char="§"/>
        <a:tabLst>
          <a:tab pos="269875" algn="l"/>
          <a:tab pos="539750" algn="l"/>
          <a:tab pos="3057525" algn="l"/>
          <a:tab pos="3327400" algn="l"/>
          <a:tab pos="3597275" algn="l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68350" indent="-255588" algn="l" defTabSz="720725" rtl="0" eaLnBrk="0" fontAlgn="base" hangingPunct="0">
        <a:spcBef>
          <a:spcPct val="10000"/>
        </a:spcBef>
        <a:spcAft>
          <a:spcPct val="25000"/>
        </a:spcAft>
        <a:buSzPct val="100000"/>
        <a:buChar char="-"/>
        <a:tabLst>
          <a:tab pos="269875" algn="l"/>
          <a:tab pos="539750" algn="l"/>
          <a:tab pos="3057525" algn="l"/>
          <a:tab pos="3327400" algn="l"/>
          <a:tab pos="3597275" algn="l"/>
        </a:tabLst>
        <a:defRPr sz="2800">
          <a:solidFill>
            <a:schemeClr val="tx1"/>
          </a:solidFill>
          <a:latin typeface="+mn-lt"/>
        </a:defRPr>
      </a:lvl2pPr>
      <a:lvl3pPr marL="1204913" indent="-266700" algn="l" defTabSz="720725" rtl="0" eaLnBrk="0" fontAlgn="base" hangingPunct="0">
        <a:spcBef>
          <a:spcPct val="20000"/>
        </a:spcBef>
        <a:spcAft>
          <a:spcPct val="15000"/>
        </a:spcAft>
        <a:buSzPct val="100000"/>
        <a:buFont typeface="Wingdings" pitchFamily="2" charset="2"/>
        <a:buChar char="ž"/>
        <a:tabLst>
          <a:tab pos="269875" algn="l"/>
          <a:tab pos="539750" algn="l"/>
          <a:tab pos="3057525" algn="l"/>
          <a:tab pos="3327400" algn="l"/>
          <a:tab pos="3597275" algn="l"/>
        </a:tabLst>
        <a:defRPr sz="1600">
          <a:solidFill>
            <a:schemeClr val="tx1"/>
          </a:solidFill>
          <a:latin typeface="+mn-lt"/>
        </a:defRPr>
      </a:lvl3pPr>
      <a:lvl4pPr marL="1647825" indent="-273050" algn="l" defTabSz="720725" rtl="0" eaLnBrk="0" fontAlgn="base" hangingPunct="0">
        <a:spcBef>
          <a:spcPct val="20000"/>
        </a:spcBef>
        <a:spcAft>
          <a:spcPct val="0"/>
        </a:spcAft>
        <a:buSzPct val="100000"/>
        <a:buChar char="-"/>
        <a:tabLst>
          <a:tab pos="269875" algn="l"/>
          <a:tab pos="539750" algn="l"/>
          <a:tab pos="3057525" algn="l"/>
          <a:tab pos="3327400" algn="l"/>
          <a:tab pos="3597275" algn="l"/>
        </a:tabLst>
        <a:defRPr sz="1400">
          <a:solidFill>
            <a:schemeClr val="tx1"/>
          </a:solidFill>
          <a:latin typeface="+mn-lt"/>
        </a:defRPr>
      </a:lvl4pPr>
      <a:lvl5pPr marL="2173288" indent="-277813" algn="l" defTabSz="720725" rtl="0" eaLnBrk="0" fontAlgn="base" hangingPunct="0">
        <a:lnSpc>
          <a:spcPts val="1988"/>
        </a:lnSpc>
        <a:spcBef>
          <a:spcPct val="40000"/>
        </a:spcBef>
        <a:spcAft>
          <a:spcPct val="0"/>
        </a:spcAft>
        <a:buChar char="»"/>
        <a:tabLst>
          <a:tab pos="269875" algn="l"/>
          <a:tab pos="539750" algn="l"/>
          <a:tab pos="3057525" algn="l"/>
          <a:tab pos="3327400" algn="l"/>
          <a:tab pos="3597275" algn="l"/>
        </a:tabLst>
        <a:defRPr sz="1700">
          <a:solidFill>
            <a:schemeClr val="tx1"/>
          </a:solidFill>
          <a:latin typeface="+mn-lt"/>
        </a:defRPr>
      </a:lvl5pPr>
      <a:lvl6pPr marL="2630488" indent="-277813" algn="l" defTabSz="720725" rtl="0" eaLnBrk="0" fontAlgn="base" hangingPunct="0">
        <a:lnSpc>
          <a:spcPts val="1988"/>
        </a:lnSpc>
        <a:spcBef>
          <a:spcPct val="4000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1700">
          <a:solidFill>
            <a:schemeClr val="tx1"/>
          </a:solidFill>
          <a:latin typeface="+mn-lt"/>
        </a:defRPr>
      </a:lvl6pPr>
      <a:lvl7pPr marL="3087688" indent="-277813" algn="l" defTabSz="720725" rtl="0" eaLnBrk="0" fontAlgn="base" hangingPunct="0">
        <a:lnSpc>
          <a:spcPts val="1988"/>
        </a:lnSpc>
        <a:spcBef>
          <a:spcPct val="4000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1700">
          <a:solidFill>
            <a:schemeClr val="tx1"/>
          </a:solidFill>
          <a:latin typeface="+mn-lt"/>
        </a:defRPr>
      </a:lvl7pPr>
      <a:lvl8pPr marL="3544888" indent="-277813" algn="l" defTabSz="720725" rtl="0" eaLnBrk="0" fontAlgn="base" hangingPunct="0">
        <a:lnSpc>
          <a:spcPts val="1988"/>
        </a:lnSpc>
        <a:spcBef>
          <a:spcPct val="4000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1700">
          <a:solidFill>
            <a:schemeClr val="tx1"/>
          </a:solidFill>
          <a:latin typeface="+mn-lt"/>
        </a:defRPr>
      </a:lvl8pPr>
      <a:lvl9pPr marL="4002088" indent="-277813" algn="l" defTabSz="720725" rtl="0" eaLnBrk="0" fontAlgn="base" hangingPunct="0">
        <a:lnSpc>
          <a:spcPts val="1988"/>
        </a:lnSpc>
        <a:spcBef>
          <a:spcPct val="4000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17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1" descr="iais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436938" y="66611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855663"/>
            <a:ext cx="9001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1603375"/>
            <a:ext cx="897255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517063" y="6589713"/>
            <a:ext cx="228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defTabSz="720725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/>
            </a:pPr>
            <a:fld id="{7ACCD506-75CD-4EDC-BDB2-F6DB8D2463E8}" type="slidenum">
              <a:rPr lang="de-DE" sz="900"/>
              <a:pPr algn="r" defTabSz="720725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  <a:defRPr/>
              </a:pPr>
              <a:t>‹Nr.›</a:t>
            </a:fld>
            <a:endParaRPr lang="de-DE" sz="900"/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 flipH="1">
            <a:off x="809625" y="719138"/>
            <a:ext cx="9001125" cy="0"/>
          </a:xfrm>
          <a:prstGeom prst="line">
            <a:avLst/>
          </a:prstGeom>
          <a:noFill/>
          <a:ln w="1079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63" name="Line 39"/>
          <p:cNvSpPr>
            <a:spLocks noChangeShapeType="1"/>
          </p:cNvSpPr>
          <p:nvPr userDrawn="1"/>
        </p:nvSpPr>
        <p:spPr bwMode="auto">
          <a:xfrm flipH="1">
            <a:off x="792163" y="6553200"/>
            <a:ext cx="9001125" cy="0"/>
          </a:xfrm>
          <a:prstGeom prst="line">
            <a:avLst/>
          </a:prstGeom>
          <a:noFill/>
          <a:ln w="1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66" name="Rectangle 42"/>
          <p:cNvSpPr>
            <a:spLocks noChangeArrowheads="1"/>
          </p:cNvSpPr>
          <p:nvPr userDrawn="1"/>
        </p:nvSpPr>
        <p:spPr bwMode="auto">
          <a:xfrm>
            <a:off x="8970963" y="547688"/>
            <a:ext cx="839787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algn="r" defTabSz="720725">
              <a:spcBef>
                <a:spcPct val="0"/>
              </a:spcBef>
              <a:spcAft>
                <a:spcPct val="0"/>
              </a:spcAft>
              <a:buSzTx/>
              <a:buFontTx/>
              <a:buNone/>
              <a:tabLst>
                <a:tab pos="269875" algn="l"/>
                <a:tab pos="539750" algn="l"/>
                <a:tab pos="3057525" algn="l"/>
                <a:tab pos="3327400" algn="l"/>
                <a:tab pos="3597275" algn="l"/>
              </a:tabLst>
              <a:defRPr/>
            </a:pPr>
            <a:r>
              <a:rPr lang="de-DE" sz="900" i="0" dirty="0"/>
              <a:t>Fraunhofer IAIS</a:t>
            </a:r>
          </a:p>
          <a:p>
            <a:pPr marL="342900" indent="-342900" algn="r" defTabSz="720725">
              <a:spcBef>
                <a:spcPct val="0"/>
              </a:spcBef>
              <a:spcAft>
                <a:spcPct val="0"/>
              </a:spcAft>
              <a:buSzTx/>
              <a:buFontTx/>
              <a:buNone/>
              <a:tabLst>
                <a:tab pos="269875" algn="l"/>
                <a:tab pos="539750" algn="l"/>
                <a:tab pos="3057525" algn="l"/>
                <a:tab pos="3327400" algn="l"/>
                <a:tab pos="3597275" algn="l"/>
              </a:tabLst>
              <a:defRPr/>
            </a:pPr>
            <a:endParaRPr lang="de-DE" sz="900" i="0" dirty="0"/>
          </a:p>
        </p:txBody>
      </p:sp>
      <p:sp>
        <p:nvSpPr>
          <p:cNvPr id="1069" name="Line 45"/>
          <p:cNvSpPr>
            <a:spLocks noChangeShapeType="1"/>
          </p:cNvSpPr>
          <p:nvPr userDrawn="1"/>
        </p:nvSpPr>
        <p:spPr bwMode="auto">
          <a:xfrm flipV="1">
            <a:off x="1746250" y="4429125"/>
            <a:ext cx="2879725" cy="1008063"/>
          </a:xfrm>
          <a:prstGeom prst="line">
            <a:avLst/>
          </a:prstGeom>
          <a:noFill/>
          <a:ln w="12700">
            <a:noFill/>
            <a:round/>
            <a:headEnd/>
            <a:tailEnd type="triangle" w="med" len="med"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073" name="Rectangle 49"/>
          <p:cNvSpPr>
            <a:spLocks noChangeArrowheads="1"/>
          </p:cNvSpPr>
          <p:nvPr userDrawn="1"/>
        </p:nvSpPr>
        <p:spPr bwMode="auto">
          <a:xfrm>
            <a:off x="1385888" y="5221288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62" r:id="rId2"/>
    <p:sldLayoutId id="2147484661" r:id="rId3"/>
    <p:sldLayoutId id="2147484660" r:id="rId4"/>
    <p:sldLayoutId id="2147484659" r:id="rId5"/>
    <p:sldLayoutId id="2147484658" r:id="rId6"/>
    <p:sldLayoutId id="2147484657" r:id="rId7"/>
    <p:sldLayoutId id="2147484656" r:id="rId8"/>
    <p:sldLayoutId id="2147484655" r:id="rId9"/>
    <p:sldLayoutId id="2147484654" r:id="rId10"/>
    <p:sldLayoutId id="2147484653" r:id="rId11"/>
    <p:sldLayoutId id="2147484652" r:id="rId12"/>
    <p:sldLayoutId id="2147484651" r:id="rId13"/>
  </p:sldLayoutIdLst>
  <p:timing>
    <p:tnLst>
      <p:par>
        <p:cTn id="1" dur="indefinite" restart="never" nodeType="tmRoot"/>
      </p:par>
    </p:tnLst>
  </p:timing>
  <p:txStyles>
    <p:titleStyle>
      <a:lvl1pPr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2pPr>
      <a:lvl3pPr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3pPr>
      <a:lvl4pPr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4pPr>
      <a:lvl5pPr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5pPr>
      <a:lvl6pPr marL="457200"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6pPr>
      <a:lvl7pPr marL="914400"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7pPr>
      <a:lvl8pPr marL="1371600"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8pPr>
      <a:lvl9pPr marL="1828800" algn="l" defTabSz="720725" rtl="0" eaLnBrk="0" fontAlgn="base" hangingPunct="0">
        <a:lnSpc>
          <a:spcPts val="2650"/>
        </a:lnSpc>
        <a:spcBef>
          <a:spcPct val="0"/>
        </a:spcBef>
        <a:spcAft>
          <a:spcPct val="0"/>
        </a:spcAft>
        <a:tabLst>
          <a:tab pos="269875" algn="l"/>
          <a:tab pos="539750" algn="l"/>
          <a:tab pos="3057525" algn="l"/>
          <a:tab pos="3327400" algn="l"/>
          <a:tab pos="3597275" algn="l"/>
        </a:tabLst>
        <a:defRPr sz="2400" b="1">
          <a:solidFill>
            <a:schemeClr val="tx2"/>
          </a:solidFill>
          <a:latin typeface="Frutiger 45 Light" pitchFamily="34" charset="0"/>
        </a:defRPr>
      </a:lvl9pPr>
    </p:titleStyle>
    <p:bodyStyle>
      <a:lvl1pPr marL="287338" indent="-287338" algn="l" defTabSz="720725" rtl="0" eaLnBrk="0" fontAlgn="base" hangingPunct="0">
        <a:spcBef>
          <a:spcPct val="20000"/>
        </a:spcBef>
        <a:spcAft>
          <a:spcPct val="35000"/>
        </a:spcAft>
        <a:buClr>
          <a:srgbClr val="10C178"/>
        </a:buClr>
        <a:buFont typeface="Wingdings" pitchFamily="2" charset="2"/>
        <a:buChar char="§"/>
        <a:tabLst>
          <a:tab pos="287338" algn="l"/>
          <a:tab pos="474663" algn="l"/>
          <a:tab pos="3057525" algn="l"/>
          <a:tab pos="3327400" algn="l"/>
          <a:tab pos="3597275" algn="l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71513" indent="-193675" algn="l" defTabSz="720725" rtl="0" eaLnBrk="0" fontAlgn="base" hangingPunct="0">
        <a:spcBef>
          <a:spcPct val="10000"/>
        </a:spcBef>
        <a:spcAft>
          <a:spcPct val="25000"/>
        </a:spcAft>
        <a:buClr>
          <a:srgbClr val="10C178"/>
        </a:buClr>
        <a:buSzPct val="100000"/>
        <a:buFont typeface="Times" pitchFamily="18" charset="0"/>
        <a:buChar char="•"/>
        <a:tabLst>
          <a:tab pos="287338" algn="l"/>
          <a:tab pos="474663" algn="l"/>
          <a:tab pos="3057525" algn="l"/>
          <a:tab pos="3327400" algn="l"/>
          <a:tab pos="3597275" algn="l"/>
        </a:tabLst>
        <a:defRPr sz="2800">
          <a:solidFill>
            <a:schemeClr val="tx1"/>
          </a:solidFill>
          <a:latin typeface="+mn-lt"/>
        </a:defRPr>
      </a:lvl2pPr>
      <a:lvl3pPr marL="1143000" indent="-184150" algn="l" defTabSz="720725" rtl="0" eaLnBrk="0" fontAlgn="base" hangingPunct="0">
        <a:spcBef>
          <a:spcPct val="20000"/>
        </a:spcBef>
        <a:spcAft>
          <a:spcPct val="15000"/>
        </a:spcAft>
        <a:buSzPct val="100000"/>
        <a:buChar char="–"/>
        <a:tabLst>
          <a:tab pos="287338" algn="l"/>
          <a:tab pos="474663" algn="l"/>
          <a:tab pos="3057525" algn="l"/>
          <a:tab pos="3327400" algn="l"/>
          <a:tab pos="3597275" algn="l"/>
        </a:tabLst>
        <a:defRPr sz="1600">
          <a:solidFill>
            <a:schemeClr val="tx1"/>
          </a:solidFill>
          <a:latin typeface="+mn-lt"/>
        </a:defRPr>
      </a:lvl3pPr>
      <a:lvl4pPr marL="1617663" indent="-190500" algn="l" defTabSz="720725" rtl="0" eaLnBrk="0" fontAlgn="base" hangingPunct="0">
        <a:spcBef>
          <a:spcPct val="20000"/>
        </a:spcBef>
        <a:spcAft>
          <a:spcPct val="0"/>
        </a:spcAft>
        <a:buSzPct val="100000"/>
        <a:buChar char="-"/>
        <a:tabLst>
          <a:tab pos="287338" algn="l"/>
          <a:tab pos="474663" algn="l"/>
          <a:tab pos="3057525" algn="l"/>
          <a:tab pos="3327400" algn="l"/>
          <a:tab pos="3597275" algn="l"/>
        </a:tabLst>
        <a:defRPr sz="1400">
          <a:solidFill>
            <a:schemeClr val="tx1"/>
          </a:solidFill>
          <a:latin typeface="+mn-lt"/>
        </a:defRPr>
      </a:lvl4pPr>
      <a:lvl5pPr marL="2100263" indent="-190500" algn="l" defTabSz="720725" rtl="0" eaLnBrk="0" fontAlgn="base" hangingPunct="0">
        <a:lnSpc>
          <a:spcPts val="1988"/>
        </a:lnSpc>
        <a:spcBef>
          <a:spcPct val="40000"/>
        </a:spcBef>
        <a:spcAft>
          <a:spcPct val="0"/>
        </a:spcAft>
        <a:buChar char="»"/>
        <a:tabLst>
          <a:tab pos="287338" algn="l"/>
          <a:tab pos="474663" algn="l"/>
          <a:tab pos="3057525" algn="l"/>
          <a:tab pos="3327400" algn="l"/>
          <a:tab pos="3597275" algn="l"/>
        </a:tabLst>
        <a:defRPr sz="1200">
          <a:solidFill>
            <a:schemeClr val="tx1"/>
          </a:solidFill>
          <a:latin typeface="+mn-lt"/>
        </a:defRPr>
      </a:lvl5pPr>
      <a:lvl6pPr marL="2557463" indent="-190500" algn="l" defTabSz="720725" rtl="0" eaLnBrk="0" fontAlgn="base" hangingPunct="0">
        <a:lnSpc>
          <a:spcPts val="1988"/>
        </a:lnSpc>
        <a:spcBef>
          <a:spcPct val="40000"/>
        </a:spcBef>
        <a:spcAft>
          <a:spcPct val="0"/>
        </a:spcAft>
        <a:tabLst>
          <a:tab pos="287338" algn="l"/>
          <a:tab pos="474663" algn="l"/>
          <a:tab pos="3057525" algn="l"/>
          <a:tab pos="3327400" algn="l"/>
          <a:tab pos="3597275" algn="l"/>
        </a:tabLst>
        <a:defRPr sz="1200">
          <a:solidFill>
            <a:schemeClr val="tx1"/>
          </a:solidFill>
          <a:latin typeface="+mn-lt"/>
        </a:defRPr>
      </a:lvl6pPr>
      <a:lvl7pPr marL="3014663" indent="-190500" algn="l" defTabSz="720725" rtl="0" eaLnBrk="0" fontAlgn="base" hangingPunct="0">
        <a:lnSpc>
          <a:spcPts val="1988"/>
        </a:lnSpc>
        <a:spcBef>
          <a:spcPct val="40000"/>
        </a:spcBef>
        <a:spcAft>
          <a:spcPct val="0"/>
        </a:spcAft>
        <a:tabLst>
          <a:tab pos="287338" algn="l"/>
          <a:tab pos="474663" algn="l"/>
          <a:tab pos="3057525" algn="l"/>
          <a:tab pos="3327400" algn="l"/>
          <a:tab pos="3597275" algn="l"/>
        </a:tabLst>
        <a:defRPr sz="1200">
          <a:solidFill>
            <a:schemeClr val="tx1"/>
          </a:solidFill>
          <a:latin typeface="+mn-lt"/>
        </a:defRPr>
      </a:lvl7pPr>
      <a:lvl8pPr marL="3471863" indent="-190500" algn="l" defTabSz="720725" rtl="0" eaLnBrk="0" fontAlgn="base" hangingPunct="0">
        <a:lnSpc>
          <a:spcPts val="1988"/>
        </a:lnSpc>
        <a:spcBef>
          <a:spcPct val="40000"/>
        </a:spcBef>
        <a:spcAft>
          <a:spcPct val="0"/>
        </a:spcAft>
        <a:tabLst>
          <a:tab pos="287338" algn="l"/>
          <a:tab pos="474663" algn="l"/>
          <a:tab pos="3057525" algn="l"/>
          <a:tab pos="3327400" algn="l"/>
          <a:tab pos="3597275" algn="l"/>
        </a:tabLst>
        <a:defRPr sz="1200">
          <a:solidFill>
            <a:schemeClr val="tx1"/>
          </a:solidFill>
          <a:latin typeface="+mn-lt"/>
        </a:defRPr>
      </a:lvl8pPr>
      <a:lvl9pPr marL="3929063" indent="-190500" algn="l" defTabSz="720725" rtl="0" eaLnBrk="0" fontAlgn="base" hangingPunct="0">
        <a:lnSpc>
          <a:spcPts val="1988"/>
        </a:lnSpc>
        <a:spcBef>
          <a:spcPct val="40000"/>
        </a:spcBef>
        <a:spcAft>
          <a:spcPct val="0"/>
        </a:spcAft>
        <a:tabLst>
          <a:tab pos="287338" algn="l"/>
          <a:tab pos="474663" algn="l"/>
          <a:tab pos="3057525" algn="l"/>
          <a:tab pos="3327400" algn="l"/>
          <a:tab pos="3597275" algn="l"/>
        </a:tabLst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Untertitel 2"/>
          <p:cNvSpPr>
            <a:spLocks noGrp="1"/>
          </p:cNvSpPr>
          <p:nvPr>
            <p:ph type="subTitle" sz="quarter" idx="1"/>
          </p:nvPr>
        </p:nvSpPr>
        <p:spPr>
          <a:xfrm>
            <a:off x="3871913" y="2940050"/>
            <a:ext cx="5903912" cy="2136775"/>
          </a:xfrm>
        </p:spPr>
        <p:txBody>
          <a:bodyPr/>
          <a:lstStyle/>
          <a:p>
            <a:endParaRPr lang="en-US" sz="2400" noProof="0" dirty="0" smtClean="0"/>
          </a:p>
          <a:p>
            <a:r>
              <a:rPr lang="en-US" sz="2400" noProof="0" dirty="0" smtClean="0"/>
              <a:t>Stefan </a:t>
            </a:r>
            <a:r>
              <a:rPr lang="en-US" sz="2400" noProof="0" dirty="0" err="1" smtClean="0"/>
              <a:t>Rüping</a:t>
            </a:r>
            <a:endParaRPr lang="en-US" sz="2400" noProof="0" dirty="0" smtClean="0"/>
          </a:p>
          <a:p>
            <a:r>
              <a:rPr lang="en-US" sz="2400" dirty="0" err="1" smtClean="0"/>
              <a:t>Fraunhofer</a:t>
            </a:r>
            <a:r>
              <a:rPr lang="en-US" sz="2400" dirty="0" smtClean="0"/>
              <a:t> IAIS</a:t>
            </a:r>
            <a:endParaRPr lang="en-US" sz="1600" b="1" noProof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noProof="0" dirty="0" smtClean="0">
                <a:cs typeface="Courier New" pitchFamily="49" charset="0"/>
              </a:rPr>
              <a:t>stefan.rueping@iais.fraunhofer.de</a:t>
            </a:r>
          </a:p>
          <a:p>
            <a:endParaRPr lang="en-US" sz="2400" noProof="0" dirty="0" smtClean="0"/>
          </a:p>
          <a:p>
            <a:endParaRPr lang="en-US" sz="2400" noProof="0" dirty="0" smtClean="0"/>
          </a:p>
        </p:txBody>
      </p:sp>
      <p:sp>
        <p:nvSpPr>
          <p:cNvPr id="5123" name="Titel 1"/>
          <p:cNvSpPr>
            <a:spLocks noGrp="1"/>
          </p:cNvSpPr>
          <p:nvPr>
            <p:ph type="ctrTitle" sz="quarter"/>
          </p:nvPr>
        </p:nvSpPr>
        <p:spPr>
          <a:xfrm>
            <a:off x="809625" y="828675"/>
            <a:ext cx="8680450" cy="1584325"/>
          </a:xfrm>
        </p:spPr>
        <p:txBody>
          <a:bodyPr/>
          <a:lstStyle/>
          <a:p>
            <a:r>
              <a:rPr lang="en-US" sz="3200" noProof="0" dirty="0" smtClean="0"/>
              <a:t>Ranking Interesting Subgroups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endParaRPr lang="en-US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Subgroup Discovery: Example</a:t>
            </a:r>
            <a:endParaRPr lang="en-US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809625" y="1603375"/>
          <a:ext cx="4608513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171"/>
                <a:gridCol w="1536171"/>
                <a:gridCol w="1536171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Weather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Advertised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Ice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Cream</a:t>
                      </a:r>
                      <a:r>
                        <a:rPr lang="de-DE" dirty="0" smtClean="0"/>
                        <a:t> Sales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yes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low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yes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low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low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918204" y="1494615"/>
            <a:ext cx="3929090" cy="380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dirty="0" smtClean="0"/>
              <a:t>S1: </a:t>
            </a:r>
            <a:r>
              <a:rPr lang="de-DE" sz="1800" dirty="0" err="1" smtClean="0"/>
              <a:t>Weather</a:t>
            </a:r>
            <a:r>
              <a:rPr lang="de-DE" sz="1800" dirty="0" smtClean="0"/>
              <a:t> = </a:t>
            </a:r>
            <a:r>
              <a:rPr lang="de-DE" sz="1800" dirty="0" err="1" smtClean="0"/>
              <a:t>good</a:t>
            </a:r>
            <a:r>
              <a:rPr lang="de-DE" sz="1800" dirty="0" smtClean="0"/>
              <a:t> </a:t>
            </a:r>
            <a:r>
              <a:rPr lang="de-DE" sz="1800" dirty="0" smtClean="0">
                <a:sym typeface="Wingdings" pitchFamily="2" charset="2"/>
              </a:rPr>
              <a:t> </a:t>
            </a:r>
            <a:r>
              <a:rPr lang="de-DE" sz="1800" dirty="0" err="1" smtClean="0">
                <a:sym typeface="Wingdings" pitchFamily="2" charset="2"/>
              </a:rPr>
              <a:t>sales</a:t>
            </a:r>
            <a:r>
              <a:rPr lang="de-DE" sz="1800" dirty="0" smtClean="0">
                <a:sym typeface="Wingdings" pitchFamily="2" charset="2"/>
              </a:rPr>
              <a:t> = </a:t>
            </a:r>
            <a:r>
              <a:rPr lang="de-DE" sz="1800" dirty="0" err="1" smtClean="0">
                <a:sym typeface="Wingdings" pitchFamily="2" charset="2"/>
              </a:rPr>
              <a:t>high</a:t>
            </a:r>
            <a:endParaRPr lang="de-DE" sz="1800" dirty="0">
              <a:sym typeface="Wingdings" pitchFamily="2" charset="2"/>
            </a:endParaRPr>
          </a:p>
          <a:p>
            <a:pPr algn="l"/>
            <a:r>
              <a:rPr lang="de-DE" sz="1800" dirty="0">
                <a:sym typeface="Wingdings" pitchFamily="2" charset="2"/>
              </a:rPr>
              <a:t>g</a:t>
            </a:r>
            <a:r>
              <a:rPr lang="de-DE" sz="1800" dirty="0" smtClean="0">
                <a:sym typeface="Wingdings" pitchFamily="2" charset="2"/>
              </a:rPr>
              <a:t>(S) = 4/8</a:t>
            </a:r>
          </a:p>
          <a:p>
            <a:pPr algn="l"/>
            <a:r>
              <a:rPr lang="de-DE" sz="1800" dirty="0" smtClean="0">
                <a:sym typeface="Wingdings" pitchFamily="2" charset="2"/>
              </a:rPr>
              <a:t>p(S) = 4/4</a:t>
            </a:r>
          </a:p>
          <a:p>
            <a:pPr algn="l"/>
            <a:r>
              <a:rPr lang="de-DE" sz="1800" dirty="0" smtClean="0"/>
              <a:t>q(S) = (4/8)</a:t>
            </a:r>
            <a:r>
              <a:rPr lang="de-DE" sz="1800" baseline="30000" dirty="0" smtClean="0"/>
              <a:t>0.5 </a:t>
            </a:r>
            <a:r>
              <a:rPr lang="de-DE" sz="1800" dirty="0" smtClean="0"/>
              <a:t>(4/4 - 5/8) = 0.265</a:t>
            </a:r>
          </a:p>
          <a:p>
            <a:pPr algn="l"/>
            <a:endParaRPr lang="de-DE" sz="1800" dirty="0"/>
          </a:p>
          <a:p>
            <a:pPr algn="l"/>
            <a:r>
              <a:rPr lang="de-DE" sz="1800" dirty="0" smtClean="0"/>
              <a:t>S2: </a:t>
            </a:r>
            <a:r>
              <a:rPr lang="de-DE" sz="1800" dirty="0" err="1"/>
              <a:t>A</a:t>
            </a:r>
            <a:r>
              <a:rPr lang="de-DE" sz="1800" dirty="0" err="1" smtClean="0"/>
              <a:t>dvertised</a:t>
            </a:r>
            <a:r>
              <a:rPr lang="de-DE" sz="1800" dirty="0" smtClean="0"/>
              <a:t> = </a:t>
            </a:r>
            <a:r>
              <a:rPr lang="de-DE" sz="1800" dirty="0" err="1" smtClean="0"/>
              <a:t>yes</a:t>
            </a:r>
            <a:r>
              <a:rPr lang="de-DE" sz="1800" dirty="0" smtClean="0"/>
              <a:t> </a:t>
            </a:r>
            <a:r>
              <a:rPr lang="de-DE" sz="1800" dirty="0" smtClean="0">
                <a:sym typeface="Wingdings" pitchFamily="2" charset="2"/>
              </a:rPr>
              <a:t> </a:t>
            </a:r>
            <a:r>
              <a:rPr lang="de-DE" sz="1800" dirty="0" err="1" smtClean="0">
                <a:sym typeface="Wingdings" pitchFamily="2" charset="2"/>
              </a:rPr>
              <a:t>sales</a:t>
            </a:r>
            <a:r>
              <a:rPr lang="de-DE" sz="1800" dirty="0" smtClean="0">
                <a:sym typeface="Wingdings" pitchFamily="2" charset="2"/>
              </a:rPr>
              <a:t> = </a:t>
            </a:r>
            <a:r>
              <a:rPr lang="de-DE" sz="1800" dirty="0" err="1" smtClean="0">
                <a:sym typeface="Wingdings" pitchFamily="2" charset="2"/>
              </a:rPr>
              <a:t>high</a:t>
            </a:r>
            <a:endParaRPr lang="de-DE" sz="1800" dirty="0" smtClean="0">
              <a:sym typeface="Wingdings" pitchFamily="2" charset="2"/>
            </a:endParaRPr>
          </a:p>
          <a:p>
            <a:pPr algn="l"/>
            <a:r>
              <a:rPr lang="de-DE" sz="1800" dirty="0" smtClean="0">
                <a:sym typeface="Wingdings" pitchFamily="2" charset="2"/>
              </a:rPr>
              <a:t>g(s) = 2/8</a:t>
            </a:r>
          </a:p>
          <a:p>
            <a:pPr algn="l"/>
            <a:r>
              <a:rPr lang="de-DE" sz="1800" dirty="0">
                <a:sym typeface="Wingdings" pitchFamily="2" charset="2"/>
              </a:rPr>
              <a:t>p</a:t>
            </a:r>
            <a:r>
              <a:rPr lang="de-DE" sz="1800" dirty="0" smtClean="0">
                <a:sym typeface="Wingdings" pitchFamily="2" charset="2"/>
              </a:rPr>
              <a:t>(S) = 2/2</a:t>
            </a:r>
          </a:p>
          <a:p>
            <a:pPr algn="l"/>
            <a:r>
              <a:rPr lang="de-DE" sz="1800" dirty="0">
                <a:sym typeface="Wingdings" pitchFamily="2" charset="2"/>
              </a:rPr>
              <a:t>q</a:t>
            </a:r>
            <a:r>
              <a:rPr lang="de-DE" sz="1800" dirty="0" smtClean="0">
                <a:sym typeface="Wingdings" pitchFamily="2" charset="2"/>
              </a:rPr>
              <a:t>(S) = (2/8)</a:t>
            </a:r>
            <a:r>
              <a:rPr lang="de-DE" sz="1800" baseline="30000" dirty="0" smtClean="0">
                <a:sym typeface="Wingdings" pitchFamily="2" charset="2"/>
              </a:rPr>
              <a:t>0.5</a:t>
            </a:r>
            <a:r>
              <a:rPr lang="de-DE" sz="1800" dirty="0" smtClean="0">
                <a:sym typeface="Wingdings" pitchFamily="2" charset="2"/>
              </a:rPr>
              <a:t> (2/2 – 5/8) = 0.187</a:t>
            </a:r>
            <a:endParaRPr lang="de-DE" sz="1800" dirty="0"/>
          </a:p>
        </p:txBody>
      </p:sp>
      <p:grpSp>
        <p:nvGrpSpPr>
          <p:cNvPr id="3" name="Gruppieren 8"/>
          <p:cNvGrpSpPr/>
          <p:nvPr/>
        </p:nvGrpSpPr>
        <p:grpSpPr>
          <a:xfrm>
            <a:off x="774668" y="2280433"/>
            <a:ext cx="4643470" cy="2214578"/>
            <a:chOff x="774668" y="2280433"/>
            <a:chExt cx="4643470" cy="2214578"/>
          </a:xfrm>
        </p:grpSpPr>
        <p:sp>
          <p:nvSpPr>
            <p:cNvPr id="7" name="Rechteck 6"/>
            <p:cNvSpPr/>
            <p:nvPr/>
          </p:nvSpPr>
          <p:spPr bwMode="auto">
            <a:xfrm>
              <a:off x="774668" y="2280433"/>
              <a:ext cx="4643470" cy="35719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720725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35000"/>
                </a:spcAft>
                <a:buClrTx/>
                <a:buSzPct val="60000"/>
                <a:buFont typeface="Wingdings" pitchFamily="2" charset="2"/>
                <a:buNone/>
                <a:tabLst>
                  <a:tab pos="287338" algn="l"/>
                  <a:tab pos="474663" algn="l"/>
                  <a:tab pos="3057525" algn="l"/>
                  <a:tab pos="3327400" algn="l"/>
                  <a:tab pos="3597275" algn="l"/>
                </a:tabLst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endParaRPr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774668" y="4137821"/>
              <a:ext cx="4643470" cy="35719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720725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35000"/>
                </a:spcAft>
                <a:buClrTx/>
                <a:buSzPct val="60000"/>
                <a:buFont typeface="Wingdings" pitchFamily="2" charset="2"/>
                <a:buNone/>
                <a:tabLst>
                  <a:tab pos="287338" algn="l"/>
                  <a:tab pos="474663" algn="l"/>
                  <a:tab pos="3057525" algn="l"/>
                  <a:tab pos="3327400" algn="l"/>
                  <a:tab pos="3597275" algn="l"/>
                </a:tabLst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endParaRPr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774668" y="5566581"/>
            <a:ext cx="9001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>
                <a:solidFill>
                  <a:srgbClr val="FF0000"/>
                </a:solidFill>
                <a:latin typeface="+mj-lt"/>
              </a:rPr>
              <a:t>Significance</a:t>
            </a:r>
            <a:r>
              <a:rPr lang="de-DE" sz="3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  <a:latin typeface="+mj-lt"/>
                <a:cs typeface="Times New Roman"/>
              </a:rPr>
              <a:t>≠ </a:t>
            </a:r>
            <a:r>
              <a:rPr lang="de-DE" sz="3200" b="1" dirty="0" err="1" smtClean="0">
                <a:solidFill>
                  <a:srgbClr val="FF0000"/>
                </a:solidFill>
                <a:latin typeface="+mj-lt"/>
                <a:cs typeface="Times New Roman"/>
              </a:rPr>
              <a:t>Interestingness</a:t>
            </a:r>
            <a:endParaRPr lang="de-DE" sz="32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Interesting Patterns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makes a pattern interesting to the user? </a:t>
            </a:r>
          </a:p>
          <a:p>
            <a:pPr>
              <a:buNone/>
            </a:pPr>
            <a:r>
              <a:rPr lang="en-US" dirty="0" smtClean="0"/>
              <a:t>Depends on prior knowledge, but heuristics exist</a:t>
            </a:r>
          </a:p>
          <a:p>
            <a:r>
              <a:rPr lang="en-US" dirty="0" smtClean="0"/>
              <a:t>Attributes</a:t>
            </a:r>
          </a:p>
          <a:p>
            <a:pPr lvl="1"/>
            <a:r>
              <a:rPr lang="en-US" dirty="0" err="1" smtClean="0"/>
              <a:t>Actionability</a:t>
            </a:r>
            <a:endParaRPr lang="en-US" dirty="0" smtClean="0"/>
          </a:p>
          <a:p>
            <a:pPr lvl="1"/>
            <a:r>
              <a:rPr lang="en-US" dirty="0" err="1" smtClean="0"/>
              <a:t>Acquaintedness</a:t>
            </a:r>
            <a:endParaRPr lang="en-US" dirty="0" smtClean="0"/>
          </a:p>
          <a:p>
            <a:r>
              <a:rPr lang="en-US" dirty="0" smtClean="0"/>
              <a:t>Sub-space</a:t>
            </a:r>
          </a:p>
          <a:p>
            <a:pPr lvl="1"/>
            <a:r>
              <a:rPr lang="en-US" dirty="0" smtClean="0"/>
              <a:t>Novelty</a:t>
            </a:r>
          </a:p>
          <a:p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Not too complex</a:t>
            </a:r>
          </a:p>
          <a:p>
            <a:pPr lvl="1"/>
            <a:r>
              <a:rPr lang="en-US" dirty="0" smtClean="0"/>
              <a:t>Not too simple</a:t>
            </a:r>
          </a:p>
          <a:p>
            <a:pPr lvl="1"/>
            <a:endParaRPr lang="en-US" dirty="0"/>
          </a:p>
        </p:txBody>
      </p:sp>
      <p:pic>
        <p:nvPicPr>
          <p:cNvPr id="4" name="Picture 10" descr="C:\Programme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4022" y="4280697"/>
            <a:ext cx="1214438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6418270" y="3280565"/>
            <a:ext cx="1613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 smtClean="0">
                <a:solidFill>
                  <a:srgbClr val="FF0000"/>
                </a:solidFill>
              </a:rPr>
              <a:t>?</a:t>
            </a:r>
            <a:endParaRPr lang="de-DE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Overview: Ranking Interesting Subgroups</a:t>
            </a:r>
            <a:endParaRPr lang="en-US" dirty="0"/>
          </a:p>
        </p:txBody>
      </p:sp>
      <p:sp>
        <p:nvSpPr>
          <p:cNvPr id="4" name="Zylinder 3"/>
          <p:cNvSpPr/>
          <p:nvPr/>
        </p:nvSpPr>
        <p:spPr bwMode="auto">
          <a:xfrm>
            <a:off x="1131858" y="2500299"/>
            <a:ext cx="785818" cy="107157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342900" marR="0" indent="-342900" algn="l" defTabSz="720725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35000"/>
              </a:spcAft>
              <a:buClrTx/>
              <a:buSzPct val="60000"/>
              <a:buFont typeface="Wingdings" pitchFamily="2" charset="2"/>
              <a:buNone/>
              <a:tabLst>
                <a:tab pos="287338" algn="l"/>
                <a:tab pos="474663" algn="l"/>
                <a:tab pos="3057525" algn="l"/>
                <a:tab pos="3327400" algn="l"/>
                <a:tab pos="3597275" algn="l"/>
              </a:tabLst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Data</a:t>
            </a:r>
          </a:p>
        </p:txBody>
      </p:sp>
      <p:sp>
        <p:nvSpPr>
          <p:cNvPr id="5" name="Flussdiagramm: Prozess 4"/>
          <p:cNvSpPr/>
          <p:nvPr/>
        </p:nvSpPr>
        <p:spPr bwMode="auto">
          <a:xfrm>
            <a:off x="3203560" y="2536018"/>
            <a:ext cx="1571636" cy="1000132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R="0" defTabSz="720725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35000"/>
              </a:spcAft>
              <a:buClrTx/>
              <a:buSzPct val="60000"/>
              <a:buFont typeface="Wingdings" pitchFamily="2" charset="2"/>
              <a:buNone/>
              <a:tabLst>
                <a:tab pos="474663" algn="l"/>
                <a:tab pos="3057525" algn="l"/>
                <a:tab pos="3327400" algn="l"/>
                <a:tab pos="3597275" algn="l"/>
              </a:tabLst>
            </a:pP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Subgroup</a:t>
            </a:r>
            <a:r>
              <a:rPr lang="de-DE" sz="1800" i="0" dirty="0" smtClean="0">
                <a:solidFill>
                  <a:schemeClr val="tx1"/>
                </a:solidFill>
                <a:latin typeface="Frutiger 55 Roman" pitchFamily="34" charset="0"/>
              </a:rPr>
              <a:t> 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Discovery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utiger 55 Roman" pitchFamily="34" charset="0"/>
            </a:endParaRPr>
          </a:p>
        </p:txBody>
      </p:sp>
      <p:pic>
        <p:nvPicPr>
          <p:cNvPr id="6" name="Picture 10" descr="C:\Programme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8538" y="2459028"/>
            <a:ext cx="1214438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ussdiagramm: Prozess 7"/>
          <p:cNvSpPr/>
          <p:nvPr/>
        </p:nvSpPr>
        <p:spPr bwMode="auto">
          <a:xfrm>
            <a:off x="5918204" y="4923639"/>
            <a:ext cx="1285884" cy="1000132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R="0" defTabSz="720725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35000"/>
              </a:spcAft>
              <a:buClrTx/>
              <a:buSzPct val="60000"/>
              <a:buFont typeface="Wingdings" pitchFamily="2" charset="2"/>
              <a:buNone/>
              <a:tabLst>
                <a:tab pos="474663" algn="l"/>
                <a:tab pos="3057525" algn="l"/>
                <a:tab pos="3327400" algn="l"/>
                <a:tab pos="3597275" algn="l"/>
              </a:tabLst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Ranking SVM</a:t>
            </a:r>
          </a:p>
        </p:txBody>
      </p:sp>
      <p:sp>
        <p:nvSpPr>
          <p:cNvPr id="9" name="Flussdiagramm: Prozess 8"/>
          <p:cNvSpPr/>
          <p:nvPr/>
        </p:nvSpPr>
        <p:spPr bwMode="auto">
          <a:xfrm>
            <a:off x="3239279" y="4923639"/>
            <a:ext cx="1500198" cy="1000132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R="0" defTabSz="720725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35000"/>
              </a:spcAft>
              <a:buClrTx/>
              <a:buSzPct val="60000"/>
              <a:buFont typeface="Wingdings" pitchFamily="2" charset="2"/>
              <a:buNone/>
              <a:tabLst>
                <a:tab pos="474663" algn="l"/>
                <a:tab pos="3057525" algn="l"/>
                <a:tab pos="3327400" algn="l"/>
                <a:tab pos="3597275" algn="l"/>
              </a:tabLst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Task </a:t>
            </a:r>
            <a:b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</a:b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Modification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utiger 55 Roman" pitchFamily="34" charset="0"/>
            </a:endParaRPr>
          </a:p>
        </p:txBody>
      </p:sp>
      <p:cxnSp>
        <p:nvCxnSpPr>
          <p:cNvPr id="12" name="Gewinkelte Verbindung 11"/>
          <p:cNvCxnSpPr>
            <a:stCxn id="4" idx="4"/>
            <a:endCxn id="5" idx="1"/>
          </p:cNvCxnSpPr>
          <p:nvPr/>
        </p:nvCxnSpPr>
        <p:spPr bwMode="auto">
          <a:xfrm>
            <a:off x="1917676" y="3036084"/>
            <a:ext cx="1285884" cy="1588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winkelte Verbindung 13"/>
          <p:cNvCxnSpPr>
            <a:stCxn id="5" idx="3"/>
            <a:endCxn id="6" idx="1"/>
          </p:cNvCxnSpPr>
          <p:nvPr/>
        </p:nvCxnSpPr>
        <p:spPr bwMode="auto">
          <a:xfrm>
            <a:off x="4775196" y="3036084"/>
            <a:ext cx="3643342" cy="1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winkelte Verbindung 17"/>
          <p:cNvCxnSpPr>
            <a:stCxn id="6" idx="2"/>
            <a:endCxn id="47" idx="0"/>
          </p:cNvCxnSpPr>
          <p:nvPr/>
        </p:nvCxnSpPr>
        <p:spPr bwMode="auto">
          <a:xfrm rot="5400000">
            <a:off x="8370508" y="4268390"/>
            <a:ext cx="1310498" cy="1588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8" idx="1"/>
            <a:endCxn id="9" idx="3"/>
          </p:cNvCxnSpPr>
          <p:nvPr/>
        </p:nvCxnSpPr>
        <p:spPr bwMode="auto">
          <a:xfrm rot="10800000">
            <a:off x="4739478" y="5423705"/>
            <a:ext cx="1178727" cy="1588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Gewinkelte Verbindung 24"/>
          <p:cNvCxnSpPr>
            <a:stCxn id="9" idx="0"/>
            <a:endCxn id="5" idx="2"/>
          </p:cNvCxnSpPr>
          <p:nvPr/>
        </p:nvCxnSpPr>
        <p:spPr bwMode="auto">
          <a:xfrm rot="5400000" flipH="1" flipV="1">
            <a:off x="3295634" y="4229895"/>
            <a:ext cx="1387489" cy="1588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Flussdiagramm: Prozess 46"/>
          <p:cNvSpPr/>
          <p:nvPr/>
        </p:nvSpPr>
        <p:spPr bwMode="auto">
          <a:xfrm>
            <a:off x="8204220" y="4923639"/>
            <a:ext cx="1643074" cy="1000132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R="0" defTabSz="720725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35000"/>
              </a:spcAft>
              <a:buClrTx/>
              <a:buSzPct val="60000"/>
              <a:buFont typeface="Wingdings" pitchFamily="2" charset="2"/>
              <a:buNone/>
              <a:tabLst>
                <a:tab pos="474663" algn="l"/>
                <a:tab pos="3057525" algn="l"/>
                <a:tab pos="3327400" algn="l"/>
                <a:tab pos="3597275" algn="l"/>
              </a:tabLst>
            </a:pP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Subgroup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Representation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utiger 55 Roman" pitchFamily="34" charset="0"/>
            </a:endParaRPr>
          </a:p>
        </p:txBody>
      </p:sp>
      <p:cxnSp>
        <p:nvCxnSpPr>
          <p:cNvPr id="66" name="Gewinkelte Verbindung 65"/>
          <p:cNvCxnSpPr>
            <a:stCxn id="47" idx="1"/>
            <a:endCxn id="8" idx="3"/>
          </p:cNvCxnSpPr>
          <p:nvPr/>
        </p:nvCxnSpPr>
        <p:spPr bwMode="auto">
          <a:xfrm rot="10800000">
            <a:off x="7204088" y="5423705"/>
            <a:ext cx="1000132" cy="1588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8847162" y="2280433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„S1 &gt; S2“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Subgroup Representation (1/3)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9625" y="1603375"/>
            <a:ext cx="8972550" cy="4963338"/>
          </a:xfrm>
        </p:spPr>
        <p:txBody>
          <a:bodyPr/>
          <a:lstStyle/>
          <a:p>
            <a:r>
              <a:rPr lang="en-US" dirty="0" smtClean="0"/>
              <a:t>Subgroups become examples of ranking learner!</a:t>
            </a:r>
          </a:p>
          <a:p>
            <a:r>
              <a:rPr lang="en-US" dirty="0" smtClean="0"/>
              <a:t>Notation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dirty="0" smtClean="0"/>
              <a:t> = original attribute</a:t>
            </a:r>
          </a:p>
          <a:p>
            <a:pPr lvl="1"/>
            <a:r>
              <a:rPr lang="en-US" smtClean="0"/>
              <a:t>r(S) = representation of subgroup S</a:t>
            </a:r>
          </a:p>
          <a:p>
            <a:r>
              <a:rPr lang="en-US" smtClean="0"/>
              <a:t>Remember</a:t>
            </a:r>
            <a:r>
              <a:rPr lang="en-US" dirty="0" smtClean="0"/>
              <a:t>: important properties of subgroups</a:t>
            </a:r>
          </a:p>
          <a:p>
            <a:pPr lvl="1"/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Complexity</a:t>
            </a:r>
            <a:endParaRPr lang="en-US" dirty="0" smtClean="0"/>
          </a:p>
          <a:p>
            <a:r>
              <a:rPr lang="en-US" dirty="0" smtClean="0"/>
              <a:t>Representing complexity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(S) </a:t>
            </a:r>
            <a:r>
              <a:rPr lang="en-US" dirty="0" smtClean="0"/>
              <a:t>i</a:t>
            </a:r>
            <a:r>
              <a:rPr lang="en-US" dirty="0" smtClean="0"/>
              <a:t>ncludes </a:t>
            </a:r>
            <a:r>
              <a:rPr lang="en-US" dirty="0" smtClean="0">
                <a:sym typeface="Symbol"/>
              </a:rPr>
              <a:t>g(S</a:t>
            </a:r>
            <a:r>
              <a:rPr lang="en-US" dirty="0" smtClean="0">
                <a:sym typeface="Symbol"/>
              </a:rPr>
              <a:t>) and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p(S</a:t>
            </a:r>
            <a:r>
              <a:rPr lang="en-US" dirty="0" smtClean="0">
                <a:sym typeface="Symbol"/>
              </a:rPr>
              <a:t>)-</a:t>
            </a:r>
            <a:r>
              <a:rPr lang="en-US" dirty="0" smtClean="0"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Subgroup Representation (2/3)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Representing attributes</a:t>
            </a:r>
          </a:p>
          <a:p>
            <a:r>
              <a:rPr lang="en-US" smtClean="0"/>
              <a:t>For each attribute A</a:t>
            </a:r>
            <a:r>
              <a:rPr lang="en-US" baseline="-25000" smtClean="0"/>
              <a:t>i</a:t>
            </a:r>
            <a:r>
              <a:rPr lang="en-US" smtClean="0"/>
              <a:t> of the original examples include into subgroup representation attribute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Observation: TF/IDF-like representation performs even better</a:t>
            </a:r>
          </a:p>
          <a:p>
            <a:endParaRPr lang="en-US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857500" y="2980533"/>
          <a:ext cx="4159250" cy="1085850"/>
        </p:xfrm>
        <a:graphic>
          <a:graphicData uri="http://schemas.openxmlformats.org/presentationml/2006/ole">
            <p:oleObj spid="_x0000_s47106" name="Formel" r:id="rId3" imgW="1752480" imgH="457200" progId="Equation.3">
              <p:embed/>
            </p:oleObj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917807" y="4709325"/>
          <a:ext cx="3786215" cy="1423875"/>
        </p:xfrm>
        <a:graphic>
          <a:graphicData uri="http://schemas.openxmlformats.org/presentationml/2006/ole">
            <p:oleObj spid="_x0000_s47107" name="Formel" r:id="rId4" imgW="148572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Subgroup Representation (3/3)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Representing examples</a:t>
            </a:r>
          </a:p>
          <a:p>
            <a:r>
              <a:rPr lang="en-US" smtClean="0"/>
              <a:t>User may be more interested in subset of examples</a:t>
            </a:r>
          </a:p>
          <a:p>
            <a:r>
              <a:rPr lang="en-US" smtClean="0"/>
              <a:t>Construct list of known relevant and irrelevant subgroups from user feedback</a:t>
            </a:r>
          </a:p>
          <a:p>
            <a:r>
              <a:rPr lang="en-US" smtClean="0"/>
              <a:t>For each subgroup S and each known relevant/irrelevant subgroup T define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relatedness of S to known subgroup T</a:t>
            </a:r>
            <a:endParaRPr lang="en-US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917940" y="4137821"/>
          <a:ext cx="2571768" cy="1088056"/>
        </p:xfrm>
        <a:graphic>
          <a:graphicData uri="http://schemas.openxmlformats.org/presentationml/2006/ole">
            <p:oleObj spid="_x0000_s48130" name="Formel" r:id="rId3" imgW="9903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Ranking Optimization Problem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</a:p>
          <a:p>
            <a:pPr lvl="1"/>
            <a:r>
              <a:rPr lang="en-US" dirty="0" smtClean="0"/>
              <a:t>Subgroup discovery gives quality q(S) = g(S)</a:t>
            </a:r>
            <a:r>
              <a:rPr lang="en-US" baseline="30000" dirty="0" smtClean="0"/>
              <a:t>a</a:t>
            </a:r>
            <a:r>
              <a:rPr lang="en-US" dirty="0" smtClean="0"/>
              <a:t> (p(S)-p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User defines ranking by pairs „S1 &gt; S2“ (S1 is better than S2)</a:t>
            </a:r>
          </a:p>
          <a:p>
            <a:pPr lvl="1"/>
            <a:r>
              <a:rPr lang="en-US" dirty="0" smtClean="0"/>
              <a:t>Find true ranking q</a:t>
            </a:r>
            <a:r>
              <a:rPr lang="en-US" baseline="30000" dirty="0" smtClean="0"/>
              <a:t>*</a:t>
            </a:r>
            <a:r>
              <a:rPr lang="en-US" dirty="0" smtClean="0"/>
              <a:t> such that S1 &gt; S2 &lt;=&gt; q</a:t>
            </a:r>
            <a:r>
              <a:rPr lang="en-US" baseline="30000" dirty="0" smtClean="0"/>
              <a:t>*</a:t>
            </a:r>
            <a:r>
              <a:rPr lang="en-US" dirty="0" smtClean="0"/>
              <a:t>(S1) &gt; q</a:t>
            </a:r>
            <a:r>
              <a:rPr lang="en-US" baseline="30000" dirty="0" smtClean="0"/>
              <a:t>*</a:t>
            </a:r>
            <a:r>
              <a:rPr lang="en-US" dirty="0" smtClean="0"/>
              <a:t>(S2)</a:t>
            </a:r>
          </a:p>
          <a:p>
            <a:r>
              <a:rPr lang="en-US" dirty="0" smtClean="0"/>
              <a:t>Assumption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justfied</a:t>
            </a:r>
            <a:r>
              <a:rPr lang="en-US" dirty="0" smtClean="0"/>
              <a:t> by assuming hidden labels of interestingness of examples)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 smtClean="0"/>
              <a:t>efine </a:t>
            </a:r>
            <a:r>
              <a:rPr lang="en-US" dirty="0" smtClean="0"/>
              <a:t>linear ranking function log q</a:t>
            </a:r>
            <a:r>
              <a:rPr lang="en-US" baseline="30000" dirty="0" smtClean="0"/>
              <a:t>*</a:t>
            </a:r>
            <a:r>
              <a:rPr lang="en-US" dirty="0" smtClean="0"/>
              <a:t>(S) = (a,1,w) r(S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060684" y="3494879"/>
          <a:ext cx="6322263" cy="1214446"/>
        </p:xfrm>
        <a:graphic>
          <a:graphicData uri="http://schemas.openxmlformats.org/presentationml/2006/ole">
            <p:oleObj spid="_x0000_s49154" name="Formel" r:id="rId3" imgW="22478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Ranking Optimization Problem (2/2)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similar to ranking SVM</a:t>
            </a:r>
          </a:p>
          <a:p>
            <a:r>
              <a:rPr lang="en-US" dirty="0" smtClean="0"/>
              <a:t>Optimization problem: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Equivalent problem: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000" i="1" dirty="0" smtClean="0"/>
              <a:t>		where z</a:t>
            </a:r>
            <a:r>
              <a:rPr lang="en-US" sz="2000" dirty="0" smtClean="0"/>
              <a:t> = r(S</a:t>
            </a:r>
            <a:r>
              <a:rPr lang="en-US" sz="2000" baseline="-25000" dirty="0" smtClean="0"/>
              <a:t>i,1</a:t>
            </a:r>
            <a:r>
              <a:rPr lang="en-US" sz="2000" dirty="0" smtClean="0"/>
              <a:t>)-r(S</a:t>
            </a:r>
            <a:r>
              <a:rPr lang="en-US" sz="2000" baseline="-25000" dirty="0" smtClean="0"/>
              <a:t>i,2</a:t>
            </a:r>
            <a:r>
              <a:rPr lang="en-US" sz="2000" dirty="0" smtClean="0"/>
              <a:t>). </a:t>
            </a:r>
            <a:br>
              <a:rPr lang="en-US" sz="2000" dirty="0" smtClean="0"/>
            </a:br>
            <a:r>
              <a:rPr lang="en-US" sz="2000" dirty="0" smtClean="0"/>
              <a:t>		</a:t>
            </a:r>
            <a:r>
              <a:rPr lang="en-US" sz="2000" i="1" dirty="0" smtClean="0"/>
              <a:t>Remember log q</a:t>
            </a:r>
            <a:r>
              <a:rPr lang="en-US" sz="2000" i="1" baseline="30000" dirty="0" smtClean="0"/>
              <a:t>*</a:t>
            </a:r>
            <a:r>
              <a:rPr lang="en-US" sz="2000" i="1" dirty="0" smtClean="0"/>
              <a:t>(S) = (a,1,w) r(S)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325938" y="2622550"/>
          <a:ext cx="311150" cy="1173163"/>
        </p:xfrm>
        <a:graphic>
          <a:graphicData uri="http://schemas.openxmlformats.org/presentationml/2006/ole">
            <p:oleObj spid="_x0000_s50179" name="Formel" r:id="rId3" imgW="114120" imgH="43164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899304" y="2566185"/>
          <a:ext cx="6019428" cy="1357322"/>
        </p:xfrm>
        <a:graphic>
          <a:graphicData uri="http://schemas.openxmlformats.org/presentationml/2006/ole">
            <p:oleObj spid="_x0000_s50180" name="Formel" r:id="rId4" imgW="2590560" imgH="58392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137025" y="4281488"/>
          <a:ext cx="5210175" cy="1357312"/>
        </p:xfrm>
        <a:graphic>
          <a:graphicData uri="http://schemas.openxmlformats.org/presentationml/2006/ole">
            <p:oleObj spid="_x0000_s50181" name="Formel" r:id="rId5" imgW="214596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Ranking Optimization Problem (2/2)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similar to ranking SVM</a:t>
            </a:r>
          </a:p>
          <a:p>
            <a:r>
              <a:rPr lang="en-US" dirty="0" smtClean="0"/>
              <a:t>Optimization problem: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Equivalent problem: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000" i="1" dirty="0" smtClean="0"/>
              <a:t>		where z</a:t>
            </a:r>
            <a:r>
              <a:rPr lang="en-US" sz="2000" dirty="0" smtClean="0"/>
              <a:t> = r(S</a:t>
            </a:r>
            <a:r>
              <a:rPr lang="en-US" sz="2000" baseline="-25000" dirty="0" smtClean="0"/>
              <a:t>i,1</a:t>
            </a:r>
            <a:r>
              <a:rPr lang="en-US" sz="2000" dirty="0" smtClean="0"/>
              <a:t>)-r(S</a:t>
            </a:r>
            <a:r>
              <a:rPr lang="en-US" sz="2000" baseline="-25000" dirty="0" smtClean="0"/>
              <a:t>i,2</a:t>
            </a:r>
            <a:r>
              <a:rPr lang="en-US" sz="2000" dirty="0" smtClean="0"/>
              <a:t>). </a:t>
            </a:r>
            <a:br>
              <a:rPr lang="en-US" sz="2000" dirty="0" smtClean="0"/>
            </a:br>
            <a:r>
              <a:rPr lang="en-US" sz="2000" dirty="0" smtClean="0"/>
              <a:t>		</a:t>
            </a:r>
            <a:r>
              <a:rPr lang="en-US" sz="2000" i="1" dirty="0" smtClean="0"/>
              <a:t>Remember log q</a:t>
            </a:r>
            <a:r>
              <a:rPr lang="en-US" sz="2000" i="1" baseline="30000" dirty="0" smtClean="0"/>
              <a:t>*</a:t>
            </a:r>
            <a:r>
              <a:rPr lang="en-US" sz="2000" i="1" dirty="0" smtClean="0"/>
              <a:t>(S) = (a,1,w) r(S)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325938" y="2622550"/>
          <a:ext cx="311150" cy="1173163"/>
        </p:xfrm>
        <a:graphic>
          <a:graphicData uri="http://schemas.openxmlformats.org/presentationml/2006/ole">
            <p:oleObj spid="_x0000_s88066" name="Formel" r:id="rId3" imgW="114120" imgH="43164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899304" y="2566185"/>
          <a:ext cx="6019428" cy="1357322"/>
        </p:xfrm>
        <a:graphic>
          <a:graphicData uri="http://schemas.openxmlformats.org/presentationml/2006/ole">
            <p:oleObj spid="_x0000_s88067" name="Formel" r:id="rId4" imgW="2590560" imgH="58392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137025" y="4281488"/>
          <a:ext cx="5210175" cy="1357312"/>
        </p:xfrm>
        <a:graphic>
          <a:graphicData uri="http://schemas.openxmlformats.org/presentationml/2006/ole">
            <p:oleObj spid="_x0000_s88068" name="Formel" r:id="rId5" imgW="2145960" imgH="558720" progId="Equation.3">
              <p:embed/>
            </p:oleObj>
          </a:graphicData>
        </a:graphic>
      </p:graphicFrame>
      <p:sp>
        <p:nvSpPr>
          <p:cNvPr id="8" name="Abgerundete rechteckige Legende 7"/>
          <p:cNvSpPr/>
          <p:nvPr/>
        </p:nvSpPr>
        <p:spPr bwMode="auto">
          <a:xfrm>
            <a:off x="6346832" y="1351739"/>
            <a:ext cx="2500330" cy="928694"/>
          </a:xfrm>
          <a:prstGeom prst="wedgeRoundRectCallout">
            <a:avLst>
              <a:gd name="adj1" fmla="val -73482"/>
              <a:gd name="adj2" fmla="val 9817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R="0" defTabSz="720725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35000"/>
              </a:spcAft>
              <a:buClrTx/>
              <a:buSzPct val="60000"/>
              <a:buFont typeface="Wingdings" pitchFamily="2" charset="2"/>
              <a:buNone/>
              <a:tabLst>
                <a:tab pos="474663" algn="l"/>
                <a:tab pos="3057525" algn="l"/>
                <a:tab pos="3327400" algn="l"/>
                <a:tab pos="3597275" algn="l"/>
              </a:tabLst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Deviation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from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parameter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 a</a:t>
            </a:r>
            <a:r>
              <a:rPr kumimoji="0" lang="de-DE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0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 in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subgroup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 </a:t>
            </a:r>
            <a:r>
              <a:rPr kumimoji="0" lang="de-DE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discovery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utiger 55 Roma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Ranking Optimization Problem (2/2)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similar to ranking SVM</a:t>
            </a:r>
          </a:p>
          <a:p>
            <a:r>
              <a:rPr lang="en-US" dirty="0" smtClean="0"/>
              <a:t>Optimization problem: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Equivalent problem: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000" i="1" dirty="0" smtClean="0"/>
              <a:t>		where z</a:t>
            </a:r>
            <a:r>
              <a:rPr lang="en-US" sz="2000" dirty="0" smtClean="0"/>
              <a:t> = r(S</a:t>
            </a:r>
            <a:r>
              <a:rPr lang="en-US" sz="2000" baseline="-25000" dirty="0" smtClean="0"/>
              <a:t>i,1</a:t>
            </a:r>
            <a:r>
              <a:rPr lang="en-US" sz="2000" dirty="0" smtClean="0"/>
              <a:t>)-r(S</a:t>
            </a:r>
            <a:r>
              <a:rPr lang="en-US" sz="2000" baseline="-25000" dirty="0" smtClean="0"/>
              <a:t>i,2</a:t>
            </a:r>
            <a:r>
              <a:rPr lang="en-US" sz="2000" dirty="0" smtClean="0"/>
              <a:t>). </a:t>
            </a:r>
            <a:br>
              <a:rPr lang="en-US" sz="2000" dirty="0" smtClean="0"/>
            </a:br>
            <a:r>
              <a:rPr lang="en-US" sz="2000" dirty="0" smtClean="0"/>
              <a:t>		</a:t>
            </a:r>
            <a:r>
              <a:rPr lang="en-US" sz="2000" i="1" dirty="0" smtClean="0"/>
              <a:t>Remember log q</a:t>
            </a:r>
            <a:r>
              <a:rPr lang="en-US" sz="2000" i="1" baseline="30000" dirty="0" smtClean="0"/>
              <a:t>*</a:t>
            </a:r>
            <a:r>
              <a:rPr lang="en-US" sz="2000" i="1" dirty="0" smtClean="0"/>
              <a:t>(S) = (a,1,w) r(S)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325938" y="2622550"/>
          <a:ext cx="311150" cy="1173163"/>
        </p:xfrm>
        <a:graphic>
          <a:graphicData uri="http://schemas.openxmlformats.org/presentationml/2006/ole">
            <p:oleObj spid="_x0000_s89090" name="Formel" r:id="rId3" imgW="114120" imgH="43164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899304" y="2566185"/>
          <a:ext cx="6019428" cy="1357322"/>
        </p:xfrm>
        <a:graphic>
          <a:graphicData uri="http://schemas.openxmlformats.org/presentationml/2006/ole">
            <p:oleObj spid="_x0000_s89091" name="Formel" r:id="rId4" imgW="2590560" imgH="58392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137025" y="4281488"/>
          <a:ext cx="5210175" cy="1357312"/>
        </p:xfrm>
        <a:graphic>
          <a:graphicData uri="http://schemas.openxmlformats.org/presentationml/2006/ole">
            <p:oleObj spid="_x0000_s89092" name="Formel" r:id="rId5" imgW="2145960" imgH="558720" progId="Equation.3">
              <p:embed/>
            </p:oleObj>
          </a:graphicData>
        </a:graphic>
      </p:graphicFrame>
      <p:sp>
        <p:nvSpPr>
          <p:cNvPr id="8" name="Abgerundete rechteckige Legende 7"/>
          <p:cNvSpPr/>
          <p:nvPr/>
        </p:nvSpPr>
        <p:spPr bwMode="auto">
          <a:xfrm>
            <a:off x="6346832" y="1351739"/>
            <a:ext cx="2500330" cy="928694"/>
          </a:xfrm>
          <a:prstGeom prst="wedgeRoundRectCallout">
            <a:avLst>
              <a:gd name="adj1" fmla="val -73482"/>
              <a:gd name="adj2" fmla="val 9817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R="0" defTabSz="720725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35000"/>
              </a:spcAft>
              <a:buClrTx/>
              <a:buSzPct val="60000"/>
              <a:buFont typeface="Wingdings" pitchFamily="2" charset="2"/>
              <a:buNone/>
              <a:tabLst>
                <a:tab pos="474663" algn="l"/>
                <a:tab pos="3057525" algn="l"/>
                <a:tab pos="3327400" algn="l"/>
                <a:tab pos="3597275" algn="l"/>
              </a:tabLst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Deviation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from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parameter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 a</a:t>
            </a:r>
            <a:r>
              <a:rPr kumimoji="0" lang="de-DE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0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 in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subgroup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 </a:t>
            </a:r>
            <a:r>
              <a:rPr kumimoji="0" lang="de-DE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discovery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utiger 55 Roman" pitchFamily="34" charset="0"/>
            </a:endParaRPr>
          </a:p>
        </p:txBody>
      </p:sp>
      <p:sp>
        <p:nvSpPr>
          <p:cNvPr id="9" name="Abgerundete rechteckige Legende 8"/>
          <p:cNvSpPr/>
          <p:nvPr/>
        </p:nvSpPr>
        <p:spPr bwMode="auto">
          <a:xfrm>
            <a:off x="6918336" y="5923771"/>
            <a:ext cx="2428892" cy="785818"/>
          </a:xfrm>
          <a:prstGeom prst="wedgeRoundRectCallout">
            <a:avLst>
              <a:gd name="adj1" fmla="val -89753"/>
              <a:gd name="adj2" fmla="val -9230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R="0" defTabSz="720725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35000"/>
              </a:spcAft>
              <a:buClrTx/>
              <a:buSzPct val="60000"/>
              <a:buFont typeface="Wingdings" pitchFamily="2" charset="2"/>
              <a:buNone/>
              <a:tabLst>
                <a:tab pos="474663" algn="l"/>
                <a:tab pos="3057525" algn="l"/>
                <a:tab pos="3327400" algn="l"/>
                <a:tab pos="3597275" algn="l"/>
              </a:tabLst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Constant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weight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for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 g(S)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defines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rPr>
              <a:t>margin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utiger 55 Roma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46106" y="1423177"/>
            <a:ext cx="4357718" cy="487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de-DE" dirty="0" err="1" smtClean="0"/>
              <a:t>name_score</a:t>
            </a:r>
            <a:r>
              <a:rPr lang="de-DE" dirty="0" smtClean="0"/>
              <a:t> &gt;= 1 &amp;</a:t>
            </a:r>
            <a:br>
              <a:rPr lang="de-DE" dirty="0" smtClean="0"/>
            </a:br>
            <a:r>
              <a:rPr lang="de-DE" dirty="0" err="1" smtClean="0"/>
              <a:t>geoscore</a:t>
            </a:r>
            <a:r>
              <a:rPr lang="de-DE" dirty="0" smtClean="0"/>
              <a:t> &gt;= 1 &amp; </a:t>
            </a:r>
            <a:br>
              <a:rPr lang="de-DE" dirty="0" smtClean="0"/>
            </a:br>
            <a:r>
              <a:rPr lang="de-DE" dirty="0" err="1" smtClean="0"/>
              <a:t>housing</a:t>
            </a:r>
            <a:r>
              <a:rPr lang="de-DE" dirty="0" smtClean="0"/>
              <a:t> &gt;= 5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</a:t>
            </a:r>
            <a:r>
              <a:rPr lang="de-DE" dirty="0" smtClean="0"/>
              <a:t> p =  41.6%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dirty="0" err="1" smtClean="0"/>
              <a:t>Income_score</a:t>
            </a:r>
            <a:r>
              <a:rPr lang="de-DE" dirty="0" smtClean="0"/>
              <a:t> &gt;= 5 &amp; </a:t>
            </a:r>
            <a:br>
              <a:rPr lang="de-DE" dirty="0" smtClean="0"/>
            </a:br>
            <a:r>
              <a:rPr lang="de-DE" dirty="0" err="1" smtClean="0"/>
              <a:t>name_score</a:t>
            </a:r>
            <a:r>
              <a:rPr lang="de-DE" dirty="0" smtClean="0"/>
              <a:t> &gt;= 5 &amp; </a:t>
            </a:r>
            <a:br>
              <a:rPr lang="de-DE" dirty="0" smtClean="0"/>
            </a:br>
            <a:r>
              <a:rPr lang="de-DE" dirty="0" err="1" smtClean="0"/>
              <a:t>housing</a:t>
            </a:r>
            <a:r>
              <a:rPr lang="de-DE" dirty="0" smtClean="0"/>
              <a:t> &gt;= 5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 p = 36.0%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dirty="0" err="1" smtClean="0">
                <a:sym typeface="Wingdings" pitchFamily="2" charset="2"/>
              </a:rPr>
              <a:t>Active_housholds</a:t>
            </a:r>
            <a:r>
              <a:rPr lang="de-DE" dirty="0" smtClean="0">
                <a:sym typeface="Wingdings" pitchFamily="2" charset="2"/>
              </a:rPr>
              <a:t>  &gt;</a:t>
            </a:r>
            <a:r>
              <a:rPr lang="de-DE" dirty="0" smtClean="0"/>
              <a:t>= 3 &amp; </a:t>
            </a:r>
            <a:br>
              <a:rPr lang="de-DE" dirty="0" smtClean="0"/>
            </a:br>
            <a:r>
              <a:rPr lang="de-DE" dirty="0" err="1" smtClean="0"/>
              <a:t>queries_per_household</a:t>
            </a:r>
            <a:r>
              <a:rPr lang="de-DE" dirty="0" smtClean="0"/>
              <a:t> &gt;= 1 &amp;</a:t>
            </a:r>
            <a:br>
              <a:rPr lang="de-DE" dirty="0" smtClean="0"/>
            </a:br>
            <a:r>
              <a:rPr lang="de-DE" dirty="0" err="1" smtClean="0"/>
              <a:t>housing</a:t>
            </a:r>
            <a:r>
              <a:rPr lang="de-DE" dirty="0" smtClean="0"/>
              <a:t> &gt;= 5 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 p = 43.8%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dirty="0" err="1" smtClean="0"/>
              <a:t>Families</a:t>
            </a:r>
            <a:r>
              <a:rPr lang="de-DE" dirty="0" smtClean="0"/>
              <a:t> == 0 &amp;</a:t>
            </a:r>
            <a:br>
              <a:rPr lang="de-DE" dirty="0" smtClean="0"/>
            </a:br>
            <a:r>
              <a:rPr lang="de-DE" dirty="0" err="1" smtClean="0"/>
              <a:t>name_score</a:t>
            </a:r>
            <a:r>
              <a:rPr lang="de-DE" dirty="0" smtClean="0"/>
              <a:t> &gt;= 1 &amp; </a:t>
            </a:r>
            <a:br>
              <a:rPr lang="de-DE" dirty="0" smtClean="0"/>
            </a:br>
            <a:r>
              <a:rPr lang="de-DE" dirty="0" err="1" smtClean="0"/>
              <a:t>housing</a:t>
            </a:r>
            <a:r>
              <a:rPr lang="de-DE" dirty="0" smtClean="0"/>
              <a:t> == 0 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 p = 28.9%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dirty="0" err="1" smtClean="0"/>
              <a:t>Financial_status</a:t>
            </a:r>
            <a:r>
              <a:rPr lang="de-DE" dirty="0" smtClean="0"/>
              <a:t> == 0 &amp;</a:t>
            </a:r>
            <a:br>
              <a:rPr lang="de-DE" dirty="0" smtClean="0"/>
            </a:br>
            <a:r>
              <a:rPr lang="de-DE" dirty="0" err="1" smtClean="0"/>
              <a:t>name_score</a:t>
            </a:r>
            <a:r>
              <a:rPr lang="de-DE" dirty="0" smtClean="0"/>
              <a:t> &gt;= 3 &amp;</a:t>
            </a:r>
            <a:br>
              <a:rPr lang="de-DE" dirty="0" smtClean="0"/>
            </a:br>
            <a:r>
              <a:rPr lang="de-DE" dirty="0" err="1" smtClean="0"/>
              <a:t>housing</a:t>
            </a:r>
            <a:r>
              <a:rPr lang="de-DE" dirty="0" smtClean="0"/>
              <a:t> &lt;= 5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 p = 66.1%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Motivation</a:t>
            </a:r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Procedure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9625" y="1603375"/>
            <a:ext cx="8972550" cy="4963338"/>
          </a:xfrm>
        </p:spPr>
        <p:txBody>
          <a:bodyPr/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Google: ~10</a:t>
            </a:r>
            <a:r>
              <a:rPr lang="en-US" baseline="30000" dirty="0" smtClean="0"/>
              <a:t>12</a:t>
            </a:r>
            <a:r>
              <a:rPr lang="en-US" dirty="0" smtClean="0"/>
              <a:t> web pages</a:t>
            </a:r>
          </a:p>
          <a:p>
            <a:pPr lvl="1"/>
            <a:r>
              <a:rPr lang="en-US" dirty="0" smtClean="0"/>
              <a:t>Same number of possible subgroups on 12-dimensional data set with 9 distinct values per attribute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cannot compute all subgroups for single-step ranking</a:t>
            </a:r>
          </a:p>
          <a:p>
            <a:r>
              <a:rPr lang="en-US" dirty="0" smtClean="0">
                <a:sym typeface="Wingdings" pitchFamily="2" charset="2"/>
              </a:rPr>
              <a:t>Approach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Optimization problem gives new estimate of </a:t>
            </a:r>
            <a:r>
              <a:rPr lang="en-US" i="1" dirty="0" smtClean="0">
                <a:sym typeface="Wingdings" pitchFamily="2" charset="2"/>
              </a:rPr>
              <a:t>a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Transform weight of subgroups–features into weights for original examples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Idea: replace binary y with numeric value. Appropriate offset guarantees that subgroup-q is approximates optimized q*</a:t>
            </a:r>
            <a:endParaRPr lang="en-US" dirty="0" smtClean="0"/>
          </a:p>
        </p:txBody>
      </p:sp>
      <p:grpSp>
        <p:nvGrpSpPr>
          <p:cNvPr id="6" name="Gruppieren 5"/>
          <p:cNvGrpSpPr/>
          <p:nvPr/>
        </p:nvGrpSpPr>
        <p:grpSpPr>
          <a:xfrm rot="5400000">
            <a:off x="7561278" y="958830"/>
            <a:ext cx="1000132" cy="1214446"/>
            <a:chOff x="6489708" y="923111"/>
            <a:chExt cx="1000132" cy="1214446"/>
          </a:xfrm>
        </p:grpSpPr>
        <p:sp>
          <p:nvSpPr>
            <p:cNvPr id="4" name="Gebogener Pfeil 3"/>
            <p:cNvSpPr/>
            <p:nvPr/>
          </p:nvSpPr>
          <p:spPr bwMode="auto">
            <a:xfrm>
              <a:off x="6489708" y="923111"/>
              <a:ext cx="1000132" cy="1143008"/>
            </a:xfrm>
            <a:prstGeom prst="circular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720725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35000"/>
                </a:spcAft>
                <a:buClrTx/>
                <a:buSzPct val="60000"/>
                <a:buFont typeface="Wingdings" pitchFamily="2" charset="2"/>
                <a:buNone/>
                <a:tabLst>
                  <a:tab pos="287338" algn="l"/>
                  <a:tab pos="474663" algn="l"/>
                  <a:tab pos="3057525" algn="l"/>
                  <a:tab pos="3327400" algn="l"/>
                  <a:tab pos="3597275" algn="l"/>
                </a:tabLst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endParaRPr>
            </a:p>
          </p:txBody>
        </p:sp>
        <p:sp>
          <p:nvSpPr>
            <p:cNvPr id="5" name="Gebogener Pfeil 4"/>
            <p:cNvSpPr/>
            <p:nvPr/>
          </p:nvSpPr>
          <p:spPr bwMode="auto">
            <a:xfrm rot="10800000">
              <a:off x="6489708" y="1004073"/>
              <a:ext cx="1000132" cy="1133484"/>
            </a:xfrm>
            <a:prstGeom prst="circular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720725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35000"/>
                </a:spcAft>
                <a:buClrTx/>
                <a:buSzPct val="60000"/>
                <a:buFont typeface="Wingdings" pitchFamily="2" charset="2"/>
                <a:buNone/>
                <a:tabLst>
                  <a:tab pos="287338" algn="l"/>
                  <a:tab pos="474663" algn="l"/>
                  <a:tab pos="3057525" algn="l"/>
                  <a:tab pos="3327400" algn="l"/>
                  <a:tab pos="3597275" algn="l"/>
                </a:tabLst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6275394" y="1241193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dirty="0" err="1" smtClean="0"/>
              <a:t>subgroup</a:t>
            </a:r>
            <a:r>
              <a:rPr lang="de-DE" sz="1800" dirty="0" smtClean="0"/>
              <a:t> 	         </a:t>
            </a:r>
            <a:r>
              <a:rPr lang="de-DE" sz="1800" dirty="0" err="1" smtClean="0"/>
              <a:t>ranking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err="1" smtClean="0"/>
              <a:t>search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Simulation on UCI data</a:t>
            </a:r>
          </a:p>
          <a:p>
            <a:pPr lvl="1"/>
            <a:r>
              <a:rPr lang="en-US" smtClean="0"/>
              <a:t>Replace true label with most correlated attribute</a:t>
            </a:r>
          </a:p>
          <a:p>
            <a:pPr lvl="1"/>
            <a:r>
              <a:rPr lang="en-US" smtClean="0"/>
              <a:t>Use true label to simulate user</a:t>
            </a:r>
          </a:p>
          <a:p>
            <a:pPr lvl="1"/>
            <a:r>
              <a:rPr lang="en-US" smtClean="0"/>
              <a:t>Measure correspondence of algorithm‘s ranking with subgroups found on true label</a:t>
            </a:r>
          </a:p>
          <a:p>
            <a:pPr lvl="1"/>
            <a:r>
              <a:rPr lang="en-US" smtClean="0"/>
              <a:t>Tests ability of approach to flexibly adapt to correlated patterns</a:t>
            </a:r>
          </a:p>
          <a:p>
            <a:r>
              <a:rPr lang="en-US" smtClean="0"/>
              <a:t>Performance measure</a:t>
            </a:r>
          </a:p>
          <a:p>
            <a:pPr lvl="1"/>
            <a:r>
              <a:rPr lang="en-US" smtClean="0"/>
              <a:t>Area under the curve – retrieval of true top 100 subgroups</a:t>
            </a:r>
          </a:p>
          <a:p>
            <a:pPr lvl="1"/>
            <a:r>
              <a:rPr lang="en-US" smtClean="0"/>
              <a:t>Kendall‘s </a:t>
            </a:r>
            <a:r>
              <a:rPr lang="en-US" smtClean="0">
                <a:sym typeface="Symbol"/>
              </a:rPr>
              <a:t> - internal consistency of returned ranking</a:t>
            </a:r>
            <a:endParaRPr lang="en-US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9625" y="1603375"/>
            <a:ext cx="4822827" cy="4445000"/>
          </a:xfrm>
        </p:spPr>
        <p:txBody>
          <a:bodyPr/>
          <a:lstStyle/>
          <a:p>
            <a:r>
              <a:rPr lang="en-US" dirty="0" err="1" smtClean="0"/>
              <a:t>Wilcoxon</a:t>
            </a:r>
            <a:r>
              <a:rPr lang="en-US" dirty="0" smtClean="0"/>
              <a:t> signed rank test confirms </a:t>
            </a:r>
            <a:r>
              <a:rPr lang="en-US" dirty="0" smtClean="0"/>
              <a:t>significance</a:t>
            </a:r>
            <a:endParaRPr lang="en-US" dirty="0" smtClean="0"/>
          </a:p>
          <a:p>
            <a:r>
              <a:rPr lang="en-US" dirty="0" smtClean="0"/>
              <a:t>3 Data sets with minimal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AUC are exactly the ones with minimal correlation between true and proxy label!</a:t>
            </a:r>
          </a:p>
          <a:p>
            <a:pPr lvl="1"/>
            <a:endParaRPr lang="en-US" dirty="0"/>
          </a:p>
        </p:txBody>
      </p:sp>
      <p:graphicFrame>
        <p:nvGraphicFramePr>
          <p:cNvPr id="5" name="Inhaltsplatzhalter 3"/>
          <p:cNvGraphicFramePr>
            <a:graphicFrameLocks/>
          </p:cNvGraphicFramePr>
          <p:nvPr/>
        </p:nvGraphicFramePr>
        <p:xfrm>
          <a:off x="6132518" y="923111"/>
          <a:ext cx="3822696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000132"/>
                <a:gridCol w="96517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Data </a:t>
                      </a:r>
                      <a:r>
                        <a:rPr lang="de-DE" dirty="0" err="1" smtClean="0"/>
                        <a:t>set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ym typeface="Symbol"/>
                        </a:rPr>
                        <a:t></a:t>
                      </a:r>
                      <a:r>
                        <a:rPr lang="de-DE" dirty="0" smtClean="0"/>
                        <a:t>AUC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ym typeface="Symbol"/>
                        </a:rPr>
                        <a:t>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Diabetes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0.256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0.008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Breast</a:t>
                      </a:r>
                      <a:r>
                        <a:rPr lang="de-DE" dirty="0" smtClean="0"/>
                        <a:t>-w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0.759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0.120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Vote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0.664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0.051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Segment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0.596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0.601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Vehicle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0.053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0.500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Heart-c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0.180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0.036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Primary-</a:t>
                      </a:r>
                      <a:r>
                        <a:rPr lang="de-DE" dirty="0" err="1" smtClean="0"/>
                        <a:t>tumor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0.739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0.532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Hypothyroid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0.729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0.307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Ionosphere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0.227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0.708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Credit</a:t>
                      </a:r>
                      <a:r>
                        <a:rPr lang="de-DE" dirty="0" smtClean="0"/>
                        <a:t>-a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0.050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0.241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Credit</a:t>
                      </a:r>
                      <a:r>
                        <a:rPr lang="de-DE" dirty="0" smtClean="0"/>
                        <a:t>-g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0.019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0.285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Colic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1.9E-4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0.213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Anneal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0.030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0.329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Soybean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1.9E-4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0.040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Mushroom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0.542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0.320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i="1" dirty="0" err="1" smtClean="0"/>
                        <a:t>mean</a:t>
                      </a:r>
                      <a:endParaRPr lang="de-DE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i="1" dirty="0" smtClean="0"/>
                        <a:t>0.323</a:t>
                      </a:r>
                      <a:endParaRPr lang="de-DE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i="1" dirty="0" smtClean="0"/>
                        <a:t>0.286</a:t>
                      </a:r>
                      <a:endParaRPr lang="de-DE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ranking on complex, knowledge-rich data</a:t>
            </a:r>
          </a:p>
          <a:p>
            <a:r>
              <a:rPr lang="en-US" dirty="0" smtClean="0"/>
              <a:t>Interestingness of subgroups patterns can be significantly increased with interactive ranking-based method</a:t>
            </a:r>
          </a:p>
          <a:p>
            <a:r>
              <a:rPr lang="en-US" dirty="0" smtClean="0"/>
              <a:t>Step toward </a:t>
            </a:r>
            <a:r>
              <a:rPr lang="en-US" dirty="0" smtClean="0"/>
              <a:t>automating machine </a:t>
            </a:r>
            <a:r>
              <a:rPr lang="en-US" dirty="0" smtClean="0"/>
              <a:t>learning for end-users</a:t>
            </a:r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Validation with true users</a:t>
            </a:r>
          </a:p>
          <a:p>
            <a:pPr lvl="1"/>
            <a:r>
              <a:rPr lang="en-US" dirty="0" smtClean="0"/>
              <a:t>Active learning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46106" y="1423177"/>
            <a:ext cx="4357718" cy="487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de-DE" dirty="0" err="1" smtClean="0"/>
              <a:t>name_score</a:t>
            </a:r>
            <a:r>
              <a:rPr lang="de-DE" dirty="0" smtClean="0"/>
              <a:t> &gt;= 1 &amp;</a:t>
            </a:r>
            <a:br>
              <a:rPr lang="de-DE" dirty="0" smtClean="0"/>
            </a:br>
            <a:r>
              <a:rPr lang="de-DE" dirty="0" err="1" smtClean="0"/>
              <a:t>geoscore</a:t>
            </a:r>
            <a:r>
              <a:rPr lang="de-DE" dirty="0" smtClean="0"/>
              <a:t> &gt;= 1 &amp; </a:t>
            </a:r>
            <a:br>
              <a:rPr lang="de-DE" dirty="0" smtClean="0"/>
            </a:br>
            <a:r>
              <a:rPr lang="de-DE" dirty="0" err="1" smtClean="0"/>
              <a:t>housing</a:t>
            </a:r>
            <a:r>
              <a:rPr lang="de-DE" dirty="0" smtClean="0"/>
              <a:t> &gt;= 5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</a:t>
            </a:r>
            <a:r>
              <a:rPr lang="de-DE" dirty="0" smtClean="0"/>
              <a:t> p =  41.6%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dirty="0" err="1" smtClean="0"/>
              <a:t>Income_score</a:t>
            </a:r>
            <a:r>
              <a:rPr lang="de-DE" dirty="0" smtClean="0"/>
              <a:t> &gt;= 5 &amp; </a:t>
            </a:r>
            <a:br>
              <a:rPr lang="de-DE" dirty="0" smtClean="0"/>
            </a:br>
            <a:r>
              <a:rPr lang="de-DE" dirty="0" err="1" smtClean="0"/>
              <a:t>name_score</a:t>
            </a:r>
            <a:r>
              <a:rPr lang="de-DE" dirty="0" smtClean="0"/>
              <a:t> &gt;= 5 &amp; </a:t>
            </a:r>
            <a:br>
              <a:rPr lang="de-DE" dirty="0" smtClean="0"/>
            </a:br>
            <a:r>
              <a:rPr lang="de-DE" dirty="0" err="1" smtClean="0"/>
              <a:t>housing</a:t>
            </a:r>
            <a:r>
              <a:rPr lang="de-DE" dirty="0" smtClean="0"/>
              <a:t> &gt;= 5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 p = 36.0%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dirty="0" err="1" smtClean="0">
                <a:sym typeface="Wingdings" pitchFamily="2" charset="2"/>
              </a:rPr>
              <a:t>Active_housholds</a:t>
            </a:r>
            <a:r>
              <a:rPr lang="de-DE" dirty="0" smtClean="0">
                <a:sym typeface="Wingdings" pitchFamily="2" charset="2"/>
              </a:rPr>
              <a:t>  &gt;</a:t>
            </a:r>
            <a:r>
              <a:rPr lang="de-DE" dirty="0" smtClean="0"/>
              <a:t>= 3 &amp; </a:t>
            </a:r>
            <a:br>
              <a:rPr lang="de-DE" dirty="0" smtClean="0"/>
            </a:br>
            <a:r>
              <a:rPr lang="de-DE" dirty="0" err="1" smtClean="0"/>
              <a:t>queries_per_household</a:t>
            </a:r>
            <a:r>
              <a:rPr lang="de-DE" dirty="0" smtClean="0"/>
              <a:t> &gt;= 1 &amp;</a:t>
            </a:r>
            <a:br>
              <a:rPr lang="de-DE" dirty="0" smtClean="0"/>
            </a:br>
            <a:r>
              <a:rPr lang="de-DE" dirty="0" err="1" smtClean="0"/>
              <a:t>housing</a:t>
            </a:r>
            <a:r>
              <a:rPr lang="de-DE" dirty="0" smtClean="0"/>
              <a:t> &gt;= 5 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 p = 43.8%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dirty="0" err="1" smtClean="0"/>
              <a:t>Families</a:t>
            </a:r>
            <a:r>
              <a:rPr lang="de-DE" dirty="0" smtClean="0"/>
              <a:t> == 0 &amp;</a:t>
            </a:r>
            <a:br>
              <a:rPr lang="de-DE" dirty="0" smtClean="0"/>
            </a:br>
            <a:r>
              <a:rPr lang="de-DE" dirty="0" err="1" smtClean="0"/>
              <a:t>name_score</a:t>
            </a:r>
            <a:r>
              <a:rPr lang="de-DE" dirty="0" smtClean="0"/>
              <a:t> &gt;= 1 &amp; </a:t>
            </a:r>
            <a:br>
              <a:rPr lang="de-DE" dirty="0" smtClean="0"/>
            </a:br>
            <a:r>
              <a:rPr lang="de-DE" dirty="0" err="1" smtClean="0"/>
              <a:t>housing</a:t>
            </a:r>
            <a:r>
              <a:rPr lang="de-DE" dirty="0" smtClean="0"/>
              <a:t> == 0 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 p = 28.9%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dirty="0" err="1" smtClean="0"/>
              <a:t>Financial_status</a:t>
            </a:r>
            <a:r>
              <a:rPr lang="de-DE" dirty="0" smtClean="0"/>
              <a:t> == 0 &amp;</a:t>
            </a:r>
            <a:br>
              <a:rPr lang="de-DE" dirty="0" smtClean="0"/>
            </a:br>
            <a:r>
              <a:rPr lang="de-DE" dirty="0" err="1" smtClean="0"/>
              <a:t>name_score</a:t>
            </a:r>
            <a:r>
              <a:rPr lang="de-DE" dirty="0" smtClean="0"/>
              <a:t> &gt;= 3 &amp;</a:t>
            </a:r>
            <a:br>
              <a:rPr lang="de-DE" dirty="0" smtClean="0"/>
            </a:br>
            <a:r>
              <a:rPr lang="de-DE" dirty="0" err="1" smtClean="0"/>
              <a:t>housing</a:t>
            </a:r>
            <a:r>
              <a:rPr lang="de-DE" dirty="0" smtClean="0"/>
              <a:t> &lt;= 5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 p = 66.1%</a:t>
            </a:r>
            <a:endParaRPr lang="de-DE" dirty="0"/>
          </a:p>
        </p:txBody>
      </p:sp>
      <p:pic>
        <p:nvPicPr>
          <p:cNvPr id="5" name="Grafik 4" descr="Google.png"/>
          <p:cNvPicPr>
            <a:picLocks noChangeAspect="1"/>
          </p:cNvPicPr>
          <p:nvPr/>
        </p:nvPicPr>
        <p:blipFill>
          <a:blip r:embed="rId2" cstate="print"/>
          <a:srcRect t="15536" r="75671" b="15414"/>
          <a:stretch>
            <a:fillRect/>
          </a:stretch>
        </p:blipFill>
        <p:spPr>
          <a:xfrm>
            <a:off x="5418138" y="1423177"/>
            <a:ext cx="4357718" cy="478634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Motivation</a:t>
            </a:r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46106" y="1423177"/>
            <a:ext cx="4357718" cy="487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de-DE" dirty="0" err="1" smtClean="0"/>
              <a:t>name_score</a:t>
            </a:r>
            <a:r>
              <a:rPr lang="de-DE" dirty="0" smtClean="0"/>
              <a:t> &gt;= 1 &amp;</a:t>
            </a:r>
            <a:br>
              <a:rPr lang="de-DE" dirty="0" smtClean="0"/>
            </a:br>
            <a:r>
              <a:rPr lang="de-DE" dirty="0" err="1" smtClean="0"/>
              <a:t>geoscore</a:t>
            </a:r>
            <a:r>
              <a:rPr lang="de-DE" dirty="0" smtClean="0"/>
              <a:t> &gt;= 1 &amp; </a:t>
            </a:r>
            <a:br>
              <a:rPr lang="de-DE" dirty="0" smtClean="0"/>
            </a:br>
            <a:r>
              <a:rPr lang="de-DE" dirty="0" err="1" smtClean="0"/>
              <a:t>housing</a:t>
            </a:r>
            <a:r>
              <a:rPr lang="de-DE" dirty="0" smtClean="0"/>
              <a:t> &gt;= 5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</a:t>
            </a:r>
            <a:r>
              <a:rPr lang="de-DE" dirty="0" smtClean="0"/>
              <a:t> p =  41.6%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dirty="0" err="1" smtClean="0"/>
              <a:t>Income_score</a:t>
            </a:r>
            <a:r>
              <a:rPr lang="de-DE" dirty="0" smtClean="0"/>
              <a:t> &gt;= 5 &amp; </a:t>
            </a:r>
            <a:br>
              <a:rPr lang="de-DE" dirty="0" smtClean="0"/>
            </a:br>
            <a:r>
              <a:rPr lang="de-DE" dirty="0" err="1" smtClean="0"/>
              <a:t>name_score</a:t>
            </a:r>
            <a:r>
              <a:rPr lang="de-DE" dirty="0" smtClean="0"/>
              <a:t> &gt;= 5 &amp; </a:t>
            </a:r>
            <a:br>
              <a:rPr lang="de-DE" dirty="0" smtClean="0"/>
            </a:br>
            <a:r>
              <a:rPr lang="de-DE" dirty="0" err="1" smtClean="0"/>
              <a:t>housing</a:t>
            </a:r>
            <a:r>
              <a:rPr lang="de-DE" dirty="0" smtClean="0"/>
              <a:t> &gt;= 5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 p = 36.0%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dirty="0" err="1" smtClean="0">
                <a:sym typeface="Wingdings" pitchFamily="2" charset="2"/>
              </a:rPr>
              <a:t>Active_housholds</a:t>
            </a:r>
            <a:r>
              <a:rPr lang="de-DE" dirty="0" smtClean="0">
                <a:sym typeface="Wingdings" pitchFamily="2" charset="2"/>
              </a:rPr>
              <a:t>  &gt;</a:t>
            </a:r>
            <a:r>
              <a:rPr lang="de-DE" dirty="0" smtClean="0"/>
              <a:t>= 3 &amp; </a:t>
            </a:r>
            <a:br>
              <a:rPr lang="de-DE" dirty="0" smtClean="0"/>
            </a:br>
            <a:r>
              <a:rPr lang="de-DE" dirty="0" err="1" smtClean="0"/>
              <a:t>queries_per_household</a:t>
            </a:r>
            <a:r>
              <a:rPr lang="de-DE" dirty="0" smtClean="0"/>
              <a:t> &gt;= 1 &amp;</a:t>
            </a:r>
            <a:br>
              <a:rPr lang="de-DE" dirty="0" smtClean="0"/>
            </a:br>
            <a:r>
              <a:rPr lang="de-DE" dirty="0" err="1" smtClean="0"/>
              <a:t>housing</a:t>
            </a:r>
            <a:r>
              <a:rPr lang="de-DE" dirty="0" smtClean="0"/>
              <a:t> &gt;= 5 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 p = 43.8%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dirty="0" err="1" smtClean="0"/>
              <a:t>Families</a:t>
            </a:r>
            <a:r>
              <a:rPr lang="de-DE" dirty="0" smtClean="0"/>
              <a:t> == 0 &amp;</a:t>
            </a:r>
            <a:br>
              <a:rPr lang="de-DE" dirty="0" smtClean="0"/>
            </a:br>
            <a:r>
              <a:rPr lang="de-DE" dirty="0" err="1" smtClean="0"/>
              <a:t>name_score</a:t>
            </a:r>
            <a:r>
              <a:rPr lang="de-DE" dirty="0" smtClean="0"/>
              <a:t> &gt;= 1 &amp; </a:t>
            </a:r>
            <a:br>
              <a:rPr lang="de-DE" dirty="0" smtClean="0"/>
            </a:br>
            <a:r>
              <a:rPr lang="de-DE" dirty="0" err="1" smtClean="0"/>
              <a:t>housing</a:t>
            </a:r>
            <a:r>
              <a:rPr lang="de-DE" dirty="0" smtClean="0"/>
              <a:t> == 0 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 p = 28.9%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dirty="0" err="1" smtClean="0"/>
              <a:t>Financial_status</a:t>
            </a:r>
            <a:r>
              <a:rPr lang="de-DE" dirty="0" smtClean="0"/>
              <a:t> == 0 &amp;</a:t>
            </a:r>
            <a:br>
              <a:rPr lang="de-DE" dirty="0" smtClean="0"/>
            </a:br>
            <a:r>
              <a:rPr lang="de-DE" dirty="0" err="1" smtClean="0"/>
              <a:t>name_score</a:t>
            </a:r>
            <a:r>
              <a:rPr lang="de-DE" dirty="0" smtClean="0"/>
              <a:t> &gt;= 3 &amp;</a:t>
            </a:r>
            <a:br>
              <a:rPr lang="de-DE" dirty="0" smtClean="0"/>
            </a:br>
            <a:r>
              <a:rPr lang="de-DE" dirty="0" err="1" smtClean="0"/>
              <a:t>housing</a:t>
            </a:r>
            <a:r>
              <a:rPr lang="de-DE" dirty="0" smtClean="0"/>
              <a:t> &lt;= 5</a:t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 p = 66.1%</a:t>
            </a:r>
            <a:endParaRPr lang="de-DE" dirty="0"/>
          </a:p>
        </p:txBody>
      </p:sp>
      <p:pic>
        <p:nvPicPr>
          <p:cNvPr id="5" name="Grafik 4" descr="Google.png"/>
          <p:cNvPicPr>
            <a:picLocks noChangeAspect="1"/>
          </p:cNvPicPr>
          <p:nvPr/>
        </p:nvPicPr>
        <p:blipFill>
          <a:blip r:embed="rId2" cstate="print"/>
          <a:srcRect t="15536" r="75671" b="15414"/>
          <a:stretch>
            <a:fillRect/>
          </a:stretch>
        </p:blipFill>
        <p:spPr>
          <a:xfrm>
            <a:off x="5418138" y="1423177"/>
            <a:ext cx="4357718" cy="478634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Motivation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74800" y="2494747"/>
            <a:ext cx="7358114" cy="2714644"/>
          </a:xfrm>
          <a:solidFill>
            <a:schemeClr val="accent1">
              <a:alpha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Applying ranking to complex data: subgroup models</a:t>
            </a:r>
          </a:p>
          <a:p>
            <a:r>
              <a:rPr lang="en-US" noProof="0" dirty="0" smtClean="0"/>
              <a:t>Optimization of data mining models </a:t>
            </a:r>
            <a:r>
              <a:rPr lang="en-US" noProof="0" smtClean="0"/>
              <a:t>for non-expert </a:t>
            </a:r>
            <a:r>
              <a:rPr lang="en-US" noProof="0" dirty="0" smtClean="0"/>
              <a:t>users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Overview</a:t>
            </a:r>
          </a:p>
        </p:txBody>
      </p:sp>
      <p:sp>
        <p:nvSpPr>
          <p:cNvPr id="6147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noProof="0" dirty="0" smtClean="0"/>
              <a:t>Introduction to Subgroup Discovery</a:t>
            </a:r>
            <a:endParaRPr lang="en-US" sz="2000" noProof="0" dirty="0" smtClean="0"/>
          </a:p>
          <a:p>
            <a:r>
              <a:rPr lang="en-US" sz="2800" dirty="0" smtClean="0"/>
              <a:t>Interesting Patterns</a:t>
            </a:r>
          </a:p>
          <a:p>
            <a:r>
              <a:rPr lang="en-US" sz="2800" noProof="0" dirty="0" smtClean="0"/>
              <a:t>Ranking Subgroups</a:t>
            </a:r>
          </a:p>
          <a:p>
            <a:pPr lvl="1"/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Ranking SVMs</a:t>
            </a:r>
          </a:p>
          <a:p>
            <a:pPr lvl="1"/>
            <a:r>
              <a:rPr lang="en-US" noProof="0" dirty="0" smtClean="0"/>
              <a:t>Iterative algorithm</a:t>
            </a:r>
          </a:p>
          <a:p>
            <a:r>
              <a:rPr lang="en-US" sz="2800" dirty="0" smtClean="0"/>
              <a:t>Experiments</a:t>
            </a:r>
          </a:p>
          <a:p>
            <a:r>
              <a:rPr lang="en-US" sz="2800" noProof="0" dirty="0" smtClean="0"/>
              <a:t>Conclusions</a:t>
            </a:r>
            <a:endParaRPr lang="en-US" noProof="0" dirty="0" smtClean="0"/>
          </a:p>
          <a:p>
            <a:endParaRPr lang="en-US" sz="20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Subgroup Discovery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X defined by nominal attributes A</a:t>
            </a:r>
            <a:r>
              <a:rPr lang="en-US" baseline="-25000" dirty="0" smtClean="0"/>
              <a:t>1</a:t>
            </a:r>
            <a:r>
              <a:rPr lang="en-US" dirty="0" smtClean="0"/>
              <a:t>,…,A</a:t>
            </a:r>
            <a:r>
              <a:rPr lang="en-US" baseline="-25000" dirty="0" smtClean="0"/>
              <a:t>d</a:t>
            </a:r>
          </a:p>
          <a:p>
            <a:pPr lvl="1"/>
            <a:r>
              <a:rPr lang="en-US" dirty="0" smtClean="0"/>
              <a:t>Data</a:t>
            </a:r>
          </a:p>
          <a:p>
            <a:r>
              <a:rPr lang="en-US" dirty="0" smtClean="0"/>
              <a:t>Subgroup language</a:t>
            </a:r>
          </a:p>
          <a:p>
            <a:pPr lvl="1"/>
            <a:r>
              <a:rPr lang="en-US" dirty="0" smtClean="0"/>
              <a:t>Propositional formula A</a:t>
            </a:r>
            <a:r>
              <a:rPr lang="en-US" baseline="-25000" dirty="0" smtClean="0"/>
              <a:t>i1</a:t>
            </a:r>
            <a:r>
              <a:rPr lang="en-US" dirty="0" smtClean="0"/>
              <a:t> = v</a:t>
            </a:r>
            <a:r>
              <a:rPr lang="en-US" baseline="-25000" dirty="0" smtClean="0"/>
              <a:t>j1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A</a:t>
            </a:r>
            <a:r>
              <a:rPr lang="en-US" baseline="-25000" dirty="0" smtClean="0"/>
              <a:t>i2</a:t>
            </a:r>
            <a:r>
              <a:rPr lang="en-US" dirty="0" smtClean="0"/>
              <a:t> = v</a:t>
            </a:r>
            <a:r>
              <a:rPr lang="en-US" baseline="-25000" dirty="0" smtClean="0"/>
              <a:t>j2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 …</a:t>
            </a:r>
          </a:p>
          <a:p>
            <a:r>
              <a:rPr lang="en-US" dirty="0" smtClean="0">
                <a:sym typeface="Symbol"/>
              </a:rPr>
              <a:t>For a subgroup S let</a:t>
            </a:r>
          </a:p>
          <a:p>
            <a:pPr lvl="1"/>
            <a:r>
              <a:rPr lang="en-US" dirty="0" smtClean="0">
                <a:sym typeface="Symbol"/>
              </a:rPr>
              <a:t>g(S) = #{ x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 S }/n,	p(S) = #{ x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 S |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1 }/g(S),	   p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 = |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1|/n</a:t>
            </a:r>
          </a:p>
          <a:p>
            <a:pPr lvl="1"/>
            <a:r>
              <a:rPr lang="en-US" dirty="0" smtClean="0">
                <a:sym typeface="Symbol"/>
              </a:rPr>
              <a:t>q(S) = g(S)</a:t>
            </a:r>
            <a:r>
              <a:rPr lang="en-US" baseline="30000" dirty="0" smtClean="0">
                <a:sym typeface="Symbol"/>
              </a:rPr>
              <a:t>a </a:t>
            </a:r>
            <a:r>
              <a:rPr lang="en-US" dirty="0" smtClean="0">
                <a:sym typeface="Symbol"/>
              </a:rPr>
              <a:t>(p(S)-p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Task</a:t>
            </a:r>
          </a:p>
          <a:p>
            <a:pPr lvl="1"/>
            <a:r>
              <a:rPr lang="en-US" dirty="0" smtClean="0">
                <a:sym typeface="Symbol"/>
              </a:rPr>
              <a:t>Find k subgroups with highest significance (maximal quality q)</a:t>
            </a:r>
            <a:endParaRPr lang="en-US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131991" y="2459612"/>
          <a:ext cx="3714776" cy="463763"/>
        </p:xfrm>
        <a:graphic>
          <a:graphicData uri="http://schemas.openxmlformats.org/presentationml/2006/ole">
            <p:oleObj spid="_x0000_s46082" name="Formel" r:id="rId3" imgW="1828800" imgH="228600" progId="Equation.3">
              <p:embed/>
            </p:oleObj>
          </a:graphicData>
        </a:graphic>
      </p:graphicFrame>
      <p:sp>
        <p:nvSpPr>
          <p:cNvPr id="5" name="Abgerundete rechteckige Legende 4"/>
          <p:cNvSpPr/>
          <p:nvPr/>
        </p:nvSpPr>
        <p:spPr bwMode="auto">
          <a:xfrm>
            <a:off x="4775196" y="5066515"/>
            <a:ext cx="4643470" cy="571504"/>
          </a:xfrm>
          <a:prstGeom prst="wedgeRoundRectCallout">
            <a:avLst>
              <a:gd name="adj1" fmla="val -78788"/>
              <a:gd name="adj2" fmla="val -3786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720725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35000"/>
              </a:spcAft>
              <a:buClrTx/>
              <a:buSzPct val="60000"/>
              <a:buFont typeface="Wingdings" pitchFamily="2" charset="2"/>
              <a:buNone/>
              <a:tabLst>
                <a:tab pos="287338" algn="l"/>
                <a:tab pos="474663" algn="l"/>
                <a:tab pos="3057525" algn="l"/>
                <a:tab pos="3327400" algn="l"/>
                <a:tab pos="3597275" algn="l"/>
              </a:tabLst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utiger 55 Roman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775196" y="5070893"/>
            <a:ext cx="4429156" cy="58477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de-DE" sz="1600" dirty="0" smtClean="0"/>
              <a:t>a = 0.5 </a:t>
            </a:r>
            <a:r>
              <a:rPr lang="de-DE" sz="1600" dirty="0" smtClean="0">
                <a:sym typeface="Wingdings" pitchFamily="2" charset="2"/>
              </a:rPr>
              <a:t> t-</a:t>
            </a:r>
            <a:r>
              <a:rPr lang="de-DE" sz="1600" dirty="0" err="1" smtClean="0">
                <a:sym typeface="Wingdings" pitchFamily="2" charset="2"/>
              </a:rPr>
              <a:t>test</a:t>
            </a:r>
            <a:r>
              <a:rPr lang="de-DE" sz="1600" dirty="0" smtClean="0">
                <a:sym typeface="Wingdings" pitchFamily="2" charset="2"/>
              </a:rPr>
              <a:t/>
            </a:r>
            <a:br>
              <a:rPr lang="de-DE" sz="1600" dirty="0" smtClean="0">
                <a:sym typeface="Wingdings" pitchFamily="2" charset="2"/>
              </a:rPr>
            </a:br>
            <a:r>
              <a:rPr lang="de-DE" sz="1600" dirty="0" err="1" smtClean="0"/>
              <a:t>Subgroup</a:t>
            </a:r>
            <a:r>
              <a:rPr lang="de-DE" sz="1600" dirty="0" smtClean="0"/>
              <a:t> </a:t>
            </a:r>
            <a:r>
              <a:rPr lang="de-DE" sz="1600" dirty="0" err="1" smtClean="0"/>
              <a:t>quality</a:t>
            </a:r>
            <a:r>
              <a:rPr lang="de-DE" sz="1600" dirty="0" smtClean="0"/>
              <a:t> = </a:t>
            </a:r>
            <a:r>
              <a:rPr lang="de-DE" sz="1600" dirty="0" err="1" smtClean="0"/>
              <a:t>significance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pattern</a:t>
            </a:r>
            <a:endParaRPr lang="de-DE" sz="1600" dirty="0"/>
          </a:p>
        </p:txBody>
      </p:sp>
      <p:sp>
        <p:nvSpPr>
          <p:cNvPr id="7" name="Abgerundete rechteckige Legende 6"/>
          <p:cNvSpPr/>
          <p:nvPr/>
        </p:nvSpPr>
        <p:spPr bwMode="auto">
          <a:xfrm>
            <a:off x="7061212" y="3637755"/>
            <a:ext cx="2786082" cy="642942"/>
          </a:xfrm>
          <a:prstGeom prst="wedgeRoundRectCallout">
            <a:avLst>
              <a:gd name="adj1" fmla="val -122992"/>
              <a:gd name="adj2" fmla="val 7251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720725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35000"/>
              </a:spcAft>
              <a:buClrTx/>
              <a:buSzPct val="60000"/>
              <a:buFont typeface="Wingdings" pitchFamily="2" charset="2"/>
              <a:buNone/>
              <a:tabLst>
                <a:tab pos="287338" algn="l"/>
                <a:tab pos="474663" algn="l"/>
                <a:tab pos="3057525" algn="l"/>
                <a:tab pos="3327400" algn="l"/>
                <a:tab pos="3597275" algn="l"/>
              </a:tabLst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utiger 55 Roman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061212" y="3637755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Subgroup</a:t>
            </a:r>
            <a:r>
              <a:rPr lang="de-DE" sz="1600" dirty="0" smtClean="0"/>
              <a:t> </a:t>
            </a:r>
            <a:r>
              <a:rPr lang="de-DE" sz="1600" dirty="0" err="1" smtClean="0"/>
              <a:t>size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br>
              <a:rPr lang="de-DE" sz="1600" dirty="0" smtClean="0"/>
            </a:br>
            <a:r>
              <a:rPr lang="de-DE" sz="1600" dirty="0" err="1" smtClean="0"/>
              <a:t>class</a:t>
            </a:r>
            <a:r>
              <a:rPr lang="de-DE" sz="1600" dirty="0" smtClean="0"/>
              <a:t> </a:t>
            </a:r>
            <a:r>
              <a:rPr lang="de-DE" sz="1600" dirty="0" err="1" smtClean="0"/>
              <a:t>probability</a:t>
            </a: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Subgroup Discovery: Example</a:t>
            </a:r>
            <a:endParaRPr lang="en-US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809625" y="1603375"/>
          <a:ext cx="4608513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171"/>
                <a:gridCol w="1536171"/>
                <a:gridCol w="1536171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Weather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Advertised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Ice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Cream</a:t>
                      </a:r>
                      <a:r>
                        <a:rPr lang="de-DE" dirty="0" smtClean="0"/>
                        <a:t> Sales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yes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low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yes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low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low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Subgroup Discovery: Example</a:t>
            </a:r>
            <a:endParaRPr lang="en-US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809625" y="1603375"/>
          <a:ext cx="4608513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171"/>
                <a:gridCol w="1536171"/>
                <a:gridCol w="1536171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Weather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Advertised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Ice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Cream</a:t>
                      </a:r>
                      <a:r>
                        <a:rPr lang="de-DE" dirty="0" smtClean="0"/>
                        <a:t> Sales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yes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low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yes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low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low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 bwMode="auto">
          <a:xfrm>
            <a:off x="774668" y="2280433"/>
            <a:ext cx="4643470" cy="1500198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720725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35000"/>
              </a:spcAft>
              <a:buClrTx/>
              <a:buSzPct val="60000"/>
              <a:buFont typeface="Wingdings" pitchFamily="2" charset="2"/>
              <a:buNone/>
              <a:tabLst>
                <a:tab pos="287338" algn="l"/>
                <a:tab pos="474663" algn="l"/>
                <a:tab pos="3057525" algn="l"/>
                <a:tab pos="3327400" algn="l"/>
                <a:tab pos="3597275" algn="l"/>
              </a:tabLst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utiger 55 Roman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918204" y="1494615"/>
            <a:ext cx="392909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dirty="0" smtClean="0"/>
              <a:t>S1: </a:t>
            </a:r>
            <a:r>
              <a:rPr lang="de-DE" sz="1800" dirty="0" err="1" smtClean="0"/>
              <a:t>Weather</a:t>
            </a:r>
            <a:r>
              <a:rPr lang="de-DE" sz="1800" dirty="0" smtClean="0"/>
              <a:t> = </a:t>
            </a:r>
            <a:r>
              <a:rPr lang="de-DE" sz="1800" dirty="0" err="1" smtClean="0"/>
              <a:t>good</a:t>
            </a:r>
            <a:r>
              <a:rPr lang="de-DE" sz="1800" dirty="0" smtClean="0"/>
              <a:t> </a:t>
            </a:r>
            <a:r>
              <a:rPr lang="de-DE" sz="1800" dirty="0" smtClean="0">
                <a:sym typeface="Wingdings" pitchFamily="2" charset="2"/>
              </a:rPr>
              <a:t> </a:t>
            </a:r>
            <a:r>
              <a:rPr lang="de-DE" sz="1800" dirty="0" err="1" smtClean="0">
                <a:sym typeface="Wingdings" pitchFamily="2" charset="2"/>
              </a:rPr>
              <a:t>sales</a:t>
            </a:r>
            <a:r>
              <a:rPr lang="de-DE" sz="1800" dirty="0" smtClean="0">
                <a:sym typeface="Wingdings" pitchFamily="2" charset="2"/>
              </a:rPr>
              <a:t> = </a:t>
            </a:r>
            <a:r>
              <a:rPr lang="de-DE" sz="1800" dirty="0" err="1" smtClean="0">
                <a:sym typeface="Wingdings" pitchFamily="2" charset="2"/>
              </a:rPr>
              <a:t>high</a:t>
            </a:r>
            <a:endParaRPr lang="de-DE" sz="1800" dirty="0">
              <a:sym typeface="Wingdings" pitchFamily="2" charset="2"/>
            </a:endParaRPr>
          </a:p>
          <a:p>
            <a:pPr algn="l"/>
            <a:r>
              <a:rPr lang="de-DE" sz="1800" dirty="0">
                <a:sym typeface="Wingdings" pitchFamily="2" charset="2"/>
              </a:rPr>
              <a:t>g</a:t>
            </a:r>
            <a:r>
              <a:rPr lang="de-DE" sz="1800" dirty="0" smtClean="0">
                <a:sym typeface="Wingdings" pitchFamily="2" charset="2"/>
              </a:rPr>
              <a:t>(S) = 4/8</a:t>
            </a:r>
          </a:p>
          <a:p>
            <a:pPr algn="l"/>
            <a:r>
              <a:rPr lang="de-DE" sz="1800" dirty="0" smtClean="0">
                <a:sym typeface="Wingdings" pitchFamily="2" charset="2"/>
              </a:rPr>
              <a:t>p(S) = 4/4</a:t>
            </a:r>
          </a:p>
          <a:p>
            <a:pPr algn="l"/>
            <a:r>
              <a:rPr lang="de-DE" sz="1800" dirty="0" smtClean="0"/>
              <a:t>q(S) = (4/8)</a:t>
            </a:r>
            <a:r>
              <a:rPr lang="de-DE" sz="1800" baseline="30000" dirty="0" smtClean="0"/>
              <a:t>0.5 </a:t>
            </a:r>
            <a:r>
              <a:rPr lang="de-DE" sz="1800" dirty="0" smtClean="0"/>
              <a:t>(4/4 - 5/8) = 0.265</a:t>
            </a:r>
          </a:p>
          <a:p>
            <a:pPr algn="l"/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Subgroup Discovery: Example</a:t>
            </a:r>
            <a:endParaRPr lang="en-US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809625" y="1603375"/>
          <a:ext cx="4608513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171"/>
                <a:gridCol w="1536171"/>
                <a:gridCol w="1536171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Weather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Advertised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Ice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Cream</a:t>
                      </a:r>
                      <a:r>
                        <a:rPr lang="de-DE" dirty="0" smtClean="0"/>
                        <a:t> Sales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yes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good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low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yes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high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low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low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918204" y="1494615"/>
            <a:ext cx="3929090" cy="380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dirty="0" smtClean="0"/>
              <a:t>S1: </a:t>
            </a:r>
            <a:r>
              <a:rPr lang="de-DE" sz="1800" dirty="0" err="1" smtClean="0"/>
              <a:t>Weather</a:t>
            </a:r>
            <a:r>
              <a:rPr lang="de-DE" sz="1800" dirty="0" smtClean="0"/>
              <a:t> = </a:t>
            </a:r>
            <a:r>
              <a:rPr lang="de-DE" sz="1800" dirty="0" err="1" smtClean="0"/>
              <a:t>good</a:t>
            </a:r>
            <a:r>
              <a:rPr lang="de-DE" sz="1800" dirty="0" smtClean="0"/>
              <a:t> </a:t>
            </a:r>
            <a:r>
              <a:rPr lang="de-DE" sz="1800" dirty="0" smtClean="0">
                <a:sym typeface="Wingdings" pitchFamily="2" charset="2"/>
              </a:rPr>
              <a:t> </a:t>
            </a:r>
            <a:r>
              <a:rPr lang="de-DE" sz="1800" dirty="0" err="1" smtClean="0">
                <a:sym typeface="Wingdings" pitchFamily="2" charset="2"/>
              </a:rPr>
              <a:t>sales</a:t>
            </a:r>
            <a:r>
              <a:rPr lang="de-DE" sz="1800" dirty="0" smtClean="0">
                <a:sym typeface="Wingdings" pitchFamily="2" charset="2"/>
              </a:rPr>
              <a:t> = </a:t>
            </a:r>
            <a:r>
              <a:rPr lang="de-DE" sz="1800" dirty="0" err="1" smtClean="0">
                <a:sym typeface="Wingdings" pitchFamily="2" charset="2"/>
              </a:rPr>
              <a:t>high</a:t>
            </a:r>
            <a:endParaRPr lang="de-DE" sz="1800" dirty="0">
              <a:sym typeface="Wingdings" pitchFamily="2" charset="2"/>
            </a:endParaRPr>
          </a:p>
          <a:p>
            <a:pPr algn="l"/>
            <a:r>
              <a:rPr lang="de-DE" sz="1800" dirty="0">
                <a:sym typeface="Wingdings" pitchFamily="2" charset="2"/>
              </a:rPr>
              <a:t>g</a:t>
            </a:r>
            <a:r>
              <a:rPr lang="de-DE" sz="1800" dirty="0" smtClean="0">
                <a:sym typeface="Wingdings" pitchFamily="2" charset="2"/>
              </a:rPr>
              <a:t>(S) = 4/8</a:t>
            </a:r>
          </a:p>
          <a:p>
            <a:pPr algn="l"/>
            <a:r>
              <a:rPr lang="de-DE" sz="1800" dirty="0" smtClean="0">
                <a:sym typeface="Wingdings" pitchFamily="2" charset="2"/>
              </a:rPr>
              <a:t>p(S) = 4/4</a:t>
            </a:r>
          </a:p>
          <a:p>
            <a:pPr algn="l"/>
            <a:r>
              <a:rPr lang="de-DE" sz="1800" dirty="0" smtClean="0"/>
              <a:t>q(S) = (4/8)</a:t>
            </a:r>
            <a:r>
              <a:rPr lang="de-DE" sz="1800" baseline="30000" dirty="0" smtClean="0"/>
              <a:t>0.5 </a:t>
            </a:r>
            <a:r>
              <a:rPr lang="de-DE" sz="1800" dirty="0" smtClean="0"/>
              <a:t>(4/4 - 5/8) = 0.265</a:t>
            </a:r>
          </a:p>
          <a:p>
            <a:pPr algn="l"/>
            <a:endParaRPr lang="de-DE" sz="1800" dirty="0"/>
          </a:p>
          <a:p>
            <a:pPr algn="l"/>
            <a:r>
              <a:rPr lang="de-DE" sz="1800" dirty="0" smtClean="0"/>
              <a:t>S2: </a:t>
            </a:r>
            <a:r>
              <a:rPr lang="de-DE" sz="1800" dirty="0" err="1"/>
              <a:t>A</a:t>
            </a:r>
            <a:r>
              <a:rPr lang="de-DE" sz="1800" dirty="0" err="1" smtClean="0"/>
              <a:t>dvertised</a:t>
            </a:r>
            <a:r>
              <a:rPr lang="de-DE" sz="1800" dirty="0" smtClean="0"/>
              <a:t> = </a:t>
            </a:r>
            <a:r>
              <a:rPr lang="de-DE" sz="1800" dirty="0" err="1" smtClean="0"/>
              <a:t>yes</a:t>
            </a:r>
            <a:r>
              <a:rPr lang="de-DE" sz="1800" dirty="0" smtClean="0"/>
              <a:t> </a:t>
            </a:r>
            <a:r>
              <a:rPr lang="de-DE" sz="1800" dirty="0" smtClean="0">
                <a:sym typeface="Wingdings" pitchFamily="2" charset="2"/>
              </a:rPr>
              <a:t> </a:t>
            </a:r>
            <a:r>
              <a:rPr lang="de-DE" sz="1800" dirty="0" err="1" smtClean="0">
                <a:sym typeface="Wingdings" pitchFamily="2" charset="2"/>
              </a:rPr>
              <a:t>sales</a:t>
            </a:r>
            <a:r>
              <a:rPr lang="de-DE" sz="1800" dirty="0" smtClean="0">
                <a:sym typeface="Wingdings" pitchFamily="2" charset="2"/>
              </a:rPr>
              <a:t> = </a:t>
            </a:r>
            <a:r>
              <a:rPr lang="de-DE" sz="1800" dirty="0" err="1" smtClean="0">
                <a:sym typeface="Wingdings" pitchFamily="2" charset="2"/>
              </a:rPr>
              <a:t>high</a:t>
            </a:r>
            <a:endParaRPr lang="de-DE" sz="1800" dirty="0" smtClean="0">
              <a:sym typeface="Wingdings" pitchFamily="2" charset="2"/>
            </a:endParaRPr>
          </a:p>
          <a:p>
            <a:pPr algn="l"/>
            <a:r>
              <a:rPr lang="de-DE" sz="1800" dirty="0" smtClean="0">
                <a:sym typeface="Wingdings" pitchFamily="2" charset="2"/>
              </a:rPr>
              <a:t>g(s) = 2/8</a:t>
            </a:r>
          </a:p>
          <a:p>
            <a:pPr algn="l"/>
            <a:r>
              <a:rPr lang="de-DE" sz="1800" dirty="0">
                <a:sym typeface="Wingdings" pitchFamily="2" charset="2"/>
              </a:rPr>
              <a:t>p</a:t>
            </a:r>
            <a:r>
              <a:rPr lang="de-DE" sz="1800" dirty="0" smtClean="0">
                <a:sym typeface="Wingdings" pitchFamily="2" charset="2"/>
              </a:rPr>
              <a:t>(S) = 2/2</a:t>
            </a:r>
          </a:p>
          <a:p>
            <a:pPr algn="l"/>
            <a:r>
              <a:rPr lang="de-DE" sz="1800" dirty="0">
                <a:sym typeface="Wingdings" pitchFamily="2" charset="2"/>
              </a:rPr>
              <a:t>q</a:t>
            </a:r>
            <a:r>
              <a:rPr lang="de-DE" sz="1800" dirty="0" smtClean="0">
                <a:sym typeface="Wingdings" pitchFamily="2" charset="2"/>
              </a:rPr>
              <a:t>(S) = (2/8)</a:t>
            </a:r>
            <a:r>
              <a:rPr lang="de-DE" sz="1800" baseline="30000" dirty="0" smtClean="0">
                <a:sym typeface="Wingdings" pitchFamily="2" charset="2"/>
              </a:rPr>
              <a:t>0.5</a:t>
            </a:r>
            <a:r>
              <a:rPr lang="de-DE" sz="1800" dirty="0" smtClean="0">
                <a:sym typeface="Wingdings" pitchFamily="2" charset="2"/>
              </a:rPr>
              <a:t> (2/2 – 5/8) = 0.187</a:t>
            </a:r>
            <a:endParaRPr lang="de-DE" sz="1800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774668" y="2280433"/>
            <a:ext cx="4643470" cy="2214578"/>
            <a:chOff x="774668" y="2280433"/>
            <a:chExt cx="4643470" cy="2214578"/>
          </a:xfrm>
        </p:grpSpPr>
        <p:sp>
          <p:nvSpPr>
            <p:cNvPr id="7" name="Rechteck 6"/>
            <p:cNvSpPr/>
            <p:nvPr/>
          </p:nvSpPr>
          <p:spPr bwMode="auto">
            <a:xfrm>
              <a:off x="774668" y="2280433"/>
              <a:ext cx="4643470" cy="35719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720725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35000"/>
                </a:spcAft>
                <a:buClrTx/>
                <a:buSzPct val="60000"/>
                <a:buFont typeface="Wingdings" pitchFamily="2" charset="2"/>
                <a:buNone/>
                <a:tabLst>
                  <a:tab pos="287338" algn="l"/>
                  <a:tab pos="474663" algn="l"/>
                  <a:tab pos="3057525" algn="l"/>
                  <a:tab pos="3327400" algn="l"/>
                  <a:tab pos="3597275" algn="l"/>
                </a:tabLst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endParaRPr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774668" y="4137821"/>
              <a:ext cx="4643470" cy="35719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720725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35000"/>
                </a:spcAft>
                <a:buClrTx/>
                <a:buSzPct val="60000"/>
                <a:buFont typeface="Wingdings" pitchFamily="2" charset="2"/>
                <a:buNone/>
                <a:tabLst>
                  <a:tab pos="287338" algn="l"/>
                  <a:tab pos="474663" algn="l"/>
                  <a:tab pos="3057525" algn="l"/>
                  <a:tab pos="3327400" algn="l"/>
                  <a:tab pos="3597275" algn="l"/>
                </a:tabLst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utiger 55 Roman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unhofer Quervorlage (p00_folie_quer)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Fraunhofer Quervorlage (p00_folie_quer)">
      <a:majorFont>
        <a:latin typeface="Frutiger 45 Light"/>
        <a:ea typeface=""/>
        <a:cs typeface=""/>
      </a:majorFont>
      <a:minorFont>
        <a:latin typeface="Frutiger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720725" rtl="0" eaLnBrk="0" fontAlgn="base" latinLnBrk="0" hangingPunct="0">
          <a:lnSpc>
            <a:spcPct val="100000"/>
          </a:lnSpc>
          <a:spcBef>
            <a:spcPct val="20000"/>
          </a:spcBef>
          <a:spcAft>
            <a:spcPct val="35000"/>
          </a:spcAft>
          <a:buClrTx/>
          <a:buSzPct val="60000"/>
          <a:buFont typeface="Wingdings" pitchFamily="2" charset="2"/>
          <a:buNone/>
          <a:tabLst>
            <a:tab pos="3057525" algn="l"/>
            <a:tab pos="3327400" algn="l"/>
            <a:tab pos="3597275" algn="l"/>
          </a:tabLst>
          <a:defRPr kumimoji="0" lang="de-DE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720725" rtl="0" eaLnBrk="0" fontAlgn="base" latinLnBrk="0" hangingPunct="0">
          <a:lnSpc>
            <a:spcPct val="100000"/>
          </a:lnSpc>
          <a:spcBef>
            <a:spcPct val="20000"/>
          </a:spcBef>
          <a:spcAft>
            <a:spcPct val="35000"/>
          </a:spcAft>
          <a:buClrTx/>
          <a:buSzPct val="60000"/>
          <a:buFont typeface="Wingdings" pitchFamily="2" charset="2"/>
          <a:buNone/>
          <a:tabLst>
            <a:tab pos="3057525" algn="l"/>
            <a:tab pos="3327400" algn="l"/>
            <a:tab pos="3597275" algn="l"/>
          </a:tabLst>
          <a:defRPr kumimoji="0" lang="de-DE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55 Roman" pitchFamily="34" charset="0"/>
          </a:defRPr>
        </a:defPPr>
      </a:lstStyle>
    </a:lnDef>
  </a:objectDefaults>
  <a:extraClrSchemeLst>
    <a:extraClrScheme>
      <a:clrScheme name="Fraunhofer Quervorlage (p00_folie_quer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unhofer Quervorlage (p00_folie_quer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unhofer Quervorlage (p00_folie_quer)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unhofer Quervorlage (p00_folie_quer)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unhofer Quervorlage (p00_folie_quer)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unhofer Quervorlage (p00_folie_quer)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unhofer Quervorlage (p00_folie_quer)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Fraunhofer Quervorlage (p00_folie_quer)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Fraunhofer Quervorlage (p00_folie_quer)">
      <a:majorFont>
        <a:latin typeface="Frutiger 45 Light"/>
        <a:ea typeface=""/>
        <a:cs typeface=""/>
      </a:majorFont>
      <a:minorFont>
        <a:latin typeface="Frutiger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342900" marR="0" indent="-342900" algn="l" defTabSz="720725" rtl="0" eaLnBrk="0" fontAlgn="base" latinLnBrk="0" hangingPunct="0">
          <a:lnSpc>
            <a:spcPct val="100000"/>
          </a:lnSpc>
          <a:spcBef>
            <a:spcPct val="50000"/>
          </a:spcBef>
          <a:spcAft>
            <a:spcPct val="35000"/>
          </a:spcAft>
          <a:buClrTx/>
          <a:buSzPct val="60000"/>
          <a:buFont typeface="Wingdings" pitchFamily="2" charset="2"/>
          <a:buNone/>
          <a:tabLst>
            <a:tab pos="287338" algn="l"/>
            <a:tab pos="474663" algn="l"/>
            <a:tab pos="3057525" algn="l"/>
            <a:tab pos="3327400" algn="l"/>
            <a:tab pos="3597275" algn="l"/>
          </a:tabLst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55 Roman" pitchFamily="34" charset="0"/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 bwMode="auto">
        <a:ln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Fraunhofer Quervorlage (p00_folie_quer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unhofer Quervorlage (p00_folie_quer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unhofer Quervorlage (p00_folie_quer)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unhofer Quervorlage (p00_folie_quer)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unhofer Quervorlage (p00_folie_quer)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unhofer Quervorlage (p00_folie_quer)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unhofer Quervorlage (p00_folie_quer)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Fraunhofer Quervorlage (p00_folie_quer)</Template>
  <TotalTime>0</TotalTime>
  <Pages>1</Pages>
  <Words>903</Words>
  <Application>Microsoft Office PowerPoint</Application>
  <PresentationFormat>Benutzerdefiniert</PresentationFormat>
  <Paragraphs>329</Paragraphs>
  <Slides>23</Slides>
  <Notes>2</Notes>
  <HiddenSlides>0</HiddenSlides>
  <MMClips>0</MMClips>
  <ScaleCrop>false</ScaleCrop>
  <HeadingPairs>
    <vt:vector size="8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23</vt:i4>
      </vt:variant>
      <vt:variant>
        <vt:lpstr>Zielgruppenorientierte Präsentationen</vt:lpstr>
      </vt:variant>
      <vt:variant>
        <vt:i4>1</vt:i4>
      </vt:variant>
    </vt:vector>
  </HeadingPairs>
  <TitlesOfParts>
    <vt:vector size="27" baseType="lpstr">
      <vt:lpstr>Fraunhofer Quervorlage (p00_folie_quer)</vt:lpstr>
      <vt:lpstr>2_Fraunhofer Quervorlage (p00_folie_quer)</vt:lpstr>
      <vt:lpstr>Formel</vt:lpstr>
      <vt:lpstr>Ranking Interesting Subgroups </vt:lpstr>
      <vt:lpstr>Motivation</vt:lpstr>
      <vt:lpstr>Motivation</vt:lpstr>
      <vt:lpstr>Motivation</vt:lpstr>
      <vt:lpstr>Overview</vt:lpstr>
      <vt:lpstr>Subgroup Discovery</vt:lpstr>
      <vt:lpstr>Subgroup Discovery: Example</vt:lpstr>
      <vt:lpstr>Subgroup Discovery: Example</vt:lpstr>
      <vt:lpstr>Subgroup Discovery: Example</vt:lpstr>
      <vt:lpstr>Subgroup Discovery: Example</vt:lpstr>
      <vt:lpstr>Interesting Patterns</vt:lpstr>
      <vt:lpstr>Overview: Ranking Interesting Subgroups</vt:lpstr>
      <vt:lpstr>Subgroup Representation (1/3)</vt:lpstr>
      <vt:lpstr>Subgroup Representation (2/3)</vt:lpstr>
      <vt:lpstr>Subgroup Representation (3/3)</vt:lpstr>
      <vt:lpstr>Ranking Optimization Problem</vt:lpstr>
      <vt:lpstr>Ranking Optimization Problem (2/2)</vt:lpstr>
      <vt:lpstr>Ranking Optimization Problem (2/2)</vt:lpstr>
      <vt:lpstr>Ranking Optimization Problem (2/2)</vt:lpstr>
      <vt:lpstr>Iterative Procedure</vt:lpstr>
      <vt:lpstr>Experiments</vt:lpstr>
      <vt:lpstr>Results</vt:lpstr>
      <vt:lpstr>Conclusions</vt:lpstr>
      <vt:lpstr>Full_Ani</vt:lpstr>
    </vt:vector>
  </TitlesOfParts>
  <Company>FhG, AiS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Vortragstitel</dc:title>
  <dc:subject/>
  <dc:creator>wrobel</dc:creator>
  <cp:keywords/>
  <dc:description/>
  <cp:lastModifiedBy>Stefan Rueping</cp:lastModifiedBy>
  <cp:revision>444</cp:revision>
  <cp:lastPrinted>1997-11-19T15:29:38Z</cp:lastPrinted>
  <dcterms:created xsi:type="dcterms:W3CDTF">2003-02-10T16:21:26Z</dcterms:created>
  <dcterms:modified xsi:type="dcterms:W3CDTF">2009-06-15T10:34:40Z</dcterms:modified>
</cp:coreProperties>
</file>