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7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</p:sldIdLst>
  <p:sldSz cx="9144000" cy="6858000" type="screen4x3"/>
  <p:notesSz cx="67437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33CC"/>
    <a:srgbClr val="FFC5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0" autoAdjust="0"/>
  </p:normalViewPr>
  <p:slideViewPr>
    <p:cSldViewPr>
      <p:cViewPr varScale="1">
        <p:scale>
          <a:sx n="74" d="100"/>
          <a:sy n="74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0D7A-C316-4F94-AD67-2468B3E00896}" type="datetimeFigureOut">
              <a:rPr lang="de-DE" smtClean="0"/>
              <a:pPr/>
              <a:t>12.06.2009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3A597-1B15-40E7-8770-BB387C6EE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A597-1B15-40E7-8770-BB387C6EEEA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A9FD1-4A74-4427-848B-6FE50F13488C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8B1E7-3447-4BFE-9A61-DE53400CBDF7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5955-B9A1-420C-9DE3-B708A10B3BB0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A6D22-9838-48A3-BE3D-29090A37FD72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282F6-52B6-4103-9613-DA758233C581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84339-CDD0-44F9-93BE-6C96D87128F5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A17DC-43A4-4BF3-81FD-D152873E84AE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A4529-46EE-4037-AB3D-DEFA94E762D8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C9C5E-1898-40D3-9667-5BB024B7D93C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67D83-371A-49BF-B974-CF325718BCC9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BC7A3-62B8-4DC6-B02E-DBC796B7D279}" type="datetime1">
              <a:rPr lang="de-DE" smtClean="0"/>
              <a:pPr/>
              <a:t>12.06.2009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A1D73-7BF6-42C2-BB0B-98B64A34CE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91A1B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91A1B1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Peter Haider &amp; Tobias Scheffer: Bayesian Clustering for Email Campaign Detection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de-DE" sz="4400" kern="120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27.xml"/><Relationship Id="rId10" Type="http://schemas.openxmlformats.org/officeDocument/2006/relationships/image" Target="../media/image36.png"/><Relationship Id="rId4" Type="http://schemas.openxmlformats.org/officeDocument/2006/relationships/tags" Target="../tags/tag26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31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4.xml"/><Relationship Id="rId7" Type="http://schemas.openxmlformats.org/officeDocument/2006/relationships/image" Target="../media/image4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tags" Target="../tags/tag36.xml"/><Relationship Id="rId16" Type="http://schemas.openxmlformats.org/officeDocument/2006/relationships/image" Target="../media/image49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44.png"/><Relationship Id="rId5" Type="http://schemas.openxmlformats.org/officeDocument/2006/relationships/tags" Target="../tags/tag39.xml"/><Relationship Id="rId15" Type="http://schemas.openxmlformats.org/officeDocument/2006/relationships/image" Target="../media/image48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5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haider\Arbeit\Strato\Itemsets\Text\Vortrag\presentation.pptx258.wav" TargetMode="Externa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tags" Target="../tags/tag10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tags" Target="../tags/tag14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19.xml"/><Relationship Id="rId10" Type="http://schemas.openxmlformats.org/officeDocument/2006/relationships/image" Target="../media/image29.png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2.xml"/><Relationship Id="rId7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Bayesian Clustering for Email Campaign Detection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itchFamily="34" charset="0"/>
              </a:rPr>
              <a:t>Peter Haider &amp; Tobias Scheffer</a:t>
            </a:r>
          </a:p>
          <a:p>
            <a:r>
              <a:rPr lang="en-US" sz="2400" dirty="0" smtClean="0">
                <a:latin typeface="+mj-lt"/>
                <a:cs typeface="Arial" pitchFamily="34" charset="0"/>
              </a:rPr>
              <a:t>University of Potsdam</a:t>
            </a:r>
            <a:endParaRPr lang="de-DE" sz="2400" dirty="0" smtClean="0">
              <a:latin typeface="+mj-lt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4" name="Grafik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79" y="361908"/>
            <a:ext cx="1500198" cy="1584882"/>
          </a:xfrm>
          <a:prstGeom prst="rect">
            <a:avLst/>
          </a:prstGeom>
        </p:spPr>
      </p:pic>
      <p:pic>
        <p:nvPicPr>
          <p:cNvPr id="9" name="~PP2191.WAV">
            <a:hlinkClick r:id="" action="ppaction://media"/>
          </p:cNvPr>
          <p:cNvPicPr>
            <a:picLocks noRot="1" noChangeAspect="1"/>
          </p:cNvPicPr>
          <p:nvPr>
            <a:wavAudioFile r:embed="rId1" name="~PP2191.WAV"/>
          </p:nvPr>
        </p:nvPicPr>
        <p:blipFill>
          <a:blip r:embed="rId5"/>
          <a:stretch>
            <a:fillRect/>
          </a:stretch>
        </p:blipFill>
        <p:spPr>
          <a:xfrm>
            <a:off x="8689975" y="64039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    Look Like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3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   from elementary Boolean operations.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Search space: all concatenations</a:t>
            </a:r>
          </a:p>
          <a:p>
            <a:r>
              <a:rPr lang="en-US" dirty="0" smtClean="0"/>
              <a:t>Includes all possible binary transformations.</a:t>
            </a:r>
          </a:p>
          <a:p>
            <a:r>
              <a:rPr lang="en-US" dirty="0" smtClean="0"/>
              <a:t>Injective, </a:t>
            </a:r>
            <a:r>
              <a:rPr lang="en-US" dirty="0" err="1" smtClean="0"/>
              <a:t>sparsity</a:t>
            </a:r>
            <a:r>
              <a:rPr lang="en-US" dirty="0" smtClean="0"/>
              <a:t> preserving.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35487" y="654012"/>
            <a:ext cx="292104" cy="493696"/>
          </a:xfrm>
          <a:prstGeom prst="rect">
            <a:avLst/>
          </a:prstGeom>
        </p:spPr>
      </p:pic>
      <p:pic>
        <p:nvPicPr>
          <p:cNvPr id="6" name="Grafik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44707" y="1676376"/>
            <a:ext cx="202883" cy="342900"/>
          </a:xfrm>
          <a:prstGeom prst="rect">
            <a:avLst/>
          </a:prstGeom>
        </p:spPr>
      </p:pic>
      <p:pic>
        <p:nvPicPr>
          <p:cNvPr id="46" name="Grafik 4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66753" y="2078019"/>
            <a:ext cx="3366135" cy="1973580"/>
          </a:xfrm>
          <a:prstGeom prst="rect">
            <a:avLst/>
          </a:prstGeom>
        </p:spPr>
      </p:pic>
      <p:pic>
        <p:nvPicPr>
          <p:cNvPr id="47" name="Grafik 4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984806" y="2114531"/>
            <a:ext cx="3251835" cy="1973580"/>
          </a:xfrm>
          <a:prstGeom prst="rect">
            <a:avLst/>
          </a:prstGeom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063764" y="4305312"/>
            <a:ext cx="495300" cy="314325"/>
            <a:chOff x="612" y="2614"/>
            <a:chExt cx="454" cy="283"/>
          </a:xfrm>
        </p:grpSpPr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612" y="2614"/>
              <a:ext cx="454" cy="28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612" y="2614"/>
              <a:ext cx="198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 flipH="1">
              <a:off x="867" y="2614"/>
              <a:ext cx="199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612" y="2759"/>
              <a:ext cx="168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897" y="2756"/>
              <a:ext cx="169" cy="141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810" y="2784"/>
              <a:ext cx="5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7" name="Gerade Verbindung mit Pfeil 16"/>
          <p:cNvCxnSpPr/>
          <p:nvPr/>
        </p:nvCxnSpPr>
        <p:spPr>
          <a:xfrm>
            <a:off x="2574946" y="4451364"/>
            <a:ext cx="693747" cy="11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970655" y="4375174"/>
            <a:ext cx="495300" cy="314325"/>
            <a:chOff x="612" y="2614"/>
            <a:chExt cx="454" cy="283"/>
          </a:xfrm>
          <a:solidFill>
            <a:schemeClr val="bg2"/>
          </a:solidFill>
        </p:grpSpPr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612" y="2614"/>
              <a:ext cx="454" cy="283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612" y="2614"/>
              <a:ext cx="198" cy="17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 flipH="1">
              <a:off x="867" y="2614"/>
              <a:ext cx="199" cy="17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612" y="2759"/>
              <a:ext cx="168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897" y="2756"/>
              <a:ext cx="169" cy="141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0" y="2784"/>
              <a:ext cx="5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232994" y="4013208"/>
            <a:ext cx="764381" cy="616753"/>
            <a:chOff x="3112294" y="3783806"/>
            <a:chExt cx="764381" cy="616753"/>
          </a:xfrm>
          <a:solidFill>
            <a:schemeClr val="bg2">
              <a:lumMod val="90000"/>
            </a:schemeClr>
          </a:solidFill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3147993" y="4086234"/>
              <a:ext cx="495300" cy="314325"/>
              <a:chOff x="612" y="2614"/>
              <a:chExt cx="454" cy="283"/>
            </a:xfrm>
            <a:grpFill/>
            <a:scene3d>
              <a:camera prst="isometricLeftDown"/>
              <a:lightRig rig="threePt" dir="t"/>
            </a:scene3d>
          </p:grpSpPr>
          <p:sp>
            <p:nvSpPr>
              <p:cNvPr id="28" name="Rectangle 32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454" cy="28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>
                <a:off x="612" y="2614"/>
                <a:ext cx="198" cy="17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 flipH="1">
                <a:off x="867" y="2614"/>
                <a:ext cx="199" cy="17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612" y="2759"/>
                <a:ext cx="168" cy="138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897" y="2756"/>
                <a:ext cx="169" cy="141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810" y="2784"/>
                <a:ext cx="5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1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" name="Freihandform 26"/>
            <p:cNvSpPr/>
            <p:nvPr/>
          </p:nvSpPr>
          <p:spPr>
            <a:xfrm>
              <a:off x="3112294" y="3783806"/>
              <a:ext cx="764381" cy="428625"/>
            </a:xfrm>
            <a:custGeom>
              <a:avLst/>
              <a:gdLst>
                <a:gd name="connsiteX0" fmla="*/ 464344 w 764381"/>
                <a:gd name="connsiteY0" fmla="*/ 428625 h 428625"/>
                <a:gd name="connsiteX1" fmla="*/ 0 w 764381"/>
                <a:gd name="connsiteY1" fmla="*/ 157163 h 428625"/>
                <a:gd name="connsiteX2" fmla="*/ 338137 w 764381"/>
                <a:gd name="connsiteY2" fmla="*/ 0 h 428625"/>
                <a:gd name="connsiteX3" fmla="*/ 764381 w 764381"/>
                <a:gd name="connsiteY3" fmla="*/ 259557 h 428625"/>
                <a:gd name="connsiteX4" fmla="*/ 464344 w 764381"/>
                <a:gd name="connsiteY4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381" h="428625">
                  <a:moveTo>
                    <a:pt x="464344" y="428625"/>
                  </a:moveTo>
                  <a:lnTo>
                    <a:pt x="0" y="157163"/>
                  </a:lnTo>
                  <a:lnTo>
                    <a:pt x="338137" y="0"/>
                  </a:lnTo>
                  <a:lnTo>
                    <a:pt x="764381" y="259557"/>
                  </a:lnTo>
                  <a:lnTo>
                    <a:pt x="464344" y="428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7212097" y="4328337"/>
            <a:ext cx="792125" cy="488157"/>
            <a:chOff x="7346988" y="3993356"/>
            <a:chExt cx="792125" cy="488157"/>
          </a:xfrm>
          <a:solidFill>
            <a:schemeClr val="bg2"/>
          </a:solidFill>
        </p:grpSpPr>
        <p:grpSp>
          <p:nvGrpSpPr>
            <p:cNvPr id="35" name="Group 31"/>
            <p:cNvGrpSpPr>
              <a:grpSpLocks/>
            </p:cNvGrpSpPr>
            <p:nvPr/>
          </p:nvGrpSpPr>
          <p:grpSpPr bwMode="auto">
            <a:xfrm>
              <a:off x="7346988" y="4049721"/>
              <a:ext cx="495300" cy="314325"/>
              <a:chOff x="612" y="2614"/>
              <a:chExt cx="454" cy="283"/>
            </a:xfrm>
            <a:grpFill/>
            <a:scene3d>
              <a:camera prst="isometricLeftDown"/>
              <a:lightRig rig="threePt" dir="t"/>
            </a:scene3d>
          </p:grpSpPr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454" cy="283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612" y="2614"/>
                <a:ext cx="198" cy="17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H="1">
                <a:off x="867" y="2614"/>
                <a:ext cx="199" cy="17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12" y="2759"/>
                <a:ext cx="168" cy="138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897" y="2756"/>
                <a:ext cx="169" cy="141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810" y="2784"/>
                <a:ext cx="57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grp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sp3d extrusionH="342900">
                <a:extrusionClr>
                  <a:schemeClr val="bg2"/>
                </a:extrusionClr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" name="Freihandform 35"/>
            <p:cNvSpPr/>
            <p:nvPr/>
          </p:nvSpPr>
          <p:spPr>
            <a:xfrm>
              <a:off x="7772400" y="3993356"/>
              <a:ext cx="366713" cy="488157"/>
            </a:xfrm>
            <a:custGeom>
              <a:avLst/>
              <a:gdLst>
                <a:gd name="connsiteX0" fmla="*/ 4763 w 366713"/>
                <a:gd name="connsiteY0" fmla="*/ 202407 h 488157"/>
                <a:gd name="connsiteX1" fmla="*/ 345281 w 366713"/>
                <a:gd name="connsiteY1" fmla="*/ 0 h 488157"/>
                <a:gd name="connsiteX2" fmla="*/ 366713 w 366713"/>
                <a:gd name="connsiteY2" fmla="*/ 435769 h 488157"/>
                <a:gd name="connsiteX3" fmla="*/ 0 w 366713"/>
                <a:gd name="connsiteY3" fmla="*/ 488157 h 488157"/>
                <a:gd name="connsiteX4" fmla="*/ 4763 w 366713"/>
                <a:gd name="connsiteY4" fmla="*/ 202407 h 4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13" h="488157">
                  <a:moveTo>
                    <a:pt x="4763" y="202407"/>
                  </a:moveTo>
                  <a:lnTo>
                    <a:pt x="345281" y="0"/>
                  </a:lnTo>
                  <a:lnTo>
                    <a:pt x="366713" y="435769"/>
                  </a:lnTo>
                  <a:lnTo>
                    <a:pt x="0" y="488157"/>
                  </a:lnTo>
                  <a:cubicBezTo>
                    <a:pt x="1588" y="392907"/>
                    <a:pt x="3175" y="297657"/>
                    <a:pt x="4763" y="2024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chemeClr val="bg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3" name="Gerade Verbindung mit Pfeil 42"/>
          <p:cNvCxnSpPr/>
          <p:nvPr/>
        </p:nvCxnSpPr>
        <p:spPr>
          <a:xfrm>
            <a:off x="6481837" y="4547415"/>
            <a:ext cx="693747" cy="11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13442" y="4926033"/>
            <a:ext cx="2800350" cy="42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3927" y="1600200"/>
            <a:ext cx="8990073" cy="4968918"/>
          </a:xfrm>
        </p:spPr>
        <p:txBody>
          <a:bodyPr>
            <a:normAutofit/>
          </a:bodyPr>
          <a:lstStyle/>
          <a:p>
            <a:pPr lvl="0">
              <a:buClr>
                <a:srgbClr val="727CA3"/>
              </a:buClr>
            </a:pPr>
            <a:r>
              <a:rPr lang="en-US" dirty="0" smtClean="0"/>
              <a:t>Minimize expected </a:t>
            </a:r>
            <a:r>
              <a:rPr lang="en-US" dirty="0" err="1" smtClean="0"/>
              <a:t>Kullback-Leibler</a:t>
            </a:r>
            <a:r>
              <a:rPr lang="en-US" dirty="0" smtClean="0"/>
              <a:t> divergence between true and approximated predictive distribution: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>
                <a:sym typeface="Symbol"/>
              </a:rPr>
              <a:t>Approximate expectation by sum over empirical sample S: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Optimization problem: 	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	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To Find The Optimal    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00936" y="654012"/>
            <a:ext cx="292104" cy="493696"/>
          </a:xfrm>
          <a:prstGeom prst="rect">
            <a:avLst/>
          </a:prstGeom>
        </p:spPr>
      </p:pic>
      <p:pic>
        <p:nvPicPr>
          <p:cNvPr id="15" name="Grafik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8596" y="2844792"/>
            <a:ext cx="6009894" cy="928116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527272" y="5072085"/>
            <a:ext cx="4673664" cy="1350981"/>
            <a:chOff x="4316409" y="5072085"/>
            <a:chExt cx="4673664" cy="1350981"/>
          </a:xfrm>
        </p:grpSpPr>
        <p:sp>
          <p:nvSpPr>
            <p:cNvPr id="14" name="Rechteck 13"/>
            <p:cNvSpPr/>
            <p:nvPr/>
          </p:nvSpPr>
          <p:spPr>
            <a:xfrm>
              <a:off x="4316409" y="5072085"/>
              <a:ext cx="4673664" cy="1350981"/>
            </a:xfrm>
            <a:prstGeom prst="rect">
              <a:avLst/>
            </a:prstGeom>
            <a:solidFill>
              <a:srgbClr val="FFC5F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498973" y="5656293"/>
              <a:ext cx="2779776" cy="672084"/>
            </a:xfrm>
            <a:prstGeom prst="rect">
              <a:avLst/>
            </a:prstGeom>
          </p:spPr>
        </p:pic>
        <p:pic>
          <p:nvPicPr>
            <p:cNvPr id="16" name="Grafik 1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498974" y="5218137"/>
              <a:ext cx="4432554" cy="3063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Transformation: Algorithm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Non-convex optimization problem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greedy procedure.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Start with identity transformation</a:t>
            </a:r>
            <a:endParaRPr lang="en-US" i="1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Repeat</a:t>
            </a:r>
          </a:p>
          <a:p>
            <a:pPr lvl="2">
              <a:lnSpc>
                <a:spcPct val="200000"/>
              </a:lnSpc>
            </a:pPr>
            <a:r>
              <a:rPr lang="en-US" baseline="-25000" dirty="0">
                <a:sym typeface="Symbol"/>
              </a:rPr>
              <a:t> </a:t>
            </a:r>
            <a:r>
              <a:rPr lang="en-US" baseline="-25000" dirty="0" smtClean="0">
                <a:sym typeface="Symbol"/>
              </a:rPr>
              <a:t> </a:t>
            </a:r>
          </a:p>
          <a:p>
            <a:pPr lvl="2">
              <a:lnSpc>
                <a:spcPct val="200000"/>
              </a:lnSpc>
            </a:pP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dirty="0" smtClean="0">
                <a:sym typeface="Symbol"/>
              </a:rPr>
              <a:t>Until convergence.</a:t>
            </a:r>
          </a:p>
          <a:p>
            <a:pPr lvl="1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9" name="Grafik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94364" y="3136896"/>
            <a:ext cx="976122" cy="320040"/>
          </a:xfrm>
          <a:prstGeom prst="rect">
            <a:avLst/>
          </a:prstGeom>
        </p:spPr>
      </p:pic>
      <p:pic>
        <p:nvPicPr>
          <p:cNvPr id="10" name="Grafik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97012" y="3940182"/>
            <a:ext cx="5579364" cy="784098"/>
          </a:xfrm>
          <a:prstGeom prst="rect">
            <a:avLst/>
          </a:prstGeom>
        </p:spPr>
      </p:pic>
      <p:pic>
        <p:nvPicPr>
          <p:cNvPr id="11" name="Grafik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97012" y="4670442"/>
            <a:ext cx="1437513" cy="41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Legende 22"/>
          <p:cNvSpPr/>
          <p:nvPr/>
        </p:nvSpPr>
        <p:spPr>
          <a:xfrm>
            <a:off x="1650960" y="3794130"/>
            <a:ext cx="2446371" cy="2117754"/>
          </a:xfrm>
          <a:prstGeom prst="wedgeEllipseCallout">
            <a:avLst>
              <a:gd name="adj1" fmla="val 1276"/>
              <a:gd name="adj2" fmla="val -71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39778" y="2076141"/>
            <a:ext cx="7311390" cy="15182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Transformation: Example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92083" y="1747524"/>
            <a:ext cx="1584960" cy="222885"/>
          </a:xfrm>
          <a:prstGeom prst="rect">
            <a:avLst/>
          </a:prstGeom>
        </p:spPr>
      </p:pic>
      <p:pic>
        <p:nvPicPr>
          <p:cNvPr id="19" name="Grafik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21019" y="1637985"/>
            <a:ext cx="1687830" cy="304800"/>
          </a:xfrm>
          <a:prstGeom prst="rect">
            <a:avLst/>
          </a:prstGeom>
        </p:spPr>
      </p:pic>
      <p:pic>
        <p:nvPicPr>
          <p:cNvPr id="20" name="Grafik 1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955" y="1601472"/>
            <a:ext cx="2697480" cy="304800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35168" y="2954331"/>
            <a:ext cx="1021080" cy="358140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338773" y="2990844"/>
            <a:ext cx="1242060" cy="358140"/>
          </a:xfrm>
          <a:prstGeom prst="rect">
            <a:avLst/>
          </a:prstGeom>
        </p:spPr>
      </p:pic>
      <p:pic>
        <p:nvPicPr>
          <p:cNvPr id="21" name="Grafik 2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052602" y="4122747"/>
            <a:ext cx="1757135" cy="1497033"/>
          </a:xfrm>
          <a:prstGeom prst="rect">
            <a:avLst/>
          </a:prstGeom>
        </p:spPr>
      </p:pic>
      <p:pic>
        <p:nvPicPr>
          <p:cNvPr id="22" name="Grafik 21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302260" y="4086234"/>
            <a:ext cx="1670434" cy="149703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235168" y="1931967"/>
            <a:ext cx="1022364" cy="102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294045" y="2041506"/>
            <a:ext cx="1862163" cy="160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265747" y="2406636"/>
            <a:ext cx="1387494" cy="51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835806" y="2004993"/>
            <a:ext cx="1898676" cy="171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e Legende 23"/>
          <p:cNvSpPr/>
          <p:nvPr/>
        </p:nvSpPr>
        <p:spPr>
          <a:xfrm>
            <a:off x="4900617" y="3794130"/>
            <a:ext cx="2446371" cy="2117754"/>
          </a:xfrm>
          <a:prstGeom prst="wedgeEllipseCallout">
            <a:avLst>
              <a:gd name="adj1" fmla="val -2711"/>
              <a:gd name="adj2" fmla="val -688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Bayesian Clustering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77" name="Pfeil nach unten 76"/>
          <p:cNvSpPr/>
          <p:nvPr/>
        </p:nvSpPr>
        <p:spPr>
          <a:xfrm>
            <a:off x="3294045" y="3136896"/>
            <a:ext cx="2190780" cy="1058877"/>
          </a:xfrm>
          <a:prstGeom prst="downArrow">
            <a:avLst/>
          </a:prstGeom>
          <a:solidFill>
            <a:srgbClr val="FF33CC"/>
          </a:solidFill>
          <a:ln w="63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263466" y="2954331"/>
            <a:ext cx="24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Cluster according to</a:t>
            </a:r>
          </a:p>
          <a:p>
            <a:r>
              <a:rPr lang="en-US" b="1" dirty="0" smtClean="0"/>
              <a:t>their sources</a:t>
            </a:r>
            <a:endParaRPr lang="de-DE" b="1" dirty="0"/>
          </a:p>
        </p:txBody>
      </p:sp>
      <p:pic>
        <p:nvPicPr>
          <p:cNvPr id="81" name="Grafik 8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7294" y="3538539"/>
            <a:ext cx="2717673" cy="357378"/>
          </a:xfrm>
          <a:prstGeom prst="rect">
            <a:avLst/>
          </a:prstGeom>
        </p:spPr>
      </p:pic>
      <p:grpSp>
        <p:nvGrpSpPr>
          <p:cNvPr id="85" name="Gruppieren 84"/>
          <p:cNvGrpSpPr/>
          <p:nvPr/>
        </p:nvGrpSpPr>
        <p:grpSpPr>
          <a:xfrm>
            <a:off x="2454246" y="1639863"/>
            <a:ext cx="876313" cy="555613"/>
            <a:chOff x="336491" y="4962546"/>
            <a:chExt cx="876313" cy="555613"/>
          </a:xfrm>
        </p:grpSpPr>
        <p:pic>
          <p:nvPicPr>
            <p:cNvPr id="86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6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7310475" y="1639863"/>
            <a:ext cx="876313" cy="555613"/>
            <a:chOff x="336491" y="4962546"/>
            <a:chExt cx="876313" cy="555613"/>
          </a:xfrm>
        </p:grpSpPr>
        <p:pic>
          <p:nvPicPr>
            <p:cNvPr id="94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6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96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5630877" y="1639863"/>
            <a:ext cx="863035" cy="547695"/>
            <a:chOff x="2673324" y="2260584"/>
            <a:chExt cx="863035" cy="547695"/>
          </a:xfrm>
        </p:grpSpPr>
        <p:grpSp>
          <p:nvGrpSpPr>
            <p:cNvPr id="102" name="Gruppieren 331"/>
            <p:cNvGrpSpPr/>
            <p:nvPr/>
          </p:nvGrpSpPr>
          <p:grpSpPr>
            <a:xfrm>
              <a:off x="2673324" y="2260584"/>
              <a:ext cx="839799" cy="547695"/>
              <a:chOff x="5630877" y="5108598"/>
              <a:chExt cx="1752624" cy="1058876"/>
            </a:xfrm>
          </p:grpSpPr>
          <p:sp>
            <p:nvSpPr>
              <p:cNvPr id="108" name="AutoShape 106"/>
              <p:cNvSpPr>
                <a:spLocks noChangeArrowheads="1"/>
              </p:cNvSpPr>
              <p:nvPr/>
            </p:nvSpPr>
            <p:spPr bwMode="auto">
              <a:xfrm>
                <a:off x="5630877" y="5108598"/>
                <a:ext cx="1752624" cy="1058876"/>
              </a:xfrm>
              <a:prstGeom prst="foldedCorner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46800" tIns="82800" rIns="46800" bIns="0" anchor="t" anchorCtr="0">
                <a:normAutofit fontScale="77500" lnSpcReduction="20000"/>
              </a:bodyPr>
              <a:lstStyle/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Dear friend,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nothing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specific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whatsoever.</a:t>
                </a:r>
                <a:endParaRPr lang="de-DE" sz="1200" i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109" name="Grafik 108" descr="logo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43702" y="5181624"/>
                <a:ext cx="730260" cy="771482"/>
              </a:xfrm>
              <a:prstGeom prst="rect">
                <a:avLst/>
              </a:prstGeom>
            </p:spPr>
          </p:pic>
        </p:grp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2673324" y="226058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 flipH="1">
              <a:off x="3158068" y="226058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673324" y="254120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36"/>
            <p:cNvSpPr>
              <a:spLocks/>
            </p:cNvSpPr>
            <p:nvPr/>
          </p:nvSpPr>
          <p:spPr bwMode="auto">
            <a:xfrm>
              <a:off x="3215097" y="253539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3049714" y="258958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0" name="Gruppieren 109"/>
          <p:cNvGrpSpPr/>
          <p:nvPr/>
        </p:nvGrpSpPr>
        <p:grpSpPr>
          <a:xfrm>
            <a:off x="4060818" y="1639863"/>
            <a:ext cx="863036" cy="547695"/>
            <a:chOff x="1066751" y="4487877"/>
            <a:chExt cx="863036" cy="547695"/>
          </a:xfrm>
        </p:grpSpPr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957213" y="1639863"/>
            <a:ext cx="863036" cy="547695"/>
            <a:chOff x="1066751" y="4487877"/>
            <a:chExt cx="863036" cy="547695"/>
          </a:xfrm>
        </p:grpSpPr>
        <p:sp>
          <p:nvSpPr>
            <p:cNvPr id="118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119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6" name="Grafik 17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42059" y="3611565"/>
            <a:ext cx="2664333" cy="357378"/>
          </a:xfrm>
          <a:prstGeom prst="rect">
            <a:avLst/>
          </a:prstGeom>
        </p:spPr>
      </p:pic>
      <p:sp>
        <p:nvSpPr>
          <p:cNvPr id="175" name="Textfeld 174"/>
          <p:cNvSpPr txBox="1"/>
          <p:nvPr/>
        </p:nvSpPr>
        <p:spPr>
          <a:xfrm>
            <a:off x="6032520" y="2990844"/>
            <a:ext cx="193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step: most likely cluster 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531E-6 L 0.0316 0.44057 " pathEditMode="relative" ptsTypes="AA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6735E-6 L 0.16528 0.43016 " pathEditMode="relative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531E-6 L -0.31493 0.57701 " pathEditMode="relative" ptsTypes="AA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0416E-6 L 0.07465 0.43015 " pathEditMode="relative" ptsTypes="AA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-0.375 0.57169 " pathEditMode="relative" ptsTypes="AA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Email Campaign Detection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386" cy="4525963"/>
          </a:xfrm>
        </p:spPr>
        <p:txBody>
          <a:bodyPr/>
          <a:lstStyle/>
          <a:p>
            <a:r>
              <a:rPr lang="en-US" dirty="0" smtClean="0"/>
              <a:t>Generally: no ground truth for unsupervised clustering.</a:t>
            </a:r>
          </a:p>
          <a:p>
            <a:r>
              <a:rPr lang="en-US" dirty="0" smtClean="0"/>
              <a:t>Natural evaluation criterion for email campaign detection:  contribution to accurate filtering of spam.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Picture 6" descr="C:\haider\Arbeit\Strato\Itemsets\Text\Vortrag\Chrisdesign_weapon_shie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3" y="3575052"/>
            <a:ext cx="1095390" cy="130765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09518" y="3575052"/>
            <a:ext cx="3797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Spam trap stream: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window of 5,000 most recent </a:t>
            </a:r>
            <a:r>
              <a:rPr lang="en-US" dirty="0" err="1" smtClean="0"/>
              <a:t>spams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total: 69,625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sequential clustering of window.</a:t>
            </a:r>
          </a:p>
          <a:p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215085" y="3538539"/>
            <a:ext cx="255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stream:</a:t>
            </a:r>
          </a:p>
          <a:p>
            <a:r>
              <a:rPr lang="en-US" dirty="0" smtClean="0"/>
              <a:t>mixture of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62,662 </a:t>
            </a:r>
            <a:r>
              <a:rPr lang="de-DE" dirty="0" err="1" smtClean="0"/>
              <a:t>spams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36914 non-</a:t>
            </a:r>
            <a:r>
              <a:rPr lang="de-DE" dirty="0" err="1" smtClean="0"/>
              <a:t>spams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659175" y="4779981"/>
            <a:ext cx="37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Decision criterion:</a:t>
            </a:r>
            <a:endParaRPr lang="de-DE" b="1" dirty="0"/>
          </a:p>
        </p:txBody>
      </p:sp>
      <p:pic>
        <p:nvPicPr>
          <p:cNvPr id="9" name="Grafik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30558" y="5254650"/>
            <a:ext cx="3200400" cy="61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1: Non-</a:t>
            </a:r>
            <a:r>
              <a:rPr lang="en-US" dirty="0" err="1" smtClean="0"/>
              <a:t>Spams</a:t>
            </a:r>
            <a:r>
              <a:rPr lang="en-US" dirty="0" smtClean="0"/>
              <a:t> from Test Distribution Available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spams</a:t>
            </a:r>
            <a:r>
              <a:rPr lang="en-US" dirty="0" smtClean="0"/>
              <a:t> for training: 10,000 emails from same distribution as test non-</a:t>
            </a:r>
            <a:r>
              <a:rPr lang="en-US" dirty="0" err="1" smtClean="0"/>
              <a:t>spams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Optimistic setting, since in practice test distribution differs from training distribution.</a:t>
            </a:r>
          </a:p>
          <a:p>
            <a:r>
              <a:rPr lang="en-US" dirty="0" smtClean="0"/>
              <a:t>Compare: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82544" y="4122747"/>
          <a:ext cx="8288451" cy="158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817"/>
                <a:gridCol w="2762817"/>
                <a:gridCol w="2762817"/>
              </a:tblGrid>
              <a:tr h="675491">
                <a:tc>
                  <a:txBody>
                    <a:bodyPr/>
                    <a:lstStyle/>
                    <a:p>
                      <a:r>
                        <a:rPr lang="en-US" dirty="0" smtClean="0"/>
                        <a:t>Bayesian Clustering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Bayesian Clustering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Vector Machine</a:t>
                      </a:r>
                      <a:endParaRPr lang="de-DE" dirty="0"/>
                    </a:p>
                  </a:txBody>
                  <a:tcPr/>
                </a:tc>
              </a:tr>
              <a:tr h="675491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Transformation trained on 10,000</a:t>
                      </a:r>
                      <a:r>
                        <a:rPr lang="en-US" baseline="0" dirty="0" smtClean="0"/>
                        <a:t> non-</a:t>
                      </a:r>
                      <a:r>
                        <a:rPr lang="en-US" baseline="0" dirty="0" err="1" smtClean="0"/>
                        <a:t>spams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Feature Transformation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 on 10,000 non-</a:t>
                      </a:r>
                      <a:r>
                        <a:rPr lang="en-US" dirty="0" err="1" smtClean="0"/>
                        <a:t>spams</a:t>
                      </a:r>
                      <a:r>
                        <a:rPr lang="en-US" dirty="0" smtClean="0"/>
                        <a:t> and window of 5,000 most recent trapped </a:t>
                      </a:r>
                      <a:r>
                        <a:rPr lang="en-US" dirty="0" err="1" smtClean="0"/>
                        <a:t>spams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894" t="27976" r="18354" b="15739"/>
          <a:stretch>
            <a:fillRect/>
          </a:stretch>
        </p:blipFill>
        <p:spPr bwMode="auto">
          <a:xfrm>
            <a:off x="1760499" y="2326244"/>
            <a:ext cx="4965768" cy="31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2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Tune hyperparameters for maximum number of true positives at zero false positives.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 of true positive rate with Bayesian clustering with feature transformation over SVM.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381220" y="3009100"/>
            <a:ext cx="1022364" cy="839799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2: No Non-</a:t>
            </a:r>
            <a:r>
              <a:rPr lang="en-US" dirty="0" err="1" smtClean="0"/>
              <a:t>Spams</a:t>
            </a:r>
            <a:r>
              <a:rPr lang="en-US" dirty="0" smtClean="0"/>
              <a:t> from Test Distribution Available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non-</a:t>
            </a:r>
            <a:r>
              <a:rPr lang="en-US" dirty="0" err="1" smtClean="0"/>
              <a:t>spams</a:t>
            </a:r>
            <a:r>
              <a:rPr lang="en-US" dirty="0" smtClean="0"/>
              <a:t> for training.</a:t>
            </a:r>
          </a:p>
          <a:p>
            <a:r>
              <a:rPr lang="en-US" dirty="0" smtClean="0"/>
              <a:t>Evaluate performance on entirely unknown non-</a:t>
            </a:r>
            <a:r>
              <a:rPr lang="en-US" dirty="0" err="1" smtClean="0"/>
              <a:t>spams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Compare: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46031" y="4378338"/>
          <a:ext cx="8288451" cy="135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817"/>
                <a:gridCol w="2762817"/>
                <a:gridCol w="2762817"/>
              </a:tblGrid>
              <a:tr h="675491">
                <a:tc>
                  <a:txBody>
                    <a:bodyPr/>
                    <a:lstStyle/>
                    <a:p>
                      <a:r>
                        <a:rPr lang="en-US" dirty="0" smtClean="0"/>
                        <a:t>Bayesian Clustering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Bayesian Clustering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One-class</a:t>
                      </a:r>
                      <a:r>
                        <a:rPr lang="en-US" baseline="0" dirty="0" smtClean="0"/>
                        <a:t> SVM</a:t>
                      </a:r>
                      <a:endParaRPr lang="de-DE" dirty="0"/>
                    </a:p>
                  </a:txBody>
                  <a:tcPr/>
                </a:tc>
              </a:tr>
              <a:tr h="675491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Transformation trained on 10,000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spams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Feature Transformation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 on window of 5,000 most recent trapped </a:t>
                      </a:r>
                      <a:r>
                        <a:rPr lang="en-US" dirty="0" err="1" smtClean="0"/>
                        <a:t>spams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4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Tune hyperparameters for maximum number of true positives at zero false positives.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Sevenfold increase of true positive rate with Bayesian clustering with feature transformation over SVM.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712" t="30470" r="18040" b="11185"/>
          <a:stretch>
            <a:fillRect/>
          </a:stretch>
        </p:blipFill>
        <p:spPr bwMode="auto">
          <a:xfrm>
            <a:off x="1723986" y="2260584"/>
            <a:ext cx="5050672" cy="32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Campaign Detection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cxnSp>
        <p:nvCxnSpPr>
          <p:cNvPr id="6" name="Gerade Verbindung mit Pfeil 5"/>
          <p:cNvCxnSpPr>
            <a:stCxn id="190" idx="2"/>
            <a:endCxn id="104" idx="0"/>
          </p:cNvCxnSpPr>
          <p:nvPr/>
        </p:nvCxnSpPr>
        <p:spPr>
          <a:xfrm rot="16200000" flipH="1">
            <a:off x="6322523" y="3138996"/>
            <a:ext cx="2373345" cy="149283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190" idx="2"/>
            <a:endCxn id="16" idx="0"/>
          </p:cNvCxnSpPr>
          <p:nvPr/>
        </p:nvCxnSpPr>
        <p:spPr>
          <a:xfrm rot="5400000">
            <a:off x="3586149" y="1931967"/>
            <a:ext cx="2409858" cy="394340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18" idx="2"/>
            <a:endCxn id="13" idx="0"/>
          </p:cNvCxnSpPr>
          <p:nvPr/>
        </p:nvCxnSpPr>
        <p:spPr>
          <a:xfrm rot="5400000">
            <a:off x="427775" y="3228178"/>
            <a:ext cx="2409859" cy="135098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8" idx="2"/>
            <a:endCxn id="14" idx="0"/>
          </p:cNvCxnSpPr>
          <p:nvPr/>
        </p:nvCxnSpPr>
        <p:spPr>
          <a:xfrm rot="16200000" flipH="1">
            <a:off x="2289937" y="2716995"/>
            <a:ext cx="2409859" cy="2373345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03"/>
          <p:cNvSpPr>
            <a:spLocks noChangeArrowheads="1"/>
          </p:cNvSpPr>
          <p:nvPr/>
        </p:nvSpPr>
        <p:spPr bwMode="auto">
          <a:xfrm>
            <a:off x="80901" y="5108598"/>
            <a:ext cx="1752624" cy="105887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lnSpcReduction="10000"/>
          </a:bodyPr>
          <a:lstStyle/>
          <a:p>
            <a:pPr defTabSz="957263"/>
            <a:r>
              <a:rPr lang="en-US" sz="1200" b="1" dirty="0"/>
              <a:t>Hello</a:t>
            </a:r>
            <a:r>
              <a:rPr lang="en-US" sz="1200" dirty="0"/>
              <a:t>, This is </a:t>
            </a:r>
            <a:r>
              <a:rPr lang="en-US" sz="1200" b="1" dirty="0"/>
              <a:t>Terry Hagan</a:t>
            </a:r>
            <a:r>
              <a:rPr lang="en-US" sz="1200" dirty="0" smtClean="0"/>
              <a:t>. </a:t>
            </a:r>
          </a:p>
          <a:p>
            <a:pPr defTabSz="957263"/>
            <a:r>
              <a:rPr lang="en-US" sz="1200" dirty="0" smtClean="0"/>
              <a:t>Our </a:t>
            </a:r>
            <a:r>
              <a:rPr lang="en-US" sz="1200" b="1" dirty="0"/>
              <a:t>company</a:t>
            </a:r>
            <a:r>
              <a:rPr lang="en-US" sz="1200" dirty="0"/>
              <a:t> confirms you </a:t>
            </a:r>
            <a:r>
              <a:rPr lang="en-US" sz="1200" b="1" dirty="0"/>
              <a:t>are legible</a:t>
            </a:r>
            <a:r>
              <a:rPr lang="en-US" sz="1200" dirty="0"/>
              <a:t> for a </a:t>
            </a:r>
            <a:r>
              <a:rPr lang="en-US" sz="1200" b="1" dirty="0"/>
              <a:t>$250.000</a:t>
            </a:r>
            <a:r>
              <a:rPr lang="en-US" sz="1200" dirty="0"/>
              <a:t> loan for a </a:t>
            </a:r>
            <a:r>
              <a:rPr lang="en-US" sz="1200" b="1" dirty="0"/>
              <a:t>$380.00/month</a:t>
            </a:r>
            <a:r>
              <a:rPr lang="en-US" sz="1200" dirty="0"/>
              <a:t>. </a:t>
            </a:r>
            <a:endParaRPr lang="de-DE" sz="1200" b="1" dirty="0"/>
          </a:p>
        </p:txBody>
      </p:sp>
      <p:sp>
        <p:nvSpPr>
          <p:cNvPr id="14" name="AutoShape 106"/>
          <p:cNvSpPr>
            <a:spLocks noChangeArrowheads="1"/>
          </p:cNvSpPr>
          <p:nvPr/>
        </p:nvSpPr>
        <p:spPr bwMode="auto">
          <a:xfrm>
            <a:off x="3805227" y="5108598"/>
            <a:ext cx="1752624" cy="105887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fontScale="92500" lnSpcReduction="20000"/>
          </a:bodyPr>
          <a:lstStyle/>
          <a:p>
            <a:pPr defTabSz="957263"/>
            <a:r>
              <a:rPr lang="en-US" sz="1200" b="1" dirty="0"/>
              <a:t>Dear </a:t>
            </a:r>
            <a:r>
              <a:rPr lang="en-US" sz="1200" b="1" dirty="0" err="1"/>
              <a:t>Mr</a:t>
            </a:r>
            <a:r>
              <a:rPr lang="en-US" sz="1200" b="1" dirty="0"/>
              <a:t>/</a:t>
            </a:r>
            <a:r>
              <a:rPr lang="en-US" sz="1200" b="1" dirty="0" err="1"/>
              <a:t>Mrs</a:t>
            </a:r>
            <a:r>
              <a:rPr lang="en-US" sz="1200" dirty="0"/>
              <a:t>, This is </a:t>
            </a:r>
            <a:r>
              <a:rPr lang="en-US" sz="1200" b="1" dirty="0"/>
              <a:t>Brenda Dunn</a:t>
            </a:r>
            <a:r>
              <a:rPr lang="en-US" sz="1200" dirty="0" smtClean="0"/>
              <a:t>. </a:t>
            </a:r>
            <a:endParaRPr lang="en-US" sz="1200" dirty="0"/>
          </a:p>
          <a:p>
            <a:pPr defTabSz="957263"/>
            <a:r>
              <a:rPr lang="en-US" sz="1200" dirty="0"/>
              <a:t>Our </a:t>
            </a:r>
            <a:r>
              <a:rPr lang="en-US" sz="1200" b="1" dirty="0"/>
              <a:t>office</a:t>
            </a:r>
            <a:r>
              <a:rPr lang="en-US" sz="1200" dirty="0"/>
              <a:t> confirms you </a:t>
            </a:r>
            <a:r>
              <a:rPr lang="en-US" sz="1200" b="1" dirty="0"/>
              <a:t>can get</a:t>
            </a:r>
            <a:r>
              <a:rPr lang="en-US" sz="1200" dirty="0"/>
              <a:t> a </a:t>
            </a:r>
            <a:r>
              <a:rPr lang="en-US" sz="1200" b="1" dirty="0"/>
              <a:t>$228.000</a:t>
            </a:r>
            <a:r>
              <a:rPr lang="en-US" sz="1200" dirty="0"/>
              <a:t> </a:t>
            </a:r>
            <a:r>
              <a:rPr lang="en-US" sz="1200" dirty="0" smtClean="0"/>
              <a:t>loan </a:t>
            </a:r>
            <a:r>
              <a:rPr lang="en-US" sz="1200" dirty="0"/>
              <a:t>for a </a:t>
            </a:r>
            <a:r>
              <a:rPr lang="en-US" sz="1200" b="1" dirty="0"/>
              <a:t>$371.00 per month</a:t>
            </a:r>
            <a:r>
              <a:rPr lang="en-US" sz="1200" dirty="0"/>
              <a:t> payment</a:t>
            </a:r>
            <a:r>
              <a:rPr lang="en-US" sz="1200" dirty="0" smtClean="0"/>
              <a:t>.</a:t>
            </a:r>
            <a:endParaRPr lang="de-DE" sz="1200" b="1" dirty="0"/>
          </a:p>
        </p:txBody>
      </p:sp>
      <p:pic>
        <p:nvPicPr>
          <p:cNvPr id="16" name="Picture 116" descr="canadian3"/>
          <p:cNvPicPr>
            <a:picLocks noChangeAspect="1" noChangeArrowheads="1"/>
          </p:cNvPicPr>
          <p:nvPr/>
        </p:nvPicPr>
        <p:blipFill>
          <a:blip r:embed="rId6"/>
          <a:srcRect r="32843" b="37674"/>
          <a:stretch>
            <a:fillRect/>
          </a:stretch>
        </p:blipFill>
        <p:spPr bwMode="auto">
          <a:xfrm>
            <a:off x="1943064" y="5108598"/>
            <a:ext cx="1752624" cy="1148161"/>
          </a:xfrm>
          <a:prstGeom prst="rect">
            <a:avLst/>
          </a:prstGeom>
          <a:noFill/>
        </p:spPr>
      </p:pic>
      <p:sp>
        <p:nvSpPr>
          <p:cNvPr id="18" name="AutoShape 103"/>
          <p:cNvSpPr>
            <a:spLocks noChangeArrowheads="1"/>
          </p:cNvSpPr>
          <p:nvPr/>
        </p:nvSpPr>
        <p:spPr bwMode="auto">
          <a:xfrm>
            <a:off x="1431882" y="1639863"/>
            <a:ext cx="1752624" cy="105887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fontScale="92500"/>
          </a:bodyPr>
          <a:lstStyle/>
          <a:p>
            <a:pPr defTabSz="957263"/>
            <a:r>
              <a:rPr lang="en-US" sz="1200" b="1" dirty="0" smtClean="0">
                <a:solidFill>
                  <a:srgbClr val="0070C0"/>
                </a:solidFill>
              </a:rPr>
              <a:t>$salutation</a:t>
            </a:r>
            <a:r>
              <a:rPr lang="en-US" sz="1200" dirty="0" smtClean="0"/>
              <a:t>, </a:t>
            </a:r>
            <a:r>
              <a:rPr lang="en-US" sz="1200" dirty="0"/>
              <a:t>This is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firstname</a:t>
            </a:r>
            <a:r>
              <a:rPr lang="en-US" sz="1200" b="1" dirty="0" smtClean="0">
                <a:solidFill>
                  <a:srgbClr val="0070C0"/>
                </a:solidFill>
              </a:rPr>
              <a:t> $</a:t>
            </a:r>
            <a:r>
              <a:rPr lang="en-US" sz="1200" b="1" dirty="0" err="1" smtClean="0">
                <a:solidFill>
                  <a:srgbClr val="0070C0"/>
                </a:solidFill>
              </a:rPr>
              <a:t>lastname</a:t>
            </a:r>
            <a:r>
              <a:rPr lang="en-US" sz="1200" dirty="0" smtClean="0"/>
              <a:t>. Our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organisation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confirms you </a:t>
            </a:r>
            <a:r>
              <a:rPr lang="en-US" sz="1200" b="1" dirty="0" smtClean="0">
                <a:solidFill>
                  <a:srgbClr val="0070C0"/>
                </a:solidFill>
              </a:rPr>
              <a:t>$acceptance </a:t>
            </a:r>
            <a:r>
              <a:rPr lang="en-US" sz="1200" dirty="0" smtClean="0"/>
              <a:t>for </a:t>
            </a:r>
            <a:r>
              <a:rPr lang="en-US" sz="1200" dirty="0"/>
              <a:t>a </a:t>
            </a:r>
            <a:r>
              <a:rPr lang="en-US" sz="1200" b="1" dirty="0" smtClean="0">
                <a:solidFill>
                  <a:srgbClr val="0070C0"/>
                </a:solidFill>
              </a:rPr>
              <a:t>$volume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loan for a </a:t>
            </a:r>
            <a:r>
              <a:rPr lang="en-US" sz="1200" b="1" dirty="0" smtClean="0">
                <a:solidFill>
                  <a:srgbClr val="0070C0"/>
                </a:solidFill>
              </a:rPr>
              <a:t>$payment</a:t>
            </a:r>
            <a:r>
              <a:rPr lang="en-US" sz="1200" dirty="0" smtClean="0"/>
              <a:t>. 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3805227" y="1749402"/>
            <a:ext cx="164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Probabilistic</a:t>
            </a:r>
          </a:p>
          <a:p>
            <a:r>
              <a:rPr lang="en-US" b="1" dirty="0" smtClean="0"/>
              <a:t>templates</a:t>
            </a:r>
            <a:endParaRPr lang="de-DE" b="1" dirty="0"/>
          </a:p>
        </p:txBody>
      </p:sp>
      <p:pic>
        <p:nvPicPr>
          <p:cNvPr id="28" name="Grafik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14766" y="2479662"/>
            <a:ext cx="1437513" cy="357378"/>
          </a:xfrm>
          <a:prstGeom prst="rect">
            <a:avLst/>
          </a:prstGeom>
        </p:spPr>
      </p:pic>
      <p:sp>
        <p:nvSpPr>
          <p:cNvPr id="102" name="Textfeld 101"/>
          <p:cNvSpPr txBox="1"/>
          <p:nvPr/>
        </p:nvSpPr>
        <p:spPr>
          <a:xfrm>
            <a:off x="5813442" y="4122747"/>
            <a:ext cx="164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Generated</a:t>
            </a:r>
          </a:p>
          <a:p>
            <a:r>
              <a:rPr lang="en-US" b="1" dirty="0" smtClean="0"/>
              <a:t>examples</a:t>
            </a:r>
            <a:endParaRPr lang="de-DE" b="1" dirty="0"/>
          </a:p>
        </p:txBody>
      </p:sp>
      <p:pic>
        <p:nvPicPr>
          <p:cNvPr id="104" name="Picture 2" descr="C:\haider\Arbeit\Strato\Itemsets\Text\Vortrag\canadian gree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1609" y="5072085"/>
            <a:ext cx="1688003" cy="1058877"/>
          </a:xfrm>
          <a:prstGeom prst="rect">
            <a:avLst/>
          </a:prstGeom>
          <a:noFill/>
        </p:spPr>
      </p:pic>
      <p:sp>
        <p:nvSpPr>
          <p:cNvPr id="175" name="Rechteck 174"/>
          <p:cNvSpPr/>
          <p:nvPr/>
        </p:nvSpPr>
        <p:spPr>
          <a:xfrm>
            <a:off x="3841740" y="2406636"/>
            <a:ext cx="1606572" cy="51118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9" name="Gruppieren 188"/>
          <p:cNvGrpSpPr/>
          <p:nvPr/>
        </p:nvGrpSpPr>
        <p:grpSpPr>
          <a:xfrm>
            <a:off x="5630877" y="5108598"/>
            <a:ext cx="1752624" cy="1058876"/>
            <a:chOff x="5630877" y="5108598"/>
            <a:chExt cx="1752624" cy="1058876"/>
          </a:xfrm>
        </p:grpSpPr>
        <p:sp>
          <p:nvSpPr>
            <p:cNvPr id="178" name="AutoShape 106"/>
            <p:cNvSpPr>
              <a:spLocks noChangeArrowheads="1"/>
            </p:cNvSpPr>
            <p:nvPr/>
          </p:nvSpPr>
          <p:spPr bwMode="auto">
            <a:xfrm>
              <a:off x="5630877" y="5108598"/>
              <a:ext cx="1752624" cy="1058876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46800" tIns="82800" rIns="46800" bIns="0" anchor="t" anchorCtr="0">
              <a:normAutofit/>
            </a:bodyPr>
            <a:lstStyle/>
            <a:p>
              <a:pPr defTabSz="957263"/>
              <a:r>
                <a:rPr lang="en-US" sz="800" i="1" dirty="0" smtClean="0">
                  <a:solidFill>
                    <a:srgbClr val="FFC000"/>
                  </a:solidFill>
                </a:rPr>
                <a:t>Dear friend,</a:t>
              </a:r>
            </a:p>
            <a:p>
              <a:pPr defTabSz="957263"/>
              <a:r>
                <a:rPr lang="en-US" sz="800" i="1" dirty="0" smtClean="0">
                  <a:solidFill>
                    <a:srgbClr val="FFC000"/>
                  </a:solidFill>
                </a:rPr>
                <a:t>nothing </a:t>
              </a:r>
            </a:p>
            <a:p>
              <a:pPr defTabSz="957263"/>
              <a:r>
                <a:rPr lang="en-US" sz="800" i="1" dirty="0" smtClean="0">
                  <a:solidFill>
                    <a:srgbClr val="FFC000"/>
                  </a:solidFill>
                </a:rPr>
                <a:t>specific </a:t>
              </a:r>
            </a:p>
            <a:p>
              <a:pPr defTabSz="957263"/>
              <a:r>
                <a:rPr lang="en-US" sz="800" i="1" dirty="0" smtClean="0">
                  <a:solidFill>
                    <a:srgbClr val="FFC000"/>
                  </a:solidFill>
                </a:rPr>
                <a:t>whatsoever.</a:t>
              </a:r>
              <a:endParaRPr lang="de-DE" sz="800" i="1" dirty="0">
                <a:solidFill>
                  <a:srgbClr val="FFC000"/>
                </a:solidFill>
              </a:endParaRPr>
            </a:p>
          </p:txBody>
        </p:sp>
        <p:pic>
          <p:nvPicPr>
            <p:cNvPr id="179" name="Grafik 178" descr="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702" y="5181624"/>
              <a:ext cx="730260" cy="771482"/>
            </a:xfrm>
            <a:prstGeom prst="rect">
              <a:avLst/>
            </a:prstGeom>
          </p:spPr>
        </p:pic>
      </p:grpSp>
      <p:sp>
        <p:nvSpPr>
          <p:cNvPr id="180" name="Rechteck 179"/>
          <p:cNvSpPr/>
          <p:nvPr/>
        </p:nvSpPr>
        <p:spPr>
          <a:xfrm>
            <a:off x="3841740" y="4195773"/>
            <a:ext cx="1862163" cy="511182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" name="Grafik 17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14767" y="4268799"/>
            <a:ext cx="1661541" cy="357378"/>
          </a:xfrm>
          <a:prstGeom prst="rect">
            <a:avLst/>
          </a:prstGeom>
        </p:spPr>
      </p:pic>
      <p:grpSp>
        <p:nvGrpSpPr>
          <p:cNvPr id="202" name="Gruppieren 201"/>
          <p:cNvGrpSpPr/>
          <p:nvPr/>
        </p:nvGrpSpPr>
        <p:grpSpPr>
          <a:xfrm>
            <a:off x="5886468" y="1603350"/>
            <a:ext cx="1752624" cy="1095390"/>
            <a:chOff x="5886468" y="1603350"/>
            <a:chExt cx="1752624" cy="1095390"/>
          </a:xfrm>
        </p:grpSpPr>
        <p:pic>
          <p:nvPicPr>
            <p:cNvPr id="39" name="Picture 116" descr="canadian3"/>
            <p:cNvPicPr>
              <a:picLocks noChangeAspect="1" noChangeArrowheads="1"/>
            </p:cNvPicPr>
            <p:nvPr/>
          </p:nvPicPr>
          <p:blipFill>
            <a:blip r:embed="rId6">
              <a:grayscl/>
              <a:lum contrast="40000"/>
            </a:blip>
            <a:srcRect r="32843" b="40539"/>
            <a:stretch>
              <a:fillRect/>
            </a:stretch>
          </p:blipFill>
          <p:spPr bwMode="auto">
            <a:xfrm>
              <a:off x="5886468" y="1603350"/>
              <a:ext cx="1752624" cy="1095390"/>
            </a:xfrm>
            <a:prstGeom prst="rect">
              <a:avLst/>
            </a:prstGeom>
            <a:noFill/>
          </p:spPr>
        </p:pic>
        <p:sp>
          <p:nvSpPr>
            <p:cNvPr id="190" name="Rechteck 189"/>
            <p:cNvSpPr/>
            <p:nvPr/>
          </p:nvSpPr>
          <p:spPr>
            <a:xfrm>
              <a:off x="5886468" y="1603350"/>
              <a:ext cx="1752624" cy="109539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endParaRPr lang="en-US" dirty="0">
                <a:solidFill>
                  <a:srgbClr val="92D050"/>
                </a:solidFill>
              </a:endParaRPr>
            </a:p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92D050"/>
                  </a:solidFill>
                </a:rPr>
                <a:t>$drug1   $price1  $drug2  $quantity $price2                   .</a:t>
              </a:r>
              <a:endParaRPr lang="de-DE" b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27" name="presentation.pptx258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8689975" y="64039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closed-form solution for Bayesian clustering, allowing arbitrary dependencies in input space.</a:t>
            </a:r>
          </a:p>
          <a:p>
            <a:r>
              <a:rPr lang="en-US" dirty="0" smtClean="0"/>
              <a:t>Optimization problem for learning feature transformation as set of Boolean functions, that minimizes approximation error.</a:t>
            </a:r>
          </a:p>
          <a:p>
            <a:r>
              <a:rPr lang="en-US" dirty="0" smtClean="0"/>
              <a:t>Spam filtering case study showed vast improvements over SVM in absence of non-spam training examples from the test distribution.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Wolke 391"/>
          <p:cNvSpPr/>
          <p:nvPr/>
        </p:nvSpPr>
        <p:spPr>
          <a:xfrm>
            <a:off x="3659175" y="5254650"/>
            <a:ext cx="1314468" cy="985851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Campaign Detection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sp>
        <p:nvSpPr>
          <p:cNvPr id="5" name="Rechteckige Legende 4"/>
          <p:cNvSpPr/>
          <p:nvPr/>
        </p:nvSpPr>
        <p:spPr>
          <a:xfrm>
            <a:off x="336492" y="4086234"/>
            <a:ext cx="1277955" cy="584208"/>
          </a:xfrm>
          <a:prstGeom prst="wedgeRectCallout">
            <a:avLst>
              <a:gd name="adj1" fmla="val 40843"/>
              <a:gd name="adj2" fmla="val 8791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Pfeil nach unten 66"/>
          <p:cNvSpPr/>
          <p:nvPr/>
        </p:nvSpPr>
        <p:spPr>
          <a:xfrm>
            <a:off x="3294045" y="3136896"/>
            <a:ext cx="2190780" cy="1058877"/>
          </a:xfrm>
          <a:prstGeom prst="downArrow">
            <a:avLst/>
          </a:prstGeom>
          <a:solidFill>
            <a:srgbClr val="FF33CC"/>
          </a:solidFill>
          <a:ln w="63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3" name="Grafik 34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13442" y="2662227"/>
            <a:ext cx="2658999" cy="357378"/>
          </a:xfrm>
          <a:prstGeom prst="rect">
            <a:avLst/>
          </a:prstGeom>
        </p:spPr>
      </p:pic>
      <p:sp>
        <p:nvSpPr>
          <p:cNvPr id="132" name="Textfeld 131"/>
          <p:cNvSpPr txBox="1"/>
          <p:nvPr/>
        </p:nvSpPr>
        <p:spPr>
          <a:xfrm>
            <a:off x="5776929" y="2297097"/>
            <a:ext cx="164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 of objects</a:t>
            </a:r>
            <a:endParaRPr lang="de-DE" b="1" dirty="0"/>
          </a:p>
        </p:txBody>
      </p:sp>
      <p:sp>
        <p:nvSpPr>
          <p:cNvPr id="134" name="Textfeld 133"/>
          <p:cNvSpPr txBox="1"/>
          <p:nvPr/>
        </p:nvSpPr>
        <p:spPr>
          <a:xfrm>
            <a:off x="263466" y="2954331"/>
            <a:ext cx="24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Cluster according to</a:t>
            </a:r>
          </a:p>
          <a:p>
            <a:r>
              <a:rPr lang="en-US" b="1" dirty="0" smtClean="0"/>
              <a:t>their sources</a:t>
            </a:r>
            <a:endParaRPr lang="de-DE" b="1" dirty="0"/>
          </a:p>
        </p:txBody>
      </p:sp>
      <p:pic>
        <p:nvPicPr>
          <p:cNvPr id="344" name="Grafik 3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7294" y="3538539"/>
            <a:ext cx="2717673" cy="357378"/>
          </a:xfrm>
          <a:prstGeom prst="rect">
            <a:avLst/>
          </a:prstGeom>
        </p:spPr>
      </p:pic>
      <p:pic>
        <p:nvPicPr>
          <p:cNvPr id="345" name="Grafik 34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05227" y="4414851"/>
            <a:ext cx="5069967" cy="432054"/>
          </a:xfrm>
          <a:prstGeom prst="rect">
            <a:avLst/>
          </a:prstGeom>
        </p:spPr>
      </p:pic>
      <p:sp>
        <p:nvSpPr>
          <p:cNvPr id="139" name="Textfeld 138"/>
          <p:cNvSpPr txBox="1"/>
          <p:nvPr/>
        </p:nvSpPr>
        <p:spPr>
          <a:xfrm>
            <a:off x="4754565" y="4013208"/>
            <a:ext cx="41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Joint likelihood: integrate out parameters</a:t>
            </a:r>
            <a:endParaRPr lang="de-DE" b="1" dirty="0"/>
          </a:p>
        </p:txBody>
      </p:sp>
      <p:sp>
        <p:nvSpPr>
          <p:cNvPr id="149" name="Rechteckige Legende 148"/>
          <p:cNvSpPr/>
          <p:nvPr/>
        </p:nvSpPr>
        <p:spPr>
          <a:xfrm>
            <a:off x="7821657" y="4999059"/>
            <a:ext cx="1168416" cy="657234"/>
          </a:xfrm>
          <a:prstGeom prst="wedgeRectCallout">
            <a:avLst>
              <a:gd name="adj1" fmla="val -42133"/>
              <a:gd name="adj2" fmla="val 8922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8" name="Gruppieren 307"/>
          <p:cNvGrpSpPr/>
          <p:nvPr/>
        </p:nvGrpSpPr>
        <p:grpSpPr>
          <a:xfrm>
            <a:off x="2454246" y="1639863"/>
            <a:ext cx="876313" cy="555613"/>
            <a:chOff x="336491" y="4962546"/>
            <a:chExt cx="876313" cy="555613"/>
          </a:xfrm>
        </p:grpSpPr>
        <p:pic>
          <p:nvPicPr>
            <p:cNvPr id="309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9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310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11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2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4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5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4" name="Gruppieren 323"/>
          <p:cNvGrpSpPr/>
          <p:nvPr/>
        </p:nvGrpSpPr>
        <p:grpSpPr>
          <a:xfrm>
            <a:off x="7310475" y="1639863"/>
            <a:ext cx="876313" cy="555613"/>
            <a:chOff x="336491" y="4962546"/>
            <a:chExt cx="876313" cy="555613"/>
          </a:xfrm>
        </p:grpSpPr>
        <p:pic>
          <p:nvPicPr>
            <p:cNvPr id="325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9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326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27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8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1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5" name="Gruppieren 334"/>
          <p:cNvGrpSpPr/>
          <p:nvPr/>
        </p:nvGrpSpPr>
        <p:grpSpPr>
          <a:xfrm>
            <a:off x="5630877" y="1639863"/>
            <a:ext cx="863035" cy="547695"/>
            <a:chOff x="2673324" y="2260584"/>
            <a:chExt cx="863035" cy="547695"/>
          </a:xfrm>
        </p:grpSpPr>
        <p:grpSp>
          <p:nvGrpSpPr>
            <p:cNvPr id="332" name="Gruppieren 331"/>
            <p:cNvGrpSpPr/>
            <p:nvPr/>
          </p:nvGrpSpPr>
          <p:grpSpPr>
            <a:xfrm>
              <a:off x="2673324" y="2260584"/>
              <a:ext cx="839799" cy="547695"/>
              <a:chOff x="5630877" y="5108598"/>
              <a:chExt cx="1752624" cy="1058876"/>
            </a:xfrm>
          </p:grpSpPr>
          <p:sp>
            <p:nvSpPr>
              <p:cNvPr id="333" name="AutoShape 106"/>
              <p:cNvSpPr>
                <a:spLocks noChangeArrowheads="1"/>
              </p:cNvSpPr>
              <p:nvPr/>
            </p:nvSpPr>
            <p:spPr bwMode="auto">
              <a:xfrm>
                <a:off x="5630877" y="5108598"/>
                <a:ext cx="1752624" cy="1058876"/>
              </a:xfrm>
              <a:prstGeom prst="foldedCorner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46800" tIns="82800" rIns="46800" bIns="0" anchor="t" anchorCtr="0">
                <a:normAutofit fontScale="77500" lnSpcReduction="20000"/>
              </a:bodyPr>
              <a:lstStyle/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Dear friend,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nothing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specific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whatsoever.</a:t>
                </a:r>
                <a:endParaRPr lang="de-DE" sz="1200" i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334" name="Grafik 333" descr="logo.pn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43702" y="5181624"/>
                <a:ext cx="730260" cy="771482"/>
              </a:xfrm>
              <a:prstGeom prst="rect">
                <a:avLst/>
              </a:prstGeom>
            </p:spPr>
          </p:pic>
        </p:grpSp>
        <p:sp>
          <p:nvSpPr>
            <p:cNvPr id="281" name="Line 33"/>
            <p:cNvSpPr>
              <a:spLocks noChangeShapeType="1"/>
            </p:cNvSpPr>
            <p:nvPr/>
          </p:nvSpPr>
          <p:spPr bwMode="auto">
            <a:xfrm>
              <a:off x="2673324" y="226058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Line 34"/>
            <p:cNvSpPr>
              <a:spLocks noChangeShapeType="1"/>
            </p:cNvSpPr>
            <p:nvPr/>
          </p:nvSpPr>
          <p:spPr bwMode="auto">
            <a:xfrm flipH="1">
              <a:off x="3158068" y="226058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3" name="Freeform 35"/>
            <p:cNvSpPr>
              <a:spLocks/>
            </p:cNvSpPr>
            <p:nvPr/>
          </p:nvSpPr>
          <p:spPr bwMode="auto">
            <a:xfrm>
              <a:off x="2673324" y="254120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Freeform 36"/>
            <p:cNvSpPr>
              <a:spLocks/>
            </p:cNvSpPr>
            <p:nvPr/>
          </p:nvSpPr>
          <p:spPr bwMode="auto">
            <a:xfrm>
              <a:off x="3215097" y="253539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Freeform 37"/>
            <p:cNvSpPr>
              <a:spLocks/>
            </p:cNvSpPr>
            <p:nvPr/>
          </p:nvSpPr>
          <p:spPr bwMode="auto">
            <a:xfrm>
              <a:off x="3049714" y="258958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6" name="Gruppieren 335"/>
          <p:cNvGrpSpPr/>
          <p:nvPr/>
        </p:nvGrpSpPr>
        <p:grpSpPr>
          <a:xfrm>
            <a:off x="4060818" y="1639863"/>
            <a:ext cx="863036" cy="547695"/>
            <a:chOff x="1066751" y="4487877"/>
            <a:chExt cx="863036" cy="547695"/>
          </a:xfrm>
        </p:grpSpPr>
        <p:sp>
          <p:nvSpPr>
            <p:cNvPr id="337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338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9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0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1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2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6" name="Gruppieren 345"/>
          <p:cNvGrpSpPr/>
          <p:nvPr/>
        </p:nvGrpSpPr>
        <p:grpSpPr>
          <a:xfrm>
            <a:off x="957213" y="1639863"/>
            <a:ext cx="863036" cy="547695"/>
            <a:chOff x="1066751" y="4487877"/>
            <a:chExt cx="863036" cy="547695"/>
          </a:xfrm>
        </p:grpSpPr>
        <p:sp>
          <p:nvSpPr>
            <p:cNvPr id="347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348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3" name="Gruppieren 392"/>
          <p:cNvGrpSpPr/>
          <p:nvPr/>
        </p:nvGrpSpPr>
        <p:grpSpPr>
          <a:xfrm>
            <a:off x="592083" y="4777463"/>
            <a:ext cx="2592423" cy="1609090"/>
            <a:chOff x="592083" y="4777463"/>
            <a:chExt cx="2592423" cy="1609090"/>
          </a:xfrm>
        </p:grpSpPr>
        <p:sp>
          <p:nvSpPr>
            <p:cNvPr id="68" name="Wolke 67"/>
            <p:cNvSpPr/>
            <p:nvPr/>
          </p:nvSpPr>
          <p:spPr>
            <a:xfrm>
              <a:off x="592083" y="4777463"/>
              <a:ext cx="2592423" cy="160909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63" name="Gruppieren 262"/>
            <p:cNvGrpSpPr/>
            <p:nvPr/>
          </p:nvGrpSpPr>
          <p:grpSpPr>
            <a:xfrm>
              <a:off x="993726" y="5437215"/>
              <a:ext cx="863036" cy="547695"/>
              <a:chOff x="1066751" y="4487877"/>
              <a:chExt cx="863036" cy="547695"/>
            </a:xfrm>
          </p:grpSpPr>
          <p:sp>
            <p:nvSpPr>
              <p:cNvPr id="264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265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9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1906551" y="5035572"/>
              <a:ext cx="863036" cy="547695"/>
              <a:chOff x="1066751" y="4487877"/>
              <a:chExt cx="863036" cy="547695"/>
            </a:xfrm>
          </p:grpSpPr>
          <p:sp>
            <p:nvSpPr>
              <p:cNvPr id="354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355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6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7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94" name="Gruppieren 393"/>
          <p:cNvGrpSpPr/>
          <p:nvPr/>
        </p:nvGrpSpPr>
        <p:grpSpPr>
          <a:xfrm>
            <a:off x="5406270" y="5025759"/>
            <a:ext cx="2501195" cy="1566947"/>
            <a:chOff x="5406270" y="5025759"/>
            <a:chExt cx="2501195" cy="1566947"/>
          </a:xfrm>
        </p:grpSpPr>
        <p:sp>
          <p:nvSpPr>
            <p:cNvPr id="69" name="Wolke 68"/>
            <p:cNvSpPr/>
            <p:nvPr/>
          </p:nvSpPr>
          <p:spPr>
            <a:xfrm rot="1607645">
              <a:off x="5406270" y="5025759"/>
              <a:ext cx="2501195" cy="15669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60" name="Gruppieren 359"/>
            <p:cNvGrpSpPr/>
            <p:nvPr/>
          </p:nvGrpSpPr>
          <p:grpSpPr>
            <a:xfrm>
              <a:off x="5849955" y="5181624"/>
              <a:ext cx="876313" cy="555613"/>
              <a:chOff x="336491" y="4962546"/>
              <a:chExt cx="876313" cy="555613"/>
            </a:xfrm>
          </p:grpSpPr>
          <p:pic>
            <p:nvPicPr>
              <p:cNvPr id="361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9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362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4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5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6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7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" name="Gruppieren 367"/>
            <p:cNvGrpSpPr/>
            <p:nvPr/>
          </p:nvGrpSpPr>
          <p:grpSpPr>
            <a:xfrm>
              <a:off x="6762780" y="5583267"/>
              <a:ext cx="876313" cy="555613"/>
              <a:chOff x="336491" y="4962546"/>
              <a:chExt cx="876313" cy="555613"/>
            </a:xfrm>
          </p:grpSpPr>
          <p:pic>
            <p:nvPicPr>
              <p:cNvPr id="369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9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370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2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3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4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5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76" name="AutoShape 103"/>
          <p:cNvSpPr>
            <a:spLocks noChangeArrowheads="1"/>
          </p:cNvSpPr>
          <p:nvPr/>
        </p:nvSpPr>
        <p:spPr bwMode="auto">
          <a:xfrm>
            <a:off x="373005" y="4122746"/>
            <a:ext cx="1168416" cy="511181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fontScale="47500" lnSpcReduction="20000"/>
          </a:bodyPr>
          <a:lstStyle/>
          <a:p>
            <a:pPr defTabSz="957263"/>
            <a:r>
              <a:rPr lang="en-US" sz="1200" b="1" dirty="0" smtClean="0">
                <a:solidFill>
                  <a:srgbClr val="0070C0"/>
                </a:solidFill>
              </a:rPr>
              <a:t>$salutation</a:t>
            </a:r>
            <a:r>
              <a:rPr lang="en-US" sz="1200" dirty="0" smtClean="0"/>
              <a:t>, </a:t>
            </a:r>
            <a:r>
              <a:rPr lang="en-US" sz="1200" dirty="0"/>
              <a:t>This is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firstname</a:t>
            </a:r>
            <a:r>
              <a:rPr lang="en-US" sz="1200" b="1" dirty="0" smtClean="0">
                <a:solidFill>
                  <a:srgbClr val="0070C0"/>
                </a:solidFill>
              </a:rPr>
              <a:t> $</a:t>
            </a:r>
            <a:r>
              <a:rPr lang="en-US" sz="1200" b="1" dirty="0" err="1" smtClean="0">
                <a:solidFill>
                  <a:srgbClr val="0070C0"/>
                </a:solidFill>
              </a:rPr>
              <a:t>lastname</a:t>
            </a:r>
            <a:r>
              <a:rPr lang="en-US" sz="1200" dirty="0" smtClean="0"/>
              <a:t>. Our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organisation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confirms you </a:t>
            </a:r>
            <a:r>
              <a:rPr lang="en-US" sz="1200" b="1" dirty="0" smtClean="0">
                <a:solidFill>
                  <a:srgbClr val="0070C0"/>
                </a:solidFill>
              </a:rPr>
              <a:t>$acceptance </a:t>
            </a:r>
            <a:r>
              <a:rPr lang="en-US" sz="1200" dirty="0" smtClean="0"/>
              <a:t>for </a:t>
            </a:r>
            <a:r>
              <a:rPr lang="en-US" sz="1200" dirty="0"/>
              <a:t>a </a:t>
            </a:r>
            <a:r>
              <a:rPr lang="en-US" sz="1200" b="1" dirty="0" smtClean="0">
                <a:solidFill>
                  <a:srgbClr val="0070C0"/>
                </a:solidFill>
              </a:rPr>
              <a:t>$volume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loan for a </a:t>
            </a:r>
            <a:r>
              <a:rPr lang="en-US" sz="1200" b="1" dirty="0" smtClean="0">
                <a:solidFill>
                  <a:srgbClr val="0070C0"/>
                </a:solidFill>
              </a:rPr>
              <a:t>$payment</a:t>
            </a:r>
            <a:r>
              <a:rPr lang="en-US" sz="1200" dirty="0" smtClean="0"/>
              <a:t>. </a:t>
            </a:r>
            <a:endParaRPr lang="de-DE" sz="1200" dirty="0"/>
          </a:p>
        </p:txBody>
      </p:sp>
      <p:grpSp>
        <p:nvGrpSpPr>
          <p:cNvPr id="377" name="Gruppieren 376"/>
          <p:cNvGrpSpPr/>
          <p:nvPr/>
        </p:nvGrpSpPr>
        <p:grpSpPr>
          <a:xfrm>
            <a:off x="7858170" y="5072084"/>
            <a:ext cx="1095390" cy="547695"/>
            <a:chOff x="5886468" y="1603350"/>
            <a:chExt cx="1752624" cy="1095390"/>
          </a:xfrm>
        </p:grpSpPr>
        <p:pic>
          <p:nvPicPr>
            <p:cNvPr id="378" name="Picture 116" descr="canadian3"/>
            <p:cNvPicPr>
              <a:picLocks noChangeAspect="1" noChangeArrowheads="1"/>
            </p:cNvPicPr>
            <p:nvPr/>
          </p:nvPicPr>
          <p:blipFill>
            <a:blip r:embed="rId11">
              <a:grayscl/>
              <a:lum contrast="40000"/>
            </a:blip>
            <a:srcRect r="32843" b="40539"/>
            <a:stretch>
              <a:fillRect/>
            </a:stretch>
          </p:blipFill>
          <p:spPr bwMode="auto">
            <a:xfrm>
              <a:off x="5886468" y="1603350"/>
              <a:ext cx="1752624" cy="1095390"/>
            </a:xfrm>
            <a:prstGeom prst="rect">
              <a:avLst/>
            </a:prstGeom>
            <a:noFill/>
          </p:spPr>
        </p:pic>
        <p:sp>
          <p:nvSpPr>
            <p:cNvPr id="379" name="Rechteck 378"/>
            <p:cNvSpPr/>
            <p:nvPr/>
          </p:nvSpPr>
          <p:spPr>
            <a:xfrm>
              <a:off x="5886468" y="1603350"/>
              <a:ext cx="1752624" cy="109539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endParaRPr lang="en-US" dirty="0">
                <a:solidFill>
                  <a:srgbClr val="92D050"/>
                </a:solidFill>
              </a:endParaRPr>
            </a:p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92D050"/>
                  </a:solidFill>
                </a:rPr>
                <a:t>$drug1   $price1  $drug2  $quantity $price2                   .</a:t>
              </a:r>
              <a:endParaRPr lang="de-DE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380" name="Rechteck 379"/>
          <p:cNvSpPr/>
          <p:nvPr/>
        </p:nvSpPr>
        <p:spPr>
          <a:xfrm>
            <a:off x="738135" y="394018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F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de-DE" sz="5400" b="1" cap="none" spc="150" dirty="0">
              <a:ln w="11430"/>
              <a:solidFill>
                <a:srgbClr val="FF33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1" name="Rechteck 380"/>
          <p:cNvSpPr/>
          <p:nvPr/>
        </p:nvSpPr>
        <p:spPr>
          <a:xfrm>
            <a:off x="8186787" y="4926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F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de-DE" sz="5400" b="1" cap="none" spc="150" dirty="0">
              <a:ln w="11430"/>
              <a:solidFill>
                <a:srgbClr val="FF33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82" name="Gruppieren 381"/>
          <p:cNvGrpSpPr/>
          <p:nvPr/>
        </p:nvGrpSpPr>
        <p:grpSpPr>
          <a:xfrm>
            <a:off x="3878253" y="5473728"/>
            <a:ext cx="863035" cy="547695"/>
            <a:chOff x="2673324" y="2260584"/>
            <a:chExt cx="863035" cy="547695"/>
          </a:xfrm>
        </p:grpSpPr>
        <p:grpSp>
          <p:nvGrpSpPr>
            <p:cNvPr id="383" name="Gruppieren 382"/>
            <p:cNvGrpSpPr/>
            <p:nvPr/>
          </p:nvGrpSpPr>
          <p:grpSpPr>
            <a:xfrm>
              <a:off x="2673324" y="2260584"/>
              <a:ext cx="839799" cy="547695"/>
              <a:chOff x="5630877" y="5108598"/>
              <a:chExt cx="1752624" cy="1058876"/>
            </a:xfrm>
          </p:grpSpPr>
          <p:sp>
            <p:nvSpPr>
              <p:cNvPr id="389" name="AutoShape 106"/>
              <p:cNvSpPr>
                <a:spLocks noChangeArrowheads="1"/>
              </p:cNvSpPr>
              <p:nvPr/>
            </p:nvSpPr>
            <p:spPr bwMode="auto">
              <a:xfrm>
                <a:off x="5630877" y="5108598"/>
                <a:ext cx="1752624" cy="1058876"/>
              </a:xfrm>
              <a:prstGeom prst="foldedCorner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46800" tIns="82800" rIns="46800" bIns="0" anchor="t" anchorCtr="0">
                <a:normAutofit fontScale="77500" lnSpcReduction="20000"/>
              </a:bodyPr>
              <a:lstStyle/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Dear friend,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nothing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specific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whatsoever.</a:t>
                </a:r>
                <a:endParaRPr lang="de-DE" sz="1200" i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390" name="Grafik 389" descr="logo.pn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43702" y="5181624"/>
                <a:ext cx="730260" cy="771482"/>
              </a:xfrm>
              <a:prstGeom prst="rect">
                <a:avLst/>
              </a:prstGeom>
            </p:spPr>
          </p:pic>
        </p:grpSp>
        <p:sp>
          <p:nvSpPr>
            <p:cNvPr id="384" name="Line 33"/>
            <p:cNvSpPr>
              <a:spLocks noChangeShapeType="1"/>
            </p:cNvSpPr>
            <p:nvPr/>
          </p:nvSpPr>
          <p:spPr bwMode="auto">
            <a:xfrm>
              <a:off x="2673324" y="226058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5" name="Line 34"/>
            <p:cNvSpPr>
              <a:spLocks noChangeShapeType="1"/>
            </p:cNvSpPr>
            <p:nvPr/>
          </p:nvSpPr>
          <p:spPr bwMode="auto">
            <a:xfrm flipH="1">
              <a:off x="3158068" y="226058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6" name="Freeform 35"/>
            <p:cNvSpPr>
              <a:spLocks/>
            </p:cNvSpPr>
            <p:nvPr/>
          </p:nvSpPr>
          <p:spPr bwMode="auto">
            <a:xfrm>
              <a:off x="2673324" y="254120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7" name="Freeform 36"/>
            <p:cNvSpPr>
              <a:spLocks/>
            </p:cNvSpPr>
            <p:nvPr/>
          </p:nvSpPr>
          <p:spPr bwMode="auto">
            <a:xfrm>
              <a:off x="3215097" y="253539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8" name="Freeform 37"/>
            <p:cNvSpPr>
              <a:spLocks/>
            </p:cNvSpPr>
            <p:nvPr/>
          </p:nvSpPr>
          <p:spPr bwMode="auto">
            <a:xfrm>
              <a:off x="3049714" y="258958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Picture 6" descr="C:\haider\Arbeit\Strato\Itemsets\Text\Vortrag\Chrisdesign_weapon_shie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955" y="3502026"/>
            <a:ext cx="949338" cy="1133301"/>
          </a:xfrm>
          <a:prstGeom prst="rect">
            <a:avLst/>
          </a:prstGeom>
          <a:noFill/>
        </p:spPr>
      </p:pic>
      <p:cxnSp>
        <p:nvCxnSpPr>
          <p:cNvPr id="7" name="Gerade Verbindung mit Pfeil 6"/>
          <p:cNvCxnSpPr/>
          <p:nvPr/>
        </p:nvCxnSpPr>
        <p:spPr>
          <a:xfrm rot="5400000">
            <a:off x="5284005" y="2790022"/>
            <a:ext cx="1570059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rot="5400000">
            <a:off x="1139780" y="3246434"/>
            <a:ext cx="2482884" cy="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373005" y="4603766"/>
            <a:ext cx="357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Clustered emails in spam trap</a:t>
            </a:r>
            <a:endParaRPr lang="de-DE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3221019" y="1639863"/>
            <a:ext cx="357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Incoming emails</a:t>
            </a:r>
            <a:endParaRPr lang="de-DE" b="1" dirty="0"/>
          </a:p>
        </p:txBody>
      </p:sp>
      <p:pic>
        <p:nvPicPr>
          <p:cNvPr id="154" name="Grafik 15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79896" y="5407052"/>
            <a:ext cx="4779264" cy="416052"/>
          </a:xfrm>
          <a:prstGeom prst="rect">
            <a:avLst/>
          </a:prstGeom>
        </p:spPr>
      </p:pic>
      <p:cxnSp>
        <p:nvCxnSpPr>
          <p:cNvPr id="118" name="Gekrümmte Verbindung 117"/>
          <p:cNvCxnSpPr/>
          <p:nvPr/>
        </p:nvCxnSpPr>
        <p:spPr>
          <a:xfrm rot="10800000">
            <a:off x="5046669" y="2844793"/>
            <a:ext cx="1022364" cy="730259"/>
          </a:xfrm>
          <a:prstGeom prst="curvedConnector3">
            <a:avLst>
              <a:gd name="adj1" fmla="val 41056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uppieren 118"/>
          <p:cNvGrpSpPr/>
          <p:nvPr/>
        </p:nvGrpSpPr>
        <p:grpSpPr>
          <a:xfrm>
            <a:off x="373005" y="5078435"/>
            <a:ext cx="1862163" cy="1155825"/>
            <a:chOff x="592083" y="4777463"/>
            <a:chExt cx="2592423" cy="1609090"/>
          </a:xfrm>
        </p:grpSpPr>
        <p:sp>
          <p:nvSpPr>
            <p:cNvPr id="120" name="Wolke 119"/>
            <p:cNvSpPr/>
            <p:nvPr/>
          </p:nvSpPr>
          <p:spPr>
            <a:xfrm>
              <a:off x="592083" y="4777463"/>
              <a:ext cx="2592423" cy="160909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1" name="Gruppieren 262"/>
            <p:cNvGrpSpPr/>
            <p:nvPr/>
          </p:nvGrpSpPr>
          <p:grpSpPr>
            <a:xfrm>
              <a:off x="993726" y="5437215"/>
              <a:ext cx="863036" cy="547695"/>
              <a:chOff x="1066751" y="4487877"/>
              <a:chExt cx="863036" cy="547695"/>
            </a:xfrm>
          </p:grpSpPr>
          <p:sp>
            <p:nvSpPr>
              <p:cNvPr id="129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130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2" name="Gruppieren 352"/>
            <p:cNvGrpSpPr/>
            <p:nvPr/>
          </p:nvGrpSpPr>
          <p:grpSpPr>
            <a:xfrm>
              <a:off x="1906551" y="5035572"/>
              <a:ext cx="863036" cy="547695"/>
              <a:chOff x="1066751" y="4487877"/>
              <a:chExt cx="863036" cy="547695"/>
            </a:xfrm>
          </p:grpSpPr>
          <p:sp>
            <p:nvSpPr>
              <p:cNvPr id="123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625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124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6" name="Gruppieren 135"/>
          <p:cNvGrpSpPr/>
          <p:nvPr/>
        </p:nvGrpSpPr>
        <p:grpSpPr>
          <a:xfrm>
            <a:off x="2308194" y="5151461"/>
            <a:ext cx="1796633" cy="1125553"/>
            <a:chOff x="5406270" y="5025759"/>
            <a:chExt cx="2501195" cy="1566947"/>
          </a:xfrm>
        </p:grpSpPr>
        <p:sp>
          <p:nvSpPr>
            <p:cNvPr id="137" name="Wolke 136"/>
            <p:cNvSpPr/>
            <p:nvPr/>
          </p:nvSpPr>
          <p:spPr>
            <a:xfrm rot="1607645">
              <a:off x="5406270" y="5025759"/>
              <a:ext cx="2501195" cy="15669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8" name="Gruppieren 359"/>
            <p:cNvGrpSpPr/>
            <p:nvPr/>
          </p:nvGrpSpPr>
          <p:grpSpPr>
            <a:xfrm>
              <a:off x="5849955" y="5181624"/>
              <a:ext cx="876313" cy="555613"/>
              <a:chOff x="336491" y="4962546"/>
              <a:chExt cx="876313" cy="555613"/>
            </a:xfrm>
          </p:grpSpPr>
          <p:pic>
            <p:nvPicPr>
              <p:cNvPr id="147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6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148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9" name="Gruppieren 367"/>
            <p:cNvGrpSpPr/>
            <p:nvPr/>
          </p:nvGrpSpPr>
          <p:grpSpPr>
            <a:xfrm>
              <a:off x="6762780" y="5583267"/>
              <a:ext cx="876313" cy="555613"/>
              <a:chOff x="336491" y="4962546"/>
              <a:chExt cx="876313" cy="555613"/>
            </a:xfrm>
          </p:grpSpPr>
          <p:pic>
            <p:nvPicPr>
              <p:cNvPr id="140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6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141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5" name="Textfeld 154"/>
          <p:cNvSpPr txBox="1"/>
          <p:nvPr/>
        </p:nvSpPr>
        <p:spPr>
          <a:xfrm>
            <a:off x="4572000" y="4640279"/>
            <a:ext cx="357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Inbox: filter according to threshold on conditional likelihood</a:t>
            </a:r>
            <a:endParaRPr lang="de-DE" b="1" dirty="0"/>
          </a:p>
        </p:txBody>
      </p:sp>
      <p:grpSp>
        <p:nvGrpSpPr>
          <p:cNvPr id="158" name="Gruppieren 157"/>
          <p:cNvGrpSpPr/>
          <p:nvPr/>
        </p:nvGrpSpPr>
        <p:grpSpPr>
          <a:xfrm>
            <a:off x="1797012" y="2187558"/>
            <a:ext cx="460707" cy="292104"/>
            <a:chOff x="336491" y="4962546"/>
            <a:chExt cx="876313" cy="555613"/>
          </a:xfrm>
        </p:grpSpPr>
        <p:pic>
          <p:nvPicPr>
            <p:cNvPr id="159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6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160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161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6" name="Gruppieren 165"/>
          <p:cNvGrpSpPr/>
          <p:nvPr/>
        </p:nvGrpSpPr>
        <p:grpSpPr>
          <a:xfrm>
            <a:off x="5484825" y="2516175"/>
            <a:ext cx="460707" cy="292104"/>
            <a:chOff x="336491" y="4962546"/>
            <a:chExt cx="876313" cy="555613"/>
          </a:xfrm>
        </p:grpSpPr>
        <p:pic>
          <p:nvPicPr>
            <p:cNvPr id="167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6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168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169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" name="Gruppieren 173"/>
          <p:cNvGrpSpPr/>
          <p:nvPr/>
        </p:nvGrpSpPr>
        <p:grpSpPr>
          <a:xfrm>
            <a:off x="6543702" y="2516175"/>
            <a:ext cx="453726" cy="287941"/>
            <a:chOff x="2673322" y="2260583"/>
            <a:chExt cx="863037" cy="547696"/>
          </a:xfrm>
        </p:grpSpPr>
        <p:grpSp>
          <p:nvGrpSpPr>
            <p:cNvPr id="175" name="Gruppieren 331"/>
            <p:cNvGrpSpPr/>
            <p:nvPr/>
          </p:nvGrpSpPr>
          <p:grpSpPr>
            <a:xfrm>
              <a:off x="2673322" y="2260583"/>
              <a:ext cx="839798" cy="547695"/>
              <a:chOff x="5630877" y="5108597"/>
              <a:chExt cx="1752623" cy="1058876"/>
            </a:xfrm>
          </p:grpSpPr>
          <p:sp>
            <p:nvSpPr>
              <p:cNvPr id="181" name="AutoShape 106"/>
              <p:cNvSpPr>
                <a:spLocks noChangeArrowheads="1"/>
              </p:cNvSpPr>
              <p:nvPr/>
            </p:nvSpPr>
            <p:spPr bwMode="auto">
              <a:xfrm>
                <a:off x="5630877" y="5108597"/>
                <a:ext cx="1752623" cy="1058876"/>
              </a:xfrm>
              <a:prstGeom prst="foldedCorner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46800" tIns="82800" rIns="46800" bIns="0" anchor="t" anchorCtr="0">
                <a:normAutofit fontScale="32500" lnSpcReduction="20000"/>
              </a:bodyPr>
              <a:lstStyle/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Dear friend,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nothing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specific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whatsoever.</a:t>
                </a:r>
                <a:endParaRPr lang="de-DE" sz="1200" i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182" name="Grafik 181" descr="logo.pn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43702" y="5181624"/>
                <a:ext cx="730260" cy="771482"/>
              </a:xfrm>
              <a:prstGeom prst="rect">
                <a:avLst/>
              </a:prstGeom>
            </p:spPr>
          </p:pic>
        </p:grpSp>
        <p:sp>
          <p:nvSpPr>
            <p:cNvPr id="176" name="Line 33"/>
            <p:cNvSpPr>
              <a:spLocks noChangeShapeType="1"/>
            </p:cNvSpPr>
            <p:nvPr/>
          </p:nvSpPr>
          <p:spPr bwMode="auto">
            <a:xfrm>
              <a:off x="2673324" y="226058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Line 34"/>
            <p:cNvSpPr>
              <a:spLocks noChangeShapeType="1"/>
            </p:cNvSpPr>
            <p:nvPr/>
          </p:nvSpPr>
          <p:spPr bwMode="auto">
            <a:xfrm flipH="1">
              <a:off x="3158068" y="226058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35"/>
            <p:cNvSpPr>
              <a:spLocks/>
            </p:cNvSpPr>
            <p:nvPr/>
          </p:nvSpPr>
          <p:spPr bwMode="auto">
            <a:xfrm>
              <a:off x="2673324" y="254120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36"/>
            <p:cNvSpPr>
              <a:spLocks/>
            </p:cNvSpPr>
            <p:nvPr/>
          </p:nvSpPr>
          <p:spPr bwMode="auto">
            <a:xfrm>
              <a:off x="3215097" y="253539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3049714" y="258958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3" name="Gruppieren 182"/>
          <p:cNvGrpSpPr/>
          <p:nvPr/>
        </p:nvGrpSpPr>
        <p:grpSpPr>
          <a:xfrm>
            <a:off x="5484825" y="2041506"/>
            <a:ext cx="453726" cy="287941"/>
            <a:chOff x="1066751" y="4487877"/>
            <a:chExt cx="863036" cy="547695"/>
          </a:xfrm>
        </p:grpSpPr>
        <p:sp>
          <p:nvSpPr>
            <p:cNvPr id="184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400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185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0" name="Gruppieren 189"/>
          <p:cNvGrpSpPr/>
          <p:nvPr/>
        </p:nvGrpSpPr>
        <p:grpSpPr>
          <a:xfrm>
            <a:off x="1797012" y="2844792"/>
            <a:ext cx="453726" cy="287941"/>
            <a:chOff x="1066751" y="4487877"/>
            <a:chExt cx="863036" cy="547695"/>
          </a:xfrm>
        </p:grpSpPr>
        <p:sp>
          <p:nvSpPr>
            <p:cNvPr id="191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400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192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98" name="Gerade Verbindung mit Pfeil 197"/>
          <p:cNvCxnSpPr/>
          <p:nvPr/>
        </p:nvCxnSpPr>
        <p:spPr>
          <a:xfrm rot="16200000" flipH="1">
            <a:off x="5137952" y="3301205"/>
            <a:ext cx="2628936" cy="365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Unknown number of sources   with hidden parameters.</a:t>
            </a:r>
          </a:p>
          <a:p>
            <a:endParaRPr lang="en-US" dirty="0" smtClean="0"/>
          </a:p>
          <a:p>
            <a:r>
              <a:rPr lang="en-US" dirty="0" smtClean="0"/>
              <a:t>Set of objects, generated from several sources.</a:t>
            </a:r>
          </a:p>
          <a:p>
            <a:endParaRPr lang="en-US" dirty="0" smtClean="0"/>
          </a:p>
          <a:p>
            <a:r>
              <a:rPr lang="en-US" dirty="0" smtClean="0"/>
              <a:t>Goal: Find most likely clustering of objects according to their source.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14" name="Grafik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99766" y="3655830"/>
            <a:ext cx="2658999" cy="357378"/>
          </a:xfrm>
          <a:prstGeom prst="rect">
            <a:avLst/>
          </a:prstGeom>
        </p:spPr>
      </p:pic>
      <p:pic>
        <p:nvPicPr>
          <p:cNvPr id="15" name="Grafik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99766" y="2552688"/>
            <a:ext cx="240030" cy="306705"/>
          </a:xfrm>
          <a:prstGeom prst="rect">
            <a:avLst/>
          </a:prstGeom>
        </p:spPr>
      </p:pic>
      <p:pic>
        <p:nvPicPr>
          <p:cNvPr id="12" name="Grafik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99766" y="5072085"/>
            <a:ext cx="3629787" cy="357378"/>
          </a:xfrm>
          <a:prstGeom prst="rect">
            <a:avLst/>
          </a:prstGeom>
        </p:spPr>
      </p:pic>
      <p:pic>
        <p:nvPicPr>
          <p:cNvPr id="16" name="Grafik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3222" y="1731117"/>
            <a:ext cx="96012" cy="237363"/>
          </a:xfrm>
          <a:prstGeom prst="rect">
            <a:avLst/>
          </a:prstGeom>
        </p:spPr>
      </p:pic>
      <p:sp>
        <p:nvSpPr>
          <p:cNvPr id="18" name="AutoShape 103"/>
          <p:cNvSpPr>
            <a:spLocks noChangeArrowheads="1"/>
          </p:cNvSpPr>
          <p:nvPr/>
        </p:nvSpPr>
        <p:spPr bwMode="auto">
          <a:xfrm>
            <a:off x="1395369" y="2552688"/>
            <a:ext cx="817891" cy="49414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fontScale="40000" lnSpcReduction="20000"/>
          </a:bodyPr>
          <a:lstStyle/>
          <a:p>
            <a:pPr defTabSz="957263"/>
            <a:r>
              <a:rPr lang="en-US" sz="1200" b="1" dirty="0" smtClean="0">
                <a:solidFill>
                  <a:srgbClr val="0070C0"/>
                </a:solidFill>
              </a:rPr>
              <a:t>$salutation</a:t>
            </a:r>
            <a:r>
              <a:rPr lang="en-US" sz="1200" dirty="0" smtClean="0"/>
              <a:t>, </a:t>
            </a:r>
            <a:r>
              <a:rPr lang="en-US" sz="1200" dirty="0"/>
              <a:t>This is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firstname</a:t>
            </a:r>
            <a:r>
              <a:rPr lang="en-US" sz="1200" b="1" dirty="0" smtClean="0">
                <a:solidFill>
                  <a:srgbClr val="0070C0"/>
                </a:solidFill>
              </a:rPr>
              <a:t> $</a:t>
            </a:r>
            <a:r>
              <a:rPr lang="en-US" sz="1200" b="1" dirty="0" err="1" smtClean="0">
                <a:solidFill>
                  <a:srgbClr val="0070C0"/>
                </a:solidFill>
              </a:rPr>
              <a:t>lastname</a:t>
            </a:r>
            <a:r>
              <a:rPr lang="en-US" sz="1200" dirty="0" smtClean="0"/>
              <a:t>. Our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organisation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confirms you </a:t>
            </a:r>
            <a:r>
              <a:rPr lang="en-US" sz="1200" b="1" dirty="0" smtClean="0">
                <a:solidFill>
                  <a:srgbClr val="0070C0"/>
                </a:solidFill>
              </a:rPr>
              <a:t>$acceptance </a:t>
            </a:r>
            <a:r>
              <a:rPr lang="en-US" sz="1200" dirty="0" smtClean="0"/>
              <a:t>for </a:t>
            </a:r>
            <a:r>
              <a:rPr lang="en-US" sz="1200" dirty="0"/>
              <a:t>a </a:t>
            </a:r>
            <a:r>
              <a:rPr lang="en-US" sz="1200" b="1" dirty="0" smtClean="0">
                <a:solidFill>
                  <a:srgbClr val="0070C0"/>
                </a:solidFill>
              </a:rPr>
              <a:t>$volume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loan for a </a:t>
            </a:r>
            <a:r>
              <a:rPr lang="en-US" sz="1200" b="1" dirty="0" smtClean="0">
                <a:solidFill>
                  <a:srgbClr val="0070C0"/>
                </a:solidFill>
              </a:rPr>
              <a:t>$payment</a:t>
            </a:r>
            <a:r>
              <a:rPr lang="en-US" sz="1200" dirty="0" smtClean="0"/>
              <a:t>. </a:t>
            </a:r>
            <a:endParaRPr lang="de-DE" sz="12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344707" y="2552688"/>
            <a:ext cx="817891" cy="511182"/>
            <a:chOff x="5886468" y="1603350"/>
            <a:chExt cx="1752624" cy="1095390"/>
          </a:xfrm>
        </p:grpSpPr>
        <p:pic>
          <p:nvPicPr>
            <p:cNvPr id="20" name="Picture 116" descr="canadian3"/>
            <p:cNvPicPr>
              <a:picLocks noChangeAspect="1" noChangeArrowheads="1"/>
            </p:cNvPicPr>
            <p:nvPr/>
          </p:nvPicPr>
          <p:blipFill>
            <a:blip r:embed="rId11">
              <a:grayscl/>
              <a:lum contrast="40000"/>
            </a:blip>
            <a:srcRect r="32843" b="40539"/>
            <a:stretch>
              <a:fillRect/>
            </a:stretch>
          </p:blipFill>
          <p:spPr bwMode="auto">
            <a:xfrm>
              <a:off x="5886468" y="1603350"/>
              <a:ext cx="1752624" cy="1095390"/>
            </a:xfrm>
            <a:prstGeom prst="rect">
              <a:avLst/>
            </a:prstGeom>
            <a:noFill/>
          </p:spPr>
        </p:pic>
        <p:sp>
          <p:nvSpPr>
            <p:cNvPr id="21" name="Rechteck 20"/>
            <p:cNvSpPr/>
            <p:nvPr/>
          </p:nvSpPr>
          <p:spPr>
            <a:xfrm>
              <a:off x="5886468" y="1603350"/>
              <a:ext cx="1752624" cy="109539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endParaRPr lang="en-US" dirty="0">
                <a:solidFill>
                  <a:srgbClr val="92D050"/>
                </a:solidFill>
              </a:endParaRPr>
            </a:p>
            <a:p>
              <a:pPr algn="ctr"/>
              <a:endParaRPr lang="en-US" dirty="0" smtClean="0">
                <a:solidFill>
                  <a:srgbClr val="92D05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92D050"/>
                  </a:solidFill>
                </a:rPr>
                <a:t>$drug1   $price1  $drug2  $quantity $price2                   .</a:t>
              </a:r>
              <a:endParaRPr lang="de-DE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504908" y="3648078"/>
            <a:ext cx="473195" cy="300022"/>
            <a:chOff x="336491" y="4962546"/>
            <a:chExt cx="876313" cy="555613"/>
          </a:xfrm>
        </p:grpSpPr>
        <p:pic>
          <p:nvPicPr>
            <p:cNvPr id="23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12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147993" y="3648078"/>
            <a:ext cx="473195" cy="300022"/>
            <a:chOff x="336491" y="4962546"/>
            <a:chExt cx="876313" cy="555613"/>
          </a:xfrm>
        </p:grpSpPr>
        <p:pic>
          <p:nvPicPr>
            <p:cNvPr id="31" name="Picture 2" descr="C:\haider\Arbeit\Strato\Itemsets\Text\Vortrag\canadian green.png"/>
            <p:cNvPicPr>
              <a:picLocks noChangeAspect="1" noChangeArrowheads="1"/>
            </p:cNvPicPr>
            <p:nvPr/>
          </p:nvPicPr>
          <p:blipFill>
            <a:blip r:embed="rId12"/>
            <a:srcRect r="4000"/>
            <a:stretch>
              <a:fillRect/>
            </a:stretch>
          </p:blipFill>
          <p:spPr bwMode="auto">
            <a:xfrm>
              <a:off x="336491" y="4962546"/>
              <a:ext cx="876313" cy="548866"/>
            </a:xfrm>
            <a:prstGeom prst="rect">
              <a:avLst/>
            </a:prstGeom>
            <a:noFill/>
          </p:spPr>
        </p:pic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36493" y="4970464"/>
              <a:ext cx="863035" cy="5476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lvl="0" defTabSz="957263"/>
              <a:endParaRPr lang="de-DE" sz="4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36492" y="497046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821236" y="497046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36492" y="525108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878265" y="524527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12882" y="529946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600298" y="3648078"/>
            <a:ext cx="466024" cy="295746"/>
            <a:chOff x="2673324" y="2260584"/>
            <a:chExt cx="863035" cy="547695"/>
          </a:xfrm>
        </p:grpSpPr>
        <p:grpSp>
          <p:nvGrpSpPr>
            <p:cNvPr id="39" name="Gruppieren 331"/>
            <p:cNvGrpSpPr/>
            <p:nvPr/>
          </p:nvGrpSpPr>
          <p:grpSpPr>
            <a:xfrm>
              <a:off x="2673324" y="2260584"/>
              <a:ext cx="839799" cy="547695"/>
              <a:chOff x="5630877" y="5108598"/>
              <a:chExt cx="1752624" cy="1058876"/>
            </a:xfrm>
          </p:grpSpPr>
          <p:sp>
            <p:nvSpPr>
              <p:cNvPr id="45" name="AutoShape 106"/>
              <p:cNvSpPr>
                <a:spLocks noChangeArrowheads="1"/>
              </p:cNvSpPr>
              <p:nvPr/>
            </p:nvSpPr>
            <p:spPr bwMode="auto">
              <a:xfrm>
                <a:off x="5630877" y="5108598"/>
                <a:ext cx="1752624" cy="1058876"/>
              </a:xfrm>
              <a:prstGeom prst="foldedCorner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46800" tIns="82800" rIns="46800" bIns="0" anchor="t" anchorCtr="0">
                <a:normAutofit fontScale="32500" lnSpcReduction="20000"/>
              </a:bodyPr>
              <a:lstStyle/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Dear friend,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nothing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specific </a:t>
                </a:r>
              </a:p>
              <a:p>
                <a:pPr defTabSz="957263"/>
                <a:r>
                  <a:rPr lang="en-US" sz="1200" i="1" dirty="0" smtClean="0">
                    <a:solidFill>
                      <a:srgbClr val="FFC000"/>
                    </a:solidFill>
                  </a:rPr>
                  <a:t>whatsoever.</a:t>
                </a:r>
                <a:endParaRPr lang="de-DE" sz="1200" i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46" name="Grafik 45" descr="logo.png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43702" y="5181624"/>
                <a:ext cx="730260" cy="771482"/>
              </a:xfrm>
              <a:prstGeom prst="rect">
                <a:avLst/>
              </a:prstGeom>
            </p:spPr>
          </p:pic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2673324" y="2260584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H="1">
              <a:off x="3158068" y="2260584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673324" y="2541205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215097" y="2535399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049714" y="2589588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052603" y="3648078"/>
            <a:ext cx="466025" cy="295746"/>
            <a:chOff x="1066751" y="4487877"/>
            <a:chExt cx="863036" cy="547695"/>
          </a:xfrm>
        </p:grpSpPr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400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7213" y="3648078"/>
            <a:ext cx="466025" cy="295746"/>
            <a:chOff x="1066751" y="4487877"/>
            <a:chExt cx="863036" cy="547695"/>
          </a:xfrm>
        </p:grpSpPr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400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993726" y="5072085"/>
            <a:ext cx="945155" cy="586648"/>
            <a:chOff x="592083" y="4777463"/>
            <a:chExt cx="2592423" cy="1609090"/>
          </a:xfrm>
        </p:grpSpPr>
        <p:sp>
          <p:nvSpPr>
            <p:cNvPr id="63" name="Wolke 62"/>
            <p:cNvSpPr/>
            <p:nvPr/>
          </p:nvSpPr>
          <p:spPr>
            <a:xfrm>
              <a:off x="592083" y="4777463"/>
              <a:ext cx="2592423" cy="160909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4" name="Gruppieren 262"/>
            <p:cNvGrpSpPr/>
            <p:nvPr/>
          </p:nvGrpSpPr>
          <p:grpSpPr>
            <a:xfrm>
              <a:off x="993726" y="5437215"/>
              <a:ext cx="863036" cy="547695"/>
              <a:chOff x="1066751" y="4487877"/>
              <a:chExt cx="863036" cy="547695"/>
            </a:xfrm>
          </p:grpSpPr>
          <p:sp>
            <p:nvSpPr>
              <p:cNvPr id="72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250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73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5" name="Gruppieren 352"/>
            <p:cNvGrpSpPr/>
            <p:nvPr/>
          </p:nvGrpSpPr>
          <p:grpSpPr>
            <a:xfrm>
              <a:off x="1906551" y="5035572"/>
              <a:ext cx="863036" cy="547695"/>
              <a:chOff x="1066751" y="4487877"/>
              <a:chExt cx="863036" cy="547695"/>
            </a:xfrm>
          </p:grpSpPr>
          <p:sp>
            <p:nvSpPr>
              <p:cNvPr id="66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250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67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8" name="Gruppieren 77"/>
          <p:cNvGrpSpPr/>
          <p:nvPr/>
        </p:nvGrpSpPr>
        <p:grpSpPr>
          <a:xfrm>
            <a:off x="2454246" y="5072085"/>
            <a:ext cx="911894" cy="571283"/>
            <a:chOff x="5406270" y="5025759"/>
            <a:chExt cx="2501195" cy="1566947"/>
          </a:xfrm>
        </p:grpSpPr>
        <p:sp>
          <p:nvSpPr>
            <p:cNvPr id="79" name="Wolke 78"/>
            <p:cNvSpPr/>
            <p:nvPr/>
          </p:nvSpPr>
          <p:spPr>
            <a:xfrm rot="1607645">
              <a:off x="5406270" y="5025759"/>
              <a:ext cx="2501195" cy="15669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0" name="Gruppieren 359"/>
            <p:cNvGrpSpPr/>
            <p:nvPr/>
          </p:nvGrpSpPr>
          <p:grpSpPr>
            <a:xfrm>
              <a:off x="5849955" y="5181624"/>
              <a:ext cx="876313" cy="555613"/>
              <a:chOff x="336491" y="4962546"/>
              <a:chExt cx="876313" cy="555613"/>
            </a:xfrm>
          </p:grpSpPr>
          <p:pic>
            <p:nvPicPr>
              <p:cNvPr id="89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90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1" name="Gruppieren 367"/>
            <p:cNvGrpSpPr/>
            <p:nvPr/>
          </p:nvGrpSpPr>
          <p:grpSpPr>
            <a:xfrm>
              <a:off x="6762780" y="5583267"/>
              <a:ext cx="876313" cy="555613"/>
              <a:chOff x="336491" y="4962546"/>
              <a:chExt cx="876313" cy="555613"/>
            </a:xfrm>
          </p:grpSpPr>
          <p:pic>
            <p:nvPicPr>
              <p:cNvPr id="82" name="Picture 2" descr="C:\haider\Arbeit\Strato\Itemsets\Text\Vortrag\canadian green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4000"/>
              <a:stretch>
                <a:fillRect/>
              </a:stretch>
            </p:blipFill>
            <p:spPr bwMode="auto">
              <a:xfrm>
                <a:off x="336491" y="4962546"/>
                <a:ext cx="876313" cy="548866"/>
              </a:xfrm>
              <a:prstGeom prst="rect">
                <a:avLst/>
              </a:prstGeom>
              <a:noFill/>
            </p:spPr>
          </p:pic>
          <p:sp>
            <p:nvSpPr>
              <p:cNvPr id="83" name="Rectangle 32"/>
              <p:cNvSpPr>
                <a:spLocks noChangeArrowheads="1"/>
              </p:cNvSpPr>
              <p:nvPr/>
            </p:nvSpPr>
            <p:spPr bwMode="auto">
              <a:xfrm>
                <a:off x="336493" y="4970464"/>
                <a:ext cx="863035" cy="5476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Autofit/>
              </a:bodyPr>
              <a:lstStyle/>
              <a:p>
                <a:pPr lvl="0" defTabSz="957263"/>
                <a:endParaRPr lang="de-DE" sz="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33"/>
              <p:cNvSpPr>
                <a:spLocks noChangeShapeType="1"/>
              </p:cNvSpPr>
              <p:nvPr/>
            </p:nvSpPr>
            <p:spPr bwMode="auto">
              <a:xfrm>
                <a:off x="336492" y="497046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 flipH="1">
                <a:off x="821236" y="497046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Freeform 35"/>
              <p:cNvSpPr>
                <a:spLocks/>
              </p:cNvSpPr>
              <p:nvPr/>
            </p:nvSpPr>
            <p:spPr bwMode="auto">
              <a:xfrm>
                <a:off x="336492" y="525108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36"/>
              <p:cNvSpPr>
                <a:spLocks/>
              </p:cNvSpPr>
              <p:nvPr/>
            </p:nvSpPr>
            <p:spPr bwMode="auto">
              <a:xfrm>
                <a:off x="878265" y="524527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Freeform 37"/>
              <p:cNvSpPr>
                <a:spLocks/>
              </p:cNvSpPr>
              <p:nvPr/>
            </p:nvSpPr>
            <p:spPr bwMode="auto">
              <a:xfrm>
                <a:off x="712882" y="529946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5" name="Gruppieren 104"/>
          <p:cNvGrpSpPr/>
          <p:nvPr/>
        </p:nvGrpSpPr>
        <p:grpSpPr>
          <a:xfrm>
            <a:off x="1979577" y="5473728"/>
            <a:ext cx="479233" cy="359425"/>
            <a:chOff x="3659175" y="5254650"/>
            <a:chExt cx="1314468" cy="985851"/>
          </a:xfrm>
        </p:grpSpPr>
        <p:sp>
          <p:nvSpPr>
            <p:cNvPr id="61" name="Wolke 60"/>
            <p:cNvSpPr/>
            <p:nvPr/>
          </p:nvSpPr>
          <p:spPr>
            <a:xfrm>
              <a:off x="3659175" y="5254650"/>
              <a:ext cx="1314468" cy="9858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6" name="Gruppieren 95"/>
            <p:cNvGrpSpPr/>
            <p:nvPr/>
          </p:nvGrpSpPr>
          <p:grpSpPr>
            <a:xfrm>
              <a:off x="3878253" y="5473728"/>
              <a:ext cx="863035" cy="547695"/>
              <a:chOff x="2673324" y="2260584"/>
              <a:chExt cx="863035" cy="547695"/>
            </a:xfrm>
          </p:grpSpPr>
          <p:grpSp>
            <p:nvGrpSpPr>
              <p:cNvPr id="97" name="Gruppieren 382"/>
              <p:cNvGrpSpPr/>
              <p:nvPr/>
            </p:nvGrpSpPr>
            <p:grpSpPr>
              <a:xfrm>
                <a:off x="2673324" y="2260584"/>
                <a:ext cx="839799" cy="547695"/>
                <a:chOff x="5630877" y="5108598"/>
                <a:chExt cx="1752624" cy="1058876"/>
              </a:xfrm>
            </p:grpSpPr>
            <p:sp>
              <p:nvSpPr>
                <p:cNvPr id="103" name="AutoShape 106"/>
                <p:cNvSpPr>
                  <a:spLocks noChangeArrowheads="1"/>
                </p:cNvSpPr>
                <p:nvPr/>
              </p:nvSpPr>
              <p:spPr bwMode="auto">
                <a:xfrm>
                  <a:off x="5630877" y="5108598"/>
                  <a:ext cx="1752624" cy="1058876"/>
                </a:xfrm>
                <a:prstGeom prst="foldedCorner">
                  <a:avLst>
                    <a:gd name="adj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46800" tIns="82800" rIns="46800" bIns="0" anchor="t" anchorCtr="0">
                  <a:normAutofit fontScale="25000" lnSpcReduction="20000"/>
                </a:bodyPr>
                <a:lstStyle/>
                <a:p>
                  <a:pPr defTabSz="957263"/>
                  <a:r>
                    <a:rPr lang="en-US" sz="1200" i="1" dirty="0" smtClean="0">
                      <a:solidFill>
                        <a:srgbClr val="FFC000"/>
                      </a:solidFill>
                    </a:rPr>
                    <a:t>Dear friend,</a:t>
                  </a:r>
                </a:p>
                <a:p>
                  <a:pPr defTabSz="957263"/>
                  <a:r>
                    <a:rPr lang="en-US" sz="1200" i="1" dirty="0" smtClean="0">
                      <a:solidFill>
                        <a:srgbClr val="FFC000"/>
                      </a:solidFill>
                    </a:rPr>
                    <a:t>nothing </a:t>
                  </a:r>
                </a:p>
                <a:p>
                  <a:pPr defTabSz="957263"/>
                  <a:r>
                    <a:rPr lang="en-US" sz="1200" i="1" dirty="0" smtClean="0">
                      <a:solidFill>
                        <a:srgbClr val="FFC000"/>
                      </a:solidFill>
                    </a:rPr>
                    <a:t>specific </a:t>
                  </a:r>
                </a:p>
                <a:p>
                  <a:pPr defTabSz="957263"/>
                  <a:r>
                    <a:rPr lang="en-US" sz="1200" i="1" dirty="0" smtClean="0">
                      <a:solidFill>
                        <a:srgbClr val="FFC000"/>
                      </a:solidFill>
                    </a:rPr>
                    <a:t>whatsoever.</a:t>
                  </a:r>
                  <a:endParaRPr lang="de-DE" sz="1200" i="1" dirty="0">
                    <a:solidFill>
                      <a:srgbClr val="FFC000"/>
                    </a:solidFill>
                  </a:endParaRPr>
                </a:p>
              </p:txBody>
            </p:sp>
            <p:pic>
              <p:nvPicPr>
                <p:cNvPr id="104" name="Grafik 103" descr="logo.png"/>
                <p:cNvPicPr>
                  <a:picLocks noChangeAspect="1"/>
                </p:cNvPicPr>
                <p:nvPr/>
              </p:nvPicPr>
              <p:blipFill>
                <a:blip r:embed="rId15" cstate="print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43702" y="5181624"/>
                  <a:ext cx="730260" cy="771482"/>
                </a:xfrm>
                <a:prstGeom prst="rect">
                  <a:avLst/>
                </a:prstGeom>
              </p:spPr>
            </p:pic>
          </p:grpSp>
          <p:sp>
            <p:nvSpPr>
              <p:cNvPr id="98" name="Line 33"/>
              <p:cNvSpPr>
                <a:spLocks noChangeShapeType="1"/>
              </p:cNvSpPr>
              <p:nvPr/>
            </p:nvSpPr>
            <p:spPr bwMode="auto">
              <a:xfrm>
                <a:off x="2673324" y="2260584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34"/>
              <p:cNvSpPr>
                <a:spLocks noChangeShapeType="1"/>
              </p:cNvSpPr>
              <p:nvPr/>
            </p:nvSpPr>
            <p:spPr bwMode="auto">
              <a:xfrm flipH="1">
                <a:off x="3158068" y="2260584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Freeform 35"/>
              <p:cNvSpPr>
                <a:spLocks/>
              </p:cNvSpPr>
              <p:nvPr/>
            </p:nvSpPr>
            <p:spPr bwMode="auto">
              <a:xfrm>
                <a:off x="2673324" y="2541205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Freeform 36"/>
              <p:cNvSpPr>
                <a:spLocks/>
              </p:cNvSpPr>
              <p:nvPr/>
            </p:nvSpPr>
            <p:spPr bwMode="auto">
              <a:xfrm>
                <a:off x="3215097" y="2535399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Freeform 37"/>
              <p:cNvSpPr>
                <a:spLocks/>
              </p:cNvSpPr>
              <p:nvPr/>
            </p:nvSpPr>
            <p:spPr bwMode="auto">
              <a:xfrm>
                <a:off x="3049714" y="2589588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Review: Closed-form solution for Bayesian clustering with independent binary features.</a:t>
            </a:r>
          </a:p>
          <a:p>
            <a:r>
              <a:rPr lang="en-US" dirty="0" smtClean="0"/>
              <a:t>Feature transformation that allows arbitrary dependencies in input space.</a:t>
            </a:r>
          </a:p>
          <a:p>
            <a:r>
              <a:rPr lang="en-US" dirty="0" smtClean="0"/>
              <a:t>Optimization problem and algorithm for learning feature transformation.</a:t>
            </a:r>
          </a:p>
          <a:p>
            <a:r>
              <a:rPr lang="en-US" dirty="0" smtClean="0"/>
              <a:t>Case study: Filtering </a:t>
            </a:r>
            <a:r>
              <a:rPr lang="en-US" dirty="0" err="1" smtClean="0"/>
              <a:t>spams</a:t>
            </a:r>
            <a:r>
              <a:rPr lang="en-US" dirty="0" smtClean="0"/>
              <a:t> through campaign detection.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Bayesian Clustering with Independent Binary Features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Factorize likelihood and prior over dimensions.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Analytical forms of joint likelihood and predictive probability.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65" name="Grafik 6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71678" y="2260582"/>
            <a:ext cx="3465576" cy="324612"/>
          </a:xfrm>
          <a:prstGeom prst="rect">
            <a:avLst/>
          </a:prstGeom>
        </p:spPr>
      </p:pic>
      <p:pic>
        <p:nvPicPr>
          <p:cNvPr id="66" name="Grafik 6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35168" y="3136894"/>
            <a:ext cx="4155948" cy="324612"/>
          </a:xfrm>
          <a:prstGeom prst="rect">
            <a:avLst/>
          </a:prstGeom>
        </p:spPr>
      </p:pic>
      <p:pic>
        <p:nvPicPr>
          <p:cNvPr id="67" name="Grafik 6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35168" y="4779981"/>
            <a:ext cx="4439412" cy="466344"/>
          </a:xfrm>
          <a:prstGeom prst="rect">
            <a:avLst/>
          </a:prstGeom>
        </p:spPr>
      </p:pic>
      <p:pic>
        <p:nvPicPr>
          <p:cNvPr id="68" name="Grafik 6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14558" y="5729319"/>
            <a:ext cx="6665976" cy="443484"/>
          </a:xfrm>
          <a:prstGeom prst="rect">
            <a:avLst/>
          </a:prstGeom>
        </p:spPr>
      </p:pic>
      <p:pic>
        <p:nvPicPr>
          <p:cNvPr id="13" name="Picture 2" descr="C:\haider\Arbeit\Strato\Itemsets\Text\Vortrag\shield yello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0239" y="5583267"/>
            <a:ext cx="774648" cy="924759"/>
          </a:xfrm>
          <a:prstGeom prst="rect">
            <a:avLst/>
          </a:prstGeom>
          <a:noFill/>
        </p:spPr>
      </p:pic>
      <p:grpSp>
        <p:nvGrpSpPr>
          <p:cNvPr id="69" name="Gruppieren 68"/>
          <p:cNvGrpSpPr/>
          <p:nvPr/>
        </p:nvGrpSpPr>
        <p:grpSpPr>
          <a:xfrm>
            <a:off x="519057" y="4560903"/>
            <a:ext cx="1497033" cy="929193"/>
            <a:chOff x="592083" y="4777463"/>
            <a:chExt cx="2592423" cy="1609090"/>
          </a:xfrm>
        </p:grpSpPr>
        <p:sp>
          <p:nvSpPr>
            <p:cNvPr id="70" name="Wolke 69"/>
            <p:cNvSpPr/>
            <p:nvPr/>
          </p:nvSpPr>
          <p:spPr>
            <a:xfrm>
              <a:off x="592083" y="4777463"/>
              <a:ext cx="2592423" cy="160909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1" name="Gruppieren 262"/>
            <p:cNvGrpSpPr/>
            <p:nvPr/>
          </p:nvGrpSpPr>
          <p:grpSpPr>
            <a:xfrm>
              <a:off x="993726" y="5437215"/>
              <a:ext cx="863036" cy="547695"/>
              <a:chOff x="1066751" y="4487877"/>
              <a:chExt cx="863036" cy="547695"/>
            </a:xfrm>
          </p:grpSpPr>
          <p:sp>
            <p:nvSpPr>
              <p:cNvPr id="79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550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80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2" name="Gruppieren 352"/>
            <p:cNvGrpSpPr/>
            <p:nvPr/>
          </p:nvGrpSpPr>
          <p:grpSpPr>
            <a:xfrm>
              <a:off x="1906551" y="5035572"/>
              <a:ext cx="863036" cy="547695"/>
              <a:chOff x="1066751" y="4487877"/>
              <a:chExt cx="863036" cy="547695"/>
            </a:xfrm>
          </p:grpSpPr>
          <p:sp>
            <p:nvSpPr>
              <p:cNvPr id="73" name="Rectangle 32"/>
              <p:cNvSpPr>
                <a:spLocks noChangeArrowheads="1"/>
              </p:cNvSpPr>
              <p:nvPr/>
            </p:nvSpPr>
            <p:spPr bwMode="auto">
              <a:xfrm>
                <a:off x="1066752" y="4487877"/>
                <a:ext cx="863035" cy="5476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 anchorCtr="1">
                <a:normAutofit fontScale="55000" lnSpcReduction="20000"/>
              </a:bodyPr>
              <a:lstStyle/>
              <a:p>
                <a:pPr defTabSz="957263"/>
                <a:r>
                  <a:rPr lang="en-US" sz="800" b="1" dirty="0" smtClean="0"/>
                  <a:t>Hello</a:t>
                </a:r>
                <a:r>
                  <a:rPr lang="en-US" sz="800" dirty="0" smtClean="0"/>
                  <a:t>, This is </a:t>
                </a:r>
                <a:r>
                  <a:rPr lang="en-US" sz="800" b="1" dirty="0" smtClean="0"/>
                  <a:t>Terry Hagan</a:t>
                </a:r>
                <a:r>
                  <a:rPr lang="en-US" sz="800" dirty="0" smtClean="0"/>
                  <a:t>. </a:t>
                </a:r>
              </a:p>
              <a:p>
                <a:pPr defTabSz="957263"/>
                <a:r>
                  <a:rPr lang="en-US" sz="800" dirty="0" smtClean="0"/>
                  <a:t>Our </a:t>
                </a:r>
                <a:r>
                  <a:rPr lang="en-US" sz="800" b="1" dirty="0" smtClean="0"/>
                  <a:t>company</a:t>
                </a:r>
                <a:r>
                  <a:rPr lang="en-US" sz="800" dirty="0" smtClean="0"/>
                  <a:t> confirms you </a:t>
                </a:r>
                <a:r>
                  <a:rPr lang="en-US" sz="800" b="1" dirty="0" smtClean="0"/>
                  <a:t>are legible</a:t>
                </a:r>
                <a:r>
                  <a:rPr lang="en-US" sz="800" dirty="0" smtClean="0"/>
                  <a:t> for a </a:t>
                </a:r>
                <a:r>
                  <a:rPr lang="en-US" sz="800" b="1" dirty="0" smtClean="0"/>
                  <a:t>$250.000</a:t>
                </a:r>
                <a:r>
                  <a:rPr lang="en-US" sz="800" dirty="0" smtClean="0"/>
                  <a:t> loan for a </a:t>
                </a:r>
                <a:r>
                  <a:rPr lang="en-US" sz="800" b="1" dirty="0" smtClean="0"/>
                  <a:t>$380.00/month</a:t>
                </a:r>
                <a:r>
                  <a:rPr lang="en-US" sz="800" dirty="0" smtClean="0"/>
                  <a:t>. </a:t>
                </a:r>
                <a:endParaRPr lang="de-DE" sz="800" b="1" dirty="0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>
                <a:off x="1066751" y="4487877"/>
                <a:ext cx="376390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 flipH="1">
                <a:off x="1551495" y="4487877"/>
                <a:ext cx="378291" cy="3290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1066751" y="4768498"/>
                <a:ext cx="319361" cy="267074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8" y="0"/>
                  </a:cxn>
                </a:cxnLst>
                <a:rect l="0" t="0" r="r" b="b"/>
                <a:pathLst>
                  <a:path w="168" h="138">
                    <a:moveTo>
                      <a:pt x="0" y="138"/>
                    </a:moveTo>
                    <a:lnTo>
                      <a:pt x="168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>
                <a:off x="1608524" y="4762692"/>
                <a:ext cx="321262" cy="272880"/>
              </a:xfrm>
              <a:custGeom>
                <a:avLst/>
                <a:gdLst/>
                <a:ahLst/>
                <a:cxnLst>
                  <a:cxn ang="0">
                    <a:pos x="169" y="141"/>
                  </a:cxn>
                  <a:cxn ang="0">
                    <a:pos x="0" y="0"/>
                  </a:cxn>
                </a:cxnLst>
                <a:rect l="0" t="0" r="r" b="b"/>
                <a:pathLst>
                  <a:path w="169" h="141">
                    <a:moveTo>
                      <a:pt x="169" y="141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Freeform 37"/>
              <p:cNvSpPr>
                <a:spLocks/>
              </p:cNvSpPr>
              <p:nvPr/>
            </p:nvSpPr>
            <p:spPr bwMode="auto">
              <a:xfrm>
                <a:off x="1443141" y="4816881"/>
                <a:ext cx="108355" cy="290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15"/>
                  </a:cxn>
                  <a:cxn ang="0">
                    <a:pos x="57" y="1"/>
                  </a:cxn>
                </a:cxnLst>
                <a:rect l="0" t="0" r="r" b="b"/>
                <a:pathLst>
                  <a:path w="57" h="15">
                    <a:moveTo>
                      <a:pt x="0" y="0"/>
                    </a:moveTo>
                    <a:cubicBezTo>
                      <a:pt x="0" y="0"/>
                      <a:pt x="27" y="15"/>
                      <a:pt x="27" y="15"/>
                    </a:cubicBezTo>
                    <a:cubicBezTo>
                      <a:pt x="36" y="15"/>
                      <a:pt x="52" y="4"/>
                      <a:pt x="57" y="1"/>
                    </a:cubicBezTo>
                  </a:path>
                </a:pathLst>
              </a:custGeom>
              <a:solidFill>
                <a:schemeClr val="folHlink"/>
              </a:solidFill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" name="Gruppieren 84"/>
          <p:cNvGrpSpPr/>
          <p:nvPr/>
        </p:nvGrpSpPr>
        <p:grpSpPr>
          <a:xfrm>
            <a:off x="884187" y="2151045"/>
            <a:ext cx="863036" cy="547695"/>
            <a:chOff x="1066751" y="4487877"/>
            <a:chExt cx="863036" cy="547695"/>
          </a:xfrm>
        </p:grpSpPr>
        <p:sp>
          <p:nvSpPr>
            <p:cNvPr id="86" name="Rectangle 32"/>
            <p:cNvSpPr>
              <a:spLocks noChangeArrowheads="1"/>
            </p:cNvSpPr>
            <p:nvPr/>
          </p:nvSpPr>
          <p:spPr bwMode="auto">
            <a:xfrm>
              <a:off x="1066752" y="4487877"/>
              <a:ext cx="863035" cy="5476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defTabSz="957263"/>
              <a:r>
                <a:rPr lang="en-US" sz="800" b="1" dirty="0" smtClean="0"/>
                <a:t>Hello</a:t>
              </a:r>
              <a:r>
                <a:rPr lang="en-US" sz="800" dirty="0" smtClean="0"/>
                <a:t>, This is </a:t>
              </a:r>
              <a:r>
                <a:rPr lang="en-US" sz="800" b="1" dirty="0" smtClean="0"/>
                <a:t>Terry Hagan</a:t>
              </a:r>
              <a:r>
                <a:rPr lang="en-US" sz="800" dirty="0" smtClean="0"/>
                <a:t>. </a:t>
              </a:r>
            </a:p>
            <a:p>
              <a:pPr defTabSz="957263"/>
              <a:r>
                <a:rPr lang="en-US" sz="800" dirty="0" smtClean="0"/>
                <a:t>Our </a:t>
              </a:r>
              <a:r>
                <a:rPr lang="en-US" sz="800" b="1" dirty="0" smtClean="0"/>
                <a:t>company</a:t>
              </a:r>
              <a:r>
                <a:rPr lang="en-US" sz="800" dirty="0" smtClean="0"/>
                <a:t> confirms you </a:t>
              </a:r>
              <a:r>
                <a:rPr lang="en-US" sz="800" b="1" dirty="0" smtClean="0"/>
                <a:t>are legible</a:t>
              </a:r>
              <a:r>
                <a:rPr lang="en-US" sz="800" dirty="0" smtClean="0"/>
                <a:t> for a </a:t>
              </a:r>
              <a:r>
                <a:rPr lang="en-US" sz="800" b="1" dirty="0" smtClean="0"/>
                <a:t>$250.000</a:t>
              </a:r>
              <a:r>
                <a:rPr lang="en-US" sz="800" dirty="0" smtClean="0"/>
                <a:t> loan for a </a:t>
              </a:r>
              <a:r>
                <a:rPr lang="en-US" sz="800" b="1" dirty="0" smtClean="0"/>
                <a:t>$380.00/month</a:t>
              </a:r>
              <a:r>
                <a:rPr lang="en-US" sz="800" dirty="0" smtClean="0"/>
                <a:t>. </a:t>
              </a:r>
              <a:endParaRPr lang="de-DE" sz="800" b="1" dirty="0"/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>
              <a:off x="1066751" y="4487877"/>
              <a:ext cx="376390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 flipH="1">
              <a:off x="1551495" y="4487877"/>
              <a:ext cx="378291" cy="3290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1066751" y="4768498"/>
              <a:ext cx="319361" cy="26707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1608524" y="4762692"/>
              <a:ext cx="321262" cy="272880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1443141" y="4816881"/>
              <a:ext cx="108355" cy="290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" name="AutoShape 103"/>
          <p:cNvSpPr>
            <a:spLocks noChangeArrowheads="1"/>
          </p:cNvSpPr>
          <p:nvPr/>
        </p:nvSpPr>
        <p:spPr bwMode="auto">
          <a:xfrm>
            <a:off x="774648" y="2990845"/>
            <a:ext cx="1168416" cy="511181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46800" tIns="82800" rIns="46800" bIns="0" anchor="ctr" anchorCtr="1">
            <a:normAutofit fontScale="47500" lnSpcReduction="20000"/>
          </a:bodyPr>
          <a:lstStyle/>
          <a:p>
            <a:pPr defTabSz="957263"/>
            <a:r>
              <a:rPr lang="en-US" sz="1200" b="1" dirty="0" smtClean="0">
                <a:solidFill>
                  <a:srgbClr val="0070C0"/>
                </a:solidFill>
              </a:rPr>
              <a:t>$salutation</a:t>
            </a:r>
            <a:r>
              <a:rPr lang="en-US" sz="1200" dirty="0" smtClean="0"/>
              <a:t>, </a:t>
            </a:r>
            <a:r>
              <a:rPr lang="en-US" sz="1200" dirty="0"/>
              <a:t>This is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firstname</a:t>
            </a:r>
            <a:r>
              <a:rPr lang="en-US" sz="1200" b="1" dirty="0" smtClean="0">
                <a:solidFill>
                  <a:srgbClr val="0070C0"/>
                </a:solidFill>
              </a:rPr>
              <a:t> $</a:t>
            </a:r>
            <a:r>
              <a:rPr lang="en-US" sz="1200" b="1" dirty="0" err="1" smtClean="0">
                <a:solidFill>
                  <a:srgbClr val="0070C0"/>
                </a:solidFill>
              </a:rPr>
              <a:t>lastname</a:t>
            </a:r>
            <a:r>
              <a:rPr lang="en-US" sz="1200" dirty="0" smtClean="0"/>
              <a:t>. Our </a:t>
            </a:r>
            <a:r>
              <a:rPr lang="en-US" sz="1200" b="1" dirty="0" smtClean="0">
                <a:solidFill>
                  <a:srgbClr val="0070C0"/>
                </a:solidFill>
              </a:rPr>
              <a:t>$</a:t>
            </a:r>
            <a:r>
              <a:rPr lang="en-US" sz="1200" b="1" dirty="0" err="1" smtClean="0">
                <a:solidFill>
                  <a:srgbClr val="0070C0"/>
                </a:solidFill>
              </a:rPr>
              <a:t>organisation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confirms you </a:t>
            </a:r>
            <a:r>
              <a:rPr lang="en-US" sz="1200" b="1" dirty="0" smtClean="0">
                <a:solidFill>
                  <a:srgbClr val="0070C0"/>
                </a:solidFill>
              </a:rPr>
              <a:t>$acceptance </a:t>
            </a:r>
            <a:r>
              <a:rPr lang="en-US" sz="1200" dirty="0" smtClean="0"/>
              <a:t>for </a:t>
            </a:r>
            <a:r>
              <a:rPr lang="en-US" sz="1200" dirty="0"/>
              <a:t>a </a:t>
            </a:r>
            <a:r>
              <a:rPr lang="en-US" sz="1200" b="1" dirty="0" smtClean="0">
                <a:solidFill>
                  <a:srgbClr val="0070C0"/>
                </a:solidFill>
              </a:rPr>
              <a:t>$volume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/>
              <a:t>loan for a </a:t>
            </a:r>
            <a:r>
              <a:rPr lang="en-US" sz="1200" b="1" dirty="0" smtClean="0">
                <a:solidFill>
                  <a:srgbClr val="0070C0"/>
                </a:solidFill>
              </a:rPr>
              <a:t>$payment</a:t>
            </a:r>
            <a:r>
              <a:rPr lang="en-US" sz="1200" dirty="0" smtClean="0"/>
              <a:t>. 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Transformation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Independence assumption inappropriate.</a:t>
            </a:r>
          </a:p>
          <a:p>
            <a:r>
              <a:rPr lang="en-US" dirty="0" smtClean="0">
                <a:sym typeface="Symbol"/>
              </a:rPr>
              <a:t>Transform features into different space, where dimensions are (more or less) independent.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709837" y="3428999"/>
            <a:ext cx="495300" cy="314325"/>
            <a:chOff x="612" y="2614"/>
            <a:chExt cx="454" cy="283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612" y="2614"/>
              <a:ext cx="454" cy="2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612" y="2614"/>
              <a:ext cx="198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H="1">
              <a:off x="867" y="2614"/>
              <a:ext cx="199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612" y="2759"/>
              <a:ext cx="168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897" y="2756"/>
              <a:ext cx="169" cy="141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810" y="2784"/>
              <a:ext cx="5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5229234" y="3465512"/>
            <a:ext cx="495300" cy="314325"/>
            <a:chOff x="612" y="2614"/>
            <a:chExt cx="454" cy="283"/>
          </a:xfrm>
          <a:scene3d>
            <a:camera prst="isometricLeftDown"/>
            <a:lightRig rig="threePt" dir="t"/>
          </a:scene3d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612" y="2614"/>
              <a:ext cx="454" cy="2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sp3d extrusionH="342900">
              <a:extrusionClr>
                <a:schemeClr val="bg2"/>
              </a:extrusionClr>
            </a:sp3d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612" y="2614"/>
              <a:ext cx="198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>
              <a:off x="867" y="2614"/>
              <a:ext cx="199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2" y="2759"/>
              <a:ext cx="168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897" y="2756"/>
              <a:ext cx="169" cy="141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0" y="2784"/>
              <a:ext cx="5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>
            <a:off x="3294045" y="3575051"/>
            <a:ext cx="189867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60818" y="3173408"/>
            <a:ext cx="202883" cy="342900"/>
          </a:xfrm>
          <a:prstGeom prst="rect">
            <a:avLst/>
          </a:prstGeom>
        </p:spPr>
      </p:pic>
      <p:pic>
        <p:nvPicPr>
          <p:cNvPr id="21" name="Grafik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54246" y="3940181"/>
            <a:ext cx="1137285" cy="417195"/>
          </a:xfrm>
          <a:prstGeom prst="rect">
            <a:avLst/>
          </a:prstGeom>
        </p:spPr>
      </p:pic>
      <p:pic>
        <p:nvPicPr>
          <p:cNvPr id="22" name="Grafik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19695" y="3976694"/>
            <a:ext cx="1125855" cy="417195"/>
          </a:xfrm>
          <a:prstGeom prst="rect">
            <a:avLst/>
          </a:prstGeom>
        </p:spPr>
      </p:pic>
      <p:pic>
        <p:nvPicPr>
          <p:cNvPr id="38" name="Grafik 3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33522" y="4889517"/>
            <a:ext cx="3849624" cy="324612"/>
          </a:xfrm>
          <a:prstGeom prst="rect">
            <a:avLst/>
          </a:prstGeom>
        </p:spPr>
      </p:pic>
      <p:pic>
        <p:nvPicPr>
          <p:cNvPr id="37" name="Grafik 3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97012" y="5656291"/>
            <a:ext cx="7139178" cy="443484"/>
          </a:xfrm>
          <a:prstGeom prst="rect">
            <a:avLst/>
          </a:prstGeom>
        </p:spPr>
      </p:pic>
      <p:pic>
        <p:nvPicPr>
          <p:cNvPr id="27" name="Picture 2" descr="C:\haider\Arbeit\Strato\Itemsets\Text\Vortrag\shield blu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7674" y="5473728"/>
            <a:ext cx="734065" cy="876312"/>
          </a:xfrm>
          <a:prstGeom prst="rect">
            <a:avLst/>
          </a:prstGeom>
          <a:noFill/>
        </p:spPr>
      </p:pic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884187" y="4853006"/>
            <a:ext cx="495300" cy="314325"/>
            <a:chOff x="612" y="2614"/>
            <a:chExt cx="454" cy="283"/>
          </a:xfrm>
          <a:scene3d>
            <a:camera prst="isometricLeftDown"/>
            <a:lightRig rig="threePt" dir="t"/>
          </a:scene3d>
        </p:grpSpPr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612" y="2614"/>
              <a:ext cx="454" cy="2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sp3d extrusionH="342900">
              <a:extrusionClr>
                <a:schemeClr val="bg2"/>
              </a:extrusionClr>
            </a:sp3d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612" y="2614"/>
              <a:ext cx="198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H="1">
              <a:off x="867" y="2614"/>
              <a:ext cx="199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612" y="2759"/>
              <a:ext cx="168" cy="13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68" y="0"/>
                </a:cxn>
              </a:cxnLst>
              <a:rect l="0" t="0" r="r" b="b"/>
              <a:pathLst>
                <a:path w="168" h="138">
                  <a:moveTo>
                    <a:pt x="0" y="138"/>
                  </a:moveTo>
                  <a:lnTo>
                    <a:pt x="16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897" y="2756"/>
              <a:ext cx="169" cy="141"/>
            </a:xfrm>
            <a:custGeom>
              <a:avLst/>
              <a:gdLst/>
              <a:ahLst/>
              <a:cxnLst>
                <a:cxn ang="0">
                  <a:pos x="169" y="141"/>
                </a:cxn>
                <a:cxn ang="0">
                  <a:pos x="0" y="0"/>
                </a:cxn>
              </a:cxnLst>
              <a:rect l="0" t="0" r="r" b="b"/>
              <a:pathLst>
                <a:path w="169" h="141">
                  <a:moveTo>
                    <a:pt x="169" y="141"/>
                  </a:move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810" y="2784"/>
              <a:ext cx="5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7" y="1"/>
                </a:cxn>
              </a:cxnLst>
              <a:rect l="0" t="0" r="r" b="b"/>
              <a:pathLst>
                <a:path w="57" h="15">
                  <a:moveTo>
                    <a:pt x="0" y="0"/>
                  </a:moveTo>
                  <a:cubicBezTo>
                    <a:pt x="0" y="0"/>
                    <a:pt x="27" y="15"/>
                    <a:pt x="27" y="15"/>
                  </a:cubicBezTo>
                  <a:cubicBezTo>
                    <a:pt x="36" y="15"/>
                    <a:pt x="52" y="4"/>
                    <a:pt x="57" y="1"/>
                  </a:cubicBezTo>
                </a:path>
              </a:pathLst>
            </a:custGeom>
            <a:solidFill>
              <a:schemeClr val="folHlink"/>
            </a:solidFill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sp3d extrusionH="342900">
              <a:extrusionClr>
                <a:srgbClr val="7030A0"/>
              </a:extrusionClr>
            </a:sp3d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 We Get    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A</a:t>
            </a:r>
            <a:r>
              <a:rPr lang="en-US" dirty="0" smtClean="0"/>
              <a:t>pproximate true predictive distribution.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Ensure that approximation is suitable as probability distribution.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Haider &amp; Tobias Scheffer: Bayesian Clustering for Email Campaign Detection</a:t>
            </a:r>
            <a:endParaRPr lang="de-DE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05546" y="654012"/>
            <a:ext cx="292104" cy="493696"/>
          </a:xfrm>
          <a:prstGeom prst="rect">
            <a:avLst/>
          </a:prstGeom>
        </p:spPr>
      </p:pic>
      <p:pic>
        <p:nvPicPr>
          <p:cNvPr id="7" name="Picture 6" descr="C:\haider\Arbeit\Strato\Itemsets\Text\Vortrag\Chrisdesign_weapon_shie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4447" y="2552688"/>
            <a:ext cx="734065" cy="876312"/>
          </a:xfrm>
          <a:prstGeom prst="rect">
            <a:avLst/>
          </a:prstGeom>
          <a:noFill/>
        </p:spPr>
      </p:pic>
      <p:pic>
        <p:nvPicPr>
          <p:cNvPr id="8" name="Picture 2" descr="C:\haider\Arbeit\Strato\Itemsets\Text\Vortrag\shield bl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3123" y="2552688"/>
            <a:ext cx="734065" cy="876312"/>
          </a:xfrm>
          <a:prstGeom prst="rect">
            <a:avLst/>
          </a:prstGeom>
          <a:noFill/>
        </p:spPr>
      </p:pic>
      <p:pic>
        <p:nvPicPr>
          <p:cNvPr id="12" name="Grafik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77933" y="3538539"/>
            <a:ext cx="6126480" cy="324612"/>
          </a:xfrm>
          <a:prstGeom prst="rect">
            <a:avLst/>
          </a:prstGeom>
        </p:spPr>
      </p:pic>
      <p:pic>
        <p:nvPicPr>
          <p:cNvPr id="13" name="Grafik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14446" y="5327675"/>
            <a:ext cx="6567678" cy="324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heta_i \sim P(\theta)$&#10;&#10;&#10;\end{document}"/>
  <p:tag name="IGUANATEXSIZE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\sim P(x|\theta) = \prod_d P(x_d|\theta_d)$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heta \sim P(\theta) = \prod_d P_{Beta}(\theta_d|\alpha_d,\beta_d)$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(X_c) =  \prod_d \frac{B(\alpha_d + \#_d,\beta_d + |X_c|-\#_d)}&#10;{B(\alpha_d,\beta_d)}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x|X_c) = \prod_{d:x_d=1}\frac{\alpha_d+\#_d}{\alpha_d+\beta_d+|X_c|}&#10;\prod_{d:x_d=0}\frac{\beta_d+\#_d}{\alpha_d+\beta_d+|X_c|}$&#10;&#10;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$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0,1\}^D$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0,1\}^E$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\sim P(x|\theta) = \prod_e P(\phi_e(x)|\theta_e)$&#10;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x|X_c) = \prod_{e:\phi_e(x)=1}\frac{\alpha_e+\#_e}{\alpha_e+\beta_e+|X_c|}&#10;\prod_{e:\phi(x)=0}\frac{\beta_e+\#_e}{\alpha_e+\beta_e+|X_c|}$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\sim P(x|\theta)$&#10;&#10;&#10;\end{document}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$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x|X) \quad \approx \quad Q_{\phi}(x|X)=\prod_e P(\phi_e(x)|\phi_e(X))$&#10;&#10;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Theorem: $\forall X: \sum_x Q_{\phi}(x|X) \leq 1 \leftrightarrow \phi$ is injective.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$&#10;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$&#10;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^a_{[i,j]}: \quad \left(\begin{matrix}&#10;\vdots\\x_i\\ \vdots\\x_j\\ \vdots \end{matrix} \right)&#10;\mapsto&#10;\left(\begin{matrix}&#10;\vdots\\x_i\wedge x_j\\ x_i \wedge \neg x_j\\\neg x_i \wedge x_j\\ \vdots \end{matrix} \right)&#10;$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^x_{[i,j]}: \quad \left(\begin{matrix}&#10;\vdots\\x_i\\ \vdots\\x_j\\ \vdots \end{matrix} \right)&#10;\mapsto&#10;\left(\begin{matrix}&#10;\vdots\\x_i\\ \vdots \\ x_i \neq  x_j\\ \vdots \end{matrix} \right)&#10;$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{\psi^a_{[i,j]},\psi^x_{[i,j]}|\forall i,j\}^*&#10;$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$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P(x|X) &amp;\approx&amp; Q_{\phi}(x|X)\\&#10;\arg \min_{\phi} E_{X \sim P(x)} &#10;\left[ KL(P(\cdot|X) \right. &amp;\|&amp; \left. Q_{\phi}(\cdot|X)) \right]&#10;\end{eqnarray*}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= \{x_1,\dots,x_n\}$&#10;&#10;&#10;\end{document}"/>
  <p:tag name="IGUANATEXSIZE" val="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sum_{x \in S} \log Q_{\phi}(x|S\setminus \{x\})$$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Over all $\phi \in \{\psi^a, \psi^x \}^*$, maximize&#10;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 = id&#10;$$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hat{\psi} = \arg \max_{\psi} \sum_{x \in S} \log&#10;Q_{\phi \circ \psi} (x | S \setminus \{x\})$$&#10;&#10;\end{document}"/>
  <p:tag name="IGUANATEXSIZE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 = \phi \circ \hat{\psi}$$&#10;&#10;\end{document}"/>
  <p:tag name="IGUANATEXSIZE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matrix}&#10;q \\ r \\ s \\ t &#10;\end{matrix}\right)&#10;\quad \quad \quad \longrightarrow \quad \quad \quad &#10;\left(\begin{matrix}&#10;q \wedge r \\ q \wedge \neg r \\ \neg q \wedge r \\ s \\ t &#10;\end{matrix}\right)&#10;\quad \quad \quad \longrightarrow \quad \quad \quad &#10;\left(\begin{matrix}&#10;q \wedge r \\ q \wedge \neg r \\ \neg q \wedge r \\ &#10;(q\wedge r) \neq s \\ t &#10;\end{matrix}\right)&#10;$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nput vector $x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(x)=\psi^a_{[q,r]}(x)$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(x)=\psi^a_{[q,r]} \circ \psi^x_{[q\wedge r,s]}(x)$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hat{\psi} = \psi^a_{[q,r]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arg \max_C P(C|X)$&#10;&#10;&#10;\end{document}"/>
  <p:tag name="IGUANATEXSIZE" val="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hat{\psi} = \psi^x_{[q\wedge r,s]}$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left(\begin{matrix}&#10;\vdots\\x_i\\ \vdots\\x_j\\ \vdots \end{matrix} \right)&#10;\mapsto&#10;\left(\begin{matrix}&#10;\vdots\\x_i\wedge x_j\\ x_i \wedge \neg x_j\\\neg x_i \wedge x_j\\ \vdots \end{matrix} \right)&#10;$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left(\begin{matrix}&#10;\vdots\\x_i\\ \vdots\\x_j\\ \vdots \end{matrix} \right)&#10;\mapsto&#10;\left(\begin{matrix}&#10;\vdots\\x_i\\ \vdots \\ x_i \neq  x_j\\ \vdots \end{matrix} \right)&#10;$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arg \max_C P(C|X)$&#10;&#10;&#10;\end{document}"/>
  <p:tag name="IGUANATEXSIZE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arg \max_c P(x|X_c)$&#10;&#10;&#10;\end{document}"/>
  <p:tag name="IGUANATEXSIZE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frac{\max_{X_{spamtrap}} P(x|X_{spamtrap})}{P(x)}$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(X_c) =  \int_{\theta} \prod_{x \in X_c} P(x|\theta) P(\theta) d\theta$&#10;&#10;&#10;\end{document}"/>
  <p:tag name="IGUANATEXSIZE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x|X_c) = \int_{\theta}P(x|\theta)P(\theta|X_c)d\theta$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X = \{x_1,\dots,x_n\}$&#10;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theta_i$&#10;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C^* = \arg \max_C P(C|X)$&#10;&#10;&#10;\end{document}"/>
  <p:tag name="IGUANATEXSIZE" val="28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Microsoft Office PowerPoint</Application>
  <PresentationFormat>Bildschirmpräsentation (4:3)</PresentationFormat>
  <Paragraphs>266</Paragraphs>
  <Slides>20</Slides>
  <Notes>20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Bayesian Clustering for Email Campaign Detection</vt:lpstr>
      <vt:lpstr>Email Campaign Detection</vt:lpstr>
      <vt:lpstr>Email Campaign Detection</vt:lpstr>
      <vt:lpstr>Spam Filtering</vt:lpstr>
      <vt:lpstr>Problem Setting</vt:lpstr>
      <vt:lpstr>Outline</vt:lpstr>
      <vt:lpstr>Bayesian Clustering with Independent Binary Features</vt:lpstr>
      <vt:lpstr>Feature Transformation</vt:lpstr>
      <vt:lpstr>How Do We Get    ?</vt:lpstr>
      <vt:lpstr>What Does     Look Like?</vt:lpstr>
      <vt:lpstr>How To Find The Optimal    ?</vt:lpstr>
      <vt:lpstr>Feature Transformation: Algorithm</vt:lpstr>
      <vt:lpstr>Feature Transformation: Example</vt:lpstr>
      <vt:lpstr>Sequential Bayesian Clustering</vt:lpstr>
      <vt:lpstr>Case Study: Email Campaign Detection</vt:lpstr>
      <vt:lpstr>Setting 1: Non-Spams from Test Distribution Available</vt:lpstr>
      <vt:lpstr>Results</vt:lpstr>
      <vt:lpstr>Setting 2: No Non-Spams from Test Distribution Available</vt:lpstr>
      <vt:lpstr>Results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 </cp:lastModifiedBy>
  <cp:revision>162</cp:revision>
  <dcterms:created xsi:type="dcterms:W3CDTF">2009-06-10T14:06:12Z</dcterms:created>
  <dcterms:modified xsi:type="dcterms:W3CDTF">2009-06-16T16:23:30Z</dcterms:modified>
</cp:coreProperties>
</file>