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9"/>
  </p:notesMasterIdLst>
  <p:sldIdLst>
    <p:sldId id="256" r:id="rId2"/>
    <p:sldId id="380" r:id="rId3"/>
    <p:sldId id="381" r:id="rId4"/>
    <p:sldId id="378" r:id="rId5"/>
    <p:sldId id="379" r:id="rId6"/>
    <p:sldId id="344" r:id="rId7"/>
    <p:sldId id="383" r:id="rId8"/>
    <p:sldId id="358" r:id="rId9"/>
    <p:sldId id="400" r:id="rId10"/>
    <p:sldId id="384" r:id="rId11"/>
    <p:sldId id="385" r:id="rId12"/>
    <p:sldId id="388" r:id="rId13"/>
    <p:sldId id="354" r:id="rId14"/>
    <p:sldId id="328" r:id="rId15"/>
    <p:sldId id="391" r:id="rId16"/>
    <p:sldId id="392" r:id="rId17"/>
    <p:sldId id="394" r:id="rId18"/>
    <p:sldId id="398" r:id="rId19"/>
    <p:sldId id="374" r:id="rId20"/>
    <p:sldId id="367" r:id="rId21"/>
    <p:sldId id="371" r:id="rId22"/>
    <p:sldId id="372" r:id="rId23"/>
    <p:sldId id="373" r:id="rId24"/>
    <p:sldId id="399" r:id="rId25"/>
    <p:sldId id="326" r:id="rId26"/>
    <p:sldId id="359" r:id="rId27"/>
    <p:sldId id="389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AD9CD"/>
    <a:srgbClr val="00B0F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53362" autoAdjust="0"/>
  </p:normalViewPr>
  <p:slideViewPr>
    <p:cSldViewPr>
      <p:cViewPr varScale="1">
        <p:scale>
          <a:sx n="44" d="100"/>
          <a:sy n="44" d="100"/>
        </p:scale>
        <p:origin x="-22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Dual-core CPU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diamond"/>
            <c:size val="9"/>
            <c:spPr>
              <a:solidFill>
                <a:srgbClr val="00206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0.58982400000000035</c:v>
                </c:pt>
                <c:pt idx="1">
                  <c:v>4.1943039999999945</c:v>
                </c:pt>
                <c:pt idx="2">
                  <c:v>18.431999999999999</c:v>
                </c:pt>
                <c:pt idx="3">
                  <c:v>36.864000000000004</c:v>
                </c:pt>
                <c:pt idx="4">
                  <c:v>45.088768000000002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1.7598436190729834</c:v>
                </c:pt>
                <c:pt idx="1">
                  <c:v>2.5387224529437837</c:v>
                </c:pt>
                <c:pt idx="2">
                  <c:v>3.168929285141366</c:v>
                </c:pt>
                <c:pt idx="3">
                  <c:v>4.034698115642934</c:v>
                </c:pt>
                <c:pt idx="4">
                  <c:v>4.1617189596546078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GPU</c:v>
                </c:pt>
              </c:strCache>
            </c:strRef>
          </c:tx>
          <c:spPr>
            <a:ln w="50800">
              <a:solidFill>
                <a:schemeClr val="accent1"/>
              </a:solidFill>
            </a:ln>
          </c:spPr>
          <c:marker>
            <c:symbol val="square"/>
            <c:size val="9"/>
            <c:spPr>
              <a:solidFill>
                <a:schemeClr val="accent2"/>
              </a:solidFill>
              <a:ln>
                <a:solidFill>
                  <a:srgbClr val="D34817"/>
                </a:solidFill>
              </a:ln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0.58982400000000035</c:v>
                </c:pt>
                <c:pt idx="1">
                  <c:v>4.1943039999999945</c:v>
                </c:pt>
                <c:pt idx="2">
                  <c:v>18.431999999999999</c:v>
                </c:pt>
                <c:pt idx="3">
                  <c:v>36.864000000000004</c:v>
                </c:pt>
                <c:pt idx="4">
                  <c:v>45.088768000000002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0.65007453501141366</c:v>
                </c:pt>
                <c:pt idx="1">
                  <c:v>1.3283050533491918</c:v>
                </c:pt>
                <c:pt idx="2">
                  <c:v>1.9122919313914619</c:v>
                </c:pt>
                <c:pt idx="3">
                  <c:v>2.2021056642391477</c:v>
                </c:pt>
                <c:pt idx="4">
                  <c:v>2.3005280217188391</c:v>
                </c:pt>
              </c:numCache>
            </c:numRef>
          </c:yVal>
        </c:ser>
        <c:axId val="85755008"/>
        <c:axId val="85775104"/>
      </c:scatterChart>
      <c:valAx>
        <c:axId val="85755008"/>
        <c:scaling>
          <c:orientation val="minMax"/>
        </c:scaling>
        <c:axPos val="b"/>
        <c:numFmt formatCode="General" sourceLinked="1"/>
        <c:majorTickMark val="none"/>
        <c:tickLblPos val="none"/>
        <c:crossAx val="85775104"/>
        <c:crosses val="autoZero"/>
        <c:crossBetween val="midCat"/>
      </c:valAx>
      <c:valAx>
        <c:axId val="85775104"/>
        <c:scaling>
          <c:orientation val="minMax"/>
        </c:scaling>
        <c:axPos val="l"/>
        <c:numFmt formatCode="General" sourceLinked="1"/>
        <c:majorTickMark val="none"/>
        <c:tickLblPos val="none"/>
        <c:crossAx val="85755008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Dual-core CPU</c:v>
                </c:pt>
              </c:strCache>
            </c:strRef>
          </c:tx>
          <c:spPr>
            <a:ln w="50800">
              <a:solidFill>
                <a:srgbClr val="0070C0"/>
              </a:solidFill>
            </a:ln>
            <a:effectLst/>
          </c:spPr>
          <c:marker>
            <c:symbol val="diamond"/>
            <c:size val="9"/>
            <c:spPr>
              <a:solidFill>
                <a:srgbClr val="002060"/>
              </a:solidFill>
              <a:effectLst/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10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8.7000000000000011</c:v>
                </c:pt>
                <c:pt idx="2">
                  <c:v>19.8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GPU</c:v>
                </c:pt>
              </c:strCache>
            </c:strRef>
          </c:tx>
          <c:spPr>
            <a:ln w="50800">
              <a:solidFill>
                <a:schemeClr val="accent1"/>
              </a:solidFill>
            </a:ln>
          </c:spPr>
          <c:marker>
            <c:symbol val="square"/>
            <c:size val="9"/>
            <c:spPr>
              <a:solidFill>
                <a:schemeClr val="accent2"/>
              </a:solidFill>
              <a:ln>
                <a:solidFill>
                  <a:srgbClr val="D34817"/>
                </a:solidFill>
              </a:ln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10</c:v>
                </c:pt>
              </c:numCache>
            </c:numRef>
          </c:xVal>
          <c:yVal>
            <c:numRef>
              <c:f>Sheet1!$C$2:$C$4</c:f>
              <c:numCache>
                <c:formatCode>General</c:formatCode>
                <c:ptCount val="3"/>
                <c:pt idx="0">
                  <c:v>0.86000000000000065</c:v>
                </c:pt>
                <c:pt idx="1">
                  <c:v>0.96000000000000063</c:v>
                </c:pt>
                <c:pt idx="2">
                  <c:v>1.29</c:v>
                </c:pt>
              </c:numCache>
            </c:numRef>
          </c:yVal>
        </c:ser>
        <c:axId val="88823680"/>
        <c:axId val="88846336"/>
      </c:scatterChart>
      <c:valAx>
        <c:axId val="88823680"/>
        <c:scaling>
          <c:orientation val="minMax"/>
          <c:max val="10"/>
          <c:min val="2"/>
        </c:scaling>
        <c:axPos val="b"/>
        <c:numFmt formatCode="General" sourceLinked="0"/>
        <c:tickLblPos val="none"/>
        <c:txPr>
          <a:bodyPr/>
          <a:lstStyle/>
          <a:p>
            <a:pPr>
              <a:defRPr sz="2400"/>
            </a:pPr>
            <a:endParaRPr lang="en-US"/>
          </a:p>
        </c:txPr>
        <c:crossAx val="88846336"/>
        <c:crosses val="autoZero"/>
        <c:crossBetween val="midCat"/>
      </c:valAx>
      <c:valAx>
        <c:axId val="88846336"/>
        <c:scaling>
          <c:orientation val="minMax"/>
          <c:max val="20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88823680"/>
        <c:crosses val="autoZero"/>
        <c:crossBetween val="midCat"/>
        <c:majorUnit val="5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EF358B-08A2-48A0-8512-37C64DEF2C29}" type="datetimeFigureOut">
              <a:rPr lang="en-US"/>
              <a:pPr>
                <a:defRPr/>
              </a:pPr>
              <a:t>6/17/2009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C51823-AC37-4602-958B-945AB0FCC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77EBD8-BCAF-4EBF-9C3E-594A5F390E8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51823-AC37-4602-958B-945AB0FCC94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51823-AC37-4602-958B-945AB0FCC94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51823-AC37-4602-958B-945AB0FCC94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51823-AC37-4602-958B-945AB0FCC94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aseline="0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9114CB-74A4-4738-9E28-90879926E707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51823-AC37-4602-958B-945AB0FCC94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51823-AC37-4602-958B-945AB0FCC94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aseline="0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9114CB-74A4-4738-9E28-90879926E707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9114CB-74A4-4738-9E28-90879926E707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9114CB-74A4-4738-9E28-90879926E707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4E3270-79F3-4681-810B-EF2DABE66CC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9114CB-74A4-4738-9E28-90879926E707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9114CB-74A4-4738-9E28-90879926E707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smtClean="0"/>
              <a:t>modern computing, sometimes the bottleneck is getting data into the processor from</a:t>
            </a:r>
            <a:r>
              <a:rPr lang="en-US" baseline="0" dirty="0" smtClean="0"/>
              <a:t> the memory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51823-AC37-4602-958B-945AB0FCC94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http://www.cs.technion.ac.il/~marks/docs/LinuxClubGPGPU.pdf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51823-AC37-4602-958B-945AB0FCC94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51823-AC37-4602-958B-945AB0FCC9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51823-AC37-4602-958B-945AB0FCC9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42FBD-BB25-43C4-B0CB-DE30327DD5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51823-AC37-4602-958B-945AB0FCC9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9114CB-74A4-4738-9E28-90879926E70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51823-AC37-4602-958B-945AB0FCC9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51823-AC37-4602-958B-945AB0FCC94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515EC-BECD-4B45-90FB-D09599718272}" type="datetime1">
              <a:rPr lang="en-US"/>
              <a:pPr>
                <a:defRPr/>
              </a:pPr>
              <a:t>6/17/2009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Self-taught Learning             Rajat Raina, Alexis Battle, Honglak Lee, Benjamin Packer, Andrew Y. Ng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00C49C-9413-4378-BAEF-857B939776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69C2-FB23-4A86-8E6B-1B16F741DC78}" type="datetime1">
              <a:rPr lang="en-US"/>
              <a:pPr>
                <a:defRPr/>
              </a:pPr>
              <a:t>6/17/2009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Self-taught Learning             Rajat Raina, Alexis Battle, Honglak Lee, Benjamin Packer, Andrew Y. Ng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6076-10AB-40C3-9A26-937846445F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51492-3DC7-4C20-8912-574ACB823435}" type="datetime1">
              <a:rPr lang="en-US"/>
              <a:pPr>
                <a:defRPr/>
              </a:pPr>
              <a:t>6/17/2009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Self-taught Learning             Rajat Raina, Alexis Battle, Honglak Lee, Benjamin Packer, Andrew Y. Ng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8D041-2C6F-46B3-B23B-EB1AAD9FC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85800" y="6400800"/>
            <a:ext cx="81534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E867A-51B6-4F57-97E6-9FB07500B9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03C40-0B2F-421B-BEDF-49AE974E441C}" type="datetime1">
              <a:rPr lang="en-US"/>
              <a:pPr>
                <a:defRPr/>
              </a:pPr>
              <a:t>6/17/2009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Self-taught Learning             Rajat Raina, Alexis Battle, Honglak Lee, Benjamin Packer, Andrew Y. Ng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1BD1-2230-427E-A550-6C92ED2869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3298D-17BE-434D-9ACA-FF8938A32A68}" type="datetime1">
              <a:rPr lang="en-US"/>
              <a:pPr>
                <a:defRPr/>
              </a:pPr>
              <a:t>6/17/2009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Self-taught Learning             Rajat Raina, Alexis Battle, Honglak Lee, Benjamin Packer, Andrew Y. Ng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7404D-D3E1-42D7-89FD-19B3C2B935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67736-BB1C-455A-8E36-7067F3320C98}" type="datetime1">
              <a:rPr lang="en-US"/>
              <a:pPr>
                <a:defRPr/>
              </a:pPr>
              <a:t>6/17/2009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Self-taught Learning             Rajat Raina, Alexis Battle, Honglak Lee, Benjamin Packer, Andrew Y. Ng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43F4D-68B1-4206-8F69-E83735A63E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0695E-72FC-4763-BA14-1F12D13DCCCD}" type="datetime1">
              <a:rPr lang="en-US"/>
              <a:pPr>
                <a:defRPr/>
              </a:pPr>
              <a:t>6/17/2009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Self-taught Learning             Rajat Raina, Alexis Battle, Honglak Lee, Benjamin Packer, Andrew Y. Ng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C12D-76D5-41E1-84FF-F574097748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B664E-51F8-4E62-8E7A-BE16502D73C4}" type="datetime1">
              <a:rPr lang="en-US"/>
              <a:pPr>
                <a:defRPr/>
              </a:pPr>
              <a:t>6/17/2009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Self-taught Learning             Rajat Raina, Alexis Battle, Honglak Lee, Benjamin Packer, Andrew Y. Ng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784AD-BDCF-45B6-B848-0CE3E5AFE7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64D11-8429-4451-98C9-CEAE1C4A5E76}" type="datetime1">
              <a:rPr lang="en-US"/>
              <a:pPr>
                <a:defRPr/>
              </a:pPr>
              <a:t>6/17/2009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Self-taught Learning             Rajat Raina, Alexis Battle, Honglak Lee, Benjamin Packer, Andrew Y. Ng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33E88-B334-4911-B770-1B324132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30BF6-7257-4F79-963A-A8DB8C525972}" type="datetime1">
              <a:rPr lang="en-US"/>
              <a:pPr>
                <a:defRPr/>
              </a:pPr>
              <a:t>6/17/2009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Self-taught Learning             Rajat Raina, Alexis Battle, Honglak Lee, Benjamin Packer, Andrew Y. Ng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18DA2-6B63-4517-8577-BA51C2B5AF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381B5FA-9EB7-4711-826E-8017C91FDCFD}" type="datetime1">
              <a:rPr lang="en-US"/>
              <a:pPr>
                <a:defRPr/>
              </a:pPr>
              <a:t>6/17/2009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Self-taught Learning             Rajat Raina, Alexis Battle, Honglak Lee, Benjamin Packer, Andrew Y. Ng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277CB48-2415-475B-9264-9559DFF573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64" r:id="rId4"/>
    <p:sldLayoutId id="2147483765" r:id="rId5"/>
    <p:sldLayoutId id="2147483766" r:id="rId6"/>
    <p:sldLayoutId id="2147483767" r:id="rId7"/>
    <p:sldLayoutId id="2147483773" r:id="rId8"/>
    <p:sldLayoutId id="2147483774" r:id="rId9"/>
    <p:sldLayoutId id="2147483768" r:id="rId10"/>
    <p:sldLayoutId id="214748376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90500" y="3200400"/>
            <a:ext cx="8610600" cy="2667000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/>
              <a:t>Rajat Raina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/>
              <a:t>Anand Madhavan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/>
              <a:t>Andrew Y. Ng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Stanford University</a:t>
            </a:r>
            <a:endParaRPr lang="en-US" sz="2400" dirty="0"/>
          </a:p>
        </p:txBody>
      </p:sp>
      <p:sp>
        <p:nvSpPr>
          <p:cNvPr id="13315" name="Title 2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mtClean="0"/>
              <a:t>Large-scale Deep Unsupervised Learning using Graphics Processors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Schematic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01650" y="6405146"/>
            <a:ext cx="84518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dirty="0" smtClean="0">
                <a:solidFill>
                  <a:schemeClr val="accent5"/>
                </a:solidFill>
              </a:rPr>
              <a:t>(Note: Some additional features not displayed.)</a:t>
            </a:r>
          </a:p>
        </p:txBody>
      </p:sp>
      <p:grpSp>
        <p:nvGrpSpPr>
          <p:cNvPr id="3" name="Group 57"/>
          <p:cNvGrpSpPr/>
          <p:nvPr/>
        </p:nvGrpSpPr>
        <p:grpSpPr>
          <a:xfrm>
            <a:off x="6140363" y="1971371"/>
            <a:ext cx="1469721" cy="2625419"/>
            <a:chOff x="6629400" y="2095500"/>
            <a:chExt cx="1676400" cy="2971800"/>
          </a:xfrm>
        </p:grpSpPr>
        <p:grpSp>
          <p:nvGrpSpPr>
            <p:cNvPr id="4" name="Group 53"/>
            <p:cNvGrpSpPr/>
            <p:nvPr/>
          </p:nvGrpSpPr>
          <p:grpSpPr>
            <a:xfrm>
              <a:off x="6629400" y="2095500"/>
              <a:ext cx="1676400" cy="2971800"/>
              <a:chOff x="6629400" y="2095500"/>
              <a:chExt cx="1676400" cy="2971800"/>
            </a:xfrm>
          </p:grpSpPr>
          <p:sp>
            <p:nvSpPr>
              <p:cNvPr id="140" name="TextBox 139"/>
              <p:cNvSpPr txBox="1"/>
              <p:nvPr/>
            </p:nvSpPr>
            <p:spPr>
              <a:xfrm>
                <a:off x="6667500" y="2095500"/>
                <a:ext cx="1600201" cy="34838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MP</a:t>
                </a:r>
                <a:endParaRPr lang="en-US" sz="1400" dirty="0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629400" y="2502932"/>
                <a:ext cx="1676400" cy="256436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6653784" y="2579132"/>
                <a:ext cx="1627631" cy="59225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en-US" sz="1400" dirty="0" smtClean="0"/>
                  <a:t>Shared Memory</a:t>
                </a:r>
              </a:p>
              <a:p>
                <a:pPr algn="ctr"/>
                <a:r>
                  <a:rPr lang="en-US" sz="1400" dirty="0" smtClean="0"/>
                  <a:t>(16K)</a:t>
                </a:r>
                <a:endParaRPr lang="en-US" sz="1400" dirty="0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6705601" y="4053247"/>
                <a:ext cx="342900" cy="243868"/>
              </a:xfrm>
              <a:prstGeom prst="rect">
                <a:avLst/>
              </a:prstGeom>
              <a:solidFill>
                <a:srgbClr val="FF9900"/>
              </a:solidFill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sz="1400" dirty="0" smtClean="0"/>
                  <a:t>SP</a:t>
                </a:r>
                <a:endParaRPr lang="en-US" sz="1400" dirty="0"/>
              </a:p>
            </p:txBody>
          </p:sp>
          <p:sp>
            <p:nvSpPr>
              <p:cNvPr id="144" name="Up-Down Arrow 143"/>
              <p:cNvSpPr/>
              <p:nvPr/>
            </p:nvSpPr>
            <p:spPr>
              <a:xfrm>
                <a:off x="7353300" y="3276600"/>
                <a:ext cx="228600" cy="685800"/>
              </a:xfrm>
              <a:prstGeom prst="up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7086600" y="4053246"/>
                <a:ext cx="342900" cy="243868"/>
              </a:xfrm>
              <a:prstGeom prst="rect">
                <a:avLst/>
              </a:prstGeom>
              <a:solidFill>
                <a:srgbClr val="FF9900"/>
              </a:solidFill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sz="1400" dirty="0" smtClean="0"/>
                  <a:t>SP</a:t>
                </a:r>
                <a:endParaRPr lang="en-US" sz="1400" dirty="0"/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7467601" y="4053246"/>
                <a:ext cx="342900" cy="243868"/>
              </a:xfrm>
              <a:prstGeom prst="rect">
                <a:avLst/>
              </a:prstGeom>
              <a:solidFill>
                <a:srgbClr val="FF9900"/>
              </a:solidFill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sz="1400" dirty="0" smtClean="0"/>
                  <a:t>SP</a:t>
                </a:r>
                <a:endParaRPr lang="en-US" sz="1400" dirty="0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7848600" y="4053246"/>
                <a:ext cx="342900" cy="243868"/>
              </a:xfrm>
              <a:prstGeom prst="rect">
                <a:avLst/>
              </a:prstGeom>
              <a:solidFill>
                <a:srgbClr val="FF9900"/>
              </a:solidFill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sz="1400" dirty="0" smtClean="0"/>
                  <a:t>SP</a:t>
                </a:r>
                <a:endParaRPr lang="en-US" sz="1400" dirty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6705601" y="4385847"/>
                <a:ext cx="342900" cy="243868"/>
              </a:xfrm>
              <a:prstGeom prst="rect">
                <a:avLst/>
              </a:prstGeom>
              <a:solidFill>
                <a:srgbClr val="FF9900"/>
              </a:solidFill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sz="1400" dirty="0" smtClean="0"/>
                  <a:t>SP</a:t>
                </a:r>
                <a:endParaRPr lang="en-US" sz="1400" dirty="0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7086600" y="4385845"/>
                <a:ext cx="342900" cy="243868"/>
              </a:xfrm>
              <a:prstGeom prst="rect">
                <a:avLst/>
              </a:prstGeom>
              <a:solidFill>
                <a:srgbClr val="FF9900"/>
              </a:solidFill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sz="1400" dirty="0" smtClean="0"/>
                  <a:t>SP</a:t>
                </a:r>
                <a:endParaRPr lang="en-US" sz="1400" dirty="0"/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7467601" y="4385845"/>
                <a:ext cx="342900" cy="243868"/>
              </a:xfrm>
              <a:prstGeom prst="rect">
                <a:avLst/>
              </a:prstGeom>
              <a:solidFill>
                <a:srgbClr val="FF9900"/>
              </a:solidFill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sz="1400" dirty="0" smtClean="0"/>
                  <a:t>SP</a:t>
                </a:r>
                <a:endParaRPr lang="en-US" sz="1400" dirty="0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7848600" y="4385845"/>
                <a:ext cx="342900" cy="243868"/>
              </a:xfrm>
              <a:prstGeom prst="rect">
                <a:avLst/>
              </a:prstGeom>
              <a:solidFill>
                <a:srgbClr val="FF9900"/>
              </a:solidFill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sz="1400" dirty="0" smtClean="0"/>
                  <a:t>SP</a:t>
                </a:r>
                <a:endParaRPr lang="en-US" sz="1400" dirty="0"/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6705600" y="4762500"/>
              <a:ext cx="1524000" cy="2667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Registers</a:t>
              </a:r>
              <a:endPara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30368" y="5292923"/>
            <a:ext cx="648013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Global Memory (~1GB)</a:t>
            </a:r>
          </a:p>
        </p:txBody>
      </p:sp>
      <p:sp>
        <p:nvSpPr>
          <p:cNvPr id="19" name="Up-Down Arrow 18"/>
          <p:cNvSpPr/>
          <p:nvPr/>
        </p:nvSpPr>
        <p:spPr>
          <a:xfrm>
            <a:off x="4436823" y="4731427"/>
            <a:ext cx="233819" cy="43757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3" name="TextBox 42"/>
          <p:cNvSpPr txBox="1"/>
          <p:nvPr/>
        </p:nvSpPr>
        <p:spPr>
          <a:xfrm>
            <a:off x="4737448" y="1971371"/>
            <a:ext cx="153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…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4737448" y="3886002"/>
            <a:ext cx="153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…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4236407" y="1230868"/>
            <a:ext cx="1002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 MPs</a:t>
            </a:r>
            <a:endParaRPr lang="en-US" sz="1600" dirty="0"/>
          </a:p>
        </p:txBody>
      </p:sp>
      <p:grpSp>
        <p:nvGrpSpPr>
          <p:cNvPr id="5" name="Group 51"/>
          <p:cNvGrpSpPr/>
          <p:nvPr/>
        </p:nvGrpSpPr>
        <p:grpSpPr>
          <a:xfrm>
            <a:off x="1330368" y="1971371"/>
            <a:ext cx="1469721" cy="2625420"/>
            <a:chOff x="1143000" y="2095500"/>
            <a:chExt cx="1676400" cy="2971800"/>
          </a:xfrm>
        </p:grpSpPr>
        <p:sp>
          <p:nvSpPr>
            <p:cNvPr id="6" name="TextBox 5"/>
            <p:cNvSpPr txBox="1"/>
            <p:nvPr/>
          </p:nvSpPr>
          <p:spPr>
            <a:xfrm>
              <a:off x="1181100" y="2095500"/>
              <a:ext cx="1600201" cy="3483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MP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43000" y="2502932"/>
              <a:ext cx="1676400" cy="256436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67384" y="2579132"/>
              <a:ext cx="1627631" cy="5922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 smtClean="0"/>
                <a:t>Shared Memory</a:t>
              </a:r>
            </a:p>
            <a:p>
              <a:pPr algn="ctr"/>
              <a:r>
                <a:rPr lang="en-US" sz="1400" dirty="0" smtClean="0"/>
                <a:t>(16K)</a:t>
              </a:r>
              <a:endParaRPr 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1" y="4053246"/>
              <a:ext cx="342900" cy="243868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400" dirty="0" smtClean="0"/>
                <a:t>SP</a:t>
              </a:r>
              <a:endParaRPr lang="en-US" sz="1400" dirty="0"/>
            </a:p>
          </p:txBody>
        </p:sp>
        <p:sp>
          <p:nvSpPr>
            <p:cNvPr id="17" name="Up-Down Arrow 16"/>
            <p:cNvSpPr/>
            <p:nvPr/>
          </p:nvSpPr>
          <p:spPr>
            <a:xfrm>
              <a:off x="1866900" y="3276600"/>
              <a:ext cx="228600" cy="685800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600200" y="4053245"/>
              <a:ext cx="342900" cy="243868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400" dirty="0" smtClean="0"/>
                <a:t>SP</a:t>
              </a:r>
              <a:endParaRPr lang="en-US" sz="1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981201" y="4053245"/>
              <a:ext cx="342900" cy="243868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400" dirty="0" smtClean="0"/>
                <a:t>SP</a:t>
              </a:r>
              <a:endParaRPr lang="en-US" sz="1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362200" y="4053245"/>
              <a:ext cx="342900" cy="243868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400" dirty="0" smtClean="0"/>
                <a:t>SP</a:t>
              </a:r>
              <a:endParaRPr lang="en-US" sz="1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219201" y="4385846"/>
              <a:ext cx="342900" cy="243868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400" dirty="0" smtClean="0"/>
                <a:t>SP</a:t>
              </a:r>
              <a:endParaRPr lang="en-US" sz="14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600200" y="4385845"/>
              <a:ext cx="342900" cy="243868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400" dirty="0" smtClean="0"/>
                <a:t>SP</a:t>
              </a:r>
              <a:endParaRPr lang="en-US" sz="14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981201" y="4385845"/>
              <a:ext cx="342900" cy="243868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400" dirty="0" smtClean="0"/>
                <a:t>SP</a:t>
              </a:r>
              <a:endParaRPr lang="en-US" sz="14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362200" y="4385845"/>
              <a:ext cx="342900" cy="243868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400" dirty="0" smtClean="0"/>
                <a:t>SP</a:t>
              </a:r>
              <a:endParaRPr lang="en-US" sz="1400" dirty="0"/>
            </a:p>
          </p:txBody>
        </p:sp>
      </p:grpSp>
      <p:grpSp>
        <p:nvGrpSpPr>
          <p:cNvPr id="7" name="Group 52"/>
          <p:cNvGrpSpPr/>
          <p:nvPr/>
        </p:nvGrpSpPr>
        <p:grpSpPr>
          <a:xfrm>
            <a:off x="3033908" y="1971371"/>
            <a:ext cx="1469721" cy="2625420"/>
            <a:chOff x="3086100" y="2095500"/>
            <a:chExt cx="1676400" cy="2971800"/>
          </a:xfrm>
        </p:grpSpPr>
        <p:sp>
          <p:nvSpPr>
            <p:cNvPr id="127" name="TextBox 126"/>
            <p:cNvSpPr txBox="1"/>
            <p:nvPr/>
          </p:nvSpPr>
          <p:spPr>
            <a:xfrm>
              <a:off x="3124200" y="2095500"/>
              <a:ext cx="1600201" cy="3483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MP</a:t>
              </a:r>
              <a:endParaRPr lang="en-US" sz="14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086100" y="2502932"/>
              <a:ext cx="1676400" cy="256436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110484" y="2579132"/>
              <a:ext cx="1627631" cy="5922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 smtClean="0"/>
                <a:t>Shared Memory</a:t>
              </a:r>
            </a:p>
            <a:p>
              <a:pPr algn="ctr"/>
              <a:r>
                <a:rPr lang="en-US" sz="1400" dirty="0" smtClean="0"/>
                <a:t>(16K)</a:t>
              </a:r>
              <a:endParaRPr lang="en-US" sz="1400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162301" y="4053246"/>
              <a:ext cx="342900" cy="243868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400" dirty="0" smtClean="0"/>
                <a:t>SP</a:t>
              </a:r>
              <a:endParaRPr lang="en-US" sz="1400" dirty="0"/>
            </a:p>
          </p:txBody>
        </p:sp>
        <p:sp>
          <p:nvSpPr>
            <p:cNvPr id="131" name="Up-Down Arrow 130"/>
            <p:cNvSpPr/>
            <p:nvPr/>
          </p:nvSpPr>
          <p:spPr>
            <a:xfrm>
              <a:off x="3810000" y="3276600"/>
              <a:ext cx="228600" cy="685800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543300" y="4053245"/>
              <a:ext cx="342900" cy="243868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400" dirty="0" smtClean="0"/>
                <a:t>SP</a:t>
              </a:r>
              <a:endParaRPr lang="en-US" sz="14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924301" y="4053245"/>
              <a:ext cx="342900" cy="243868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400" dirty="0" smtClean="0"/>
                <a:t>SP</a:t>
              </a:r>
              <a:endParaRPr lang="en-US" sz="14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4305300" y="4053245"/>
              <a:ext cx="342900" cy="243868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400" dirty="0" smtClean="0"/>
                <a:t>SP</a:t>
              </a:r>
              <a:endParaRPr lang="en-US" sz="14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162301" y="4385846"/>
              <a:ext cx="342900" cy="243868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400" dirty="0" smtClean="0"/>
                <a:t>SP</a:t>
              </a:r>
              <a:endParaRPr lang="en-US" sz="14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543300" y="4385845"/>
              <a:ext cx="342900" cy="243868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400" dirty="0" smtClean="0"/>
                <a:t>SP</a:t>
              </a:r>
              <a:endParaRPr lang="en-US" sz="14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924301" y="4385845"/>
              <a:ext cx="342900" cy="243868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400" dirty="0" smtClean="0"/>
                <a:t>SP</a:t>
              </a:r>
              <a:endParaRPr lang="en-US" sz="14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305300" y="4385845"/>
              <a:ext cx="342900" cy="243868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400" dirty="0" smtClean="0"/>
                <a:t>SP</a:t>
              </a:r>
              <a:endParaRPr lang="en-US" sz="1400" dirty="0"/>
            </a:p>
          </p:txBody>
        </p:sp>
      </p:grpSp>
      <p:sp>
        <p:nvSpPr>
          <p:cNvPr id="152" name="Left Brace 151"/>
          <p:cNvSpPr/>
          <p:nvPr/>
        </p:nvSpPr>
        <p:spPr>
          <a:xfrm rot="5400000">
            <a:off x="4352034" y="-1454462"/>
            <a:ext cx="336592" cy="6313118"/>
          </a:xfrm>
          <a:prstGeom prst="leftBrace">
            <a:avLst>
              <a:gd name="adj1" fmla="val 36385"/>
              <a:gd name="adj2" fmla="val 4929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5" name="Oval Callout 154"/>
          <p:cNvSpPr/>
          <p:nvPr/>
        </p:nvSpPr>
        <p:spPr>
          <a:xfrm>
            <a:off x="5038072" y="4462154"/>
            <a:ext cx="1819927" cy="807821"/>
          </a:xfrm>
          <a:prstGeom prst="wedgeEllipseCallout">
            <a:avLst>
              <a:gd name="adj1" fmla="val -70531"/>
              <a:gd name="adj2" fmla="val 15060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GB/s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(coalesced)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Oval Callout 156"/>
          <p:cNvSpPr/>
          <p:nvPr/>
        </p:nvSpPr>
        <p:spPr>
          <a:xfrm>
            <a:off x="495300" y="2678215"/>
            <a:ext cx="1035485" cy="639525"/>
          </a:xfrm>
          <a:prstGeom prst="wedgeEllipseCallout">
            <a:avLst>
              <a:gd name="adj1" fmla="val 84717"/>
              <a:gd name="adj2" fmla="val 24768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1000GB/s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397174" y="4327517"/>
            <a:ext cx="1336110" cy="2356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Registers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100714" y="4327517"/>
            <a:ext cx="1336110" cy="2356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Registers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Up-Down Arrow 58"/>
          <p:cNvSpPr/>
          <p:nvPr/>
        </p:nvSpPr>
        <p:spPr>
          <a:xfrm>
            <a:off x="4419600" y="5676900"/>
            <a:ext cx="266700" cy="495300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Callout 60"/>
          <p:cNvSpPr/>
          <p:nvPr/>
        </p:nvSpPr>
        <p:spPr>
          <a:xfrm>
            <a:off x="5181600" y="5600700"/>
            <a:ext cx="2057400" cy="731621"/>
          </a:xfrm>
          <a:prstGeom prst="wedgeEllipseCallout">
            <a:avLst>
              <a:gd name="adj1" fmla="val -75031"/>
              <a:gd name="adj2" fmla="val -4768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Slow transfer from RAM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191000" y="6134100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animBg="1"/>
      <p:bldP spid="157" grpId="0" animBg="1"/>
      <p:bldP spid="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91500" cy="4572000"/>
          </a:xfrm>
        </p:spPr>
        <p:txBody>
          <a:bodyPr/>
          <a:lstStyle/>
          <a:p>
            <a:r>
              <a:rPr lang="en-US" dirty="0" smtClean="0"/>
              <a:t>Two-level parallelism</a:t>
            </a:r>
          </a:p>
          <a:p>
            <a:r>
              <a:rPr lang="en-US" sz="2400" dirty="0" smtClean="0"/>
              <a:t>Split task into blocks, blocks into threads.</a:t>
            </a:r>
          </a:p>
          <a:p>
            <a:pPr lvl="1"/>
            <a:r>
              <a:rPr lang="en-US" dirty="0" smtClean="0"/>
              <a:t>Access to global memory (not RAM).</a:t>
            </a:r>
          </a:p>
          <a:p>
            <a:pPr lvl="1"/>
            <a:r>
              <a:rPr lang="en-US" dirty="0" smtClean="0"/>
              <a:t>Restrictions on memory access patterns.</a:t>
            </a:r>
          </a:p>
          <a:p>
            <a:endParaRPr lang="en-US" sz="1100" dirty="0" smtClean="0"/>
          </a:p>
          <a:p>
            <a:endParaRPr lang="en-US" sz="300" dirty="0" smtClean="0"/>
          </a:p>
          <a:p>
            <a:r>
              <a:rPr lang="en-US" dirty="0" smtClean="0"/>
              <a:t>Main bottleneck:</a:t>
            </a:r>
          </a:p>
          <a:p>
            <a:pPr lvl="1"/>
            <a:r>
              <a:rPr lang="en-US" dirty="0" smtClean="0"/>
              <a:t>Getting data into GPU memory, and accessing it in efficient ways.</a:t>
            </a:r>
          </a:p>
          <a:p>
            <a:endParaRPr lang="en-US" sz="900" dirty="0" smtClean="0"/>
          </a:p>
          <a:p>
            <a:r>
              <a:rPr lang="en-US" dirty="0" smtClean="0"/>
              <a:t>NVIDIA CUDA</a:t>
            </a:r>
          </a:p>
          <a:p>
            <a:pPr lvl="1"/>
            <a:r>
              <a:rPr lang="en-US" dirty="0" smtClean="0"/>
              <a:t>High-level routines to allocate/copy GPU memory.</a:t>
            </a:r>
          </a:p>
          <a:p>
            <a:pPr lvl="1"/>
            <a:r>
              <a:rPr lang="en-US" dirty="0" smtClean="0"/>
              <a:t>Good GPU matrix libraries that suffice for many machine learning tasks.</a:t>
            </a:r>
          </a:p>
          <a:p>
            <a:pPr lvl="1"/>
            <a:endParaRPr lang="en-US" dirty="0" smtClean="0"/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dirty="0" smtClean="0"/>
              <a:t>GPU Programming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5867400" y="914400"/>
            <a:ext cx="3124200" cy="2895600"/>
            <a:chOff x="5791200" y="914400"/>
            <a:chExt cx="3124200" cy="2895600"/>
          </a:xfrm>
        </p:grpSpPr>
        <p:grpSp>
          <p:nvGrpSpPr>
            <p:cNvPr id="2" name="Group 55"/>
            <p:cNvGrpSpPr/>
            <p:nvPr/>
          </p:nvGrpSpPr>
          <p:grpSpPr>
            <a:xfrm>
              <a:off x="5791200" y="914400"/>
              <a:ext cx="3124200" cy="2520310"/>
              <a:chOff x="6035566" y="3924300"/>
              <a:chExt cx="2765534" cy="2278009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6057900" y="5956088"/>
                <a:ext cx="2743200" cy="24622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Global Memory (~1GB)</a:t>
                </a:r>
              </a:p>
            </p:txBody>
          </p:sp>
          <p:sp>
            <p:nvSpPr>
              <p:cNvPr id="6" name="Up-Down Arrow 5"/>
              <p:cNvSpPr/>
              <p:nvPr/>
            </p:nvSpPr>
            <p:spPr>
              <a:xfrm>
                <a:off x="7402786" y="5577280"/>
                <a:ext cx="141014" cy="338479"/>
              </a:xfrm>
              <a:prstGeom prst="up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grpSp>
            <p:nvGrpSpPr>
              <p:cNvPr id="4" name="Group 8"/>
              <p:cNvGrpSpPr/>
              <p:nvPr/>
            </p:nvGrpSpPr>
            <p:grpSpPr>
              <a:xfrm>
                <a:off x="6035566" y="3924300"/>
                <a:ext cx="886372" cy="1600200"/>
                <a:chOff x="1143000" y="2095500"/>
                <a:chExt cx="1676400" cy="2341589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1181100" y="2095500"/>
                  <a:ext cx="1600199" cy="360298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shade val="50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MP</a:t>
                  </a:r>
                  <a:endParaRPr lang="en-US" sz="1000" dirty="0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143000" y="2502932"/>
                  <a:ext cx="1676400" cy="193415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167385" y="2579133"/>
                  <a:ext cx="1627633" cy="585485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accent1">
                      <a:shade val="50000"/>
                    </a:schemeClr>
                  </a:solidFill>
                </a:ln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Shared Memory</a:t>
                  </a:r>
                  <a:endParaRPr lang="en-US" sz="1000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1219201" y="3810004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14" name="Up-Down Arrow 13"/>
                <p:cNvSpPr/>
                <p:nvPr/>
              </p:nvSpPr>
              <p:spPr>
                <a:xfrm>
                  <a:off x="1866903" y="3266296"/>
                  <a:ext cx="212861" cy="429405"/>
                </a:xfrm>
                <a:prstGeom prst="up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600200" y="38100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981198" y="38100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362200" y="38100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1219201" y="4142602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1600200" y="41426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1981198" y="41426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2362200" y="41426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</p:grpSp>
          <p:grpSp>
            <p:nvGrpSpPr>
              <p:cNvPr id="7" name="Group 21"/>
              <p:cNvGrpSpPr/>
              <p:nvPr/>
            </p:nvGrpSpPr>
            <p:grpSpPr>
              <a:xfrm>
                <a:off x="6962228" y="3924300"/>
                <a:ext cx="886372" cy="1600200"/>
                <a:chOff x="1143000" y="2095500"/>
                <a:chExt cx="1676400" cy="2341588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1191868" y="2095500"/>
                  <a:ext cx="1600199" cy="360298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shade val="50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MP</a:t>
                  </a:r>
                  <a:endParaRPr lang="en-US" sz="1000" dirty="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1143000" y="2502932"/>
                  <a:ext cx="1676400" cy="193415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167385" y="2579133"/>
                  <a:ext cx="1627633" cy="585485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accent1">
                      <a:shade val="50000"/>
                    </a:schemeClr>
                  </a:solidFill>
                </a:ln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Shared Memory</a:t>
                  </a:r>
                  <a:endParaRPr lang="en-US" sz="1000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219201" y="3810004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1600200" y="38100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981198" y="38100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2362200" y="38100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219201" y="4142602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1600200" y="41426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981198" y="41426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2362200" y="41426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</p:grpSp>
          <p:grpSp>
            <p:nvGrpSpPr>
              <p:cNvPr id="8" name="Group 34"/>
              <p:cNvGrpSpPr/>
              <p:nvPr/>
            </p:nvGrpSpPr>
            <p:grpSpPr>
              <a:xfrm>
                <a:off x="7908159" y="3924300"/>
                <a:ext cx="886372" cy="1600200"/>
                <a:chOff x="1143000" y="2095500"/>
                <a:chExt cx="1676400" cy="2341589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1181100" y="2095500"/>
                  <a:ext cx="1600199" cy="360298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shade val="50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MP</a:t>
                  </a:r>
                  <a:endParaRPr lang="en-US" sz="1000" dirty="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143000" y="2502932"/>
                  <a:ext cx="1676400" cy="193415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167385" y="2579133"/>
                  <a:ext cx="1627633" cy="585485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accent1">
                      <a:shade val="50000"/>
                    </a:schemeClr>
                  </a:solidFill>
                </a:ln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Shared Memory</a:t>
                  </a:r>
                  <a:endParaRPr lang="en-US" sz="1000" dirty="0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219201" y="3810004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00200" y="38100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981198" y="38100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362200" y="38100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219201" y="4142602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00200" y="41426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981198" y="41426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2362200" y="4142601"/>
                  <a:ext cx="342899" cy="225186"/>
                </a:xfrm>
                <a:prstGeom prst="rect">
                  <a:avLst/>
                </a:prstGeom>
                <a:solidFill>
                  <a:srgbClr val="FF9900"/>
                </a:solidFill>
              </p:spPr>
              <p:txBody>
                <a:bodyPr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SP</a:t>
                  </a:r>
                  <a:endParaRPr lang="en-US" sz="1000" dirty="0"/>
                </a:p>
              </p:txBody>
            </p:sp>
          </p:grpSp>
          <p:sp>
            <p:nvSpPr>
              <p:cNvPr id="52" name="Up-Down Arrow 51"/>
              <p:cNvSpPr/>
              <p:nvPr/>
            </p:nvSpPr>
            <p:spPr>
              <a:xfrm>
                <a:off x="7332719" y="4724400"/>
                <a:ext cx="112547" cy="293448"/>
              </a:xfrm>
              <a:prstGeom prst="up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53" name="Up-Down Arrow 52"/>
              <p:cNvSpPr/>
              <p:nvPr/>
            </p:nvSpPr>
            <p:spPr>
              <a:xfrm>
                <a:off x="8305800" y="4724400"/>
                <a:ext cx="112547" cy="293448"/>
              </a:xfrm>
              <a:prstGeom prst="up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sp>
          <p:nvSpPr>
            <p:cNvPr id="49" name="Up-Down Arrow 48"/>
            <p:cNvSpPr/>
            <p:nvPr/>
          </p:nvSpPr>
          <p:spPr>
            <a:xfrm>
              <a:off x="7353300" y="3505200"/>
              <a:ext cx="152400" cy="304800"/>
            </a:xfrm>
            <a:prstGeom prst="up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200900" y="3771900"/>
            <a:ext cx="125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RAM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learning on GPUs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Initialize parameters in global memory.</a:t>
            </a:r>
          </a:p>
          <a:p>
            <a:pPr>
              <a:buNone/>
            </a:pPr>
            <a:r>
              <a:rPr lang="en-US" b="1" dirty="0" smtClean="0"/>
              <a:t>while</a:t>
            </a:r>
            <a:r>
              <a:rPr lang="en-US" dirty="0" smtClean="0"/>
              <a:t>  convergence criterion is not satisfied</a:t>
            </a:r>
          </a:p>
          <a:p>
            <a:pPr marL="682625" indent="0">
              <a:buNone/>
            </a:pPr>
            <a:r>
              <a:rPr lang="en-US" dirty="0" smtClean="0"/>
              <a:t>Periodically transfer a large number of unlabeled examples into global memory.</a:t>
            </a:r>
          </a:p>
          <a:p>
            <a:pPr marL="682625" indent="0">
              <a:buNone/>
            </a:pPr>
            <a:r>
              <a:rPr lang="en-US" dirty="0" smtClean="0"/>
              <a:t>Pick a few of the unlabeled examples at a time, and compute the updates in parallel using the GPU's two-level parallelism (blocks and threads) or GPU matrix libraries.</a:t>
            </a:r>
          </a:p>
          <a:p>
            <a:pPr>
              <a:buNone/>
            </a:pPr>
            <a:r>
              <a:rPr lang="en-US" b="1" dirty="0" smtClean="0"/>
              <a:t>end</a:t>
            </a:r>
          </a:p>
          <a:p>
            <a:pPr>
              <a:buNone/>
            </a:pPr>
            <a:r>
              <a:rPr lang="en-US" dirty="0" smtClean="0"/>
              <a:t>Transfer learnt parameters from global memory.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362200"/>
            <a:ext cx="4457700" cy="1638300"/>
          </a:xfrm>
        </p:spPr>
        <p:txBody>
          <a:bodyPr/>
          <a:lstStyle/>
          <a:p>
            <a:pPr algn="ctr"/>
            <a:r>
              <a:rPr lang="en-US" dirty="0" smtClean="0"/>
              <a:t>Deep Belief Networks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Learning Large DBNs using Graphics Processors                                        Rajat Raina, Andrew Y. 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3429000"/>
            <a:ext cx="7848600" cy="2590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Contrastive divergence learning via conditional distributions: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2671763" y="2743200"/>
            <a:ext cx="3352800" cy="571500"/>
            <a:chOff x="1181100" y="3543300"/>
            <a:chExt cx="3352800" cy="571500"/>
          </a:xfrm>
        </p:grpSpPr>
        <p:sp>
          <p:nvSpPr>
            <p:cNvPr id="12" name="Rectangle 11"/>
            <p:cNvSpPr/>
            <p:nvPr/>
          </p:nvSpPr>
          <p:spPr>
            <a:xfrm>
              <a:off x="1181100" y="3657600"/>
              <a:ext cx="28956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Connector 3"/>
            <p:cNvSpPr/>
            <p:nvPr/>
          </p:nvSpPr>
          <p:spPr>
            <a:xfrm>
              <a:off x="1333500" y="3733800"/>
              <a:ext cx="342900" cy="304800"/>
            </a:xfrm>
            <a:prstGeom prst="flowChartConnector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1905000" y="3733800"/>
              <a:ext cx="342900" cy="304800"/>
            </a:xfrm>
            <a:prstGeom prst="flowChartConnector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476500" y="3733800"/>
              <a:ext cx="342900" cy="304800"/>
            </a:xfrm>
            <a:prstGeom prst="flowChartConnector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48000" y="3543300"/>
              <a:ext cx="114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1"/>
                  </a:solidFill>
                </a:rPr>
                <a:t>. . .</a:t>
              </a:r>
              <a:endParaRPr lang="en-US" sz="2800" b="1" dirty="0">
                <a:solidFill>
                  <a:schemeClr val="accent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91000" y="3657600"/>
              <a:ext cx="3429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33500" y="3695700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sz="1600" baseline="-25000" dirty="0" smtClean="0"/>
                <a:t>1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905000" y="3695700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sz="1600" baseline="-25000" dirty="0" smtClean="0"/>
                <a:t>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76500" y="3695700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sz="1600" baseline="-25000" dirty="0" smtClean="0"/>
                <a:t>3</a:t>
              </a:r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976563" y="1790700"/>
            <a:ext cx="2743200" cy="571500"/>
            <a:chOff x="1943100" y="2590800"/>
            <a:chExt cx="2743200" cy="571500"/>
          </a:xfrm>
        </p:grpSpPr>
        <p:sp>
          <p:nvSpPr>
            <p:cNvPr id="11" name="Rectangle 10"/>
            <p:cNvSpPr/>
            <p:nvPr/>
          </p:nvSpPr>
          <p:spPr>
            <a:xfrm>
              <a:off x="1943100" y="2705100"/>
              <a:ext cx="2286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Connector 4"/>
            <p:cNvSpPr/>
            <p:nvPr/>
          </p:nvSpPr>
          <p:spPr>
            <a:xfrm>
              <a:off x="2133600" y="2781300"/>
              <a:ext cx="342900" cy="3048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2705100" y="2781300"/>
              <a:ext cx="342900" cy="3048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00400" y="2590800"/>
              <a:ext cx="114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. . .</a:t>
              </a:r>
              <a:endParaRPr lang="en-US" sz="28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43400" y="2781300"/>
              <a:ext cx="3429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095500" y="2754868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sz="1600" baseline="-25000" dirty="0" smtClean="0"/>
                <a:t>1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705100" y="2743200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sz="1600" baseline="-25000" dirty="0" smtClean="0"/>
                <a:t>2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8343900" cy="1143000"/>
          </a:xfrm>
        </p:spPr>
        <p:txBody>
          <a:bodyPr/>
          <a:lstStyle/>
          <a:p>
            <a:r>
              <a:rPr lang="en-US" dirty="0" smtClean="0"/>
              <a:t>Restricted Boltzmann Machine (RBM)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843213" y="2438400"/>
            <a:ext cx="647700" cy="342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3128963" y="2152650"/>
            <a:ext cx="6477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3128963" y="2495550"/>
            <a:ext cx="647700" cy="228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V="1">
            <a:off x="3414713" y="2209800"/>
            <a:ext cx="647700" cy="800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V="1">
            <a:off x="3700463" y="2495550"/>
            <a:ext cx="6477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3402521" y="2450592"/>
            <a:ext cx="667512" cy="338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3257550" y="3657600"/>
          <a:ext cx="2028825" cy="495300"/>
        </p:xfrm>
        <a:graphic>
          <a:graphicData uri="http://schemas.openxmlformats.org/presentationml/2006/ole">
            <p:oleObj spid="_x0000_s31745" name="Equation" r:id="rId4" imgW="939600" imgH="228600" progId="Equation.3">
              <p:embed/>
            </p:oleObj>
          </a:graphicData>
        </a:graphic>
      </p:graphicFrame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636713" y="4343400"/>
          <a:ext cx="4738687" cy="711200"/>
        </p:xfrm>
        <a:graphic>
          <a:graphicData uri="http://schemas.openxmlformats.org/presentationml/2006/ole">
            <p:oleObj spid="_x0000_s31746" name="Equation" r:id="rId5" imgW="2374560" imgH="355320" progId="Equation.3">
              <p:embed/>
            </p:oleObj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2943225" y="5486400"/>
          <a:ext cx="2822575" cy="989012"/>
        </p:xfrm>
        <a:graphic>
          <a:graphicData uri="http://schemas.openxmlformats.org/presentationml/2006/ole">
            <p:oleObj spid="_x0000_s31753" name="Equation" r:id="rId6" imgW="1307880" imgH="457200" progId="Equation.3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Single graphics card: </a:t>
            </a:r>
            <a:r>
              <a:rPr lang="en-US" dirty="0" err="1" smtClean="0"/>
              <a:t>Nvidia</a:t>
            </a:r>
            <a:r>
              <a:rPr lang="en-US" dirty="0" smtClean="0"/>
              <a:t> GTX 280</a:t>
            </a:r>
          </a:p>
          <a:p>
            <a:pPr lvl="1"/>
            <a:r>
              <a:rPr lang="en-US" dirty="0" smtClean="0"/>
              <a:t>1GB on-board memory, 240 cores.</a:t>
            </a:r>
          </a:p>
          <a:p>
            <a:pPr lvl="1"/>
            <a:r>
              <a:rPr lang="en-US" dirty="0" smtClean="0"/>
              <a:t>Current price: US $250.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CPU:</a:t>
            </a:r>
          </a:p>
          <a:p>
            <a:pPr lvl="1"/>
            <a:r>
              <a:rPr lang="en-US" dirty="0" smtClean="0"/>
              <a:t>Two cores, each @3.16GHz.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/>
          <p:nvPr/>
        </p:nvGraphicFramePr>
        <p:xfrm>
          <a:off x="2095500" y="1409700"/>
          <a:ext cx="6057900" cy="424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Large RBMs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800100" y="54102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Box 504"/>
          <p:cNvSpPr txBox="1">
            <a:spLocks noChangeArrowheads="1"/>
          </p:cNvSpPr>
          <p:nvPr/>
        </p:nvSpPr>
        <p:spPr bwMode="auto">
          <a:xfrm>
            <a:off x="6134100" y="3500735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b="1" dirty="0" smtClean="0">
                <a:solidFill>
                  <a:schemeClr val="accent2"/>
                </a:solidFill>
                <a:latin typeface="+mn-lt"/>
              </a:rPr>
              <a:t>5 hours</a:t>
            </a:r>
            <a:endParaRPr lang="en-US" sz="24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504"/>
          <p:cNvSpPr txBox="1">
            <a:spLocks noChangeArrowheads="1"/>
          </p:cNvSpPr>
          <p:nvPr/>
        </p:nvSpPr>
        <p:spPr bwMode="auto">
          <a:xfrm>
            <a:off x="6286500" y="1447800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2 weeks</a:t>
            </a:r>
            <a:endParaRPr lang="en-US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 Box 504"/>
          <p:cNvSpPr txBox="1">
            <a:spLocks noChangeArrowheads="1"/>
          </p:cNvSpPr>
          <p:nvPr/>
        </p:nvSpPr>
        <p:spPr bwMode="auto">
          <a:xfrm>
            <a:off x="4610100" y="3615035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b="1" dirty="0" smtClean="0">
                <a:solidFill>
                  <a:schemeClr val="accent2"/>
                </a:solidFill>
                <a:latin typeface="+mn-lt"/>
              </a:rPr>
              <a:t>GPU</a:t>
            </a:r>
            <a:endParaRPr lang="en-US" sz="24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Text Box 504"/>
          <p:cNvSpPr txBox="1">
            <a:spLocks noChangeArrowheads="1"/>
          </p:cNvSpPr>
          <p:nvPr/>
        </p:nvSpPr>
        <p:spPr bwMode="auto">
          <a:xfrm>
            <a:off x="4114800" y="1524000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Dual-core CPU</a:t>
            </a:r>
            <a:endParaRPr lang="en-US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ext Box 504"/>
          <p:cNvSpPr txBox="1">
            <a:spLocks noChangeArrowheads="1"/>
          </p:cNvSpPr>
          <p:nvPr/>
        </p:nvSpPr>
        <p:spPr bwMode="auto">
          <a:xfrm>
            <a:off x="38100" y="3086100"/>
            <a:ext cx="14859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dirty="0" smtClean="0">
                <a:latin typeface="+mn-lt"/>
              </a:rPr>
              <a:t>Learning time for 10 million examples </a:t>
            </a:r>
          </a:p>
          <a:p>
            <a:pPr algn="ctr" defTabSz="5062538">
              <a:spcBef>
                <a:spcPct val="50000"/>
              </a:spcBef>
            </a:pPr>
            <a:r>
              <a:rPr lang="en-US" sz="2400" dirty="0" smtClean="0">
                <a:latin typeface="+mn-lt"/>
              </a:rPr>
              <a:t>(log scale)</a:t>
            </a:r>
            <a:endParaRPr lang="en-US" sz="2400" dirty="0">
              <a:latin typeface="+mn-lt"/>
            </a:endParaRPr>
          </a:p>
        </p:txBody>
      </p:sp>
      <p:sp>
        <p:nvSpPr>
          <p:cNvPr id="13" name="Text Box 504"/>
          <p:cNvSpPr txBox="1">
            <a:spLocks noChangeArrowheads="1"/>
          </p:cNvSpPr>
          <p:nvPr/>
        </p:nvSpPr>
        <p:spPr bwMode="auto">
          <a:xfrm>
            <a:off x="2590800" y="5715000"/>
            <a:ext cx="495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dirty="0" smtClean="0">
                <a:latin typeface="+mn-lt"/>
              </a:rPr>
              <a:t>Millions of parameters</a:t>
            </a:r>
            <a:endParaRPr lang="en-US" sz="2400" dirty="0">
              <a:latin typeface="+mn-lt"/>
            </a:endParaRPr>
          </a:p>
        </p:txBody>
      </p:sp>
      <p:sp>
        <p:nvSpPr>
          <p:cNvPr id="14" name="Text Box 504"/>
          <p:cNvSpPr txBox="1">
            <a:spLocks noChangeArrowheads="1"/>
          </p:cNvSpPr>
          <p:nvPr/>
        </p:nvSpPr>
        <p:spPr bwMode="auto">
          <a:xfrm>
            <a:off x="2171700" y="5486400"/>
            <a:ext cx="7277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062538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    1                             18                                 36          45</a:t>
            </a:r>
            <a:endParaRPr lang="en-US" sz="2000" dirty="0">
              <a:latin typeface="+mn-lt"/>
            </a:endParaRPr>
          </a:p>
        </p:txBody>
      </p:sp>
      <p:sp>
        <p:nvSpPr>
          <p:cNvPr id="17" name="Text Box 504"/>
          <p:cNvSpPr txBox="1">
            <a:spLocks noChangeArrowheads="1"/>
          </p:cNvSpPr>
          <p:nvPr/>
        </p:nvSpPr>
        <p:spPr bwMode="auto">
          <a:xfrm>
            <a:off x="2171700" y="3314700"/>
            <a:ext cx="198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8 hours</a:t>
            </a:r>
            <a:endParaRPr lang="en-US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8" name="Text Box 504"/>
          <p:cNvSpPr txBox="1">
            <a:spLocks noChangeArrowheads="1"/>
          </p:cNvSpPr>
          <p:nvPr/>
        </p:nvSpPr>
        <p:spPr bwMode="auto">
          <a:xfrm>
            <a:off x="2095500" y="4533900"/>
            <a:ext cx="220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800" b="1" dirty="0" smtClean="0">
                <a:solidFill>
                  <a:schemeClr val="accent2"/>
                </a:solidFill>
                <a:latin typeface="+mn-lt"/>
              </a:rPr>
              <a:t>½</a:t>
            </a:r>
            <a:r>
              <a:rPr lang="en-US" sz="2400" b="1" dirty="0" smtClean="0">
                <a:solidFill>
                  <a:schemeClr val="accent2"/>
                </a:solidFill>
                <a:latin typeface="+mn-lt"/>
              </a:rPr>
              <a:t> hour</a:t>
            </a:r>
            <a:endParaRPr lang="en-US" sz="24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9" name="Text Box 504"/>
          <p:cNvSpPr txBox="1">
            <a:spLocks noChangeArrowheads="1"/>
          </p:cNvSpPr>
          <p:nvPr/>
        </p:nvSpPr>
        <p:spPr bwMode="auto">
          <a:xfrm>
            <a:off x="3124200" y="3348335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b="1" dirty="0" smtClean="0">
                <a:solidFill>
                  <a:schemeClr val="accent2"/>
                </a:solidFill>
                <a:latin typeface="+mn-lt"/>
              </a:rPr>
              <a:t>2 hours</a:t>
            </a:r>
            <a:endParaRPr lang="en-US" sz="24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0" name="Text Box 504"/>
          <p:cNvSpPr txBox="1">
            <a:spLocks noChangeArrowheads="1"/>
          </p:cNvSpPr>
          <p:nvPr/>
        </p:nvSpPr>
        <p:spPr bwMode="auto">
          <a:xfrm>
            <a:off x="2400300" y="2324100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35 hours</a:t>
            </a:r>
            <a:endParaRPr lang="en-US" sz="2400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209800" y="4076700"/>
            <a:ext cx="64389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47900" y="2857500"/>
            <a:ext cx="64389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47900" y="2095500"/>
            <a:ext cx="64389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" name="Text Box 504"/>
          <p:cNvSpPr txBox="1">
            <a:spLocks noChangeArrowheads="1"/>
          </p:cNvSpPr>
          <p:nvPr/>
        </p:nvSpPr>
        <p:spPr bwMode="auto">
          <a:xfrm>
            <a:off x="1333500" y="3848100"/>
            <a:ext cx="121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062538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   1 hour</a:t>
            </a:r>
            <a:endParaRPr lang="en-US" sz="2000" dirty="0">
              <a:latin typeface="+mn-lt"/>
            </a:endParaRPr>
          </a:p>
        </p:txBody>
      </p:sp>
      <p:sp>
        <p:nvSpPr>
          <p:cNvPr id="27" name="Text Box 504"/>
          <p:cNvSpPr txBox="1">
            <a:spLocks noChangeArrowheads="1"/>
          </p:cNvSpPr>
          <p:nvPr/>
        </p:nvSpPr>
        <p:spPr bwMode="auto">
          <a:xfrm>
            <a:off x="1409700" y="2624435"/>
            <a:ext cx="106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062538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   1 day</a:t>
            </a:r>
            <a:endParaRPr lang="en-US" sz="2000" dirty="0">
              <a:latin typeface="+mn-lt"/>
            </a:endParaRPr>
          </a:p>
        </p:txBody>
      </p:sp>
      <p:sp>
        <p:nvSpPr>
          <p:cNvPr id="28" name="Text Box 504"/>
          <p:cNvSpPr txBox="1">
            <a:spLocks noChangeArrowheads="1"/>
          </p:cNvSpPr>
          <p:nvPr/>
        </p:nvSpPr>
        <p:spPr bwMode="auto">
          <a:xfrm>
            <a:off x="1257300" y="1900535"/>
            <a:ext cx="1181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062538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   1 week</a:t>
            </a:r>
            <a:endParaRPr lang="en-US" sz="20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6686550" y="2647950"/>
            <a:ext cx="1485900" cy="1588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504"/>
          <p:cNvSpPr txBox="1">
            <a:spLocks noChangeArrowheads="1"/>
          </p:cNvSpPr>
          <p:nvPr/>
        </p:nvSpPr>
        <p:spPr bwMode="auto">
          <a:xfrm>
            <a:off x="6629400" y="2395835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72x faster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patches DBN</a:t>
            </a:r>
            <a:endParaRPr lang="en-US" dirty="0"/>
          </a:p>
        </p:txBody>
      </p:sp>
      <p:grpSp>
        <p:nvGrpSpPr>
          <p:cNvPr id="3" name="Group 21"/>
          <p:cNvGrpSpPr/>
          <p:nvPr/>
        </p:nvGrpSpPr>
        <p:grpSpPr>
          <a:xfrm>
            <a:off x="1981200" y="1981200"/>
            <a:ext cx="5448300" cy="3733800"/>
            <a:chOff x="2782662" y="2526814"/>
            <a:chExt cx="3477949" cy="2426186"/>
          </a:xfrm>
        </p:grpSpPr>
        <p:sp>
          <p:nvSpPr>
            <p:cNvPr id="5" name="Rectangle 4"/>
            <p:cNvSpPr/>
            <p:nvPr/>
          </p:nvSpPr>
          <p:spPr>
            <a:xfrm>
              <a:off x="4173170" y="2529547"/>
              <a:ext cx="990101" cy="2749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latin typeface="+mn-lt"/>
                </a:rPr>
                <a:t>Hidden </a:t>
              </a:r>
              <a:r>
                <a:rPr lang="en-US" sz="2000" dirty="0" err="1" smtClean="0">
                  <a:latin typeface="+mn-lt"/>
                </a:rPr>
                <a:t>Units</a:t>
              </a:r>
              <a:r>
                <a:rPr lang="en-US" sz="2000" baseline="-25000" dirty="0" err="1" smtClean="0">
                  <a:latin typeface="+mn-lt"/>
                </a:rPr>
                <a:t>B</a:t>
              </a:r>
              <a:endParaRPr lang="en-US" sz="2000" baseline="-25000" dirty="0" smtClean="0"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782662" y="2529547"/>
              <a:ext cx="999509" cy="2749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latin typeface="+mn-lt"/>
                </a:rPr>
                <a:t>Hidden </a:t>
              </a:r>
              <a:r>
                <a:rPr lang="en-US" sz="2000" dirty="0" err="1" smtClean="0">
                  <a:latin typeface="+mn-lt"/>
                </a:rPr>
                <a:t>Units</a:t>
              </a:r>
              <a:r>
                <a:rPr lang="en-US" sz="2000" baseline="-25000" dirty="0" err="1" smtClean="0">
                  <a:latin typeface="+mn-lt"/>
                </a:rPr>
                <a:t>A</a:t>
              </a:r>
              <a:endParaRPr lang="en-US" sz="2000" dirty="0" smtClean="0">
                <a:latin typeface="+mn-lt"/>
              </a:endParaRPr>
            </a:p>
          </p:txBody>
        </p:sp>
        <p:sp>
          <p:nvSpPr>
            <p:cNvPr id="7" name="Parallelogram 6"/>
            <p:cNvSpPr/>
            <p:nvPr/>
          </p:nvSpPr>
          <p:spPr>
            <a:xfrm>
              <a:off x="2946156" y="3184934"/>
              <a:ext cx="2616074" cy="1768066"/>
            </a:xfrm>
            <a:prstGeom prst="parallelogram">
              <a:avLst>
                <a:gd name="adj" fmla="val 23917"/>
              </a:avLst>
            </a:prstGeom>
            <a:solidFill>
              <a:schemeClr val="bg1"/>
            </a:soli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Parallelogram 7"/>
            <p:cNvSpPr/>
            <p:nvPr/>
          </p:nvSpPr>
          <p:spPr>
            <a:xfrm>
              <a:off x="3466730" y="3470118"/>
              <a:ext cx="495300" cy="416082"/>
            </a:xfrm>
            <a:prstGeom prst="parallelogram">
              <a:avLst>
                <a:gd name="adj" fmla="val 23917"/>
              </a:avLst>
            </a:prstGeom>
            <a:solidFill>
              <a:srgbClr val="0070C0">
                <a:alpha val="20000"/>
              </a:srgbClr>
            </a:soli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6200000" flipV="1">
              <a:off x="2581754" y="3001600"/>
              <a:ext cx="1104524" cy="66543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Parallelogram 9"/>
            <p:cNvSpPr/>
            <p:nvPr/>
          </p:nvSpPr>
          <p:spPr>
            <a:xfrm>
              <a:off x="3596498" y="3667798"/>
              <a:ext cx="495300" cy="416082"/>
            </a:xfrm>
            <a:prstGeom prst="parallelogram">
              <a:avLst>
                <a:gd name="adj" fmla="val 23917"/>
              </a:avLst>
            </a:prstGeom>
            <a:solidFill>
              <a:srgbClr val="0070C0">
                <a:alpha val="20000"/>
              </a:srgbClr>
            </a:soli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79917" y="4161819"/>
              <a:ext cx="980694" cy="3172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 smtClean="0">
                  <a:latin typeface="+mn-lt"/>
                </a:rPr>
                <a:t>Input image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68542" y="3268548"/>
              <a:ext cx="573657" cy="2749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latin typeface="+mn-lt"/>
                </a:rPr>
                <a:t>Patch A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16200000" flipV="1">
              <a:off x="3482576" y="2992548"/>
              <a:ext cx="688064" cy="26707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660859" y="4032054"/>
              <a:ext cx="572653" cy="2749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latin typeface="+mn-lt"/>
                </a:rPr>
                <a:t>Patch B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936603" y="2861138"/>
              <a:ext cx="739221" cy="2599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latin typeface="+mn-lt"/>
                </a:rPr>
                <a:t>W</a:t>
              </a:r>
              <a:r>
                <a:rPr lang="en-US" sz="2000" baseline="-25000" dirty="0" smtClean="0">
                  <a:latin typeface="+mn-lt"/>
                </a:rPr>
                <a:t>A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dirty="0" err="1" smtClean="0">
                  <a:latin typeface="+mn-lt"/>
                </a:rPr>
                <a:t>b</a:t>
              </a:r>
              <a:r>
                <a:rPr lang="en-US" sz="2000" baseline="-25000" dirty="0" err="1" smtClean="0">
                  <a:latin typeface="+mn-lt"/>
                </a:rPr>
                <a:t>A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dirty="0" err="1" smtClean="0">
                  <a:latin typeface="+mn-lt"/>
                </a:rPr>
                <a:t>c</a:t>
              </a:r>
              <a:r>
                <a:rPr lang="en-US" sz="2000" baseline="-25000" dirty="0" err="1" smtClean="0">
                  <a:latin typeface="+mn-lt"/>
                </a:rPr>
                <a:t>A</a:t>
              </a:r>
              <a:endParaRPr lang="en-US" sz="2000" baseline="-25000" dirty="0" smtClean="0">
                <a:latin typeface="+mn-lt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 flipH="1" flipV="1">
              <a:off x="3505205" y="2978969"/>
              <a:ext cx="891771" cy="49794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3889981" y="2883905"/>
              <a:ext cx="1312753" cy="11000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4186480" y="2526814"/>
              <a:ext cx="914399" cy="267077"/>
            </a:xfrm>
            <a:prstGeom prst="roundRect">
              <a:avLst/>
            </a:prstGeom>
            <a:noFill/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130188" y="2861138"/>
              <a:ext cx="727965" cy="2599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latin typeface="+mn-lt"/>
                </a:rPr>
                <a:t>W</a:t>
              </a:r>
              <a:r>
                <a:rPr lang="en-US" sz="2000" baseline="-25000" dirty="0" smtClean="0">
                  <a:latin typeface="+mn-lt"/>
                </a:rPr>
                <a:t>B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dirty="0" err="1" smtClean="0">
                  <a:latin typeface="+mn-lt"/>
                </a:rPr>
                <a:t>b</a:t>
              </a:r>
              <a:r>
                <a:rPr lang="en-US" sz="2000" baseline="-25000" dirty="0" err="1" smtClean="0">
                  <a:latin typeface="+mn-lt"/>
                </a:rPr>
                <a:t>B</a:t>
              </a:r>
              <a:r>
                <a:rPr lang="en-US" sz="2000" dirty="0" smtClean="0">
                  <a:latin typeface="+mn-lt"/>
                </a:rPr>
                <a:t>, </a:t>
              </a:r>
              <a:r>
                <a:rPr lang="en-US" sz="2000" dirty="0" err="1" smtClean="0">
                  <a:latin typeface="+mn-lt"/>
                </a:rPr>
                <a:t>c</a:t>
              </a:r>
              <a:r>
                <a:rPr lang="en-US" sz="2000" baseline="-25000" dirty="0" err="1" smtClean="0">
                  <a:latin typeface="+mn-lt"/>
                </a:rPr>
                <a:t>B</a:t>
              </a:r>
              <a:endParaRPr lang="en-US" sz="2000" baseline="-25000" dirty="0" smtClean="0">
                <a:latin typeface="+mn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666896" y="2533394"/>
              <a:ext cx="489615" cy="2537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latin typeface="+mn-lt"/>
                </a:rPr>
                <a:t>. . . . . .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790738" y="2526814"/>
              <a:ext cx="914399" cy="267077"/>
            </a:xfrm>
            <a:prstGeom prst="roundRect">
              <a:avLst/>
            </a:prstGeom>
            <a:noFill/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110 million parameters.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patches DBN example</a:t>
            </a:r>
            <a:endParaRPr lang="en-US" dirty="0"/>
          </a:p>
        </p:txBody>
      </p:sp>
      <p:pic>
        <p:nvPicPr>
          <p:cNvPr id="7" name="Picture 6" descr="martindale.jpg"/>
          <p:cNvPicPr>
            <a:picLocks noChangeAspect="1"/>
          </p:cNvPicPr>
          <p:nvPr/>
        </p:nvPicPr>
        <p:blipFill>
          <a:blip r:embed="rId3" cstate="print">
            <a:lum bright="21000"/>
          </a:blip>
          <a:stretch>
            <a:fillRect/>
          </a:stretch>
        </p:blipFill>
        <p:spPr>
          <a:xfrm>
            <a:off x="6965120" y="1600200"/>
            <a:ext cx="1683580" cy="1409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" name="Group 7"/>
          <p:cNvGrpSpPr/>
          <p:nvPr/>
        </p:nvGrpSpPr>
        <p:grpSpPr>
          <a:xfrm>
            <a:off x="4191000" y="1485900"/>
            <a:ext cx="2552700" cy="1508105"/>
            <a:chOff x="3116239" y="3124200"/>
            <a:chExt cx="3086100" cy="1944679"/>
          </a:xfrm>
        </p:grpSpPr>
        <p:sp>
          <p:nvSpPr>
            <p:cNvPr id="9" name="Flowchart: Process 8"/>
            <p:cNvSpPr/>
            <p:nvPr/>
          </p:nvSpPr>
          <p:spPr>
            <a:xfrm>
              <a:off x="3276600" y="3695700"/>
              <a:ext cx="457200" cy="3048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16239" y="3124200"/>
              <a:ext cx="3086100" cy="1944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        	 … </a:t>
              </a:r>
            </a:p>
            <a:p>
              <a:r>
                <a:rPr lang="en-US" sz="2400" dirty="0" smtClean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	 …</a:t>
              </a:r>
            </a:p>
            <a:p>
              <a:r>
                <a:rPr lang="en-US" sz="2000" dirty="0" smtClean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   .                 .</a:t>
              </a:r>
            </a:p>
            <a:p>
              <a:r>
                <a:rPr lang="en-US" sz="2400" dirty="0" smtClean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	 …</a:t>
              </a:r>
              <a:endParaRPr lang="en-US" sz="24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3276600" y="3276600"/>
              <a:ext cx="457200" cy="3048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3848100" y="3276600"/>
              <a:ext cx="457200" cy="3048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3848100" y="3695700"/>
              <a:ext cx="457200" cy="3048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Process 15"/>
            <p:cNvSpPr/>
            <p:nvPr/>
          </p:nvSpPr>
          <p:spPr>
            <a:xfrm>
              <a:off x="3276599" y="4735445"/>
              <a:ext cx="457200" cy="304801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Process 16"/>
            <p:cNvSpPr/>
            <p:nvPr/>
          </p:nvSpPr>
          <p:spPr>
            <a:xfrm>
              <a:off x="3848100" y="4735445"/>
              <a:ext cx="457200" cy="304801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Process 18"/>
            <p:cNvSpPr/>
            <p:nvPr/>
          </p:nvSpPr>
          <p:spPr>
            <a:xfrm>
              <a:off x="4866564" y="4730433"/>
              <a:ext cx="457200" cy="304801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Process 19"/>
            <p:cNvSpPr/>
            <p:nvPr/>
          </p:nvSpPr>
          <p:spPr>
            <a:xfrm>
              <a:off x="4866564" y="3271588"/>
              <a:ext cx="457200" cy="304801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Process 20"/>
            <p:cNvSpPr/>
            <p:nvPr/>
          </p:nvSpPr>
          <p:spPr>
            <a:xfrm>
              <a:off x="4866564" y="3690688"/>
              <a:ext cx="457200" cy="304801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Up Arrow 21"/>
          <p:cNvSpPr/>
          <p:nvPr/>
        </p:nvSpPr>
        <p:spPr>
          <a:xfrm rot="16200000">
            <a:off x="6267450" y="1733550"/>
            <a:ext cx="304800" cy="5715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743700" y="3086100"/>
            <a:ext cx="2362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20736 units (144x144)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00500" y="3086100"/>
            <a:ext cx="2514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32768 units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(128 units per 24x24 patch)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43200" y="1866900"/>
            <a:ext cx="876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15680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units</a:t>
            </a:r>
          </a:p>
        </p:txBody>
      </p:sp>
      <p:sp>
        <p:nvSpPr>
          <p:cNvPr id="40" name="Up Arrow 39"/>
          <p:cNvSpPr/>
          <p:nvPr/>
        </p:nvSpPr>
        <p:spPr>
          <a:xfrm rot="16200000">
            <a:off x="3694500" y="1771651"/>
            <a:ext cx="304800" cy="5715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Up Arrow 40"/>
          <p:cNvSpPr/>
          <p:nvPr/>
        </p:nvSpPr>
        <p:spPr>
          <a:xfrm rot="16200000">
            <a:off x="2305050" y="1771651"/>
            <a:ext cx="304800" cy="5715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295400" y="1847790"/>
            <a:ext cx="876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8192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units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295400" y="2952690"/>
            <a:ext cx="876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2048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units</a:t>
            </a:r>
          </a:p>
        </p:txBody>
      </p:sp>
      <p:sp>
        <p:nvSpPr>
          <p:cNvPr id="44" name="Up Arrow 43"/>
          <p:cNvSpPr/>
          <p:nvPr/>
        </p:nvSpPr>
        <p:spPr>
          <a:xfrm rot="10800000">
            <a:off x="1543050" y="2476500"/>
            <a:ext cx="304800" cy="5715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009900" y="4913293"/>
            <a:ext cx="3467100" cy="95410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All layers can be learnt in about 1 day on a GPU.</a:t>
            </a:r>
          </a:p>
        </p:txBody>
      </p:sp>
      <p:sp>
        <p:nvSpPr>
          <p:cNvPr id="46" name="Flowchart: Process 45"/>
          <p:cNvSpPr/>
          <p:nvPr/>
        </p:nvSpPr>
        <p:spPr>
          <a:xfrm>
            <a:off x="6972300" y="1638300"/>
            <a:ext cx="457200" cy="419100"/>
          </a:xfrm>
          <a:prstGeom prst="flowChartProcess">
            <a:avLst/>
          </a:prstGeom>
          <a:noFill/>
          <a:ln w="38100">
            <a:solidFill>
              <a:schemeClr val="tx1"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590800"/>
            <a:ext cx="4457700" cy="1066800"/>
          </a:xfrm>
        </p:spPr>
        <p:txBody>
          <a:bodyPr/>
          <a:lstStyle/>
          <a:p>
            <a:pPr algn="ctr"/>
            <a:r>
              <a:rPr lang="en-US" dirty="0" smtClean="0"/>
              <a:t>Sparse Coding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from unlabeled data</a:t>
            </a:r>
          </a:p>
        </p:txBody>
      </p:sp>
      <p:pic>
        <p:nvPicPr>
          <p:cNvPr id="18457" name="Picture 8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019300"/>
            <a:ext cx="1600200" cy="932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pic>
        <p:nvPicPr>
          <p:cNvPr id="18458" name="Picture 8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981200"/>
            <a:ext cx="1476252" cy="99033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27" name="TextBox 18"/>
          <p:cNvSpPr txBox="1">
            <a:spLocks noChangeArrowheads="1"/>
          </p:cNvSpPr>
          <p:nvPr/>
        </p:nvSpPr>
        <p:spPr bwMode="auto">
          <a:xfrm>
            <a:off x="1676400" y="23241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Perpetua" pitchFamily="18" charset="0"/>
              </a:rPr>
              <a:t>vs.</a:t>
            </a:r>
            <a:endParaRPr lang="en-US" sz="2000" dirty="0">
              <a:latin typeface="Perpetu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1676400" y="1485900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erpetua" pitchFamily="18" charset="0"/>
              </a:rPr>
              <a:t>Classify</a:t>
            </a:r>
            <a:endParaRPr lang="en-US" sz="2400" dirty="0">
              <a:latin typeface="Perpetua" pitchFamily="18" charset="0"/>
            </a:endParaRPr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304800" y="2929235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Perpetua" pitchFamily="18" charset="0"/>
              </a:rPr>
              <a:t>car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23" name="TextBox 18"/>
          <p:cNvSpPr txBox="1">
            <a:spLocks noChangeArrowheads="1"/>
          </p:cNvSpPr>
          <p:nvPr/>
        </p:nvSpPr>
        <p:spPr bwMode="auto">
          <a:xfrm>
            <a:off x="3086100" y="2929235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Perpetua" pitchFamily="18" charset="0"/>
              </a:rPr>
              <a:t>motorcycle</a:t>
            </a:r>
            <a:endParaRPr lang="en-US" dirty="0">
              <a:latin typeface="Perpetua" pitchFamily="18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6361112" y="1524000"/>
            <a:ext cx="2325688" cy="2099965"/>
            <a:chOff x="723900" y="3657600"/>
            <a:chExt cx="2325688" cy="2099965"/>
          </a:xfrm>
        </p:grpSpPr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19050" y="4629150"/>
              <a:ext cx="16383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723900" y="5372100"/>
              <a:ext cx="23256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Multiply 27"/>
            <p:cNvSpPr/>
            <p:nvPr/>
          </p:nvSpPr>
          <p:spPr>
            <a:xfrm>
              <a:off x="1295400" y="4076700"/>
              <a:ext cx="304800" cy="228600"/>
            </a:xfrm>
            <a:prstGeom prst="mathMultiply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Multiply 28"/>
            <p:cNvSpPr/>
            <p:nvPr/>
          </p:nvSpPr>
          <p:spPr>
            <a:xfrm>
              <a:off x="2057400" y="3657600"/>
              <a:ext cx="304800" cy="228600"/>
            </a:xfrm>
            <a:prstGeom prst="mathMultiply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Multiply 32"/>
            <p:cNvSpPr/>
            <p:nvPr/>
          </p:nvSpPr>
          <p:spPr>
            <a:xfrm>
              <a:off x="2171700" y="4495800"/>
              <a:ext cx="304800" cy="228600"/>
            </a:xfrm>
            <a:prstGeom prst="mathMultiply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Multiply 33"/>
            <p:cNvSpPr/>
            <p:nvPr/>
          </p:nvSpPr>
          <p:spPr>
            <a:xfrm>
              <a:off x="1409700" y="4914900"/>
              <a:ext cx="304800" cy="228600"/>
            </a:xfrm>
            <a:prstGeom prst="mathMultiply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Minus 34"/>
            <p:cNvSpPr/>
            <p:nvPr/>
          </p:nvSpPr>
          <p:spPr>
            <a:xfrm>
              <a:off x="2286000" y="4914900"/>
              <a:ext cx="190500" cy="228600"/>
            </a:xfrm>
            <a:prstGeom prst="mathMin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Minus 35"/>
            <p:cNvSpPr/>
            <p:nvPr/>
          </p:nvSpPr>
          <p:spPr>
            <a:xfrm>
              <a:off x="2590800" y="4038600"/>
              <a:ext cx="190500" cy="228600"/>
            </a:xfrm>
            <a:prstGeom prst="mathMin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Minus 36"/>
            <p:cNvSpPr/>
            <p:nvPr/>
          </p:nvSpPr>
          <p:spPr>
            <a:xfrm>
              <a:off x="1485900" y="4495800"/>
              <a:ext cx="190500" cy="228600"/>
            </a:xfrm>
            <a:prstGeom prst="mathMin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Minus 37"/>
            <p:cNvSpPr/>
            <p:nvPr/>
          </p:nvSpPr>
          <p:spPr>
            <a:xfrm>
              <a:off x="1447800" y="3657600"/>
              <a:ext cx="190500" cy="228600"/>
            </a:xfrm>
            <a:prstGeom prst="mathMin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 Box 572"/>
            <p:cNvSpPr txBox="1">
              <a:spLocks noChangeArrowheads="1"/>
            </p:cNvSpPr>
            <p:nvPr/>
          </p:nvSpPr>
          <p:spPr bwMode="auto">
            <a:xfrm>
              <a:off x="1143000" y="5295900"/>
              <a:ext cx="1439818" cy="4616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Input space</a:t>
              </a:r>
              <a:endParaRPr lang="en-US" sz="2400" dirty="0">
                <a:latin typeface="+mn-lt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943600" y="4010680"/>
            <a:ext cx="3234540" cy="2390120"/>
            <a:chOff x="3691740" y="3810000"/>
            <a:chExt cx="3234540" cy="2390120"/>
          </a:xfrm>
        </p:grpSpPr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3256756" y="4780756"/>
              <a:ext cx="19431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4114800" y="5676900"/>
              <a:ext cx="23256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Multiply 40"/>
            <p:cNvSpPr/>
            <p:nvPr/>
          </p:nvSpPr>
          <p:spPr>
            <a:xfrm>
              <a:off x="5524500" y="4229100"/>
              <a:ext cx="304800" cy="228600"/>
            </a:xfrm>
            <a:prstGeom prst="mathMultiply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Multiply 42"/>
            <p:cNvSpPr/>
            <p:nvPr/>
          </p:nvSpPr>
          <p:spPr>
            <a:xfrm>
              <a:off x="5410200" y="3810000"/>
              <a:ext cx="304800" cy="228600"/>
            </a:xfrm>
            <a:prstGeom prst="mathMultiply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Multiply 43"/>
            <p:cNvSpPr/>
            <p:nvPr/>
          </p:nvSpPr>
          <p:spPr>
            <a:xfrm>
              <a:off x="6057900" y="4495800"/>
              <a:ext cx="304800" cy="228600"/>
            </a:xfrm>
            <a:prstGeom prst="mathMultiply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Multiply 44"/>
            <p:cNvSpPr/>
            <p:nvPr/>
          </p:nvSpPr>
          <p:spPr>
            <a:xfrm>
              <a:off x="6438900" y="4000500"/>
              <a:ext cx="304800" cy="228600"/>
            </a:xfrm>
            <a:prstGeom prst="mathMultiply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Minus 45"/>
            <p:cNvSpPr/>
            <p:nvPr/>
          </p:nvSpPr>
          <p:spPr>
            <a:xfrm>
              <a:off x="5676900" y="4914900"/>
              <a:ext cx="190500" cy="228600"/>
            </a:xfrm>
            <a:prstGeom prst="mathMin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Minus 46"/>
            <p:cNvSpPr/>
            <p:nvPr/>
          </p:nvSpPr>
          <p:spPr>
            <a:xfrm>
              <a:off x="5219700" y="5334000"/>
              <a:ext cx="190500" cy="228600"/>
            </a:xfrm>
            <a:prstGeom prst="mathMin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Minus 47"/>
            <p:cNvSpPr/>
            <p:nvPr/>
          </p:nvSpPr>
          <p:spPr>
            <a:xfrm>
              <a:off x="4876800" y="4495800"/>
              <a:ext cx="190500" cy="228600"/>
            </a:xfrm>
            <a:prstGeom prst="mathMin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Minus 48"/>
            <p:cNvSpPr/>
            <p:nvPr/>
          </p:nvSpPr>
          <p:spPr>
            <a:xfrm>
              <a:off x="4495800" y="4991100"/>
              <a:ext cx="190500" cy="228600"/>
            </a:xfrm>
            <a:prstGeom prst="mathMin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 Box 572"/>
            <p:cNvSpPr txBox="1">
              <a:spLocks noChangeArrowheads="1"/>
            </p:cNvSpPr>
            <p:nvPr/>
          </p:nvSpPr>
          <p:spPr bwMode="auto">
            <a:xfrm>
              <a:off x="3691740" y="5738455"/>
              <a:ext cx="3234540" cy="4616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Higher-level representation</a:t>
              </a:r>
              <a:endParaRPr lang="en-US" sz="2400" dirty="0">
                <a:latin typeface="+mn-lt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4724400" y="3886200"/>
              <a:ext cx="1943100" cy="16002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152400" y="3962400"/>
            <a:ext cx="6134100" cy="1965325"/>
            <a:chOff x="228600" y="3902075"/>
            <a:chExt cx="6134100" cy="1965325"/>
          </a:xfrm>
        </p:grpSpPr>
        <p:pic>
          <p:nvPicPr>
            <p:cNvPr id="58" name="Picture 64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8600" y="3902075"/>
              <a:ext cx="949392" cy="55711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59" name="Picture 64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90800" y="3902075"/>
              <a:ext cx="918083" cy="55434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60" name="Picture 649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600943" y="4625976"/>
              <a:ext cx="909796" cy="6096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61" name="Picture 650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409700" y="4625976"/>
              <a:ext cx="933855" cy="6096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62" name="Picture 651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28600" y="4625976"/>
              <a:ext cx="949392" cy="6096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64" name="Picture 23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409700" y="3902075"/>
              <a:ext cx="928213" cy="57460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</p:pic>
        <p:sp>
          <p:nvSpPr>
            <p:cNvPr id="65" name="TextBox 18"/>
            <p:cNvSpPr txBox="1">
              <a:spLocks noChangeArrowheads="1"/>
            </p:cNvSpPr>
            <p:nvPr/>
          </p:nvSpPr>
          <p:spPr bwMode="auto">
            <a:xfrm>
              <a:off x="533400" y="5405735"/>
              <a:ext cx="27813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latin typeface="Perpetua" pitchFamily="18" charset="0"/>
                </a:rPr>
                <a:t>Unlabeled examples</a:t>
              </a:r>
              <a:endParaRPr lang="en-US" dirty="0">
                <a:latin typeface="Perpetua" pitchFamily="18" charset="0"/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3619500" y="4610100"/>
              <a:ext cx="685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18"/>
            <p:cNvSpPr txBox="1">
              <a:spLocks noChangeArrowheads="1"/>
            </p:cNvSpPr>
            <p:nvPr/>
          </p:nvSpPr>
          <p:spPr bwMode="auto">
            <a:xfrm>
              <a:off x="4152900" y="4152900"/>
              <a:ext cx="2209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latin typeface="Perpetua" pitchFamily="18" charset="0"/>
                </a:rPr>
                <a:t>Learn higher-level representation</a:t>
              </a:r>
              <a:endParaRPr lang="en-US" dirty="0">
                <a:latin typeface="Perpetua" pitchFamily="18" charset="0"/>
              </a:endParaRPr>
            </a:p>
          </p:txBody>
        </p:sp>
      </p:grpSp>
      <p:sp>
        <p:nvSpPr>
          <p:cNvPr id="70" name="Text Box 572"/>
          <p:cNvSpPr txBox="1">
            <a:spLocks noChangeArrowheads="1"/>
          </p:cNvSpPr>
          <p:nvPr/>
        </p:nvSpPr>
        <p:spPr bwMode="auto">
          <a:xfrm>
            <a:off x="3429000" y="5143500"/>
            <a:ext cx="3019224" cy="83099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Deep Belief Networks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Sparse Coding</a:t>
            </a:r>
            <a:endParaRPr lang="en-US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1" name="Multiply 70"/>
          <p:cNvSpPr/>
          <p:nvPr/>
        </p:nvSpPr>
        <p:spPr>
          <a:xfrm>
            <a:off x="685800" y="3009900"/>
            <a:ext cx="304800" cy="228600"/>
          </a:xfrm>
          <a:prstGeom prst="mathMultiply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Minus 83"/>
          <p:cNvSpPr/>
          <p:nvPr/>
        </p:nvSpPr>
        <p:spPr>
          <a:xfrm>
            <a:off x="3276600" y="3048000"/>
            <a:ext cx="190500" cy="2286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 animBg="1"/>
      <p:bldP spid="8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Sparse coding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447800"/>
            <a:ext cx="8458200" cy="45720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r>
              <a:rPr lang="en-US" sz="2800" dirty="0" smtClean="0"/>
              <a:t>Given unlabeled data </a:t>
            </a:r>
            <a:r>
              <a:rPr lang="en-US" sz="2800" i="1" dirty="0" smtClean="0"/>
              <a:t>x</a:t>
            </a:r>
            <a:r>
              <a:rPr lang="en-US" sz="2800" i="1" baseline="30000" dirty="0" smtClean="0"/>
              <a:t>(</a:t>
            </a:r>
            <a:r>
              <a:rPr lang="en-US" sz="2800" i="1" baseline="30000" dirty="0" err="1" smtClean="0"/>
              <a:t>i</a:t>
            </a:r>
            <a:r>
              <a:rPr lang="en-US" sz="2800" i="1" baseline="30000" dirty="0" smtClean="0"/>
              <a:t>)</a:t>
            </a:r>
            <a:r>
              <a:rPr lang="en-US" sz="2800" i="1" dirty="0" smtClean="0"/>
              <a:t>, </a:t>
            </a:r>
            <a:r>
              <a:rPr lang="en-US" sz="2800" dirty="0" smtClean="0"/>
              <a:t> obtain </a:t>
            </a:r>
            <a:r>
              <a:rPr lang="en-US" sz="2800" i="1" dirty="0" smtClean="0"/>
              <a:t>b</a:t>
            </a:r>
            <a:r>
              <a:rPr lang="en-US" sz="2800" dirty="0" smtClean="0"/>
              <a:t> by solving:</a:t>
            </a:r>
            <a:endParaRPr lang="en-US" sz="2800" i="1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3200" dirty="0" smtClean="0"/>
          </a:p>
          <a:p>
            <a:pPr eaLnBrk="1" hangingPunct="1">
              <a:buNone/>
            </a:pPr>
            <a:r>
              <a:rPr lang="en-US" sz="2400" dirty="0" smtClean="0"/>
              <a:t>Alternating minimization</a:t>
            </a:r>
          </a:p>
          <a:p>
            <a:pPr lvl="1" eaLnBrk="1" hangingPunct="1"/>
            <a:r>
              <a:rPr lang="en-US" dirty="0" smtClean="0"/>
              <a:t>Keep </a:t>
            </a:r>
            <a:r>
              <a:rPr lang="en-US" i="1" dirty="0" smtClean="0"/>
              <a:t>a</a:t>
            </a:r>
            <a:r>
              <a:rPr lang="en-US" dirty="0" smtClean="0"/>
              <a:t> fixed, find optimal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Keep </a:t>
            </a:r>
            <a:r>
              <a:rPr lang="en-US" i="1" dirty="0" smtClean="0"/>
              <a:t>b</a:t>
            </a:r>
            <a:r>
              <a:rPr lang="en-US" dirty="0" smtClean="0"/>
              <a:t> fixed, find optimal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  <a:endParaRPr lang="en-US" sz="2800" dirty="0" smtClean="0"/>
          </a:p>
          <a:p>
            <a:pPr eaLnBrk="1" hangingPunct="1">
              <a:buNone/>
            </a:pPr>
            <a:endParaRPr lang="en-US" sz="2400" dirty="0" smtClean="0"/>
          </a:p>
        </p:txBody>
      </p:sp>
      <p:graphicFrame>
        <p:nvGraphicFramePr>
          <p:cNvPr id="29" name="Object 18"/>
          <p:cNvGraphicFramePr>
            <a:graphicFrameLocks noChangeAspect="1"/>
          </p:cNvGraphicFramePr>
          <p:nvPr/>
        </p:nvGraphicFramePr>
        <p:xfrm>
          <a:off x="1905000" y="3686176"/>
          <a:ext cx="4724400" cy="851320"/>
        </p:xfrm>
        <a:graphic>
          <a:graphicData uri="http://schemas.openxmlformats.org/presentationml/2006/ole">
            <p:oleObj spid="_x0000_s172034" name="Equation" r:id="rId4" imgW="2539800" imgH="457200" progId="Equation.3">
              <p:embed/>
            </p:oleObj>
          </a:graphicData>
        </a:graphic>
      </p:graphicFrame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800100" y="54102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990600" y="1714500"/>
            <a:ext cx="7620000" cy="914400"/>
            <a:chOff x="762000" y="3352800"/>
            <a:chExt cx="7937500" cy="1081088"/>
          </a:xfrm>
        </p:grpSpPr>
        <p:pic>
          <p:nvPicPr>
            <p:cNvPr id="9" name="Picture 49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62000" y="3352800"/>
              <a:ext cx="1079500" cy="1079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" name="Picture 49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048000" y="3352800"/>
              <a:ext cx="1082675" cy="1077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" name="Rectangle 492"/>
            <p:cNvSpPr>
              <a:spLocks noChangeArrowheads="1"/>
            </p:cNvSpPr>
            <p:nvPr/>
          </p:nvSpPr>
          <p:spPr bwMode="auto">
            <a:xfrm>
              <a:off x="1905000" y="3657600"/>
              <a:ext cx="5811220" cy="545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Perpetua" pitchFamily="18" charset="0"/>
                </a:rPr>
                <a:t>= 0.8 *                   + 0.3 *                     + 0.5 *</a:t>
              </a:r>
              <a:endParaRPr lang="en-US" sz="2400">
                <a:latin typeface="cmsy10"/>
              </a:endParaRPr>
            </a:p>
          </p:txBody>
        </p:sp>
        <p:pic>
          <p:nvPicPr>
            <p:cNvPr id="12" name="Picture 49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400675" y="3352800"/>
              <a:ext cx="1076325" cy="1081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3" name="Picture 494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620000" y="3352800"/>
              <a:ext cx="1079500" cy="1079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4" name="Rectangle 495"/>
          <p:cNvSpPr>
            <a:spLocks noChangeArrowheads="1"/>
          </p:cNvSpPr>
          <p:nvPr/>
        </p:nvSpPr>
        <p:spPr bwMode="auto">
          <a:xfrm>
            <a:off x="952500" y="25527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Perpetua" pitchFamily="18" charset="0"/>
              </a:rPr>
              <a:t>     </a:t>
            </a:r>
            <a:r>
              <a:rPr lang="en-US" sz="2000" i="1" dirty="0">
                <a:latin typeface="Cambria" pitchFamily="18" charset="0"/>
              </a:rPr>
              <a:t>x</a:t>
            </a:r>
            <a:r>
              <a:rPr lang="en-US" sz="2000" i="1" dirty="0">
                <a:latin typeface="Perpetua" pitchFamily="18" charset="0"/>
              </a:rPr>
              <a:t> 	    =   </a:t>
            </a:r>
            <a:r>
              <a:rPr lang="en-US" sz="2000" dirty="0">
                <a:latin typeface="Perpetua" pitchFamily="18" charset="0"/>
              </a:rPr>
              <a:t>0.8 *       </a:t>
            </a:r>
            <a:r>
              <a:rPr lang="en-US" sz="2000" i="1" dirty="0">
                <a:latin typeface="Cambria" pitchFamily="18" charset="0"/>
                <a:sym typeface="Symbol" pitchFamily="18" charset="2"/>
              </a:rPr>
              <a:t>b</a:t>
            </a:r>
            <a:r>
              <a:rPr lang="en-US" sz="2000" baseline="-50000" dirty="0">
                <a:latin typeface="Cambria" pitchFamily="18" charset="0"/>
                <a:sym typeface="Symbol" pitchFamily="18" charset="2"/>
              </a:rPr>
              <a:t>87</a:t>
            </a:r>
            <a:r>
              <a:rPr lang="en-US" sz="2000" baseline="-25000" dirty="0">
                <a:latin typeface="Perpetua" pitchFamily="18" charset="0"/>
                <a:sym typeface="Symbol" pitchFamily="18" charset="2"/>
              </a:rPr>
              <a:t>                 </a:t>
            </a:r>
            <a:r>
              <a:rPr lang="en-US" sz="2000" dirty="0">
                <a:latin typeface="Perpetua" pitchFamily="18" charset="0"/>
              </a:rPr>
              <a:t>+  0.3 *          </a:t>
            </a:r>
            <a:r>
              <a:rPr lang="en-US" sz="2000" i="1" dirty="0">
                <a:latin typeface="Cambria" pitchFamily="18" charset="0"/>
                <a:sym typeface="Symbol" pitchFamily="18" charset="2"/>
              </a:rPr>
              <a:t>b</a:t>
            </a:r>
            <a:r>
              <a:rPr lang="en-US" sz="2000" baseline="-25000" dirty="0">
                <a:latin typeface="Cambria" pitchFamily="18" charset="0"/>
                <a:sym typeface="Symbol" pitchFamily="18" charset="2"/>
              </a:rPr>
              <a:t>376</a:t>
            </a:r>
            <a:r>
              <a:rPr lang="en-US" sz="2000" baseline="-50000" dirty="0">
                <a:latin typeface="Perpetua" pitchFamily="18" charset="0"/>
                <a:sym typeface="Symbol" pitchFamily="18" charset="2"/>
              </a:rPr>
              <a:t>            </a:t>
            </a:r>
            <a:r>
              <a:rPr lang="en-US" sz="2000" dirty="0">
                <a:latin typeface="Perpetua" pitchFamily="18" charset="0"/>
              </a:rPr>
              <a:t>+  0.5 *       </a:t>
            </a:r>
            <a:r>
              <a:rPr lang="en-US" sz="2000" i="1" dirty="0">
                <a:latin typeface="Cambria" pitchFamily="18" charset="0"/>
              </a:rPr>
              <a:t>b</a:t>
            </a:r>
            <a:r>
              <a:rPr lang="en-US" sz="2000" baseline="-25000" dirty="0">
                <a:latin typeface="Cambria" pitchFamily="18" charset="0"/>
              </a:rPr>
              <a:t>411</a:t>
            </a:r>
          </a:p>
        </p:txBody>
      </p:sp>
      <p:graphicFrame>
        <p:nvGraphicFramePr>
          <p:cNvPr id="172035" name="Object 3"/>
          <p:cNvGraphicFramePr>
            <a:graphicFrameLocks noChangeAspect="1"/>
          </p:cNvGraphicFramePr>
          <p:nvPr/>
        </p:nvGraphicFramePr>
        <p:xfrm>
          <a:off x="3390900" y="4572000"/>
          <a:ext cx="2171700" cy="434626"/>
        </p:xfrm>
        <a:graphic>
          <a:graphicData uri="http://schemas.openxmlformats.org/presentationml/2006/ole">
            <p:oleObj spid="_x0000_s172035" name="Equation" r:id="rId9" imgW="1206360" imgH="241200" progId="Equation.3">
              <p:embed/>
            </p:oleObj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2933700" y="2895600"/>
            <a:ext cx="5867400" cy="685800"/>
            <a:chOff x="2933700" y="2895600"/>
            <a:chExt cx="5867400" cy="685800"/>
          </a:xfrm>
        </p:grpSpPr>
        <p:sp>
          <p:nvSpPr>
            <p:cNvPr id="16" name="Text Box 504"/>
            <p:cNvSpPr txBox="1">
              <a:spLocks noChangeArrowheads="1"/>
            </p:cNvSpPr>
            <p:nvPr/>
          </p:nvSpPr>
          <p:spPr bwMode="auto">
            <a:xfrm>
              <a:off x="5829300" y="3119735"/>
              <a:ext cx="2971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5062538">
                <a:spcBef>
                  <a:spcPct val="50000"/>
                </a:spcBef>
              </a:pPr>
              <a:r>
                <a:rPr lang="en-US" sz="2400" dirty="0" smtClean="0">
                  <a:latin typeface="+mn-lt"/>
                </a:rPr>
                <a:t>Activations </a:t>
              </a:r>
              <a:r>
                <a:rPr lang="en-US" sz="2400" i="1" dirty="0" smtClean="0">
                  <a:latin typeface="+mn-lt"/>
                </a:rPr>
                <a:t>a</a:t>
              </a:r>
              <a:endParaRPr lang="en-US" sz="2400" i="1" dirty="0">
                <a:latin typeface="+mn-lt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10800000">
              <a:off x="2933700" y="2933700"/>
              <a:ext cx="3657600" cy="3429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0800000">
              <a:off x="4953000" y="2933700"/>
              <a:ext cx="1638300" cy="266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6724650" y="2952750"/>
              <a:ext cx="3429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771901" y="685800"/>
            <a:ext cx="5067299" cy="952501"/>
            <a:chOff x="3771901" y="685800"/>
            <a:chExt cx="5067299" cy="952501"/>
          </a:xfrm>
        </p:grpSpPr>
        <p:sp>
          <p:nvSpPr>
            <p:cNvPr id="15" name="Text Box 504"/>
            <p:cNvSpPr txBox="1">
              <a:spLocks noChangeArrowheads="1"/>
            </p:cNvSpPr>
            <p:nvPr/>
          </p:nvSpPr>
          <p:spPr bwMode="auto">
            <a:xfrm>
              <a:off x="5867400" y="685800"/>
              <a:ext cx="2971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5062538">
                <a:spcBef>
                  <a:spcPct val="50000"/>
                </a:spcBef>
              </a:pPr>
              <a:r>
                <a:rPr lang="en-US" sz="2400" dirty="0" smtClean="0">
                  <a:latin typeface="+mn-lt"/>
                </a:rPr>
                <a:t>Basis vectors </a:t>
              </a:r>
              <a:r>
                <a:rPr lang="en-US" sz="2400" i="1" dirty="0" smtClean="0">
                  <a:latin typeface="+mn-lt"/>
                </a:rPr>
                <a:t>b</a:t>
              </a:r>
              <a:endParaRPr lang="en-US" sz="2400" i="1" dirty="0">
                <a:latin typeface="+mn-lt"/>
              </a:endParaRPr>
            </a:p>
          </p:txBody>
        </p:sp>
        <p:cxnSp>
          <p:nvCxnSpPr>
            <p:cNvPr id="27" name="Straight Arrow Connector 26"/>
            <p:cNvCxnSpPr>
              <a:stCxn id="15" idx="2"/>
            </p:cNvCxnSpPr>
            <p:nvPr/>
          </p:nvCxnSpPr>
          <p:spPr>
            <a:xfrm rot="5400000">
              <a:off x="5317182" y="-397817"/>
              <a:ext cx="490837" cy="3581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5" idx="2"/>
            </p:cNvCxnSpPr>
            <p:nvPr/>
          </p:nvCxnSpPr>
          <p:spPr>
            <a:xfrm rot="5400000">
              <a:off x="6403032" y="688033"/>
              <a:ext cx="490837" cy="1409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5" idx="2"/>
            </p:cNvCxnSpPr>
            <p:nvPr/>
          </p:nvCxnSpPr>
          <p:spPr>
            <a:xfrm rot="16200000" flipH="1">
              <a:off x="7469833" y="1030932"/>
              <a:ext cx="490837" cy="7239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 Box 504"/>
          <p:cNvSpPr txBox="1">
            <a:spLocks noChangeArrowheads="1"/>
          </p:cNvSpPr>
          <p:nvPr/>
        </p:nvSpPr>
        <p:spPr bwMode="auto">
          <a:xfrm>
            <a:off x="-38100" y="1900535"/>
            <a:ext cx="1181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dirty="0" smtClean="0">
                <a:latin typeface="+mn-lt"/>
              </a:rPr>
              <a:t>Input</a:t>
            </a:r>
            <a:endParaRPr lang="en-US" sz="24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Parallel Sparse Coding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447800"/>
            <a:ext cx="8458200" cy="45720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Alternating minimization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1" hangingPunct="1"/>
            <a:r>
              <a:rPr lang="en-US" dirty="0" smtClean="0"/>
              <a:t>Keep </a:t>
            </a:r>
            <a:r>
              <a:rPr lang="en-US" i="1" dirty="0" smtClean="0"/>
              <a:t>a</a:t>
            </a:r>
            <a:r>
              <a:rPr lang="en-US" dirty="0" smtClean="0"/>
              <a:t> fixed, find optimal </a:t>
            </a:r>
            <a:r>
              <a:rPr lang="en-US" i="1" dirty="0" smtClean="0"/>
              <a:t>b</a:t>
            </a:r>
            <a:r>
              <a:rPr lang="en-US" dirty="0" smtClean="0"/>
              <a:t>.  Easy on GPU (projected grad descent).</a:t>
            </a:r>
          </a:p>
          <a:p>
            <a:pPr lvl="1" eaLnBrk="1" hangingPunct="1"/>
            <a:r>
              <a:rPr lang="en-US" dirty="0" smtClean="0"/>
              <a:t>Keep </a:t>
            </a:r>
            <a:r>
              <a:rPr lang="en-US" i="1" dirty="0" smtClean="0"/>
              <a:t>b</a:t>
            </a:r>
            <a:r>
              <a:rPr lang="en-US" dirty="0" smtClean="0"/>
              <a:t> fixed, find optimal </a:t>
            </a:r>
            <a:r>
              <a:rPr lang="en-US" i="1" dirty="0" smtClean="0"/>
              <a:t>a</a:t>
            </a:r>
            <a:r>
              <a:rPr lang="en-US" dirty="0" smtClean="0"/>
              <a:t>.  Not as straightforward.</a:t>
            </a:r>
            <a:endParaRPr lang="en-US" sz="28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Need to parallelize: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1600" dirty="0" smtClean="0"/>
          </a:p>
        </p:txBody>
      </p:sp>
      <p:graphicFrame>
        <p:nvGraphicFramePr>
          <p:cNvPr id="29" name="Object 18"/>
          <p:cNvGraphicFramePr>
            <a:graphicFrameLocks noChangeAspect="1"/>
          </p:cNvGraphicFramePr>
          <p:nvPr/>
        </p:nvGraphicFramePr>
        <p:xfrm>
          <a:off x="2014538" y="1485900"/>
          <a:ext cx="4843462" cy="872774"/>
        </p:xfrm>
        <a:graphic>
          <a:graphicData uri="http://schemas.openxmlformats.org/presentationml/2006/ole">
            <p:oleObj spid="_x0000_s173058" name="Equation" r:id="rId4" imgW="2539800" imgH="457200" progId="Equation.3">
              <p:embed/>
            </p:oleObj>
          </a:graphicData>
        </a:graphic>
      </p:graphicFrame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800100" y="54102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8067" name="Object 18"/>
          <p:cNvGraphicFramePr>
            <a:graphicFrameLocks noChangeAspect="1"/>
          </p:cNvGraphicFramePr>
          <p:nvPr/>
        </p:nvGraphicFramePr>
        <p:xfrm>
          <a:off x="2298700" y="5424487"/>
          <a:ext cx="3844925" cy="747713"/>
        </p:xfrm>
        <a:graphic>
          <a:graphicData uri="http://schemas.openxmlformats.org/presentationml/2006/ole">
            <p:oleObj spid="_x0000_s173059" name="Equation" r:id="rId5" imgW="1828800" imgH="355320" progId="Equation.3">
              <p:embed/>
            </p:oleObj>
          </a:graphicData>
        </a:graphic>
      </p:graphicFrame>
      <p:sp>
        <p:nvSpPr>
          <p:cNvPr id="25" name="Arc 24"/>
          <p:cNvSpPr/>
          <p:nvPr/>
        </p:nvSpPr>
        <p:spPr>
          <a:xfrm rot="12528543" flipH="1">
            <a:off x="6006031" y="4051643"/>
            <a:ext cx="880795" cy="1371600"/>
          </a:xfrm>
          <a:prstGeom prst="arc">
            <a:avLst>
              <a:gd name="adj1" fmla="val 17452818"/>
              <a:gd name="adj2" fmla="val 5706954"/>
            </a:avLst>
          </a:prstGeom>
          <a:ln>
            <a:head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  <p:graphicFrame>
        <p:nvGraphicFramePr>
          <p:cNvPr id="173064" name="Object 8"/>
          <p:cNvGraphicFramePr>
            <a:graphicFrameLocks noChangeAspect="1"/>
          </p:cNvGraphicFramePr>
          <p:nvPr/>
        </p:nvGraphicFramePr>
        <p:xfrm>
          <a:off x="3314700" y="2400300"/>
          <a:ext cx="2171700" cy="434975"/>
        </p:xfrm>
        <a:graphic>
          <a:graphicData uri="http://schemas.openxmlformats.org/presentationml/2006/ole">
            <p:oleObj spid="_x0000_s173064" name="Equation" r:id="rId6" imgW="12063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800100" y="54102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Parallel Sparse Coding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447800"/>
            <a:ext cx="8610600" cy="45720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800" dirty="0" smtClean="0"/>
              <a:t>Easy to optimize for one coordinate (keeping the others fixed).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					          (Friedman et al., 2007)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2800" dirty="0" smtClean="0"/>
              <a:t>One iteration of our algorithm:</a:t>
            </a:r>
          </a:p>
          <a:p>
            <a:pPr eaLnBrk="1" hangingPunct="1">
              <a:buNone/>
            </a:pPr>
            <a:endParaRPr lang="en-US" sz="2800" dirty="0" smtClean="0"/>
          </a:p>
        </p:txBody>
      </p:sp>
      <p:graphicFrame>
        <p:nvGraphicFramePr>
          <p:cNvPr id="88067" name="Object 18"/>
          <p:cNvGraphicFramePr>
            <a:graphicFrameLocks noChangeAspect="1"/>
          </p:cNvGraphicFramePr>
          <p:nvPr/>
        </p:nvGraphicFramePr>
        <p:xfrm>
          <a:off x="2400300" y="1524000"/>
          <a:ext cx="3844925" cy="747713"/>
        </p:xfrm>
        <a:graphic>
          <a:graphicData uri="http://schemas.openxmlformats.org/presentationml/2006/ole">
            <p:oleObj spid="_x0000_s174082" name="Equation" r:id="rId4" imgW="1828800" imgH="355320" progId="Equation.3">
              <p:embed/>
            </p:oleObj>
          </a:graphicData>
        </a:graphic>
      </p:graphicFrame>
      <p:sp>
        <p:nvSpPr>
          <p:cNvPr id="8" name="Oval 7"/>
          <p:cNvSpPr/>
          <p:nvPr/>
        </p:nvSpPr>
        <p:spPr>
          <a:xfrm>
            <a:off x="3024187" y="4175125"/>
            <a:ext cx="1143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8" idx="6"/>
          </p:cNvCxnSpPr>
          <p:nvPr/>
        </p:nvCxnSpPr>
        <p:spPr>
          <a:xfrm flipV="1">
            <a:off x="3138487" y="4229100"/>
            <a:ext cx="2538413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4"/>
          </p:cNvCxnSpPr>
          <p:nvPr/>
        </p:nvCxnSpPr>
        <p:spPr>
          <a:xfrm rot="16200000" flipH="1">
            <a:off x="2732881" y="4637880"/>
            <a:ext cx="701675" cy="4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121748" y="4246753"/>
            <a:ext cx="2555152" cy="74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9"/>
          <p:cNvGrpSpPr/>
          <p:nvPr/>
        </p:nvGrpSpPr>
        <p:grpSpPr>
          <a:xfrm>
            <a:off x="3290886" y="4251324"/>
            <a:ext cx="2195514" cy="815976"/>
            <a:chOff x="4000500" y="4876800"/>
            <a:chExt cx="1524000" cy="533400"/>
          </a:xfrm>
        </p:grpSpPr>
        <p:cxnSp>
          <p:nvCxnSpPr>
            <p:cNvPr id="18" name="Straight Connector 17"/>
            <p:cNvCxnSpPr/>
            <p:nvPr/>
          </p:nvCxnSpPr>
          <p:spPr>
            <a:xfrm rot="5400000" flipH="1" flipV="1">
              <a:off x="3962400" y="49149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4114800" y="49530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267200" y="49911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600" y="50292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533900" y="50673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4686300" y="51054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4838700" y="51435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4991100" y="51816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5105400" y="52197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5257800" y="52578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5410200" y="5295900"/>
              <a:ext cx="152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9097" name="Object 18"/>
          <p:cNvGraphicFramePr>
            <a:graphicFrameLocks noChangeAspect="1"/>
          </p:cNvGraphicFramePr>
          <p:nvPr/>
        </p:nvGraphicFramePr>
        <p:xfrm>
          <a:off x="2757487" y="3957638"/>
          <a:ext cx="266700" cy="293687"/>
        </p:xfrm>
        <a:graphic>
          <a:graphicData uri="http://schemas.openxmlformats.org/presentationml/2006/ole">
            <p:oleObj spid="_x0000_s174084" name="Equation" r:id="rId5" imgW="126720" imgH="139680" progId="Equation.3">
              <p:embed/>
            </p:oleObj>
          </a:graphicData>
        </a:graphic>
      </p:graphicFrame>
      <p:graphicFrame>
        <p:nvGraphicFramePr>
          <p:cNvPr id="89098" name="Object 18"/>
          <p:cNvGraphicFramePr>
            <a:graphicFrameLocks noChangeAspect="1"/>
          </p:cNvGraphicFramePr>
          <p:nvPr/>
        </p:nvGraphicFramePr>
        <p:xfrm>
          <a:off x="2705100" y="4816475"/>
          <a:ext cx="373062" cy="479425"/>
        </p:xfrm>
        <a:graphic>
          <a:graphicData uri="http://schemas.openxmlformats.org/presentationml/2006/ole">
            <p:oleObj spid="_x0000_s174085" name="Equation" r:id="rId6" imgW="177480" imgH="228600" progId="Equation.3">
              <p:embed/>
            </p:oleObj>
          </a:graphicData>
        </a:graphic>
      </p:graphicFrame>
      <p:graphicFrame>
        <p:nvGraphicFramePr>
          <p:cNvPr id="89099" name="Object 18"/>
          <p:cNvGraphicFramePr>
            <a:graphicFrameLocks noChangeAspect="1"/>
          </p:cNvGraphicFramePr>
          <p:nvPr/>
        </p:nvGraphicFramePr>
        <p:xfrm>
          <a:off x="5951537" y="3886200"/>
          <a:ext cx="373063" cy="479425"/>
        </p:xfrm>
        <a:graphic>
          <a:graphicData uri="http://schemas.openxmlformats.org/presentationml/2006/ole">
            <p:oleObj spid="_x0000_s174086" name="Equation" r:id="rId7" imgW="177480" imgH="228600" progId="Equation.3">
              <p:embed/>
            </p:oleObj>
          </a:graphicData>
        </a:graphic>
      </p:graphicFrame>
      <p:sp>
        <p:nvSpPr>
          <p:cNvPr id="39" name="Text Box 504"/>
          <p:cNvSpPr txBox="1">
            <a:spLocks noChangeArrowheads="1"/>
          </p:cNvSpPr>
          <p:nvPr/>
        </p:nvSpPr>
        <p:spPr bwMode="auto">
          <a:xfrm>
            <a:off x="4991100" y="5215235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dirty="0" smtClean="0">
                <a:latin typeface="+mn-lt"/>
              </a:rPr>
              <a:t>Descent direction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89101" name="Object 13"/>
          <p:cNvGraphicFramePr>
            <a:graphicFrameLocks noChangeAspect="1"/>
          </p:cNvGraphicFramePr>
          <p:nvPr/>
        </p:nvGraphicFramePr>
        <p:xfrm>
          <a:off x="4114800" y="4648200"/>
          <a:ext cx="560387" cy="506413"/>
        </p:xfrm>
        <a:graphic>
          <a:graphicData uri="http://schemas.openxmlformats.org/presentationml/2006/ole">
            <p:oleObj spid="_x0000_s174088" name="Equation" r:id="rId8" imgW="266400" imgH="241200" progId="Equation.3">
              <p:embed/>
            </p:oleObj>
          </a:graphicData>
        </a:graphic>
      </p:graphicFrame>
      <p:sp>
        <p:nvSpPr>
          <p:cNvPr id="44" name="Oval 43"/>
          <p:cNvSpPr/>
          <p:nvPr/>
        </p:nvSpPr>
        <p:spPr>
          <a:xfrm>
            <a:off x="4366260" y="45948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8" grpId="0" animBg="1"/>
      <p:bldP spid="39" grpId="0"/>
      <p:bldP spid="4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Sparse coding with 10</a:t>
            </a:r>
            <a:r>
              <a:rPr lang="en-US" baseline="30000" dirty="0" smtClean="0"/>
              <a:t>6</a:t>
            </a:r>
            <a:r>
              <a:rPr lang="en-US" dirty="0" smtClean="0"/>
              <a:t> parameters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800100" y="54102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752600" y="1638300"/>
          <a:ext cx="58293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04"/>
          <p:cNvSpPr txBox="1">
            <a:spLocks noChangeArrowheads="1"/>
          </p:cNvSpPr>
          <p:nvPr/>
        </p:nvSpPr>
        <p:spPr bwMode="auto">
          <a:xfrm>
            <a:off x="6819900" y="4948535"/>
            <a:ext cx="2971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200" b="1" dirty="0" smtClean="0">
                <a:solidFill>
                  <a:schemeClr val="accent2"/>
                </a:solidFill>
                <a:latin typeface="+mn-lt"/>
              </a:rPr>
              <a:t>1 day 6 hours</a:t>
            </a:r>
            <a:endParaRPr lang="en-US" sz="22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504"/>
          <p:cNvSpPr txBox="1">
            <a:spLocks noChangeArrowheads="1"/>
          </p:cNvSpPr>
          <p:nvPr/>
        </p:nvSpPr>
        <p:spPr bwMode="auto">
          <a:xfrm>
            <a:off x="6515100" y="1671935"/>
            <a:ext cx="2971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19 days</a:t>
            </a:r>
            <a:endParaRPr lang="en-US" sz="2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 Box 504"/>
          <p:cNvSpPr txBox="1">
            <a:spLocks noChangeArrowheads="1"/>
          </p:cNvSpPr>
          <p:nvPr/>
        </p:nvSpPr>
        <p:spPr bwMode="auto">
          <a:xfrm>
            <a:off x="3962400" y="4728865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+mn-lt"/>
              </a:rPr>
              <a:t>GPU</a:t>
            </a:r>
            <a:endParaRPr lang="en-US" sz="2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Text Box 504"/>
          <p:cNvSpPr txBox="1">
            <a:spLocks noChangeArrowheads="1"/>
          </p:cNvSpPr>
          <p:nvPr/>
        </p:nvSpPr>
        <p:spPr bwMode="auto">
          <a:xfrm>
            <a:off x="3238500" y="2933700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Dual-core CPU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ext Box 504"/>
          <p:cNvSpPr txBox="1">
            <a:spLocks noChangeArrowheads="1"/>
          </p:cNvSpPr>
          <p:nvPr/>
        </p:nvSpPr>
        <p:spPr bwMode="auto">
          <a:xfrm>
            <a:off x="0" y="3086100"/>
            <a:ext cx="1752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dirty="0" smtClean="0">
                <a:latin typeface="+mn-lt"/>
              </a:rPr>
              <a:t>Learning time (days) with  10 million examples</a:t>
            </a:r>
            <a:endParaRPr lang="en-US" sz="2400" dirty="0">
              <a:latin typeface="+mn-lt"/>
            </a:endParaRPr>
          </a:p>
        </p:txBody>
      </p:sp>
      <p:sp>
        <p:nvSpPr>
          <p:cNvPr id="13" name="Text Box 504"/>
          <p:cNvSpPr txBox="1">
            <a:spLocks noChangeArrowheads="1"/>
          </p:cNvSpPr>
          <p:nvPr/>
        </p:nvSpPr>
        <p:spPr bwMode="auto">
          <a:xfrm>
            <a:off x="3086100" y="5638800"/>
            <a:ext cx="495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dirty="0" smtClean="0">
                <a:latin typeface="+mn-lt"/>
              </a:rPr>
              <a:t>Sparsity</a:t>
            </a:r>
            <a:endParaRPr lang="en-US" sz="2400" dirty="0">
              <a:latin typeface="+mn-lt"/>
            </a:endParaRPr>
          </a:p>
        </p:txBody>
      </p:sp>
      <p:sp>
        <p:nvSpPr>
          <p:cNvPr id="14" name="Text Box 504"/>
          <p:cNvSpPr txBox="1">
            <a:spLocks noChangeArrowheads="1"/>
          </p:cNvSpPr>
          <p:nvPr/>
        </p:nvSpPr>
        <p:spPr bwMode="auto">
          <a:xfrm>
            <a:off x="2324100" y="5372100"/>
            <a:ext cx="6591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dirty="0" smtClean="0">
                <a:latin typeface="+mn-lt"/>
              </a:rPr>
              <a:t>3% nonzero                                                   10% nonzero</a:t>
            </a:r>
            <a:endParaRPr lang="en-US" sz="24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5925344" y="3485356"/>
            <a:ext cx="3009900" cy="1588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504"/>
          <p:cNvSpPr txBox="1">
            <a:spLocks noChangeArrowheads="1"/>
          </p:cNvSpPr>
          <p:nvPr/>
        </p:nvSpPr>
        <p:spPr bwMode="auto">
          <a:xfrm>
            <a:off x="6705600" y="3500735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5062538">
              <a:spcBef>
                <a:spcPct val="50000"/>
              </a:spcBef>
            </a:pPr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15x faster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800100" y="54102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447800"/>
            <a:ext cx="8610600" cy="4572000"/>
          </a:xfrm>
        </p:spPr>
        <p:txBody>
          <a:bodyPr/>
          <a:lstStyle/>
          <a:p>
            <a:pPr eaLnBrk="1" hangingPunct="1">
              <a:buNone/>
            </a:pPr>
            <a:endParaRPr lang="en-US" sz="1400" dirty="0" smtClean="0"/>
          </a:p>
          <a:p>
            <a:pPr eaLnBrk="1" hangingPunct="1"/>
            <a:r>
              <a:rPr lang="en-US" sz="2800" dirty="0" smtClean="0"/>
              <a:t>Large-scale unsupervised learning.</a:t>
            </a:r>
          </a:p>
          <a:p>
            <a:pPr lvl="1" eaLnBrk="1" hangingPunct="1"/>
            <a:r>
              <a:rPr lang="en-US" dirty="0" smtClean="0"/>
              <a:t>Ten-times more data might transform an OK algorithm into a good algorithm.</a:t>
            </a:r>
          </a:p>
          <a:p>
            <a:pPr lvl="1" eaLnBrk="1" hangingPunct="1"/>
            <a:r>
              <a:rPr lang="en-US" dirty="0" smtClean="0"/>
              <a:t>Working at smaller-scale risks confounding the effects of the model itself, with the effect of scale.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GPUs are a powerful tool for machine learning.</a:t>
            </a:r>
          </a:p>
          <a:p>
            <a:pPr lvl="1" eaLnBrk="1" hangingPunct="1"/>
            <a:r>
              <a:rPr lang="en-US" dirty="0" smtClean="0"/>
              <a:t>Easy to program (no low-level programming).</a:t>
            </a:r>
          </a:p>
          <a:p>
            <a:pPr lvl="1" eaLnBrk="1" hangingPunct="1"/>
            <a:r>
              <a:rPr lang="en-US" dirty="0" smtClean="0"/>
              <a:t>Especially useful for stochastic learning methods.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dirty="0" smtClean="0"/>
              <a:t>Learning algorithms for DBNs and sparse coding can be an order-of-magnitude faster.</a:t>
            </a:r>
          </a:p>
          <a:p>
            <a:pPr eaLnBrk="1" hangingPunct="1">
              <a:buNone/>
            </a:pPr>
            <a:endParaRPr lang="en-US" sz="28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mtClean="0"/>
              <a:t>THE 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2276" y="1590674"/>
            <a:ext cx="6388074" cy="439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graphics processors?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74750" y="1524000"/>
            <a:ext cx="14478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3238500"/>
            <a:ext cx="2209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+mn-lt"/>
              </a:rPr>
              <a:t>Bandwidth from memory to processor</a:t>
            </a:r>
          </a:p>
          <a:p>
            <a:pPr algn="ctr"/>
            <a:r>
              <a:rPr lang="en-US" sz="2600" dirty="0" smtClean="0">
                <a:latin typeface="+mn-lt"/>
              </a:rPr>
              <a:t>(GB/s)</a:t>
            </a:r>
            <a:endParaRPr lang="en-US" sz="26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5350" y="1562100"/>
            <a:ext cx="647700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" dirty="0" smtClean="0"/>
          </a:p>
          <a:p>
            <a:r>
              <a:rPr lang="en-US" sz="1400" dirty="0" smtClean="0"/>
              <a:t>  120</a:t>
            </a:r>
          </a:p>
          <a:p>
            <a:endParaRPr lang="en-US" sz="1200" dirty="0" smtClean="0"/>
          </a:p>
          <a:p>
            <a:endParaRPr lang="en-US" sz="700" dirty="0" smtClean="0"/>
          </a:p>
          <a:p>
            <a:endParaRPr lang="en-US" sz="900" dirty="0" smtClean="0"/>
          </a:p>
          <a:p>
            <a:r>
              <a:rPr lang="en-US" sz="1200" dirty="0" smtClean="0"/>
              <a:t>  </a:t>
            </a:r>
            <a:r>
              <a:rPr lang="en-US" sz="1400" dirty="0" smtClean="0"/>
              <a:t>100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600" dirty="0" smtClean="0"/>
          </a:p>
          <a:p>
            <a:r>
              <a:rPr lang="en-US" sz="1200" dirty="0" smtClean="0"/>
              <a:t>    </a:t>
            </a:r>
            <a:r>
              <a:rPr lang="en-US" sz="1400" dirty="0" smtClean="0"/>
              <a:t>80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700" dirty="0" smtClean="0"/>
          </a:p>
          <a:p>
            <a:endParaRPr lang="en-US" sz="1100" dirty="0" smtClean="0"/>
          </a:p>
          <a:p>
            <a:r>
              <a:rPr lang="en-US" sz="1400" dirty="0" smtClean="0"/>
              <a:t>    60</a:t>
            </a:r>
          </a:p>
          <a:p>
            <a:endParaRPr lang="en-US" sz="1200" dirty="0" smtClean="0"/>
          </a:p>
          <a:p>
            <a:endParaRPr lang="en-US" sz="1600" dirty="0" smtClean="0"/>
          </a:p>
          <a:p>
            <a:r>
              <a:rPr lang="en-US" sz="1400" dirty="0" smtClean="0"/>
              <a:t>    40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   20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     0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584950" y="5033546"/>
            <a:ext cx="152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Intel 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327150" y="5715000"/>
            <a:ext cx="6553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51150" y="5676900"/>
            <a:ext cx="6172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" dirty="0" smtClean="0"/>
          </a:p>
          <a:p>
            <a:r>
              <a:rPr lang="en-US" sz="1400" dirty="0" smtClean="0"/>
              <a:t>2003          2004         2005         2006          2007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84950" y="1985546"/>
            <a:ext cx="152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NVIDIA GPU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9750" y="60549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(Source: NVIDIA CUDA Programming Guide)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1143000"/>
            <a:ext cx="8191500" cy="1371600"/>
          </a:xfrm>
          <a:prstGeom prst="rect">
            <a:avLst/>
          </a:prstGeom>
          <a:solidFill>
            <a:srgbClr val="FFC0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" y="2590800"/>
            <a:ext cx="8229600" cy="3733800"/>
          </a:xfrm>
          <a:prstGeom prst="rect">
            <a:avLst/>
          </a:prstGeom>
          <a:solidFill>
            <a:srgbClr val="FFC0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811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__global__ void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vecAdd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(float* A, float* B)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{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my =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threadIdx.x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blockIdx.x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* 128;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	A[my]=A[my]+B[my];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main(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argc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char**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argv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){</a:t>
            </a:r>
          </a:p>
          <a:p>
            <a:pPr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float A[SIZE], B[SIZE];</a:t>
            </a:r>
          </a:p>
          <a:p>
            <a:pPr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float*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d_A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*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d_B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cudaMalloc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((void**)&amp;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d_A,SIZE_BYTES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);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cudaMalloc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((void**)&amp;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d_B,SIZE_BYTES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cudaMemcpy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d_A,A,SIZE_BYTES,cudaMemcpyHostToDevice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cudaMemcpy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d_B,B,SIZE_BYTES,cudaMemcpyHostToDevice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endParaRPr lang="en-US" sz="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vecAdd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&lt;&lt;&lt;32,128&gt;&gt;&gt;(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d_A,d_B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cudaThreadSynchronize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cudaMemcpy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A,d_A,SIZE_BYTES,cudaMemcpyDeviceToHost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8100"/>
            <a:ext cx="7772400" cy="1143000"/>
          </a:xfrm>
        </p:spPr>
        <p:txBody>
          <a:bodyPr/>
          <a:lstStyle/>
          <a:p>
            <a:r>
              <a:rPr lang="en-US" dirty="0" smtClean="0"/>
              <a:t>GPU Programming: A=A+B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28700" y="4953000"/>
            <a:ext cx="7429500" cy="381000"/>
          </a:xfrm>
          <a:prstGeom prst="rect">
            <a:avLst/>
          </a:prstGeom>
          <a:solidFill>
            <a:srgbClr val="FFC0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67600" y="1371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GPU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290726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CPU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" y="6374368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(Adapted from http://www.cs.technion.ac.il/~marks/docs/LinuxClubGPGPU.pdf)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95500" y="1562100"/>
            <a:ext cx="1219200" cy="304800"/>
          </a:xfrm>
          <a:prstGeom prst="rect">
            <a:avLst/>
          </a:prstGeom>
          <a:solidFill>
            <a:srgbClr val="FFC0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05200" y="1562100"/>
            <a:ext cx="1104900" cy="304800"/>
          </a:xfrm>
          <a:prstGeom prst="rect">
            <a:avLst/>
          </a:prstGeom>
          <a:solidFill>
            <a:srgbClr val="FFC0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447800"/>
            <a:ext cx="8458200" cy="4572000"/>
          </a:xfrm>
        </p:spPr>
        <p:txBody>
          <a:bodyPr/>
          <a:lstStyle/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US" dirty="0" smtClean="0"/>
              <a:t>The promise of unsupervised learning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71500" y="14859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0250" lvl="1" indent="-273050" eaLnBrk="0" hangingPunct="0">
              <a:spcBef>
                <a:spcPts val="575"/>
              </a:spcBef>
              <a:buClr>
                <a:schemeClr val="accent1"/>
              </a:buClr>
              <a:buSzPct val="85000"/>
            </a:pPr>
            <a:endParaRPr lang="en-US" sz="2600" dirty="0" smtClean="0">
              <a:latin typeface="+mn-lt"/>
            </a:endParaRPr>
          </a:p>
          <a:p>
            <a:pPr marL="273050" indent="-273050" algn="ctr" eaLnBrk="0" hangingPunct="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800" dirty="0" smtClean="0">
                <a:latin typeface="+mn-lt"/>
              </a:rPr>
              <a:t>Use </a:t>
            </a:r>
            <a:r>
              <a:rPr lang="en-US" sz="2800" b="1" dirty="0" smtClean="0">
                <a:solidFill>
                  <a:srgbClr val="002060"/>
                </a:solidFill>
                <a:latin typeface="+mn-lt"/>
              </a:rPr>
              <a:t>large amounts of unlabeled data</a:t>
            </a:r>
            <a:r>
              <a:rPr lang="en-US" sz="2800" dirty="0" smtClean="0">
                <a:latin typeface="+mn-lt"/>
              </a:rPr>
              <a:t> to learn</a:t>
            </a:r>
          </a:p>
          <a:p>
            <a:pPr marL="273050" indent="-273050" algn="ctr" eaLnBrk="0" hangingPunct="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800" b="1" dirty="0" smtClean="0">
                <a:solidFill>
                  <a:srgbClr val="002060"/>
                </a:solidFill>
                <a:latin typeface="+mn-lt"/>
              </a:rPr>
              <a:t>complex/deep models</a:t>
            </a:r>
            <a:r>
              <a:rPr lang="en-US" sz="2800" dirty="0" smtClean="0">
                <a:latin typeface="+mn-lt"/>
              </a:rPr>
              <a:t>, possibly with many parameters.</a:t>
            </a:r>
          </a:p>
          <a:p>
            <a:pPr marL="730250" lvl="1" indent="-273050" eaLnBrk="0" hangingPunct="0">
              <a:spcBef>
                <a:spcPts val="575"/>
              </a:spcBef>
              <a:buClr>
                <a:schemeClr val="accent1"/>
              </a:buClr>
              <a:buSzPct val="85000"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indent="-273050" eaLnBrk="0" hangingPunct="0">
              <a:spcBef>
                <a:spcPts val="575"/>
              </a:spcBef>
              <a:buClr>
                <a:schemeClr val="accent1"/>
              </a:buClr>
              <a:buSzPct val="85000"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447800"/>
            <a:ext cx="8458200" cy="4572000"/>
          </a:xfrm>
        </p:spPr>
        <p:txBody>
          <a:bodyPr/>
          <a:lstStyle/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recent work on DBNs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662197"/>
          <a:ext cx="8191500" cy="40833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5704"/>
                <a:gridCol w="2335296"/>
                <a:gridCol w="2730500"/>
              </a:tblGrid>
              <a:tr h="80089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Published</a:t>
                      </a:r>
                      <a:r>
                        <a:rPr lang="en-US" sz="2400" b="1" baseline="0" dirty="0" smtClean="0"/>
                        <a:t> Source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Domain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Number of free parameters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9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Hinton et al.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Handwritten digits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1.6 million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615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Hinton &amp; </a:t>
                      </a:r>
                      <a:r>
                        <a:rPr lang="en-US" sz="2400" dirty="0" err="1" smtClean="0"/>
                        <a:t>Salakhutdinov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Face images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million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00892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Salakhutdinov</a:t>
                      </a:r>
                      <a:r>
                        <a:rPr lang="en-US" sz="2400" dirty="0" smtClean="0"/>
                        <a:t> &amp; Hinton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Information retrieval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2.6</a:t>
                      </a:r>
                      <a:r>
                        <a:rPr lang="en-US" sz="2400" baseline="0" dirty="0" smtClean="0"/>
                        <a:t> million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449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Ranzato</a:t>
                      </a:r>
                      <a:r>
                        <a:rPr lang="en-US" sz="2400" dirty="0" smtClean="0"/>
                        <a:t> &amp; </a:t>
                      </a:r>
                      <a:r>
                        <a:rPr lang="en-US" sz="2400" dirty="0" err="1" smtClean="0"/>
                        <a:t>Szummer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Text documents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3.6 million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5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Our DBN model over images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100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million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00100" y="14478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en-US" sz="2600" dirty="0" smtClean="0">
              <a:latin typeface="+mn-lt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en-US" sz="2600" dirty="0" smtClean="0">
              <a:latin typeface="+mn-lt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en-US" sz="2600" dirty="0" smtClean="0">
              <a:latin typeface="+mn-lt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en-US" sz="2600" dirty="0" smtClean="0">
              <a:latin typeface="+mn-lt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(Similar situation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sparse coding.)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779" name="Picture 3"/>
          <p:cNvPicPr>
            <a:picLocks noChangeAspect="1" noChangeArrowheads="1"/>
          </p:cNvPicPr>
          <p:nvPr/>
        </p:nvPicPr>
        <p:blipFill>
          <a:blip r:embed="rId3"/>
          <a:srcRect l="26112" t="11555" r="24166" b="28445"/>
          <a:stretch>
            <a:fillRect/>
          </a:stretch>
        </p:blipFill>
        <p:spPr bwMode="auto">
          <a:xfrm>
            <a:off x="1369907" y="1524000"/>
            <a:ext cx="6516793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Large-scale learning </a:t>
            </a:r>
            <a:r>
              <a:rPr lang="en-US" sz="2000" dirty="0" smtClean="0"/>
              <a:t>[</a:t>
            </a:r>
            <a:r>
              <a:rPr lang="en-US" sz="2000" dirty="0" err="1" smtClean="0"/>
              <a:t>Banko</a:t>
            </a:r>
            <a:r>
              <a:rPr lang="en-US" sz="2000" dirty="0" smtClean="0"/>
              <a:t> &amp; Brill, 2001]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424940" y="4343400"/>
            <a:ext cx="265176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424940" y="3695700"/>
            <a:ext cx="448056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Large-scale unsupervised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0100" y="1447800"/>
            <a:ext cx="8001000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Current models: 1000s of input dimensions, 1000s of hidden units. 10</a:t>
            </a:r>
            <a:r>
              <a:rPr lang="en-US" baseline="30000" dirty="0" smtClean="0"/>
              <a:t>6 </a:t>
            </a:r>
            <a:r>
              <a:rPr lang="en-US" dirty="0" smtClean="0"/>
              <a:t> parameters.</a:t>
            </a:r>
          </a:p>
          <a:p>
            <a:endParaRPr lang="en-US" dirty="0" smtClean="0"/>
          </a:p>
          <a:p>
            <a:r>
              <a:rPr lang="en-US" dirty="0" smtClean="0"/>
              <a:t>Our desired model:  10</a:t>
            </a:r>
            <a:r>
              <a:rPr lang="en-US" baseline="30000" dirty="0" smtClean="0"/>
              <a:t>8  </a:t>
            </a:r>
            <a:r>
              <a:rPr lang="en-US" dirty="0" smtClean="0"/>
              <a:t>parameters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Graphics Processors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447800"/>
            <a:ext cx="8458200" cy="45720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800100" y="54102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969277"/>
            <a:ext cx="4305300" cy="3707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Arrow Connector 13"/>
          <p:cNvCxnSpPr>
            <a:endCxn id="16" idx="1"/>
          </p:cNvCxnSpPr>
          <p:nvPr/>
        </p:nvCxnSpPr>
        <p:spPr>
          <a:xfrm>
            <a:off x="6362700" y="3886200"/>
            <a:ext cx="990600" cy="271790"/>
          </a:xfrm>
          <a:prstGeom prst="straightConnector1">
            <a:avLst/>
          </a:prstGeom>
          <a:ln>
            <a:head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7353300" y="389638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RAM</a:t>
            </a:r>
            <a:endParaRPr lang="en-US" sz="2800" dirty="0">
              <a:latin typeface="+mn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753100" y="2628900"/>
            <a:ext cx="762000" cy="533400"/>
          </a:xfrm>
          <a:prstGeom prst="straightConnector1">
            <a:avLst/>
          </a:prstGeom>
          <a:ln>
            <a:head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6438900" y="218188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CPU</a:t>
            </a:r>
            <a:endParaRPr lang="en-US" sz="2800" dirty="0">
              <a:latin typeface="+mn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1181100" y="3429000"/>
            <a:ext cx="2781300" cy="1524000"/>
          </a:xfrm>
          <a:prstGeom prst="straightConnector1">
            <a:avLst/>
          </a:prstGeom>
          <a:ln>
            <a:head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381000" y="5067300"/>
            <a:ext cx="2514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Graphics Card (GPU)</a:t>
            </a:r>
            <a:endParaRPr lang="en-US" sz="2800" dirty="0">
              <a:latin typeface="+mn-lt"/>
            </a:endParaRPr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4762500" y="563880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Motherboard</a:t>
            </a:r>
            <a:endParaRPr lang="en-US" sz="2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graphics processors?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211" y="1790700"/>
            <a:ext cx="7584989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63611" y="1943100"/>
            <a:ext cx="1447800" cy="3314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5511" y="2933700"/>
            <a:ext cx="1371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Peak </a:t>
            </a:r>
            <a:r>
              <a:rPr lang="en-US" sz="2800" dirty="0" err="1" smtClean="0">
                <a:latin typeface="+mn-lt"/>
              </a:rPr>
              <a:t>Gflops</a:t>
            </a:r>
            <a:endParaRPr lang="en-US" sz="28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(billion ops / sec)</a:t>
            </a:r>
            <a:endParaRPr lang="en-US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6111" y="1905000"/>
            <a:ext cx="6477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" dirty="0" smtClean="0"/>
          </a:p>
          <a:p>
            <a:r>
              <a:rPr lang="en-US" sz="1400" dirty="0" smtClean="0"/>
              <a:t>1000</a:t>
            </a:r>
          </a:p>
          <a:p>
            <a:endParaRPr lang="en-US" sz="1200" dirty="0" smtClean="0"/>
          </a:p>
          <a:p>
            <a:endParaRPr lang="en-US" sz="900" dirty="0" smtClean="0"/>
          </a:p>
          <a:p>
            <a:endParaRPr lang="en-US" sz="900" dirty="0" smtClean="0"/>
          </a:p>
          <a:p>
            <a:endParaRPr lang="en-US" sz="700" dirty="0" smtClean="0"/>
          </a:p>
          <a:p>
            <a:r>
              <a:rPr lang="en-US" sz="1200" dirty="0" smtClean="0"/>
              <a:t>  </a:t>
            </a:r>
            <a:r>
              <a:rPr lang="en-US" sz="1400" dirty="0" smtClean="0"/>
              <a:t>750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400" dirty="0" smtClean="0"/>
              <a:t>500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100" dirty="0" smtClean="0"/>
          </a:p>
          <a:p>
            <a:endParaRPr lang="en-US" sz="1200" dirty="0" smtClean="0"/>
          </a:p>
          <a:p>
            <a:r>
              <a:rPr lang="en-US" sz="1200" dirty="0" smtClean="0"/>
              <a:t>   </a:t>
            </a:r>
            <a:r>
              <a:rPr lang="en-US" sz="1400" dirty="0" smtClean="0"/>
              <a:t>250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400" dirty="0" smtClean="0"/>
          </a:p>
          <a:p>
            <a:endParaRPr lang="en-US" sz="1200" dirty="0" smtClean="0"/>
          </a:p>
          <a:p>
            <a:r>
              <a:rPr lang="en-US" sz="1200" dirty="0" smtClean="0"/>
              <a:t>       </a:t>
            </a:r>
            <a:r>
              <a:rPr lang="en-US" sz="1400" dirty="0" smtClean="0"/>
              <a:t>0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788111" y="2328446"/>
            <a:ext cx="152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NVIDIA GPU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1911" y="5239435"/>
            <a:ext cx="6172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" dirty="0" smtClean="0"/>
          </a:p>
          <a:p>
            <a:r>
              <a:rPr lang="en-US" sz="1400" dirty="0" smtClean="0"/>
              <a:t>2003           2004          2005         2006            2007                 2008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" y="6057900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(Source: NVIDIA CUDA Programming Guide)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54811" y="4462046"/>
            <a:ext cx="11811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Intel CPU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 flipH="1">
            <a:off x="2016211" y="2209800"/>
            <a:ext cx="1524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graphics processors?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2900" y="6474023"/>
            <a:ext cx="8451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>
                <a:solidFill>
                  <a:schemeClr val="accent5"/>
                </a:solidFill>
              </a:rPr>
              <a:t>Large-scale Deep Unsupervised Learning                             Rajat Raina, Anand Madhavan, Andrew Y. Ng</a:t>
            </a:r>
          </a:p>
        </p:txBody>
      </p:sp>
      <p:pic>
        <p:nvPicPr>
          <p:cNvPr id="13" name="Picture 12" descr="asci_white_supercomputer.jpg"/>
          <p:cNvPicPr>
            <a:picLocks noChangeAspect="1"/>
          </p:cNvPicPr>
          <p:nvPr/>
        </p:nvPicPr>
        <p:blipFill>
          <a:blip r:embed="rId3"/>
          <a:srcRect l="1833" t="1220" r="2874" b="3658"/>
          <a:stretch>
            <a:fillRect/>
          </a:stretch>
        </p:blipFill>
        <p:spPr>
          <a:xfrm>
            <a:off x="609600" y="1790700"/>
            <a:ext cx="3962400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457200" y="4991100"/>
            <a:ext cx="4686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IBM ASCI White Supercomputer</a:t>
            </a:r>
          </a:p>
          <a:p>
            <a:pPr algn="ctr"/>
            <a:r>
              <a:rPr lang="en-US" sz="2800" dirty="0" smtClean="0">
                <a:latin typeface="+mn-lt"/>
              </a:rPr>
              <a:t>Cost: $110 million</a:t>
            </a:r>
          </a:p>
          <a:p>
            <a:pPr algn="ctr"/>
            <a:r>
              <a:rPr lang="en-US" sz="2800" dirty="0" smtClean="0">
                <a:latin typeface="+mn-lt"/>
              </a:rPr>
              <a:t>Space: 2 basketball courts</a:t>
            </a:r>
          </a:p>
        </p:txBody>
      </p:sp>
      <p:pic>
        <p:nvPicPr>
          <p:cNvPr id="20" name="Picture 19" descr="geforce_8800_g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2705100"/>
            <a:ext cx="3161201" cy="22479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019800" y="5067300"/>
            <a:ext cx="293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13 graphics cards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LLEE@8DDGJONFUVWXY5K9" val="252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12460</TotalTime>
  <Words>1278</Words>
  <Application>Microsoft Office PowerPoint</Application>
  <PresentationFormat>On-screen Show (4:3)</PresentationFormat>
  <Paragraphs>430</Paragraphs>
  <Slides>27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Equity</vt:lpstr>
      <vt:lpstr>Equation</vt:lpstr>
      <vt:lpstr>Large-scale Deep Unsupervised Learning using Graphics Processors</vt:lpstr>
      <vt:lpstr>Learning from unlabeled data</vt:lpstr>
      <vt:lpstr>The promise of unsupervised learning</vt:lpstr>
      <vt:lpstr>Some recent work on DBNs</vt:lpstr>
      <vt:lpstr>Large-scale learning [Banko &amp; Brill, 2001]</vt:lpstr>
      <vt:lpstr>Large-scale unsupervised learning</vt:lpstr>
      <vt:lpstr>Graphics Processors</vt:lpstr>
      <vt:lpstr>Why graphics processors?</vt:lpstr>
      <vt:lpstr>Why graphics processors?</vt:lpstr>
      <vt:lpstr>GPU Schematic</vt:lpstr>
      <vt:lpstr>GPU Programming</vt:lpstr>
      <vt:lpstr>Unsupervised learning on GPUs</vt:lpstr>
      <vt:lpstr>Deep Belief Networks</vt:lpstr>
      <vt:lpstr>Restricted Boltzmann Machine (RBM)</vt:lpstr>
      <vt:lpstr>Experimental setup</vt:lpstr>
      <vt:lpstr>Learning Large RBMs</vt:lpstr>
      <vt:lpstr>Overlapping patches DBN</vt:lpstr>
      <vt:lpstr>Overlapping patches DBN example</vt:lpstr>
      <vt:lpstr>Sparse Coding</vt:lpstr>
      <vt:lpstr>Sparse coding</vt:lpstr>
      <vt:lpstr>Parallel Sparse Coding</vt:lpstr>
      <vt:lpstr>Parallel Sparse Coding</vt:lpstr>
      <vt:lpstr>Sparse coding with 106 parameters</vt:lpstr>
      <vt:lpstr>Summary</vt:lpstr>
      <vt:lpstr>THE  END</vt:lpstr>
      <vt:lpstr>Why graphics processors?</vt:lpstr>
      <vt:lpstr>GPU Programming: A=A+B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Large-scale Deep Unsupervised Learning using Graphics Processors</dc:title>
  <dc:subject/>
  <dc:creator>Rajat Raina</dc:creator>
  <dc:description>ICML 2009</dc:description>
  <cp:lastModifiedBy>Penka Markova</cp:lastModifiedBy>
  <cp:revision>427</cp:revision>
  <dcterms:created xsi:type="dcterms:W3CDTF">2007-06-19T03:34:14Z</dcterms:created>
  <dcterms:modified xsi:type="dcterms:W3CDTF">2009-06-17T19:53:14Z</dcterms:modified>
</cp:coreProperties>
</file>