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60" r:id="rId5"/>
    <p:sldId id="258" r:id="rId6"/>
    <p:sldId id="261" r:id="rId7"/>
    <p:sldId id="286" r:id="rId8"/>
    <p:sldId id="262" r:id="rId9"/>
    <p:sldId id="264" r:id="rId10"/>
    <p:sldId id="263" r:id="rId11"/>
    <p:sldId id="265" r:id="rId12"/>
    <p:sldId id="266" r:id="rId13"/>
    <p:sldId id="267" r:id="rId14"/>
    <p:sldId id="276" r:id="rId15"/>
    <p:sldId id="277" r:id="rId16"/>
    <p:sldId id="278" r:id="rId17"/>
    <p:sldId id="279" r:id="rId18"/>
    <p:sldId id="285" r:id="rId19"/>
    <p:sldId id="287" r:id="rId20"/>
    <p:sldId id="271" r:id="rId21"/>
    <p:sldId id="272" r:id="rId22"/>
    <p:sldId id="275" r:id="rId23"/>
    <p:sldId id="274" r:id="rId24"/>
    <p:sldId id="289" r:id="rId25"/>
    <p:sldId id="273" r:id="rId26"/>
    <p:sldId id="270" r:id="rId27"/>
    <p:sldId id="269" r:id="rId28"/>
  </p:sldIdLst>
  <p:sldSz cx="9144000" cy="6858000" type="screen4x3"/>
  <p:notesSz cx="67945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7" autoAdjust="0"/>
    <p:restoredTop sz="80100" autoAdjust="0"/>
  </p:normalViewPr>
  <p:slideViewPr>
    <p:cSldViewPr>
      <p:cViewPr varScale="1">
        <p:scale>
          <a:sx n="74" d="100"/>
          <a:sy n="74" d="100"/>
        </p:scale>
        <p:origin x="-330" y="-84"/>
      </p:cViewPr>
      <p:guideLst>
        <p:guide orient="horz" pos="2160"/>
        <p:guide pos="2880"/>
      </p:guideLst>
    </p:cSldViewPr>
  </p:slideViewPr>
  <p:outlineViewPr>
    <p:cViewPr>
      <p:scale>
        <a:sx n="33" d="100"/>
        <a:sy n="33" d="100"/>
      </p:scale>
      <p:origin x="0" y="441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935"/>
          </a:xfrm>
          <a:prstGeom prst="rect">
            <a:avLst/>
          </a:prstGeom>
        </p:spPr>
        <p:txBody>
          <a:bodyPr vert="horz" lIns="91360" tIns="45680" rIns="91360" bIns="45680" rtlCol="0"/>
          <a:lstStyle>
            <a:lvl1pPr algn="l">
              <a:defRPr sz="1200"/>
            </a:lvl1pPr>
          </a:lstStyle>
          <a:p>
            <a:endParaRPr lang="en-GB"/>
          </a:p>
        </p:txBody>
      </p:sp>
      <p:sp>
        <p:nvSpPr>
          <p:cNvPr id="3" name="Date Placeholder 2"/>
          <p:cNvSpPr>
            <a:spLocks noGrp="1"/>
          </p:cNvSpPr>
          <p:nvPr>
            <p:ph type="dt" sz="quarter" idx="1"/>
          </p:nvPr>
        </p:nvSpPr>
        <p:spPr>
          <a:xfrm>
            <a:off x="3848646" y="0"/>
            <a:ext cx="2944283" cy="495935"/>
          </a:xfrm>
          <a:prstGeom prst="rect">
            <a:avLst/>
          </a:prstGeom>
        </p:spPr>
        <p:txBody>
          <a:bodyPr vert="horz" lIns="91360" tIns="45680" rIns="91360" bIns="45680" rtlCol="0"/>
          <a:lstStyle>
            <a:lvl1pPr algn="r">
              <a:defRPr sz="1200"/>
            </a:lvl1pPr>
          </a:lstStyle>
          <a:p>
            <a:fld id="{49D10D54-1A76-443B-9364-256932526297}" type="datetimeFigureOut">
              <a:rPr lang="en-US" smtClean="0"/>
              <a:pPr/>
              <a:t>6/17/2009</a:t>
            </a:fld>
            <a:endParaRPr lang="en-GB"/>
          </a:p>
        </p:txBody>
      </p:sp>
      <p:sp>
        <p:nvSpPr>
          <p:cNvPr id="4" name="Footer Placeholder 3"/>
          <p:cNvSpPr>
            <a:spLocks noGrp="1"/>
          </p:cNvSpPr>
          <p:nvPr>
            <p:ph type="ftr" sz="quarter" idx="2"/>
          </p:nvPr>
        </p:nvSpPr>
        <p:spPr>
          <a:xfrm>
            <a:off x="1" y="9421043"/>
            <a:ext cx="2944283" cy="495935"/>
          </a:xfrm>
          <a:prstGeom prst="rect">
            <a:avLst/>
          </a:prstGeom>
        </p:spPr>
        <p:txBody>
          <a:bodyPr vert="horz" lIns="91360" tIns="45680" rIns="91360" bIns="45680"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21043"/>
            <a:ext cx="2944283" cy="495935"/>
          </a:xfrm>
          <a:prstGeom prst="rect">
            <a:avLst/>
          </a:prstGeom>
        </p:spPr>
        <p:txBody>
          <a:bodyPr vert="horz" lIns="91360" tIns="45680" rIns="91360" bIns="45680" rtlCol="0" anchor="b"/>
          <a:lstStyle>
            <a:lvl1pPr algn="r">
              <a:defRPr sz="1200"/>
            </a:lvl1pPr>
          </a:lstStyle>
          <a:p>
            <a:fld id="{374F9EB9-A030-4F11-AB9D-96C1A9C8235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497" cy="495296"/>
          </a:xfrm>
          <a:prstGeom prst="rect">
            <a:avLst/>
          </a:prstGeom>
        </p:spPr>
        <p:txBody>
          <a:bodyPr vert="horz" lIns="92208" tIns="46104" rIns="92208" bIns="46104" rtlCol="0"/>
          <a:lstStyle>
            <a:lvl1pPr algn="l">
              <a:defRPr sz="1200"/>
            </a:lvl1pPr>
          </a:lstStyle>
          <a:p>
            <a:endParaRPr lang="en-GB"/>
          </a:p>
        </p:txBody>
      </p:sp>
      <p:sp>
        <p:nvSpPr>
          <p:cNvPr id="3" name="Date Placeholder 2"/>
          <p:cNvSpPr>
            <a:spLocks noGrp="1"/>
          </p:cNvSpPr>
          <p:nvPr>
            <p:ph type="dt" idx="1"/>
          </p:nvPr>
        </p:nvSpPr>
        <p:spPr>
          <a:xfrm>
            <a:off x="3848398" y="0"/>
            <a:ext cx="2944497" cy="495296"/>
          </a:xfrm>
          <a:prstGeom prst="rect">
            <a:avLst/>
          </a:prstGeom>
        </p:spPr>
        <p:txBody>
          <a:bodyPr vert="horz" lIns="92208" tIns="46104" rIns="92208" bIns="46104" rtlCol="0"/>
          <a:lstStyle>
            <a:lvl1pPr algn="r">
              <a:defRPr sz="1200"/>
            </a:lvl1pPr>
          </a:lstStyle>
          <a:p>
            <a:fld id="{45A18DB5-ABC4-46D6-B968-E0C4D2DCC223}" type="datetimeFigureOut">
              <a:rPr lang="en-US" smtClean="0"/>
              <a:pPr/>
              <a:t>6/17/2009</a:t>
            </a:fld>
            <a:endParaRPr lang="en-GB"/>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2208" tIns="46104" rIns="92208" bIns="46104" rtlCol="0" anchor="ctr"/>
          <a:lstStyle/>
          <a:p>
            <a:endParaRPr lang="en-GB"/>
          </a:p>
        </p:txBody>
      </p:sp>
      <p:sp>
        <p:nvSpPr>
          <p:cNvPr id="5" name="Notes Placeholder 4"/>
          <p:cNvSpPr>
            <a:spLocks noGrp="1"/>
          </p:cNvSpPr>
          <p:nvPr>
            <p:ph type="body" sz="quarter" idx="3"/>
          </p:nvPr>
        </p:nvSpPr>
        <p:spPr>
          <a:xfrm>
            <a:off x="679130" y="4711703"/>
            <a:ext cx="5436242" cy="4462456"/>
          </a:xfrm>
          <a:prstGeom prst="rect">
            <a:avLst/>
          </a:prstGeom>
        </p:spPr>
        <p:txBody>
          <a:bodyPr vert="horz" lIns="92208" tIns="46104" rIns="92208" bIns="46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1807"/>
            <a:ext cx="2944497" cy="495296"/>
          </a:xfrm>
          <a:prstGeom prst="rect">
            <a:avLst/>
          </a:prstGeom>
        </p:spPr>
        <p:txBody>
          <a:bodyPr vert="horz" lIns="92208" tIns="46104" rIns="92208" bIns="46104" rtlCol="0" anchor="b"/>
          <a:lstStyle>
            <a:lvl1pPr algn="l">
              <a:defRPr sz="1200"/>
            </a:lvl1pPr>
          </a:lstStyle>
          <a:p>
            <a:endParaRPr lang="en-GB"/>
          </a:p>
        </p:txBody>
      </p:sp>
      <p:sp>
        <p:nvSpPr>
          <p:cNvPr id="7" name="Slide Number Placeholder 6"/>
          <p:cNvSpPr>
            <a:spLocks noGrp="1"/>
          </p:cNvSpPr>
          <p:nvPr>
            <p:ph type="sldNum" sz="quarter" idx="5"/>
          </p:nvPr>
        </p:nvSpPr>
        <p:spPr>
          <a:xfrm>
            <a:off x="3848398" y="9421807"/>
            <a:ext cx="2944497" cy="495296"/>
          </a:xfrm>
          <a:prstGeom prst="rect">
            <a:avLst/>
          </a:prstGeom>
        </p:spPr>
        <p:txBody>
          <a:bodyPr vert="horz" lIns="92208" tIns="46104" rIns="92208" bIns="46104" rtlCol="0" anchor="b"/>
          <a:lstStyle>
            <a:lvl1pPr algn="r">
              <a:defRPr sz="1200"/>
            </a:lvl1pPr>
          </a:lstStyle>
          <a:p>
            <a:fld id="{036345D2-3DBB-4E5F-8F74-4C714446F12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 Meta</a:t>
            </a:r>
            <a:r>
              <a:rPr lang="en-GB" baseline="0" dirty="0" smtClean="0"/>
              <a:t>-search, multi-player games and competitions</a:t>
            </a:r>
          </a:p>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MM algorithm</a:t>
            </a:r>
            <a:r>
              <a:rPr lang="en-GB" baseline="0" dirty="0" smtClean="0"/>
              <a:t> is like EM (EM is a special case). The E-step is a specific example of </a:t>
            </a:r>
            <a:r>
              <a:rPr lang="en-GB" baseline="0" dirty="0" err="1" smtClean="0"/>
              <a:t>minorization</a:t>
            </a:r>
            <a:r>
              <a:rPr lang="en-GB" baseline="0" dirty="0" smtClean="0"/>
              <a:t>.</a:t>
            </a:r>
          </a:p>
          <a:p>
            <a:endParaRPr lang="en-GB" baseline="0" dirty="0" smtClean="0"/>
          </a:p>
          <a:p>
            <a:r>
              <a:rPr lang="en-GB" baseline="0" dirty="0" smtClean="0"/>
              <a:t>We’ll show an example of over-fitting later</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items.</a:t>
            </a:r>
            <a:r>
              <a:rPr lang="en-GB" baseline="0" dirty="0" smtClean="0"/>
              <a:t> Two data points, incomplete rankings: BAE and DE. Item C not involved in any rankings, so remains as prior.</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Iterate until convergence</a:t>
            </a:r>
            <a:r>
              <a:rPr lang="en-GB" baseline="0" dirty="0" smtClean="0"/>
              <a:t> – but only need to do a single pass if tree or chain</a:t>
            </a:r>
            <a:endParaRPr lang="en-GB" dirty="0" smtClean="0"/>
          </a:p>
          <a:p>
            <a:r>
              <a:rPr lang="en-GB" dirty="0" smtClean="0"/>
              <a:t>Marginal</a:t>
            </a:r>
            <a:r>
              <a:rPr lang="en-GB" baseline="0" dirty="0" smtClean="0"/>
              <a:t> is product of incoming messages</a:t>
            </a:r>
          </a:p>
          <a:p>
            <a:endParaRPr lang="en-GB" baseline="0" dirty="0" smtClean="0"/>
          </a:p>
          <a:p>
            <a:r>
              <a:rPr lang="en-GB" baseline="0" dirty="0" smtClean="0"/>
              <a:t>Computing message from factor to variable requires a sum or integral over factor and variables connected to that factor. Not always tractable. Therefore we use an extension called power EP.</a:t>
            </a:r>
          </a:p>
          <a:p>
            <a:endParaRPr lang="en-GB" dirty="0"/>
          </a:p>
        </p:txBody>
      </p:sp>
      <p:sp>
        <p:nvSpPr>
          <p:cNvPr id="4" name="Slide Number Placeholder 3"/>
          <p:cNvSpPr>
            <a:spLocks noGrp="1"/>
          </p:cNvSpPr>
          <p:nvPr>
            <p:ph type="sldNum" sz="quarter" idx="10"/>
          </p:nvPr>
        </p:nvSpPr>
        <p:spPr/>
        <p:txBody>
          <a:bodyPr/>
          <a:lstStyle/>
          <a:p>
            <a:fld id="{82BF01C8-7678-4EE3-AEFF-A42B6B9937EF}"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Similarity measures</a:t>
            </a:r>
            <a:r>
              <a:rPr lang="en-GB" baseline="0" dirty="0" smtClean="0"/>
              <a:t> between two probability distributions: p is the truth, and q an approximation</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a:t>
            </a:r>
            <a:r>
              <a:rPr lang="en-GB" baseline="0" dirty="0" smtClean="0"/>
              <a:t> known special cases.</a:t>
            </a:r>
          </a:p>
          <a:p>
            <a:endParaRPr lang="en-GB" baseline="0" dirty="0" smtClean="0"/>
          </a:p>
          <a:p>
            <a:r>
              <a:rPr lang="en-GB" baseline="0" dirty="0" smtClean="0"/>
              <a:t>Note p(x) in denominator for alpha = -1</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 choice of </a:t>
            </a:r>
            <a:r>
              <a:rPr lang="el-GR" sz="1200" dirty="0" smtClean="0"/>
              <a:t>α</a:t>
            </a:r>
            <a:r>
              <a:rPr lang="en-GB" sz="1200" dirty="0" smtClean="0"/>
              <a:t> = -1 leads to a particularly nice simplification for the P-L likelihood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Sum of Gammas can be projected back onto single Gamma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Hunter used this</a:t>
            </a:r>
            <a:r>
              <a:rPr lang="en-GB" baseline="0" dirty="0" smtClean="0"/>
              <a:t> example of NASCAR races to illustrate MLE estimation in P-L. 36 Races in NASCAR 2002 season. 83 drivers, but some drivers only competed in a few races, some in all races. Therefore incomplete rankings.</a:t>
            </a:r>
          </a:p>
          <a:p>
            <a:endParaRPr lang="en-GB" baseline="0" dirty="0" smtClean="0"/>
          </a:p>
          <a:p>
            <a:r>
              <a:rPr lang="en-GB" baseline="0" dirty="0" smtClean="0"/>
              <a:t>Table is ordered by simplest possible ranking method: average place.</a:t>
            </a:r>
          </a:p>
          <a:p>
            <a:endParaRPr lang="en-GB" baseline="0" dirty="0" smtClean="0"/>
          </a:p>
          <a:p>
            <a:r>
              <a:rPr lang="en-GB" baseline="0" dirty="0" smtClean="0"/>
              <a:t>Show rank given by MLE estimate of P-L, rank given by EP estimate (ordered on means), MLE and EP parameter estimates.</a:t>
            </a:r>
          </a:p>
          <a:p>
            <a:endParaRPr lang="en-GB" baseline="0" dirty="0" smtClean="0"/>
          </a:p>
          <a:p>
            <a:r>
              <a:rPr lang="en-GB" baseline="0" dirty="0" smtClean="0"/>
              <a:t>Jones, Pruett: only competed in 1 race, but did well. MLE places them first and second. EP places them only 18</a:t>
            </a:r>
            <a:r>
              <a:rPr lang="en-GB" baseline="30000" dirty="0" smtClean="0"/>
              <a:t>th</a:t>
            </a:r>
            <a:r>
              <a:rPr lang="en-GB" baseline="0" dirty="0" smtClean="0"/>
              <a:t>, and 19</a:t>
            </a:r>
            <a:r>
              <a:rPr lang="en-GB" baseline="30000" dirty="0" smtClean="0"/>
              <a:t>th</a:t>
            </a:r>
            <a:r>
              <a:rPr lang="en-GB" baseline="0" dirty="0" smtClean="0"/>
              <a:t>, and has high uncertainty on P-L parameters.</a:t>
            </a:r>
          </a:p>
          <a:p>
            <a:endParaRPr lang="en-GB" baseline="0" dirty="0" smtClean="0"/>
          </a:p>
          <a:p>
            <a:r>
              <a:rPr lang="en-GB" baseline="0" dirty="0" smtClean="0"/>
              <a:t>In contrast, EP places Martin at top, who’s competed in all 36 races.</a:t>
            </a:r>
          </a:p>
          <a:p>
            <a:endParaRPr lang="en-GB" baseline="0" dirty="0" smtClean="0"/>
          </a:p>
          <a:p>
            <a:r>
              <a:rPr lang="en-GB" baseline="0" dirty="0" smtClean="0"/>
              <a:t>Similarly at the bottom end of the scale some drivers such as Morgan Shepherd and Dick Trickle have gone substantially down in the rankings compared to maximum likelihood because there is more evidence that they consistently do badly</a:t>
            </a:r>
            <a:r>
              <a:rPr lang="en-GB" baseline="0" dirty="0" smtClean="0"/>
              <a:t>.</a:t>
            </a:r>
          </a:p>
          <a:p>
            <a:endParaRPr lang="en-GB" baseline="0" smtClean="0"/>
          </a:p>
          <a:p>
            <a:r>
              <a:rPr lang="en-GB" baseline="0" smtClean="0"/>
              <a:t>And there’s Dick Trickle bringing up the rear......</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Imagine all drivers did race in one race. Where</a:t>
            </a:r>
            <a:r>
              <a:rPr lang="en-GB" baseline="0" dirty="0" smtClean="0"/>
              <a:t> would you expect them to come?</a:t>
            </a:r>
            <a:endParaRPr lang="en-GB" dirty="0" smtClean="0"/>
          </a:p>
          <a:p>
            <a:endParaRPr lang="en-GB" dirty="0" smtClean="0"/>
          </a:p>
          <a:p>
            <a:r>
              <a:rPr lang="en-GB" dirty="0" smtClean="0"/>
              <a:t>Some visualisations of posterior rank</a:t>
            </a:r>
            <a:r>
              <a:rPr lang="en-GB" baseline="0" dirty="0" smtClean="0"/>
              <a:t> distributions over driver ranks from 1 .. 83. Representation of the P-L distributions over ranks implied by the learnt parameters.</a:t>
            </a:r>
          </a:p>
          <a:p>
            <a:endParaRPr lang="en-GB" baseline="0" dirty="0" smtClean="0"/>
          </a:p>
          <a:p>
            <a:r>
              <a:rPr lang="en-GB" baseline="0" dirty="0" smtClean="0"/>
              <a:t>Light = high </a:t>
            </a:r>
            <a:r>
              <a:rPr lang="en-GB" baseline="0" dirty="0" err="1" smtClean="0"/>
              <a:t>prob</a:t>
            </a:r>
            <a:endParaRPr lang="en-GB" baseline="0" dirty="0" smtClean="0"/>
          </a:p>
          <a:p>
            <a:r>
              <a:rPr lang="en-GB" baseline="0" dirty="0" smtClean="0"/>
              <a:t>Dark = low </a:t>
            </a:r>
            <a:r>
              <a:rPr lang="en-GB" baseline="0" dirty="0" err="1" smtClean="0"/>
              <a:t>prob</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Easy to get confused!</a:t>
            </a:r>
          </a:p>
          <a:p>
            <a:endParaRPr lang="en-GB" dirty="0" smtClean="0"/>
          </a:p>
          <a:p>
            <a:r>
              <a:rPr lang="en-GB" dirty="0" smtClean="0"/>
              <a:t>Ordering: B, A, C</a:t>
            </a:r>
          </a:p>
          <a:p>
            <a:r>
              <a:rPr lang="en-GB" dirty="0" smtClean="0"/>
              <a:t>Ranking</a:t>
            </a:r>
            <a:r>
              <a:rPr lang="en-GB" baseline="0" dirty="0" smtClean="0"/>
              <a:t>: 2, 1, 3 for (A,B,C)</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Suppose we have two sets</a:t>
            </a:r>
          </a:p>
          <a:p>
            <a:r>
              <a:rPr lang="en-GB" dirty="0" smtClean="0"/>
              <a:t>of items A and B where B in A. This means that</a:t>
            </a:r>
          </a:p>
          <a:p>
            <a:r>
              <a:rPr lang="en-GB" dirty="0" smtClean="0"/>
              <a:t>the probability of a particular ordering of the items in</a:t>
            </a:r>
          </a:p>
          <a:p>
            <a:r>
              <a:rPr lang="en-GB" dirty="0" smtClean="0"/>
              <a:t>B, marginalizing over all possible unknown positions</a:t>
            </a:r>
          </a:p>
          <a:p>
            <a:r>
              <a:rPr lang="en-GB" dirty="0" smtClean="0"/>
              <a:t>of the items left over in A, is exactly the same as the</a:t>
            </a:r>
          </a:p>
          <a:p>
            <a:r>
              <a:rPr lang="en-GB" dirty="0" smtClean="0"/>
              <a:t>P-L probability of simply ordering those items in B</a:t>
            </a:r>
          </a:p>
          <a:p>
            <a:r>
              <a:rPr lang="en-GB" dirty="0" smtClean="0"/>
              <a:t>completely independently from A</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this talk we are looking at a particular parameterised</a:t>
            </a:r>
            <a:r>
              <a:rPr lang="en-GB" baseline="0" dirty="0" smtClean="0"/>
              <a:t> ranking model with very nice properties which we’ll look at over the next two slides.</a:t>
            </a:r>
          </a:p>
          <a:p>
            <a:endParaRPr lang="en-GB" baseline="0" dirty="0" smtClean="0"/>
          </a:p>
          <a:p>
            <a:r>
              <a:rPr lang="en-GB" baseline="0" dirty="0" smtClean="0"/>
              <a:t>In this model there is one parameter per item. Consider an example where we have three items Red Green and Blue with parameters </a:t>
            </a:r>
            <a:r>
              <a:rPr lang="en-GB" baseline="0" dirty="0" err="1" smtClean="0"/>
              <a:t>vR</a:t>
            </a:r>
            <a:r>
              <a:rPr lang="en-GB" baseline="0" dirty="0" smtClean="0"/>
              <a:t>, </a:t>
            </a:r>
            <a:r>
              <a:rPr lang="en-GB" baseline="0" dirty="0" err="1" smtClean="0"/>
              <a:t>vG</a:t>
            </a:r>
            <a:r>
              <a:rPr lang="en-GB" baseline="0" dirty="0" smtClean="0"/>
              <a:t>, and </a:t>
            </a:r>
            <a:r>
              <a:rPr lang="en-GB" baseline="0" dirty="0" err="1" smtClean="0"/>
              <a:t>vB.</a:t>
            </a:r>
            <a:r>
              <a:rPr lang="en-GB" baseline="0" dirty="0" smtClean="0"/>
              <a:t> In this picture these parameters represent the proportions of the different coloured balls in these infinite urns.</a:t>
            </a:r>
          </a:p>
          <a:p>
            <a:endParaRPr lang="en-GB" baseline="0" dirty="0" smtClean="0"/>
          </a:p>
          <a:p>
            <a:r>
              <a:rPr lang="en-GB" baseline="0" dirty="0" smtClean="0"/>
              <a:t>First we mix all the balls together. Now we’ll describe a sampling procedure which leads to an ordering –i.e. one of the six orderings {RGB,RBG, ...}.</a:t>
            </a:r>
          </a:p>
          <a:p>
            <a:endParaRPr lang="en-GB" baseline="0" dirty="0" smtClean="0"/>
          </a:p>
          <a:p>
            <a:r>
              <a:rPr lang="en-GB" baseline="0" dirty="0" smtClean="0"/>
              <a:t>This is equivalent to the P-L likelihood for the observed ordering </a:t>
            </a:r>
            <a:r>
              <a:rPr lang="en-GB" baseline="0" dirty="0" err="1" smtClean="0"/>
              <a:t>rgb</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Picking</a:t>
            </a:r>
            <a:r>
              <a:rPr lang="en-GB" baseline="0" dirty="0" smtClean="0"/>
              <a:t> the item for ranking position k, out of the items that have not yet been ranked.</a:t>
            </a:r>
          </a:p>
          <a:p>
            <a:endParaRPr lang="en-GB" baseline="0" dirty="0" smtClean="0"/>
          </a:p>
          <a:p>
            <a:r>
              <a:rPr lang="en-GB" baseline="0" dirty="0" smtClean="0"/>
              <a:t>Complete ordering has K factors.</a:t>
            </a:r>
          </a:p>
          <a:p>
            <a:endParaRPr lang="en-GB" baseline="0" dirty="0" smtClean="0"/>
          </a:p>
          <a:p>
            <a:r>
              <a:rPr lang="en-GB" baseline="0" dirty="0" smtClean="0"/>
              <a:t>More realistically, in ML, we have many items but only some of them have been ranked i.e. Sparse data</a:t>
            </a:r>
          </a:p>
        </p:txBody>
      </p:sp>
      <p:sp>
        <p:nvSpPr>
          <p:cNvPr id="4" name="Slide Number Placeholder 3"/>
          <p:cNvSpPr>
            <a:spLocks noGrp="1"/>
          </p:cNvSpPr>
          <p:nvPr>
            <p:ph type="sldNum" sz="quarter" idx="10"/>
          </p:nvPr>
        </p:nvSpPr>
        <p:spPr/>
        <p:txBody>
          <a:bodyPr/>
          <a:lstStyle/>
          <a:p>
            <a:fld id="{036345D2-3DBB-4E5F-8F74-4C714446F122}"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Only</a:t>
            </a:r>
            <a:r>
              <a:rPr lang="en-GB" baseline="0" dirty="0" smtClean="0"/>
              <a:t> need as many factors as items ranked for a given data point. PL is internally consistent – marginalising out items leads to the same model form, and the same likelihood as if they were not there.</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Probability of choosing wine as favourite drink equals probability</a:t>
            </a:r>
            <a:r>
              <a:rPr lang="en-GB" baseline="0" dirty="0" smtClean="0"/>
              <a:t> of choosing an alcoholic drink as the favourite X probability that wine is the favourite alcoholic drink.</a:t>
            </a:r>
            <a:endParaRPr lang="en-GB" dirty="0" smtClean="0"/>
          </a:p>
          <a:p>
            <a:endParaRPr lang="en-GB" dirty="0" smtClean="0"/>
          </a:p>
          <a:p>
            <a:r>
              <a:rPr lang="en-GB" dirty="0" smtClean="0"/>
              <a:t>Not the same as conditional </a:t>
            </a:r>
            <a:r>
              <a:rPr lang="en-GB" dirty="0" err="1" smtClean="0"/>
              <a:t>probablility</a:t>
            </a:r>
            <a:r>
              <a:rPr lang="en-GB" dirty="0" smtClean="0"/>
              <a:t>.</a:t>
            </a:r>
          </a:p>
          <a:p>
            <a:endParaRPr lang="en-GB" dirty="0" smtClean="0"/>
          </a:p>
          <a:p>
            <a:r>
              <a:rPr lang="en-GB" dirty="0" smtClean="0"/>
              <a:t>P-L is only</a:t>
            </a:r>
            <a:r>
              <a:rPr lang="en-GB" baseline="0" dirty="0" smtClean="0"/>
              <a:t> multi-stage model (choose favourite, then choose next favourite from remaining etc.) whose probabilities satisfy Luce’s choice axiom at every stage.</a:t>
            </a:r>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400" dirty="0" err="1" smtClean="0"/>
              <a:t>Thustonian</a:t>
            </a:r>
            <a:r>
              <a:rPr lang="en-GB" sz="2400" dirty="0" smtClean="0"/>
              <a:t> model: each item is represented by a score distribution on the real line.</a:t>
            </a:r>
          </a:p>
          <a:p>
            <a:endParaRPr lang="en-GB" sz="2400" dirty="0" smtClean="0"/>
          </a:p>
          <a:p>
            <a:r>
              <a:rPr lang="en-GB" sz="2400" dirty="0" smtClean="0"/>
              <a:t>Assume a </a:t>
            </a:r>
            <a:r>
              <a:rPr lang="en-GB" sz="2400" dirty="0" err="1" smtClean="0"/>
              <a:t>Thurstonian</a:t>
            </a:r>
            <a:r>
              <a:rPr lang="en-GB" sz="2400" dirty="0" smtClean="0"/>
              <a:t> Model with each score having identical distributions except for their means.</a:t>
            </a:r>
          </a:p>
          <a:p>
            <a:endParaRPr lang="en-GB" sz="2400" dirty="0" smtClean="0"/>
          </a:p>
          <a:p>
            <a:r>
              <a:rPr lang="en-GB" sz="2400" dirty="0" smtClean="0"/>
              <a:t>Then:</a:t>
            </a:r>
          </a:p>
          <a:p>
            <a:pPr lvl="1"/>
            <a:r>
              <a:rPr lang="en-GB" sz="1800" dirty="0" smtClean="0"/>
              <a:t>The score distributions give rise to a </a:t>
            </a:r>
            <a:r>
              <a:rPr lang="en-GB" sz="1800" dirty="0" err="1" smtClean="0"/>
              <a:t>Plackett</a:t>
            </a:r>
            <a:r>
              <a:rPr lang="en-GB" sz="1800" dirty="0" smtClean="0"/>
              <a:t>-Luce model if and only the scores are distributed according to a </a:t>
            </a:r>
            <a:r>
              <a:rPr lang="en-GB" sz="1800" dirty="0" err="1" smtClean="0"/>
              <a:t>Gumbel</a:t>
            </a:r>
            <a:r>
              <a:rPr lang="en-GB" sz="1800" dirty="0" smtClean="0"/>
              <a:t> distribution (</a:t>
            </a:r>
            <a:r>
              <a:rPr lang="en-GB" sz="1800" dirty="0" err="1" smtClean="0"/>
              <a:t>Yellott</a:t>
            </a:r>
            <a:r>
              <a:rPr lang="en-GB" sz="1800" dirty="0" smtClean="0"/>
              <a:t>)</a:t>
            </a:r>
          </a:p>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081">
              <a:defRPr/>
            </a:pPr>
            <a:r>
              <a:rPr lang="en-GB" dirty="0" err="1" smtClean="0">
                <a:solidFill>
                  <a:srgbClr val="FF0000"/>
                </a:solidFill>
              </a:rPr>
              <a:t>Pairwise</a:t>
            </a:r>
            <a:r>
              <a:rPr lang="en-GB" baseline="0" dirty="0" smtClean="0">
                <a:solidFill>
                  <a:srgbClr val="FF0000"/>
                </a:solidFill>
              </a:rPr>
              <a:t> probability is </a:t>
            </a:r>
            <a:r>
              <a:rPr lang="en-GB" baseline="0" dirty="0" err="1" smtClean="0">
                <a:solidFill>
                  <a:srgbClr val="FF0000"/>
                </a:solidFill>
              </a:rPr>
              <a:t>erf</a:t>
            </a:r>
            <a:r>
              <a:rPr lang="en-GB" baseline="0" dirty="0" smtClean="0">
                <a:solidFill>
                  <a:srgbClr val="FF0000"/>
                </a:solidFill>
              </a:rPr>
              <a:t> with Gaussian, but logistic with </a:t>
            </a:r>
            <a:r>
              <a:rPr lang="en-GB" baseline="0" dirty="0" err="1" smtClean="0">
                <a:solidFill>
                  <a:srgbClr val="FF0000"/>
                </a:solidFill>
              </a:rPr>
              <a:t>Gumbel</a:t>
            </a:r>
            <a:r>
              <a:rPr lang="en-GB" baseline="0" dirty="0" smtClean="0">
                <a:solidFill>
                  <a:srgbClr val="FF0000"/>
                </a:solidFill>
              </a:rPr>
              <a:t>.</a:t>
            </a:r>
          </a:p>
          <a:p>
            <a:pPr defTabSz="922081">
              <a:defRPr/>
            </a:pPr>
            <a:endParaRPr lang="en-GB" baseline="0" dirty="0" smtClean="0">
              <a:solidFill>
                <a:srgbClr val="FF0000"/>
              </a:solidFill>
            </a:endParaRPr>
          </a:p>
          <a:p>
            <a:pPr defTabSz="922081">
              <a:defRPr/>
            </a:pPr>
            <a:r>
              <a:rPr lang="en-GB" baseline="0" dirty="0" smtClean="0">
                <a:solidFill>
                  <a:srgbClr val="FF0000"/>
                </a:solidFill>
              </a:rPr>
              <a:t>Relation to </a:t>
            </a:r>
            <a:r>
              <a:rPr lang="en-GB" baseline="0" dirty="0" err="1" smtClean="0">
                <a:solidFill>
                  <a:srgbClr val="FF0000"/>
                </a:solidFill>
              </a:rPr>
              <a:t>Plackett</a:t>
            </a:r>
            <a:r>
              <a:rPr lang="en-GB" baseline="0" dirty="0" smtClean="0">
                <a:solidFill>
                  <a:srgbClr val="FF0000"/>
                </a:solidFill>
              </a:rPr>
              <a:t> Luce: v = exp(mu/beta).</a:t>
            </a:r>
          </a:p>
          <a:p>
            <a:pPr algn="r" defTabSz="922081">
              <a:defRPr/>
            </a:pPr>
            <a:endParaRPr lang="en-GB"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036345D2-3DBB-4E5F-8F74-4C714446F122}"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5B0A48-393B-4D0F-8DEC-1BB258B06BBE}" type="datetimeFigureOut">
              <a:rPr lang="en-US" smtClean="0"/>
              <a:pPr/>
              <a:t>6/17/2009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B0A48-393B-4D0F-8DEC-1BB258B06BBE}" type="datetimeFigureOut">
              <a:rPr lang="en-US" smtClean="0"/>
              <a:pPr/>
              <a:t>6/17/2009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B0A48-393B-4D0F-8DEC-1BB258B06BBE}" type="datetimeFigureOut">
              <a:rPr lang="en-US" smtClean="0"/>
              <a:pPr/>
              <a:t>6/17/2009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B0A48-393B-4D0F-8DEC-1BB258B06BBE}" type="datetimeFigureOut">
              <a:rPr lang="en-US" smtClean="0"/>
              <a:pPr/>
              <a:t>6/17/2009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B0A48-393B-4D0F-8DEC-1BB258B06BBE}" type="datetimeFigureOut">
              <a:rPr lang="en-US" smtClean="0"/>
              <a:pPr/>
              <a:t>6/17/2009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5B0A48-393B-4D0F-8DEC-1BB258B06BBE}" type="datetimeFigureOut">
              <a:rPr lang="en-US" smtClean="0"/>
              <a:pPr/>
              <a:t>6/17/2009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5B0A48-393B-4D0F-8DEC-1BB258B06BBE}" type="datetimeFigureOut">
              <a:rPr lang="en-US" smtClean="0"/>
              <a:pPr/>
              <a:t>6/17/2009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5B0A48-393B-4D0F-8DEC-1BB258B06BBE}" type="datetimeFigureOut">
              <a:rPr lang="en-US" smtClean="0"/>
              <a:pPr/>
              <a:t>6/17/2009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B0A48-393B-4D0F-8DEC-1BB258B06BBE}" type="datetimeFigureOut">
              <a:rPr lang="en-US" smtClean="0"/>
              <a:pPr/>
              <a:t>6/17/2009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B0A48-393B-4D0F-8DEC-1BB258B06BBE}" type="datetimeFigureOut">
              <a:rPr lang="en-US" smtClean="0"/>
              <a:pPr/>
              <a:t>6/17/2009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B0A48-393B-4D0F-8DEC-1BB258B06BBE}" type="datetimeFigureOut">
              <a:rPr lang="en-US" smtClean="0"/>
              <a:pPr/>
              <a:t>6/17/2009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descr="Lab_PP_Banner copy"/>
          <p:cNvPicPr>
            <a:picLocks noChangeAspect="1" noChangeArrowheads="1"/>
          </p:cNvPicPr>
          <p:nvPr/>
        </p:nvPicPr>
        <p:blipFill>
          <a:blip r:embed="rId13" cstate="print"/>
          <a:srcRect/>
          <a:stretch>
            <a:fillRect/>
          </a:stretch>
        </p:blipFill>
        <p:spPr bwMode="auto">
          <a:xfrm>
            <a:off x="0" y="0"/>
            <a:ext cx="9144000" cy="1530350"/>
          </a:xfrm>
          <a:prstGeom prst="rect">
            <a:avLst/>
          </a:prstGeom>
          <a:noFill/>
          <a:ln w="9525">
            <a:noFill/>
            <a:miter lim="800000"/>
            <a:headEnd/>
            <a:tailEnd/>
          </a:ln>
        </p:spPr>
      </p:pic>
      <p:sp>
        <p:nvSpPr>
          <p:cNvPr id="2" name="Title Placeholder 1"/>
          <p:cNvSpPr>
            <a:spLocks noGrp="1"/>
          </p:cNvSpPr>
          <p:nvPr>
            <p:ph type="title"/>
          </p:nvPr>
        </p:nvSpPr>
        <p:spPr>
          <a:xfrm>
            <a:off x="457200" y="792185"/>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2117747"/>
            <a:ext cx="8229600" cy="4168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pitchFamily="34" charset="0"/>
              </a:defRPr>
            </a:lvl1pPr>
          </a:lstStyle>
          <a:p>
            <a:fld id="{105B0A48-393B-4D0F-8DEC-1BB258B06BBE}" type="datetimeFigureOut">
              <a:rPr lang="en-US" smtClean="0"/>
              <a:pPr/>
              <a:t>6/17/2009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pitchFamily="34" charset="0"/>
              </a:defRPr>
            </a:lvl1pPr>
          </a:lstStyle>
          <a:p>
            <a:fld id="{41EB6EB7-295C-4852-9B00-99BFD212F73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B0F0"/>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Document3.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xml"/><Relationship Id="rId7" Type="http://schemas.openxmlformats.org/officeDocument/2006/relationships/image" Target="../media/image3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research.microsoft.com/inferne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Bayesian inference for </a:t>
            </a:r>
            <a:r>
              <a:rPr lang="en-GB" dirty="0" err="1" smtClean="0"/>
              <a:t>Plackett</a:t>
            </a:r>
            <a:r>
              <a:rPr lang="en-GB" dirty="0" smtClean="0"/>
              <a:t>-Luce ranking models</a:t>
            </a:r>
            <a:endParaRPr lang="en-GB" dirty="0"/>
          </a:p>
        </p:txBody>
      </p:sp>
      <p:sp>
        <p:nvSpPr>
          <p:cNvPr id="3" name="Subtitle 2"/>
          <p:cNvSpPr>
            <a:spLocks noGrp="1"/>
          </p:cNvSpPr>
          <p:nvPr>
            <p:ph type="subTitle" idx="1"/>
          </p:nvPr>
        </p:nvSpPr>
        <p:spPr/>
        <p:txBody>
          <a:bodyPr/>
          <a:lstStyle/>
          <a:p>
            <a:r>
              <a:rPr lang="en-GB" dirty="0" smtClean="0"/>
              <a:t>John Guiver, Edward Snelson</a:t>
            </a:r>
          </a:p>
          <a:p>
            <a:r>
              <a:rPr lang="en-GB" dirty="0" smtClean="0"/>
              <a:t>MSRC</a:t>
            </a:r>
            <a:endParaRPr lang="en-GB" dirty="0"/>
          </a:p>
        </p:txBody>
      </p:sp>
      <p:sp>
        <p:nvSpPr>
          <p:cNvPr id="4" name="Title 1"/>
          <p:cNvSpPr txBox="1">
            <a:spLocks/>
          </p:cNvSpPr>
          <p:nvPr/>
        </p:nvSpPr>
        <p:spPr>
          <a:xfrm>
            <a:off x="684306" y="212332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00B0F0"/>
                </a:solidFill>
                <a:effectLst/>
                <a:uLnTx/>
                <a:uFillTx/>
                <a:latin typeface="Segoe" pitchFamily="34" charset="0"/>
                <a:ea typeface="+mj-ea"/>
                <a:cs typeface="+mj-cs"/>
              </a:rPr>
              <a:t>Bayesian inference for Packet-Lube ranking models</a:t>
            </a:r>
            <a:endParaRPr kumimoji="0" lang="en-GB" sz="4400" b="0" i="0" u="none" strike="noStrike" kern="1200" cap="none" spc="0" normalizeH="0" baseline="0" noProof="0" dirty="0">
              <a:ln>
                <a:noFill/>
              </a:ln>
              <a:solidFill>
                <a:srgbClr val="00B0F0"/>
              </a:solidFill>
              <a:effectLst/>
              <a:uLnTx/>
              <a:uFillTx/>
              <a:latin typeface="Segoe"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85"/>
            <a:ext cx="8229600" cy="922303"/>
          </a:xfrm>
        </p:spPr>
        <p:txBody>
          <a:bodyPr>
            <a:noAutofit/>
          </a:bodyPr>
          <a:lstStyle/>
          <a:p>
            <a:r>
              <a:rPr lang="en-GB" sz="3200" dirty="0" err="1" smtClean="0"/>
              <a:t>Thurstonian</a:t>
            </a:r>
            <a:r>
              <a:rPr lang="en-GB" sz="3200" dirty="0" smtClean="0"/>
              <a:t> Models, and </a:t>
            </a:r>
            <a:r>
              <a:rPr lang="en-GB" sz="3200" dirty="0" err="1" smtClean="0"/>
              <a:t>Yellott’s</a:t>
            </a:r>
            <a:r>
              <a:rPr lang="en-GB" sz="3200" dirty="0" smtClean="0"/>
              <a:t> Theorem</a:t>
            </a:r>
            <a:endParaRPr lang="en-GB" sz="3200" dirty="0"/>
          </a:p>
        </p:txBody>
      </p:sp>
      <p:sp>
        <p:nvSpPr>
          <p:cNvPr id="3" name="Content Placeholder 2"/>
          <p:cNvSpPr>
            <a:spLocks noGrp="1"/>
          </p:cNvSpPr>
          <p:nvPr>
            <p:ph idx="1"/>
          </p:nvPr>
        </p:nvSpPr>
        <p:spPr>
          <a:xfrm>
            <a:off x="500034" y="1643050"/>
            <a:ext cx="8229600" cy="3074999"/>
          </a:xfrm>
        </p:spPr>
        <p:txBody>
          <a:bodyPr>
            <a:normAutofit lnSpcReduction="10000"/>
          </a:bodyPr>
          <a:lstStyle/>
          <a:p>
            <a:r>
              <a:rPr lang="en-GB" sz="2800" dirty="0" smtClean="0"/>
              <a:t>Assume a </a:t>
            </a:r>
            <a:r>
              <a:rPr lang="en-GB" sz="2800" dirty="0" err="1" smtClean="0"/>
              <a:t>Thurstonian</a:t>
            </a:r>
            <a:r>
              <a:rPr lang="en-GB" sz="2800" dirty="0" smtClean="0"/>
              <a:t> Model with each score having identical distributions except for their means. Then:</a:t>
            </a:r>
          </a:p>
          <a:p>
            <a:pPr lvl="1"/>
            <a:r>
              <a:rPr lang="en-GB" sz="2000" dirty="0" smtClean="0"/>
              <a:t>The score distributions give rise to a </a:t>
            </a:r>
            <a:r>
              <a:rPr lang="en-GB" sz="2000" dirty="0" err="1" smtClean="0"/>
              <a:t>Plackett</a:t>
            </a:r>
            <a:r>
              <a:rPr lang="en-GB" sz="2000" dirty="0" smtClean="0"/>
              <a:t>-Luce model if and only the scores are distributed according to a </a:t>
            </a:r>
            <a:r>
              <a:rPr lang="en-GB" sz="2000" dirty="0" err="1" smtClean="0"/>
              <a:t>Gumbel</a:t>
            </a:r>
            <a:r>
              <a:rPr lang="en-GB" sz="2000" dirty="0" smtClean="0"/>
              <a:t> distribution (</a:t>
            </a:r>
            <a:r>
              <a:rPr lang="en-GB" sz="2000" dirty="0" err="1" smtClean="0"/>
              <a:t>Yellott</a:t>
            </a:r>
            <a:r>
              <a:rPr lang="en-GB" sz="2000" dirty="0" smtClean="0"/>
              <a:t>)</a:t>
            </a:r>
          </a:p>
          <a:p>
            <a:r>
              <a:rPr lang="en-GB" sz="2400" dirty="0" smtClean="0"/>
              <a:t>Result depends on some nice properties of the </a:t>
            </a:r>
            <a:r>
              <a:rPr lang="en-GB" sz="2400" dirty="0" err="1" smtClean="0"/>
              <a:t>Gumbel</a:t>
            </a:r>
            <a:r>
              <a:rPr lang="en-GB" sz="2400" dirty="0" smtClean="0"/>
              <a:t> distribution:</a:t>
            </a:r>
            <a:endParaRPr lang="en-GB" sz="2200" dirty="0"/>
          </a:p>
        </p:txBody>
      </p:sp>
      <p:graphicFrame>
        <p:nvGraphicFramePr>
          <p:cNvPr id="95233" name="Object 1"/>
          <p:cNvGraphicFramePr>
            <a:graphicFrameLocks noChangeAspect="1"/>
          </p:cNvGraphicFramePr>
          <p:nvPr/>
        </p:nvGraphicFramePr>
        <p:xfrm>
          <a:off x="971550" y="4673600"/>
          <a:ext cx="7392987" cy="1946275"/>
        </p:xfrm>
        <a:graphic>
          <a:graphicData uri="http://schemas.openxmlformats.org/presentationml/2006/ole">
            <p:oleObj spid="_x0000_s115714" name="Document" r:id="rId4" imgW="7550619" imgH="1993591"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Maximum likelihood estimation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Hunter (2004) describes </a:t>
            </a:r>
            <a:r>
              <a:rPr lang="en-GB" dirty="0" err="1" smtClean="0"/>
              <a:t>minorize</a:t>
            </a:r>
            <a:r>
              <a:rPr lang="en-GB" dirty="0" smtClean="0"/>
              <a:t>/maximize (MM) algorithm to find MLE</a:t>
            </a:r>
          </a:p>
          <a:p>
            <a:r>
              <a:rPr lang="en-GB" dirty="0" smtClean="0"/>
              <a:t>Can over-fit with sparse data (especially incomplete rankings)</a:t>
            </a:r>
          </a:p>
          <a:p>
            <a:r>
              <a:rPr lang="en-GB" dirty="0" smtClean="0"/>
              <a:t>Strong assumption for convergence:</a:t>
            </a:r>
          </a:p>
          <a:p>
            <a:pPr lvl="1"/>
            <a:r>
              <a:rPr lang="en-GB" dirty="0" smtClean="0"/>
              <a:t>“</a:t>
            </a:r>
            <a:r>
              <a:rPr lang="en-GB" i="1" dirty="0" smtClean="0"/>
              <a:t>in every possible partition of the items into two nonempty subsets, some item in the second set ranks higher than some item in the first set at least once in the data</a:t>
            </a:r>
            <a:r>
              <a:rPr lang="en-GB"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Bayesian inference: factor graph</a:t>
            </a:r>
            <a:endParaRPr lang="en-GB" dirty="0"/>
          </a:p>
        </p:txBody>
      </p:sp>
      <p:grpSp>
        <p:nvGrpSpPr>
          <p:cNvPr id="80" name="Group 79"/>
          <p:cNvGrpSpPr/>
          <p:nvPr/>
        </p:nvGrpSpPr>
        <p:grpSpPr>
          <a:xfrm>
            <a:off x="1816100" y="2273300"/>
            <a:ext cx="5470965" cy="1708911"/>
            <a:chOff x="1816100" y="2273300"/>
            <a:chExt cx="5470965" cy="1708911"/>
          </a:xfrm>
        </p:grpSpPr>
        <p:grpSp>
          <p:nvGrpSpPr>
            <p:cNvPr id="35" name="Group 34"/>
            <p:cNvGrpSpPr/>
            <p:nvPr/>
          </p:nvGrpSpPr>
          <p:grpSpPr>
            <a:xfrm>
              <a:off x="1816100" y="2273300"/>
              <a:ext cx="581465" cy="1708911"/>
              <a:chOff x="1816100" y="2273300"/>
              <a:chExt cx="581465" cy="1708911"/>
            </a:xfrm>
          </p:grpSpPr>
          <p:sp>
            <p:nvSpPr>
              <p:cNvPr id="4" name="Oval 3"/>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A</a:t>
                </a:r>
                <a:endParaRPr lang="en-GB" sz="1200" baseline="-25000" dirty="0">
                  <a:solidFill>
                    <a:schemeClr val="tx1"/>
                  </a:solidFill>
                </a:endParaRPr>
              </a:p>
            </p:txBody>
          </p:sp>
          <p:sp>
            <p:nvSpPr>
              <p:cNvPr id="5" name="Rectangle 4"/>
              <p:cNvSpPr/>
              <p:nvPr/>
            </p:nvSpPr>
            <p:spPr>
              <a:xfrm>
                <a:off x="1993900" y="22733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 name="Straight Arrow Connector 6"/>
              <p:cNvCxnSpPr>
                <a:stCxn id="4" idx="0"/>
                <a:endCxn id="5" idx="2"/>
              </p:cNvCxnSpPr>
              <p:nvPr/>
            </p:nvCxnSpPr>
            <p:spPr>
              <a:xfrm rot="16200000" flipV="1">
                <a:off x="1639204" y="2961371"/>
                <a:ext cx="933451"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483225" y="2273300"/>
              <a:ext cx="581465" cy="1708911"/>
              <a:chOff x="1816100" y="2273300"/>
              <a:chExt cx="581465" cy="1708911"/>
            </a:xfrm>
          </p:grpSpPr>
          <p:sp>
            <p:nvSpPr>
              <p:cNvPr id="19" name="Oval 18"/>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D</a:t>
                </a:r>
                <a:endParaRPr lang="en-GB" sz="1200" baseline="-25000" dirty="0">
                  <a:solidFill>
                    <a:schemeClr val="tx1"/>
                  </a:solidFill>
                </a:endParaRPr>
              </a:p>
            </p:txBody>
          </p:sp>
          <p:sp>
            <p:nvSpPr>
              <p:cNvPr id="20" name="Rectangle 19"/>
              <p:cNvSpPr/>
              <p:nvPr/>
            </p:nvSpPr>
            <p:spPr>
              <a:xfrm>
                <a:off x="1993900" y="22733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1" name="Straight Arrow Connector 20"/>
              <p:cNvCxnSpPr>
                <a:stCxn id="19" idx="0"/>
                <a:endCxn id="20" idx="2"/>
              </p:cNvCxnSpPr>
              <p:nvPr/>
            </p:nvCxnSpPr>
            <p:spPr>
              <a:xfrm rot="16200000" flipV="1">
                <a:off x="1639204" y="2961371"/>
                <a:ext cx="933451"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038475" y="2273300"/>
              <a:ext cx="581465" cy="1708911"/>
              <a:chOff x="1816100" y="2273300"/>
              <a:chExt cx="581465" cy="1708911"/>
            </a:xfrm>
          </p:grpSpPr>
          <p:sp>
            <p:nvSpPr>
              <p:cNvPr id="23" name="Oval 22"/>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B</a:t>
                </a:r>
                <a:endParaRPr lang="en-GB" sz="1200" baseline="-25000" dirty="0">
                  <a:solidFill>
                    <a:schemeClr val="tx1"/>
                  </a:solidFill>
                </a:endParaRPr>
              </a:p>
            </p:txBody>
          </p:sp>
          <p:sp>
            <p:nvSpPr>
              <p:cNvPr id="24" name="Rectangle 23"/>
              <p:cNvSpPr/>
              <p:nvPr/>
            </p:nvSpPr>
            <p:spPr>
              <a:xfrm>
                <a:off x="1993900" y="22733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5" name="Straight Arrow Connector 24"/>
              <p:cNvCxnSpPr>
                <a:stCxn id="23" idx="0"/>
                <a:endCxn id="24" idx="2"/>
              </p:cNvCxnSpPr>
              <p:nvPr/>
            </p:nvCxnSpPr>
            <p:spPr>
              <a:xfrm rot="16200000" flipV="1">
                <a:off x="1639204" y="2961371"/>
                <a:ext cx="933451"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60850" y="2273300"/>
              <a:ext cx="581465" cy="1708911"/>
              <a:chOff x="1816100" y="2273300"/>
              <a:chExt cx="581465" cy="1708911"/>
            </a:xfrm>
          </p:grpSpPr>
          <p:sp>
            <p:nvSpPr>
              <p:cNvPr id="27" name="Oval 26"/>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C</a:t>
                </a:r>
                <a:endParaRPr lang="en-GB" sz="1200" baseline="-25000" dirty="0">
                  <a:solidFill>
                    <a:schemeClr val="tx1"/>
                  </a:solidFill>
                </a:endParaRPr>
              </a:p>
            </p:txBody>
          </p:sp>
          <p:sp>
            <p:nvSpPr>
              <p:cNvPr id="28" name="Rectangle 27"/>
              <p:cNvSpPr/>
              <p:nvPr/>
            </p:nvSpPr>
            <p:spPr>
              <a:xfrm>
                <a:off x="1993900" y="22733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Straight Arrow Connector 28"/>
              <p:cNvCxnSpPr>
                <a:stCxn id="27" idx="0"/>
                <a:endCxn id="28" idx="2"/>
              </p:cNvCxnSpPr>
              <p:nvPr/>
            </p:nvCxnSpPr>
            <p:spPr>
              <a:xfrm rot="16200000" flipV="1">
                <a:off x="1639204" y="2961371"/>
                <a:ext cx="933451"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705600" y="2273300"/>
              <a:ext cx="581465" cy="1708911"/>
              <a:chOff x="1816100" y="2273300"/>
              <a:chExt cx="581465" cy="1708911"/>
            </a:xfrm>
          </p:grpSpPr>
          <p:sp>
            <p:nvSpPr>
              <p:cNvPr id="31" name="Oval 30"/>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E</a:t>
                </a:r>
                <a:endParaRPr lang="en-GB" sz="1200" baseline="-25000" dirty="0">
                  <a:solidFill>
                    <a:schemeClr val="tx1"/>
                  </a:solidFill>
                </a:endParaRPr>
              </a:p>
            </p:txBody>
          </p:sp>
          <p:sp>
            <p:nvSpPr>
              <p:cNvPr id="32" name="Rectangle 31"/>
              <p:cNvSpPr/>
              <p:nvPr/>
            </p:nvSpPr>
            <p:spPr>
              <a:xfrm>
                <a:off x="1993900" y="22733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3" name="Straight Arrow Connector 32"/>
              <p:cNvCxnSpPr>
                <a:stCxn id="31" idx="0"/>
                <a:endCxn id="32" idx="2"/>
              </p:cNvCxnSpPr>
              <p:nvPr/>
            </p:nvCxnSpPr>
            <p:spPr>
              <a:xfrm rot="16200000" flipV="1">
                <a:off x="1639204" y="2961371"/>
                <a:ext cx="933451"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1727200" y="3901194"/>
            <a:ext cx="5063555" cy="1517936"/>
            <a:chOff x="1727200" y="3901194"/>
            <a:chExt cx="5063555" cy="1517936"/>
          </a:xfrm>
        </p:grpSpPr>
        <p:sp>
          <p:nvSpPr>
            <p:cNvPr id="49" name="Rounded Rectangle 48"/>
            <p:cNvSpPr/>
            <p:nvPr/>
          </p:nvSpPr>
          <p:spPr>
            <a:xfrm>
              <a:off x="2038350" y="4629150"/>
              <a:ext cx="1155700" cy="66675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4" name="Rectangle 33"/>
            <p:cNvSpPr/>
            <p:nvPr/>
          </p:nvSpPr>
          <p:spPr>
            <a:xfrm>
              <a:off x="2260600" y="48514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Rectangle 36"/>
            <p:cNvSpPr/>
            <p:nvPr/>
          </p:nvSpPr>
          <p:spPr>
            <a:xfrm>
              <a:off x="2749550" y="48514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0" name="Straight Connector 39"/>
            <p:cNvCxnSpPr>
              <a:stCxn id="4" idx="4"/>
              <a:endCxn id="34" idx="0"/>
            </p:cNvCxnSpPr>
            <p:nvPr/>
          </p:nvCxnSpPr>
          <p:spPr>
            <a:xfrm rot="16200000" flipH="1">
              <a:off x="1804685" y="4284359"/>
              <a:ext cx="869189" cy="264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3" idx="3"/>
              <a:endCxn id="34" idx="0"/>
            </p:cNvCxnSpPr>
            <p:nvPr/>
          </p:nvCxnSpPr>
          <p:spPr>
            <a:xfrm rot="5400000">
              <a:off x="2272575" y="4000345"/>
              <a:ext cx="950205" cy="75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1" idx="3"/>
              <a:endCxn id="34" idx="0"/>
            </p:cNvCxnSpPr>
            <p:nvPr/>
          </p:nvCxnSpPr>
          <p:spPr>
            <a:xfrm rot="5400000">
              <a:off x="4106138" y="2166783"/>
              <a:ext cx="950205" cy="4419029"/>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27200" y="4495800"/>
              <a:ext cx="355600" cy="923330"/>
            </a:xfrm>
            <a:prstGeom prst="rect">
              <a:avLst/>
            </a:prstGeom>
            <a:noFill/>
          </p:spPr>
          <p:txBody>
            <a:bodyPr wrap="square" rtlCol="0">
              <a:spAutoFit/>
            </a:bodyPr>
            <a:lstStyle/>
            <a:p>
              <a:r>
                <a:rPr lang="en-GB" dirty="0" smtClean="0">
                  <a:solidFill>
                    <a:schemeClr val="accent2">
                      <a:lumMod val="75000"/>
                    </a:schemeClr>
                  </a:solidFill>
                </a:rPr>
                <a:t>B</a:t>
              </a:r>
            </a:p>
            <a:p>
              <a:r>
                <a:rPr lang="en-GB" dirty="0" smtClean="0">
                  <a:solidFill>
                    <a:schemeClr val="accent2">
                      <a:lumMod val="75000"/>
                    </a:schemeClr>
                  </a:solidFill>
                </a:rPr>
                <a:t>A</a:t>
              </a:r>
            </a:p>
            <a:p>
              <a:r>
                <a:rPr lang="en-GB" dirty="0" smtClean="0">
                  <a:solidFill>
                    <a:schemeClr val="accent2">
                      <a:lumMod val="75000"/>
                    </a:schemeClr>
                  </a:solidFill>
                </a:rPr>
                <a:t>E</a:t>
              </a:r>
              <a:endParaRPr lang="en-GB" dirty="0">
                <a:solidFill>
                  <a:schemeClr val="accent2">
                    <a:lumMod val="75000"/>
                  </a:schemeClr>
                </a:solidFill>
              </a:endParaRPr>
            </a:p>
          </p:txBody>
        </p:sp>
        <p:cxnSp>
          <p:nvCxnSpPr>
            <p:cNvPr id="52" name="Straight Connector 51"/>
            <p:cNvCxnSpPr>
              <a:stCxn id="37" idx="0"/>
            </p:cNvCxnSpPr>
            <p:nvPr/>
          </p:nvCxnSpPr>
          <p:spPr>
            <a:xfrm rot="16200000" flipV="1">
              <a:off x="2116138" y="4106862"/>
              <a:ext cx="933450" cy="55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0"/>
              <a:endCxn id="31" idx="3"/>
            </p:cNvCxnSpPr>
            <p:nvPr/>
          </p:nvCxnSpPr>
          <p:spPr>
            <a:xfrm rot="5400000" flipH="1" flipV="1">
              <a:off x="4350612" y="2411259"/>
              <a:ext cx="950205" cy="393007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283200" y="3901195"/>
            <a:ext cx="1507555" cy="1418736"/>
            <a:chOff x="5283200" y="3901195"/>
            <a:chExt cx="1507555" cy="1418736"/>
          </a:xfrm>
        </p:grpSpPr>
        <p:sp>
          <p:nvSpPr>
            <p:cNvPr id="69" name="Rounded Rectangle 68"/>
            <p:cNvSpPr/>
            <p:nvPr/>
          </p:nvSpPr>
          <p:spPr>
            <a:xfrm>
              <a:off x="5594350" y="4629150"/>
              <a:ext cx="1155700" cy="66675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58" name="Rectangle 57"/>
            <p:cNvSpPr/>
            <p:nvPr/>
          </p:nvSpPr>
          <p:spPr>
            <a:xfrm>
              <a:off x="6083300" y="48514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60" name="Straight Connector 59"/>
            <p:cNvCxnSpPr>
              <a:stCxn id="31" idx="3"/>
              <a:endCxn id="58" idx="0"/>
            </p:cNvCxnSpPr>
            <p:nvPr/>
          </p:nvCxnSpPr>
          <p:spPr>
            <a:xfrm rot="5400000">
              <a:off x="6017488" y="4078133"/>
              <a:ext cx="950205" cy="59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0"/>
              <a:endCxn id="19" idx="4"/>
            </p:cNvCxnSpPr>
            <p:nvPr/>
          </p:nvCxnSpPr>
          <p:spPr>
            <a:xfrm rot="16200000" flipV="1">
              <a:off x="5549598" y="4206572"/>
              <a:ext cx="869189" cy="420467"/>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283200" y="4673600"/>
              <a:ext cx="355600" cy="646331"/>
            </a:xfrm>
            <a:prstGeom prst="rect">
              <a:avLst/>
            </a:prstGeom>
            <a:noFill/>
          </p:spPr>
          <p:txBody>
            <a:bodyPr wrap="square" rtlCol="0">
              <a:spAutoFit/>
            </a:bodyPr>
            <a:lstStyle/>
            <a:p>
              <a:r>
                <a:rPr lang="en-GB" dirty="0" smtClean="0">
                  <a:solidFill>
                    <a:schemeClr val="accent4">
                      <a:lumMod val="75000"/>
                    </a:schemeClr>
                  </a:solidFill>
                </a:rPr>
                <a:t>D</a:t>
              </a:r>
            </a:p>
            <a:p>
              <a:r>
                <a:rPr lang="en-GB" dirty="0" smtClean="0">
                  <a:solidFill>
                    <a:schemeClr val="accent4">
                      <a:lumMod val="75000"/>
                    </a:schemeClr>
                  </a:solidFill>
                </a:rPr>
                <a:t>E</a:t>
              </a:r>
            </a:p>
          </p:txBody>
        </p:sp>
      </p:grpSp>
      <p:sp>
        <p:nvSpPr>
          <p:cNvPr id="76" name="Rounded Rectangle 75"/>
          <p:cNvSpPr/>
          <p:nvPr/>
        </p:nvSpPr>
        <p:spPr>
          <a:xfrm>
            <a:off x="2905125" y="1739900"/>
            <a:ext cx="3333750" cy="4000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Gamma priors</a:t>
            </a:r>
            <a:endParaRPr lang="en-GB" dirty="0"/>
          </a:p>
        </p:txBody>
      </p:sp>
      <p:grpSp>
        <p:nvGrpSpPr>
          <p:cNvPr id="47" name="Group 46"/>
          <p:cNvGrpSpPr/>
          <p:nvPr/>
        </p:nvGrpSpPr>
        <p:grpSpPr>
          <a:xfrm>
            <a:off x="927100" y="5607050"/>
            <a:ext cx="2978150" cy="844550"/>
            <a:chOff x="927100" y="5607050"/>
            <a:chExt cx="2978150" cy="844550"/>
          </a:xfrm>
        </p:grpSpPr>
        <p:grpSp>
          <p:nvGrpSpPr>
            <p:cNvPr id="77" name="Group 76"/>
            <p:cNvGrpSpPr/>
            <p:nvPr/>
          </p:nvGrpSpPr>
          <p:grpSpPr>
            <a:xfrm>
              <a:off x="927100" y="5607050"/>
              <a:ext cx="1422400" cy="844550"/>
              <a:chOff x="1460500" y="5695950"/>
              <a:chExt cx="1422400" cy="844550"/>
            </a:xfrm>
          </p:grpSpPr>
          <p:sp>
            <p:nvSpPr>
              <p:cNvPr id="74" name="Rectangular Callout 73"/>
              <p:cNvSpPr/>
              <p:nvPr/>
            </p:nvSpPr>
            <p:spPr>
              <a:xfrm>
                <a:off x="1460500" y="5695950"/>
                <a:ext cx="1422400" cy="844550"/>
              </a:xfrm>
              <a:prstGeom prst="wedgeRectCallout">
                <a:avLst>
                  <a:gd name="adj1" fmla="val 49895"/>
                  <a:gd name="adj2" fmla="val -12181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graphicFrame>
            <p:nvGraphicFramePr>
              <p:cNvPr id="125954" name="Object 2"/>
              <p:cNvGraphicFramePr>
                <a:graphicFrameLocks noChangeAspect="1"/>
              </p:cNvGraphicFramePr>
              <p:nvPr/>
            </p:nvGraphicFramePr>
            <p:xfrm>
              <a:off x="1460500" y="5695950"/>
              <a:ext cx="1403350" cy="782637"/>
            </p:xfrm>
            <a:graphic>
              <a:graphicData uri="http://schemas.openxmlformats.org/presentationml/2006/ole">
                <p:oleObj spid="_x0000_s125954" name="Equation" r:id="rId4" imgW="774360" imgH="431640" progId="Equation.3">
                  <p:embed/>
                </p:oleObj>
              </a:graphicData>
            </a:graphic>
          </p:graphicFrame>
        </p:grpSp>
        <p:sp>
          <p:nvSpPr>
            <p:cNvPr id="82" name="Rectangular Callout 81"/>
            <p:cNvSpPr/>
            <p:nvPr/>
          </p:nvSpPr>
          <p:spPr>
            <a:xfrm>
              <a:off x="2882900" y="5607050"/>
              <a:ext cx="1022350" cy="844550"/>
            </a:xfrm>
            <a:prstGeom prst="wedgeRectCallout">
              <a:avLst>
                <a:gd name="adj1" fmla="val -51703"/>
                <a:gd name="adj2" fmla="val -1260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graphicFrame>
          <p:nvGraphicFramePr>
            <p:cNvPr id="83" name="Object 2"/>
            <p:cNvGraphicFramePr>
              <a:graphicFrameLocks noChangeAspect="1"/>
            </p:cNvGraphicFramePr>
            <p:nvPr/>
          </p:nvGraphicFramePr>
          <p:xfrm>
            <a:off x="2957513" y="5651500"/>
            <a:ext cx="898525" cy="782638"/>
          </p:xfrm>
          <a:graphic>
            <a:graphicData uri="http://schemas.openxmlformats.org/presentationml/2006/ole">
              <p:oleObj spid="_x0000_s125955" name="Equation" r:id="rId5" imgW="495000" imgH="4316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Fully factored approximation</a:t>
            </a:r>
            <a:endParaRPr lang="en-GB" dirty="0"/>
          </a:p>
        </p:txBody>
      </p:sp>
      <p:sp>
        <p:nvSpPr>
          <p:cNvPr id="3" name="Content Placeholder 2"/>
          <p:cNvSpPr>
            <a:spLocks noGrp="1"/>
          </p:cNvSpPr>
          <p:nvPr>
            <p:ph idx="1"/>
          </p:nvPr>
        </p:nvSpPr>
        <p:spPr/>
        <p:txBody>
          <a:bodyPr/>
          <a:lstStyle/>
          <a:p>
            <a:r>
              <a:rPr lang="en-GB" dirty="0" smtClean="0"/>
              <a:t>Posterior over P-L parameters, given N orderings             :</a:t>
            </a:r>
          </a:p>
          <a:p>
            <a:endParaRPr lang="en-GB" dirty="0" smtClean="0"/>
          </a:p>
          <a:p>
            <a:endParaRPr lang="en-GB" dirty="0" smtClean="0"/>
          </a:p>
          <a:p>
            <a:r>
              <a:rPr lang="en-GB" dirty="0" smtClean="0"/>
              <a:t>Approximate as fully factorised product of Gammas:</a:t>
            </a:r>
            <a:endParaRPr lang="en-GB" dirty="0"/>
          </a:p>
        </p:txBody>
      </p:sp>
      <p:pic>
        <p:nvPicPr>
          <p:cNvPr id="126979" name="Picture 3"/>
          <p:cNvPicPr>
            <a:picLocks noChangeAspect="1" noChangeArrowheads="1"/>
          </p:cNvPicPr>
          <p:nvPr/>
        </p:nvPicPr>
        <p:blipFill>
          <a:blip r:embed="rId2" cstate="print"/>
          <a:srcRect/>
          <a:stretch>
            <a:fillRect/>
          </a:stretch>
        </p:blipFill>
        <p:spPr bwMode="auto">
          <a:xfrm>
            <a:off x="2393950" y="3295650"/>
            <a:ext cx="4713133" cy="844550"/>
          </a:xfrm>
          <a:prstGeom prst="rect">
            <a:avLst/>
          </a:prstGeom>
          <a:noFill/>
          <a:ln w="9525">
            <a:noFill/>
            <a:miter lim="800000"/>
            <a:headEnd/>
            <a:tailEnd/>
          </a:ln>
        </p:spPr>
      </p:pic>
      <p:pic>
        <p:nvPicPr>
          <p:cNvPr id="126981" name="Picture 5"/>
          <p:cNvPicPr>
            <a:picLocks noChangeAspect="1" noChangeArrowheads="1"/>
          </p:cNvPicPr>
          <p:nvPr/>
        </p:nvPicPr>
        <p:blipFill>
          <a:blip r:embed="rId3" cstate="print"/>
          <a:srcRect/>
          <a:stretch>
            <a:fillRect/>
          </a:stretch>
        </p:blipFill>
        <p:spPr bwMode="auto">
          <a:xfrm>
            <a:off x="2660650" y="2762250"/>
            <a:ext cx="1377950" cy="383429"/>
          </a:xfrm>
          <a:prstGeom prst="rect">
            <a:avLst/>
          </a:prstGeom>
          <a:noFill/>
          <a:ln w="9525">
            <a:noFill/>
            <a:miter lim="800000"/>
            <a:headEnd/>
            <a:tailEnd/>
          </a:ln>
        </p:spPr>
      </p:pic>
      <p:pic>
        <p:nvPicPr>
          <p:cNvPr id="126982" name="Picture 6"/>
          <p:cNvPicPr>
            <a:picLocks noChangeAspect="1" noChangeArrowheads="1"/>
          </p:cNvPicPr>
          <p:nvPr/>
        </p:nvPicPr>
        <p:blipFill>
          <a:blip r:embed="rId4" cstate="print"/>
          <a:srcRect/>
          <a:stretch>
            <a:fillRect/>
          </a:stretch>
        </p:blipFill>
        <p:spPr bwMode="auto">
          <a:xfrm>
            <a:off x="2305050" y="5473700"/>
            <a:ext cx="4744383" cy="844550"/>
          </a:xfrm>
          <a:prstGeom prst="rect">
            <a:avLst/>
          </a:prstGeom>
          <a:noFill/>
          <a:ln w="9525">
            <a:noFill/>
            <a:miter lim="800000"/>
            <a:headEnd/>
            <a:tailEnd/>
          </a:ln>
        </p:spPr>
      </p:pic>
      <p:pic>
        <p:nvPicPr>
          <p:cNvPr id="126983" name="Picture 7"/>
          <p:cNvPicPr>
            <a:picLocks noChangeAspect="1" noChangeArrowheads="1"/>
          </p:cNvPicPr>
          <p:nvPr/>
        </p:nvPicPr>
        <p:blipFill>
          <a:blip r:embed="rId5" cstate="print"/>
          <a:srcRect/>
          <a:stretch>
            <a:fillRect/>
          </a:stretch>
        </p:blipFill>
        <p:spPr bwMode="auto">
          <a:xfrm>
            <a:off x="7639050" y="5962650"/>
            <a:ext cx="889000" cy="30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85"/>
            <a:ext cx="8229600" cy="992165"/>
          </a:xfrm>
        </p:spPr>
        <p:txBody>
          <a:bodyPr>
            <a:normAutofit/>
          </a:bodyPr>
          <a:lstStyle/>
          <a:p>
            <a:r>
              <a:rPr lang="en-GB" sz="3600" dirty="0" smtClean="0"/>
              <a:t>Expectation Propagation [Minka 2001]</a:t>
            </a:r>
            <a:endParaRPr lang="en-GB" sz="3600" dirty="0"/>
          </a:p>
        </p:txBody>
      </p:sp>
      <p:pic>
        <p:nvPicPr>
          <p:cNvPr id="1026" name="Picture 2"/>
          <p:cNvPicPr>
            <a:picLocks noChangeAspect="1" noChangeArrowheads="1"/>
          </p:cNvPicPr>
          <p:nvPr/>
        </p:nvPicPr>
        <p:blipFill>
          <a:blip r:embed="rId3" cstate="print"/>
          <a:srcRect/>
          <a:stretch>
            <a:fillRect/>
          </a:stretch>
        </p:blipFill>
        <p:spPr bwMode="auto">
          <a:xfrm>
            <a:off x="142844" y="4786322"/>
            <a:ext cx="8839200" cy="1895475"/>
          </a:xfrm>
          <a:prstGeom prst="rect">
            <a:avLst/>
          </a:prstGeom>
          <a:noFill/>
          <a:ln w="9525">
            <a:noFill/>
            <a:miter lim="800000"/>
            <a:headEnd/>
            <a:tailEnd/>
          </a:ln>
        </p:spPr>
      </p:pic>
      <p:grpSp>
        <p:nvGrpSpPr>
          <p:cNvPr id="3" name="Group 45"/>
          <p:cNvGrpSpPr/>
          <p:nvPr/>
        </p:nvGrpSpPr>
        <p:grpSpPr>
          <a:xfrm>
            <a:off x="1714480" y="1714488"/>
            <a:ext cx="2071703" cy="2571768"/>
            <a:chOff x="1714480" y="1714488"/>
            <a:chExt cx="2071703" cy="2571768"/>
          </a:xfrm>
        </p:grpSpPr>
        <p:sp>
          <p:nvSpPr>
            <p:cNvPr id="5" name="Oval 4"/>
            <p:cNvSpPr/>
            <p:nvPr/>
          </p:nvSpPr>
          <p:spPr>
            <a:xfrm>
              <a:off x="2500298" y="3000372"/>
              <a:ext cx="357190" cy="3571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7" name="Picture 3"/>
            <p:cNvPicPr>
              <a:picLocks noChangeAspect="1" noChangeArrowheads="1"/>
            </p:cNvPicPr>
            <p:nvPr/>
          </p:nvPicPr>
          <p:blipFill>
            <a:blip r:embed="rId4" cstate="print"/>
            <a:srcRect/>
            <a:stretch>
              <a:fillRect/>
            </a:stretch>
          </p:blipFill>
          <p:spPr bwMode="auto">
            <a:xfrm>
              <a:off x="2571736" y="3071810"/>
              <a:ext cx="243923" cy="180975"/>
            </a:xfrm>
            <a:prstGeom prst="rect">
              <a:avLst/>
            </a:prstGeom>
            <a:noFill/>
            <a:ln w="9525">
              <a:noFill/>
              <a:miter lim="800000"/>
              <a:headEnd/>
              <a:tailEnd/>
            </a:ln>
          </p:spPr>
        </p:pic>
        <p:cxnSp>
          <p:nvCxnSpPr>
            <p:cNvPr id="8" name="Straight Connector 7"/>
            <p:cNvCxnSpPr>
              <a:stCxn id="5" idx="0"/>
              <a:endCxn id="16" idx="2"/>
            </p:cNvCxnSpPr>
            <p:nvPr/>
          </p:nvCxnSpPr>
          <p:spPr>
            <a:xfrm rot="5400000" flipH="1" flipV="1">
              <a:off x="2268124" y="2553885"/>
              <a:ext cx="857256" cy="35719"/>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cstate="print"/>
            <a:srcRect/>
            <a:stretch>
              <a:fillRect/>
            </a:stretch>
          </p:blipFill>
          <p:spPr bwMode="auto">
            <a:xfrm>
              <a:off x="2857488" y="1928802"/>
              <a:ext cx="219075" cy="247343"/>
            </a:xfrm>
            <a:prstGeom prst="rect">
              <a:avLst/>
            </a:prstGeom>
            <a:noFill/>
            <a:ln w="9525">
              <a:noFill/>
              <a:miter lim="800000"/>
              <a:headEnd/>
              <a:tailEnd/>
            </a:ln>
          </p:spPr>
        </p:pic>
        <p:cxnSp>
          <p:nvCxnSpPr>
            <p:cNvPr id="19" name="Straight Connector 18"/>
            <p:cNvCxnSpPr>
              <a:stCxn id="5" idx="3"/>
            </p:cNvCxnSpPr>
            <p:nvPr/>
          </p:nvCxnSpPr>
          <p:spPr>
            <a:xfrm rot="5400000">
              <a:off x="1750200" y="3340972"/>
              <a:ext cx="838127" cy="766689"/>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14480" y="4143380"/>
              <a:ext cx="142876" cy="142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4" name="Straight Connector 23"/>
            <p:cNvCxnSpPr>
              <a:stCxn id="5" idx="5"/>
            </p:cNvCxnSpPr>
            <p:nvPr/>
          </p:nvCxnSpPr>
          <p:spPr>
            <a:xfrm>
              <a:off x="2786050" y="328612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43306" y="4143380"/>
              <a:ext cx="142876" cy="142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8" name="Straight Connector 27"/>
            <p:cNvCxnSpPr>
              <a:stCxn id="16" idx="0"/>
            </p:cNvCxnSpPr>
            <p:nvPr/>
          </p:nvCxnSpPr>
          <p:spPr>
            <a:xfrm rot="16200000" flipV="1">
              <a:off x="2464579" y="1750207"/>
              <a:ext cx="214314" cy="2857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714612" y="1714488"/>
              <a:ext cx="347666" cy="295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643174" y="2000240"/>
              <a:ext cx="142876" cy="142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5" name="Straight Arrow Connector 34"/>
            <p:cNvCxnSpPr/>
            <p:nvPr/>
          </p:nvCxnSpPr>
          <p:spPr>
            <a:xfrm rot="16200000" flipV="1">
              <a:off x="2536017" y="2607463"/>
              <a:ext cx="643736"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rot="5400000" flipH="1" flipV="1">
              <a:off x="2142711" y="3500835"/>
              <a:ext cx="428628" cy="4278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9" name="Picture 5"/>
            <p:cNvPicPr>
              <a:picLocks noChangeAspect="1" noChangeArrowheads="1"/>
            </p:cNvPicPr>
            <p:nvPr/>
          </p:nvPicPr>
          <p:blipFill>
            <a:blip r:embed="rId6" cstate="print"/>
            <a:srcRect/>
            <a:stretch>
              <a:fillRect/>
            </a:stretch>
          </p:blipFill>
          <p:spPr bwMode="auto">
            <a:xfrm>
              <a:off x="2357422" y="3786190"/>
              <a:ext cx="806456" cy="285752"/>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2928927" y="2500306"/>
              <a:ext cx="857256" cy="243103"/>
            </a:xfrm>
            <a:prstGeom prst="rect">
              <a:avLst/>
            </a:prstGeom>
            <a:noFill/>
            <a:ln w="9525">
              <a:noFill/>
              <a:miter lim="800000"/>
              <a:headEnd/>
              <a:tailEnd/>
            </a:ln>
          </p:spPr>
        </p:pic>
      </p:grpSp>
      <p:cxnSp>
        <p:nvCxnSpPr>
          <p:cNvPr id="50" name="Straight Connector 49"/>
          <p:cNvCxnSpPr>
            <a:stCxn id="72" idx="0"/>
          </p:cNvCxnSpPr>
          <p:nvPr/>
        </p:nvCxnSpPr>
        <p:spPr>
          <a:xfrm rot="5400000" flipH="1" flipV="1">
            <a:off x="5679289" y="2607463"/>
            <a:ext cx="928694" cy="0"/>
          </a:xfrm>
          <a:prstGeom prst="line">
            <a:avLst/>
          </a:prstGeom>
        </p:spPr>
        <p:style>
          <a:lnRef idx="1">
            <a:schemeClr val="accent1"/>
          </a:lnRef>
          <a:fillRef idx="0">
            <a:schemeClr val="accent1"/>
          </a:fillRef>
          <a:effectRef idx="0">
            <a:schemeClr val="accent1"/>
          </a:effectRef>
          <a:fontRef idx="minor">
            <a:schemeClr val="tx1"/>
          </a:fontRef>
        </p:style>
      </p:cxnSp>
      <p:pic>
        <p:nvPicPr>
          <p:cNvPr id="51" name="Picture 4"/>
          <p:cNvPicPr>
            <a:picLocks noChangeAspect="1" noChangeArrowheads="1"/>
          </p:cNvPicPr>
          <p:nvPr/>
        </p:nvPicPr>
        <p:blipFill>
          <a:blip r:embed="rId5" cstate="print"/>
          <a:srcRect/>
          <a:stretch>
            <a:fillRect/>
          </a:stretch>
        </p:blipFill>
        <p:spPr bwMode="auto">
          <a:xfrm>
            <a:off x="6286512" y="3000372"/>
            <a:ext cx="219075" cy="247343"/>
          </a:xfrm>
          <a:prstGeom prst="rect">
            <a:avLst/>
          </a:prstGeom>
          <a:noFill/>
          <a:ln w="9525">
            <a:noFill/>
            <a:miter lim="800000"/>
            <a:headEnd/>
            <a:tailEnd/>
          </a:ln>
        </p:spPr>
      </p:pic>
      <p:cxnSp>
        <p:nvCxnSpPr>
          <p:cNvPr id="52" name="Straight Connector 51"/>
          <p:cNvCxnSpPr/>
          <p:nvPr/>
        </p:nvCxnSpPr>
        <p:spPr>
          <a:xfrm rot="5400000">
            <a:off x="5250661" y="3250405"/>
            <a:ext cx="838127" cy="766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15074" y="321468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5822165" y="1678769"/>
            <a:ext cx="214314" cy="2857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286512" y="1643050"/>
            <a:ext cx="347666" cy="295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5607851" y="3536157"/>
            <a:ext cx="428628" cy="3571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rot="5400000" flipH="1" flipV="1">
            <a:off x="6037273" y="2606669"/>
            <a:ext cx="499272"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4" name="Group 67"/>
          <p:cNvGrpSpPr/>
          <p:nvPr/>
        </p:nvGrpSpPr>
        <p:grpSpPr>
          <a:xfrm>
            <a:off x="6000760" y="1857364"/>
            <a:ext cx="357190" cy="357190"/>
            <a:chOff x="6000760" y="3000372"/>
            <a:chExt cx="357190" cy="357190"/>
          </a:xfrm>
        </p:grpSpPr>
        <p:sp>
          <p:nvSpPr>
            <p:cNvPr id="69" name="Oval 68"/>
            <p:cNvSpPr/>
            <p:nvPr/>
          </p:nvSpPr>
          <p:spPr>
            <a:xfrm>
              <a:off x="6000760" y="3000372"/>
              <a:ext cx="357190" cy="3571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0" name="Picture 3"/>
            <p:cNvPicPr>
              <a:picLocks noChangeAspect="1" noChangeArrowheads="1"/>
            </p:cNvPicPr>
            <p:nvPr/>
          </p:nvPicPr>
          <p:blipFill>
            <a:blip r:embed="rId4" cstate="print"/>
            <a:srcRect/>
            <a:stretch>
              <a:fillRect/>
            </a:stretch>
          </p:blipFill>
          <p:spPr bwMode="auto">
            <a:xfrm>
              <a:off x="6072198" y="3071810"/>
              <a:ext cx="243923" cy="180975"/>
            </a:xfrm>
            <a:prstGeom prst="rect">
              <a:avLst/>
            </a:prstGeom>
            <a:noFill/>
            <a:ln w="9525">
              <a:noFill/>
              <a:miter lim="800000"/>
              <a:headEnd/>
              <a:tailEnd/>
            </a:ln>
          </p:spPr>
        </p:pic>
      </p:grpSp>
      <p:sp>
        <p:nvSpPr>
          <p:cNvPr id="72" name="Rectangle 71"/>
          <p:cNvSpPr/>
          <p:nvPr/>
        </p:nvSpPr>
        <p:spPr>
          <a:xfrm>
            <a:off x="6072198" y="3071810"/>
            <a:ext cx="142876" cy="142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6" name="Oval 75"/>
          <p:cNvSpPr/>
          <p:nvPr/>
        </p:nvSpPr>
        <p:spPr>
          <a:xfrm>
            <a:off x="5000628" y="4000504"/>
            <a:ext cx="357190" cy="3571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9" name="Oval 78"/>
          <p:cNvSpPr/>
          <p:nvPr/>
        </p:nvSpPr>
        <p:spPr>
          <a:xfrm>
            <a:off x="7072330" y="4071942"/>
            <a:ext cx="357190" cy="3571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31" name="Picture 7"/>
          <p:cNvPicPr>
            <a:picLocks noChangeAspect="1" noChangeArrowheads="1"/>
          </p:cNvPicPr>
          <p:nvPr/>
        </p:nvPicPr>
        <p:blipFill>
          <a:blip r:embed="rId8" cstate="print"/>
          <a:srcRect/>
          <a:stretch>
            <a:fillRect/>
          </a:stretch>
        </p:blipFill>
        <p:spPr bwMode="auto">
          <a:xfrm>
            <a:off x="5072066" y="4071942"/>
            <a:ext cx="209550" cy="209550"/>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6357950" y="2500306"/>
            <a:ext cx="928695" cy="253888"/>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5786446" y="3857628"/>
            <a:ext cx="842964" cy="280988"/>
          </a:xfrm>
          <a:prstGeom prst="rect">
            <a:avLst/>
          </a:prstGeom>
          <a:noFill/>
          <a:ln w="9525">
            <a:noFill/>
            <a:miter lim="800000"/>
            <a:headEnd/>
            <a:tailEnd/>
          </a:ln>
        </p:spPr>
      </p:pic>
      <p:cxnSp>
        <p:nvCxnSpPr>
          <p:cNvPr id="87" name="Straight Arrow Connector 86"/>
          <p:cNvCxnSpPr/>
          <p:nvPr/>
        </p:nvCxnSpPr>
        <p:spPr>
          <a:xfrm rot="5400000">
            <a:off x="5715802" y="2642388"/>
            <a:ext cx="57071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smtClean="0"/>
              <a:t>Alpha-divergence</a:t>
            </a:r>
            <a:endParaRPr lang="en-GB" dirty="0"/>
          </a:p>
        </p:txBody>
      </p:sp>
      <p:sp>
        <p:nvSpPr>
          <p:cNvPr id="17411" name="Text Box 6"/>
          <p:cNvSpPr txBox="1">
            <a:spLocks noChangeArrowheads="1"/>
          </p:cNvSpPr>
          <p:nvPr/>
        </p:nvSpPr>
        <p:spPr bwMode="auto">
          <a:xfrm>
            <a:off x="571472" y="2285992"/>
            <a:ext cx="4639412" cy="461665"/>
          </a:xfrm>
          <a:prstGeom prst="rect">
            <a:avLst/>
          </a:prstGeom>
          <a:noFill/>
          <a:ln w="9525">
            <a:noFill/>
            <a:miter lim="800000"/>
            <a:headEnd/>
            <a:tailEnd/>
          </a:ln>
        </p:spPr>
        <p:txBody>
          <a:bodyPr wrap="none">
            <a:spAutoFit/>
          </a:bodyPr>
          <a:lstStyle/>
          <a:p>
            <a:r>
              <a:rPr lang="en-US" sz="2400" dirty="0" err="1">
                <a:latin typeface="Segoe"/>
              </a:rPr>
              <a:t>Kullback-Leibler</a:t>
            </a:r>
            <a:r>
              <a:rPr lang="en-US" sz="2400" dirty="0">
                <a:latin typeface="Segoe"/>
              </a:rPr>
              <a:t> (KL) divergence</a:t>
            </a:r>
            <a:endParaRPr lang="en-GB" sz="2400" dirty="0">
              <a:latin typeface="Segoe"/>
            </a:endParaRPr>
          </a:p>
        </p:txBody>
      </p:sp>
      <p:sp>
        <p:nvSpPr>
          <p:cNvPr id="17412" name="Text Box 9"/>
          <p:cNvSpPr txBox="1">
            <a:spLocks noChangeArrowheads="1"/>
          </p:cNvSpPr>
          <p:nvPr/>
        </p:nvSpPr>
        <p:spPr bwMode="auto">
          <a:xfrm>
            <a:off x="571500" y="1739900"/>
            <a:ext cx="7939994" cy="461665"/>
          </a:xfrm>
          <a:prstGeom prst="rect">
            <a:avLst/>
          </a:prstGeom>
          <a:noFill/>
          <a:ln w="9525">
            <a:noFill/>
            <a:miter lim="800000"/>
            <a:headEnd/>
            <a:tailEnd/>
          </a:ln>
        </p:spPr>
        <p:txBody>
          <a:bodyPr wrap="none">
            <a:spAutoFit/>
          </a:bodyPr>
          <a:lstStyle/>
          <a:p>
            <a:r>
              <a:rPr lang="en-US" sz="2400" dirty="0">
                <a:latin typeface="Segoe"/>
              </a:rPr>
              <a:t>Let </a:t>
            </a:r>
            <a:r>
              <a:rPr lang="en-US" sz="2400" dirty="0" err="1" smtClean="0">
                <a:latin typeface="Segoe"/>
              </a:rPr>
              <a:t>p,q</a:t>
            </a:r>
            <a:r>
              <a:rPr lang="en-US" sz="2400" dirty="0" smtClean="0">
                <a:latin typeface="Segoe"/>
              </a:rPr>
              <a:t> be two distributions (don’t need to be </a:t>
            </a:r>
            <a:r>
              <a:rPr lang="en-US" sz="2400" dirty="0" err="1" smtClean="0">
                <a:latin typeface="Segoe"/>
              </a:rPr>
              <a:t>normalised</a:t>
            </a:r>
            <a:r>
              <a:rPr lang="en-US" sz="2400" dirty="0" smtClean="0">
                <a:latin typeface="Segoe"/>
              </a:rPr>
              <a:t>)</a:t>
            </a:r>
            <a:endParaRPr lang="en-GB" sz="2400" dirty="0">
              <a:latin typeface="Segoe"/>
            </a:endParaRPr>
          </a:p>
        </p:txBody>
      </p:sp>
      <p:sp>
        <p:nvSpPr>
          <p:cNvPr id="17413" name="Text Box 10"/>
          <p:cNvSpPr txBox="1">
            <a:spLocks noChangeArrowheads="1"/>
          </p:cNvSpPr>
          <p:nvPr/>
        </p:nvSpPr>
        <p:spPr bwMode="auto">
          <a:xfrm>
            <a:off x="660400" y="3784600"/>
            <a:ext cx="5687776" cy="461665"/>
          </a:xfrm>
          <a:prstGeom prst="rect">
            <a:avLst/>
          </a:prstGeom>
          <a:noFill/>
          <a:ln w="9525">
            <a:noFill/>
            <a:miter lim="800000"/>
            <a:headEnd/>
            <a:tailEnd/>
          </a:ln>
        </p:spPr>
        <p:txBody>
          <a:bodyPr wrap="none">
            <a:spAutoFit/>
          </a:bodyPr>
          <a:lstStyle/>
          <a:p>
            <a:r>
              <a:rPr lang="en-US" sz="2400" dirty="0">
                <a:latin typeface="Segoe"/>
              </a:rPr>
              <a:t>Alpha-divergence (</a:t>
            </a:r>
            <a:r>
              <a:rPr lang="en-US" sz="2400" dirty="0">
                <a:latin typeface="Segoe"/>
                <a:sym typeface="Symbol" pitchFamily="18" charset="2"/>
              </a:rPr>
              <a:t> </a:t>
            </a:r>
            <a:r>
              <a:rPr lang="en-US" sz="2400" dirty="0">
                <a:latin typeface="Segoe"/>
              </a:rPr>
              <a:t>is any real number)</a:t>
            </a:r>
          </a:p>
        </p:txBody>
      </p:sp>
      <p:pic>
        <p:nvPicPr>
          <p:cNvPr id="17415" name="Picture 18" descr="txp_fig"/>
          <p:cNvPicPr>
            <a:picLocks noChangeAspect="1" noChangeArrowheads="1"/>
          </p:cNvPicPr>
          <p:nvPr>
            <p:custDataLst>
              <p:tags r:id="rId1"/>
            </p:custDataLst>
          </p:nvPr>
        </p:nvPicPr>
        <p:blipFill>
          <a:blip r:embed="rId6" cstate="print"/>
          <a:srcRect/>
          <a:stretch>
            <a:fillRect/>
          </a:stretch>
        </p:blipFill>
        <p:spPr bwMode="auto">
          <a:xfrm>
            <a:off x="3016250" y="5340350"/>
            <a:ext cx="3471862" cy="639762"/>
          </a:xfrm>
          <a:prstGeom prst="rect">
            <a:avLst/>
          </a:prstGeom>
          <a:noFill/>
          <a:ln w="9525">
            <a:noFill/>
            <a:miter lim="800000"/>
            <a:headEnd/>
            <a:tailEnd/>
          </a:ln>
        </p:spPr>
      </p:pic>
      <p:pic>
        <p:nvPicPr>
          <p:cNvPr id="17416" name="Picture 27" descr="txp_fig"/>
          <p:cNvPicPr>
            <a:picLocks noChangeAspect="1" noChangeArrowheads="1"/>
          </p:cNvPicPr>
          <p:nvPr>
            <p:custDataLst>
              <p:tags r:id="rId2"/>
            </p:custDataLst>
          </p:nvPr>
        </p:nvPicPr>
        <p:blipFill>
          <a:blip r:embed="rId7" cstate="print"/>
          <a:srcRect/>
          <a:stretch>
            <a:fillRect/>
          </a:stretch>
        </p:blipFill>
        <p:spPr bwMode="auto">
          <a:xfrm>
            <a:off x="1123950" y="2911475"/>
            <a:ext cx="6896100" cy="517525"/>
          </a:xfrm>
          <a:prstGeom prst="rect">
            <a:avLst/>
          </a:prstGeom>
          <a:noFill/>
          <a:ln w="9525">
            <a:noFill/>
            <a:miter lim="800000"/>
            <a:headEnd/>
            <a:tailEnd/>
          </a:ln>
        </p:spPr>
      </p:pic>
      <p:pic>
        <p:nvPicPr>
          <p:cNvPr id="17417" name="Picture 30" descr="txp_fig"/>
          <p:cNvPicPr>
            <a:picLocks noChangeAspect="1" noChangeArrowheads="1"/>
          </p:cNvPicPr>
          <p:nvPr>
            <p:custDataLst>
              <p:tags r:id="rId3"/>
            </p:custDataLst>
          </p:nvPr>
        </p:nvPicPr>
        <p:blipFill>
          <a:blip r:embed="rId8" cstate="print"/>
          <a:srcRect/>
          <a:stretch>
            <a:fillRect/>
          </a:stretch>
        </p:blipFill>
        <p:spPr bwMode="auto">
          <a:xfrm>
            <a:off x="1104900" y="4406900"/>
            <a:ext cx="648970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normAutofit/>
          </a:bodyPr>
          <a:lstStyle/>
          <a:p>
            <a:fld id="{FCD9FBC8-78D1-47AC-9BEA-2E3960844DC8}" type="slidenum">
              <a:rPr lang="en-GB"/>
              <a:pPr/>
              <a:t>16</a:t>
            </a:fld>
            <a:endParaRPr lang="en-GB"/>
          </a:p>
        </p:txBody>
      </p:sp>
      <p:sp>
        <p:nvSpPr>
          <p:cNvPr id="18435" name="Rectangle 2"/>
          <p:cNvSpPr>
            <a:spLocks noGrp="1" noChangeArrowheads="1"/>
          </p:cNvSpPr>
          <p:nvPr>
            <p:ph type="title"/>
          </p:nvPr>
        </p:nvSpPr>
        <p:spPr/>
        <p:txBody>
          <a:bodyPr>
            <a:normAutofit fontScale="90000"/>
          </a:bodyPr>
          <a:lstStyle/>
          <a:p>
            <a:pPr eaLnBrk="1" hangingPunct="1"/>
            <a:r>
              <a:rPr lang="en-US" dirty="0" smtClean="0"/>
              <a:t>Alpha-divergence – special cases</a:t>
            </a:r>
            <a:endParaRPr lang="en-GB" dirty="0" smtClean="0"/>
          </a:p>
        </p:txBody>
      </p:sp>
      <p:pic>
        <p:nvPicPr>
          <p:cNvPr id="18436" name="Picture 11" descr="txp_fig"/>
          <p:cNvPicPr>
            <a:picLocks noChangeAspect="1" noChangeArrowheads="1"/>
          </p:cNvPicPr>
          <p:nvPr>
            <p:custDataLst>
              <p:tags r:id="rId1"/>
            </p:custDataLst>
          </p:nvPr>
        </p:nvPicPr>
        <p:blipFill>
          <a:blip r:embed="rId4" cstate="print"/>
          <a:srcRect/>
          <a:stretch>
            <a:fillRect/>
          </a:stretch>
        </p:blipFill>
        <p:spPr bwMode="auto">
          <a:xfrm>
            <a:off x="971550" y="2762250"/>
            <a:ext cx="6769100" cy="3807619"/>
          </a:xfrm>
          <a:prstGeom prst="rect">
            <a:avLst/>
          </a:prstGeom>
          <a:noFill/>
          <a:ln w="9525">
            <a:noFill/>
            <a:miter lim="800000"/>
            <a:headEnd/>
            <a:tailEnd/>
          </a:ln>
        </p:spPr>
      </p:pic>
      <p:sp>
        <p:nvSpPr>
          <p:cNvPr id="5" name="Rectangle 4"/>
          <p:cNvSpPr/>
          <p:nvPr/>
        </p:nvSpPr>
        <p:spPr>
          <a:xfrm>
            <a:off x="882650" y="1651000"/>
            <a:ext cx="7645400" cy="954107"/>
          </a:xfrm>
          <a:prstGeom prst="rect">
            <a:avLst/>
          </a:prstGeom>
        </p:spPr>
        <p:txBody>
          <a:bodyPr wrap="square">
            <a:spAutoFit/>
          </a:bodyPr>
          <a:lstStyle/>
          <a:p>
            <a:r>
              <a:rPr lang="en-GB" sz="2800" dirty="0" smtClean="0"/>
              <a:t>Similarity measures between two distributions</a:t>
            </a:r>
          </a:p>
          <a:p>
            <a:r>
              <a:rPr lang="en-GB" sz="2800" dirty="0" smtClean="0"/>
              <a:t>(p is the truth, and q an approximation)</a:t>
            </a:r>
            <a:endParaRPr lang="en-GB" sz="2800" dirty="0"/>
          </a:p>
        </p:txBody>
      </p:sp>
      <p:sp>
        <p:nvSpPr>
          <p:cNvPr id="6" name="Rounded Rectangular Callout 5"/>
          <p:cNvSpPr/>
          <p:nvPr/>
        </p:nvSpPr>
        <p:spPr>
          <a:xfrm>
            <a:off x="349250" y="3651250"/>
            <a:ext cx="444500" cy="444500"/>
          </a:xfrm>
          <a:prstGeom prst="wedgeRoundRectCallout">
            <a:avLst>
              <a:gd name="adj1" fmla="val 184881"/>
              <a:gd name="adj2" fmla="val -1055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3200" dirty="0" smtClean="0"/>
              <a:t>α</a:t>
            </a:r>
            <a:endParaRPr lang="en-GB"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alpha1000"/>
          <p:cNvPicPr>
            <a:picLocks noChangeAspect="1" noChangeArrowheads="1"/>
          </p:cNvPicPr>
          <p:nvPr/>
        </p:nvPicPr>
        <p:blipFill>
          <a:blip r:embed="rId3" cstate="print"/>
          <a:srcRect/>
          <a:stretch>
            <a:fillRect/>
          </a:stretch>
        </p:blipFill>
        <p:spPr bwMode="auto">
          <a:xfrm>
            <a:off x="1684800" y="2106000"/>
            <a:ext cx="5772150" cy="3608387"/>
          </a:xfrm>
          <a:prstGeom prst="rect">
            <a:avLst/>
          </a:prstGeom>
          <a:noFill/>
          <a:ln w="9525">
            <a:noFill/>
            <a:miter lim="800000"/>
            <a:headEnd/>
            <a:tailEnd/>
          </a:ln>
        </p:spPr>
      </p:pic>
      <p:pic>
        <p:nvPicPr>
          <p:cNvPr id="9" name="Picture 9" descr="alpha1"/>
          <p:cNvPicPr>
            <a:picLocks noChangeAspect="1" noChangeArrowheads="1"/>
          </p:cNvPicPr>
          <p:nvPr/>
        </p:nvPicPr>
        <p:blipFill>
          <a:blip r:embed="rId4" cstate="print"/>
          <a:srcRect/>
          <a:stretch>
            <a:fillRect/>
          </a:stretch>
        </p:blipFill>
        <p:spPr bwMode="auto">
          <a:xfrm>
            <a:off x="1684800" y="2106000"/>
            <a:ext cx="5772150" cy="3608387"/>
          </a:xfrm>
          <a:prstGeom prst="rect">
            <a:avLst/>
          </a:prstGeom>
          <a:noFill/>
          <a:ln w="9525">
            <a:noFill/>
            <a:miter lim="800000"/>
            <a:headEnd/>
            <a:tailEnd/>
          </a:ln>
        </p:spPr>
      </p:pic>
      <p:pic>
        <p:nvPicPr>
          <p:cNvPr id="8" name="Picture 8" descr="alpha0"/>
          <p:cNvPicPr>
            <a:picLocks noChangeAspect="1" noChangeArrowheads="1"/>
          </p:cNvPicPr>
          <p:nvPr/>
        </p:nvPicPr>
        <p:blipFill>
          <a:blip r:embed="rId5" cstate="print"/>
          <a:srcRect/>
          <a:stretch>
            <a:fillRect/>
          </a:stretch>
        </p:blipFill>
        <p:spPr bwMode="auto">
          <a:xfrm>
            <a:off x="1684800" y="2106000"/>
            <a:ext cx="5772150" cy="3608387"/>
          </a:xfrm>
          <a:prstGeom prst="rect">
            <a:avLst/>
          </a:prstGeom>
          <a:noFill/>
          <a:ln w="9525">
            <a:noFill/>
            <a:miter lim="800000"/>
            <a:headEnd/>
            <a:tailEnd/>
          </a:ln>
        </p:spPr>
      </p:pic>
      <p:pic>
        <p:nvPicPr>
          <p:cNvPr id="7" name="Picture 7" descr="alpha-1"/>
          <p:cNvPicPr>
            <a:picLocks noChangeAspect="1" noChangeArrowheads="1"/>
          </p:cNvPicPr>
          <p:nvPr/>
        </p:nvPicPr>
        <p:blipFill>
          <a:blip r:embed="rId6" cstate="print"/>
          <a:srcRect/>
          <a:stretch>
            <a:fillRect/>
          </a:stretch>
        </p:blipFill>
        <p:spPr bwMode="auto">
          <a:xfrm>
            <a:off x="1684800" y="2106000"/>
            <a:ext cx="5772150" cy="3608387"/>
          </a:xfrm>
          <a:prstGeom prst="rect">
            <a:avLst/>
          </a:prstGeom>
          <a:noFill/>
          <a:ln w="9525">
            <a:noFill/>
            <a:miter lim="800000"/>
            <a:headEnd/>
            <a:tailEnd/>
          </a:ln>
        </p:spPr>
      </p:pic>
      <p:pic>
        <p:nvPicPr>
          <p:cNvPr id="19462" name="Picture 15" descr="alpha-1000"/>
          <p:cNvPicPr>
            <a:picLocks noChangeAspect="1" noChangeArrowheads="1"/>
          </p:cNvPicPr>
          <p:nvPr/>
        </p:nvPicPr>
        <p:blipFill>
          <a:blip r:embed="rId7" cstate="print"/>
          <a:srcRect/>
          <a:stretch>
            <a:fillRect/>
          </a:stretch>
        </p:blipFill>
        <p:spPr bwMode="auto">
          <a:xfrm>
            <a:off x="1685925" y="2106613"/>
            <a:ext cx="5772150" cy="3608387"/>
          </a:xfrm>
          <a:prstGeom prst="rect">
            <a:avLst/>
          </a:prstGeom>
          <a:noFill/>
          <a:ln w="9525">
            <a:noFill/>
            <a:miter lim="800000"/>
            <a:headEnd/>
            <a:tailEnd/>
          </a:ln>
        </p:spPr>
      </p:pic>
      <p:sp>
        <p:nvSpPr>
          <p:cNvPr id="19458" name="Slide Number Placeholder 4"/>
          <p:cNvSpPr>
            <a:spLocks noGrp="1"/>
          </p:cNvSpPr>
          <p:nvPr>
            <p:ph type="sldNum" sz="quarter" idx="12"/>
          </p:nvPr>
        </p:nvSpPr>
        <p:spPr>
          <a:noFill/>
        </p:spPr>
        <p:txBody>
          <a:bodyPr>
            <a:normAutofit/>
          </a:bodyPr>
          <a:lstStyle/>
          <a:p>
            <a:fld id="{C2C49BF7-A45B-4ED5-B9E2-5F096DFB90EE}" type="slidenum">
              <a:rPr lang="en-GB"/>
              <a:pPr/>
              <a:t>17</a:t>
            </a:fld>
            <a:endParaRPr lang="en-GB"/>
          </a:p>
        </p:txBody>
      </p:sp>
      <p:sp>
        <p:nvSpPr>
          <p:cNvPr id="19459" name="Rectangle 2"/>
          <p:cNvSpPr>
            <a:spLocks noGrp="1" noChangeArrowheads="1"/>
          </p:cNvSpPr>
          <p:nvPr>
            <p:ph type="title"/>
          </p:nvPr>
        </p:nvSpPr>
        <p:spPr/>
        <p:txBody>
          <a:bodyPr/>
          <a:lstStyle/>
          <a:p>
            <a:pPr eaLnBrk="1" hangingPunct="1"/>
            <a:r>
              <a:rPr lang="en-US" dirty="0" smtClean="0"/>
              <a:t>Minimum alpha-divergence</a:t>
            </a:r>
            <a:endParaRPr lang="en-GB" dirty="0" smtClean="0"/>
          </a:p>
        </p:txBody>
      </p:sp>
      <p:sp>
        <p:nvSpPr>
          <p:cNvPr id="19460" name="Text Box 4"/>
          <p:cNvSpPr txBox="1">
            <a:spLocks noChangeArrowheads="1"/>
          </p:cNvSpPr>
          <p:nvPr/>
        </p:nvSpPr>
        <p:spPr bwMode="auto">
          <a:xfrm>
            <a:off x="2383196" y="2095500"/>
            <a:ext cx="4377609" cy="461665"/>
          </a:xfrm>
          <a:prstGeom prst="rect">
            <a:avLst/>
          </a:prstGeom>
          <a:noFill/>
          <a:ln w="9525">
            <a:noFill/>
            <a:miter lim="800000"/>
            <a:headEnd/>
            <a:tailEnd/>
          </a:ln>
        </p:spPr>
        <p:txBody>
          <a:bodyPr wrap="none">
            <a:spAutoFit/>
          </a:bodyPr>
          <a:lstStyle/>
          <a:p>
            <a:pPr algn="ctr"/>
            <a:r>
              <a:rPr lang="en-US" sz="2400" dirty="0"/>
              <a:t>q is Gaussian, minimizes D</a:t>
            </a:r>
            <a:r>
              <a:rPr lang="en-US" sz="2400" baseline="-25000" dirty="0">
                <a:latin typeface="Symbol" pitchFamily="18" charset="2"/>
                <a:sym typeface="Symbol" pitchFamily="18" charset="2"/>
              </a:rPr>
              <a:t></a:t>
            </a:r>
            <a:r>
              <a:rPr lang="en-US" sz="2400" dirty="0"/>
              <a:t>(p||q)</a:t>
            </a:r>
            <a:endParaRPr lang="en-GB" sz="2400" dirty="0"/>
          </a:p>
        </p:txBody>
      </p:sp>
      <p:sp>
        <p:nvSpPr>
          <p:cNvPr id="19461" name="Text Box 14"/>
          <p:cNvSpPr txBox="1">
            <a:spLocks noChangeArrowheads="1"/>
          </p:cNvSpPr>
          <p:nvPr/>
        </p:nvSpPr>
        <p:spPr bwMode="auto">
          <a:xfrm>
            <a:off x="4128293" y="5473700"/>
            <a:ext cx="1034257" cy="461665"/>
          </a:xfrm>
          <a:prstGeom prst="rect">
            <a:avLst/>
          </a:prstGeom>
          <a:noFill/>
          <a:ln w="9525">
            <a:noFill/>
            <a:miter lim="800000"/>
            <a:headEnd/>
            <a:tailEnd/>
          </a:ln>
        </p:spPr>
        <p:txBody>
          <a:bodyPr wrap="none">
            <a:spAutoFit/>
          </a:bodyPr>
          <a:lstStyle/>
          <a:p>
            <a:r>
              <a:rPr lang="en-US" sz="2400" dirty="0">
                <a:latin typeface="Symbol" pitchFamily="18" charset="2"/>
                <a:sym typeface="Symbol" pitchFamily="18" charset="2"/>
              </a:rPr>
              <a:t></a:t>
            </a:r>
            <a:r>
              <a:rPr lang="en-US" sz="2400" dirty="0">
                <a:latin typeface="Symbol" pitchFamily="18" charset="2"/>
              </a:rPr>
              <a:t> </a:t>
            </a:r>
            <a:r>
              <a:rPr lang="en-US" sz="2400" dirty="0"/>
              <a:t>= </a:t>
            </a:r>
            <a:r>
              <a:rPr lang="en-US" sz="2400" dirty="0" smtClean="0"/>
              <a:t>-</a:t>
            </a:r>
            <a:r>
              <a:rPr lang="en-US" sz="2400" dirty="0" smtClean="0">
                <a:latin typeface="Cambria Math"/>
                <a:ea typeface="Cambria Math"/>
              </a:rPr>
              <a:t>∞</a:t>
            </a:r>
            <a:endParaRPr lang="en-US" sz="2400" dirty="0">
              <a:latin typeface="cmsy10" pitchFamily="34" charset="0"/>
            </a:endParaRPr>
          </a:p>
        </p:txBody>
      </p:sp>
      <p:sp>
        <p:nvSpPr>
          <p:cNvPr id="12" name="Text Box 14"/>
          <p:cNvSpPr txBox="1">
            <a:spLocks noChangeArrowheads="1"/>
          </p:cNvSpPr>
          <p:nvPr/>
        </p:nvSpPr>
        <p:spPr bwMode="auto">
          <a:xfrm>
            <a:off x="4127648" y="5473700"/>
            <a:ext cx="833883" cy="461665"/>
          </a:xfrm>
          <a:prstGeom prst="rect">
            <a:avLst/>
          </a:prstGeom>
          <a:noFill/>
          <a:ln w="9525">
            <a:noFill/>
            <a:miter lim="800000"/>
            <a:headEnd/>
            <a:tailEnd/>
          </a:ln>
        </p:spPr>
        <p:txBody>
          <a:bodyPr wrap="none">
            <a:spAutoFit/>
          </a:bodyPr>
          <a:lstStyle/>
          <a:p>
            <a:r>
              <a:rPr lang="en-US" sz="2400" dirty="0">
                <a:latin typeface="Symbol" pitchFamily="18" charset="2"/>
                <a:sym typeface="Symbol" pitchFamily="18" charset="2"/>
              </a:rPr>
              <a:t></a:t>
            </a:r>
            <a:r>
              <a:rPr lang="en-US" sz="2400" dirty="0">
                <a:latin typeface="Symbol" pitchFamily="18" charset="2"/>
              </a:rPr>
              <a:t> </a:t>
            </a:r>
            <a:r>
              <a:rPr lang="en-US" sz="2400" dirty="0"/>
              <a:t>= </a:t>
            </a:r>
            <a:r>
              <a:rPr lang="en-US" sz="2400" dirty="0" smtClean="0"/>
              <a:t>0</a:t>
            </a:r>
            <a:endParaRPr lang="en-US" sz="2400" dirty="0">
              <a:latin typeface="cmsy10" pitchFamily="34" charset="0"/>
            </a:endParaRPr>
          </a:p>
        </p:txBody>
      </p:sp>
      <p:sp>
        <p:nvSpPr>
          <p:cNvPr id="13" name="Text Box 14"/>
          <p:cNvSpPr txBox="1">
            <a:spLocks noChangeArrowheads="1"/>
          </p:cNvSpPr>
          <p:nvPr/>
        </p:nvSpPr>
        <p:spPr bwMode="auto">
          <a:xfrm>
            <a:off x="4128292" y="5473700"/>
            <a:ext cx="1066318" cy="461665"/>
          </a:xfrm>
          <a:prstGeom prst="rect">
            <a:avLst/>
          </a:prstGeom>
          <a:noFill/>
          <a:ln w="9525">
            <a:noFill/>
            <a:miter lim="800000"/>
            <a:headEnd/>
            <a:tailEnd/>
          </a:ln>
        </p:spPr>
        <p:txBody>
          <a:bodyPr wrap="none">
            <a:spAutoFit/>
          </a:bodyPr>
          <a:lstStyle/>
          <a:p>
            <a:r>
              <a:rPr lang="en-US" sz="2400" dirty="0">
                <a:latin typeface="Symbol" pitchFamily="18" charset="2"/>
                <a:sym typeface="Symbol" pitchFamily="18" charset="2"/>
              </a:rPr>
              <a:t></a:t>
            </a:r>
            <a:r>
              <a:rPr lang="en-US" sz="2400" dirty="0">
                <a:latin typeface="Symbol" pitchFamily="18" charset="2"/>
              </a:rPr>
              <a:t> </a:t>
            </a:r>
            <a:r>
              <a:rPr lang="en-US" sz="2400" dirty="0"/>
              <a:t>= </a:t>
            </a:r>
            <a:r>
              <a:rPr lang="en-US" sz="2400" dirty="0" smtClean="0"/>
              <a:t>0.5</a:t>
            </a:r>
            <a:endParaRPr lang="en-US" sz="2400" dirty="0">
              <a:latin typeface="cmsy10" pitchFamily="34" charset="0"/>
            </a:endParaRPr>
          </a:p>
        </p:txBody>
      </p:sp>
      <p:sp>
        <p:nvSpPr>
          <p:cNvPr id="15" name="Text Box 14"/>
          <p:cNvSpPr txBox="1">
            <a:spLocks noChangeArrowheads="1"/>
          </p:cNvSpPr>
          <p:nvPr/>
        </p:nvSpPr>
        <p:spPr bwMode="auto">
          <a:xfrm>
            <a:off x="4135180" y="5473700"/>
            <a:ext cx="833883" cy="461665"/>
          </a:xfrm>
          <a:prstGeom prst="rect">
            <a:avLst/>
          </a:prstGeom>
          <a:noFill/>
          <a:ln w="9525">
            <a:noFill/>
            <a:miter lim="800000"/>
            <a:headEnd/>
            <a:tailEnd/>
          </a:ln>
        </p:spPr>
        <p:txBody>
          <a:bodyPr wrap="none">
            <a:spAutoFit/>
          </a:bodyPr>
          <a:lstStyle/>
          <a:p>
            <a:r>
              <a:rPr lang="en-US" sz="2400" dirty="0">
                <a:latin typeface="Symbol" pitchFamily="18" charset="2"/>
                <a:sym typeface="Symbol" pitchFamily="18" charset="2"/>
              </a:rPr>
              <a:t></a:t>
            </a:r>
            <a:r>
              <a:rPr lang="en-US" sz="2400" dirty="0">
                <a:latin typeface="Symbol" pitchFamily="18" charset="2"/>
              </a:rPr>
              <a:t> </a:t>
            </a:r>
            <a:r>
              <a:rPr lang="en-US" sz="2400" dirty="0"/>
              <a:t>= </a:t>
            </a:r>
            <a:r>
              <a:rPr lang="en-US" sz="2400" dirty="0" smtClean="0"/>
              <a:t>1</a:t>
            </a:r>
            <a:endParaRPr lang="en-US" sz="2400" dirty="0">
              <a:latin typeface="cmsy10" pitchFamily="34" charset="0"/>
            </a:endParaRPr>
          </a:p>
        </p:txBody>
      </p:sp>
      <p:sp>
        <p:nvSpPr>
          <p:cNvPr id="16" name="Text Box 14"/>
          <p:cNvSpPr txBox="1">
            <a:spLocks noChangeArrowheads="1"/>
          </p:cNvSpPr>
          <p:nvPr/>
        </p:nvSpPr>
        <p:spPr bwMode="auto">
          <a:xfrm>
            <a:off x="4128556" y="5467076"/>
            <a:ext cx="939681" cy="461665"/>
          </a:xfrm>
          <a:prstGeom prst="rect">
            <a:avLst/>
          </a:prstGeom>
          <a:noFill/>
          <a:ln w="9525">
            <a:noFill/>
            <a:miter lim="800000"/>
            <a:headEnd/>
            <a:tailEnd/>
          </a:ln>
        </p:spPr>
        <p:txBody>
          <a:bodyPr wrap="none">
            <a:spAutoFit/>
          </a:bodyPr>
          <a:lstStyle/>
          <a:p>
            <a:r>
              <a:rPr lang="en-US" sz="2400" dirty="0">
                <a:latin typeface="Symbol" pitchFamily="18" charset="2"/>
                <a:sym typeface="Symbol" pitchFamily="18" charset="2"/>
              </a:rPr>
              <a:t></a:t>
            </a:r>
            <a:r>
              <a:rPr lang="en-US" sz="2400" dirty="0">
                <a:latin typeface="Symbol" pitchFamily="18" charset="2"/>
              </a:rPr>
              <a:t> </a:t>
            </a:r>
            <a:r>
              <a:rPr lang="en-US" sz="2400" dirty="0"/>
              <a:t>= </a:t>
            </a:r>
            <a:r>
              <a:rPr lang="en-US" sz="2400" dirty="0" smtClean="0">
                <a:latin typeface="Cambria Math"/>
                <a:ea typeface="Cambria Math"/>
              </a:rPr>
              <a:t>∞</a:t>
            </a:r>
            <a:endParaRPr lang="en-US" sz="2400" dirty="0">
              <a:latin typeface="cmsy1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2" grpId="1"/>
      <p:bldP spid="13" grpId="0"/>
      <p:bldP spid="13" grpId="1"/>
      <p:bldP spid="15" grpId="0"/>
      <p:bldP spid="15" grpId="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normAutofit/>
          </a:bodyPr>
          <a:lstStyle/>
          <a:p>
            <a:fld id="{EA429F73-9A23-47CA-B506-C8E9563888D7}" type="slidenum">
              <a:rPr lang="en-GB"/>
              <a:pPr/>
              <a:t>18</a:t>
            </a:fld>
            <a:endParaRPr lang="en-GB"/>
          </a:p>
        </p:txBody>
      </p:sp>
      <p:sp>
        <p:nvSpPr>
          <p:cNvPr id="25603" name="Rectangle 29"/>
          <p:cNvSpPr>
            <a:spLocks noChangeArrowheads="1"/>
          </p:cNvSpPr>
          <p:nvPr/>
        </p:nvSpPr>
        <p:spPr bwMode="auto">
          <a:xfrm>
            <a:off x="6096000" y="1981200"/>
            <a:ext cx="2209800" cy="4343400"/>
          </a:xfrm>
          <a:prstGeom prst="rect">
            <a:avLst/>
          </a:prstGeom>
          <a:solidFill>
            <a:schemeClr val="accent1">
              <a:lumMod val="60000"/>
              <a:lumOff val="40000"/>
            </a:schemeClr>
          </a:solidFill>
          <a:ln w="9525">
            <a:noFill/>
            <a:miter lim="800000"/>
            <a:headEnd/>
            <a:tailEnd/>
          </a:ln>
        </p:spPr>
        <p:txBody>
          <a:bodyPr wrap="none" anchor="ctr"/>
          <a:lstStyle/>
          <a:p>
            <a:endParaRPr lang="en-US"/>
          </a:p>
        </p:txBody>
      </p:sp>
      <p:sp>
        <p:nvSpPr>
          <p:cNvPr id="25604" name="Rectangle 28"/>
          <p:cNvSpPr>
            <a:spLocks noChangeArrowheads="1"/>
          </p:cNvSpPr>
          <p:nvPr/>
        </p:nvSpPr>
        <p:spPr bwMode="auto">
          <a:xfrm>
            <a:off x="990600" y="1981200"/>
            <a:ext cx="2057400" cy="4343400"/>
          </a:xfrm>
          <a:prstGeom prst="rect">
            <a:avLst/>
          </a:prstGeom>
          <a:solidFill>
            <a:schemeClr val="accent1">
              <a:lumMod val="60000"/>
              <a:lumOff val="40000"/>
            </a:schemeClr>
          </a:solidFill>
          <a:ln w="9525">
            <a:noFill/>
            <a:miter lim="800000"/>
            <a:headEnd/>
            <a:tailEnd/>
          </a:ln>
        </p:spPr>
        <p:txBody>
          <a:bodyPr wrap="none" anchor="ctr"/>
          <a:lstStyle/>
          <a:p>
            <a:endParaRPr lang="en-US"/>
          </a:p>
        </p:txBody>
      </p:sp>
      <p:sp>
        <p:nvSpPr>
          <p:cNvPr id="25605" name="Rectangle 2"/>
          <p:cNvSpPr>
            <a:spLocks noGrp="1" noChangeArrowheads="1"/>
          </p:cNvSpPr>
          <p:nvPr>
            <p:ph type="title"/>
          </p:nvPr>
        </p:nvSpPr>
        <p:spPr/>
        <p:txBody>
          <a:bodyPr/>
          <a:lstStyle/>
          <a:p>
            <a:pPr eaLnBrk="1" hangingPunct="1"/>
            <a:r>
              <a:rPr lang="en-US" smtClean="0"/>
              <a:t>Structure of alpha space</a:t>
            </a:r>
            <a:endParaRPr lang="en-GB" smtClean="0"/>
          </a:p>
        </p:txBody>
      </p:sp>
      <p:sp>
        <p:nvSpPr>
          <p:cNvPr id="25606" name="Line 4"/>
          <p:cNvSpPr>
            <a:spLocks noChangeShapeType="1"/>
          </p:cNvSpPr>
          <p:nvPr/>
        </p:nvSpPr>
        <p:spPr bwMode="auto">
          <a:xfrm>
            <a:off x="1066800" y="3962400"/>
            <a:ext cx="7162800" cy="0"/>
          </a:xfrm>
          <a:prstGeom prst="line">
            <a:avLst/>
          </a:prstGeom>
          <a:noFill/>
          <a:ln w="38100">
            <a:solidFill>
              <a:schemeClr val="tx1"/>
            </a:solidFill>
            <a:round/>
            <a:headEnd type="triangle" w="lg" len="lg"/>
            <a:tailEnd type="triangle" w="lg" len="lg"/>
          </a:ln>
        </p:spPr>
        <p:txBody>
          <a:bodyPr/>
          <a:lstStyle/>
          <a:p>
            <a:endParaRPr lang="en-GB"/>
          </a:p>
        </p:txBody>
      </p:sp>
      <p:sp>
        <p:nvSpPr>
          <p:cNvPr id="25607" name="Line 5"/>
          <p:cNvSpPr>
            <a:spLocks noChangeShapeType="1"/>
          </p:cNvSpPr>
          <p:nvPr/>
        </p:nvSpPr>
        <p:spPr bwMode="auto">
          <a:xfrm>
            <a:off x="3048000" y="3733800"/>
            <a:ext cx="0" cy="457200"/>
          </a:xfrm>
          <a:prstGeom prst="line">
            <a:avLst/>
          </a:prstGeom>
          <a:noFill/>
          <a:ln w="38100">
            <a:solidFill>
              <a:schemeClr val="tx1"/>
            </a:solidFill>
            <a:round/>
            <a:headEnd/>
            <a:tailEnd/>
          </a:ln>
        </p:spPr>
        <p:txBody>
          <a:bodyPr/>
          <a:lstStyle/>
          <a:p>
            <a:endParaRPr lang="en-GB"/>
          </a:p>
        </p:txBody>
      </p:sp>
      <p:sp>
        <p:nvSpPr>
          <p:cNvPr id="25608" name="Text Box 6"/>
          <p:cNvSpPr txBox="1">
            <a:spLocks noChangeArrowheads="1"/>
          </p:cNvSpPr>
          <p:nvPr/>
        </p:nvSpPr>
        <p:spPr bwMode="auto">
          <a:xfrm>
            <a:off x="1127125" y="4148138"/>
            <a:ext cx="328613" cy="366712"/>
          </a:xfrm>
          <a:prstGeom prst="rect">
            <a:avLst/>
          </a:prstGeom>
          <a:noFill/>
          <a:ln w="9525">
            <a:noFill/>
            <a:miter lim="800000"/>
            <a:headEnd/>
            <a:tailEnd/>
          </a:ln>
        </p:spPr>
        <p:txBody>
          <a:bodyPr wrap="none">
            <a:spAutoFit/>
          </a:bodyPr>
          <a:lstStyle/>
          <a:p>
            <a:r>
              <a:rPr lang="en-GB">
                <a:latin typeface="Symbol" pitchFamily="18" charset="2"/>
                <a:sym typeface="Symbol" pitchFamily="18" charset="2"/>
              </a:rPr>
              <a:t></a:t>
            </a:r>
          </a:p>
        </p:txBody>
      </p:sp>
      <p:sp>
        <p:nvSpPr>
          <p:cNvPr id="25609" name="Text Box 7"/>
          <p:cNvSpPr txBox="1">
            <a:spLocks noChangeArrowheads="1"/>
          </p:cNvSpPr>
          <p:nvPr/>
        </p:nvSpPr>
        <p:spPr bwMode="auto">
          <a:xfrm>
            <a:off x="2889250" y="4267200"/>
            <a:ext cx="311150" cy="366713"/>
          </a:xfrm>
          <a:prstGeom prst="rect">
            <a:avLst/>
          </a:prstGeom>
          <a:noFill/>
          <a:ln w="9525">
            <a:noFill/>
            <a:miter lim="800000"/>
            <a:headEnd/>
            <a:tailEnd/>
          </a:ln>
        </p:spPr>
        <p:txBody>
          <a:bodyPr wrap="none">
            <a:spAutoFit/>
          </a:bodyPr>
          <a:lstStyle/>
          <a:p>
            <a:pPr algn="ctr"/>
            <a:r>
              <a:rPr lang="en-US"/>
              <a:t>0</a:t>
            </a:r>
            <a:endParaRPr lang="en-GB"/>
          </a:p>
        </p:txBody>
      </p:sp>
      <p:sp>
        <p:nvSpPr>
          <p:cNvPr id="25610" name="Line 8"/>
          <p:cNvSpPr>
            <a:spLocks noChangeShapeType="1"/>
          </p:cNvSpPr>
          <p:nvPr/>
        </p:nvSpPr>
        <p:spPr bwMode="auto">
          <a:xfrm>
            <a:off x="6096000" y="3733800"/>
            <a:ext cx="0" cy="457200"/>
          </a:xfrm>
          <a:prstGeom prst="line">
            <a:avLst/>
          </a:prstGeom>
          <a:noFill/>
          <a:ln w="38100">
            <a:solidFill>
              <a:schemeClr val="tx1"/>
            </a:solidFill>
            <a:round/>
            <a:headEnd/>
            <a:tailEnd/>
          </a:ln>
        </p:spPr>
        <p:txBody>
          <a:bodyPr/>
          <a:lstStyle/>
          <a:p>
            <a:endParaRPr lang="en-GB"/>
          </a:p>
        </p:txBody>
      </p:sp>
      <p:sp>
        <p:nvSpPr>
          <p:cNvPr id="25611" name="Text Box 9"/>
          <p:cNvSpPr txBox="1">
            <a:spLocks noChangeArrowheads="1"/>
          </p:cNvSpPr>
          <p:nvPr/>
        </p:nvSpPr>
        <p:spPr bwMode="auto">
          <a:xfrm>
            <a:off x="5943600" y="4267200"/>
            <a:ext cx="311150" cy="366713"/>
          </a:xfrm>
          <a:prstGeom prst="rect">
            <a:avLst/>
          </a:prstGeom>
          <a:noFill/>
          <a:ln w="9525">
            <a:noFill/>
            <a:miter lim="800000"/>
            <a:headEnd/>
            <a:tailEnd/>
          </a:ln>
        </p:spPr>
        <p:txBody>
          <a:bodyPr wrap="none">
            <a:spAutoFit/>
          </a:bodyPr>
          <a:lstStyle/>
          <a:p>
            <a:r>
              <a:rPr lang="en-US"/>
              <a:t>1</a:t>
            </a:r>
            <a:endParaRPr lang="en-GB"/>
          </a:p>
        </p:txBody>
      </p:sp>
      <p:sp>
        <p:nvSpPr>
          <p:cNvPr id="25612" name="Text Box 10"/>
          <p:cNvSpPr txBox="1">
            <a:spLocks noChangeArrowheads="1"/>
          </p:cNvSpPr>
          <p:nvPr/>
        </p:nvSpPr>
        <p:spPr bwMode="auto">
          <a:xfrm>
            <a:off x="1676400" y="2514600"/>
            <a:ext cx="869950" cy="641350"/>
          </a:xfrm>
          <a:prstGeom prst="rect">
            <a:avLst/>
          </a:prstGeom>
          <a:noFill/>
          <a:ln w="9525">
            <a:noFill/>
            <a:miter lim="800000"/>
            <a:headEnd/>
            <a:tailEnd/>
          </a:ln>
        </p:spPr>
        <p:txBody>
          <a:bodyPr wrap="none">
            <a:spAutoFit/>
          </a:bodyPr>
          <a:lstStyle/>
          <a:p>
            <a:pPr algn="r"/>
            <a:r>
              <a:rPr lang="en-US"/>
              <a:t>zero</a:t>
            </a:r>
          </a:p>
          <a:p>
            <a:pPr algn="r"/>
            <a:r>
              <a:rPr lang="en-US"/>
              <a:t>forcing</a:t>
            </a:r>
            <a:endParaRPr lang="en-GB"/>
          </a:p>
        </p:txBody>
      </p:sp>
      <p:sp>
        <p:nvSpPr>
          <p:cNvPr id="25613" name="Text Box 11"/>
          <p:cNvSpPr txBox="1">
            <a:spLocks noChangeArrowheads="1"/>
          </p:cNvSpPr>
          <p:nvPr/>
        </p:nvSpPr>
        <p:spPr bwMode="auto">
          <a:xfrm>
            <a:off x="6400800" y="2438400"/>
            <a:ext cx="1644650" cy="641350"/>
          </a:xfrm>
          <a:prstGeom prst="rect">
            <a:avLst/>
          </a:prstGeom>
          <a:noFill/>
          <a:ln w="9525">
            <a:noFill/>
            <a:miter lim="800000"/>
            <a:headEnd/>
            <a:tailEnd/>
          </a:ln>
        </p:spPr>
        <p:txBody>
          <a:bodyPr wrap="none">
            <a:spAutoFit/>
          </a:bodyPr>
          <a:lstStyle/>
          <a:p>
            <a:r>
              <a:rPr lang="en-US"/>
              <a:t>inclusive (zero</a:t>
            </a:r>
          </a:p>
          <a:p>
            <a:r>
              <a:rPr lang="en-US"/>
              <a:t>avoiding)</a:t>
            </a:r>
            <a:endParaRPr lang="en-GB"/>
          </a:p>
        </p:txBody>
      </p:sp>
      <p:sp>
        <p:nvSpPr>
          <p:cNvPr id="39952" name="Oval 16"/>
          <p:cNvSpPr>
            <a:spLocks noChangeArrowheads="1"/>
          </p:cNvSpPr>
          <p:nvPr/>
        </p:nvSpPr>
        <p:spPr bwMode="auto">
          <a:xfrm>
            <a:off x="2971800" y="3886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9953" name="Oval 17"/>
          <p:cNvSpPr>
            <a:spLocks noChangeArrowheads="1"/>
          </p:cNvSpPr>
          <p:nvPr/>
        </p:nvSpPr>
        <p:spPr bwMode="auto">
          <a:xfrm>
            <a:off x="6019800" y="3886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9954" name="Text Box 18"/>
          <p:cNvSpPr txBox="1">
            <a:spLocks noChangeArrowheads="1"/>
          </p:cNvSpPr>
          <p:nvPr/>
        </p:nvSpPr>
        <p:spPr bwMode="auto">
          <a:xfrm>
            <a:off x="2590800" y="3505200"/>
            <a:ext cx="514350" cy="366713"/>
          </a:xfrm>
          <a:prstGeom prst="rect">
            <a:avLst/>
          </a:prstGeom>
          <a:noFill/>
          <a:ln w="9525">
            <a:noFill/>
            <a:miter lim="800000"/>
            <a:headEnd/>
            <a:tailEnd/>
          </a:ln>
        </p:spPr>
        <p:txBody>
          <a:bodyPr wrap="none">
            <a:spAutoFit/>
          </a:bodyPr>
          <a:lstStyle/>
          <a:p>
            <a:pPr algn="ctr"/>
            <a:r>
              <a:rPr lang="en-US">
                <a:solidFill>
                  <a:schemeClr val="accent2"/>
                </a:solidFill>
              </a:rPr>
              <a:t>MF</a:t>
            </a:r>
            <a:endParaRPr lang="en-GB">
              <a:solidFill>
                <a:schemeClr val="accent2"/>
              </a:solidFill>
            </a:endParaRPr>
          </a:p>
        </p:txBody>
      </p:sp>
      <p:sp>
        <p:nvSpPr>
          <p:cNvPr id="39955" name="Text Box 19"/>
          <p:cNvSpPr txBox="1">
            <a:spLocks noChangeArrowheads="1"/>
          </p:cNvSpPr>
          <p:nvPr/>
        </p:nvSpPr>
        <p:spPr bwMode="auto">
          <a:xfrm>
            <a:off x="6019800" y="3276600"/>
            <a:ext cx="552450" cy="641350"/>
          </a:xfrm>
          <a:prstGeom prst="rect">
            <a:avLst/>
          </a:prstGeom>
          <a:noFill/>
          <a:ln w="9525">
            <a:noFill/>
            <a:miter lim="800000"/>
            <a:headEnd/>
            <a:tailEnd/>
          </a:ln>
        </p:spPr>
        <p:txBody>
          <a:bodyPr wrap="none">
            <a:spAutoFit/>
          </a:bodyPr>
          <a:lstStyle/>
          <a:p>
            <a:pPr algn="ctr"/>
            <a:r>
              <a:rPr lang="en-US">
                <a:solidFill>
                  <a:schemeClr val="accent2"/>
                </a:solidFill>
              </a:rPr>
              <a:t>BP,</a:t>
            </a:r>
          </a:p>
          <a:p>
            <a:pPr algn="ctr"/>
            <a:r>
              <a:rPr lang="en-US">
                <a:solidFill>
                  <a:schemeClr val="accent2"/>
                </a:solidFill>
              </a:rPr>
              <a:t>EP</a:t>
            </a:r>
            <a:endParaRPr lang="en-GB">
              <a:solidFill>
                <a:schemeClr val="accent2"/>
              </a:solidFill>
            </a:endParaRPr>
          </a:p>
        </p:txBody>
      </p:sp>
      <p:sp>
        <p:nvSpPr>
          <p:cNvPr id="25618" name="Line 20"/>
          <p:cNvSpPr>
            <a:spLocks noChangeShapeType="1"/>
          </p:cNvSpPr>
          <p:nvPr/>
        </p:nvSpPr>
        <p:spPr bwMode="auto">
          <a:xfrm>
            <a:off x="4495800" y="3733800"/>
            <a:ext cx="0" cy="457200"/>
          </a:xfrm>
          <a:prstGeom prst="line">
            <a:avLst/>
          </a:prstGeom>
          <a:noFill/>
          <a:ln w="38100">
            <a:solidFill>
              <a:schemeClr val="tx1"/>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9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9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9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animBg="1"/>
      <p:bldP spid="39953" grpId="0" animBg="1"/>
      <p:bldP spid="39954" grpId="0" autoUpdateAnimBg="0"/>
      <p:bldP spid="399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Bayesian inference: factor graph</a:t>
            </a:r>
            <a:endParaRPr lang="en-GB" dirty="0"/>
          </a:p>
        </p:txBody>
      </p:sp>
      <p:grpSp>
        <p:nvGrpSpPr>
          <p:cNvPr id="3" name="Group 79"/>
          <p:cNvGrpSpPr/>
          <p:nvPr/>
        </p:nvGrpSpPr>
        <p:grpSpPr>
          <a:xfrm>
            <a:off x="1816100" y="2362200"/>
            <a:ext cx="5470965" cy="1264410"/>
            <a:chOff x="1816100" y="2717801"/>
            <a:chExt cx="5470965" cy="1264410"/>
          </a:xfrm>
        </p:grpSpPr>
        <p:grpSp>
          <p:nvGrpSpPr>
            <p:cNvPr id="6" name="Group 34"/>
            <p:cNvGrpSpPr/>
            <p:nvPr/>
          </p:nvGrpSpPr>
          <p:grpSpPr>
            <a:xfrm>
              <a:off x="1816100" y="2717801"/>
              <a:ext cx="581465" cy="1264410"/>
              <a:chOff x="1816100" y="2717801"/>
              <a:chExt cx="581465" cy="1264410"/>
            </a:xfrm>
          </p:grpSpPr>
          <p:sp>
            <p:nvSpPr>
              <p:cNvPr id="4" name="Oval 3"/>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A</a:t>
                </a:r>
                <a:endParaRPr lang="en-GB" sz="1200" baseline="-25000" dirty="0">
                  <a:solidFill>
                    <a:schemeClr val="tx1"/>
                  </a:solidFill>
                </a:endParaRPr>
              </a:p>
            </p:txBody>
          </p:sp>
          <p:sp>
            <p:nvSpPr>
              <p:cNvPr id="5" name="Rectangle 4"/>
              <p:cNvSpPr/>
              <p:nvPr/>
            </p:nvSpPr>
            <p:spPr>
              <a:xfrm>
                <a:off x="1993900" y="2717801"/>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 name="Straight Arrow Connector 6"/>
              <p:cNvCxnSpPr>
                <a:stCxn id="4" idx="0"/>
                <a:endCxn id="5" idx="2"/>
              </p:cNvCxnSpPr>
              <p:nvPr/>
            </p:nvCxnSpPr>
            <p:spPr>
              <a:xfrm rot="16200000" flipV="1">
                <a:off x="1861454" y="3183621"/>
                <a:ext cx="488950"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8" name="Group 17"/>
            <p:cNvGrpSpPr/>
            <p:nvPr/>
          </p:nvGrpSpPr>
          <p:grpSpPr>
            <a:xfrm>
              <a:off x="5483225" y="2717801"/>
              <a:ext cx="581465" cy="1264410"/>
              <a:chOff x="1816100" y="2717801"/>
              <a:chExt cx="581465" cy="1264410"/>
            </a:xfrm>
          </p:grpSpPr>
          <p:sp>
            <p:nvSpPr>
              <p:cNvPr id="19" name="Oval 18"/>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D</a:t>
                </a:r>
                <a:endParaRPr lang="en-GB" sz="1200" baseline="-25000" dirty="0">
                  <a:solidFill>
                    <a:schemeClr val="tx1"/>
                  </a:solidFill>
                </a:endParaRPr>
              </a:p>
            </p:txBody>
          </p:sp>
          <p:sp>
            <p:nvSpPr>
              <p:cNvPr id="20" name="Rectangle 19"/>
              <p:cNvSpPr/>
              <p:nvPr/>
            </p:nvSpPr>
            <p:spPr>
              <a:xfrm>
                <a:off x="1993900" y="2717801"/>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1" name="Straight Arrow Connector 20"/>
              <p:cNvCxnSpPr>
                <a:stCxn id="19" idx="0"/>
                <a:endCxn id="20" idx="2"/>
              </p:cNvCxnSpPr>
              <p:nvPr/>
            </p:nvCxnSpPr>
            <p:spPr>
              <a:xfrm rot="16200000" flipV="1">
                <a:off x="1861454" y="3183621"/>
                <a:ext cx="488950"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9" name="Group 21"/>
            <p:cNvGrpSpPr/>
            <p:nvPr/>
          </p:nvGrpSpPr>
          <p:grpSpPr>
            <a:xfrm>
              <a:off x="3038475" y="2717801"/>
              <a:ext cx="581465" cy="1264410"/>
              <a:chOff x="1816100" y="2717801"/>
              <a:chExt cx="581465" cy="1264410"/>
            </a:xfrm>
          </p:grpSpPr>
          <p:sp>
            <p:nvSpPr>
              <p:cNvPr id="23" name="Oval 22"/>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B</a:t>
                </a:r>
                <a:endParaRPr lang="en-GB" sz="1200" baseline="-25000" dirty="0">
                  <a:solidFill>
                    <a:schemeClr val="tx1"/>
                  </a:solidFill>
                </a:endParaRPr>
              </a:p>
            </p:txBody>
          </p:sp>
          <p:sp>
            <p:nvSpPr>
              <p:cNvPr id="24" name="Rectangle 23"/>
              <p:cNvSpPr/>
              <p:nvPr/>
            </p:nvSpPr>
            <p:spPr>
              <a:xfrm>
                <a:off x="1993900" y="2717801"/>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5" name="Straight Arrow Connector 24"/>
              <p:cNvCxnSpPr>
                <a:stCxn id="23" idx="0"/>
                <a:endCxn id="24" idx="2"/>
              </p:cNvCxnSpPr>
              <p:nvPr/>
            </p:nvCxnSpPr>
            <p:spPr>
              <a:xfrm rot="16200000" flipV="1">
                <a:off x="1861454" y="3183621"/>
                <a:ext cx="488950"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0" name="Group 25"/>
            <p:cNvGrpSpPr/>
            <p:nvPr/>
          </p:nvGrpSpPr>
          <p:grpSpPr>
            <a:xfrm>
              <a:off x="4260850" y="2717801"/>
              <a:ext cx="581465" cy="1264410"/>
              <a:chOff x="1816100" y="2717801"/>
              <a:chExt cx="581465" cy="1264410"/>
            </a:xfrm>
          </p:grpSpPr>
          <p:sp>
            <p:nvSpPr>
              <p:cNvPr id="27" name="Oval 26"/>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C</a:t>
                </a:r>
                <a:endParaRPr lang="en-GB" sz="1200" baseline="-25000" dirty="0">
                  <a:solidFill>
                    <a:schemeClr val="tx1"/>
                  </a:solidFill>
                </a:endParaRPr>
              </a:p>
            </p:txBody>
          </p:sp>
          <p:sp>
            <p:nvSpPr>
              <p:cNvPr id="28" name="Rectangle 27"/>
              <p:cNvSpPr/>
              <p:nvPr/>
            </p:nvSpPr>
            <p:spPr>
              <a:xfrm>
                <a:off x="1993900" y="2717801"/>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Straight Arrow Connector 28"/>
              <p:cNvCxnSpPr>
                <a:stCxn id="27" idx="0"/>
                <a:endCxn id="28" idx="2"/>
              </p:cNvCxnSpPr>
              <p:nvPr/>
            </p:nvCxnSpPr>
            <p:spPr>
              <a:xfrm rot="16200000" flipV="1">
                <a:off x="1861454" y="3183621"/>
                <a:ext cx="488950"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1" name="Group 29"/>
            <p:cNvGrpSpPr/>
            <p:nvPr/>
          </p:nvGrpSpPr>
          <p:grpSpPr>
            <a:xfrm>
              <a:off x="6705600" y="2717801"/>
              <a:ext cx="581465" cy="1264410"/>
              <a:chOff x="1816100" y="2717801"/>
              <a:chExt cx="581465" cy="1264410"/>
            </a:xfrm>
          </p:grpSpPr>
          <p:sp>
            <p:nvSpPr>
              <p:cNvPr id="31" name="Oval 30"/>
              <p:cNvSpPr/>
              <p:nvPr/>
            </p:nvSpPr>
            <p:spPr>
              <a:xfrm>
                <a:off x="1816100" y="3429000"/>
                <a:ext cx="581465" cy="553211"/>
              </a:xfrm>
              <a:prstGeom prst="ellipse">
                <a:avLst/>
              </a:prstGeom>
              <a:solidFill>
                <a:schemeClr val="accent1">
                  <a:alpha val="3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err="1" smtClean="0">
                    <a:solidFill>
                      <a:schemeClr val="tx1"/>
                    </a:solidFill>
                  </a:rPr>
                  <a:t>v</a:t>
                </a:r>
                <a:r>
                  <a:rPr lang="en-GB" sz="2000" baseline="-25000" dirty="0" err="1" smtClean="0">
                    <a:solidFill>
                      <a:schemeClr val="tx1"/>
                    </a:solidFill>
                  </a:rPr>
                  <a:t>E</a:t>
                </a:r>
                <a:endParaRPr lang="en-GB" sz="1200" baseline="-25000" dirty="0">
                  <a:solidFill>
                    <a:schemeClr val="tx1"/>
                  </a:solidFill>
                </a:endParaRPr>
              </a:p>
            </p:txBody>
          </p:sp>
          <p:sp>
            <p:nvSpPr>
              <p:cNvPr id="32" name="Rectangle 31"/>
              <p:cNvSpPr/>
              <p:nvPr/>
            </p:nvSpPr>
            <p:spPr>
              <a:xfrm>
                <a:off x="1993900" y="2717801"/>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3" name="Straight Arrow Connector 32"/>
              <p:cNvCxnSpPr>
                <a:stCxn id="31" idx="0"/>
                <a:endCxn id="32" idx="2"/>
              </p:cNvCxnSpPr>
              <p:nvPr/>
            </p:nvCxnSpPr>
            <p:spPr>
              <a:xfrm rot="16200000" flipV="1">
                <a:off x="1861454" y="3183621"/>
                <a:ext cx="488950" cy="180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grpSp>
        <p:nvGrpSpPr>
          <p:cNvPr id="12" name="Group 78"/>
          <p:cNvGrpSpPr/>
          <p:nvPr/>
        </p:nvGrpSpPr>
        <p:grpSpPr>
          <a:xfrm>
            <a:off x="1727200" y="3501143"/>
            <a:ext cx="5063555" cy="1562386"/>
            <a:chOff x="1727200" y="3856744"/>
            <a:chExt cx="5063555" cy="1562386"/>
          </a:xfrm>
        </p:grpSpPr>
        <p:sp>
          <p:nvSpPr>
            <p:cNvPr id="49" name="Rounded Rectangle 48"/>
            <p:cNvSpPr/>
            <p:nvPr/>
          </p:nvSpPr>
          <p:spPr>
            <a:xfrm>
              <a:off x="2038350" y="4629150"/>
              <a:ext cx="1155700" cy="66675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4" name="Rectangle 33"/>
            <p:cNvSpPr/>
            <p:nvPr/>
          </p:nvSpPr>
          <p:spPr>
            <a:xfrm>
              <a:off x="2260600" y="48514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Rectangle 36"/>
            <p:cNvSpPr/>
            <p:nvPr/>
          </p:nvSpPr>
          <p:spPr>
            <a:xfrm>
              <a:off x="2749550" y="485140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0" name="Straight Connector 39"/>
            <p:cNvCxnSpPr>
              <a:stCxn id="4" idx="4"/>
              <a:endCxn id="34" idx="0"/>
            </p:cNvCxnSpPr>
            <p:nvPr/>
          </p:nvCxnSpPr>
          <p:spPr>
            <a:xfrm rot="16200000" flipH="1">
              <a:off x="1782460" y="4262134"/>
              <a:ext cx="913639" cy="264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3" idx="3"/>
              <a:endCxn id="34" idx="0"/>
            </p:cNvCxnSpPr>
            <p:nvPr/>
          </p:nvCxnSpPr>
          <p:spPr>
            <a:xfrm rot="5400000">
              <a:off x="2250350" y="3978120"/>
              <a:ext cx="994655" cy="75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1" idx="3"/>
              <a:endCxn id="34" idx="0"/>
            </p:cNvCxnSpPr>
            <p:nvPr/>
          </p:nvCxnSpPr>
          <p:spPr>
            <a:xfrm rot="5400000">
              <a:off x="4083913" y="2144558"/>
              <a:ext cx="994655" cy="4419029"/>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27200" y="4495800"/>
              <a:ext cx="355600" cy="923330"/>
            </a:xfrm>
            <a:prstGeom prst="rect">
              <a:avLst/>
            </a:prstGeom>
            <a:noFill/>
          </p:spPr>
          <p:txBody>
            <a:bodyPr wrap="square" rtlCol="0">
              <a:spAutoFit/>
            </a:bodyPr>
            <a:lstStyle/>
            <a:p>
              <a:r>
                <a:rPr lang="en-GB" dirty="0" smtClean="0">
                  <a:solidFill>
                    <a:schemeClr val="accent2">
                      <a:lumMod val="75000"/>
                    </a:schemeClr>
                  </a:solidFill>
                </a:rPr>
                <a:t>B</a:t>
              </a:r>
            </a:p>
            <a:p>
              <a:r>
                <a:rPr lang="en-GB" dirty="0" smtClean="0">
                  <a:solidFill>
                    <a:schemeClr val="accent2">
                      <a:lumMod val="75000"/>
                    </a:schemeClr>
                  </a:solidFill>
                </a:rPr>
                <a:t>A</a:t>
              </a:r>
            </a:p>
            <a:p>
              <a:r>
                <a:rPr lang="en-GB" dirty="0" smtClean="0">
                  <a:solidFill>
                    <a:schemeClr val="accent2">
                      <a:lumMod val="75000"/>
                    </a:schemeClr>
                  </a:solidFill>
                </a:rPr>
                <a:t>E</a:t>
              </a:r>
              <a:endParaRPr lang="en-GB" dirty="0">
                <a:solidFill>
                  <a:schemeClr val="accent2">
                    <a:lumMod val="75000"/>
                  </a:schemeClr>
                </a:solidFill>
              </a:endParaRPr>
            </a:p>
          </p:txBody>
        </p:sp>
        <p:cxnSp>
          <p:nvCxnSpPr>
            <p:cNvPr id="52" name="Straight Connector 51"/>
            <p:cNvCxnSpPr>
              <a:stCxn id="37" idx="0"/>
            </p:cNvCxnSpPr>
            <p:nvPr/>
          </p:nvCxnSpPr>
          <p:spPr>
            <a:xfrm rot="16200000" flipV="1">
              <a:off x="2116138" y="4106862"/>
              <a:ext cx="933450" cy="55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0"/>
              <a:endCxn id="31" idx="3"/>
            </p:cNvCxnSpPr>
            <p:nvPr/>
          </p:nvCxnSpPr>
          <p:spPr>
            <a:xfrm rot="5400000" flipH="1" flipV="1">
              <a:off x="4328387" y="2389034"/>
              <a:ext cx="994655" cy="393007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77"/>
          <p:cNvGrpSpPr/>
          <p:nvPr/>
        </p:nvGrpSpPr>
        <p:grpSpPr>
          <a:xfrm>
            <a:off x="5283200" y="3501144"/>
            <a:ext cx="1507555" cy="1152036"/>
            <a:chOff x="5283200" y="3856745"/>
            <a:chExt cx="1507555" cy="1152036"/>
          </a:xfrm>
        </p:grpSpPr>
        <p:sp>
          <p:nvSpPr>
            <p:cNvPr id="69" name="Rounded Rectangle 68"/>
            <p:cNvSpPr/>
            <p:nvPr/>
          </p:nvSpPr>
          <p:spPr>
            <a:xfrm>
              <a:off x="5594350" y="4318000"/>
              <a:ext cx="1155700" cy="66675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58" name="Rectangle 57"/>
            <p:cNvSpPr/>
            <p:nvPr/>
          </p:nvSpPr>
          <p:spPr>
            <a:xfrm>
              <a:off x="6083300" y="4540250"/>
              <a:ext cx="222249" cy="222249"/>
            </a:xfrm>
            <a:prstGeom prst="rect">
              <a:avLst/>
            </a:prstGeom>
            <a:solidFill>
              <a:schemeClr val="tx1">
                <a:alpha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60" name="Straight Connector 59"/>
            <p:cNvCxnSpPr>
              <a:stCxn id="31" idx="3"/>
              <a:endCxn id="58" idx="0"/>
            </p:cNvCxnSpPr>
            <p:nvPr/>
          </p:nvCxnSpPr>
          <p:spPr>
            <a:xfrm rot="5400000">
              <a:off x="6150838" y="3900333"/>
              <a:ext cx="683505" cy="59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0"/>
              <a:endCxn id="19" idx="4"/>
            </p:cNvCxnSpPr>
            <p:nvPr/>
          </p:nvCxnSpPr>
          <p:spPr>
            <a:xfrm rot="16200000" flipV="1">
              <a:off x="5682948" y="4028772"/>
              <a:ext cx="602489" cy="420467"/>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283200" y="4362450"/>
              <a:ext cx="355600" cy="646331"/>
            </a:xfrm>
            <a:prstGeom prst="rect">
              <a:avLst/>
            </a:prstGeom>
            <a:noFill/>
          </p:spPr>
          <p:txBody>
            <a:bodyPr wrap="square" rtlCol="0">
              <a:spAutoFit/>
            </a:bodyPr>
            <a:lstStyle/>
            <a:p>
              <a:r>
                <a:rPr lang="en-GB" dirty="0" smtClean="0">
                  <a:solidFill>
                    <a:schemeClr val="accent4">
                      <a:lumMod val="75000"/>
                    </a:schemeClr>
                  </a:solidFill>
                </a:rPr>
                <a:t>D</a:t>
              </a:r>
            </a:p>
            <a:p>
              <a:r>
                <a:rPr lang="en-GB" dirty="0" smtClean="0">
                  <a:solidFill>
                    <a:schemeClr val="accent4">
                      <a:lumMod val="75000"/>
                    </a:schemeClr>
                  </a:solidFill>
                </a:rPr>
                <a:t>E</a:t>
              </a:r>
            </a:p>
          </p:txBody>
        </p:sp>
      </p:grpSp>
      <p:sp>
        <p:nvSpPr>
          <p:cNvPr id="76" name="Rounded Rectangle 75"/>
          <p:cNvSpPr/>
          <p:nvPr/>
        </p:nvSpPr>
        <p:spPr>
          <a:xfrm>
            <a:off x="2905125" y="1739900"/>
            <a:ext cx="3333750" cy="4000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Gamma priors</a:t>
            </a:r>
            <a:endParaRPr lang="en-GB" dirty="0"/>
          </a:p>
        </p:txBody>
      </p:sp>
      <p:sp>
        <p:nvSpPr>
          <p:cNvPr id="82" name="Rectangular Callout 81"/>
          <p:cNvSpPr/>
          <p:nvPr/>
        </p:nvSpPr>
        <p:spPr>
          <a:xfrm>
            <a:off x="1949450" y="5251449"/>
            <a:ext cx="1022350" cy="844550"/>
          </a:xfrm>
          <a:prstGeom prst="wedgeRectCallout">
            <a:avLst>
              <a:gd name="adj1" fmla="val 37738"/>
              <a:gd name="adj2" fmla="val -12470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graphicFrame>
        <p:nvGraphicFramePr>
          <p:cNvPr id="83" name="Object 2"/>
          <p:cNvGraphicFramePr>
            <a:graphicFrameLocks noChangeAspect="1"/>
          </p:cNvGraphicFramePr>
          <p:nvPr/>
        </p:nvGraphicFramePr>
        <p:xfrm>
          <a:off x="2024063" y="5295899"/>
          <a:ext cx="898525" cy="782638"/>
        </p:xfrm>
        <a:graphic>
          <a:graphicData uri="http://schemas.openxmlformats.org/presentationml/2006/ole">
            <p:oleObj spid="_x0000_s191491" name="Equation" r:id="rId4" imgW="495000" imgH="431640" progId="Equation.3">
              <p:embed/>
            </p:oleObj>
          </a:graphicData>
        </a:graphic>
      </p:graphicFrame>
      <p:cxnSp>
        <p:nvCxnSpPr>
          <p:cNvPr id="54" name="Straight Arrow Connector 53"/>
          <p:cNvCxnSpPr/>
          <p:nvPr/>
        </p:nvCxnSpPr>
        <p:spPr>
          <a:xfrm rot="16200000" flipV="1">
            <a:off x="2322115" y="3723086"/>
            <a:ext cx="588171" cy="355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Rectangular Callout 56"/>
          <p:cNvSpPr/>
          <p:nvPr/>
        </p:nvSpPr>
        <p:spPr>
          <a:xfrm>
            <a:off x="3327400" y="4718050"/>
            <a:ext cx="5778500" cy="2089150"/>
          </a:xfrm>
          <a:prstGeom prst="wedgeRectCallout">
            <a:avLst>
              <a:gd name="adj1" fmla="val -61258"/>
              <a:gd name="adj2" fmla="val -91335"/>
            </a:avLst>
          </a:prstGeom>
          <a:gradFill>
            <a:gsLst>
              <a:gs pos="0">
                <a:schemeClr val="dk1">
                  <a:tint val="50000"/>
                  <a:satMod val="300000"/>
                  <a:alpha val="45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graphicFrame>
        <p:nvGraphicFramePr>
          <p:cNvPr id="191492" name="Object 4"/>
          <p:cNvGraphicFramePr>
            <a:graphicFrameLocks noChangeAspect="1"/>
          </p:cNvGraphicFramePr>
          <p:nvPr/>
        </p:nvGraphicFramePr>
        <p:xfrm>
          <a:off x="3460750" y="4829175"/>
          <a:ext cx="5667375" cy="1887538"/>
        </p:xfrm>
        <a:graphic>
          <a:graphicData uri="http://schemas.openxmlformats.org/presentationml/2006/ole">
            <p:oleObj spid="_x0000_s191492" name="Equation" r:id="rId5" imgW="3124080" imgH="10411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Distributions over orderings</a:t>
            </a:r>
            <a:endParaRPr lang="en-GB" dirty="0"/>
          </a:p>
        </p:txBody>
      </p:sp>
      <p:sp>
        <p:nvSpPr>
          <p:cNvPr id="3" name="Content Placeholder 2"/>
          <p:cNvSpPr>
            <a:spLocks noGrp="1"/>
          </p:cNvSpPr>
          <p:nvPr>
            <p:ph idx="1"/>
          </p:nvPr>
        </p:nvSpPr>
        <p:spPr/>
        <p:txBody>
          <a:bodyPr>
            <a:normAutofit lnSpcReduction="10000"/>
          </a:bodyPr>
          <a:lstStyle/>
          <a:p>
            <a:r>
              <a:rPr lang="en-GB" dirty="0" smtClean="0"/>
              <a:t>Many problems in ML/IR concern ranked lists of items</a:t>
            </a:r>
          </a:p>
          <a:p>
            <a:r>
              <a:rPr lang="en-GB" dirty="0" smtClean="0"/>
              <a:t>Data in the form of multiple independent orderings of a set of K items</a:t>
            </a:r>
          </a:p>
          <a:p>
            <a:r>
              <a:rPr lang="en-GB" dirty="0" smtClean="0"/>
              <a:t>How to characterize such a set of orderings?</a:t>
            </a:r>
          </a:p>
          <a:p>
            <a:r>
              <a:rPr lang="en-GB" dirty="0" smtClean="0"/>
              <a:t>Need to learn a parameterized probability model over orderings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Inferring known parameters</a:t>
            </a:r>
            <a:endParaRPr lang="en-GB" dirty="0"/>
          </a:p>
        </p:txBody>
      </p:sp>
      <p:graphicFrame>
        <p:nvGraphicFramePr>
          <p:cNvPr id="117762" name="Object 2"/>
          <p:cNvGraphicFramePr>
            <a:graphicFrameLocks noChangeAspect="1"/>
          </p:cNvGraphicFramePr>
          <p:nvPr/>
        </p:nvGraphicFramePr>
        <p:xfrm>
          <a:off x="1142976" y="1714500"/>
          <a:ext cx="6858000" cy="5143500"/>
        </p:xfrm>
        <a:graphic>
          <a:graphicData uri="http://schemas.openxmlformats.org/presentationml/2006/ole">
            <p:oleObj spid="_x0000_s117762" name="Acrobat Document" r:id="rId3" imgW="9136800" imgH="6852600" progId="AcroExch.Document.7">
              <p:embed/>
            </p:oleObj>
          </a:graphicData>
        </a:graphic>
      </p:graphicFrame>
      <p:graphicFrame>
        <p:nvGraphicFramePr>
          <p:cNvPr id="117763" name="Object 3"/>
          <p:cNvGraphicFramePr>
            <a:graphicFrameLocks noChangeAspect="1"/>
          </p:cNvGraphicFramePr>
          <p:nvPr/>
        </p:nvGraphicFramePr>
        <p:xfrm>
          <a:off x="1143000" y="1714500"/>
          <a:ext cx="6858000" cy="5143500"/>
        </p:xfrm>
        <a:graphic>
          <a:graphicData uri="http://schemas.openxmlformats.org/presentationml/2006/ole">
            <p:oleObj spid="_x0000_s117763" name="Acrobat Document" r:id="rId4" imgW="9136800" imgH="6852600" progId="AcroExch.Document.7">
              <p:embed/>
            </p:oleObj>
          </a:graphicData>
        </a:graphic>
      </p:graphicFrame>
      <p:graphicFrame>
        <p:nvGraphicFramePr>
          <p:cNvPr id="117764" name="Object 4"/>
          <p:cNvGraphicFramePr>
            <a:graphicFrameLocks noChangeAspect="1"/>
          </p:cNvGraphicFramePr>
          <p:nvPr/>
        </p:nvGraphicFramePr>
        <p:xfrm>
          <a:off x="1143000" y="1714500"/>
          <a:ext cx="6858000" cy="5143500"/>
        </p:xfrm>
        <a:graphic>
          <a:graphicData uri="http://schemas.openxmlformats.org/presentationml/2006/ole">
            <p:oleObj spid="_x0000_s117764" name="Acrobat Document" r:id="rId5" imgW="9136800" imgH="6852600" progId="AcroExch.Document.7">
              <p:embed/>
            </p:oleObj>
          </a:graphicData>
        </a:graphic>
      </p:graphicFrame>
      <p:graphicFrame>
        <p:nvGraphicFramePr>
          <p:cNvPr id="117765" name="Object 5"/>
          <p:cNvGraphicFramePr>
            <a:graphicFrameLocks noChangeAspect="1"/>
          </p:cNvGraphicFramePr>
          <p:nvPr/>
        </p:nvGraphicFramePr>
        <p:xfrm>
          <a:off x="1143000" y="1714500"/>
          <a:ext cx="6858000" cy="5143500"/>
        </p:xfrm>
        <a:graphic>
          <a:graphicData uri="http://schemas.openxmlformats.org/presentationml/2006/ole">
            <p:oleObj spid="_x0000_s117765" name="Acrobat Document" r:id="rId6" imgW="9136800" imgH="6852600" progId="AcroExch.Document.7">
              <p:embed/>
            </p:oleObj>
          </a:graphicData>
        </a:graphic>
      </p:graphicFrame>
      <p:pic>
        <p:nvPicPr>
          <p:cNvPr id="117766" name="Picture 6"/>
          <p:cNvPicPr>
            <a:picLocks noChangeAspect="1" noChangeArrowheads="1"/>
          </p:cNvPicPr>
          <p:nvPr/>
        </p:nvPicPr>
        <p:blipFill>
          <a:blip r:embed="rId7" cstate="print"/>
          <a:srcRect/>
          <a:stretch>
            <a:fillRect/>
          </a:stretch>
        </p:blipFill>
        <p:spPr bwMode="auto">
          <a:xfrm>
            <a:off x="4500562" y="2786058"/>
            <a:ext cx="3133725" cy="41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Ranking NASCAR drivers</a:t>
            </a:r>
            <a:endParaRPr lang="en-GB" dirty="0"/>
          </a:p>
        </p:txBody>
      </p:sp>
      <p:pic>
        <p:nvPicPr>
          <p:cNvPr id="118786" name="Picture 2"/>
          <p:cNvPicPr>
            <a:picLocks noGrp="1" noChangeAspect="1" noChangeArrowheads="1"/>
          </p:cNvPicPr>
          <p:nvPr>
            <p:ph idx="1"/>
          </p:nvPr>
        </p:nvPicPr>
        <p:blipFill>
          <a:blip r:embed="rId3" cstate="print"/>
          <a:srcRect/>
          <a:stretch>
            <a:fillRect/>
          </a:stretch>
        </p:blipFill>
        <p:spPr bwMode="auto">
          <a:xfrm>
            <a:off x="0" y="1714488"/>
            <a:ext cx="9144000" cy="5143512"/>
          </a:xfrm>
          <a:prstGeom prst="rect">
            <a:avLst/>
          </a:prstGeom>
          <a:noFill/>
          <a:ln w="9525">
            <a:noFill/>
            <a:miter lim="800000"/>
            <a:headEnd/>
            <a:tailEnd/>
          </a:ln>
        </p:spPr>
      </p:pic>
      <p:sp>
        <p:nvSpPr>
          <p:cNvPr id="5" name="Rounded Rectangle 4"/>
          <p:cNvSpPr/>
          <p:nvPr/>
        </p:nvSpPr>
        <p:spPr>
          <a:xfrm>
            <a:off x="171450" y="2228850"/>
            <a:ext cx="8801100" cy="400050"/>
          </a:xfrm>
          <a:prstGeom prst="round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ounded Rectangle 5"/>
          <p:cNvSpPr/>
          <p:nvPr/>
        </p:nvSpPr>
        <p:spPr>
          <a:xfrm>
            <a:off x="171450" y="2584450"/>
            <a:ext cx="8801100" cy="266700"/>
          </a:xfrm>
          <a:prstGeom prst="round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ounded Rectangle 6"/>
          <p:cNvSpPr/>
          <p:nvPr/>
        </p:nvSpPr>
        <p:spPr>
          <a:xfrm>
            <a:off x="171450" y="5453822"/>
            <a:ext cx="8801100" cy="266700"/>
          </a:xfrm>
          <a:prstGeom prst="round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ounded Rectangle 7"/>
          <p:cNvSpPr/>
          <p:nvPr/>
        </p:nvSpPr>
        <p:spPr>
          <a:xfrm>
            <a:off x="171450" y="6249228"/>
            <a:ext cx="8801100" cy="266700"/>
          </a:xfrm>
          <a:prstGeom prst="round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Posterior rank distributions</a:t>
            </a:r>
            <a:endParaRPr lang="en-GB" dirty="0"/>
          </a:p>
        </p:txBody>
      </p:sp>
      <p:graphicFrame>
        <p:nvGraphicFramePr>
          <p:cNvPr id="119810" name="Object 2"/>
          <p:cNvGraphicFramePr>
            <a:graphicFrameLocks noChangeAspect="1"/>
          </p:cNvGraphicFramePr>
          <p:nvPr/>
        </p:nvGraphicFramePr>
        <p:xfrm>
          <a:off x="571472" y="1714500"/>
          <a:ext cx="6858000" cy="5143500"/>
        </p:xfrm>
        <a:graphic>
          <a:graphicData uri="http://schemas.openxmlformats.org/presentationml/2006/ole">
            <p:oleObj spid="_x0000_s119810" name="Acrobat Document" r:id="rId4" imgW="9136800" imgH="6852600" progId="AcroExch.Document.7">
              <p:embed/>
            </p:oleObj>
          </a:graphicData>
        </a:graphic>
      </p:graphicFrame>
      <p:graphicFrame>
        <p:nvGraphicFramePr>
          <p:cNvPr id="119811" name="Object 3"/>
          <p:cNvGraphicFramePr>
            <a:graphicFrameLocks noChangeAspect="1"/>
          </p:cNvGraphicFramePr>
          <p:nvPr/>
        </p:nvGraphicFramePr>
        <p:xfrm>
          <a:off x="571472" y="1714500"/>
          <a:ext cx="6858000" cy="5143500"/>
        </p:xfrm>
        <a:graphic>
          <a:graphicData uri="http://schemas.openxmlformats.org/presentationml/2006/ole">
            <p:oleObj spid="_x0000_s119811" name="Acrobat Document" r:id="rId5" imgW="9136800" imgH="6852600" progId="AcroExch.Document.7">
              <p:embed/>
            </p:oleObj>
          </a:graphicData>
        </a:graphic>
      </p:graphicFrame>
      <p:sp>
        <p:nvSpPr>
          <p:cNvPr id="6" name="TextBox 5"/>
          <p:cNvSpPr txBox="1"/>
          <p:nvPr/>
        </p:nvSpPr>
        <p:spPr>
          <a:xfrm>
            <a:off x="285720" y="2000240"/>
            <a:ext cx="642942" cy="369332"/>
          </a:xfrm>
          <a:prstGeom prst="rect">
            <a:avLst/>
          </a:prstGeom>
          <a:noFill/>
        </p:spPr>
        <p:txBody>
          <a:bodyPr wrap="square" rtlCol="0">
            <a:spAutoFit/>
          </a:bodyPr>
          <a:lstStyle/>
          <a:p>
            <a:r>
              <a:rPr lang="en-GB" b="1" dirty="0" smtClean="0">
                <a:solidFill>
                  <a:srgbClr val="FF0000"/>
                </a:solidFill>
              </a:rPr>
              <a:t>MLE</a:t>
            </a:r>
            <a:endParaRPr lang="en-GB" b="1" dirty="0">
              <a:solidFill>
                <a:srgbClr val="FF0000"/>
              </a:solidFill>
            </a:endParaRPr>
          </a:p>
        </p:txBody>
      </p:sp>
      <p:sp>
        <p:nvSpPr>
          <p:cNvPr id="9" name="TextBox 8"/>
          <p:cNvSpPr txBox="1"/>
          <p:nvPr/>
        </p:nvSpPr>
        <p:spPr>
          <a:xfrm>
            <a:off x="285720" y="2000240"/>
            <a:ext cx="642942" cy="369332"/>
          </a:xfrm>
          <a:prstGeom prst="rect">
            <a:avLst/>
          </a:prstGeom>
          <a:noFill/>
        </p:spPr>
        <p:txBody>
          <a:bodyPr wrap="square" rtlCol="0">
            <a:spAutoFit/>
          </a:bodyPr>
          <a:lstStyle/>
          <a:p>
            <a:r>
              <a:rPr lang="en-GB" b="1" dirty="0" smtClean="0">
                <a:solidFill>
                  <a:srgbClr val="FF0000"/>
                </a:solidFill>
              </a:rPr>
              <a:t>EP</a:t>
            </a:r>
            <a:endParaRPr lang="en-GB" b="1" dirty="0">
              <a:solidFill>
                <a:srgbClr val="FF0000"/>
              </a:solidFill>
            </a:endParaRPr>
          </a:p>
        </p:txBody>
      </p:sp>
      <p:sp>
        <p:nvSpPr>
          <p:cNvPr id="10" name="TextBox 9"/>
          <p:cNvSpPr txBox="1"/>
          <p:nvPr/>
        </p:nvSpPr>
        <p:spPr>
          <a:xfrm>
            <a:off x="1371600" y="6448912"/>
            <a:ext cx="6134100" cy="369332"/>
          </a:xfrm>
          <a:prstGeom prst="rect">
            <a:avLst/>
          </a:prstGeom>
          <a:noFill/>
        </p:spPr>
        <p:txBody>
          <a:bodyPr wrap="square" rtlCol="0">
            <a:spAutoFit/>
          </a:bodyPr>
          <a:lstStyle/>
          <a:p>
            <a:r>
              <a:rPr lang="en-GB" dirty="0" smtClean="0">
                <a:solidFill>
                  <a:srgbClr val="0070C0"/>
                </a:solidFill>
              </a:rPr>
              <a:t>Driver rank    :     1   		....		    83</a:t>
            </a:r>
            <a:endParaRPr lang="en-GB"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229600" cy="1143000"/>
          </a:xfrm>
        </p:spPr>
        <p:txBody>
          <a:bodyPr/>
          <a:lstStyle/>
          <a:p>
            <a:r>
              <a:rPr lang="en-GB" dirty="0" smtClean="0"/>
              <a:t>Conclusions and future work</a:t>
            </a:r>
            <a:endParaRPr lang="en-GB" dirty="0"/>
          </a:p>
        </p:txBody>
      </p:sp>
      <p:sp>
        <p:nvSpPr>
          <p:cNvPr id="3" name="Content Placeholder 2"/>
          <p:cNvSpPr>
            <a:spLocks noGrp="1"/>
          </p:cNvSpPr>
          <p:nvPr>
            <p:ph idx="1"/>
          </p:nvPr>
        </p:nvSpPr>
        <p:spPr>
          <a:xfrm>
            <a:off x="0" y="1828800"/>
            <a:ext cx="9144000" cy="4667250"/>
          </a:xfrm>
        </p:spPr>
        <p:txBody>
          <a:bodyPr>
            <a:normAutofit lnSpcReduction="10000"/>
          </a:bodyPr>
          <a:lstStyle/>
          <a:p>
            <a:r>
              <a:rPr lang="en-GB" dirty="0" smtClean="0"/>
              <a:t>We have given an efficient Bayesian treatment for P-L models using Power EP</a:t>
            </a:r>
          </a:p>
          <a:p>
            <a:r>
              <a:rPr lang="en-GB" dirty="0" smtClean="0"/>
              <a:t>Advantage of Bayesian approach is:</a:t>
            </a:r>
          </a:p>
          <a:p>
            <a:pPr lvl="1"/>
            <a:r>
              <a:rPr lang="en-GB" dirty="0" smtClean="0"/>
              <a:t>Avoid over-fitting on sparse data</a:t>
            </a:r>
          </a:p>
          <a:p>
            <a:pPr lvl="1"/>
            <a:r>
              <a:rPr lang="en-GB" dirty="0" smtClean="0"/>
              <a:t>Gives uncertainty information on the parameters</a:t>
            </a:r>
          </a:p>
          <a:p>
            <a:pPr lvl="1"/>
            <a:r>
              <a:rPr lang="en-GB" dirty="0" smtClean="0"/>
              <a:t>Gives estimation of model evidence</a:t>
            </a:r>
          </a:p>
          <a:p>
            <a:r>
              <a:rPr lang="en-GB" dirty="0" smtClean="0"/>
              <a:t>Future work:</a:t>
            </a:r>
          </a:p>
          <a:p>
            <a:pPr lvl="1"/>
            <a:r>
              <a:rPr lang="en-GB" dirty="0" smtClean="0"/>
              <a:t>Mixture models</a:t>
            </a:r>
          </a:p>
          <a:p>
            <a:pPr lvl="1"/>
            <a:r>
              <a:rPr lang="en-GB" dirty="0" smtClean="0"/>
              <a:t>Feature-based ranking models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03626"/>
            <a:ext cx="8229600" cy="2984010"/>
          </a:xfrm>
        </p:spPr>
        <p:txBody>
          <a:bodyPr>
            <a:normAutofit fontScale="90000"/>
          </a:bodyPr>
          <a:lstStyle/>
          <a:p>
            <a:r>
              <a:rPr lang="en-GB" dirty="0" smtClean="0"/>
              <a:t>Thank you</a:t>
            </a:r>
            <a:br>
              <a:rPr lang="en-GB" dirty="0" smtClean="0"/>
            </a:br>
            <a:r>
              <a:rPr lang="en-GB" dirty="0" smtClean="0"/>
              <a:t/>
            </a:r>
            <a:br>
              <a:rPr lang="en-GB" dirty="0" smtClean="0"/>
            </a:br>
            <a:r>
              <a:rPr lang="en-GB" dirty="0" smtClean="0">
                <a:hlinkClick r:id="rId2"/>
              </a:rPr>
              <a:t> </a:t>
            </a:r>
            <a:r>
              <a:rPr lang="en-GB" sz="3600" dirty="0" smtClean="0">
                <a:hlinkClick r:id="rId2"/>
              </a:rPr>
              <a:t>http://www.research.microsoft.com/infernet</a:t>
            </a:r>
            <a:endParaRPr lang="en-GB" dirty="0"/>
          </a:p>
        </p:txBody>
      </p:sp>
      <p:pic>
        <p:nvPicPr>
          <p:cNvPr id="7" name="Picture 2" descr="http://infernet/Wiki/Wiki%20Content/logo_with_text.png"/>
          <p:cNvPicPr>
            <a:picLocks noChangeAspect="1" noChangeArrowheads="1"/>
          </p:cNvPicPr>
          <p:nvPr/>
        </p:nvPicPr>
        <p:blipFill>
          <a:blip r:embed="rId3" cstate="print"/>
          <a:srcRect/>
          <a:stretch>
            <a:fillRect/>
          </a:stretch>
        </p:blipFill>
        <p:spPr bwMode="auto">
          <a:xfrm>
            <a:off x="7476157" y="4990248"/>
            <a:ext cx="1485898" cy="1677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Ranking movie genres</a:t>
            </a:r>
            <a:endParaRPr lang="en-GB" dirty="0"/>
          </a:p>
        </p:txBody>
      </p:sp>
      <p:sp>
        <p:nvSpPr>
          <p:cNvPr id="3" name="Content Placeholder 2"/>
          <p:cNvSpPr>
            <a:spLocks noGrp="1"/>
          </p:cNvSpPr>
          <p:nvPr>
            <p:ph idx="1"/>
          </p:nvPr>
        </p:nvSpPr>
        <p:spPr/>
        <p:txBody>
          <a:bodyPr/>
          <a:lstStyle/>
          <a:p>
            <a:endParaRPr lang="en-GB"/>
          </a:p>
        </p:txBody>
      </p:sp>
      <p:pic>
        <p:nvPicPr>
          <p:cNvPr id="120834" name="Picture 2"/>
          <p:cNvPicPr>
            <a:picLocks noChangeAspect="1" noChangeArrowheads="1"/>
          </p:cNvPicPr>
          <p:nvPr/>
        </p:nvPicPr>
        <p:blipFill>
          <a:blip r:embed="rId3" cstate="print"/>
          <a:srcRect/>
          <a:stretch>
            <a:fillRect/>
          </a:stretch>
        </p:blipFill>
        <p:spPr bwMode="auto">
          <a:xfrm>
            <a:off x="-1" y="1714488"/>
            <a:ext cx="9144001" cy="514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Incomplete orderings</a:t>
            </a:r>
            <a:endParaRPr lang="en-GB" dirty="0"/>
          </a:p>
        </p:txBody>
      </p:sp>
      <p:sp>
        <p:nvSpPr>
          <p:cNvPr id="3" name="Content Placeholder 2"/>
          <p:cNvSpPr>
            <a:spLocks noGrp="1"/>
          </p:cNvSpPr>
          <p:nvPr>
            <p:ph idx="1"/>
          </p:nvPr>
        </p:nvSpPr>
        <p:spPr/>
        <p:txBody>
          <a:bodyPr>
            <a:normAutofit lnSpcReduction="10000"/>
          </a:bodyPr>
          <a:lstStyle/>
          <a:p>
            <a:r>
              <a:rPr lang="en-GB" dirty="0" smtClean="0"/>
              <a:t>Internally consistent: </a:t>
            </a:r>
          </a:p>
          <a:p>
            <a:pPr lvl="1"/>
            <a:r>
              <a:rPr lang="en-GB" dirty="0" smtClean="0"/>
              <a:t>“</a:t>
            </a:r>
            <a:r>
              <a:rPr lang="en-GB" i="1" dirty="0" smtClean="0"/>
              <a:t>the probability of a particular ordering does not depend on the subset from which the items are assumed to be drawn</a:t>
            </a:r>
            <a:r>
              <a:rPr lang="en-GB" dirty="0" smtClean="0"/>
              <a:t>”</a:t>
            </a:r>
          </a:p>
          <a:p>
            <a:r>
              <a:rPr lang="en-GB" dirty="0" smtClean="0"/>
              <a:t>Likelihood for an incomplete ordering (only a few items or top-S items are ranked) simple:</a:t>
            </a:r>
          </a:p>
          <a:p>
            <a:pPr lvl="1"/>
            <a:r>
              <a:rPr lang="en-GB" dirty="0" smtClean="0"/>
              <a:t>only include factors      for those items that are actually ranked in datum n</a:t>
            </a:r>
            <a:endParaRPr lang="en-GB" dirty="0"/>
          </a:p>
        </p:txBody>
      </p:sp>
      <p:pic>
        <p:nvPicPr>
          <p:cNvPr id="124930" name="Picture 2"/>
          <p:cNvPicPr>
            <a:picLocks noChangeAspect="1" noChangeArrowheads="1"/>
          </p:cNvPicPr>
          <p:nvPr/>
        </p:nvPicPr>
        <p:blipFill>
          <a:blip r:embed="rId3" cstate="print"/>
          <a:srcRect/>
          <a:stretch>
            <a:fillRect/>
          </a:stretch>
        </p:blipFill>
        <p:spPr bwMode="auto">
          <a:xfrm>
            <a:off x="4378222" y="5340350"/>
            <a:ext cx="467068" cy="380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105650" y="3784600"/>
            <a:ext cx="1555750" cy="1111250"/>
          </a:xfrm>
          <a:prstGeom prst="wedgeRectCallout">
            <a:avLst>
              <a:gd name="adj1" fmla="val -171362"/>
              <a:gd name="adj2" fmla="val -456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α</a:t>
            </a:r>
            <a:r>
              <a:rPr lang="en-GB" dirty="0" smtClean="0"/>
              <a:t> = -1 power makes this tractable</a:t>
            </a:r>
            <a:endParaRPr lang="en-GB" dirty="0"/>
          </a:p>
        </p:txBody>
      </p:sp>
      <p:sp>
        <p:nvSpPr>
          <p:cNvPr id="2" name="Title 1"/>
          <p:cNvSpPr>
            <a:spLocks noGrp="1"/>
          </p:cNvSpPr>
          <p:nvPr>
            <p:ph type="title"/>
          </p:nvPr>
        </p:nvSpPr>
        <p:spPr/>
        <p:txBody>
          <a:bodyPr/>
          <a:lstStyle/>
          <a:p>
            <a:r>
              <a:rPr lang="en-GB" dirty="0" smtClean="0"/>
              <a:t>Power EP for </a:t>
            </a:r>
            <a:r>
              <a:rPr lang="en-GB" dirty="0" err="1" smtClean="0"/>
              <a:t>Plackett</a:t>
            </a:r>
            <a:r>
              <a:rPr lang="en-GB" dirty="0" smtClean="0"/>
              <a:t>-Luce</a:t>
            </a:r>
            <a:endParaRPr lang="en-GB" dirty="0"/>
          </a:p>
        </p:txBody>
      </p:sp>
      <p:sp>
        <p:nvSpPr>
          <p:cNvPr id="3" name="Content Placeholder 2"/>
          <p:cNvSpPr>
            <a:spLocks noGrp="1"/>
          </p:cNvSpPr>
          <p:nvPr>
            <p:ph idx="1"/>
          </p:nvPr>
        </p:nvSpPr>
        <p:spPr>
          <a:xfrm>
            <a:off x="457200" y="1828800"/>
            <a:ext cx="8229600" cy="4889500"/>
          </a:xfrm>
        </p:spPr>
        <p:txBody>
          <a:bodyPr>
            <a:normAutofit/>
          </a:bodyPr>
          <a:lstStyle/>
          <a:p>
            <a:r>
              <a:rPr lang="en-GB" sz="2800" dirty="0" smtClean="0"/>
              <a:t>A choice of </a:t>
            </a:r>
            <a:r>
              <a:rPr lang="el-GR" sz="2800" dirty="0" smtClean="0"/>
              <a:t>α</a:t>
            </a:r>
            <a:r>
              <a:rPr lang="en-GB" sz="2800" dirty="0" smtClean="0"/>
              <a:t> = -1 leads to a particularly nice simplification for the P-L likelihood</a:t>
            </a:r>
          </a:p>
          <a:p>
            <a:r>
              <a:rPr lang="en-GB" sz="2800" dirty="0" smtClean="0"/>
              <a:t>An example of the type of calculation in the EP updates, with a factor connecting two items A, E:</a:t>
            </a:r>
          </a:p>
          <a:p>
            <a:endParaRPr lang="en-GB" sz="2800" dirty="0" smtClean="0"/>
          </a:p>
          <a:p>
            <a:endParaRPr lang="en-GB" sz="2800" dirty="0" smtClean="0"/>
          </a:p>
          <a:p>
            <a:endParaRPr lang="en-GB" sz="2800" dirty="0" smtClean="0"/>
          </a:p>
          <a:p>
            <a:endParaRPr lang="en-GB" sz="2800" dirty="0" smtClean="0"/>
          </a:p>
          <a:p>
            <a:r>
              <a:rPr lang="en-GB" sz="2800" dirty="0" smtClean="0"/>
              <a:t>Sum of Gammas can be projected back onto single Gamma</a:t>
            </a:r>
            <a:endParaRPr lang="en-GB" sz="2800" dirty="0"/>
          </a:p>
        </p:txBody>
      </p:sp>
      <p:graphicFrame>
        <p:nvGraphicFramePr>
          <p:cNvPr id="128002" name="Object 2"/>
          <p:cNvGraphicFramePr>
            <a:graphicFrameLocks noChangeAspect="1"/>
          </p:cNvGraphicFramePr>
          <p:nvPr/>
        </p:nvGraphicFramePr>
        <p:xfrm>
          <a:off x="2349500" y="3695700"/>
          <a:ext cx="4054475" cy="1979612"/>
        </p:xfrm>
        <a:graphic>
          <a:graphicData uri="http://schemas.openxmlformats.org/presentationml/2006/ole">
            <p:oleObj spid="_x0000_s128002" name="Equation" r:id="rId4" imgW="2234880" imgH="109188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229600" cy="1143000"/>
          </a:xfrm>
        </p:spPr>
        <p:txBody>
          <a:bodyPr/>
          <a:lstStyle/>
          <a:p>
            <a:r>
              <a:rPr lang="en-GB" dirty="0" smtClean="0"/>
              <a:t>Notation</a:t>
            </a:r>
            <a:endParaRPr lang="en-GB" dirty="0"/>
          </a:p>
        </p:txBody>
      </p:sp>
      <p:graphicFrame>
        <p:nvGraphicFramePr>
          <p:cNvPr id="70692" name="Object 36"/>
          <p:cNvGraphicFramePr>
            <a:graphicFrameLocks noChangeAspect="1"/>
          </p:cNvGraphicFramePr>
          <p:nvPr/>
        </p:nvGraphicFramePr>
        <p:xfrm>
          <a:off x="714375" y="1590675"/>
          <a:ext cx="7289800" cy="5110163"/>
        </p:xfrm>
        <a:graphic>
          <a:graphicData uri="http://schemas.openxmlformats.org/presentationml/2006/ole">
            <p:oleObj spid="_x0000_s113666" name="Document" r:id="rId4" imgW="5850377" imgH="4098640" progId="Word.Documen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85"/>
            <a:ext cx="8229600" cy="922303"/>
          </a:xfrm>
        </p:spPr>
        <p:txBody>
          <a:bodyPr/>
          <a:lstStyle/>
          <a:p>
            <a:r>
              <a:rPr lang="en-GB" dirty="0" smtClean="0"/>
              <a:t>Distributions</a:t>
            </a:r>
            <a:endParaRPr lang="en-GB" dirty="0"/>
          </a:p>
        </p:txBody>
      </p:sp>
      <p:sp>
        <p:nvSpPr>
          <p:cNvPr id="3" name="Content Placeholder 2"/>
          <p:cNvSpPr>
            <a:spLocks noGrp="1"/>
          </p:cNvSpPr>
          <p:nvPr>
            <p:ph idx="1"/>
          </p:nvPr>
        </p:nvSpPr>
        <p:spPr>
          <a:xfrm>
            <a:off x="428596" y="1714488"/>
            <a:ext cx="8229600" cy="2071702"/>
          </a:xfrm>
        </p:spPr>
        <p:txBody>
          <a:bodyPr>
            <a:normAutofit fontScale="92500" lnSpcReduction="10000"/>
          </a:bodyPr>
          <a:lstStyle/>
          <a:p>
            <a:r>
              <a:rPr lang="en-GB" sz="2800" dirty="0" smtClean="0"/>
              <a:t>Ranking distributions are defined over the domain of all K! rankings (or orderings)</a:t>
            </a:r>
          </a:p>
          <a:p>
            <a:r>
              <a:rPr lang="en-GB" sz="2800" dirty="0" smtClean="0"/>
              <a:t>A fully parameterised distribution would have a probability for each possible ranking which sum to 1.</a:t>
            </a:r>
          </a:p>
          <a:p>
            <a:pPr lvl="1"/>
            <a:r>
              <a:rPr lang="en-GB" sz="2400" dirty="0" smtClean="0"/>
              <a:t>E.g. For three items:</a:t>
            </a:r>
            <a:endParaRPr lang="en-GB" sz="2000" dirty="0" smtClean="0"/>
          </a:p>
          <a:p>
            <a:pPr lvl="1">
              <a:buNone/>
            </a:pPr>
            <a:endParaRPr lang="en-GB" dirty="0" smtClean="0"/>
          </a:p>
          <a:p>
            <a:pPr lvl="1"/>
            <a:endParaRPr lang="en-GB" dirty="0"/>
          </a:p>
        </p:txBody>
      </p:sp>
      <p:graphicFrame>
        <p:nvGraphicFramePr>
          <p:cNvPr id="73730" name="Object 2"/>
          <p:cNvGraphicFramePr>
            <a:graphicFrameLocks noChangeAspect="1"/>
          </p:cNvGraphicFramePr>
          <p:nvPr/>
        </p:nvGraphicFramePr>
        <p:xfrm>
          <a:off x="1000100" y="3929066"/>
          <a:ext cx="7380059" cy="571504"/>
        </p:xfrm>
        <a:graphic>
          <a:graphicData uri="http://schemas.openxmlformats.org/presentationml/2006/ole">
            <p:oleObj spid="_x0000_s114690" name="Document" r:id="rId4" imgW="7247283" imgH="501911" progId="Word.Document.12">
              <p:embed/>
            </p:oleObj>
          </a:graphicData>
        </a:graphic>
      </p:graphicFrame>
      <p:sp>
        <p:nvSpPr>
          <p:cNvPr id="7" name="Content Placeholder 2"/>
          <p:cNvSpPr txBox="1">
            <a:spLocks/>
          </p:cNvSpPr>
          <p:nvPr/>
        </p:nvSpPr>
        <p:spPr>
          <a:xfrm>
            <a:off x="500034" y="4643446"/>
            <a:ext cx="8229600" cy="128588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dirty="0" smtClean="0">
                <a:ln>
                  <a:noFill/>
                </a:ln>
                <a:solidFill>
                  <a:schemeClr val="tx1"/>
                </a:solidFill>
                <a:effectLst/>
                <a:uLnTx/>
                <a:uFillTx/>
                <a:latin typeface="Segoe" pitchFamily="34" charset="0"/>
                <a:ea typeface="+mn-ea"/>
                <a:cs typeface="+mn-cs"/>
              </a:rPr>
              <a:t>A ranking distribution is a point in this</a:t>
            </a:r>
            <a:r>
              <a:rPr kumimoji="0" lang="en-GB" sz="2600" b="0" i="0" u="none" strike="noStrike" kern="1200" cap="none" spc="0" normalizeH="0" noProof="0" dirty="0" smtClean="0">
                <a:ln>
                  <a:noFill/>
                </a:ln>
                <a:solidFill>
                  <a:schemeClr val="tx1"/>
                </a:solidFill>
                <a:effectLst/>
                <a:uLnTx/>
                <a:uFillTx/>
                <a:latin typeface="Segoe" pitchFamily="34" charset="0"/>
                <a:ea typeface="+mn-ea"/>
                <a:cs typeface="+mn-cs"/>
              </a:rPr>
              <a:t> simplex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600" dirty="0" smtClean="0">
                <a:latin typeface="Segoe" pitchFamily="34" charset="0"/>
              </a:rPr>
              <a:t>A model is a parameterised family within the simplex</a:t>
            </a:r>
            <a:endParaRPr kumimoji="0" lang="en-GB" sz="26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GB" sz="2600" b="0" i="0" u="none" strike="noStrike" kern="1200" cap="none" spc="0" normalizeH="0" baseline="0" noProof="0" dirty="0" smtClean="0">
              <a:ln>
                <a:noFill/>
              </a:ln>
              <a:solidFill>
                <a:schemeClr val="tx1"/>
              </a:solidFill>
              <a:effectLst/>
              <a:uLnTx/>
              <a:uFillTx/>
              <a:latin typeface="Segoe"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Plackett</a:t>
            </a:r>
            <a:r>
              <a:rPr lang="en-GB" dirty="0" smtClean="0"/>
              <a:t>-Luce: vase interpretation</a:t>
            </a:r>
            <a:endParaRPr lang="en-GB" dirty="0"/>
          </a:p>
        </p:txBody>
      </p:sp>
      <p:grpSp>
        <p:nvGrpSpPr>
          <p:cNvPr id="424" name="Blue vase"/>
          <p:cNvGrpSpPr/>
          <p:nvPr/>
        </p:nvGrpSpPr>
        <p:grpSpPr>
          <a:xfrm>
            <a:off x="3597859" y="2451100"/>
            <a:ext cx="2440991" cy="3752866"/>
            <a:chOff x="3607587" y="2451100"/>
            <a:chExt cx="2440991" cy="3752866"/>
          </a:xfrm>
        </p:grpSpPr>
        <p:grpSp>
          <p:nvGrpSpPr>
            <p:cNvPr id="139" name="Group 20"/>
            <p:cNvGrpSpPr/>
            <p:nvPr/>
          </p:nvGrpSpPr>
          <p:grpSpPr>
            <a:xfrm>
              <a:off x="3607587" y="5915982"/>
              <a:ext cx="1780455" cy="287984"/>
              <a:chOff x="714348" y="5214950"/>
              <a:chExt cx="1285884" cy="214314"/>
            </a:xfrm>
          </p:grpSpPr>
          <p:sp>
            <p:nvSpPr>
              <p:cNvPr id="174" name="Oval 173"/>
              <p:cNvSpPr/>
              <p:nvPr/>
            </p:nvSpPr>
            <p:spPr>
              <a:xfrm>
                <a:off x="71434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5" name="Oval 174"/>
              <p:cNvSpPr/>
              <p:nvPr/>
            </p:nvSpPr>
            <p:spPr>
              <a:xfrm>
                <a:off x="928662"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6" name="Oval 175"/>
              <p:cNvSpPr/>
              <p:nvPr/>
            </p:nvSpPr>
            <p:spPr>
              <a:xfrm>
                <a:off x="1142976"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7" name="Oval 176"/>
              <p:cNvSpPr/>
              <p:nvPr/>
            </p:nvSpPr>
            <p:spPr>
              <a:xfrm>
                <a:off x="1357290"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8" name="Oval 177"/>
              <p:cNvSpPr/>
              <p:nvPr/>
            </p:nvSpPr>
            <p:spPr>
              <a:xfrm>
                <a:off x="1571604"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9" name="Oval 178"/>
              <p:cNvSpPr/>
              <p:nvPr/>
            </p:nvSpPr>
            <p:spPr>
              <a:xfrm>
                <a:off x="178591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grpSp>
          <p:nvGrpSpPr>
            <p:cNvPr id="140" name="Group 21"/>
            <p:cNvGrpSpPr/>
            <p:nvPr/>
          </p:nvGrpSpPr>
          <p:grpSpPr>
            <a:xfrm>
              <a:off x="3706501" y="5627997"/>
              <a:ext cx="1780455" cy="287984"/>
              <a:chOff x="714348" y="5214950"/>
              <a:chExt cx="1285884" cy="214314"/>
            </a:xfrm>
          </p:grpSpPr>
          <p:sp>
            <p:nvSpPr>
              <p:cNvPr id="168" name="Oval 167"/>
              <p:cNvSpPr/>
              <p:nvPr/>
            </p:nvSpPr>
            <p:spPr>
              <a:xfrm>
                <a:off x="71434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9" name="Oval 168"/>
              <p:cNvSpPr/>
              <p:nvPr/>
            </p:nvSpPr>
            <p:spPr>
              <a:xfrm>
                <a:off x="928662"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0" name="Oval 169"/>
              <p:cNvSpPr/>
              <p:nvPr/>
            </p:nvSpPr>
            <p:spPr>
              <a:xfrm>
                <a:off x="1142976"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1" name="Oval 170"/>
              <p:cNvSpPr/>
              <p:nvPr/>
            </p:nvSpPr>
            <p:spPr>
              <a:xfrm>
                <a:off x="1357290"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2" name="Oval 171"/>
              <p:cNvSpPr/>
              <p:nvPr/>
            </p:nvSpPr>
            <p:spPr>
              <a:xfrm>
                <a:off x="1571604"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3" name="Oval 172"/>
              <p:cNvSpPr/>
              <p:nvPr/>
            </p:nvSpPr>
            <p:spPr>
              <a:xfrm>
                <a:off x="178591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grpSp>
          <p:nvGrpSpPr>
            <p:cNvPr id="141" name="Group 28"/>
            <p:cNvGrpSpPr/>
            <p:nvPr/>
          </p:nvGrpSpPr>
          <p:grpSpPr>
            <a:xfrm>
              <a:off x="3607587" y="5340013"/>
              <a:ext cx="1780455" cy="287984"/>
              <a:chOff x="714348" y="5214950"/>
              <a:chExt cx="1285884" cy="214314"/>
            </a:xfrm>
          </p:grpSpPr>
          <p:sp>
            <p:nvSpPr>
              <p:cNvPr id="162" name="Oval 161"/>
              <p:cNvSpPr/>
              <p:nvPr/>
            </p:nvSpPr>
            <p:spPr>
              <a:xfrm>
                <a:off x="71434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3" name="Oval 162"/>
              <p:cNvSpPr/>
              <p:nvPr/>
            </p:nvSpPr>
            <p:spPr>
              <a:xfrm>
                <a:off x="928662"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4" name="Oval 163"/>
              <p:cNvSpPr/>
              <p:nvPr/>
            </p:nvSpPr>
            <p:spPr>
              <a:xfrm>
                <a:off x="1142976"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5" name="Oval 164"/>
              <p:cNvSpPr/>
              <p:nvPr/>
            </p:nvSpPr>
            <p:spPr>
              <a:xfrm>
                <a:off x="1357290"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6" name="Oval 165"/>
              <p:cNvSpPr/>
              <p:nvPr/>
            </p:nvSpPr>
            <p:spPr>
              <a:xfrm>
                <a:off x="1571604"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7" name="Oval 166"/>
              <p:cNvSpPr/>
              <p:nvPr/>
            </p:nvSpPr>
            <p:spPr>
              <a:xfrm>
                <a:off x="1785918"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grpSp>
          <p:nvGrpSpPr>
            <p:cNvPr id="144" name="Group 13"/>
            <p:cNvGrpSpPr/>
            <p:nvPr/>
          </p:nvGrpSpPr>
          <p:grpSpPr>
            <a:xfrm>
              <a:off x="3607587" y="2451100"/>
              <a:ext cx="1906845" cy="3752866"/>
              <a:chOff x="1214414" y="3071810"/>
              <a:chExt cx="1428760" cy="2286016"/>
            </a:xfrm>
          </p:grpSpPr>
          <p:cxnSp>
            <p:nvCxnSpPr>
              <p:cNvPr id="147" name="Straight Connector 4"/>
              <p:cNvCxnSpPr/>
              <p:nvPr/>
            </p:nvCxnSpPr>
            <p:spPr>
              <a:xfrm rot="5400000">
                <a:off x="71406" y="4214818"/>
                <a:ext cx="2286016" cy="0"/>
              </a:xfrm>
              <a:prstGeom prst="line">
                <a:avLst/>
              </a:prstGeom>
            </p:spPr>
            <p:style>
              <a:lnRef idx="3">
                <a:schemeClr val="dk1"/>
              </a:lnRef>
              <a:fillRef idx="0">
                <a:schemeClr val="dk1"/>
              </a:fillRef>
              <a:effectRef idx="2">
                <a:schemeClr val="dk1"/>
              </a:effectRef>
              <a:fontRef idx="minor">
                <a:schemeClr val="tx1"/>
              </a:fontRef>
            </p:style>
          </p:cxnSp>
          <p:cxnSp>
            <p:nvCxnSpPr>
              <p:cNvPr id="148" name="Straight Connector 147"/>
              <p:cNvCxnSpPr/>
              <p:nvPr/>
            </p:nvCxnSpPr>
            <p:spPr>
              <a:xfrm>
                <a:off x="1214414" y="5357826"/>
                <a:ext cx="1428760" cy="0"/>
              </a:xfrm>
              <a:prstGeom prst="line">
                <a:avLst/>
              </a:prstGeom>
            </p:spPr>
            <p:style>
              <a:lnRef idx="3">
                <a:schemeClr val="dk1"/>
              </a:lnRef>
              <a:fillRef idx="0">
                <a:schemeClr val="dk1"/>
              </a:fillRef>
              <a:effectRef idx="2">
                <a:schemeClr val="dk1"/>
              </a:effectRef>
              <a:fontRef idx="minor">
                <a:schemeClr val="tx1"/>
              </a:fontRef>
            </p:style>
          </p:cxnSp>
          <p:cxnSp>
            <p:nvCxnSpPr>
              <p:cNvPr id="149" name="Straight Connector 148"/>
              <p:cNvCxnSpPr/>
              <p:nvPr/>
            </p:nvCxnSpPr>
            <p:spPr>
              <a:xfrm rot="5400000" flipH="1" flipV="1">
                <a:off x="1500166" y="4214818"/>
                <a:ext cx="2286016" cy="0"/>
              </a:xfrm>
              <a:prstGeom prst="line">
                <a:avLst/>
              </a:prstGeom>
            </p:spPr>
            <p:style>
              <a:lnRef idx="3">
                <a:schemeClr val="dk1"/>
              </a:lnRef>
              <a:fillRef idx="0">
                <a:schemeClr val="dk1"/>
              </a:fillRef>
              <a:effectRef idx="2">
                <a:schemeClr val="dk1"/>
              </a:effectRef>
              <a:fontRef idx="minor">
                <a:schemeClr val="tx1"/>
              </a:fontRef>
            </p:style>
          </p:cxnSp>
        </p:grpSp>
        <p:cxnSp>
          <p:nvCxnSpPr>
            <p:cNvPr id="145" name="Straight Arrow Connector 144"/>
            <p:cNvCxnSpPr/>
            <p:nvPr/>
          </p:nvCxnSpPr>
          <p:spPr>
            <a:xfrm rot="16200000" flipH="1">
              <a:off x="5252210" y="5771389"/>
              <a:ext cx="863616" cy="15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638800" y="5562600"/>
              <a:ext cx="409778" cy="369332"/>
            </a:xfrm>
            <a:prstGeom prst="rect">
              <a:avLst/>
            </a:prstGeom>
            <a:noFill/>
          </p:spPr>
          <p:txBody>
            <a:bodyPr wrap="square" rtlCol="0">
              <a:spAutoFit/>
            </a:bodyPr>
            <a:lstStyle/>
            <a:p>
              <a:r>
                <a:rPr lang="en-GB" dirty="0" err="1" smtClean="0">
                  <a:solidFill>
                    <a:schemeClr val="tx2">
                      <a:lumMod val="60000"/>
                      <a:lumOff val="40000"/>
                    </a:schemeClr>
                  </a:solidFill>
                </a:rPr>
                <a:t>v</a:t>
              </a:r>
              <a:r>
                <a:rPr lang="en-GB" baseline="-25000" dirty="0" err="1" smtClean="0">
                  <a:solidFill>
                    <a:schemeClr val="tx2">
                      <a:lumMod val="60000"/>
                      <a:lumOff val="40000"/>
                    </a:schemeClr>
                  </a:solidFill>
                </a:rPr>
                <a:t>b</a:t>
              </a:r>
              <a:endParaRPr lang="en-GB" dirty="0">
                <a:solidFill>
                  <a:schemeClr val="tx2">
                    <a:lumMod val="60000"/>
                    <a:lumOff val="40000"/>
                  </a:schemeClr>
                </a:solidFill>
              </a:endParaRPr>
            </a:p>
          </p:txBody>
        </p:sp>
      </p:grpSp>
      <p:grpSp>
        <p:nvGrpSpPr>
          <p:cNvPr id="511" name="Red and green vases"/>
          <p:cNvGrpSpPr/>
          <p:nvPr/>
        </p:nvGrpSpPr>
        <p:grpSpPr>
          <a:xfrm>
            <a:off x="642910" y="2451100"/>
            <a:ext cx="8262205" cy="3752867"/>
            <a:chOff x="642910" y="2451100"/>
            <a:chExt cx="8262205" cy="3752867"/>
          </a:xfrm>
        </p:grpSpPr>
        <p:grpSp>
          <p:nvGrpSpPr>
            <p:cNvPr id="21" name="Group 20"/>
            <p:cNvGrpSpPr/>
            <p:nvPr/>
          </p:nvGrpSpPr>
          <p:grpSpPr>
            <a:xfrm>
              <a:off x="642910" y="5915982"/>
              <a:ext cx="1780455" cy="287984"/>
              <a:chOff x="714348" y="5214950"/>
              <a:chExt cx="1285884" cy="214314"/>
            </a:xfrm>
          </p:grpSpPr>
          <p:sp>
            <p:nvSpPr>
              <p:cNvPr id="15" name="Oval 14"/>
              <p:cNvSpPr/>
              <p:nvPr/>
            </p:nvSpPr>
            <p:spPr>
              <a:xfrm>
                <a:off x="71434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6" name="Oval 15"/>
              <p:cNvSpPr/>
              <p:nvPr/>
            </p:nvSpPr>
            <p:spPr>
              <a:xfrm>
                <a:off x="928662"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 name="Oval 16"/>
              <p:cNvSpPr/>
              <p:nvPr/>
            </p:nvSpPr>
            <p:spPr>
              <a:xfrm>
                <a:off x="1142976"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8" name="Oval 17"/>
              <p:cNvSpPr/>
              <p:nvPr/>
            </p:nvSpPr>
            <p:spPr>
              <a:xfrm>
                <a:off x="1357290"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9" name="Oval 18"/>
              <p:cNvSpPr/>
              <p:nvPr/>
            </p:nvSpPr>
            <p:spPr>
              <a:xfrm>
                <a:off x="1571604"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0" name="Oval 19"/>
              <p:cNvSpPr/>
              <p:nvPr/>
            </p:nvSpPr>
            <p:spPr>
              <a:xfrm>
                <a:off x="178591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grpSp>
          <p:nvGrpSpPr>
            <p:cNvPr id="22" name="Group 21"/>
            <p:cNvGrpSpPr/>
            <p:nvPr/>
          </p:nvGrpSpPr>
          <p:grpSpPr>
            <a:xfrm>
              <a:off x="741824" y="5627997"/>
              <a:ext cx="1780455" cy="287984"/>
              <a:chOff x="714348" y="5214950"/>
              <a:chExt cx="1285884" cy="214314"/>
            </a:xfrm>
          </p:grpSpPr>
          <p:sp>
            <p:nvSpPr>
              <p:cNvPr id="23" name="Oval 22"/>
              <p:cNvSpPr/>
              <p:nvPr/>
            </p:nvSpPr>
            <p:spPr>
              <a:xfrm>
                <a:off x="71434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4" name="Oval 23"/>
              <p:cNvSpPr/>
              <p:nvPr/>
            </p:nvSpPr>
            <p:spPr>
              <a:xfrm>
                <a:off x="928662"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5" name="Oval 24"/>
              <p:cNvSpPr/>
              <p:nvPr/>
            </p:nvSpPr>
            <p:spPr>
              <a:xfrm>
                <a:off x="1142976"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6" name="Oval 25"/>
              <p:cNvSpPr/>
              <p:nvPr/>
            </p:nvSpPr>
            <p:spPr>
              <a:xfrm>
                <a:off x="1357290"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7" name="Oval 26"/>
              <p:cNvSpPr/>
              <p:nvPr/>
            </p:nvSpPr>
            <p:spPr>
              <a:xfrm>
                <a:off x="1571604"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8" name="Oval 27"/>
              <p:cNvSpPr/>
              <p:nvPr/>
            </p:nvSpPr>
            <p:spPr>
              <a:xfrm>
                <a:off x="178591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grpSp>
          <p:nvGrpSpPr>
            <p:cNvPr id="29" name="Group 28"/>
            <p:cNvGrpSpPr/>
            <p:nvPr/>
          </p:nvGrpSpPr>
          <p:grpSpPr>
            <a:xfrm>
              <a:off x="642910" y="5340013"/>
              <a:ext cx="1780455" cy="287984"/>
              <a:chOff x="714348" y="5214950"/>
              <a:chExt cx="1285884" cy="214314"/>
            </a:xfrm>
          </p:grpSpPr>
          <p:sp>
            <p:nvSpPr>
              <p:cNvPr id="30" name="Oval 29"/>
              <p:cNvSpPr/>
              <p:nvPr/>
            </p:nvSpPr>
            <p:spPr>
              <a:xfrm>
                <a:off x="71434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1" name="Oval 30"/>
              <p:cNvSpPr/>
              <p:nvPr/>
            </p:nvSpPr>
            <p:spPr>
              <a:xfrm>
                <a:off x="928662"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2" name="Oval 31"/>
              <p:cNvSpPr/>
              <p:nvPr/>
            </p:nvSpPr>
            <p:spPr>
              <a:xfrm>
                <a:off x="1142976"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3" name="Oval 32"/>
              <p:cNvSpPr/>
              <p:nvPr/>
            </p:nvSpPr>
            <p:spPr>
              <a:xfrm>
                <a:off x="1357290"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4" name="Oval 33"/>
              <p:cNvSpPr/>
              <p:nvPr/>
            </p:nvSpPr>
            <p:spPr>
              <a:xfrm>
                <a:off x="1571604"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5" name="Oval 34"/>
              <p:cNvSpPr/>
              <p:nvPr/>
            </p:nvSpPr>
            <p:spPr>
              <a:xfrm>
                <a:off x="178591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grpSp>
          <p:nvGrpSpPr>
            <p:cNvPr id="36" name="Group 35"/>
            <p:cNvGrpSpPr/>
            <p:nvPr/>
          </p:nvGrpSpPr>
          <p:grpSpPr>
            <a:xfrm>
              <a:off x="741824" y="5052028"/>
              <a:ext cx="1780455" cy="287984"/>
              <a:chOff x="714348" y="5214950"/>
              <a:chExt cx="1285884" cy="214314"/>
            </a:xfrm>
          </p:grpSpPr>
          <p:sp>
            <p:nvSpPr>
              <p:cNvPr id="37" name="Oval 36"/>
              <p:cNvSpPr/>
              <p:nvPr/>
            </p:nvSpPr>
            <p:spPr>
              <a:xfrm>
                <a:off x="71434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8" name="Oval 37"/>
              <p:cNvSpPr/>
              <p:nvPr/>
            </p:nvSpPr>
            <p:spPr>
              <a:xfrm>
                <a:off x="928662"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9" name="Oval 38"/>
              <p:cNvSpPr/>
              <p:nvPr/>
            </p:nvSpPr>
            <p:spPr>
              <a:xfrm>
                <a:off x="1142976"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0" name="Oval 39"/>
              <p:cNvSpPr/>
              <p:nvPr/>
            </p:nvSpPr>
            <p:spPr>
              <a:xfrm>
                <a:off x="1357290"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1" name="Oval 40"/>
              <p:cNvSpPr/>
              <p:nvPr/>
            </p:nvSpPr>
            <p:spPr>
              <a:xfrm>
                <a:off x="1571604"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2" name="Oval 41"/>
              <p:cNvSpPr/>
              <p:nvPr/>
            </p:nvSpPr>
            <p:spPr>
              <a:xfrm>
                <a:off x="178591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grpSp>
          <p:nvGrpSpPr>
            <p:cNvPr id="43" name="Group 42"/>
            <p:cNvGrpSpPr/>
            <p:nvPr/>
          </p:nvGrpSpPr>
          <p:grpSpPr>
            <a:xfrm>
              <a:off x="642910" y="4764044"/>
              <a:ext cx="1780455" cy="287984"/>
              <a:chOff x="714348" y="5214950"/>
              <a:chExt cx="1285884" cy="214314"/>
            </a:xfrm>
          </p:grpSpPr>
          <p:sp>
            <p:nvSpPr>
              <p:cNvPr id="44" name="Oval 43"/>
              <p:cNvSpPr/>
              <p:nvPr/>
            </p:nvSpPr>
            <p:spPr>
              <a:xfrm>
                <a:off x="71434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5" name="Oval 44"/>
              <p:cNvSpPr/>
              <p:nvPr/>
            </p:nvSpPr>
            <p:spPr>
              <a:xfrm>
                <a:off x="928662"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 name="Oval 45"/>
              <p:cNvSpPr/>
              <p:nvPr/>
            </p:nvSpPr>
            <p:spPr>
              <a:xfrm>
                <a:off x="1142976"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7" name="Oval 46"/>
              <p:cNvSpPr/>
              <p:nvPr/>
            </p:nvSpPr>
            <p:spPr>
              <a:xfrm>
                <a:off x="1357290"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 name="Oval 47"/>
              <p:cNvSpPr/>
              <p:nvPr/>
            </p:nvSpPr>
            <p:spPr>
              <a:xfrm>
                <a:off x="1571604"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9" name="Oval 48"/>
              <p:cNvSpPr/>
              <p:nvPr/>
            </p:nvSpPr>
            <p:spPr>
              <a:xfrm>
                <a:off x="1785918" y="521495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grpSp>
          <p:nvGrpSpPr>
            <p:cNvPr id="14" name="Group 13"/>
            <p:cNvGrpSpPr/>
            <p:nvPr/>
          </p:nvGrpSpPr>
          <p:grpSpPr>
            <a:xfrm>
              <a:off x="642910" y="2451100"/>
              <a:ext cx="1879369" cy="3752866"/>
              <a:chOff x="1214414" y="3071810"/>
              <a:chExt cx="1428760" cy="2286016"/>
            </a:xfrm>
          </p:grpSpPr>
          <p:cxnSp>
            <p:nvCxnSpPr>
              <p:cNvPr id="5" name="Straight Connector 4"/>
              <p:cNvCxnSpPr/>
              <p:nvPr/>
            </p:nvCxnSpPr>
            <p:spPr>
              <a:xfrm rot="5400000">
                <a:off x="71406" y="4214818"/>
                <a:ext cx="2286016"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214414" y="5357826"/>
                <a:ext cx="142876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5400000" flipH="1" flipV="1">
                <a:off x="1500166" y="4214818"/>
                <a:ext cx="2286016" cy="0"/>
              </a:xfrm>
              <a:prstGeom prst="line">
                <a:avLst/>
              </a:prstGeom>
            </p:spPr>
            <p:style>
              <a:lnRef idx="3">
                <a:schemeClr val="dk1"/>
              </a:lnRef>
              <a:fillRef idx="0">
                <a:schemeClr val="dk1"/>
              </a:fillRef>
              <a:effectRef idx="2">
                <a:schemeClr val="dk1"/>
              </a:effectRef>
              <a:fontRef idx="minor">
                <a:schemeClr val="tx1"/>
              </a:fontRef>
            </p:style>
          </p:cxnSp>
        </p:grpSp>
        <p:cxnSp>
          <p:nvCxnSpPr>
            <p:cNvPr id="51" name="Straight Arrow Connector 50"/>
            <p:cNvCxnSpPr/>
            <p:nvPr/>
          </p:nvCxnSpPr>
          <p:spPr>
            <a:xfrm rot="5400000">
              <a:off x="2001246" y="5482906"/>
              <a:ext cx="1439922" cy="21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20107" y="5244018"/>
              <a:ext cx="494571" cy="496290"/>
            </a:xfrm>
            <a:prstGeom prst="rect">
              <a:avLst/>
            </a:prstGeom>
            <a:noFill/>
          </p:spPr>
          <p:txBody>
            <a:bodyPr wrap="square" rtlCol="0">
              <a:spAutoFit/>
            </a:bodyPr>
            <a:lstStyle/>
            <a:p>
              <a:r>
                <a:rPr lang="en-GB" dirty="0" err="1" smtClean="0">
                  <a:solidFill>
                    <a:srgbClr val="C00000"/>
                  </a:solidFill>
                </a:rPr>
                <a:t>v</a:t>
              </a:r>
              <a:r>
                <a:rPr lang="en-GB" baseline="-25000" dirty="0" err="1" smtClean="0">
                  <a:solidFill>
                    <a:srgbClr val="C00000"/>
                  </a:solidFill>
                </a:rPr>
                <a:t>r</a:t>
              </a:r>
              <a:endParaRPr lang="en-GB" dirty="0">
                <a:solidFill>
                  <a:srgbClr val="C00000"/>
                </a:solidFill>
              </a:endParaRPr>
            </a:p>
          </p:txBody>
        </p:sp>
        <p:grpSp>
          <p:nvGrpSpPr>
            <p:cNvPr id="226" name="Group 20"/>
            <p:cNvGrpSpPr/>
            <p:nvPr/>
          </p:nvGrpSpPr>
          <p:grpSpPr>
            <a:xfrm>
              <a:off x="6429388" y="5915982"/>
              <a:ext cx="1780455" cy="287984"/>
              <a:chOff x="714348" y="5214950"/>
              <a:chExt cx="1285884" cy="214314"/>
            </a:xfrm>
          </p:grpSpPr>
          <p:sp>
            <p:nvSpPr>
              <p:cNvPr id="261" name="Oval 260"/>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2" name="Oval 261"/>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3" name="Oval 262"/>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4" name="Oval 263"/>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5" name="Oval 264"/>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6" name="Oval 265"/>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27" name="Group 21"/>
            <p:cNvGrpSpPr/>
            <p:nvPr/>
          </p:nvGrpSpPr>
          <p:grpSpPr>
            <a:xfrm>
              <a:off x="6528302" y="5627997"/>
              <a:ext cx="1780455" cy="287984"/>
              <a:chOff x="714348" y="5214950"/>
              <a:chExt cx="1285884" cy="214314"/>
            </a:xfrm>
          </p:grpSpPr>
          <p:sp>
            <p:nvSpPr>
              <p:cNvPr id="255" name="Oval 254"/>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6" name="Oval 255"/>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7" name="Oval 256"/>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8" name="Oval 257"/>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9" name="Oval 258"/>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0" name="Oval 259"/>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28" name="Group 28"/>
            <p:cNvGrpSpPr/>
            <p:nvPr/>
          </p:nvGrpSpPr>
          <p:grpSpPr>
            <a:xfrm>
              <a:off x="6429388" y="5340013"/>
              <a:ext cx="1780455" cy="287984"/>
              <a:chOff x="714348" y="5214950"/>
              <a:chExt cx="1285884" cy="214314"/>
            </a:xfrm>
          </p:grpSpPr>
          <p:sp>
            <p:nvSpPr>
              <p:cNvPr id="249" name="Oval 248"/>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0" name="Oval 249"/>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1" name="Oval 250"/>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2" name="Oval 251"/>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3" name="Oval 252"/>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54" name="Oval 253"/>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29" name="Group 35"/>
            <p:cNvGrpSpPr/>
            <p:nvPr/>
          </p:nvGrpSpPr>
          <p:grpSpPr>
            <a:xfrm>
              <a:off x="6528302" y="5052028"/>
              <a:ext cx="1780455" cy="287984"/>
              <a:chOff x="714348" y="5214950"/>
              <a:chExt cx="1285884" cy="214314"/>
            </a:xfrm>
          </p:grpSpPr>
          <p:sp>
            <p:nvSpPr>
              <p:cNvPr id="243" name="Oval 242"/>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4" name="Oval 243"/>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5" name="Oval 244"/>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6" name="Oval 245"/>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7" name="Oval 246"/>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8" name="Oval 247"/>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30" name="Group 42"/>
            <p:cNvGrpSpPr/>
            <p:nvPr/>
          </p:nvGrpSpPr>
          <p:grpSpPr>
            <a:xfrm>
              <a:off x="6429388" y="4764044"/>
              <a:ext cx="1780455" cy="287984"/>
              <a:chOff x="714348" y="5214950"/>
              <a:chExt cx="1285884" cy="214314"/>
            </a:xfrm>
          </p:grpSpPr>
          <p:sp>
            <p:nvSpPr>
              <p:cNvPr id="237" name="Oval 236"/>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38" name="Oval 237"/>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39" name="Oval 238"/>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0" name="Oval 239"/>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1" name="Oval 240"/>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42" name="Oval 241"/>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cxnSp>
          <p:nvCxnSpPr>
            <p:cNvPr id="232" name="Straight Arrow Connector 231"/>
            <p:cNvCxnSpPr/>
            <p:nvPr/>
          </p:nvCxnSpPr>
          <p:spPr>
            <a:xfrm rot="5400000">
              <a:off x="7562843" y="5238759"/>
              <a:ext cx="19304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8528050" y="4984750"/>
              <a:ext cx="377065" cy="369332"/>
            </a:xfrm>
            <a:prstGeom prst="rect">
              <a:avLst/>
            </a:prstGeom>
            <a:noFill/>
          </p:spPr>
          <p:txBody>
            <a:bodyPr wrap="square" rtlCol="0">
              <a:spAutoFit/>
            </a:bodyPr>
            <a:lstStyle/>
            <a:p>
              <a:r>
                <a:rPr lang="en-GB" dirty="0" smtClean="0">
                  <a:solidFill>
                    <a:schemeClr val="accent3">
                      <a:lumMod val="75000"/>
                    </a:schemeClr>
                  </a:solidFill>
                </a:rPr>
                <a:t>v</a:t>
              </a:r>
              <a:r>
                <a:rPr lang="en-GB" baseline="-25000" dirty="0" smtClean="0">
                  <a:solidFill>
                    <a:schemeClr val="accent3">
                      <a:lumMod val="75000"/>
                    </a:schemeClr>
                  </a:solidFill>
                </a:rPr>
                <a:t>g</a:t>
              </a:r>
              <a:endParaRPr lang="en-GB" dirty="0">
                <a:solidFill>
                  <a:schemeClr val="accent3">
                    <a:lumMod val="75000"/>
                  </a:schemeClr>
                </a:solidFill>
              </a:endParaRPr>
            </a:p>
          </p:txBody>
        </p:sp>
        <p:grpSp>
          <p:nvGrpSpPr>
            <p:cNvPr id="277" name="Group 42"/>
            <p:cNvGrpSpPr/>
            <p:nvPr/>
          </p:nvGrpSpPr>
          <p:grpSpPr>
            <a:xfrm>
              <a:off x="6527800" y="4495800"/>
              <a:ext cx="1780455" cy="287984"/>
              <a:chOff x="714348" y="5214950"/>
              <a:chExt cx="1285884" cy="214314"/>
            </a:xfrm>
          </p:grpSpPr>
          <p:sp>
            <p:nvSpPr>
              <p:cNvPr id="278" name="Oval 277"/>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79" name="Oval 278"/>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0" name="Oval 279"/>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1" name="Oval 280"/>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2" name="Oval 281"/>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3" name="Oval 282"/>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84" name="Group 42"/>
            <p:cNvGrpSpPr/>
            <p:nvPr/>
          </p:nvGrpSpPr>
          <p:grpSpPr>
            <a:xfrm>
              <a:off x="6438900" y="4229100"/>
              <a:ext cx="1780455" cy="287984"/>
              <a:chOff x="714348" y="5214950"/>
              <a:chExt cx="1285884" cy="214314"/>
            </a:xfrm>
          </p:grpSpPr>
          <p:sp>
            <p:nvSpPr>
              <p:cNvPr id="285" name="Oval 284"/>
              <p:cNvSpPr/>
              <p:nvPr/>
            </p:nvSpPr>
            <p:spPr>
              <a:xfrm>
                <a:off x="71434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6" name="Oval 285"/>
              <p:cNvSpPr/>
              <p:nvPr/>
            </p:nvSpPr>
            <p:spPr>
              <a:xfrm>
                <a:off x="928662"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7" name="Oval 286"/>
              <p:cNvSpPr/>
              <p:nvPr/>
            </p:nvSpPr>
            <p:spPr>
              <a:xfrm>
                <a:off x="1142976"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8" name="Oval 287"/>
              <p:cNvSpPr/>
              <p:nvPr/>
            </p:nvSpPr>
            <p:spPr>
              <a:xfrm>
                <a:off x="1357290"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89" name="Oval 288"/>
              <p:cNvSpPr/>
              <p:nvPr/>
            </p:nvSpPr>
            <p:spPr>
              <a:xfrm>
                <a:off x="1571604"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90" name="Oval 289"/>
              <p:cNvSpPr/>
              <p:nvPr/>
            </p:nvSpPr>
            <p:spPr>
              <a:xfrm>
                <a:off x="1785918" y="5214950"/>
                <a:ext cx="214314" cy="2143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grpSp>
          <p:nvGrpSpPr>
            <p:cNvPr id="231" name="Group 13"/>
            <p:cNvGrpSpPr/>
            <p:nvPr/>
          </p:nvGrpSpPr>
          <p:grpSpPr>
            <a:xfrm>
              <a:off x="6429388" y="2451100"/>
              <a:ext cx="1906845" cy="3752866"/>
              <a:chOff x="1214414" y="3071810"/>
              <a:chExt cx="1428760" cy="2286016"/>
            </a:xfrm>
          </p:grpSpPr>
          <p:cxnSp>
            <p:nvCxnSpPr>
              <p:cNvPr id="234" name="Straight Connector 4"/>
              <p:cNvCxnSpPr/>
              <p:nvPr/>
            </p:nvCxnSpPr>
            <p:spPr>
              <a:xfrm rot="5400000">
                <a:off x="71406" y="4214818"/>
                <a:ext cx="2286016" cy="0"/>
              </a:xfrm>
              <a:prstGeom prst="line">
                <a:avLst/>
              </a:prstGeom>
            </p:spPr>
            <p:style>
              <a:lnRef idx="3">
                <a:schemeClr val="dk1"/>
              </a:lnRef>
              <a:fillRef idx="0">
                <a:schemeClr val="dk1"/>
              </a:fillRef>
              <a:effectRef idx="2">
                <a:schemeClr val="dk1"/>
              </a:effectRef>
              <a:fontRef idx="minor">
                <a:schemeClr val="tx1"/>
              </a:fontRef>
            </p:style>
          </p:cxnSp>
          <p:cxnSp>
            <p:nvCxnSpPr>
              <p:cNvPr id="235" name="Straight Connector 234"/>
              <p:cNvCxnSpPr/>
              <p:nvPr/>
            </p:nvCxnSpPr>
            <p:spPr>
              <a:xfrm>
                <a:off x="1214414" y="5357826"/>
                <a:ext cx="1428760" cy="0"/>
              </a:xfrm>
              <a:prstGeom prst="line">
                <a:avLst/>
              </a:prstGeom>
            </p:spPr>
            <p:style>
              <a:lnRef idx="3">
                <a:schemeClr val="dk1"/>
              </a:lnRef>
              <a:fillRef idx="0">
                <a:schemeClr val="dk1"/>
              </a:fillRef>
              <a:effectRef idx="2">
                <a:schemeClr val="dk1"/>
              </a:effectRef>
              <a:fontRef idx="minor">
                <a:schemeClr val="tx1"/>
              </a:fontRef>
            </p:style>
          </p:cxnSp>
          <p:cxnSp>
            <p:nvCxnSpPr>
              <p:cNvPr id="236" name="Straight Connector 235"/>
              <p:cNvCxnSpPr/>
              <p:nvPr/>
            </p:nvCxnSpPr>
            <p:spPr>
              <a:xfrm rot="5400000" flipH="1" flipV="1">
                <a:off x="1500166" y="4214818"/>
                <a:ext cx="2286016"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98" name="arrows"/>
          <p:cNvGrpSpPr/>
          <p:nvPr/>
        </p:nvGrpSpPr>
        <p:grpSpPr>
          <a:xfrm>
            <a:off x="1593850" y="2051050"/>
            <a:ext cx="5956300" cy="2755900"/>
            <a:chOff x="1593850" y="2051050"/>
            <a:chExt cx="5956300" cy="2755900"/>
          </a:xfrm>
        </p:grpSpPr>
        <p:sp>
          <p:nvSpPr>
            <p:cNvPr id="296" name="Arc 295"/>
            <p:cNvSpPr/>
            <p:nvPr/>
          </p:nvSpPr>
          <p:spPr>
            <a:xfrm>
              <a:off x="1593850" y="2051050"/>
              <a:ext cx="2978150" cy="2755900"/>
            </a:xfrm>
            <a:prstGeom prst="arc">
              <a:avLst>
                <a:gd name="adj1" fmla="val 10958842"/>
                <a:gd name="adj2" fmla="val 20399746"/>
              </a:avLst>
            </a:prstGeom>
            <a:ln>
              <a:tailEnd type="stealth" w="lg"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97" name="Arc 296"/>
            <p:cNvSpPr/>
            <p:nvPr/>
          </p:nvSpPr>
          <p:spPr>
            <a:xfrm flipH="1">
              <a:off x="4572000" y="2051050"/>
              <a:ext cx="2978150" cy="2755900"/>
            </a:xfrm>
            <a:prstGeom prst="arc">
              <a:avLst>
                <a:gd name="adj1" fmla="val 10958842"/>
                <a:gd name="adj2" fmla="val 20399746"/>
              </a:avLst>
            </a:prstGeom>
            <a:ln>
              <a:tailEnd type="stealth" w="lg"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grpSp>
      <p:grpSp>
        <p:nvGrpSpPr>
          <p:cNvPr id="513" name="Mixed vase"/>
          <p:cNvGrpSpPr/>
          <p:nvPr/>
        </p:nvGrpSpPr>
        <p:grpSpPr>
          <a:xfrm>
            <a:off x="3574644" y="2451100"/>
            <a:ext cx="1911350" cy="3752866"/>
            <a:chOff x="3574644" y="2451100"/>
            <a:chExt cx="1911350" cy="3752866"/>
          </a:xfrm>
        </p:grpSpPr>
        <p:sp>
          <p:nvSpPr>
            <p:cNvPr id="447" name="Oval 446"/>
            <p:cNvSpPr/>
            <p:nvPr/>
          </p:nvSpPr>
          <p:spPr>
            <a:xfrm>
              <a:off x="3594102" y="591598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8" name="Oval 447"/>
            <p:cNvSpPr/>
            <p:nvPr/>
          </p:nvSpPr>
          <p:spPr>
            <a:xfrm>
              <a:off x="3890845"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9" name="Oval 448"/>
            <p:cNvSpPr/>
            <p:nvPr/>
          </p:nvSpPr>
          <p:spPr>
            <a:xfrm>
              <a:off x="4187588" y="5915982"/>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50" name="Oval 449"/>
            <p:cNvSpPr/>
            <p:nvPr/>
          </p:nvSpPr>
          <p:spPr>
            <a:xfrm>
              <a:off x="4484331"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1" name="Oval 450"/>
            <p:cNvSpPr/>
            <p:nvPr/>
          </p:nvSpPr>
          <p:spPr>
            <a:xfrm>
              <a:off x="4781074"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2" name="Oval 451"/>
            <p:cNvSpPr/>
            <p:nvPr/>
          </p:nvSpPr>
          <p:spPr>
            <a:xfrm>
              <a:off x="5077817" y="5915982"/>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1" name="Oval 440"/>
            <p:cNvSpPr/>
            <p:nvPr/>
          </p:nvSpPr>
          <p:spPr>
            <a:xfrm>
              <a:off x="3693016" y="5627997"/>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2" name="Oval 441"/>
            <p:cNvSpPr/>
            <p:nvPr/>
          </p:nvSpPr>
          <p:spPr>
            <a:xfrm>
              <a:off x="3989759" y="5627997"/>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3" name="Oval 442"/>
            <p:cNvSpPr/>
            <p:nvPr/>
          </p:nvSpPr>
          <p:spPr>
            <a:xfrm>
              <a:off x="4286502"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4" name="Oval 443"/>
            <p:cNvSpPr/>
            <p:nvPr/>
          </p:nvSpPr>
          <p:spPr>
            <a:xfrm>
              <a:off x="4583245" y="5627997"/>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5" name="Oval 444"/>
            <p:cNvSpPr/>
            <p:nvPr/>
          </p:nvSpPr>
          <p:spPr>
            <a:xfrm>
              <a:off x="4879988"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6" name="Oval 445"/>
            <p:cNvSpPr/>
            <p:nvPr/>
          </p:nvSpPr>
          <p:spPr>
            <a:xfrm>
              <a:off x="5176731"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5" name="Oval 434"/>
            <p:cNvSpPr/>
            <p:nvPr/>
          </p:nvSpPr>
          <p:spPr>
            <a:xfrm>
              <a:off x="3594102" y="5340013"/>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36" name="Oval 435"/>
            <p:cNvSpPr/>
            <p:nvPr/>
          </p:nvSpPr>
          <p:spPr>
            <a:xfrm>
              <a:off x="3890845" y="5340013"/>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7" name="Oval 436"/>
            <p:cNvSpPr/>
            <p:nvPr/>
          </p:nvSpPr>
          <p:spPr>
            <a:xfrm>
              <a:off x="4187588" y="5340013"/>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38" name="Oval 437"/>
            <p:cNvSpPr/>
            <p:nvPr/>
          </p:nvSpPr>
          <p:spPr>
            <a:xfrm>
              <a:off x="4484331" y="5340013"/>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9" name="Oval 438"/>
            <p:cNvSpPr/>
            <p:nvPr/>
          </p:nvSpPr>
          <p:spPr>
            <a:xfrm>
              <a:off x="4781074" y="5340013"/>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0" name="Oval 439"/>
            <p:cNvSpPr/>
            <p:nvPr/>
          </p:nvSpPr>
          <p:spPr>
            <a:xfrm>
              <a:off x="5077817" y="5340013"/>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cxnSp>
          <p:nvCxnSpPr>
            <p:cNvPr id="432" name="Straight Connector 4"/>
            <p:cNvCxnSpPr/>
            <p:nvPr/>
          </p:nvCxnSpPr>
          <p:spPr>
            <a:xfrm rot="5400000">
              <a:off x="1698211" y="4327533"/>
              <a:ext cx="3752866" cy="0"/>
            </a:xfrm>
            <a:prstGeom prst="line">
              <a:avLst/>
            </a:prstGeom>
          </p:spPr>
          <p:style>
            <a:lnRef idx="3">
              <a:schemeClr val="dk1"/>
            </a:lnRef>
            <a:fillRef idx="0">
              <a:schemeClr val="dk1"/>
            </a:fillRef>
            <a:effectRef idx="2">
              <a:schemeClr val="dk1"/>
            </a:effectRef>
            <a:fontRef idx="minor">
              <a:schemeClr val="tx1"/>
            </a:fontRef>
          </p:style>
        </p:cxnSp>
        <p:cxnSp>
          <p:nvCxnSpPr>
            <p:cNvPr id="433" name="Straight Connector 432"/>
            <p:cNvCxnSpPr/>
            <p:nvPr/>
          </p:nvCxnSpPr>
          <p:spPr>
            <a:xfrm>
              <a:off x="3574644" y="6203966"/>
              <a:ext cx="1911350" cy="0"/>
            </a:xfrm>
            <a:prstGeom prst="line">
              <a:avLst/>
            </a:prstGeom>
          </p:spPr>
          <p:style>
            <a:lnRef idx="3">
              <a:schemeClr val="dk1"/>
            </a:lnRef>
            <a:fillRef idx="0">
              <a:schemeClr val="dk1"/>
            </a:fillRef>
            <a:effectRef idx="2">
              <a:schemeClr val="dk1"/>
            </a:effectRef>
            <a:fontRef idx="minor">
              <a:schemeClr val="tx1"/>
            </a:fontRef>
          </p:style>
        </p:cxnSp>
        <p:cxnSp>
          <p:nvCxnSpPr>
            <p:cNvPr id="434" name="Straight Connector 433"/>
            <p:cNvCxnSpPr/>
            <p:nvPr/>
          </p:nvCxnSpPr>
          <p:spPr>
            <a:xfrm rot="5400000" flipH="1" flipV="1">
              <a:off x="3609561" y="4327533"/>
              <a:ext cx="3752866" cy="0"/>
            </a:xfrm>
            <a:prstGeom prst="line">
              <a:avLst/>
            </a:prstGeom>
          </p:spPr>
          <p:style>
            <a:lnRef idx="3">
              <a:schemeClr val="dk1"/>
            </a:lnRef>
            <a:fillRef idx="0">
              <a:schemeClr val="dk1"/>
            </a:fillRef>
            <a:effectRef idx="2">
              <a:schemeClr val="dk1"/>
            </a:effectRef>
            <a:fontRef idx="minor">
              <a:schemeClr val="tx1"/>
            </a:fontRef>
          </p:style>
        </p:cxnSp>
        <p:sp>
          <p:nvSpPr>
            <p:cNvPr id="454" name="Oval 453"/>
            <p:cNvSpPr/>
            <p:nvPr/>
          </p:nvSpPr>
          <p:spPr>
            <a:xfrm>
              <a:off x="3681772"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5" name="Oval 454"/>
            <p:cNvSpPr/>
            <p:nvPr/>
          </p:nvSpPr>
          <p:spPr>
            <a:xfrm>
              <a:off x="3978515"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6" name="Oval 455"/>
            <p:cNvSpPr/>
            <p:nvPr/>
          </p:nvSpPr>
          <p:spPr>
            <a:xfrm>
              <a:off x="4275257" y="5073650"/>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57" name="Oval 456"/>
            <p:cNvSpPr/>
            <p:nvPr/>
          </p:nvSpPr>
          <p:spPr>
            <a:xfrm>
              <a:off x="4572000" y="507365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58" name="Oval 457"/>
            <p:cNvSpPr/>
            <p:nvPr/>
          </p:nvSpPr>
          <p:spPr>
            <a:xfrm>
              <a:off x="4868742"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9" name="Oval 458"/>
            <p:cNvSpPr/>
            <p:nvPr/>
          </p:nvSpPr>
          <p:spPr>
            <a:xfrm>
              <a:off x="5165485"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1" name="Oval 460"/>
            <p:cNvSpPr/>
            <p:nvPr/>
          </p:nvSpPr>
          <p:spPr>
            <a:xfrm>
              <a:off x="3598290"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2" name="Oval 461"/>
            <p:cNvSpPr/>
            <p:nvPr/>
          </p:nvSpPr>
          <p:spPr>
            <a:xfrm>
              <a:off x="3895033"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3" name="Oval 462"/>
            <p:cNvSpPr/>
            <p:nvPr/>
          </p:nvSpPr>
          <p:spPr>
            <a:xfrm>
              <a:off x="4191775" y="479168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4" name="Oval 463"/>
            <p:cNvSpPr/>
            <p:nvPr/>
          </p:nvSpPr>
          <p:spPr>
            <a:xfrm>
              <a:off x="4488518" y="479168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5" name="Oval 464"/>
            <p:cNvSpPr/>
            <p:nvPr/>
          </p:nvSpPr>
          <p:spPr>
            <a:xfrm>
              <a:off x="4785260"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6" name="Oval 465"/>
            <p:cNvSpPr/>
            <p:nvPr/>
          </p:nvSpPr>
          <p:spPr>
            <a:xfrm>
              <a:off x="5082003" y="479168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8" name="Oval 467"/>
            <p:cNvSpPr/>
            <p:nvPr/>
          </p:nvSpPr>
          <p:spPr>
            <a:xfrm>
              <a:off x="3681772"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9" name="Oval 468"/>
            <p:cNvSpPr/>
            <p:nvPr/>
          </p:nvSpPr>
          <p:spPr>
            <a:xfrm>
              <a:off x="3978515"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0" name="Oval 469"/>
            <p:cNvSpPr/>
            <p:nvPr/>
          </p:nvSpPr>
          <p:spPr>
            <a:xfrm>
              <a:off x="4275257" y="4515256"/>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71" name="Oval 470"/>
            <p:cNvSpPr/>
            <p:nvPr/>
          </p:nvSpPr>
          <p:spPr>
            <a:xfrm>
              <a:off x="4572000" y="4515256"/>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72" name="Oval 471"/>
            <p:cNvSpPr/>
            <p:nvPr/>
          </p:nvSpPr>
          <p:spPr>
            <a:xfrm>
              <a:off x="4868742"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3" name="Oval 472"/>
            <p:cNvSpPr/>
            <p:nvPr/>
          </p:nvSpPr>
          <p:spPr>
            <a:xfrm>
              <a:off x="5165485" y="4515256"/>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75" name="Oval 474"/>
            <p:cNvSpPr/>
            <p:nvPr/>
          </p:nvSpPr>
          <p:spPr>
            <a:xfrm>
              <a:off x="3598290"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6" name="Oval 475"/>
            <p:cNvSpPr/>
            <p:nvPr/>
          </p:nvSpPr>
          <p:spPr>
            <a:xfrm>
              <a:off x="3895033" y="4238828"/>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77" name="Oval 476"/>
            <p:cNvSpPr/>
            <p:nvPr/>
          </p:nvSpPr>
          <p:spPr>
            <a:xfrm>
              <a:off x="4191775"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8" name="Oval 477"/>
            <p:cNvSpPr/>
            <p:nvPr/>
          </p:nvSpPr>
          <p:spPr>
            <a:xfrm>
              <a:off x="4488518"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9" name="Oval 478"/>
            <p:cNvSpPr/>
            <p:nvPr/>
          </p:nvSpPr>
          <p:spPr>
            <a:xfrm>
              <a:off x="4785260"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0" name="Oval 479"/>
            <p:cNvSpPr/>
            <p:nvPr/>
          </p:nvSpPr>
          <p:spPr>
            <a:xfrm>
              <a:off x="5082003"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2" name="Oval 481"/>
            <p:cNvSpPr/>
            <p:nvPr/>
          </p:nvSpPr>
          <p:spPr>
            <a:xfrm>
              <a:off x="3691500"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3" name="Oval 482"/>
            <p:cNvSpPr/>
            <p:nvPr/>
          </p:nvSpPr>
          <p:spPr>
            <a:xfrm>
              <a:off x="3988243" y="396240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4" name="Oval 483"/>
            <p:cNvSpPr/>
            <p:nvPr/>
          </p:nvSpPr>
          <p:spPr>
            <a:xfrm>
              <a:off x="4284985"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5" name="Oval 484"/>
            <p:cNvSpPr/>
            <p:nvPr/>
          </p:nvSpPr>
          <p:spPr>
            <a:xfrm>
              <a:off x="4581728"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6" name="Oval 485"/>
            <p:cNvSpPr/>
            <p:nvPr/>
          </p:nvSpPr>
          <p:spPr>
            <a:xfrm>
              <a:off x="4878470" y="396240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7" name="Oval 486"/>
            <p:cNvSpPr/>
            <p:nvPr/>
          </p:nvSpPr>
          <p:spPr>
            <a:xfrm>
              <a:off x="5175213"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9" name="Oval 488"/>
            <p:cNvSpPr/>
            <p:nvPr/>
          </p:nvSpPr>
          <p:spPr>
            <a:xfrm>
              <a:off x="3594100"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0" name="Oval 489"/>
            <p:cNvSpPr/>
            <p:nvPr/>
          </p:nvSpPr>
          <p:spPr>
            <a:xfrm>
              <a:off x="3890843" y="369016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91" name="Oval 490"/>
            <p:cNvSpPr/>
            <p:nvPr/>
          </p:nvSpPr>
          <p:spPr>
            <a:xfrm>
              <a:off x="4187585"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2" name="Oval 491"/>
            <p:cNvSpPr/>
            <p:nvPr/>
          </p:nvSpPr>
          <p:spPr>
            <a:xfrm>
              <a:off x="4484328"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3" name="Oval 492"/>
            <p:cNvSpPr/>
            <p:nvPr/>
          </p:nvSpPr>
          <p:spPr>
            <a:xfrm>
              <a:off x="4781070" y="369016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94" name="Oval 493"/>
            <p:cNvSpPr/>
            <p:nvPr/>
          </p:nvSpPr>
          <p:spPr>
            <a:xfrm>
              <a:off x="5077813"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6" name="Oval 495"/>
            <p:cNvSpPr/>
            <p:nvPr/>
          </p:nvSpPr>
          <p:spPr>
            <a:xfrm>
              <a:off x="3691500"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7" name="Oval 496"/>
            <p:cNvSpPr/>
            <p:nvPr/>
          </p:nvSpPr>
          <p:spPr>
            <a:xfrm>
              <a:off x="3988243"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8" name="Oval 497"/>
            <p:cNvSpPr/>
            <p:nvPr/>
          </p:nvSpPr>
          <p:spPr>
            <a:xfrm>
              <a:off x="4284985" y="3409544"/>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99" name="Oval 498"/>
            <p:cNvSpPr/>
            <p:nvPr/>
          </p:nvSpPr>
          <p:spPr>
            <a:xfrm>
              <a:off x="4581728" y="340954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0" name="Oval 499"/>
            <p:cNvSpPr/>
            <p:nvPr/>
          </p:nvSpPr>
          <p:spPr>
            <a:xfrm>
              <a:off x="4878470"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1" name="Oval 500"/>
            <p:cNvSpPr/>
            <p:nvPr/>
          </p:nvSpPr>
          <p:spPr>
            <a:xfrm>
              <a:off x="5175213" y="3409544"/>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03" name="Oval 502"/>
            <p:cNvSpPr/>
            <p:nvPr/>
          </p:nvSpPr>
          <p:spPr>
            <a:xfrm>
              <a:off x="3598290" y="3131288"/>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4" name="Oval 503"/>
            <p:cNvSpPr/>
            <p:nvPr/>
          </p:nvSpPr>
          <p:spPr>
            <a:xfrm>
              <a:off x="3895033" y="3131288"/>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05" name="Oval 504"/>
            <p:cNvSpPr/>
            <p:nvPr/>
          </p:nvSpPr>
          <p:spPr>
            <a:xfrm>
              <a:off x="4191775"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6" name="Oval 505"/>
            <p:cNvSpPr/>
            <p:nvPr/>
          </p:nvSpPr>
          <p:spPr>
            <a:xfrm>
              <a:off x="4488518"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7" name="Oval 506"/>
            <p:cNvSpPr/>
            <p:nvPr/>
          </p:nvSpPr>
          <p:spPr>
            <a:xfrm>
              <a:off x="4785260" y="3131288"/>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8" name="Oval 507"/>
            <p:cNvSpPr/>
            <p:nvPr/>
          </p:nvSpPr>
          <p:spPr>
            <a:xfrm>
              <a:off x="5082003"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pSp>
      <p:sp>
        <p:nvSpPr>
          <p:cNvPr id="512" name="Oval 511"/>
          <p:cNvSpPr/>
          <p:nvPr/>
        </p:nvSpPr>
        <p:spPr>
          <a:xfrm>
            <a:off x="6750050" y="2785416"/>
            <a:ext cx="622300" cy="6435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14" name="Oval 513"/>
          <p:cNvSpPr/>
          <p:nvPr/>
        </p:nvSpPr>
        <p:spPr>
          <a:xfrm>
            <a:off x="6750050" y="3562350"/>
            <a:ext cx="622300" cy="6435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15" name="Oval 514"/>
          <p:cNvSpPr/>
          <p:nvPr/>
        </p:nvSpPr>
        <p:spPr>
          <a:xfrm>
            <a:off x="6750050" y="4342994"/>
            <a:ext cx="622300" cy="643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16" name="Oval 515"/>
          <p:cNvSpPr/>
          <p:nvPr/>
        </p:nvSpPr>
        <p:spPr>
          <a:xfrm>
            <a:off x="6750050" y="3558160"/>
            <a:ext cx="622300" cy="6435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18" name="TextBox 517"/>
          <p:cNvSpPr txBox="1"/>
          <p:nvPr/>
        </p:nvSpPr>
        <p:spPr>
          <a:xfrm>
            <a:off x="971550" y="2228850"/>
            <a:ext cx="1333500" cy="369332"/>
          </a:xfrm>
          <a:prstGeom prst="rect">
            <a:avLst/>
          </a:prstGeom>
          <a:noFill/>
        </p:spPr>
        <p:txBody>
          <a:bodyPr wrap="square" rtlCol="0">
            <a:spAutoFit/>
          </a:bodyPr>
          <a:lstStyle/>
          <a:p>
            <a:r>
              <a:rPr lang="en-GB" dirty="0" smtClean="0"/>
              <a:t>Probability:</a:t>
            </a:r>
            <a:endParaRPr lang="en-GB" dirty="0"/>
          </a:p>
        </p:txBody>
      </p:sp>
      <p:graphicFrame>
        <p:nvGraphicFramePr>
          <p:cNvPr id="519" name="Object 518"/>
          <p:cNvGraphicFramePr>
            <a:graphicFrameLocks noChangeAspect="1"/>
          </p:cNvGraphicFramePr>
          <p:nvPr/>
        </p:nvGraphicFramePr>
        <p:xfrm>
          <a:off x="1016000" y="2664058"/>
          <a:ext cx="1333500" cy="804698"/>
        </p:xfrm>
        <a:graphic>
          <a:graphicData uri="http://schemas.openxmlformats.org/presentationml/2006/ole">
            <p:oleObj spid="_x0000_s121858" name="Equation" r:id="rId4" imgW="736560" imgH="444240" progId="Equation.3">
              <p:embed/>
            </p:oleObj>
          </a:graphicData>
        </a:graphic>
      </p:graphicFrame>
      <p:graphicFrame>
        <p:nvGraphicFramePr>
          <p:cNvPr id="121859" name="Object 3"/>
          <p:cNvGraphicFramePr>
            <a:graphicFrameLocks noChangeAspect="1"/>
          </p:cNvGraphicFramePr>
          <p:nvPr/>
        </p:nvGraphicFramePr>
        <p:xfrm>
          <a:off x="1016000" y="3552411"/>
          <a:ext cx="1066800" cy="879367"/>
        </p:xfrm>
        <a:graphic>
          <a:graphicData uri="http://schemas.openxmlformats.org/presentationml/2006/ole">
            <p:oleObj spid="_x0000_s121859" name="Equation" r:id="rId5" imgW="571320" imgH="469800" progId="Equation.3">
              <p:embed/>
            </p:oleObj>
          </a:graphicData>
        </a:graphic>
      </p:graphicFrame>
      <p:graphicFrame>
        <p:nvGraphicFramePr>
          <p:cNvPr id="121860" name="Object 4"/>
          <p:cNvGraphicFramePr>
            <a:graphicFrameLocks noChangeAspect="1"/>
          </p:cNvGraphicFramePr>
          <p:nvPr/>
        </p:nvGraphicFramePr>
        <p:xfrm>
          <a:off x="1282700" y="4540250"/>
          <a:ext cx="546100" cy="809625"/>
        </p:xfrm>
        <a:graphic>
          <a:graphicData uri="http://schemas.openxmlformats.org/presentationml/2006/ole">
            <p:oleObj spid="_x0000_s121860" name="Equation" r:id="rId6" imgW="29196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1000"/>
                                  </p:stCondLst>
                                  <p:childTnLst>
                                    <p:animEffect transition="out" filter="fade">
                                      <p:cBhvr>
                                        <p:cTn id="9" dur="2000"/>
                                        <p:tgtEl>
                                          <p:spTgt spid="511"/>
                                        </p:tgtEl>
                                      </p:cBhvr>
                                    </p:animEffect>
                                    <p:set>
                                      <p:cBhvr>
                                        <p:cTn id="10" dur="1" fill="hold">
                                          <p:stCondLst>
                                            <p:cond delay="1999"/>
                                          </p:stCondLst>
                                        </p:cTn>
                                        <p:tgtEl>
                                          <p:spTgt spid="511"/>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2000"/>
                                        <p:tgtEl>
                                          <p:spTgt spid="298"/>
                                        </p:tgtEl>
                                      </p:cBhvr>
                                    </p:animEffect>
                                    <p:set>
                                      <p:cBhvr>
                                        <p:cTn id="13" dur="1" fill="hold">
                                          <p:stCondLst>
                                            <p:cond delay="1999"/>
                                          </p:stCondLst>
                                        </p:cTn>
                                        <p:tgtEl>
                                          <p:spTgt spid="298"/>
                                        </p:tgtEl>
                                        <p:attrNameLst>
                                          <p:attrName>style.visibility</p:attrName>
                                        </p:attrNameLst>
                                      </p:cBhvr>
                                      <p:to>
                                        <p:strVal val="hidden"/>
                                      </p:to>
                                    </p:set>
                                  </p:childTnLst>
                                </p:cTn>
                              </p:par>
                              <p:par>
                                <p:cTn id="14" presetID="10" presetClass="exit" presetSubtype="0" fill="hold" nodeType="withEffect">
                                  <p:stCondLst>
                                    <p:cond delay="1000"/>
                                  </p:stCondLst>
                                  <p:childTnLst>
                                    <p:animEffect transition="out" filter="fade">
                                      <p:cBhvr>
                                        <p:cTn id="15" dur="2000"/>
                                        <p:tgtEl>
                                          <p:spTgt spid="424"/>
                                        </p:tgtEl>
                                      </p:cBhvr>
                                    </p:animEffect>
                                    <p:set>
                                      <p:cBhvr>
                                        <p:cTn id="16" dur="1" fill="hold">
                                          <p:stCondLst>
                                            <p:cond delay="1999"/>
                                          </p:stCondLst>
                                        </p:cTn>
                                        <p:tgtEl>
                                          <p:spTgt spid="424"/>
                                        </p:tgtEl>
                                        <p:attrNameLst>
                                          <p:attrName>style.visibility</p:attrName>
                                        </p:attrNameLst>
                                      </p:cBhvr>
                                      <p:to>
                                        <p:strVal val="hidden"/>
                                      </p:to>
                                    </p:se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513"/>
                                        </p:tgtEl>
                                        <p:attrNameLst>
                                          <p:attrName>style.visibility</p:attrName>
                                        </p:attrNameLst>
                                      </p:cBhvr>
                                      <p:to>
                                        <p:strVal val="visible"/>
                                      </p:to>
                                    </p:set>
                                    <p:animEffect transition="in" filter="dissolve">
                                      <p:cBhvr>
                                        <p:cTn id="20" dur="500"/>
                                        <p:tgtEl>
                                          <p:spTgt spid="5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12"/>
                                        </p:tgtEl>
                                        <p:attrNameLst>
                                          <p:attrName>style.visibility</p:attrName>
                                        </p:attrNameLst>
                                      </p:cBhvr>
                                      <p:to>
                                        <p:strVal val="visible"/>
                                      </p:to>
                                    </p:set>
                                    <p:anim calcmode="lin" valueType="num">
                                      <p:cBhvr>
                                        <p:cTn id="25" dur="500" fill="hold"/>
                                        <p:tgtEl>
                                          <p:spTgt spid="512"/>
                                        </p:tgtEl>
                                        <p:attrNameLst>
                                          <p:attrName>ppt_w</p:attrName>
                                        </p:attrNameLst>
                                      </p:cBhvr>
                                      <p:tavLst>
                                        <p:tav tm="0">
                                          <p:val>
                                            <p:fltVal val="0"/>
                                          </p:val>
                                        </p:tav>
                                        <p:tav tm="100000">
                                          <p:val>
                                            <p:strVal val="#ppt_w"/>
                                          </p:val>
                                        </p:tav>
                                      </p:tavLst>
                                    </p:anim>
                                    <p:anim calcmode="lin" valueType="num">
                                      <p:cBhvr>
                                        <p:cTn id="26" dur="500" fill="hold"/>
                                        <p:tgtEl>
                                          <p:spTgt spid="512"/>
                                        </p:tgtEl>
                                        <p:attrNameLst>
                                          <p:attrName>ppt_h</p:attrName>
                                        </p:attrNameLst>
                                      </p:cBhvr>
                                      <p:tavLst>
                                        <p:tav tm="0">
                                          <p:val>
                                            <p:fltVal val="0"/>
                                          </p:val>
                                        </p:tav>
                                        <p:tav tm="100000">
                                          <p:val>
                                            <p:strVal val="#ppt_h"/>
                                          </p:val>
                                        </p:tav>
                                      </p:tavLst>
                                    </p:anim>
                                    <p:animEffect transition="in" filter="fade">
                                      <p:cBhvr>
                                        <p:cTn id="27" dur="500"/>
                                        <p:tgtEl>
                                          <p:spTgt spid="51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514"/>
                                        </p:tgtEl>
                                        <p:attrNameLst>
                                          <p:attrName>style.visibility</p:attrName>
                                        </p:attrNameLst>
                                      </p:cBhvr>
                                      <p:to>
                                        <p:strVal val="visible"/>
                                      </p:to>
                                    </p:set>
                                    <p:anim calcmode="lin" valueType="num">
                                      <p:cBhvr>
                                        <p:cTn id="36" dur="500" fill="hold"/>
                                        <p:tgtEl>
                                          <p:spTgt spid="514"/>
                                        </p:tgtEl>
                                        <p:attrNameLst>
                                          <p:attrName>ppt_w</p:attrName>
                                        </p:attrNameLst>
                                      </p:cBhvr>
                                      <p:tavLst>
                                        <p:tav tm="0">
                                          <p:val>
                                            <p:fltVal val="0"/>
                                          </p:val>
                                        </p:tav>
                                        <p:tav tm="100000">
                                          <p:val>
                                            <p:strVal val="#ppt_w"/>
                                          </p:val>
                                        </p:tav>
                                      </p:tavLst>
                                    </p:anim>
                                    <p:anim calcmode="lin" valueType="num">
                                      <p:cBhvr>
                                        <p:cTn id="37" dur="500" fill="hold"/>
                                        <p:tgtEl>
                                          <p:spTgt spid="514"/>
                                        </p:tgtEl>
                                        <p:attrNameLst>
                                          <p:attrName>ppt_h</p:attrName>
                                        </p:attrNameLst>
                                      </p:cBhvr>
                                      <p:tavLst>
                                        <p:tav tm="0">
                                          <p:val>
                                            <p:fltVal val="0"/>
                                          </p:val>
                                        </p:tav>
                                        <p:tav tm="100000">
                                          <p:val>
                                            <p:strVal val="#ppt_h"/>
                                          </p:val>
                                        </p:tav>
                                      </p:tavLst>
                                    </p:anim>
                                    <p:animEffect transition="in" filter="fade">
                                      <p:cBhvr>
                                        <p:cTn id="38" dur="500"/>
                                        <p:tgtEl>
                                          <p:spTgt spid="5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14"/>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516"/>
                                        </p:tgtEl>
                                        <p:attrNameLst>
                                          <p:attrName>style.visibility</p:attrName>
                                        </p:attrNameLst>
                                      </p:cBhvr>
                                      <p:to>
                                        <p:strVal val="visible"/>
                                      </p:to>
                                    </p:set>
                                    <p:anim calcmode="lin" valueType="num">
                                      <p:cBhvr>
                                        <p:cTn id="45" dur="500" fill="hold"/>
                                        <p:tgtEl>
                                          <p:spTgt spid="516"/>
                                        </p:tgtEl>
                                        <p:attrNameLst>
                                          <p:attrName>ppt_w</p:attrName>
                                        </p:attrNameLst>
                                      </p:cBhvr>
                                      <p:tavLst>
                                        <p:tav tm="0">
                                          <p:val>
                                            <p:fltVal val="0"/>
                                          </p:val>
                                        </p:tav>
                                        <p:tav tm="100000">
                                          <p:val>
                                            <p:strVal val="#ppt_w"/>
                                          </p:val>
                                        </p:tav>
                                      </p:tavLst>
                                    </p:anim>
                                    <p:anim calcmode="lin" valueType="num">
                                      <p:cBhvr>
                                        <p:cTn id="46" dur="500" fill="hold"/>
                                        <p:tgtEl>
                                          <p:spTgt spid="516"/>
                                        </p:tgtEl>
                                        <p:attrNameLst>
                                          <p:attrName>ppt_h</p:attrName>
                                        </p:attrNameLst>
                                      </p:cBhvr>
                                      <p:tavLst>
                                        <p:tav tm="0">
                                          <p:val>
                                            <p:fltVal val="0"/>
                                          </p:val>
                                        </p:tav>
                                        <p:tav tm="100000">
                                          <p:val>
                                            <p:strVal val="#ppt_h"/>
                                          </p:val>
                                        </p:tav>
                                      </p:tavLst>
                                    </p:anim>
                                    <p:animEffect transition="in" filter="fade">
                                      <p:cBhvr>
                                        <p:cTn id="47" dur="500"/>
                                        <p:tgtEl>
                                          <p:spTgt spid="516"/>
                                        </p:tgtEl>
                                      </p:cBhvr>
                                    </p:animEffect>
                                  </p:childTnLst>
                                </p:cTn>
                              </p:par>
                              <p:par>
                                <p:cTn id="48" presetID="1" presetClass="entr" presetSubtype="0" fill="hold" nodeType="withEffect">
                                  <p:stCondLst>
                                    <p:cond delay="0"/>
                                  </p:stCondLst>
                                  <p:childTnLst>
                                    <p:set>
                                      <p:cBhvr>
                                        <p:cTn id="49" dur="1" fill="hold">
                                          <p:stCondLst>
                                            <p:cond delay="0"/>
                                          </p:stCondLst>
                                        </p:cTn>
                                        <p:tgtEl>
                                          <p:spTgt spid="1218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515"/>
                                        </p:tgtEl>
                                        <p:attrNameLst>
                                          <p:attrName>style.visibility</p:attrName>
                                        </p:attrNameLst>
                                      </p:cBhvr>
                                      <p:to>
                                        <p:strVal val="visible"/>
                                      </p:to>
                                    </p:set>
                                    <p:anim calcmode="lin" valueType="num">
                                      <p:cBhvr>
                                        <p:cTn id="54" dur="500" fill="hold"/>
                                        <p:tgtEl>
                                          <p:spTgt spid="515"/>
                                        </p:tgtEl>
                                        <p:attrNameLst>
                                          <p:attrName>ppt_w</p:attrName>
                                        </p:attrNameLst>
                                      </p:cBhvr>
                                      <p:tavLst>
                                        <p:tav tm="0">
                                          <p:val>
                                            <p:fltVal val="0"/>
                                          </p:val>
                                        </p:tav>
                                        <p:tav tm="100000">
                                          <p:val>
                                            <p:strVal val="#ppt_w"/>
                                          </p:val>
                                        </p:tav>
                                      </p:tavLst>
                                    </p:anim>
                                    <p:anim calcmode="lin" valueType="num">
                                      <p:cBhvr>
                                        <p:cTn id="55" dur="500" fill="hold"/>
                                        <p:tgtEl>
                                          <p:spTgt spid="515"/>
                                        </p:tgtEl>
                                        <p:attrNameLst>
                                          <p:attrName>ppt_h</p:attrName>
                                        </p:attrNameLst>
                                      </p:cBhvr>
                                      <p:tavLst>
                                        <p:tav tm="0">
                                          <p:val>
                                            <p:fltVal val="0"/>
                                          </p:val>
                                        </p:tav>
                                        <p:tav tm="100000">
                                          <p:val>
                                            <p:strVal val="#ppt_h"/>
                                          </p:val>
                                        </p:tav>
                                      </p:tavLst>
                                    </p:anim>
                                    <p:animEffect transition="in" filter="fade">
                                      <p:cBhvr>
                                        <p:cTn id="56" dur="500"/>
                                        <p:tgtEl>
                                          <p:spTgt spid="515"/>
                                        </p:tgtEl>
                                      </p:cBhvr>
                                    </p:animEffect>
                                  </p:childTnLst>
                                </p:cTn>
                              </p:par>
                              <p:par>
                                <p:cTn id="57" presetID="1" presetClass="entr" presetSubtype="0" fill="hold" nodeType="withEffect">
                                  <p:stCondLst>
                                    <p:cond delay="0"/>
                                  </p:stCondLst>
                                  <p:childTnLst>
                                    <p:set>
                                      <p:cBhvr>
                                        <p:cTn id="58"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animBg="1"/>
      <p:bldP spid="514" grpId="0" animBg="1"/>
      <p:bldP spid="514" grpId="1" animBg="1"/>
      <p:bldP spid="515" grpId="0" animBg="1"/>
      <p:bldP spid="516" grpId="0" animBg="1"/>
      <p:bldP spid="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Plackett</a:t>
            </a:r>
            <a:r>
              <a:rPr lang="en-GB" dirty="0" smtClean="0"/>
              <a:t>-Luce model</a:t>
            </a:r>
            <a:endParaRPr lang="en-GB" dirty="0"/>
          </a:p>
        </p:txBody>
      </p:sp>
      <p:sp>
        <p:nvSpPr>
          <p:cNvPr id="3" name="Content Placeholder 2"/>
          <p:cNvSpPr>
            <a:spLocks noGrp="1"/>
          </p:cNvSpPr>
          <p:nvPr>
            <p:ph idx="1"/>
          </p:nvPr>
        </p:nvSpPr>
        <p:spPr/>
        <p:txBody>
          <a:bodyPr/>
          <a:lstStyle/>
          <a:p>
            <a:r>
              <a:rPr lang="en-GB" dirty="0" smtClean="0"/>
              <a:t>PL likelihood for a single complete ordering:</a:t>
            </a:r>
          </a:p>
          <a:p>
            <a:endParaRPr lang="en-GB" dirty="0" smtClean="0"/>
          </a:p>
          <a:p>
            <a:endParaRPr lang="en-GB" dirty="0" smtClean="0"/>
          </a:p>
          <a:p>
            <a:endParaRPr lang="en-GB" dirty="0" smtClean="0"/>
          </a:p>
          <a:p>
            <a:pPr>
              <a:buNone/>
            </a:pPr>
            <a:endParaRPr lang="en-GB" dirty="0" smtClean="0"/>
          </a:p>
          <a:p>
            <a:endParaRPr lang="en-GB" dirty="0" smtClean="0"/>
          </a:p>
          <a:p>
            <a:endParaRPr lang="en-GB" dirty="0"/>
          </a:p>
        </p:txBody>
      </p:sp>
      <p:grpSp>
        <p:nvGrpSpPr>
          <p:cNvPr id="7" name="Group 6"/>
          <p:cNvGrpSpPr/>
          <p:nvPr/>
        </p:nvGrpSpPr>
        <p:grpSpPr>
          <a:xfrm>
            <a:off x="1504950" y="3473450"/>
            <a:ext cx="5819775" cy="1844675"/>
            <a:chOff x="1504950" y="2806700"/>
            <a:chExt cx="5819775" cy="1844675"/>
          </a:xfrm>
        </p:grpSpPr>
        <p:pic>
          <p:nvPicPr>
            <p:cNvPr id="122883" name="Picture 3"/>
            <p:cNvPicPr>
              <a:picLocks noChangeAspect="1" noChangeArrowheads="1"/>
            </p:cNvPicPr>
            <p:nvPr/>
          </p:nvPicPr>
          <p:blipFill>
            <a:blip r:embed="rId3" cstate="print"/>
            <a:srcRect/>
            <a:stretch>
              <a:fillRect/>
            </a:stretch>
          </p:blipFill>
          <p:spPr bwMode="auto">
            <a:xfrm>
              <a:off x="1504950" y="2806700"/>
              <a:ext cx="3619500" cy="838200"/>
            </a:xfrm>
            <a:prstGeom prst="rect">
              <a:avLst/>
            </a:prstGeom>
            <a:noFill/>
            <a:ln w="9525">
              <a:noFill/>
              <a:miter lim="800000"/>
              <a:headEnd/>
              <a:tailEnd/>
            </a:ln>
          </p:spPr>
        </p:pic>
        <p:pic>
          <p:nvPicPr>
            <p:cNvPr id="122884" name="Picture 4"/>
            <p:cNvPicPr>
              <a:picLocks noChangeAspect="1" noChangeArrowheads="1"/>
            </p:cNvPicPr>
            <p:nvPr/>
          </p:nvPicPr>
          <p:blipFill>
            <a:blip r:embed="rId4" cstate="print"/>
            <a:srcRect/>
            <a:stretch>
              <a:fillRect/>
            </a:stretch>
          </p:blipFill>
          <p:spPr bwMode="auto">
            <a:xfrm>
              <a:off x="1504950" y="3784600"/>
              <a:ext cx="5819775" cy="8667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Oval 446"/>
          <p:cNvSpPr/>
          <p:nvPr/>
        </p:nvSpPr>
        <p:spPr>
          <a:xfrm>
            <a:off x="3594102" y="591598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8" name="Oval 447"/>
          <p:cNvSpPr/>
          <p:nvPr/>
        </p:nvSpPr>
        <p:spPr>
          <a:xfrm>
            <a:off x="3890845"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9" name="Oval 448"/>
          <p:cNvSpPr/>
          <p:nvPr/>
        </p:nvSpPr>
        <p:spPr>
          <a:xfrm>
            <a:off x="4187588" y="5915982"/>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50" name="Oval 449"/>
          <p:cNvSpPr/>
          <p:nvPr/>
        </p:nvSpPr>
        <p:spPr>
          <a:xfrm>
            <a:off x="4484331"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1" name="Oval 450"/>
          <p:cNvSpPr/>
          <p:nvPr/>
        </p:nvSpPr>
        <p:spPr>
          <a:xfrm>
            <a:off x="4781074" y="591598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2" name="Oval 451"/>
          <p:cNvSpPr/>
          <p:nvPr/>
        </p:nvSpPr>
        <p:spPr>
          <a:xfrm>
            <a:off x="5077817" y="5915982"/>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1" name="Oval 440"/>
          <p:cNvSpPr/>
          <p:nvPr/>
        </p:nvSpPr>
        <p:spPr>
          <a:xfrm>
            <a:off x="3693016" y="5627997"/>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2" name="Oval 441"/>
          <p:cNvSpPr/>
          <p:nvPr/>
        </p:nvSpPr>
        <p:spPr>
          <a:xfrm>
            <a:off x="3989759" y="5627997"/>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3" name="Oval 442"/>
          <p:cNvSpPr/>
          <p:nvPr/>
        </p:nvSpPr>
        <p:spPr>
          <a:xfrm>
            <a:off x="4286502"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4" name="Oval 443"/>
          <p:cNvSpPr/>
          <p:nvPr/>
        </p:nvSpPr>
        <p:spPr>
          <a:xfrm>
            <a:off x="4583245" y="5627997"/>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45" name="Oval 444"/>
          <p:cNvSpPr/>
          <p:nvPr/>
        </p:nvSpPr>
        <p:spPr>
          <a:xfrm>
            <a:off x="4879988"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46" name="Oval 445"/>
          <p:cNvSpPr/>
          <p:nvPr/>
        </p:nvSpPr>
        <p:spPr>
          <a:xfrm>
            <a:off x="5176731" y="5627997"/>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5" name="Oval 434"/>
          <p:cNvSpPr/>
          <p:nvPr/>
        </p:nvSpPr>
        <p:spPr>
          <a:xfrm>
            <a:off x="3594102" y="5340013"/>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36" name="Oval 435"/>
          <p:cNvSpPr/>
          <p:nvPr/>
        </p:nvSpPr>
        <p:spPr>
          <a:xfrm>
            <a:off x="3890845" y="5340013"/>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7" name="Oval 436"/>
          <p:cNvSpPr/>
          <p:nvPr/>
        </p:nvSpPr>
        <p:spPr>
          <a:xfrm>
            <a:off x="4187588" y="5340013"/>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38" name="Oval 437"/>
          <p:cNvSpPr/>
          <p:nvPr/>
        </p:nvSpPr>
        <p:spPr>
          <a:xfrm>
            <a:off x="4484331" y="5340013"/>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39" name="Oval 438"/>
          <p:cNvSpPr/>
          <p:nvPr/>
        </p:nvSpPr>
        <p:spPr>
          <a:xfrm>
            <a:off x="4781074" y="5340013"/>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40" name="Oval 439"/>
          <p:cNvSpPr/>
          <p:nvPr/>
        </p:nvSpPr>
        <p:spPr>
          <a:xfrm>
            <a:off x="5077817" y="5340013"/>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cxnSp>
        <p:nvCxnSpPr>
          <p:cNvPr id="432" name="Straight Connector 4"/>
          <p:cNvCxnSpPr/>
          <p:nvPr/>
        </p:nvCxnSpPr>
        <p:spPr>
          <a:xfrm rot="5400000">
            <a:off x="1698211" y="4327533"/>
            <a:ext cx="3752866" cy="0"/>
          </a:xfrm>
          <a:prstGeom prst="line">
            <a:avLst/>
          </a:prstGeom>
        </p:spPr>
        <p:style>
          <a:lnRef idx="3">
            <a:schemeClr val="dk1"/>
          </a:lnRef>
          <a:fillRef idx="0">
            <a:schemeClr val="dk1"/>
          </a:fillRef>
          <a:effectRef idx="2">
            <a:schemeClr val="dk1"/>
          </a:effectRef>
          <a:fontRef idx="minor">
            <a:schemeClr val="tx1"/>
          </a:fontRef>
        </p:style>
      </p:cxnSp>
      <p:cxnSp>
        <p:nvCxnSpPr>
          <p:cNvPr id="433" name="Straight Connector 432"/>
          <p:cNvCxnSpPr/>
          <p:nvPr/>
        </p:nvCxnSpPr>
        <p:spPr>
          <a:xfrm>
            <a:off x="3574644" y="6203966"/>
            <a:ext cx="1911350" cy="0"/>
          </a:xfrm>
          <a:prstGeom prst="line">
            <a:avLst/>
          </a:prstGeom>
        </p:spPr>
        <p:style>
          <a:lnRef idx="3">
            <a:schemeClr val="dk1"/>
          </a:lnRef>
          <a:fillRef idx="0">
            <a:schemeClr val="dk1"/>
          </a:fillRef>
          <a:effectRef idx="2">
            <a:schemeClr val="dk1"/>
          </a:effectRef>
          <a:fontRef idx="minor">
            <a:schemeClr val="tx1"/>
          </a:fontRef>
        </p:style>
      </p:cxnSp>
      <p:cxnSp>
        <p:nvCxnSpPr>
          <p:cNvPr id="434" name="Straight Connector 433"/>
          <p:cNvCxnSpPr/>
          <p:nvPr/>
        </p:nvCxnSpPr>
        <p:spPr>
          <a:xfrm rot="5400000" flipH="1" flipV="1">
            <a:off x="3609561" y="4327533"/>
            <a:ext cx="3752866" cy="0"/>
          </a:xfrm>
          <a:prstGeom prst="line">
            <a:avLst/>
          </a:prstGeom>
        </p:spPr>
        <p:style>
          <a:lnRef idx="3">
            <a:schemeClr val="dk1"/>
          </a:lnRef>
          <a:fillRef idx="0">
            <a:schemeClr val="dk1"/>
          </a:fillRef>
          <a:effectRef idx="2">
            <a:schemeClr val="dk1"/>
          </a:effectRef>
          <a:fontRef idx="minor">
            <a:schemeClr val="tx1"/>
          </a:fontRef>
        </p:style>
      </p:cxnSp>
      <p:sp>
        <p:nvSpPr>
          <p:cNvPr id="454" name="Oval 453"/>
          <p:cNvSpPr/>
          <p:nvPr/>
        </p:nvSpPr>
        <p:spPr>
          <a:xfrm>
            <a:off x="3681772"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5" name="Oval 454"/>
          <p:cNvSpPr/>
          <p:nvPr/>
        </p:nvSpPr>
        <p:spPr>
          <a:xfrm>
            <a:off x="3978515"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6" name="Oval 455"/>
          <p:cNvSpPr/>
          <p:nvPr/>
        </p:nvSpPr>
        <p:spPr>
          <a:xfrm>
            <a:off x="4275257" y="5073650"/>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57" name="Oval 456"/>
          <p:cNvSpPr/>
          <p:nvPr/>
        </p:nvSpPr>
        <p:spPr>
          <a:xfrm>
            <a:off x="4572000" y="507365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58" name="Oval 457"/>
          <p:cNvSpPr/>
          <p:nvPr/>
        </p:nvSpPr>
        <p:spPr>
          <a:xfrm>
            <a:off x="4868742" y="507365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59" name="Oval 458"/>
          <p:cNvSpPr/>
          <p:nvPr/>
        </p:nvSpPr>
        <p:spPr>
          <a:xfrm>
            <a:off x="5165485" y="5073650"/>
            <a:ext cx="296743" cy="2879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61" name="Oval 460"/>
          <p:cNvSpPr/>
          <p:nvPr/>
        </p:nvSpPr>
        <p:spPr>
          <a:xfrm>
            <a:off x="3598290"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2" name="Oval 461"/>
          <p:cNvSpPr/>
          <p:nvPr/>
        </p:nvSpPr>
        <p:spPr>
          <a:xfrm>
            <a:off x="3895033"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3" name="Oval 462"/>
          <p:cNvSpPr/>
          <p:nvPr/>
        </p:nvSpPr>
        <p:spPr>
          <a:xfrm>
            <a:off x="4191775" y="4791684"/>
            <a:ext cx="296743" cy="2879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64" name="Oval 463"/>
          <p:cNvSpPr/>
          <p:nvPr/>
        </p:nvSpPr>
        <p:spPr>
          <a:xfrm>
            <a:off x="4488518" y="479168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5" name="Oval 464"/>
          <p:cNvSpPr/>
          <p:nvPr/>
        </p:nvSpPr>
        <p:spPr>
          <a:xfrm>
            <a:off x="4785260" y="479168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66" name="Oval 465"/>
          <p:cNvSpPr/>
          <p:nvPr/>
        </p:nvSpPr>
        <p:spPr>
          <a:xfrm>
            <a:off x="5082003" y="479168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8" name="Oval 467"/>
          <p:cNvSpPr/>
          <p:nvPr/>
        </p:nvSpPr>
        <p:spPr>
          <a:xfrm>
            <a:off x="3681772"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69" name="Oval 468"/>
          <p:cNvSpPr/>
          <p:nvPr/>
        </p:nvSpPr>
        <p:spPr>
          <a:xfrm>
            <a:off x="3978515"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0" name="Oval 469"/>
          <p:cNvSpPr/>
          <p:nvPr/>
        </p:nvSpPr>
        <p:spPr>
          <a:xfrm>
            <a:off x="4275257" y="4515256"/>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71" name="Oval 470"/>
          <p:cNvSpPr/>
          <p:nvPr/>
        </p:nvSpPr>
        <p:spPr>
          <a:xfrm>
            <a:off x="4572000" y="4515256"/>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72" name="Oval 471"/>
          <p:cNvSpPr/>
          <p:nvPr/>
        </p:nvSpPr>
        <p:spPr>
          <a:xfrm>
            <a:off x="4868742" y="4515256"/>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3" name="Oval 472"/>
          <p:cNvSpPr/>
          <p:nvPr/>
        </p:nvSpPr>
        <p:spPr>
          <a:xfrm>
            <a:off x="5165485" y="4515256"/>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75" name="Oval 474"/>
          <p:cNvSpPr/>
          <p:nvPr/>
        </p:nvSpPr>
        <p:spPr>
          <a:xfrm>
            <a:off x="3598290"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6" name="Oval 475"/>
          <p:cNvSpPr/>
          <p:nvPr/>
        </p:nvSpPr>
        <p:spPr>
          <a:xfrm>
            <a:off x="3895033" y="4238828"/>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77" name="Oval 476"/>
          <p:cNvSpPr/>
          <p:nvPr/>
        </p:nvSpPr>
        <p:spPr>
          <a:xfrm>
            <a:off x="4191775"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8" name="Oval 477"/>
          <p:cNvSpPr/>
          <p:nvPr/>
        </p:nvSpPr>
        <p:spPr>
          <a:xfrm>
            <a:off x="4488518"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79" name="Oval 478"/>
          <p:cNvSpPr/>
          <p:nvPr/>
        </p:nvSpPr>
        <p:spPr>
          <a:xfrm>
            <a:off x="4785260" y="4238828"/>
            <a:ext cx="296743" cy="2879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80" name="Oval 479"/>
          <p:cNvSpPr/>
          <p:nvPr/>
        </p:nvSpPr>
        <p:spPr>
          <a:xfrm>
            <a:off x="5082003" y="423882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2" name="Oval 481"/>
          <p:cNvSpPr/>
          <p:nvPr/>
        </p:nvSpPr>
        <p:spPr>
          <a:xfrm>
            <a:off x="3691500"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3" name="Oval 482"/>
          <p:cNvSpPr/>
          <p:nvPr/>
        </p:nvSpPr>
        <p:spPr>
          <a:xfrm>
            <a:off x="3988243" y="396240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4" name="Oval 483"/>
          <p:cNvSpPr/>
          <p:nvPr/>
        </p:nvSpPr>
        <p:spPr>
          <a:xfrm>
            <a:off x="4284985"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5" name="Oval 484"/>
          <p:cNvSpPr/>
          <p:nvPr/>
        </p:nvSpPr>
        <p:spPr>
          <a:xfrm>
            <a:off x="4581728"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6" name="Oval 485"/>
          <p:cNvSpPr/>
          <p:nvPr/>
        </p:nvSpPr>
        <p:spPr>
          <a:xfrm>
            <a:off x="4878470" y="3962400"/>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87" name="Oval 486"/>
          <p:cNvSpPr/>
          <p:nvPr/>
        </p:nvSpPr>
        <p:spPr>
          <a:xfrm>
            <a:off x="5175213" y="3962400"/>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89" name="Oval 488"/>
          <p:cNvSpPr/>
          <p:nvPr/>
        </p:nvSpPr>
        <p:spPr>
          <a:xfrm>
            <a:off x="3594100"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0" name="Oval 489"/>
          <p:cNvSpPr/>
          <p:nvPr/>
        </p:nvSpPr>
        <p:spPr>
          <a:xfrm>
            <a:off x="3890843" y="369016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91" name="Oval 490"/>
          <p:cNvSpPr/>
          <p:nvPr/>
        </p:nvSpPr>
        <p:spPr>
          <a:xfrm>
            <a:off x="4187585" y="3690162"/>
            <a:ext cx="296743" cy="2879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92" name="Oval 491"/>
          <p:cNvSpPr/>
          <p:nvPr/>
        </p:nvSpPr>
        <p:spPr>
          <a:xfrm>
            <a:off x="4484328"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3" name="Oval 492"/>
          <p:cNvSpPr/>
          <p:nvPr/>
        </p:nvSpPr>
        <p:spPr>
          <a:xfrm>
            <a:off x="4781070" y="3690162"/>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94" name="Oval 493"/>
          <p:cNvSpPr/>
          <p:nvPr/>
        </p:nvSpPr>
        <p:spPr>
          <a:xfrm>
            <a:off x="5077813" y="3690162"/>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6" name="Oval 495"/>
          <p:cNvSpPr/>
          <p:nvPr/>
        </p:nvSpPr>
        <p:spPr>
          <a:xfrm>
            <a:off x="3691500"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7" name="Oval 496"/>
          <p:cNvSpPr/>
          <p:nvPr/>
        </p:nvSpPr>
        <p:spPr>
          <a:xfrm>
            <a:off x="3988243"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98" name="Oval 497"/>
          <p:cNvSpPr/>
          <p:nvPr/>
        </p:nvSpPr>
        <p:spPr>
          <a:xfrm>
            <a:off x="4284985" y="3409544"/>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99" name="Oval 498"/>
          <p:cNvSpPr/>
          <p:nvPr/>
        </p:nvSpPr>
        <p:spPr>
          <a:xfrm>
            <a:off x="4581728" y="3409544"/>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0" name="Oval 499"/>
          <p:cNvSpPr/>
          <p:nvPr/>
        </p:nvSpPr>
        <p:spPr>
          <a:xfrm>
            <a:off x="4878470" y="3409544"/>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1" name="Oval 500"/>
          <p:cNvSpPr/>
          <p:nvPr/>
        </p:nvSpPr>
        <p:spPr>
          <a:xfrm>
            <a:off x="5175213" y="3409544"/>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03" name="Oval 502"/>
          <p:cNvSpPr/>
          <p:nvPr/>
        </p:nvSpPr>
        <p:spPr>
          <a:xfrm>
            <a:off x="3598290" y="3131288"/>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4" name="Oval 503"/>
          <p:cNvSpPr/>
          <p:nvPr/>
        </p:nvSpPr>
        <p:spPr>
          <a:xfrm>
            <a:off x="3895033" y="3131288"/>
            <a:ext cx="296743" cy="2879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05" name="Oval 504"/>
          <p:cNvSpPr/>
          <p:nvPr/>
        </p:nvSpPr>
        <p:spPr>
          <a:xfrm>
            <a:off x="4191775"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6" name="Oval 505"/>
          <p:cNvSpPr/>
          <p:nvPr/>
        </p:nvSpPr>
        <p:spPr>
          <a:xfrm>
            <a:off x="4488518"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07" name="Oval 506"/>
          <p:cNvSpPr/>
          <p:nvPr/>
        </p:nvSpPr>
        <p:spPr>
          <a:xfrm>
            <a:off x="4785260" y="3131288"/>
            <a:ext cx="296743" cy="2879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08" name="Oval 507"/>
          <p:cNvSpPr/>
          <p:nvPr/>
        </p:nvSpPr>
        <p:spPr>
          <a:xfrm>
            <a:off x="5082003" y="3131288"/>
            <a:ext cx="296743" cy="2879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12" name="Oval 511"/>
          <p:cNvSpPr/>
          <p:nvPr/>
        </p:nvSpPr>
        <p:spPr>
          <a:xfrm>
            <a:off x="368300" y="3546945"/>
            <a:ext cx="622300" cy="6435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aphicFrame>
        <p:nvGraphicFramePr>
          <p:cNvPr id="519" name="Object 518"/>
          <p:cNvGraphicFramePr>
            <a:graphicFrameLocks noChangeAspect="1"/>
          </p:cNvGraphicFramePr>
          <p:nvPr/>
        </p:nvGraphicFramePr>
        <p:xfrm>
          <a:off x="1371600" y="3443287"/>
          <a:ext cx="1816100" cy="850900"/>
        </p:xfrm>
        <a:graphic>
          <a:graphicData uri="http://schemas.openxmlformats.org/presentationml/2006/ole">
            <p:oleObj spid="_x0000_s160770" name="Equation" r:id="rId4" imgW="1002960" imgH="469800" progId="Equation.3">
              <p:embed/>
            </p:oleObj>
          </a:graphicData>
        </a:graphic>
      </p:graphicFrame>
      <p:graphicFrame>
        <p:nvGraphicFramePr>
          <p:cNvPr id="121859" name="Object 3"/>
          <p:cNvGraphicFramePr>
            <a:graphicFrameLocks noChangeAspect="1"/>
          </p:cNvGraphicFramePr>
          <p:nvPr/>
        </p:nvGraphicFramePr>
        <p:xfrm>
          <a:off x="7239000" y="3473450"/>
          <a:ext cx="876300" cy="879475"/>
        </p:xfrm>
        <a:graphic>
          <a:graphicData uri="http://schemas.openxmlformats.org/presentationml/2006/ole">
            <p:oleObj spid="_x0000_s160771" name="Equation" r:id="rId5" imgW="469800" imgH="469800" progId="Equation.3">
              <p:embed/>
            </p:oleObj>
          </a:graphicData>
        </a:graphic>
      </p:graphicFrame>
      <p:graphicFrame>
        <p:nvGraphicFramePr>
          <p:cNvPr id="121860" name="Object 4"/>
          <p:cNvGraphicFramePr>
            <a:graphicFrameLocks noChangeAspect="1"/>
          </p:cNvGraphicFramePr>
          <p:nvPr/>
        </p:nvGraphicFramePr>
        <p:xfrm>
          <a:off x="7239000" y="4362450"/>
          <a:ext cx="546100" cy="809625"/>
        </p:xfrm>
        <a:graphic>
          <a:graphicData uri="http://schemas.openxmlformats.org/presentationml/2006/ole">
            <p:oleObj spid="_x0000_s160772" name="Equation" r:id="rId6" imgW="291960" imgH="431640" progId="Equation.3">
              <p:embed/>
            </p:oleObj>
          </a:graphicData>
        </a:graphic>
      </p:graphicFrame>
      <p:sp>
        <p:nvSpPr>
          <p:cNvPr id="209" name="Oval 208"/>
          <p:cNvSpPr/>
          <p:nvPr/>
        </p:nvSpPr>
        <p:spPr>
          <a:xfrm>
            <a:off x="6127750" y="4445470"/>
            <a:ext cx="622300" cy="643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0" name="Oval 209"/>
          <p:cNvSpPr/>
          <p:nvPr/>
        </p:nvSpPr>
        <p:spPr>
          <a:xfrm>
            <a:off x="6127750" y="3546945"/>
            <a:ext cx="622300" cy="6435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11" name="Title 1"/>
          <p:cNvSpPr txBox="1">
            <a:spLocks/>
          </p:cNvSpPr>
          <p:nvPr/>
        </p:nvSpPr>
        <p:spPr>
          <a:xfrm>
            <a:off x="5543550" y="2184400"/>
            <a:ext cx="360045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00B0F0"/>
                </a:solidFill>
                <a:effectLst/>
                <a:uLnTx/>
                <a:uFillTx/>
                <a:latin typeface="Segoe" pitchFamily="34" charset="0"/>
                <a:ea typeface="+mj-ea"/>
                <a:cs typeface="+mj-cs"/>
              </a:rPr>
              <a:t>Partial orderings</a:t>
            </a:r>
            <a:endParaRPr kumimoji="0" lang="en-GB" sz="3200" b="0" i="0" u="none" strike="noStrike" kern="1200" cap="none" spc="0" normalizeH="0" baseline="0" noProof="0" dirty="0">
              <a:ln>
                <a:noFill/>
              </a:ln>
              <a:solidFill>
                <a:srgbClr val="00B0F0"/>
              </a:solidFill>
              <a:effectLst/>
              <a:uLnTx/>
              <a:uFillTx/>
              <a:latin typeface="Segoe" pitchFamily="34" charset="0"/>
              <a:ea typeface="+mj-ea"/>
              <a:cs typeface="+mj-cs"/>
            </a:endParaRPr>
          </a:p>
        </p:txBody>
      </p:sp>
      <p:sp>
        <p:nvSpPr>
          <p:cNvPr id="212" name="Title 1"/>
          <p:cNvSpPr txBox="1">
            <a:spLocks/>
          </p:cNvSpPr>
          <p:nvPr/>
        </p:nvSpPr>
        <p:spPr>
          <a:xfrm>
            <a:off x="171450" y="2184400"/>
            <a:ext cx="267335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00B0F0"/>
                </a:solidFill>
                <a:effectLst/>
                <a:uLnTx/>
                <a:uFillTx/>
                <a:latin typeface="Segoe" pitchFamily="34" charset="0"/>
                <a:ea typeface="+mj-ea"/>
                <a:cs typeface="+mj-cs"/>
              </a:rPr>
              <a:t>Top N</a:t>
            </a:r>
            <a:endParaRPr kumimoji="0" lang="en-GB" sz="3200" b="0" i="0" u="none" strike="noStrike" kern="1200" cap="none" spc="0" normalizeH="0" baseline="0" noProof="0" dirty="0">
              <a:ln>
                <a:noFill/>
              </a:ln>
              <a:solidFill>
                <a:srgbClr val="00B0F0"/>
              </a:solidFill>
              <a:effectLst/>
              <a:uLnTx/>
              <a:uFillTx/>
              <a:latin typeface="Segoe" pitchFamily="34" charset="0"/>
              <a:ea typeface="+mj-ea"/>
              <a:cs typeface="+mj-cs"/>
            </a:endParaRPr>
          </a:p>
        </p:txBody>
      </p:sp>
      <p:sp>
        <p:nvSpPr>
          <p:cNvPr id="213" name="Oval 212"/>
          <p:cNvSpPr/>
          <p:nvPr/>
        </p:nvSpPr>
        <p:spPr>
          <a:xfrm>
            <a:off x="6127750" y="4445470"/>
            <a:ext cx="622300" cy="6435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14" name="Oval 213"/>
          <p:cNvSpPr/>
          <p:nvPr/>
        </p:nvSpPr>
        <p:spPr>
          <a:xfrm>
            <a:off x="368300" y="4445470"/>
            <a:ext cx="622300" cy="643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15" name="Oval 214"/>
          <p:cNvSpPr/>
          <p:nvPr/>
        </p:nvSpPr>
        <p:spPr>
          <a:xfrm>
            <a:off x="368300" y="4445470"/>
            <a:ext cx="622300" cy="6435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graphicFrame>
        <p:nvGraphicFramePr>
          <p:cNvPr id="160773" name="Object 5"/>
          <p:cNvGraphicFramePr>
            <a:graphicFrameLocks noChangeAspect="1"/>
          </p:cNvGraphicFramePr>
          <p:nvPr/>
        </p:nvGraphicFramePr>
        <p:xfrm>
          <a:off x="1371600" y="4356100"/>
          <a:ext cx="1549400" cy="822325"/>
        </p:xfrm>
        <a:graphic>
          <a:graphicData uri="http://schemas.openxmlformats.org/presentationml/2006/ole">
            <p:oleObj spid="_x0000_s160773" name="Equation" r:id="rId7" imgW="812520" imgH="431640" progId="Equation.3">
              <p:embed/>
            </p:oleObj>
          </a:graphicData>
        </a:graphic>
      </p:graphicFrame>
      <p:sp>
        <p:nvSpPr>
          <p:cNvPr id="84" name="Rectangle 83"/>
          <p:cNvSpPr/>
          <p:nvPr/>
        </p:nvSpPr>
        <p:spPr>
          <a:xfrm>
            <a:off x="5528395" y="5340350"/>
            <a:ext cx="3615605" cy="369332"/>
          </a:xfrm>
          <a:prstGeom prst="rect">
            <a:avLst/>
          </a:prstGeom>
        </p:spPr>
        <p:txBody>
          <a:bodyPr wrap="none">
            <a:spAutoFit/>
          </a:bodyPr>
          <a:lstStyle/>
          <a:p>
            <a:r>
              <a:rPr lang="en-GB" dirty="0" smtClean="0"/>
              <a:t>Bradley-Terry model for case of pairs</a:t>
            </a:r>
            <a:endParaRPr lang="en-GB" dirty="0"/>
          </a:p>
        </p:txBody>
      </p:sp>
      <p:sp>
        <p:nvSpPr>
          <p:cNvPr id="85" name="Title 84"/>
          <p:cNvSpPr>
            <a:spLocks noGrp="1"/>
          </p:cNvSpPr>
          <p:nvPr>
            <p:ph type="title"/>
          </p:nvPr>
        </p:nvSpPr>
        <p:spPr/>
        <p:txBody>
          <a:bodyPr>
            <a:normAutofit fontScale="90000"/>
          </a:bodyPr>
          <a:lstStyle/>
          <a:p>
            <a:r>
              <a:rPr lang="en-GB" dirty="0" err="1" smtClean="0"/>
              <a:t>Plackett</a:t>
            </a:r>
            <a:r>
              <a:rPr lang="en-GB" dirty="0" smtClean="0"/>
              <a:t>-Luce: vase interpretation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 calcmode="lin" valueType="num">
                                      <p:cBhvr>
                                        <p:cTn id="7" dur="500" fill="hold"/>
                                        <p:tgtEl>
                                          <p:spTgt spid="512"/>
                                        </p:tgtEl>
                                        <p:attrNameLst>
                                          <p:attrName>ppt_w</p:attrName>
                                        </p:attrNameLst>
                                      </p:cBhvr>
                                      <p:tavLst>
                                        <p:tav tm="0">
                                          <p:val>
                                            <p:fltVal val="0"/>
                                          </p:val>
                                        </p:tav>
                                        <p:tav tm="100000">
                                          <p:val>
                                            <p:strVal val="#ppt_w"/>
                                          </p:val>
                                        </p:tav>
                                      </p:tavLst>
                                    </p:anim>
                                    <p:anim calcmode="lin" valueType="num">
                                      <p:cBhvr>
                                        <p:cTn id="8" dur="500" fill="hold"/>
                                        <p:tgtEl>
                                          <p:spTgt spid="512"/>
                                        </p:tgtEl>
                                        <p:attrNameLst>
                                          <p:attrName>ppt_h</p:attrName>
                                        </p:attrNameLst>
                                      </p:cBhvr>
                                      <p:tavLst>
                                        <p:tav tm="0">
                                          <p:val>
                                            <p:fltVal val="0"/>
                                          </p:val>
                                        </p:tav>
                                        <p:tav tm="100000">
                                          <p:val>
                                            <p:strVal val="#ppt_h"/>
                                          </p:val>
                                        </p:tav>
                                      </p:tavLst>
                                    </p:anim>
                                    <p:animEffect transition="in" filter="fade">
                                      <p:cBhvr>
                                        <p:cTn id="9" dur="500"/>
                                        <p:tgtEl>
                                          <p:spTgt spid="51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p:cTn id="17" dur="500" fill="hold"/>
                                        <p:tgtEl>
                                          <p:spTgt spid="215"/>
                                        </p:tgtEl>
                                        <p:attrNameLst>
                                          <p:attrName>ppt_w</p:attrName>
                                        </p:attrNameLst>
                                      </p:cBhvr>
                                      <p:tavLst>
                                        <p:tav tm="0">
                                          <p:val>
                                            <p:fltVal val="0"/>
                                          </p:val>
                                        </p:tav>
                                        <p:tav tm="100000">
                                          <p:val>
                                            <p:strVal val="#ppt_w"/>
                                          </p:val>
                                        </p:tav>
                                      </p:tavLst>
                                    </p:anim>
                                    <p:anim calcmode="lin" valueType="num">
                                      <p:cBhvr>
                                        <p:cTn id="18" dur="500" fill="hold"/>
                                        <p:tgtEl>
                                          <p:spTgt spid="215"/>
                                        </p:tgtEl>
                                        <p:attrNameLst>
                                          <p:attrName>ppt_h</p:attrName>
                                        </p:attrNameLst>
                                      </p:cBhvr>
                                      <p:tavLst>
                                        <p:tav tm="0">
                                          <p:val>
                                            <p:fltVal val="0"/>
                                          </p:val>
                                        </p:tav>
                                        <p:tav tm="100000">
                                          <p:val>
                                            <p:strVal val="#ppt_h"/>
                                          </p:val>
                                        </p:tav>
                                      </p:tavLst>
                                    </p:anim>
                                    <p:animEffect transition="in" filter="fade">
                                      <p:cBhvr>
                                        <p:cTn id="19" dur="500"/>
                                        <p:tgtEl>
                                          <p:spTgt spid="2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15"/>
                                        </p:tgtEl>
                                        <p:attrNameLst>
                                          <p:attrName>style.visibility</p:attrName>
                                        </p:attrNameLst>
                                      </p:cBhvr>
                                      <p:to>
                                        <p:strVal val="hidden"/>
                                      </p:to>
                                    </p:set>
                                  </p:childTnLst>
                                </p:cTn>
                              </p:par>
                              <p:par>
                                <p:cTn id="24" presetID="53" presetClass="entr" presetSubtype="0" fill="hold" grpId="0" nodeType="withEffect">
                                  <p:stCondLst>
                                    <p:cond delay="0"/>
                                  </p:stCondLst>
                                  <p:childTnLst>
                                    <p:set>
                                      <p:cBhvr>
                                        <p:cTn id="25" dur="1" fill="hold">
                                          <p:stCondLst>
                                            <p:cond delay="0"/>
                                          </p:stCondLst>
                                        </p:cTn>
                                        <p:tgtEl>
                                          <p:spTgt spid="214"/>
                                        </p:tgtEl>
                                        <p:attrNameLst>
                                          <p:attrName>style.visibility</p:attrName>
                                        </p:attrNameLst>
                                      </p:cBhvr>
                                      <p:to>
                                        <p:strVal val="visible"/>
                                      </p:to>
                                    </p:set>
                                    <p:anim calcmode="lin" valueType="num">
                                      <p:cBhvr>
                                        <p:cTn id="26" dur="500" fill="hold"/>
                                        <p:tgtEl>
                                          <p:spTgt spid="214"/>
                                        </p:tgtEl>
                                        <p:attrNameLst>
                                          <p:attrName>ppt_w</p:attrName>
                                        </p:attrNameLst>
                                      </p:cBhvr>
                                      <p:tavLst>
                                        <p:tav tm="0">
                                          <p:val>
                                            <p:fltVal val="0"/>
                                          </p:val>
                                        </p:tav>
                                        <p:tav tm="100000">
                                          <p:val>
                                            <p:strVal val="#ppt_w"/>
                                          </p:val>
                                        </p:tav>
                                      </p:tavLst>
                                    </p:anim>
                                    <p:anim calcmode="lin" valueType="num">
                                      <p:cBhvr>
                                        <p:cTn id="27" dur="500" fill="hold"/>
                                        <p:tgtEl>
                                          <p:spTgt spid="214"/>
                                        </p:tgtEl>
                                        <p:attrNameLst>
                                          <p:attrName>ppt_h</p:attrName>
                                        </p:attrNameLst>
                                      </p:cBhvr>
                                      <p:tavLst>
                                        <p:tav tm="0">
                                          <p:val>
                                            <p:fltVal val="0"/>
                                          </p:val>
                                        </p:tav>
                                        <p:tav tm="100000">
                                          <p:val>
                                            <p:strVal val="#ppt_h"/>
                                          </p:val>
                                        </p:tav>
                                      </p:tavLst>
                                    </p:anim>
                                    <p:animEffect transition="in" filter="fade">
                                      <p:cBhvr>
                                        <p:cTn id="28" dur="500"/>
                                        <p:tgtEl>
                                          <p:spTgt spid="214"/>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607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p:cTn id="43" dur="500" fill="hold"/>
                                        <p:tgtEl>
                                          <p:spTgt spid="213"/>
                                        </p:tgtEl>
                                        <p:attrNameLst>
                                          <p:attrName>ppt_w</p:attrName>
                                        </p:attrNameLst>
                                      </p:cBhvr>
                                      <p:tavLst>
                                        <p:tav tm="0">
                                          <p:val>
                                            <p:fltVal val="0"/>
                                          </p:val>
                                        </p:tav>
                                        <p:tav tm="100000">
                                          <p:val>
                                            <p:strVal val="#ppt_w"/>
                                          </p:val>
                                        </p:tav>
                                      </p:tavLst>
                                    </p:anim>
                                    <p:anim calcmode="lin" valueType="num">
                                      <p:cBhvr>
                                        <p:cTn id="44" dur="500" fill="hold"/>
                                        <p:tgtEl>
                                          <p:spTgt spid="213"/>
                                        </p:tgtEl>
                                        <p:attrNameLst>
                                          <p:attrName>ppt_h</p:attrName>
                                        </p:attrNameLst>
                                      </p:cBhvr>
                                      <p:tavLst>
                                        <p:tav tm="0">
                                          <p:val>
                                            <p:fltVal val="0"/>
                                          </p:val>
                                        </p:tav>
                                        <p:tav tm="100000">
                                          <p:val>
                                            <p:strVal val="#ppt_h"/>
                                          </p:val>
                                        </p:tav>
                                      </p:tavLst>
                                    </p:anim>
                                    <p:animEffect transition="in" filter="fade">
                                      <p:cBhvr>
                                        <p:cTn id="45" dur="500"/>
                                        <p:tgtEl>
                                          <p:spTgt spid="2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13"/>
                                        </p:tgtEl>
                                        <p:attrNameLst>
                                          <p:attrName>style.visibility</p:attrName>
                                        </p:attrNameLst>
                                      </p:cBhvr>
                                      <p:to>
                                        <p:strVal val="hidden"/>
                                      </p:to>
                                    </p:set>
                                  </p:childTnLst>
                                </p:cTn>
                              </p:par>
                              <p:par>
                                <p:cTn id="50" presetID="53" presetClass="entr" presetSubtype="0" fill="hold" grpId="0" nodeType="withEffect">
                                  <p:stCondLst>
                                    <p:cond delay="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Effect transition="in" filter="fade">
                                      <p:cBhvr>
                                        <p:cTn id="54" dur="500"/>
                                        <p:tgtEl>
                                          <p:spTgt spid="20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18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18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animBg="1"/>
      <p:bldP spid="209" grpId="0" animBg="1"/>
      <p:bldP spid="210" grpId="0" animBg="1"/>
      <p:bldP spid="213" grpId="0" animBg="1"/>
      <p:bldP spid="213" grpId="1" animBg="1"/>
      <p:bldP spid="214" grpId="0" animBg="1"/>
      <p:bldP spid="215" grpId="0" animBg="1"/>
      <p:bldP spid="215" grpId="1" animBg="1"/>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Luce’s Choice Axiom</a:t>
            </a:r>
            <a:endParaRPr lang="en-GB" dirty="0"/>
          </a:p>
        </p:txBody>
      </p:sp>
      <p:pic>
        <p:nvPicPr>
          <p:cNvPr id="123912" name="Cappacino" descr="C:\Users\esnelson\AppData\Local\Microsoft\Windows\Temporary Internet Files\Content.IE5\IITKD4MJ\MPj04329860000[1].jpg"/>
          <p:cNvPicPr>
            <a:picLocks noChangeAspect="1" noChangeArrowheads="1"/>
          </p:cNvPicPr>
          <p:nvPr/>
        </p:nvPicPr>
        <p:blipFill>
          <a:blip r:embed="rId3" cstate="print"/>
          <a:srcRect/>
          <a:stretch>
            <a:fillRect/>
          </a:stretch>
        </p:blipFill>
        <p:spPr bwMode="auto">
          <a:xfrm>
            <a:off x="4305300" y="1917700"/>
            <a:ext cx="2314448" cy="3466720"/>
          </a:xfrm>
          <a:prstGeom prst="rect">
            <a:avLst/>
          </a:prstGeom>
          <a:noFill/>
        </p:spPr>
      </p:pic>
      <p:pic>
        <p:nvPicPr>
          <p:cNvPr id="123913" name="Wine" descr="C:\Users\esnelson\AppData\Local\Microsoft\Windows\Temporary Internet Files\Content.IE5\IITKD4MJ\MPj04329520000[1].jpg"/>
          <p:cNvPicPr>
            <a:picLocks noChangeAspect="1" noChangeArrowheads="1"/>
          </p:cNvPicPr>
          <p:nvPr/>
        </p:nvPicPr>
        <p:blipFill>
          <a:blip r:embed="rId4" cstate="print"/>
          <a:srcRect/>
          <a:stretch>
            <a:fillRect/>
          </a:stretch>
        </p:blipFill>
        <p:spPr bwMode="auto">
          <a:xfrm>
            <a:off x="1593850" y="3606800"/>
            <a:ext cx="2104560" cy="2978150"/>
          </a:xfrm>
          <a:prstGeom prst="rect">
            <a:avLst/>
          </a:prstGeom>
          <a:noFill/>
        </p:spPr>
      </p:pic>
      <p:pic>
        <p:nvPicPr>
          <p:cNvPr id="123914" name="Beer" descr="C:\Users\esnelson\AppData\Local\Microsoft\Windows\Temporary Internet Files\Content.IE5\IITKD4MJ\MPj04341600000[1].jpg"/>
          <p:cNvPicPr>
            <a:picLocks noChangeAspect="1" noChangeArrowheads="1"/>
          </p:cNvPicPr>
          <p:nvPr/>
        </p:nvPicPr>
        <p:blipFill>
          <a:blip r:embed="rId5" cstate="print"/>
          <a:srcRect/>
          <a:stretch>
            <a:fillRect/>
          </a:stretch>
        </p:blipFill>
        <p:spPr bwMode="auto">
          <a:xfrm>
            <a:off x="793750" y="1678781"/>
            <a:ext cx="2400300" cy="1750219"/>
          </a:xfrm>
          <a:prstGeom prst="rect">
            <a:avLst/>
          </a:prstGeom>
          <a:noFill/>
        </p:spPr>
      </p:pic>
      <p:pic>
        <p:nvPicPr>
          <p:cNvPr id="123917" name="Coke" descr="C:\Users\esnelson\AppData\Local\Microsoft\Windows\Temporary Internet Files\Content.IE5\IITKD4MJ\MPj04304720000[1].jpg"/>
          <p:cNvPicPr>
            <a:picLocks noChangeAspect="1" noChangeArrowheads="1"/>
          </p:cNvPicPr>
          <p:nvPr/>
        </p:nvPicPr>
        <p:blipFill>
          <a:blip r:embed="rId6" cstate="print"/>
          <a:srcRect/>
          <a:stretch>
            <a:fillRect/>
          </a:stretch>
        </p:blipFill>
        <p:spPr bwMode="auto">
          <a:xfrm>
            <a:off x="6883400" y="4095750"/>
            <a:ext cx="2133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3000"/>
                                        <p:tgtEl>
                                          <p:spTgt spid="123914"/>
                                        </p:tgtEl>
                                        <p:attrNameLst>
                                          <p:attrName>style.opacity</p:attrName>
                                        </p:attrNameLst>
                                      </p:cBhvr>
                                      <p:to>
                                        <p:strVal val="0.25"/>
                                      </p:to>
                                    </p:set>
                                    <p:animEffect filter="image" prLst="opacity: 0.25">
                                      <p:cBhvr rctx="IE">
                                        <p:cTn id="7" dur="3000"/>
                                        <p:tgtEl>
                                          <p:spTgt spid="123914"/>
                                        </p:tgtEl>
                                      </p:cBhvr>
                                    </p:animEffect>
                                  </p:childTnLst>
                                </p:cTn>
                              </p:par>
                              <p:par>
                                <p:cTn id="8" presetID="9" presetClass="emph" presetSubtype="0" nodeType="withEffect">
                                  <p:stCondLst>
                                    <p:cond delay="0"/>
                                  </p:stCondLst>
                                  <p:childTnLst>
                                    <p:set>
                                      <p:cBhvr rctx="PPT">
                                        <p:cTn id="9" dur="3000"/>
                                        <p:tgtEl>
                                          <p:spTgt spid="123912"/>
                                        </p:tgtEl>
                                        <p:attrNameLst>
                                          <p:attrName>style.opacity</p:attrName>
                                        </p:attrNameLst>
                                      </p:cBhvr>
                                      <p:to>
                                        <p:strVal val="0.25"/>
                                      </p:to>
                                    </p:set>
                                    <p:animEffect filter="image" prLst="opacity: 0.25">
                                      <p:cBhvr rctx="IE">
                                        <p:cTn id="10" dur="3000"/>
                                        <p:tgtEl>
                                          <p:spTgt spid="123912"/>
                                        </p:tgtEl>
                                      </p:cBhvr>
                                    </p:animEffect>
                                  </p:childTnLst>
                                </p:cTn>
                              </p:par>
                              <p:par>
                                <p:cTn id="11" presetID="9" presetClass="emph" presetSubtype="0" nodeType="withEffect">
                                  <p:stCondLst>
                                    <p:cond delay="0"/>
                                  </p:stCondLst>
                                  <p:childTnLst>
                                    <p:set>
                                      <p:cBhvr rctx="PPT">
                                        <p:cTn id="12" dur="3000"/>
                                        <p:tgtEl>
                                          <p:spTgt spid="123917"/>
                                        </p:tgtEl>
                                        <p:attrNameLst>
                                          <p:attrName>style.opacity</p:attrName>
                                        </p:attrNameLst>
                                      </p:cBhvr>
                                      <p:to>
                                        <p:strVal val="0.25"/>
                                      </p:to>
                                    </p:set>
                                    <p:animEffect filter="image" prLst="opacity: 0.25">
                                      <p:cBhvr rctx="IE">
                                        <p:cTn id="13" dur="3000"/>
                                        <p:tgtEl>
                                          <p:spTgt spid="1239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23912"/>
                                        </p:tgtEl>
                                        <p:attrNameLst>
                                          <p:attrName>style.opacity</p:attrName>
                                        </p:attrNameLst>
                                      </p:cBhvr>
                                      <p:to>
                                        <p:strVal val="0.25"/>
                                      </p:to>
                                    </p:set>
                                    <p:animEffect filter="image" prLst="opacity: 0.25">
                                      <p:cBhvr rctx="IE">
                                        <p:cTn id="18" dur="indefinite"/>
                                        <p:tgtEl>
                                          <p:spTgt spid="123912"/>
                                        </p:tgtEl>
                                      </p:cBhvr>
                                    </p:animEffect>
                                  </p:childTnLst>
                                </p:cTn>
                              </p:par>
                              <p:par>
                                <p:cTn id="19" presetID="9" presetClass="emph" presetSubtype="0" nodeType="withEffect">
                                  <p:stCondLst>
                                    <p:cond delay="0"/>
                                  </p:stCondLst>
                                  <p:childTnLst>
                                    <p:set>
                                      <p:cBhvr rctx="PPT">
                                        <p:cTn id="20" dur="indefinite"/>
                                        <p:tgtEl>
                                          <p:spTgt spid="123917"/>
                                        </p:tgtEl>
                                        <p:attrNameLst>
                                          <p:attrName>style.opacity</p:attrName>
                                        </p:attrNameLst>
                                      </p:cBhvr>
                                      <p:to>
                                        <p:strVal val="0.25"/>
                                      </p:to>
                                    </p:set>
                                    <p:animEffect filter="image" prLst="opacity: 0.25">
                                      <p:cBhvr rctx="IE">
                                        <p:cTn id="21" dur="indefinite"/>
                                        <p:tgtEl>
                                          <p:spTgt spid="1239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123914"/>
                                        </p:tgtEl>
                                        <p:attrNameLst>
                                          <p:attrName>style.opacity</p:attrName>
                                        </p:attrNameLst>
                                      </p:cBhvr>
                                      <p:to>
                                        <p:strVal val="0.25"/>
                                      </p:to>
                                    </p:set>
                                    <p:animEffect filter="image" prLst="opacity: 0.25">
                                      <p:cBhvr rctx="IE">
                                        <p:cTn id="26" dur="indefinite"/>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Gumbel</a:t>
            </a:r>
            <a:r>
              <a:rPr lang="en-GB" dirty="0" smtClean="0"/>
              <a:t> </a:t>
            </a:r>
            <a:r>
              <a:rPr lang="en-GB" dirty="0" err="1" smtClean="0"/>
              <a:t>Thurstonian</a:t>
            </a:r>
            <a:r>
              <a:rPr lang="en-GB" dirty="0" smtClean="0"/>
              <a:t> model</a:t>
            </a:r>
            <a:endParaRPr lang="en-GB" dirty="0"/>
          </a:p>
        </p:txBody>
      </p:sp>
      <p:pic>
        <p:nvPicPr>
          <p:cNvPr id="112642" name="Picture 2" descr="C:\sd_mlp\users\esnelson\RankDistributions\RankDistributions\Outputs\GumbelPdfs.png"/>
          <p:cNvPicPr>
            <a:picLocks noChangeAspect="1" noChangeArrowheads="1"/>
          </p:cNvPicPr>
          <p:nvPr/>
        </p:nvPicPr>
        <p:blipFill>
          <a:blip r:embed="rId3" cstate="print"/>
          <a:srcRect/>
          <a:stretch>
            <a:fillRect/>
          </a:stretch>
        </p:blipFill>
        <p:spPr bwMode="auto">
          <a:xfrm>
            <a:off x="304800" y="1651000"/>
            <a:ext cx="6453209" cy="2714644"/>
          </a:xfrm>
          <a:prstGeom prst="rect">
            <a:avLst/>
          </a:prstGeom>
          <a:noFill/>
        </p:spPr>
      </p:pic>
      <p:pic>
        <p:nvPicPr>
          <p:cNvPr id="112643" name="Picture 3" descr="C:\sd_mlp\users\esnelson\RankDistributions\RankDistributions\Outputs\GumbelRankDists.png"/>
          <p:cNvPicPr>
            <a:picLocks noChangeAspect="1" noChangeArrowheads="1"/>
          </p:cNvPicPr>
          <p:nvPr/>
        </p:nvPicPr>
        <p:blipFill>
          <a:blip r:embed="rId4" cstate="print"/>
          <a:srcRect/>
          <a:stretch>
            <a:fillRect/>
          </a:stretch>
        </p:blipFill>
        <p:spPr bwMode="auto">
          <a:xfrm>
            <a:off x="2171700" y="4273550"/>
            <a:ext cx="6972300" cy="2416188"/>
          </a:xfrm>
          <a:prstGeom prst="rect">
            <a:avLst/>
          </a:prstGeom>
          <a:noFill/>
        </p:spPr>
      </p:pic>
      <p:sp>
        <p:nvSpPr>
          <p:cNvPr id="5" name="Rectangle 4"/>
          <p:cNvSpPr/>
          <p:nvPr/>
        </p:nvSpPr>
        <p:spPr>
          <a:xfrm>
            <a:off x="5232400" y="1873250"/>
            <a:ext cx="3911600" cy="1569660"/>
          </a:xfrm>
          <a:prstGeom prst="rect">
            <a:avLst/>
          </a:prstGeom>
        </p:spPr>
        <p:txBody>
          <a:bodyPr wrap="square">
            <a:spAutoFit/>
          </a:bodyPr>
          <a:lstStyle/>
          <a:p>
            <a:r>
              <a:rPr lang="en-GB" sz="3200" dirty="0" smtClean="0"/>
              <a:t>Each item represented by a score distribution on the real line.</a:t>
            </a:r>
            <a:endParaRPr lang="en-GB" sz="3200" dirty="0"/>
          </a:p>
        </p:txBody>
      </p:sp>
      <p:sp>
        <p:nvSpPr>
          <p:cNvPr id="6" name="Rectangle 5"/>
          <p:cNvSpPr/>
          <p:nvPr/>
        </p:nvSpPr>
        <p:spPr>
          <a:xfrm>
            <a:off x="0" y="4574163"/>
            <a:ext cx="2838450" cy="1446550"/>
          </a:xfrm>
          <a:prstGeom prst="rect">
            <a:avLst/>
          </a:prstGeom>
        </p:spPr>
        <p:txBody>
          <a:bodyPr wrap="square">
            <a:spAutoFit/>
          </a:bodyPr>
          <a:lstStyle/>
          <a:p>
            <a:r>
              <a:rPr lang="en-GB" sz="3200" u="sng" dirty="0" smtClean="0"/>
              <a:t>Marginal matrix</a:t>
            </a:r>
          </a:p>
          <a:p>
            <a:r>
              <a:rPr lang="en-GB" sz="2800" dirty="0" smtClean="0"/>
              <a:t>Probability of an item in a position</a:t>
            </a:r>
            <a:endParaRPr lang="en-GB" sz="3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begin{align*}&#10;D_{\alpha}(p ~||~ q) &amp;= 0 \qquad \mbox{if $p = q$}&#10;\\&#10;D_{\alpha}(p ~||~ q) &amp;&gt; 0 \qquad \mbox{otherwise}&#10;\end{align*}&#10;\end{document}&#10;"/>
  <p:tag name="EXTERNALNAME" val="txp_fig"/>
  <p:tag name="BLEND" val="False"/>
  <p:tag name="TRANSPARENT" val="False"/>
  <p:tag name="KEEPFILES" val="False"/>
  <p:tag name="DEBUGPAUSE" val="False"/>
  <p:tag name="RESOLUTION" val="1200"/>
  <p:tag name="TIMEOUT" val="(none)"/>
  <p:tag name="BOXWIDTH" val="392"/>
  <p:tag name="BOXHEIGHT" val="350"/>
  <p:tag name="BOXFONT" val="10"/>
  <p:tag name="BOXWRAP" val="False"/>
  <p:tag name="WORKAROUNDTRANSPARENCYBUG" val="False"/>
  <p:tag name="ALLOWFONTSUBSTITUTION" val="False"/>
  <p:tag name="BITMAPFORMAT" val="pngmono"/>
  <p:tag name="ORIGWIDTH" val="282"/>
  <p:tag name="PICTUREFILESIZE" val="2278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newcommand{\ct}[1]{\textcolor{blue}{#1}}&#10;\newcommand{\ca}[1]{\textcolor{red}{#1}}&#10;%\color{blue}&#10;\begin{document}&#10;$KL(\ct{p}~||~\ca{q}) = \int \ct{p(x)} \log \frac{\ct{p(x)}}{\ca{q(x)}} dx + \int (\ca{q(x)} - \ct{p(x)}) dx$&#10;\end{document}&#10;"/>
  <p:tag name="EXTERNALNAME" val="txp_fig"/>
  <p:tag name="BLEND" val="False"/>
  <p:tag name="TRANSPARENT" val="False"/>
  <p:tag name="KEEPFILES" val="False"/>
  <p:tag name="DEBUGPAUSE" val="False"/>
  <p:tag name="RESOLUTION" val="1200"/>
  <p:tag name="TIMEOUT" val="(none)"/>
  <p:tag name="BOXWIDTH" val="392"/>
  <p:tag name="BOXHEIGHT" val="350"/>
  <p:tag name="BOXFONT" val="10"/>
  <p:tag name="BOXWRAP" val="False"/>
  <p:tag name="WORKAROUNDTRANSPARENCYBUG" val="False"/>
  <p:tag name="ALLOWFONTSUBSTITUTION" val="False"/>
  <p:tag name="BITMAPFORMAT" val="png256"/>
  <p:tag name="ORIGWIDTH" val="466"/>
  <p:tag name="PICTUREFILESIZE" val="4696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newcommand{\ct}[1]{\textcolor{blue}{#1}}&#10;\newcommand{\ca}[1]{\textcolor{red}{#1}}&#10;%\color{blue}&#10;\begin{document}&#10;\begin{align*}&#10;D_{\alpha}(\ct{p} ~||~ \ca{q}) &amp;= &#10;\frac{&#10;\int_x \alpha \ct{p(x)} + (1-\alpha) \ca{q(x)} - \ct{p(x)^{\alpha}} \ca{q(x)^{1-\alpha}} dx&#10;}{\alpha (1-\alpha)}&#10;\end{align*}&#10;\end{document}&#10;"/>
  <p:tag name="EXTERNALNAME" val="txp_fig"/>
  <p:tag name="BLEND" val="False"/>
  <p:tag name="TRANSPARENT" val="False"/>
  <p:tag name="KEEPFILES" val="False"/>
  <p:tag name="DEBUGPAUSE" val="False"/>
  <p:tag name="RESOLUTION" val="1200"/>
  <p:tag name="TIMEOUT" val="(none)"/>
  <p:tag name="BOXWIDTH" val="392"/>
  <p:tag name="BOXHEIGHT" val="350"/>
  <p:tag name="BOXFONT" val="10"/>
  <p:tag name="BOXWRAP" val="False"/>
  <p:tag name="WORKAROUNDTRANSPARENCYBUG" val="False"/>
  <p:tag name="ALLOWFONTSUBSTITUTION" val="False"/>
  <p:tag name="BITMAPFORMAT" val="png256"/>
  <p:tag name="ORIGWIDTH" val="527"/>
  <p:tag name="PICTUREFILESIZE" val="5354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newcommand{\ct}[1]{\textcolor{blue}{#1}}&#10;\newcommand{\ca}[1]{\textcolor{red}{#1}}&#10;\begin{document}&#10;\begin{align*}&#10;D_{-1}(\ct{p} ~||~ \ca{q}) &amp;= &#10;\frac{1}{2} \int_x \frac{(\ca{q(x)} - \ct{p(x)})^2}{\ct{p(x)}} dx&#10;\\&#10;D_{0}(\ct{p} ~||~ \ca{q}) &amp;= &#10;%\int_x q(x) \log\frac{q(x)}{p(x)} - q(x) + p(x) dx = &#10;KL(\ca{q} ~||~ \ct{p})&#10;\\&#10;D_{\frac{1}{2}}(\ct{p} ~||~ \ca{q}) &amp;= 2 \int_x \left(\ct{\sqrt{p(x)}} - \ca{\sqrt{q(x)}}\right)^2 dx&#10;\\&#10;D_1(\ct{p} ~||~ \ca{q}) &amp;= &#10;%\int_x p(x) \log\frac{p(x)}{q(x)} - p(x) + q(x) dx = &#10;KL(\ct{p} ~||~ \ca{q})&#10;\\&#10;D_2(\ct{p} ~||~ \ca{q}) &amp;= &#10;\frac{1}{2} \int_x \frac{(\ct{p(x)} - \ca{q(x)})^2}{\ca{q(x)}} dx&#10;\end{align*}&#10;&#10;\end{document}&#10;"/>
  <p:tag name="EXTERNALNAME" val="txp_fig"/>
  <p:tag name="BLEND" val="False"/>
  <p:tag name="TRANSPARENT" val="False"/>
  <p:tag name="KEEPFILES" val="False"/>
  <p:tag name="DEBUGPAUSE" val="False"/>
  <p:tag name="RESOLUTION" val="1200"/>
  <p:tag name="TIMEOUT" val="(none)"/>
  <p:tag name="BOXWIDTH" val="392"/>
  <p:tag name="BOXHEIGHT" val="350"/>
  <p:tag name="BOXFONT" val="10"/>
  <p:tag name="BOXWRAP" val="False"/>
  <p:tag name="WORKAROUNDTRANSPARENCYBUG" val="False"/>
  <p:tag name="ALLOWFONTSUBSTITUTION" val="False"/>
  <p:tag name="BITMAPFORMAT" val="png256"/>
  <p:tag name="ORIGWIDTH" val="384"/>
  <p:tag name="PICTUREFILESIZE" val="160739"/>
</p:tagLst>
</file>

<file path=ppt/theme/theme1.xml><?xml version="1.0" encoding="utf-8"?>
<a:theme xmlns:a="http://schemas.openxmlformats.org/drawingml/2006/main" name="Ranking Models (AIM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Ranking Models (AIM Meeting)</Template>
  <TotalTime>6481</TotalTime>
  <Words>1511</Words>
  <Application>Microsoft Office PowerPoint</Application>
  <PresentationFormat>On-screen Show (4:3)</PresentationFormat>
  <Paragraphs>232</Paragraphs>
  <Slides>27</Slides>
  <Notes>21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27</vt:i4>
      </vt:variant>
    </vt:vector>
  </HeadingPairs>
  <TitlesOfParts>
    <vt:vector size="32" baseType="lpstr">
      <vt:lpstr>Ranking Models (AIM Meeting)</vt:lpstr>
      <vt:lpstr>Document</vt:lpstr>
      <vt:lpstr>Equation</vt:lpstr>
      <vt:lpstr>Microsoft Equation 3.0</vt:lpstr>
      <vt:lpstr>Acrobat Document</vt:lpstr>
      <vt:lpstr>Bayesian inference for Plackett-Luce ranking models</vt:lpstr>
      <vt:lpstr>Distributions over orderings</vt:lpstr>
      <vt:lpstr>Notation</vt:lpstr>
      <vt:lpstr>Distributions</vt:lpstr>
      <vt:lpstr>Plackett-Luce: vase interpretation</vt:lpstr>
      <vt:lpstr>Plackett-Luce model</vt:lpstr>
      <vt:lpstr>Plackett-Luce: vase interpretation</vt:lpstr>
      <vt:lpstr>Luce’s Choice Axiom</vt:lpstr>
      <vt:lpstr>Gumbel Thurstonian model</vt:lpstr>
      <vt:lpstr>Thurstonian Models, and Yellott’s Theorem</vt:lpstr>
      <vt:lpstr>Maximum likelihood estimation</vt:lpstr>
      <vt:lpstr>Bayesian inference: factor graph</vt:lpstr>
      <vt:lpstr>Fully factored approximation</vt:lpstr>
      <vt:lpstr>Expectation Propagation [Minka 2001]</vt:lpstr>
      <vt:lpstr>Alpha-divergence</vt:lpstr>
      <vt:lpstr>Alpha-divergence – special cases</vt:lpstr>
      <vt:lpstr>Minimum alpha-divergence</vt:lpstr>
      <vt:lpstr>Structure of alpha space</vt:lpstr>
      <vt:lpstr>Bayesian inference: factor graph</vt:lpstr>
      <vt:lpstr>Inferring known parameters</vt:lpstr>
      <vt:lpstr>Ranking NASCAR drivers</vt:lpstr>
      <vt:lpstr>Posterior rank distributions</vt:lpstr>
      <vt:lpstr>Conclusions and future work</vt:lpstr>
      <vt:lpstr>Thank you   http://www.research.microsoft.com/infernet</vt:lpstr>
      <vt:lpstr>Ranking movie genres</vt:lpstr>
      <vt:lpstr>Incomplete orderings</vt:lpstr>
      <vt:lpstr>Power EP for Plackett-Luce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Inference for Plackett-Luce ranking models</dc:title>
  <dc:creator>Edward Snelson</dc:creator>
  <cp:lastModifiedBy>John Guiver</cp:lastModifiedBy>
  <cp:revision>146</cp:revision>
  <dcterms:created xsi:type="dcterms:W3CDTF">2009-06-05T11:40:09Z</dcterms:created>
  <dcterms:modified xsi:type="dcterms:W3CDTF">2009-06-17T12:50:01Z</dcterms:modified>
</cp:coreProperties>
</file>