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9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36" r:id="rId1"/>
  </p:sldMasterIdLst>
  <p:notesMasterIdLst>
    <p:notesMasterId r:id="rId39"/>
  </p:notesMasterIdLst>
  <p:sldIdLst>
    <p:sldId id="256" r:id="rId2"/>
    <p:sldId id="326" r:id="rId3"/>
    <p:sldId id="268" r:id="rId4"/>
    <p:sldId id="322" r:id="rId5"/>
    <p:sldId id="269" r:id="rId6"/>
    <p:sldId id="327" r:id="rId7"/>
    <p:sldId id="309" r:id="rId8"/>
    <p:sldId id="323" r:id="rId9"/>
    <p:sldId id="258" r:id="rId10"/>
    <p:sldId id="276" r:id="rId11"/>
    <p:sldId id="335" r:id="rId12"/>
    <p:sldId id="277" r:id="rId13"/>
    <p:sldId id="324" r:id="rId14"/>
    <p:sldId id="278" r:id="rId15"/>
    <p:sldId id="279" r:id="rId16"/>
    <p:sldId id="280" r:id="rId17"/>
    <p:sldId id="310" r:id="rId18"/>
    <p:sldId id="282" r:id="rId19"/>
    <p:sldId id="312" r:id="rId20"/>
    <p:sldId id="286" r:id="rId21"/>
    <p:sldId id="287" r:id="rId22"/>
    <p:sldId id="288" r:id="rId23"/>
    <p:sldId id="313" r:id="rId24"/>
    <p:sldId id="314" r:id="rId25"/>
    <p:sldId id="290" r:id="rId26"/>
    <p:sldId id="329" r:id="rId27"/>
    <p:sldId id="332" r:id="rId28"/>
    <p:sldId id="333" r:id="rId29"/>
    <p:sldId id="319" r:id="rId30"/>
    <p:sldId id="321" r:id="rId31"/>
    <p:sldId id="305" r:id="rId32"/>
    <p:sldId id="302" r:id="rId33"/>
    <p:sldId id="298" r:id="rId34"/>
    <p:sldId id="303" r:id="rId35"/>
    <p:sldId id="304" r:id="rId36"/>
    <p:sldId id="299" r:id="rId37"/>
    <p:sldId id="29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008000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87813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0871E-AF62-47E5-AD1D-EC6036E35F2C}" type="datetimeFigureOut">
              <a:rPr lang="zh-CN" altLang="en-US" smtClean="0"/>
              <a:pPr/>
              <a:t>2009-6-16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6F13F-9757-41E1-A7A7-D176C56704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6F13F-9757-41E1-A7A7-D176C56704C6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8" r:id="rId2"/>
    <p:sldLayoutId id="2147484839" r:id="rId3"/>
    <p:sldLayoutId id="2147484840" r:id="rId4"/>
    <p:sldLayoutId id="2147484841" r:id="rId5"/>
    <p:sldLayoutId id="2147484842" r:id="rId6"/>
    <p:sldLayoutId id="2147484843" r:id="rId7"/>
    <p:sldLayoutId id="2147484844" r:id="rId8"/>
    <p:sldLayoutId id="2147484845" r:id="rId9"/>
    <p:sldLayoutId id="2147484846" r:id="rId10"/>
    <p:sldLayoutId id="214748484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4.xml"/><Relationship Id="rId7" Type="http://schemas.openxmlformats.org/officeDocument/2006/relationships/image" Target="../media/image15.em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4.emf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tags" Target="../tags/tag6.xml"/><Relationship Id="rId7" Type="http://schemas.openxmlformats.org/officeDocument/2006/relationships/image" Target="../media/image24.emf"/><Relationship Id="rId2" Type="http://schemas.openxmlformats.org/officeDocument/2006/relationships/tags" Target="../tags/tag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6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10.xml"/><Relationship Id="rId7" Type="http://schemas.openxmlformats.org/officeDocument/2006/relationships/image" Target="../media/image27.emf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6.emf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29.emf"/><Relationship Id="rId5" Type="http://schemas.openxmlformats.org/officeDocument/2006/relationships/image" Target="../media/image26.emf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0.emf"/><Relationship Id="rId5" Type="http://schemas.openxmlformats.org/officeDocument/2006/relationships/image" Target="../media/image26.emf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31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tags" Target="../tags/tag18.xml"/><Relationship Id="rId7" Type="http://schemas.openxmlformats.org/officeDocument/2006/relationships/image" Target="../media/image32.emf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35.emf"/><Relationship Id="rId4" Type="http://schemas.openxmlformats.org/officeDocument/2006/relationships/tags" Target="../tags/tag19.xml"/><Relationship Id="rId9" Type="http://schemas.openxmlformats.org/officeDocument/2006/relationships/image" Target="../media/image34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43.emf"/><Relationship Id="rId3" Type="http://schemas.openxmlformats.org/officeDocument/2006/relationships/tags" Target="../tags/tag21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42.emf"/><Relationship Id="rId2" Type="http://schemas.openxmlformats.org/officeDocument/2006/relationships/tags" Target="../tags/tag20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notesSlide" Target="../notesSlides/notesSlide27.xml"/><Relationship Id="rId10" Type="http://schemas.openxmlformats.org/officeDocument/2006/relationships/oleObject" Target="../embeddings/oleObject25.bin"/><Relationship Id="rId4" Type="http://schemas.openxmlformats.org/officeDocument/2006/relationships/slideLayout" Target="../slideLayouts/slideLayout2.xml"/><Relationship Id="rId9" Type="http://schemas.openxmlformats.org/officeDocument/2006/relationships/oleObject" Target="../embeddings/oleObject2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42.emf"/><Relationship Id="rId3" Type="http://schemas.openxmlformats.org/officeDocument/2006/relationships/tags" Target="../tags/tag23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tags" Target="../tags/tag22.xml"/><Relationship Id="rId1" Type="http://schemas.openxmlformats.org/officeDocument/2006/relationships/vmlDrawing" Target="../drawings/vmlDrawing13.vml"/><Relationship Id="rId6" Type="http://schemas.openxmlformats.org/officeDocument/2006/relationships/notesSlide" Target="../notesSlides/notesSlide28.xml"/><Relationship Id="rId11" Type="http://schemas.openxmlformats.org/officeDocument/2006/relationships/oleObject" Target="../embeddings/oleObject31.bin"/><Relationship Id="rId5" Type="http://schemas.openxmlformats.org/officeDocument/2006/relationships/slideLayout" Target="../slideLayouts/slideLayout2.xml"/><Relationship Id="rId15" Type="http://schemas.openxmlformats.org/officeDocument/2006/relationships/image" Target="../media/image44.emf"/><Relationship Id="rId10" Type="http://schemas.openxmlformats.org/officeDocument/2006/relationships/oleObject" Target="../embeddings/oleObject30.bin"/><Relationship Id="rId4" Type="http://schemas.openxmlformats.org/officeDocument/2006/relationships/tags" Target="../tags/tag24.xml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43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tags" Target="../tags/tag27.xml"/><Relationship Id="rId7" Type="http://schemas.openxmlformats.org/officeDocument/2006/relationships/image" Target="../media/image45.emf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44.emf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46.emf"/><Relationship Id="rId5" Type="http://schemas.openxmlformats.org/officeDocument/2006/relationships/image" Target="../media/image47.emf"/><Relationship Id="rId4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tags" Target="../tags/tag32.xml"/><Relationship Id="rId7" Type="http://schemas.openxmlformats.org/officeDocument/2006/relationships/image" Target="../media/image49.emf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48.emf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image" Target="../media/image5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50.emf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49.emf"/><Relationship Id="rId5" Type="http://schemas.openxmlformats.org/officeDocument/2006/relationships/image" Target="../media/image53.emf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7.emf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image" Target="../media/image56.emf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image" Target="../media/image55.emf"/><Relationship Id="rId5" Type="http://schemas.openxmlformats.org/officeDocument/2006/relationships/tags" Target="../tags/tag41.xml"/><Relationship Id="rId15" Type="http://schemas.openxmlformats.org/officeDocument/2006/relationships/image" Target="../media/image59.emf"/><Relationship Id="rId10" Type="http://schemas.openxmlformats.org/officeDocument/2006/relationships/image" Target="../media/image54.emf"/><Relationship Id="rId4" Type="http://schemas.openxmlformats.org/officeDocument/2006/relationships/tags" Target="../tags/tag40.xml"/><Relationship Id="rId9" Type="http://schemas.openxmlformats.org/officeDocument/2006/relationships/image" Target="../media/image32.emf"/><Relationship Id="rId14" Type="http://schemas.openxmlformats.org/officeDocument/2006/relationships/image" Target="../media/image58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924800" cy="2438400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 Reverse Prediction: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700" dirty="0" smtClean="0">
                <a:solidFill>
                  <a:schemeClr val="accent2"/>
                </a:solidFill>
              </a:rPr>
              <a:t>A Unified Perspective on </a:t>
            </a:r>
            <a:r>
              <a:rPr lang="en-US" sz="2700" dirty="0" smtClean="0">
                <a:solidFill>
                  <a:schemeClr val="accent2"/>
                </a:solidFill>
              </a:rPr>
              <a:t>Supervised, Unsupervised and Semi-supervised Learning</a:t>
            </a:r>
            <a:r>
              <a:rPr lang="en-US" altLang="zh-CN" sz="2700" dirty="0" smtClean="0">
                <a:solidFill>
                  <a:schemeClr val="accent2"/>
                </a:solidFill>
              </a:rPr>
              <a:t> 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4800600" cy="2057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altLang="zh-CN" dirty="0" smtClean="0">
                <a:solidFill>
                  <a:schemeClr val="bg2"/>
                </a:solidFill>
              </a:rPr>
              <a:t>Linli </a:t>
            </a:r>
            <a:r>
              <a:rPr lang="en-US" altLang="zh-CN" dirty="0" err="1" smtClean="0">
                <a:solidFill>
                  <a:schemeClr val="bg2"/>
                </a:solidFill>
              </a:rPr>
              <a:t>Xu</a:t>
            </a:r>
            <a:endParaRPr lang="en-US" altLang="zh-CN" dirty="0" smtClean="0">
              <a:solidFill>
                <a:schemeClr val="bg2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bg2"/>
                </a:solidFill>
              </a:rPr>
              <a:t>Martha White</a:t>
            </a:r>
          </a:p>
          <a:p>
            <a:pPr algn="ctr"/>
            <a:r>
              <a:rPr lang="en-US" altLang="zh-CN" dirty="0" smtClean="0">
                <a:solidFill>
                  <a:schemeClr val="bg2"/>
                </a:solidFill>
              </a:rPr>
              <a:t>Dale </a:t>
            </a:r>
            <a:r>
              <a:rPr lang="en-US" altLang="zh-CN" dirty="0" err="1" smtClean="0">
                <a:solidFill>
                  <a:schemeClr val="bg2"/>
                </a:solidFill>
              </a:rPr>
              <a:t>Schuurmans</a:t>
            </a:r>
            <a:endParaRPr lang="en-US" altLang="zh-CN" dirty="0" smtClean="0">
              <a:solidFill>
                <a:schemeClr val="bg2"/>
              </a:solidFill>
            </a:endParaRPr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>
                <a:solidFill>
                  <a:schemeClr val="bg2"/>
                </a:solidFill>
              </a:rPr>
              <a:t>University of Alberta</a:t>
            </a:r>
            <a:endParaRPr lang="zh-CN" altLang="en-US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CN" dirty="0" err="1" smtClean="0"/>
              <a:t>TexPoint</a:t>
            </a:r>
            <a:r>
              <a:rPr lang="en-US" altLang="zh-CN" dirty="0" smtClean="0"/>
              <a:t> fonts used in EMF. </a:t>
            </a:r>
          </a:p>
          <a:p>
            <a:r>
              <a:rPr lang="en-US" altLang="zh-CN" dirty="0" smtClean="0"/>
              <a:t>Read the </a:t>
            </a:r>
            <a:r>
              <a:rPr lang="en-US" altLang="zh-CN" dirty="0" err="1" smtClean="0"/>
              <a:t>TexPoint</a:t>
            </a:r>
            <a:r>
              <a:rPr lang="en-US" altLang="zh-CN" dirty="0" smtClean="0"/>
              <a:t> manual before you delete this box</a:t>
            </a:r>
            <a:r>
              <a:rPr lang="en-US" altLang="zh-CN" smtClean="0"/>
              <a:t>.: </a:t>
            </a:r>
            <a:r>
              <a:rPr lang="en-US" altLang="zh-CN" smtClean="0">
                <a:latin typeface="CMMI10"/>
              </a:rPr>
              <a:t>A</a:t>
            </a:r>
            <a:r>
              <a:rPr lang="en-US" altLang="zh-CN" smtClean="0">
                <a:latin typeface="CMMI7"/>
              </a:rPr>
              <a:t>A</a:t>
            </a:r>
            <a:r>
              <a:rPr lang="en-US" altLang="zh-CN" smtClean="0">
                <a:latin typeface="CMR10"/>
              </a:rPr>
              <a:t>A</a:t>
            </a:r>
            <a:r>
              <a:rPr lang="en-US" altLang="zh-CN" smtClean="0">
                <a:latin typeface="CMSY7"/>
              </a:rPr>
              <a:t>A</a:t>
            </a:r>
            <a:r>
              <a:rPr lang="en-US" altLang="zh-CN" smtClean="0">
                <a:latin typeface="CMR7"/>
              </a:rPr>
              <a:t>A</a:t>
            </a:r>
            <a:r>
              <a:rPr lang="en-US" altLang="zh-CN" smtClean="0">
                <a:latin typeface="CMSY10ORIG"/>
              </a:rPr>
              <a:t>A</a:t>
            </a:r>
            <a:r>
              <a:rPr lang="en-US" altLang="zh-CN" smtClean="0">
                <a:latin typeface="CMEX10"/>
              </a:rPr>
              <a:t>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Reverse Least Squares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Key point: can recover forward from reverse solution</a:t>
            </a:r>
          </a:p>
          <a:p>
            <a:pPr lvl="1"/>
            <a:r>
              <a:rPr lang="en-CA" dirty="0" smtClean="0"/>
              <a:t>if </a:t>
            </a:r>
            <a:r>
              <a:rPr lang="en-CA" dirty="0" smtClean="0">
                <a:latin typeface="cmmi10"/>
              </a:rPr>
              <a:t>X</a:t>
            </a:r>
            <a:r>
              <a:rPr lang="en-CA" dirty="0" smtClean="0"/>
              <a:t> has rank </a:t>
            </a:r>
            <a:r>
              <a:rPr lang="en-CA" dirty="0" smtClean="0">
                <a:latin typeface="cmmi10"/>
              </a:rPr>
              <a:t>n</a:t>
            </a:r>
          </a:p>
          <a:p>
            <a:pPr lvl="2"/>
            <a:r>
              <a:rPr lang="en-US" altLang="zh-CN" dirty="0" smtClean="0"/>
              <a:t>Forward and reverse optimization problems have the same equilibrium condition</a:t>
            </a:r>
            <a:endParaRPr lang="en-US" altLang="zh-CN" dirty="0" smtClean="0">
              <a:latin typeface="cmmi10" pitchFamily="34" charset="2"/>
            </a:endParaRPr>
          </a:p>
          <a:p>
            <a:pPr lvl="2">
              <a:buNone/>
            </a:pP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Thus the forward solution can be exactly recovered form the reverse solution, by </a:t>
            </a:r>
          </a:p>
          <a:p>
            <a:pPr lvl="2"/>
            <a:endParaRPr lang="zh-CN" alt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3429000"/>
          <a:ext cx="3429000" cy="403412"/>
        </p:xfrm>
        <a:graphic>
          <a:graphicData uri="http://schemas.openxmlformats.org/presentationml/2006/ole">
            <p:oleObj spid="_x0000_s20482" name="Equation" r:id="rId4" imgW="1511280" imgH="17748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76446" y="5029200"/>
          <a:ext cx="2824154" cy="498382"/>
        </p:xfrm>
        <a:graphic>
          <a:graphicData uri="http://schemas.openxmlformats.org/presentationml/2006/ole">
            <p:oleObj spid="_x0000_s20483" name="Equation" r:id="rId5" imgW="12952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Reverse Least Squares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Key point: can recover forward from reverse solution</a:t>
            </a:r>
          </a:p>
          <a:p>
            <a:pPr lvl="1"/>
            <a:r>
              <a:rPr lang="en-CA" dirty="0" smtClean="0"/>
              <a:t>Regularization</a:t>
            </a:r>
          </a:p>
          <a:p>
            <a:pPr lvl="1"/>
            <a:endParaRPr lang="en-CA" dirty="0" smtClean="0">
              <a:latin typeface="+mj-lt"/>
            </a:endParaRPr>
          </a:p>
          <a:p>
            <a:pPr lvl="1"/>
            <a:endParaRPr lang="en-CA" dirty="0" smtClean="0">
              <a:latin typeface="+mj-lt"/>
            </a:endParaRPr>
          </a:p>
          <a:p>
            <a:pPr lvl="1"/>
            <a:r>
              <a:rPr lang="en-CA" dirty="0" err="1" smtClean="0">
                <a:latin typeface="+mj-lt"/>
              </a:rPr>
              <a:t>Kernelization</a:t>
            </a:r>
            <a:endParaRPr lang="en-CA" dirty="0" smtClean="0">
              <a:latin typeface="+mj-lt"/>
            </a:endParaRPr>
          </a:p>
          <a:p>
            <a:pPr lvl="1"/>
            <a:endParaRPr lang="en-CA" dirty="0" smtClean="0">
              <a:latin typeface="+mj-lt"/>
            </a:endParaRPr>
          </a:p>
          <a:p>
            <a:pPr lvl="1"/>
            <a:endParaRPr lang="en-CA" dirty="0" smtClean="0">
              <a:latin typeface="+mj-lt"/>
            </a:endParaRPr>
          </a:p>
          <a:p>
            <a:pPr lvl="1"/>
            <a:r>
              <a:rPr lang="en-CA" dirty="0" smtClean="0">
                <a:latin typeface="+mj-lt"/>
              </a:rPr>
              <a:t>Instance weighting</a:t>
            </a:r>
          </a:p>
          <a:p>
            <a:pPr lvl="1"/>
            <a:endParaRPr lang="en-CA" dirty="0" smtClean="0">
              <a:latin typeface="+mj-lt"/>
            </a:endParaRPr>
          </a:p>
          <a:p>
            <a:pPr lvl="2">
              <a:buNone/>
            </a:pP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</p:txBody>
      </p:sp>
      <p:pic>
        <p:nvPicPr>
          <p:cNvPr id="19" name="Picture 1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1411128" y="2667000"/>
            <a:ext cx="5446872" cy="637560"/>
          </a:xfrm>
          <a:prstGeom prst="rect">
            <a:avLst/>
          </a:prstGeom>
          <a:noFill/>
          <a:ln/>
          <a:effectLst/>
        </p:spPr>
      </p:pic>
      <p:pic>
        <p:nvPicPr>
          <p:cNvPr id="21" name="Picture 2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1371600" y="4038600"/>
            <a:ext cx="5068775" cy="636668"/>
          </a:xfrm>
          <a:prstGeom prst="rect">
            <a:avLst/>
          </a:prstGeom>
          <a:noFill/>
          <a:ln/>
          <a:effectLst/>
        </p:spPr>
      </p:pic>
      <p:pic>
        <p:nvPicPr>
          <p:cNvPr id="23" name="Picture 22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1676400" y="5515773"/>
            <a:ext cx="5116166" cy="351627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Forward/reverse relationship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Supervised learning</a:t>
            </a:r>
          </a:p>
          <a:p>
            <a:pPr lvl="1"/>
            <a:r>
              <a:rPr lang="en-CA" dirty="0" smtClean="0"/>
              <a:t>Under supervised least squares</a:t>
            </a:r>
          </a:p>
          <a:p>
            <a:pPr lvl="2"/>
            <a:r>
              <a:rPr lang="en-CA" dirty="0" smtClean="0"/>
              <a:t>forward and reverse views are </a:t>
            </a:r>
            <a:r>
              <a:rPr lang="en-CA" dirty="0" smtClean="0">
                <a:solidFill>
                  <a:schemeClr val="accent2"/>
                </a:solidFill>
              </a:rPr>
              <a:t>equivalent</a:t>
            </a:r>
            <a:endParaRPr lang="en-CA" dirty="0" smtClean="0"/>
          </a:p>
          <a:p>
            <a:pPr lvl="2"/>
            <a:r>
              <a:rPr lang="en-CA" dirty="0" smtClean="0"/>
              <a:t>Each can be recovered exactly from the other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But the forward and reverse losses are not identical!</a:t>
            </a:r>
          </a:p>
          <a:p>
            <a:pPr lvl="2"/>
            <a:r>
              <a:rPr lang="en-CA" dirty="0" smtClean="0"/>
              <a:t>Measured in different units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Unsupervised Least Squares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What if NO training labels given?</a:t>
            </a:r>
          </a:p>
          <a:p>
            <a:r>
              <a:rPr lang="en-CA" dirty="0" smtClean="0"/>
              <a:t>Principle of optimism:</a:t>
            </a:r>
          </a:p>
          <a:p>
            <a:pPr lvl="1"/>
            <a:r>
              <a:rPr lang="en-CA" dirty="0" smtClean="0"/>
              <a:t>Optimize over guesses, </a:t>
            </a:r>
            <a:r>
              <a:rPr lang="en-CA" dirty="0" smtClean="0">
                <a:latin typeface="cmmi10"/>
              </a:rPr>
              <a:t>Z</a:t>
            </a:r>
            <a:r>
              <a:rPr lang="en-CA" dirty="0" smtClean="0"/>
              <a:t>, of missing labels, </a:t>
            </a:r>
            <a:r>
              <a:rPr lang="en-CA" dirty="0" smtClean="0">
                <a:latin typeface="cmmi10"/>
              </a:rPr>
              <a:t>Y</a:t>
            </a:r>
            <a:r>
              <a:rPr lang="en-CA" dirty="0" smtClean="0"/>
              <a:t>, as well as parameters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59548" y="3657600"/>
          <a:ext cx="3903052" cy="1066800"/>
        </p:xfrm>
        <a:graphic>
          <a:graphicData uri="http://schemas.openxmlformats.org/presentationml/2006/ole">
            <p:oleObj spid="_x0000_s22531" name="Equation" r:id="rId4" imgW="2044440" imgH="558720" progId="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3657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Forward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4191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Reverse</a:t>
            </a:r>
            <a:endParaRPr lang="zh-CN" alt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Note</a:t>
            </a:r>
            <a:r>
              <a:rPr lang="en-CA" dirty="0" smtClean="0"/>
              <a:t>: optimistic forward least squares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is vacuous</a:t>
            </a:r>
          </a:p>
          <a:p>
            <a:pPr>
              <a:buNone/>
            </a:pPr>
            <a:endParaRPr lang="en-CA" dirty="0"/>
          </a:p>
          <a:p>
            <a:pPr lvl="1"/>
            <a:r>
              <a:rPr lang="en-CA" dirty="0" smtClean="0"/>
              <a:t>For any </a:t>
            </a:r>
            <a:r>
              <a:rPr lang="en-CA" dirty="0" smtClean="0">
                <a:latin typeface="cmmi10"/>
              </a:rPr>
              <a:t>W</a:t>
            </a:r>
            <a:r>
              <a:rPr lang="en-CA" dirty="0" smtClean="0"/>
              <a:t> can choose </a:t>
            </a:r>
            <a:r>
              <a:rPr lang="en-CA" dirty="0" smtClean="0">
                <a:latin typeface="cmmi10"/>
              </a:rPr>
              <a:t>Z</a:t>
            </a:r>
            <a:r>
              <a:rPr lang="en-CA" dirty="0" smtClean="0"/>
              <a:t> = </a:t>
            </a:r>
            <a:r>
              <a:rPr lang="en-CA" dirty="0" smtClean="0">
                <a:latin typeface="cmmi10"/>
              </a:rPr>
              <a:t>XW</a:t>
            </a:r>
          </a:p>
          <a:p>
            <a:pPr lvl="1"/>
            <a:r>
              <a:rPr lang="en-CA" dirty="0" smtClean="0"/>
              <a:t>Obtain zero loss for any </a:t>
            </a:r>
            <a:r>
              <a:rPr lang="en-CA" dirty="0" smtClean="0">
                <a:latin typeface="cmmi10"/>
              </a:rPr>
              <a:t>W</a:t>
            </a:r>
          </a:p>
          <a:p>
            <a:pPr lvl="1"/>
            <a:r>
              <a:rPr lang="en-CA" dirty="0" smtClean="0"/>
              <a:t>Cannot distinguish good from bad </a:t>
            </a:r>
            <a:r>
              <a:rPr lang="en-CA" dirty="0" smtClean="0">
                <a:latin typeface="cmmi10"/>
              </a:rPr>
              <a:t>W</a:t>
            </a:r>
            <a:endParaRPr lang="en-CA" dirty="0">
              <a:latin typeface="cmmi1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2133600"/>
          <a:ext cx="4959910" cy="609600"/>
        </p:xfrm>
        <a:graphic>
          <a:graphicData uri="http://schemas.openxmlformats.org/presentationml/2006/ole">
            <p:oleObj spid="_x0000_s23554" name="Equation" r:id="rId4" imgW="2273040" imgH="279360" progId="">
              <p:embed/>
            </p:oleObj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Unsupervised least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Interestingly: optimistic reverse least squares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is </a:t>
            </a:r>
            <a:r>
              <a:rPr lang="en-CA" b="1" dirty="0" smtClean="0"/>
              <a:t>not</a:t>
            </a:r>
            <a:r>
              <a:rPr lang="en-CA" dirty="0" smtClean="0"/>
              <a:t> vacuous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Gives non-trivial results</a:t>
            </a:r>
          </a:p>
          <a:p>
            <a:r>
              <a:rPr lang="en-CA" dirty="0" smtClean="0"/>
              <a:t>Unifies classical training principles</a:t>
            </a:r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1" y="2133600"/>
          <a:ext cx="4433437" cy="609600"/>
        </p:xfrm>
        <a:graphic>
          <a:graphicData uri="http://schemas.openxmlformats.org/presentationml/2006/ole">
            <p:oleObj spid="_x0000_s24578" name="Equation" r:id="rId4" imgW="2031840" imgH="279360" progId="">
              <p:embed/>
            </p:oleObj>
          </a:graphicData>
        </a:graphic>
      </p:graphicFrame>
      <p:pic>
        <p:nvPicPr>
          <p:cNvPr id="6" name="Picture 3" descr="MCj021568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87543" y="3492500"/>
            <a:ext cx="1699257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Unsup</a:t>
            </a:r>
            <a:r>
              <a:rPr lang="en-CA" dirty="0" smtClean="0"/>
              <a:t>. Least Squares         PCA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Claim</a:t>
            </a:r>
            <a:r>
              <a:rPr lang="en-CA" dirty="0" smtClean="0"/>
              <a:t>: optimistic reverse least squares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is equivalent to principal components analysis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599" y="2133600"/>
          <a:ext cx="3879259" cy="533400"/>
        </p:xfrm>
        <a:graphic>
          <a:graphicData uri="http://schemas.openxmlformats.org/presentationml/2006/ole">
            <p:oleObj spid="_x0000_s29698" name="Equation" r:id="rId4" imgW="2031840" imgH="279360" progId="">
              <p:embed/>
            </p:oleObj>
          </a:graphicData>
        </a:graphic>
      </p:graphicFrame>
      <p:sp>
        <p:nvSpPr>
          <p:cNvPr id="15" name="Left-Right Arrow 14"/>
          <p:cNvSpPr/>
          <p:nvPr/>
        </p:nvSpPr>
        <p:spPr>
          <a:xfrm>
            <a:off x="5562600" y="6096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Unsup</a:t>
            </a:r>
            <a:r>
              <a:rPr lang="en-CA" dirty="0" smtClean="0"/>
              <a:t>. Least Squares         PCA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Claim</a:t>
            </a:r>
            <a:r>
              <a:rPr lang="en-CA" dirty="0" smtClean="0"/>
              <a:t>: optimistic reverse least squares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is equivalent to principal components analysis</a:t>
            </a:r>
          </a:p>
          <a:p>
            <a:pPr>
              <a:buNone/>
            </a:pPr>
            <a:r>
              <a:rPr lang="en-CA" b="1" dirty="0" smtClean="0"/>
              <a:t>Proof</a:t>
            </a:r>
            <a:r>
              <a:rPr lang="en-CA" dirty="0" smtClean="0"/>
              <a:t>: </a:t>
            </a:r>
            <a:r>
              <a:rPr lang="en-CA" sz="2800" dirty="0" smtClean="0"/>
              <a:t>Minimization over </a:t>
            </a:r>
            <a:r>
              <a:rPr lang="en-CA" sz="2800" dirty="0" smtClean="0">
                <a:latin typeface="cmmi10"/>
              </a:rPr>
              <a:t>U</a:t>
            </a:r>
            <a:r>
              <a:rPr lang="en-CA" sz="2800" dirty="0" smtClean="0"/>
              <a:t> solved by               , thus</a:t>
            </a:r>
            <a:r>
              <a:rPr lang="en-CA" dirty="0" smtClean="0"/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599" y="2133600"/>
          <a:ext cx="3879259" cy="533400"/>
        </p:xfrm>
        <a:graphic>
          <a:graphicData uri="http://schemas.openxmlformats.org/presentationml/2006/ole">
            <p:oleObj spid="_x0000_s25602" name="Equation" r:id="rId4" imgW="2031840" imgH="27936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96000" y="3238500"/>
          <a:ext cx="1371600" cy="457200"/>
        </p:xfrm>
        <a:graphic>
          <a:graphicData uri="http://schemas.openxmlformats.org/presentationml/2006/ole">
            <p:oleObj spid="_x0000_s25603" name="Equation" r:id="rId5" imgW="609480" imgH="20304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549400" y="3810002"/>
          <a:ext cx="5003800" cy="2340442"/>
        </p:xfrm>
        <a:graphic>
          <a:graphicData uri="http://schemas.openxmlformats.org/presentationml/2006/ole">
            <p:oleObj spid="_x0000_s25604" name="Equation" r:id="rId6" imgW="2552400" imgH="1193760" progId="">
              <p:embed/>
            </p:oleObj>
          </a:graphicData>
        </a:graphic>
      </p:graphicFrame>
      <p:sp>
        <p:nvSpPr>
          <p:cNvPr id="15" name="Left-Right Arrow 14"/>
          <p:cNvSpPr/>
          <p:nvPr/>
        </p:nvSpPr>
        <p:spPr>
          <a:xfrm>
            <a:off x="5562600" y="6096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Unsup</a:t>
            </a:r>
            <a:r>
              <a:rPr lang="en-CA" dirty="0" smtClean="0"/>
              <a:t>. Least Squares         PCA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Claim</a:t>
            </a:r>
            <a:r>
              <a:rPr lang="en-CA" dirty="0" smtClean="0"/>
              <a:t>: optimistic reverse least squares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is equivalent to principal components analysis</a:t>
            </a:r>
          </a:p>
          <a:p>
            <a:pPr>
              <a:buNone/>
            </a:pPr>
            <a:r>
              <a:rPr lang="en-CA" dirty="0" smtClean="0"/>
              <a:t>Given solution</a:t>
            </a:r>
          </a:p>
          <a:p>
            <a:r>
              <a:rPr lang="en-CA" dirty="0" smtClean="0"/>
              <a:t>Can recover forward model</a:t>
            </a:r>
          </a:p>
          <a:p>
            <a:endParaRPr lang="en-CA" dirty="0" smtClean="0"/>
          </a:p>
          <a:p>
            <a:r>
              <a:rPr lang="en-CA" dirty="0" smtClean="0"/>
              <a:t>Can embed new points</a:t>
            </a:r>
          </a:p>
          <a:p>
            <a:pPr lvl="1">
              <a:buNone/>
            </a:pPr>
            <a:r>
              <a:rPr lang="en-CA" dirty="0" smtClean="0"/>
              <a:t>Given </a:t>
            </a:r>
            <a:r>
              <a:rPr lang="en-CA" b="1" dirty="0" smtClean="0">
                <a:latin typeface="cmmi10"/>
              </a:rPr>
              <a:t>x</a:t>
            </a:r>
            <a:r>
              <a:rPr lang="en-CA" dirty="0" smtClean="0"/>
              <a:t>, </a:t>
            </a:r>
            <a:r>
              <a:rPr lang="en-CA" b="1" dirty="0" smtClean="0">
                <a:latin typeface="cmmi10"/>
              </a:rPr>
              <a:t>z</a:t>
            </a:r>
            <a:r>
              <a:rPr lang="en-CA" dirty="0" smtClean="0"/>
              <a:t> = </a:t>
            </a:r>
            <a:r>
              <a:rPr lang="en-CA" dirty="0" err="1" smtClean="0">
                <a:latin typeface="cmmi10"/>
              </a:rPr>
              <a:t>W’</a:t>
            </a:r>
            <a:r>
              <a:rPr lang="en-CA" b="1" dirty="0" err="1" smtClean="0">
                <a:latin typeface="cmmi10"/>
              </a:rPr>
              <a:t>x</a:t>
            </a:r>
            <a:r>
              <a:rPr lang="en-CA" dirty="0" smtClean="0"/>
              <a:t> 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599" y="2133600"/>
          <a:ext cx="3879259" cy="533400"/>
        </p:xfrm>
        <a:graphic>
          <a:graphicData uri="http://schemas.openxmlformats.org/presentationml/2006/ole">
            <p:oleObj spid="_x0000_s30722" name="Equation" r:id="rId6" imgW="2031840" imgH="279360" progId="">
              <p:embed/>
            </p:oleObj>
          </a:graphicData>
        </a:graphic>
      </p:graphicFrame>
      <p:sp>
        <p:nvSpPr>
          <p:cNvPr id="15" name="Left-Right Arrow 14"/>
          <p:cNvSpPr/>
          <p:nvPr/>
        </p:nvSpPr>
        <p:spPr>
          <a:xfrm>
            <a:off x="5562600" y="6096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195614" y="3311882"/>
            <a:ext cx="3357586" cy="381488"/>
          </a:xfrm>
          <a:prstGeom prst="rect">
            <a:avLst/>
          </a:prstGeom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676400" y="4357694"/>
            <a:ext cx="5517226" cy="3807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9600" y="3733800"/>
            <a:ext cx="8153400" cy="1588"/>
          </a:xfrm>
          <a:prstGeom prst="line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Lack of unification between supervised and unsupervised learning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 semi-supervised learning, one needs to consider both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Beneficial to unify the two principles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Unsup</a:t>
            </a:r>
            <a:r>
              <a:rPr lang="en-US" altLang="zh-CN" dirty="0" smtClean="0"/>
              <a:t>. Least Squares	   k-means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Claim</a:t>
            </a:r>
            <a:r>
              <a:rPr lang="en-CA" dirty="0" smtClean="0"/>
              <a:t>: constrained optimistic reverse prediction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is equivalent to k-means clustering</a:t>
            </a:r>
            <a:endParaRPr lang="en-CA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40511" y="2208718"/>
            <a:ext cx="5262976" cy="507600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5562600" y="6096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Unsup</a:t>
            </a:r>
            <a:r>
              <a:rPr lang="en-US" altLang="zh-CN" dirty="0" smtClean="0"/>
              <a:t>. Least Squares	   k-means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Claim</a:t>
            </a:r>
            <a:r>
              <a:rPr lang="en-CA" dirty="0" smtClean="0"/>
              <a:t>: constrained optimistic reverse prediction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is equivalent to k-means clustering</a:t>
            </a:r>
          </a:p>
          <a:p>
            <a:pPr>
              <a:buNone/>
            </a:pPr>
            <a:r>
              <a:rPr lang="en-CA" b="1" dirty="0" smtClean="0"/>
              <a:t>Proof</a:t>
            </a:r>
            <a:r>
              <a:rPr lang="en-CA" dirty="0" smtClean="0"/>
              <a:t>: </a:t>
            </a:r>
            <a:r>
              <a:rPr lang="en-CA" sz="2800" dirty="0" smtClean="0"/>
              <a:t>solving for </a:t>
            </a:r>
            <a:r>
              <a:rPr lang="en-CA" sz="2800" dirty="0" smtClean="0">
                <a:latin typeface="cmmi10"/>
              </a:rPr>
              <a:t>U</a:t>
            </a:r>
            <a:r>
              <a:rPr lang="en-CA" sz="2800" dirty="0" smtClean="0"/>
              <a:t> yields equivalent problem</a:t>
            </a:r>
          </a:p>
          <a:p>
            <a:pPr>
              <a:buNone/>
            </a:pPr>
            <a:endParaRPr lang="en-CA" sz="2800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Now consider difference </a:t>
            </a:r>
          </a:p>
          <a:p>
            <a:pPr lvl="1">
              <a:buNone/>
            </a:pPr>
            <a:endParaRPr lang="en-CA" dirty="0" smtClean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940511" y="2208718"/>
            <a:ext cx="5262976" cy="50760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950599" y="3929066"/>
            <a:ext cx="5491800" cy="532980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4417338" y="4812080"/>
            <a:ext cx="3940876" cy="380700"/>
          </a:xfrm>
          <a:prstGeom prst="rect">
            <a:avLst/>
          </a:prstGeom>
        </p:spPr>
      </p:pic>
      <p:sp>
        <p:nvSpPr>
          <p:cNvPr id="8" name="Left-Right Arrow 7"/>
          <p:cNvSpPr/>
          <p:nvPr/>
        </p:nvSpPr>
        <p:spPr>
          <a:xfrm>
            <a:off x="5562600" y="6096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Unsup</a:t>
            </a:r>
            <a:r>
              <a:rPr lang="en-US" altLang="zh-CN" dirty="0" smtClean="0"/>
              <a:t>. Least Squares	   k-means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Claim</a:t>
            </a:r>
            <a:r>
              <a:rPr lang="en-CA" dirty="0" smtClean="0"/>
              <a:t>: constrained optimistic reverse prediction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is equivalent to k-means clustering</a:t>
            </a:r>
          </a:p>
          <a:p>
            <a:pPr>
              <a:buNone/>
            </a:pPr>
            <a:r>
              <a:rPr lang="en-CA" b="1" dirty="0" smtClean="0"/>
              <a:t>Proof</a:t>
            </a:r>
            <a:r>
              <a:rPr lang="en-CA" dirty="0" smtClean="0"/>
              <a:t>: </a:t>
            </a:r>
            <a:r>
              <a:rPr lang="en-CA" sz="2800" dirty="0" smtClean="0"/>
              <a:t>thus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940511" y="2208718"/>
            <a:ext cx="5262976" cy="507600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09099" y="3619750"/>
            <a:ext cx="7525800" cy="2309580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5562600" y="6096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Unsup</a:t>
            </a:r>
            <a:r>
              <a:rPr lang="en-US" altLang="zh-CN" dirty="0" smtClean="0"/>
              <a:t>. Least Squares	   k-means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Claim</a:t>
            </a:r>
            <a:r>
              <a:rPr lang="en-CA" dirty="0" smtClean="0"/>
              <a:t>: constrained optimistic reverse prediction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is equivalent to k-means clustering</a:t>
            </a:r>
          </a:p>
          <a:p>
            <a:pPr>
              <a:buNone/>
            </a:pPr>
            <a:r>
              <a:rPr lang="en-CA" b="1" dirty="0" smtClean="0"/>
              <a:t>Proof</a:t>
            </a:r>
            <a:r>
              <a:rPr lang="en-CA" dirty="0" smtClean="0"/>
              <a:t>: </a:t>
            </a:r>
            <a:r>
              <a:rPr lang="en-CA" sz="2800" dirty="0" smtClean="0"/>
              <a:t>therefore the equivalent objective</a:t>
            </a:r>
          </a:p>
          <a:p>
            <a:pPr>
              <a:buNone/>
            </a:pPr>
            <a:endParaRPr lang="en-CA" sz="2800" dirty="0" smtClean="0"/>
          </a:p>
          <a:p>
            <a:pPr>
              <a:buNone/>
            </a:pPr>
            <a:r>
              <a:rPr lang="en-CA" sz="2800" dirty="0" smtClean="0"/>
              <a:t>is sum of squared distances between each point and the mean of the points in the class it is assigned to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940511" y="2208718"/>
            <a:ext cx="5262976" cy="507600"/>
          </a:xfrm>
          <a:prstGeom prst="rect">
            <a:avLst/>
          </a:prstGeom>
        </p:spPr>
      </p:pic>
      <p:pic>
        <p:nvPicPr>
          <p:cNvPr id="8" name="Picture 7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643174" y="3799069"/>
            <a:ext cx="3508650" cy="406080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5562600" y="6096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Unsup</a:t>
            </a:r>
            <a:r>
              <a:rPr lang="en-US" altLang="zh-CN" dirty="0" smtClean="0"/>
              <a:t>. Least Squares	   k-means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Note</a:t>
            </a:r>
            <a:r>
              <a:rPr lang="en-CA" dirty="0" smtClean="0"/>
              <a:t>: can </a:t>
            </a:r>
            <a:r>
              <a:rPr lang="en-CA" dirty="0" err="1" smtClean="0"/>
              <a:t>kernelize</a:t>
            </a:r>
            <a:r>
              <a:rPr lang="en-CA" dirty="0" smtClean="0"/>
              <a:t> and add instance-weighting to k-means clustering</a:t>
            </a:r>
            <a:endParaRPr lang="en-CA" dirty="0"/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0100" y="2928934"/>
            <a:ext cx="6269066" cy="571504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5562600" y="6096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Unsup</a:t>
            </a:r>
            <a:r>
              <a:rPr lang="en-US" altLang="zh-CN" dirty="0" smtClean="0"/>
              <a:t>. Least Squares       </a:t>
            </a:r>
            <a:r>
              <a:rPr lang="en-CA" dirty="0" smtClean="0"/>
              <a:t>Norm-Cut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 smtClean="0"/>
              <a:t>Claim</a:t>
            </a:r>
            <a:r>
              <a:rPr lang="en-CA" dirty="0" smtClean="0"/>
              <a:t>: if </a:t>
            </a:r>
            <a:r>
              <a:rPr lang="en-CA" sz="2800" dirty="0" smtClean="0">
                <a:latin typeface="cmmi10"/>
              </a:rPr>
              <a:t>K</a:t>
            </a:r>
            <a:r>
              <a:rPr lang="en-CA" dirty="0" smtClean="0"/>
              <a:t> is doubly nonnegative                         then normalized graph-cut is equivalent to weighted k-means clustering</a:t>
            </a:r>
          </a:p>
          <a:p>
            <a:pPr>
              <a:buNone/>
            </a:pPr>
            <a:endParaRPr lang="en-CA" dirty="0"/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 smtClean="0"/>
              <a:t>where </a:t>
            </a:r>
            <a:r>
              <a:rPr lang="en-CA" dirty="0" smtClean="0">
                <a:latin typeface="cmmi10"/>
              </a:rPr>
              <a:t>X</a:t>
            </a:r>
            <a:r>
              <a:rPr lang="en-CA" dirty="0" smtClean="0"/>
              <a:t> is such that                    , and    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770368" y="1714488"/>
            <a:ext cx="2587846" cy="386005"/>
          </a:xfrm>
          <a:prstGeom prst="rect">
            <a:avLst/>
          </a:prstGeom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928662" y="3175000"/>
            <a:ext cx="7376440" cy="611190"/>
          </a:xfrm>
          <a:prstGeom prst="rect">
            <a:avLst/>
          </a:prstGeom>
        </p:spPr>
      </p:pic>
      <p:pic>
        <p:nvPicPr>
          <p:cNvPr id="17" name="Picture 16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176240" y="4071942"/>
            <a:ext cx="1494089" cy="331432"/>
          </a:xfrm>
          <a:prstGeom prst="rect">
            <a:avLst/>
          </a:prstGeom>
        </p:spPr>
      </p:pic>
      <p:pic>
        <p:nvPicPr>
          <p:cNvPr id="20" name="Picture 19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43702" y="4084821"/>
            <a:ext cx="2051781" cy="41603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5486400" y="609600"/>
            <a:ext cx="7620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Semi-supervised Learning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ICML 2009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81400" y="3048000"/>
            <a:ext cx="1447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Reverse Prediction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19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Supervised</a:t>
            </a:r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1905000" y="4648200"/>
            <a:ext cx="1447800" cy="609600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Least Squares Learning</a:t>
            </a:r>
            <a:endParaRPr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5181600" y="4648200"/>
            <a:ext cx="2057400" cy="6096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Principle Component Analysis</a:t>
            </a:r>
            <a:endParaRPr lang="zh-CN" alt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048001" y="3810000"/>
            <a:ext cx="1066800" cy="838200"/>
          </a:xfrm>
          <a:prstGeom prst="straightConnector1">
            <a:avLst/>
          </a:prstGeom>
          <a:ln w="38100" cap="sq" cmpd="sng">
            <a:solidFill>
              <a:schemeClr val="tx2">
                <a:lumMod val="40000"/>
                <a:lumOff val="60000"/>
              </a:schemeClr>
            </a:solidFill>
            <a:round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5800" y="3810000"/>
            <a:ext cx="1066800" cy="838200"/>
          </a:xfrm>
          <a:prstGeom prst="straightConnector1">
            <a:avLst/>
          </a:prstGeom>
          <a:ln w="38100" cap="sq" cmpd="sng">
            <a:solidFill>
              <a:schemeClr val="tx2">
                <a:lumMod val="40000"/>
                <a:lumOff val="60000"/>
              </a:schemeClr>
            </a:solidFill>
            <a:round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81600" y="4202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Unsupervised</a:t>
            </a:r>
            <a:endParaRPr lang="zh-CN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81600" y="5334000"/>
            <a:ext cx="2057400" cy="6096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K-means</a:t>
            </a:r>
            <a:endParaRPr lang="zh-CN" alt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81600" y="6019800"/>
            <a:ext cx="2057400" cy="6096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Graph Norm Cut</a:t>
            </a:r>
            <a:endParaRPr lang="zh-CN" altLang="en-US" dirty="0"/>
          </a:p>
        </p:txBody>
      </p:sp>
      <p:cxnSp>
        <p:nvCxnSpPr>
          <p:cNvPr id="15" name="Curved Connector 14"/>
          <p:cNvCxnSpPr>
            <a:stCxn id="8" idx="3"/>
            <a:endCxn id="9" idx="1"/>
          </p:cNvCxnSpPr>
          <p:nvPr/>
        </p:nvCxnSpPr>
        <p:spPr>
          <a:xfrm>
            <a:off x="3352800" y="4953000"/>
            <a:ext cx="1828800" cy="1588"/>
          </a:xfrm>
          <a:prstGeom prst="curvedConnector3">
            <a:avLst>
              <a:gd name="adj1" fmla="val 50000"/>
            </a:avLst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8" idx="3"/>
            <a:endCxn id="13" idx="1"/>
          </p:cNvCxnSpPr>
          <p:nvPr/>
        </p:nvCxnSpPr>
        <p:spPr>
          <a:xfrm>
            <a:off x="3352800" y="4953000"/>
            <a:ext cx="1828800" cy="685800"/>
          </a:xfrm>
          <a:prstGeom prst="curvedConnector3">
            <a:avLst>
              <a:gd name="adj1" fmla="val 50000"/>
            </a:avLst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8" idx="3"/>
            <a:endCxn id="14" idx="1"/>
          </p:cNvCxnSpPr>
          <p:nvPr/>
        </p:nvCxnSpPr>
        <p:spPr>
          <a:xfrm>
            <a:off x="3352800" y="4953000"/>
            <a:ext cx="1828800" cy="1371600"/>
          </a:xfrm>
          <a:prstGeom prst="curvedConnector3">
            <a:avLst>
              <a:gd name="adj1" fmla="val 50000"/>
            </a:avLst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xplosion 2 17"/>
          <p:cNvSpPr/>
          <p:nvPr/>
        </p:nvSpPr>
        <p:spPr>
          <a:xfrm>
            <a:off x="3581400" y="4572000"/>
            <a:ext cx="1524000" cy="1600200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New</a:t>
            </a:r>
            <a:endParaRPr lang="zh-CN" alt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886994" y="4266406"/>
            <a:ext cx="914400" cy="1588"/>
          </a:xfrm>
          <a:prstGeom prst="straightConnector1">
            <a:avLst/>
          </a:prstGeom>
          <a:ln w="38100" cap="sq" cmpd="sng">
            <a:solidFill>
              <a:schemeClr val="tx2">
                <a:lumMod val="40000"/>
                <a:lumOff val="60000"/>
              </a:schemeClr>
            </a:solidFill>
            <a:round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05200" y="3962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Semi-</a:t>
            </a:r>
          </a:p>
          <a:p>
            <a:pPr algn="ctr"/>
            <a:r>
              <a:rPr lang="en-US" altLang="zh-CN" dirty="0" smtClean="0"/>
              <a:t>Supervised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Decomposition of Reverse Loss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3" name="Content Placeholder 10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5" name="Oval 4"/>
          <p:cNvSpPr/>
          <p:nvPr/>
        </p:nvSpPr>
        <p:spPr>
          <a:xfrm>
            <a:off x="5705475" y="46291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Oval 5"/>
          <p:cNvSpPr/>
          <p:nvPr/>
        </p:nvSpPr>
        <p:spPr>
          <a:xfrm>
            <a:off x="3800475" y="34861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2733675" y="440054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Oval 7"/>
          <p:cNvSpPr/>
          <p:nvPr/>
        </p:nvSpPr>
        <p:spPr>
          <a:xfrm>
            <a:off x="3343276" y="60007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95475" y="3276600"/>
            <a:ext cx="4657725" cy="289560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571876" y="6076950"/>
          <a:ext cx="381000" cy="476250"/>
        </p:xfrm>
        <a:graphic>
          <a:graphicData uri="http://schemas.openxmlformats.org/presentationml/2006/ole">
            <p:oleObj spid="_x0000_s47106" name="Equation" r:id="rId6" imgW="164880" imgH="228600" progId="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352675" y="4019549"/>
          <a:ext cx="371475" cy="479425"/>
        </p:xfrm>
        <a:graphic>
          <a:graphicData uri="http://schemas.openxmlformats.org/presentationml/2006/ole">
            <p:oleObj spid="_x0000_s47107" name="Equation" r:id="rId7" imgW="177480" imgH="228600" progId="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3952875" y="3048000"/>
          <a:ext cx="342900" cy="474662"/>
        </p:xfrm>
        <a:graphic>
          <a:graphicData uri="http://schemas.openxmlformats.org/presentationml/2006/ole">
            <p:oleObj spid="_x0000_s47108" name="Equation" r:id="rId8" imgW="164880" imgH="228600" progId="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5857875" y="4800600"/>
          <a:ext cx="371475" cy="476250"/>
        </p:xfrm>
        <a:graphic>
          <a:graphicData uri="http://schemas.openxmlformats.org/presentationml/2006/ole">
            <p:oleObj spid="_x0000_s47109" name="Equation" r:id="rId9" imgW="177480" imgH="228600" progId="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4943475" y="4267200"/>
          <a:ext cx="379413" cy="476250"/>
        </p:xfrm>
        <a:graphic>
          <a:graphicData uri="http://schemas.openxmlformats.org/presentationml/2006/ole">
            <p:oleObj spid="_x0000_s47112" name="Equation" r:id="rId10" imgW="164880" imgH="228600" progId="">
              <p:embed/>
            </p:oleObj>
          </a:graphicData>
        </a:graphic>
      </p:graphicFrame>
      <p:cxnSp>
        <p:nvCxnSpPr>
          <p:cNvPr id="22" name="Straight Connector 21"/>
          <p:cNvCxnSpPr>
            <a:stCxn id="8" idx="1"/>
          </p:cNvCxnSpPr>
          <p:nvPr/>
        </p:nvCxnSpPr>
        <p:spPr>
          <a:xfrm rot="16200000" flipV="1">
            <a:off x="2857501" y="5514975"/>
            <a:ext cx="319228" cy="71927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5"/>
          </p:cNvCxnSpPr>
          <p:nvPr/>
        </p:nvCxnSpPr>
        <p:spPr>
          <a:xfrm rot="16200000" flipH="1">
            <a:off x="3224072" y="4300396"/>
            <a:ext cx="357331" cy="94788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5"/>
          </p:cNvCxnSpPr>
          <p:nvPr/>
        </p:nvCxnSpPr>
        <p:spPr>
          <a:xfrm rot="16200000" flipH="1">
            <a:off x="4176572" y="3500297"/>
            <a:ext cx="585928" cy="94787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0"/>
          </p:cNvCxnSpPr>
          <p:nvPr/>
        </p:nvCxnSpPr>
        <p:spPr>
          <a:xfrm rot="5400000" flipH="1" flipV="1">
            <a:off x="5391150" y="4086225"/>
            <a:ext cx="971550" cy="11430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1"/>
          </p:cNvCxnSpPr>
          <p:nvPr/>
        </p:nvCxnSpPr>
        <p:spPr>
          <a:xfrm rot="16200000" flipV="1">
            <a:off x="2933701" y="5591174"/>
            <a:ext cx="547828" cy="338279"/>
          </a:xfrm>
          <a:prstGeom prst="line">
            <a:avLst/>
          </a:prstGeom>
          <a:ln w="222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7" idx="5"/>
          </p:cNvCxnSpPr>
          <p:nvPr/>
        </p:nvCxnSpPr>
        <p:spPr>
          <a:xfrm rot="16200000" flipH="1">
            <a:off x="2804972" y="4719496"/>
            <a:ext cx="662131" cy="414480"/>
          </a:xfrm>
          <a:prstGeom prst="line">
            <a:avLst/>
          </a:prstGeom>
          <a:ln w="222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3833672" y="3819526"/>
            <a:ext cx="890728" cy="566878"/>
          </a:xfrm>
          <a:prstGeom prst="line">
            <a:avLst/>
          </a:prstGeom>
          <a:ln w="222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5" idx="1"/>
          </p:cNvCxnSpPr>
          <p:nvPr/>
        </p:nvCxnSpPr>
        <p:spPr>
          <a:xfrm rot="16200000" flipH="1">
            <a:off x="5219700" y="4143375"/>
            <a:ext cx="624028" cy="414478"/>
          </a:xfrm>
          <a:prstGeom prst="line">
            <a:avLst/>
          </a:prstGeom>
          <a:ln w="222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4410075" y="4495800"/>
          <a:ext cx="381000" cy="501650"/>
        </p:xfrm>
        <a:graphic>
          <a:graphicData uri="http://schemas.openxmlformats.org/presentationml/2006/ole">
            <p:oleObj spid="_x0000_s47116" name="Equation" r:id="rId11" imgW="164880" imgH="241200" progId="">
              <p:embed/>
            </p:oleObj>
          </a:graphicData>
        </a:graphic>
      </p:graphicFrame>
      <p:sp>
        <p:nvSpPr>
          <p:cNvPr id="90" name="Oval 89"/>
          <p:cNvSpPr/>
          <p:nvPr/>
        </p:nvSpPr>
        <p:spPr>
          <a:xfrm>
            <a:off x="2571675" y="5629200"/>
            <a:ext cx="162000" cy="162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Oval 90"/>
          <p:cNvSpPr/>
          <p:nvPr/>
        </p:nvSpPr>
        <p:spPr>
          <a:xfrm>
            <a:off x="3724275" y="4876800"/>
            <a:ext cx="162000" cy="162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Oval 91"/>
          <p:cNvSpPr/>
          <p:nvPr/>
        </p:nvSpPr>
        <p:spPr>
          <a:xfrm>
            <a:off x="5857875" y="3581400"/>
            <a:ext cx="162000" cy="162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Oval 92"/>
          <p:cNvSpPr/>
          <p:nvPr/>
        </p:nvSpPr>
        <p:spPr>
          <a:xfrm>
            <a:off x="4867275" y="4191000"/>
            <a:ext cx="162000" cy="162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Oval 93"/>
          <p:cNvSpPr/>
          <p:nvPr/>
        </p:nvSpPr>
        <p:spPr>
          <a:xfrm>
            <a:off x="3267075" y="5181600"/>
            <a:ext cx="162000" cy="162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Oval 94"/>
          <p:cNvSpPr/>
          <p:nvPr/>
        </p:nvSpPr>
        <p:spPr>
          <a:xfrm>
            <a:off x="5248275" y="3962400"/>
            <a:ext cx="162000" cy="162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Oval 95"/>
          <p:cNvSpPr/>
          <p:nvPr/>
        </p:nvSpPr>
        <p:spPr>
          <a:xfrm>
            <a:off x="4486275" y="4419600"/>
            <a:ext cx="162000" cy="162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Oval 96"/>
          <p:cNvSpPr/>
          <p:nvPr/>
        </p:nvSpPr>
        <p:spPr>
          <a:xfrm>
            <a:off x="2962275" y="5410200"/>
            <a:ext cx="162000" cy="162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TextBox 97"/>
          <p:cNvSpPr txBox="1"/>
          <p:nvPr/>
        </p:nvSpPr>
        <p:spPr>
          <a:xfrm>
            <a:off x="990600" y="2133600"/>
            <a:ext cx="2624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chemeClr val="accent2"/>
                </a:solidFill>
              </a:rPr>
              <a:t>Supervised reverse loss </a:t>
            </a:r>
            <a:endParaRPr lang="en-CA" sz="2000" dirty="0">
              <a:solidFill>
                <a:schemeClr val="accent2"/>
              </a:solidFill>
            </a:endParaRPr>
          </a:p>
        </p:txBody>
      </p:sp>
      <p:pic>
        <p:nvPicPr>
          <p:cNvPr id="99" name="Picture 9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3733800" y="2209800"/>
            <a:ext cx="3214710" cy="303556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990600" y="2514600"/>
            <a:ext cx="2778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00B050"/>
                </a:solidFill>
              </a:rPr>
              <a:t>Unsupervised reverse loss</a:t>
            </a:r>
            <a:endParaRPr lang="en-CA" sz="2000" dirty="0">
              <a:solidFill>
                <a:srgbClr val="00B050"/>
              </a:solidFill>
            </a:endParaRPr>
          </a:p>
        </p:txBody>
      </p:sp>
      <p:pic>
        <p:nvPicPr>
          <p:cNvPr id="101" name="Picture 10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3962400" y="2574493"/>
            <a:ext cx="3714776" cy="397307"/>
          </a:xfrm>
          <a:prstGeom prst="rect">
            <a:avLst/>
          </a:prstGeom>
        </p:spPr>
      </p:pic>
      <p:sp>
        <p:nvSpPr>
          <p:cNvPr id="105" name="Rectangle 104"/>
          <p:cNvSpPr/>
          <p:nvPr/>
        </p:nvSpPr>
        <p:spPr>
          <a:xfrm>
            <a:off x="6705600" y="3048000"/>
            <a:ext cx="21336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CA" sz="2400" dirty="0" smtClean="0"/>
              <a:t>Losses = sum of squared lengths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0" grpId="0" animBg="1"/>
      <p:bldP spid="91" grpId="0" animBg="1"/>
      <p:bldP spid="92" grpId="0" animBg="1"/>
      <p:bldP spid="93" grpId="0" animBg="1"/>
      <p:bldP spid="96" grpId="0" animBg="1"/>
      <p:bldP spid="97" grpId="0" animBg="1"/>
      <p:bldP spid="98" grpId="0"/>
      <p:bldP spid="100" grpId="0"/>
      <p:bldP spid="10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Decomposition of Reverse Loss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3" name="Content Placeholder 10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Losses = sum of squared lengths</a:t>
            </a:r>
          </a:p>
          <a:p>
            <a:endParaRPr lang="zh-CN" altLang="en-US" dirty="0"/>
          </a:p>
        </p:txBody>
      </p:sp>
      <p:sp>
        <p:nvSpPr>
          <p:cNvPr id="5" name="Oval 4"/>
          <p:cNvSpPr/>
          <p:nvPr/>
        </p:nvSpPr>
        <p:spPr>
          <a:xfrm>
            <a:off x="4114800" y="46291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Oval 5"/>
          <p:cNvSpPr/>
          <p:nvPr/>
        </p:nvSpPr>
        <p:spPr>
          <a:xfrm>
            <a:off x="2209800" y="34861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Oval 6"/>
          <p:cNvSpPr/>
          <p:nvPr/>
        </p:nvSpPr>
        <p:spPr>
          <a:xfrm>
            <a:off x="1143000" y="440054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Oval 7"/>
          <p:cNvSpPr/>
          <p:nvPr/>
        </p:nvSpPr>
        <p:spPr>
          <a:xfrm>
            <a:off x="1752601" y="60007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04800" y="3276600"/>
            <a:ext cx="4657725" cy="289560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981201" y="6076950"/>
          <a:ext cx="381000" cy="476250"/>
        </p:xfrm>
        <a:graphic>
          <a:graphicData uri="http://schemas.openxmlformats.org/presentationml/2006/ole">
            <p:oleObj spid="_x0000_s48130" name="Equation" r:id="rId7" imgW="164880" imgH="228600" progId="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762000" y="4019549"/>
          <a:ext cx="371475" cy="479425"/>
        </p:xfrm>
        <a:graphic>
          <a:graphicData uri="http://schemas.openxmlformats.org/presentationml/2006/ole">
            <p:oleObj spid="_x0000_s48131" name="Equation" r:id="rId8" imgW="177480" imgH="228600" progId="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2362200" y="3048000"/>
          <a:ext cx="342900" cy="474662"/>
        </p:xfrm>
        <a:graphic>
          <a:graphicData uri="http://schemas.openxmlformats.org/presentationml/2006/ole">
            <p:oleObj spid="_x0000_s48132" name="Equation" r:id="rId9" imgW="164880" imgH="228600" progId="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4267200" y="4800600"/>
          <a:ext cx="371475" cy="476250"/>
        </p:xfrm>
        <a:graphic>
          <a:graphicData uri="http://schemas.openxmlformats.org/presentationml/2006/ole">
            <p:oleObj spid="_x0000_s48133" name="Equation" r:id="rId10" imgW="177480" imgH="228600" progId="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3352800" y="4267200"/>
          <a:ext cx="379413" cy="476250"/>
        </p:xfrm>
        <a:graphic>
          <a:graphicData uri="http://schemas.openxmlformats.org/presentationml/2006/ole">
            <p:oleObj spid="_x0000_s48134" name="Equation" r:id="rId11" imgW="164880" imgH="228600" progId="">
              <p:embed/>
            </p:oleObj>
          </a:graphicData>
        </a:graphic>
      </p:graphicFrame>
      <p:cxnSp>
        <p:nvCxnSpPr>
          <p:cNvPr id="22" name="Straight Connector 21"/>
          <p:cNvCxnSpPr>
            <a:stCxn id="8" idx="1"/>
          </p:cNvCxnSpPr>
          <p:nvPr/>
        </p:nvCxnSpPr>
        <p:spPr>
          <a:xfrm rot="16200000" flipV="1">
            <a:off x="1266826" y="5514975"/>
            <a:ext cx="319228" cy="71927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5"/>
          </p:cNvCxnSpPr>
          <p:nvPr/>
        </p:nvCxnSpPr>
        <p:spPr>
          <a:xfrm rot="16200000" flipH="1">
            <a:off x="1633397" y="4300396"/>
            <a:ext cx="357331" cy="94788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5"/>
          </p:cNvCxnSpPr>
          <p:nvPr/>
        </p:nvCxnSpPr>
        <p:spPr>
          <a:xfrm rot="16200000" flipH="1">
            <a:off x="2585897" y="3500297"/>
            <a:ext cx="585928" cy="94787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0"/>
          </p:cNvCxnSpPr>
          <p:nvPr/>
        </p:nvCxnSpPr>
        <p:spPr>
          <a:xfrm rot="5400000" flipH="1" flipV="1">
            <a:off x="3800475" y="4086225"/>
            <a:ext cx="971550" cy="114300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1"/>
          </p:cNvCxnSpPr>
          <p:nvPr/>
        </p:nvCxnSpPr>
        <p:spPr>
          <a:xfrm rot="16200000" flipV="1">
            <a:off x="1343026" y="5591174"/>
            <a:ext cx="547828" cy="338279"/>
          </a:xfrm>
          <a:prstGeom prst="line">
            <a:avLst/>
          </a:prstGeom>
          <a:ln w="222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7" idx="5"/>
          </p:cNvCxnSpPr>
          <p:nvPr/>
        </p:nvCxnSpPr>
        <p:spPr>
          <a:xfrm rot="16200000" flipH="1">
            <a:off x="1214297" y="4719496"/>
            <a:ext cx="662131" cy="414480"/>
          </a:xfrm>
          <a:prstGeom prst="line">
            <a:avLst/>
          </a:prstGeom>
          <a:ln w="222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2242997" y="3819526"/>
            <a:ext cx="890728" cy="566878"/>
          </a:xfrm>
          <a:prstGeom prst="line">
            <a:avLst/>
          </a:prstGeom>
          <a:ln w="222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5" idx="1"/>
          </p:cNvCxnSpPr>
          <p:nvPr/>
        </p:nvCxnSpPr>
        <p:spPr>
          <a:xfrm rot="16200000" flipH="1">
            <a:off x="3629025" y="4143375"/>
            <a:ext cx="624028" cy="414478"/>
          </a:xfrm>
          <a:prstGeom prst="line">
            <a:avLst/>
          </a:prstGeom>
          <a:ln w="222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2819400" y="4495800"/>
          <a:ext cx="381000" cy="501650"/>
        </p:xfrm>
        <a:graphic>
          <a:graphicData uri="http://schemas.openxmlformats.org/presentationml/2006/ole">
            <p:oleObj spid="_x0000_s48135" name="Equation" r:id="rId12" imgW="164880" imgH="241200" progId="">
              <p:embed/>
            </p:oleObj>
          </a:graphicData>
        </a:graphic>
      </p:graphicFrame>
      <p:sp>
        <p:nvSpPr>
          <p:cNvPr id="90" name="Oval 89"/>
          <p:cNvSpPr/>
          <p:nvPr/>
        </p:nvSpPr>
        <p:spPr>
          <a:xfrm>
            <a:off x="981000" y="5629200"/>
            <a:ext cx="162000" cy="162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Oval 90"/>
          <p:cNvSpPr/>
          <p:nvPr/>
        </p:nvSpPr>
        <p:spPr>
          <a:xfrm>
            <a:off x="2133600" y="4876800"/>
            <a:ext cx="162000" cy="162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Oval 91"/>
          <p:cNvSpPr/>
          <p:nvPr/>
        </p:nvSpPr>
        <p:spPr>
          <a:xfrm>
            <a:off x="4267200" y="3581400"/>
            <a:ext cx="162000" cy="162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Oval 92"/>
          <p:cNvSpPr/>
          <p:nvPr/>
        </p:nvSpPr>
        <p:spPr>
          <a:xfrm>
            <a:off x="3276600" y="4191000"/>
            <a:ext cx="162000" cy="16200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Oval 93"/>
          <p:cNvSpPr/>
          <p:nvPr/>
        </p:nvSpPr>
        <p:spPr>
          <a:xfrm>
            <a:off x="1676400" y="5181600"/>
            <a:ext cx="162000" cy="162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Oval 94"/>
          <p:cNvSpPr/>
          <p:nvPr/>
        </p:nvSpPr>
        <p:spPr>
          <a:xfrm>
            <a:off x="3657600" y="3962400"/>
            <a:ext cx="162000" cy="162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Oval 95"/>
          <p:cNvSpPr/>
          <p:nvPr/>
        </p:nvSpPr>
        <p:spPr>
          <a:xfrm>
            <a:off x="2895600" y="4419600"/>
            <a:ext cx="162000" cy="162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Oval 96"/>
          <p:cNvSpPr/>
          <p:nvPr/>
        </p:nvSpPr>
        <p:spPr>
          <a:xfrm>
            <a:off x="1371600" y="5410200"/>
            <a:ext cx="162000" cy="162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TextBox 97"/>
          <p:cNvSpPr txBox="1"/>
          <p:nvPr/>
        </p:nvSpPr>
        <p:spPr>
          <a:xfrm>
            <a:off x="990600" y="2133600"/>
            <a:ext cx="2624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chemeClr val="accent2"/>
                </a:solidFill>
              </a:rPr>
              <a:t>Supervised reverse loss </a:t>
            </a:r>
            <a:endParaRPr lang="en-CA" sz="2000" dirty="0">
              <a:solidFill>
                <a:schemeClr val="accent2"/>
              </a:solidFill>
            </a:endParaRPr>
          </a:p>
        </p:txBody>
      </p:sp>
      <p:pic>
        <p:nvPicPr>
          <p:cNvPr id="99" name="Picture 9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3733800" y="2209800"/>
            <a:ext cx="3214710" cy="303556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990600" y="2514600"/>
            <a:ext cx="2778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00B050"/>
                </a:solidFill>
              </a:rPr>
              <a:t>Unsupervised reverse loss</a:t>
            </a:r>
            <a:endParaRPr lang="en-CA" sz="2000" dirty="0">
              <a:solidFill>
                <a:srgbClr val="00B050"/>
              </a:solidFill>
            </a:endParaRPr>
          </a:p>
        </p:txBody>
      </p:sp>
      <p:pic>
        <p:nvPicPr>
          <p:cNvPr id="101" name="Picture 100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962400" y="2574493"/>
            <a:ext cx="3714776" cy="397307"/>
          </a:xfrm>
          <a:prstGeom prst="rect">
            <a:avLst/>
          </a:prstGeom>
        </p:spPr>
      </p:pic>
      <p:pic>
        <p:nvPicPr>
          <p:cNvPr id="37" name="Picture 36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4593000" y="5943600"/>
            <a:ext cx="4474800" cy="380700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4495800" y="5486400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CA" sz="2400" dirty="0" smtClean="0">
                <a:solidFill>
                  <a:schemeClr val="accent6">
                    <a:lumMod val="75000"/>
                  </a:schemeClr>
                </a:solidFill>
              </a:rPr>
              <a:t>Pythagorean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Decomposition of Reverse Loss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CA" dirty="0" smtClean="0"/>
              <a:t>Pythagorean theorem</a:t>
            </a:r>
          </a:p>
          <a:p>
            <a:pPr lvl="0">
              <a:defRPr/>
            </a:pPr>
            <a:endParaRPr lang="en-CA" dirty="0" smtClean="0"/>
          </a:p>
          <a:p>
            <a:pPr lvl="0">
              <a:buNone/>
              <a:defRPr/>
            </a:pPr>
            <a:r>
              <a:rPr lang="en-CA" b="1" dirty="0" smtClean="0"/>
              <a:t>Claim:</a:t>
            </a:r>
          </a:p>
          <a:p>
            <a:pPr lvl="0">
              <a:defRPr/>
            </a:pPr>
            <a:endParaRPr lang="en-CA" dirty="0" smtClean="0"/>
          </a:p>
          <a:p>
            <a:pPr lvl="0"/>
            <a:endParaRPr lang="en-CA" dirty="0" smtClean="0"/>
          </a:p>
          <a:p>
            <a:pPr lvl="0"/>
            <a:endParaRPr lang="en-CA" dirty="0" smtClean="0"/>
          </a:p>
          <a:p>
            <a:pPr lvl="0"/>
            <a:endParaRPr lang="en-CA" dirty="0" smtClean="0"/>
          </a:p>
          <a:p>
            <a:pPr lvl="0"/>
            <a:endParaRPr lang="en-CA" dirty="0" smtClean="0"/>
          </a:p>
          <a:p>
            <a:pPr lvl="0"/>
            <a:endParaRPr lang="en-CA" dirty="0" smtClean="0"/>
          </a:p>
          <a:p>
            <a:pPr lvl="0"/>
            <a:endParaRPr lang="en-CA" dirty="0" smtClean="0"/>
          </a:p>
          <a:p>
            <a:pPr lvl="0">
              <a:buNone/>
            </a:pPr>
            <a:endParaRPr lang="en-CA" dirty="0" smtClean="0"/>
          </a:p>
          <a:p>
            <a:pPr lvl="0">
              <a:buNone/>
            </a:pPr>
            <a:endParaRPr lang="en-CA" dirty="0" smtClean="0"/>
          </a:p>
          <a:p>
            <a:endParaRPr lang="zh-CN" altLang="en-US" dirty="0"/>
          </a:p>
        </p:txBody>
      </p:sp>
      <p:pic>
        <p:nvPicPr>
          <p:cNvPr id="16" name="Picture 1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143108" y="2214554"/>
            <a:ext cx="4474800" cy="380700"/>
          </a:xfrm>
          <a:prstGeom prst="rect">
            <a:avLst/>
          </a:prstGeom>
        </p:spPr>
      </p:pic>
      <p:pic>
        <p:nvPicPr>
          <p:cNvPr id="17" name="Picture 1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533712" y="3175000"/>
            <a:ext cx="6076575" cy="1116720"/>
          </a:xfrm>
          <a:prstGeom prst="rect">
            <a:avLst/>
          </a:prstGeom>
        </p:spPr>
      </p:pic>
      <p:pic>
        <p:nvPicPr>
          <p:cNvPr id="18" name="Picture 17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785918" y="4500570"/>
            <a:ext cx="5288400" cy="456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A unified view of classical principles</a:t>
            </a:r>
          </a:p>
          <a:p>
            <a:pPr lvl="1"/>
            <a:r>
              <a:rPr lang="en-US" altLang="zh-CN" dirty="0" smtClean="0"/>
              <a:t>Supervised learning — </a:t>
            </a:r>
            <a:r>
              <a:rPr lang="en-US" altLang="zh-CN" dirty="0" smtClean="0">
                <a:solidFill>
                  <a:schemeClr val="accent2"/>
                </a:solidFill>
              </a:rPr>
              <a:t>Least squares</a:t>
            </a:r>
          </a:p>
          <a:p>
            <a:pPr lvl="2"/>
            <a:endParaRPr lang="en-US" altLang="zh-CN" dirty="0" smtClean="0"/>
          </a:p>
          <a:p>
            <a:pPr lvl="1"/>
            <a:r>
              <a:rPr lang="en-US" altLang="zh-CN" dirty="0" smtClean="0"/>
              <a:t>Unsupervised learning</a:t>
            </a:r>
          </a:p>
          <a:p>
            <a:pPr lvl="2"/>
            <a:r>
              <a:rPr lang="en-US" altLang="zh-CN" dirty="0" smtClean="0"/>
              <a:t>Dimensionality reduction: principle component analysis</a:t>
            </a:r>
          </a:p>
          <a:p>
            <a:pPr lvl="2"/>
            <a:r>
              <a:rPr lang="en-US" altLang="zh-CN" dirty="0" smtClean="0"/>
              <a:t>Clustering: k-means, normalized graph cut</a:t>
            </a:r>
          </a:p>
          <a:p>
            <a:pPr lvl="2"/>
            <a:endParaRPr lang="en-US" altLang="zh-CN" dirty="0" smtClean="0"/>
          </a:p>
          <a:p>
            <a:pPr lvl="1"/>
            <a:r>
              <a:rPr lang="en-US" altLang="zh-CN" dirty="0" smtClean="0"/>
              <a:t>Differ only in the assumption on the labels: given/missing, continuous/discrete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New algorithms for semi-supervised learning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Decomposition of reverse loss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Can get an estimate of supervised loss using unlabeled data to reduce variance of estimate</a:t>
            </a:r>
          </a:p>
          <a:p>
            <a:endParaRPr lang="zh-CN" altLang="en-US" dirty="0"/>
          </a:p>
        </p:txBody>
      </p:sp>
      <p:pic>
        <p:nvPicPr>
          <p:cNvPr id="14" name="Picture 1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125119" y="2667000"/>
            <a:ext cx="8893757" cy="2094854"/>
          </a:xfrm>
          <a:prstGeom prst="rect">
            <a:avLst/>
          </a:prstGeom>
          <a:noFill/>
          <a:ln/>
          <a:effectLst/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785918" y="4992702"/>
            <a:ext cx="5288400" cy="456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Reverse semi-supervised training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Standard approach:</a:t>
            </a:r>
          </a:p>
          <a:p>
            <a:pPr lvl="1"/>
            <a:r>
              <a:rPr lang="en-CA" dirty="0" smtClean="0"/>
              <a:t>Combine unsupervised (reverse) loss with supervised (forward) loss</a:t>
            </a:r>
            <a:endParaRPr lang="en-CA" dirty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Problem: forward loss not in same units as reverse</a:t>
            </a:r>
          </a:p>
          <a:p>
            <a:pPr lvl="1"/>
            <a:r>
              <a:rPr lang="en-CA" dirty="0" smtClean="0"/>
              <a:t>Our idea: combining supervised and unsupervised </a:t>
            </a:r>
            <a:r>
              <a:rPr lang="en-CA" dirty="0" smtClean="0">
                <a:solidFill>
                  <a:schemeClr val="accent2"/>
                </a:solidFill>
              </a:rPr>
              <a:t>reverse</a:t>
            </a:r>
            <a:r>
              <a:rPr lang="en-CA" dirty="0" smtClean="0"/>
              <a:t> loss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Least squares + PCA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Combined supervised/unsupervised objective</a:t>
            </a:r>
          </a:p>
          <a:p>
            <a:endParaRPr lang="en-CA" dirty="0" smtClean="0"/>
          </a:p>
          <a:p>
            <a:r>
              <a:rPr lang="en-CA" dirty="0" smtClean="0"/>
              <a:t>Algorithm</a:t>
            </a:r>
          </a:p>
          <a:p>
            <a:pPr lvl="1"/>
            <a:r>
              <a:rPr lang="en-CA" dirty="0" smtClean="0"/>
              <a:t>Objective not jointly convex, no obvious closed form </a:t>
            </a:r>
            <a:r>
              <a:rPr lang="en-CA" dirty="0" err="1" smtClean="0"/>
              <a:t>sln</a:t>
            </a:r>
            <a:endParaRPr lang="en-CA" dirty="0" smtClean="0"/>
          </a:p>
          <a:p>
            <a:pPr lvl="1"/>
            <a:r>
              <a:rPr lang="en-CA" dirty="0" smtClean="0"/>
              <a:t>Currently, just alternate (initialize </a:t>
            </a:r>
            <a:r>
              <a:rPr lang="en-CA" dirty="0" smtClean="0">
                <a:latin typeface="cmmi10"/>
              </a:rPr>
              <a:t>U</a:t>
            </a:r>
            <a:r>
              <a:rPr lang="en-CA" dirty="0" smtClean="0"/>
              <a:t> on supervised)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dirty="0" smtClean="0"/>
              <a:t>Recover forward solution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CA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dirty="0" smtClean="0"/>
              <a:t>Testing: given </a:t>
            </a:r>
            <a:r>
              <a:rPr lang="en-CA" b="1" dirty="0" smtClean="0">
                <a:latin typeface="cmmi10" pitchFamily="34" charset="0"/>
              </a:rPr>
              <a:t>x</a:t>
            </a:r>
            <a:r>
              <a:rPr lang="en-CA" dirty="0" smtClean="0"/>
              <a:t>,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dirty="0" smtClean="0"/>
              <a:t>Straightforward yet appears to be novel</a:t>
            </a:r>
          </a:p>
          <a:p>
            <a:endParaRPr lang="en-CA" dirty="0"/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95418" y="2214554"/>
            <a:ext cx="8034300" cy="456840"/>
          </a:xfrm>
          <a:prstGeom prst="rect">
            <a:avLst/>
          </a:prstGeom>
        </p:spPr>
      </p:pic>
      <p:pic>
        <p:nvPicPr>
          <p:cNvPr id="5" name="Picture 4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452289" y="4572008"/>
            <a:ext cx="6763049" cy="685260"/>
          </a:xfrm>
          <a:prstGeom prst="rect">
            <a:avLst/>
          </a:prstGeom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260358" y="5254701"/>
            <a:ext cx="1067850" cy="30456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4189412"/>
            <a:ext cx="8153400" cy="1588"/>
          </a:xfrm>
          <a:prstGeom prst="line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Least squares + PCA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Comparison to semi-supervised regression</a:t>
            </a:r>
            <a:endParaRPr lang="zh-CN" altLang="en-US" dirty="0"/>
          </a:p>
        </p:txBody>
      </p:sp>
      <p:pic>
        <p:nvPicPr>
          <p:cNvPr id="6" name="Picture 5" descr="optimal result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" y="2381250"/>
            <a:ext cx="8705850" cy="2095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57200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Forward error rates (average root mean squared error, ± standard deviations) for different regression algorithms on various data sets. The values of (</a:t>
            </a:r>
            <a:r>
              <a:rPr lang="en-US" altLang="zh-CN" dirty="0" smtClean="0">
                <a:latin typeface="cmmi10" pitchFamily="34" charset="0"/>
              </a:rPr>
              <a:t>k</a:t>
            </a:r>
            <a:r>
              <a:rPr lang="en-US" altLang="zh-CN" dirty="0" smtClean="0"/>
              <a:t>, </a:t>
            </a:r>
            <a:r>
              <a:rPr lang="en-US" altLang="zh-CN" dirty="0" smtClean="0">
                <a:latin typeface="cmmi10" pitchFamily="34" charset="0"/>
              </a:rPr>
              <a:t>n</a:t>
            </a:r>
            <a:r>
              <a:rPr lang="en-US" altLang="zh-CN" dirty="0" smtClean="0"/>
              <a:t>;  </a:t>
            </a:r>
            <a:r>
              <a:rPr lang="en-US" altLang="zh-CN" dirty="0" err="1" smtClean="0">
                <a:latin typeface="cmmi10" pitchFamily="34" charset="0"/>
              </a:rPr>
              <a:t>t</a:t>
            </a:r>
            <a:r>
              <a:rPr lang="en-US" altLang="zh-CN" baseline="-25000" dirty="0" err="1" smtClean="0">
                <a:latin typeface="cmmi10" pitchFamily="34" charset="0"/>
              </a:rPr>
              <a:t>L</a:t>
            </a:r>
            <a:r>
              <a:rPr lang="en-US" altLang="zh-CN" dirty="0" smtClean="0">
                <a:latin typeface="cmmi10" pitchFamily="34" charset="0"/>
              </a:rPr>
              <a:t> </a:t>
            </a:r>
            <a:r>
              <a:rPr lang="en-US" altLang="zh-CN" dirty="0" smtClean="0"/>
              <a:t>, </a:t>
            </a:r>
            <a:r>
              <a:rPr lang="en-US" altLang="zh-CN" dirty="0" err="1" smtClean="0">
                <a:latin typeface="cmmi10" pitchFamily="34" charset="0"/>
              </a:rPr>
              <a:t>t</a:t>
            </a:r>
            <a:r>
              <a:rPr lang="en-US" altLang="zh-CN" baseline="-25000" dirty="0" err="1" smtClean="0">
                <a:latin typeface="cmmi10" pitchFamily="34" charset="0"/>
              </a:rPr>
              <a:t>U</a:t>
            </a:r>
            <a:r>
              <a:rPr lang="en-US" altLang="zh-CN" dirty="0" smtClean="0"/>
              <a:t> ) are indicated for each data set.</a:t>
            </a:r>
          </a:p>
          <a:p>
            <a:endParaRPr lang="zh-CN" altLang="en-US" dirty="0"/>
          </a:p>
        </p:txBody>
      </p:sp>
      <p:pic>
        <p:nvPicPr>
          <p:cNvPr id="17" name="Picture 1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45000" y="3175000"/>
            <a:ext cx="53999" cy="53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Least squares + k-means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For classification/clustering impose constraints on </a:t>
            </a:r>
            <a:r>
              <a:rPr lang="en-CA" dirty="0" smtClean="0">
                <a:latin typeface="cmmi10"/>
              </a:rPr>
              <a:t>Z</a:t>
            </a:r>
          </a:p>
          <a:p>
            <a:endParaRPr lang="en-CA" dirty="0" smtClean="0">
              <a:latin typeface="cmmi10"/>
            </a:endParaRPr>
          </a:p>
          <a:p>
            <a:endParaRPr lang="en-CA" dirty="0" smtClean="0">
              <a:latin typeface="cmmi10"/>
            </a:endParaRPr>
          </a:p>
          <a:p>
            <a:r>
              <a:rPr lang="en-CA" dirty="0" smtClean="0">
                <a:latin typeface="Tw Cen MT"/>
              </a:rPr>
              <a:t>Algorithm</a:t>
            </a:r>
          </a:p>
          <a:p>
            <a:pPr lvl="1"/>
            <a:r>
              <a:rPr lang="en-CA" dirty="0" smtClean="0">
                <a:latin typeface="Tw Cen MT"/>
              </a:rPr>
              <a:t>Hard optimization problem</a:t>
            </a:r>
          </a:p>
          <a:p>
            <a:pPr lvl="1"/>
            <a:r>
              <a:rPr lang="en-CA" dirty="0" smtClean="0">
                <a:latin typeface="Tw Cen MT"/>
              </a:rPr>
              <a:t>Could attempt relaxation, but so far used alternation</a:t>
            </a:r>
          </a:p>
          <a:p>
            <a:r>
              <a:rPr lang="en-CA" dirty="0" smtClean="0">
                <a:latin typeface="Tw Cen MT"/>
              </a:rPr>
              <a:t>Recover forward solution</a:t>
            </a:r>
          </a:p>
          <a:p>
            <a:endParaRPr lang="en-CA" dirty="0" smtClean="0">
              <a:latin typeface="Tw Cen MT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dirty="0" smtClean="0"/>
              <a:t>Testing: given </a:t>
            </a:r>
            <a:r>
              <a:rPr lang="en-CA" b="1" dirty="0" smtClean="0">
                <a:latin typeface="cmmi10" pitchFamily="34" charset="0"/>
              </a:rPr>
              <a:t>x</a:t>
            </a:r>
            <a:r>
              <a:rPr lang="en-CA" dirty="0" smtClean="0"/>
              <a:t>, compute             , predict max response</a:t>
            </a:r>
          </a:p>
          <a:p>
            <a:endParaRPr lang="en-CA" dirty="0">
              <a:latin typeface="Tw Cen MT"/>
            </a:endParaRPr>
          </a:p>
        </p:txBody>
      </p:sp>
      <p:pic>
        <p:nvPicPr>
          <p:cNvPr id="12" name="Picture 11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686261" y="2143116"/>
            <a:ext cx="5771476" cy="88830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452289" y="4786322"/>
            <a:ext cx="6763049" cy="685260"/>
          </a:xfrm>
          <a:prstGeom prst="rect">
            <a:avLst/>
          </a:prstGeom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357686" y="5455022"/>
            <a:ext cx="1067850" cy="30456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4419600"/>
            <a:ext cx="8153400" cy="1588"/>
          </a:xfrm>
          <a:prstGeom prst="line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Least squares + norm-cut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Given K                            can obtain via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Algorithm</a:t>
            </a:r>
          </a:p>
          <a:p>
            <a:pPr lvl="1"/>
            <a:r>
              <a:rPr lang="en-CA" dirty="0" smtClean="0"/>
              <a:t>Hard optimization problem, so far used alternation</a:t>
            </a:r>
          </a:p>
          <a:p>
            <a:r>
              <a:rPr lang="en-CA" dirty="0" smtClean="0"/>
              <a:t>Recover forward solution</a:t>
            </a:r>
          </a:p>
          <a:p>
            <a:endParaRPr lang="en-CA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dirty="0" smtClean="0"/>
              <a:t>Testing: given </a:t>
            </a:r>
            <a:r>
              <a:rPr lang="en-CA" b="1" dirty="0" smtClean="0">
                <a:latin typeface="cmmi10" pitchFamily="34" charset="0"/>
              </a:rPr>
              <a:t>x</a:t>
            </a:r>
            <a:r>
              <a:rPr lang="en-CA" dirty="0" smtClean="0"/>
              <a:t>,             where           , predict max</a:t>
            </a:r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311742" y="1688730"/>
            <a:ext cx="2587846" cy="386005"/>
          </a:xfrm>
          <a:prstGeom prst="rect">
            <a:avLst/>
          </a:prstGeom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495574" y="2071678"/>
            <a:ext cx="6152850" cy="913680"/>
          </a:xfrm>
          <a:prstGeom prst="rect">
            <a:avLst/>
          </a:prstGeom>
        </p:spPr>
      </p:pic>
      <p:pic>
        <p:nvPicPr>
          <p:cNvPr id="12" name="Picture 11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785918" y="2928934"/>
            <a:ext cx="4195126" cy="685260"/>
          </a:xfrm>
          <a:prstGeom prst="rect">
            <a:avLst/>
          </a:prstGeom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000232" y="4786322"/>
            <a:ext cx="4220550" cy="685260"/>
          </a:xfrm>
          <a:prstGeom prst="rect">
            <a:avLst/>
          </a:prstGeom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3214678" y="5527574"/>
            <a:ext cx="991576" cy="304560"/>
          </a:xfrm>
          <a:prstGeom prst="rect">
            <a:avLst/>
          </a:prstGeom>
        </p:spPr>
      </p:pic>
      <p:pic>
        <p:nvPicPr>
          <p:cNvPr id="15" name="Picture 14" descr="TP_tmp.emf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5143504" y="5526460"/>
            <a:ext cx="915300" cy="253800"/>
          </a:xfrm>
          <a:prstGeom prst="rect">
            <a:avLst/>
          </a:prstGeom>
        </p:spPr>
      </p:pic>
      <p:pic>
        <p:nvPicPr>
          <p:cNvPr id="17" name="Picture 16" descr="TP_tmp.emf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6215074" y="3143248"/>
            <a:ext cx="1754326" cy="2538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9600" y="4495800"/>
            <a:ext cx="8153400" cy="1588"/>
          </a:xfrm>
          <a:prstGeom prst="line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Least squares + k-means/norm-cut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Comparison to semi-supervised classification</a:t>
            </a:r>
            <a:endParaRPr lang="zh-CN" altLang="en-US" dirty="0"/>
          </a:p>
        </p:txBody>
      </p:sp>
      <p:pic>
        <p:nvPicPr>
          <p:cNvPr id="6" name="Picture 5" descr="optimal result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9800"/>
            <a:ext cx="8643938" cy="2070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57200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Forward error rates (average misclassification error in percentages, ± standard deviations) for different classification algorithms on various data sets. The values of (</a:t>
            </a:r>
            <a:r>
              <a:rPr lang="en-US" altLang="zh-CN" dirty="0" smtClean="0">
                <a:latin typeface="cmmi10" pitchFamily="34" charset="0"/>
              </a:rPr>
              <a:t>k</a:t>
            </a:r>
            <a:r>
              <a:rPr lang="en-US" altLang="zh-CN" dirty="0" smtClean="0"/>
              <a:t>, </a:t>
            </a:r>
            <a:r>
              <a:rPr lang="en-US" altLang="zh-CN" dirty="0" smtClean="0">
                <a:latin typeface="cmmi10" pitchFamily="34" charset="0"/>
              </a:rPr>
              <a:t>n</a:t>
            </a:r>
            <a:r>
              <a:rPr lang="en-US" altLang="zh-CN" dirty="0" smtClean="0"/>
              <a:t>;  </a:t>
            </a:r>
            <a:r>
              <a:rPr lang="en-US" altLang="zh-CN" dirty="0" err="1" smtClean="0">
                <a:latin typeface="cmmi10" pitchFamily="34" charset="0"/>
              </a:rPr>
              <a:t>t</a:t>
            </a:r>
            <a:r>
              <a:rPr lang="en-US" altLang="zh-CN" baseline="-25000" dirty="0" err="1" smtClean="0">
                <a:latin typeface="cmmi10" pitchFamily="34" charset="0"/>
              </a:rPr>
              <a:t>L</a:t>
            </a:r>
            <a:r>
              <a:rPr lang="en-US" altLang="zh-CN" dirty="0" smtClean="0">
                <a:latin typeface="cmmi10" pitchFamily="34" charset="0"/>
              </a:rPr>
              <a:t> </a:t>
            </a:r>
            <a:r>
              <a:rPr lang="en-US" altLang="zh-CN" dirty="0" smtClean="0"/>
              <a:t>, </a:t>
            </a:r>
            <a:r>
              <a:rPr lang="en-US" altLang="zh-CN" dirty="0" err="1" smtClean="0">
                <a:latin typeface="cmmi10" pitchFamily="34" charset="0"/>
              </a:rPr>
              <a:t>t</a:t>
            </a:r>
            <a:r>
              <a:rPr lang="en-US" altLang="zh-CN" baseline="-25000" dirty="0" err="1" smtClean="0">
                <a:latin typeface="cmmi10" pitchFamily="34" charset="0"/>
              </a:rPr>
              <a:t>U</a:t>
            </a:r>
            <a:r>
              <a:rPr lang="en-US" altLang="zh-CN" dirty="0" smtClean="0"/>
              <a:t> ) are indicated for each data set.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A unified framework for supervised, unsupervised and semi-supervised algorithms based on reverse least squares</a:t>
            </a:r>
          </a:p>
          <a:p>
            <a:pPr>
              <a:buNone/>
            </a:pP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Future work:</a:t>
            </a:r>
          </a:p>
          <a:p>
            <a:pPr lvl="1"/>
            <a:r>
              <a:rPr lang="en-US" altLang="zh-CN" dirty="0" smtClean="0"/>
              <a:t>Other loss functions</a:t>
            </a:r>
          </a:p>
          <a:p>
            <a:pPr lvl="1"/>
            <a:r>
              <a:rPr lang="en-US" altLang="zh-CN" dirty="0" smtClean="0"/>
              <a:t>More complex data: structured outputs</a:t>
            </a:r>
          </a:p>
          <a:p>
            <a:pPr lvl="1"/>
            <a:r>
              <a:rPr lang="en-US" altLang="zh-CN" dirty="0" smtClean="0"/>
              <a:t>Possible convex algorithms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Supervised Learning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Supervised Least Squares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Given:</a:t>
            </a:r>
          </a:p>
          <a:p>
            <a:pPr lvl="1"/>
            <a:r>
              <a:rPr lang="en-US" altLang="zh-CN" dirty="0" smtClean="0"/>
              <a:t>a </a:t>
            </a:r>
            <a:r>
              <a:rPr lang="en-US" altLang="zh-CN" dirty="0" smtClean="0">
                <a:latin typeface="cmmi10" pitchFamily="34" charset="2"/>
              </a:rPr>
              <a:t>t</a:t>
            </a:r>
            <a:r>
              <a:rPr lang="en-CA" dirty="0" smtClean="0">
                <a:latin typeface="cmsy10"/>
              </a:rPr>
              <a:t>£</a:t>
            </a:r>
            <a:r>
              <a:rPr lang="en-CA" dirty="0" smtClean="0">
                <a:latin typeface="cmmi10" pitchFamily="34" charset="2"/>
              </a:rPr>
              <a:t>n</a:t>
            </a:r>
            <a:r>
              <a:rPr lang="en-US" altLang="zh-CN" dirty="0" smtClean="0"/>
              <a:t> data matrix </a:t>
            </a:r>
            <a:r>
              <a:rPr lang="en-US" altLang="zh-CN" dirty="0" smtClean="0">
                <a:latin typeface="cmmi10" pitchFamily="34" charset="2"/>
              </a:rPr>
              <a:t>X</a:t>
            </a:r>
            <a:r>
              <a:rPr lang="en-US" altLang="zh-CN" dirty="0" smtClean="0"/>
              <a:t>, a </a:t>
            </a:r>
            <a:r>
              <a:rPr lang="en-US" altLang="zh-CN" dirty="0" smtClean="0">
                <a:latin typeface="cmmi10" pitchFamily="34" charset="2"/>
              </a:rPr>
              <a:t>t</a:t>
            </a:r>
            <a:r>
              <a:rPr lang="en-CA" dirty="0" smtClean="0">
                <a:latin typeface="cmsy10"/>
              </a:rPr>
              <a:t>£</a:t>
            </a:r>
            <a:r>
              <a:rPr lang="en-CA" dirty="0" smtClean="0">
                <a:latin typeface="cmmi10" pitchFamily="34" charset="2"/>
              </a:rPr>
              <a:t>k</a:t>
            </a:r>
            <a:r>
              <a:rPr lang="en-US" altLang="zh-CN" dirty="0" smtClean="0"/>
              <a:t> label matrix </a:t>
            </a:r>
            <a:r>
              <a:rPr lang="en-US" altLang="zh-CN" dirty="0" smtClean="0">
                <a:latin typeface="cmmi10" pitchFamily="34" charset="2"/>
              </a:rPr>
              <a:t>Y</a:t>
            </a:r>
            <a:r>
              <a:rPr lang="en-US" altLang="zh-CN" dirty="0" smtClean="0">
                <a:latin typeface="+mj-lt"/>
              </a:rPr>
              <a:t>,</a:t>
            </a:r>
            <a:r>
              <a:rPr lang="en-US" altLang="zh-CN" dirty="0" smtClean="0">
                <a:latin typeface="cmmi10" pitchFamily="34" charset="2"/>
              </a:rPr>
              <a:t> k&lt;n</a:t>
            </a:r>
            <a:endParaRPr lang="en-US" altLang="zh-CN" i="1" dirty="0" smtClean="0"/>
          </a:p>
          <a:p>
            <a:r>
              <a:rPr lang="en-US" altLang="zh-CN" dirty="0" smtClean="0"/>
              <a:t>Learn: </a:t>
            </a:r>
          </a:p>
          <a:p>
            <a:pPr lvl="1"/>
            <a:r>
              <a:rPr lang="en-US" altLang="zh-CN" dirty="0" smtClean="0"/>
              <a:t>parameters </a:t>
            </a:r>
            <a:r>
              <a:rPr lang="en-US" altLang="zh-CN" dirty="0" smtClean="0">
                <a:latin typeface="cmmi10" pitchFamily="34" charset="2"/>
              </a:rPr>
              <a:t>W </a:t>
            </a:r>
            <a:r>
              <a:rPr lang="en-US" altLang="zh-CN" dirty="0" smtClean="0">
                <a:latin typeface="+mj-lt"/>
              </a:rPr>
              <a:t>(</a:t>
            </a:r>
            <a:r>
              <a:rPr lang="en-US" altLang="zh-CN" dirty="0" smtClean="0">
                <a:latin typeface="cmmi10" pitchFamily="34" charset="2"/>
              </a:rPr>
              <a:t>n</a:t>
            </a:r>
            <a:r>
              <a:rPr lang="en-CA" dirty="0" smtClean="0">
                <a:latin typeface="cmsy10"/>
              </a:rPr>
              <a:t>£</a:t>
            </a:r>
            <a:r>
              <a:rPr lang="en-CA" dirty="0" smtClean="0">
                <a:latin typeface="cmmi10" pitchFamily="34" charset="2"/>
              </a:rPr>
              <a:t>k</a:t>
            </a:r>
            <a:r>
              <a:rPr lang="en-CA" dirty="0" smtClean="0">
                <a:latin typeface="+mj-lt"/>
              </a:rPr>
              <a:t>)</a:t>
            </a:r>
            <a:r>
              <a:rPr lang="en-US" altLang="zh-CN" dirty="0" smtClean="0"/>
              <a:t> for a model</a:t>
            </a:r>
          </a:p>
          <a:p>
            <a:r>
              <a:rPr lang="en-US" altLang="zh-CN" dirty="0" smtClean="0"/>
              <a:t> Solve: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867400" y="3177538"/>
          <a:ext cx="1600200" cy="480062"/>
        </p:xfrm>
        <a:graphic>
          <a:graphicData uri="http://schemas.openxmlformats.org/presentationml/2006/ole">
            <p:oleObj spid="_x0000_s1029" name="Equation" r:id="rId4" imgW="761760" imgH="2286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95400" y="4169834"/>
          <a:ext cx="3962400" cy="935566"/>
        </p:xfrm>
        <a:graphic>
          <a:graphicData uri="http://schemas.openxmlformats.org/presentationml/2006/ole">
            <p:oleObj spid="_x0000_s1030" name="Equation" r:id="rId5" imgW="182880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Supervised Least Squares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Regularization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 smtClean="0"/>
              <a:t>Kernelization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Instance weighting</a:t>
            </a:r>
            <a:endParaRPr lang="zh-CN" alt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33488" y="2133600"/>
          <a:ext cx="5076825" cy="990600"/>
        </p:xfrm>
        <a:graphic>
          <a:graphicData uri="http://schemas.openxmlformats.org/presentationml/2006/ole">
            <p:oleObj spid="_x0000_s45057" name="Equation" r:id="rId4" imgW="2603160" imgH="50796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95400" y="3810000"/>
          <a:ext cx="7367587" cy="546100"/>
        </p:xfrm>
        <a:graphic>
          <a:graphicData uri="http://schemas.openxmlformats.org/presentationml/2006/ole">
            <p:oleObj spid="_x0000_s45058" name="Equation" r:id="rId5" imgW="3771720" imgH="279360" progId="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295400" y="5410200"/>
          <a:ext cx="7791450" cy="544512"/>
        </p:xfrm>
        <a:graphic>
          <a:graphicData uri="http://schemas.openxmlformats.org/presentationml/2006/ole">
            <p:oleObj spid="_x0000_s45059" name="Equation" r:id="rId6" imgW="3987720" imgH="279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612775" y="2286000"/>
          <a:ext cx="815340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900" dirty="0" smtClean="0"/>
                        <a:t>Regression</a:t>
                      </a:r>
                      <a:endParaRPr lang="zh-CN" alt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900" dirty="0" smtClean="0"/>
                        <a:t>Classification</a:t>
                      </a:r>
                      <a:endParaRPr lang="zh-CN" altLang="en-US" sz="2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itchFamily="2" charset="2"/>
                        <a:buChar char="p"/>
                        <a:tabLst/>
                        <a:defRPr/>
                      </a:pPr>
                      <a:r>
                        <a:rPr lang="en-US" altLang="zh-CN" sz="2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2600" b="0" dirty="0" smtClean="0">
                          <a:solidFill>
                            <a:schemeClr val="tx1"/>
                          </a:solidFill>
                          <a:latin typeface="cmmi10" pitchFamily="34" charset="0"/>
                        </a:rPr>
                        <a:t>Y</a:t>
                      </a:r>
                      <a:r>
                        <a:rPr lang="en-US" altLang="zh-CN" sz="2600" b="0" dirty="0" smtClean="0">
                          <a:solidFill>
                            <a:schemeClr val="tx1"/>
                          </a:solidFill>
                        </a:rPr>
                        <a:t> labels: continuous </a:t>
                      </a:r>
                      <a:r>
                        <a:rPr lang="en-US" altLang="zh-CN" sz="2600" b="0" dirty="0" smtClean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p"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2600" b="0" dirty="0" smtClean="0">
                          <a:solidFill>
                            <a:schemeClr val="tx1"/>
                          </a:solidFill>
                        </a:rPr>
                        <a:t>Rows in </a:t>
                      </a:r>
                      <a:r>
                        <a:rPr lang="en-US" altLang="zh-CN" sz="2600" b="0" dirty="0" smtClean="0">
                          <a:solidFill>
                            <a:schemeClr val="tx1"/>
                          </a:solidFill>
                          <a:latin typeface="cmmi10" pitchFamily="34" charset="2"/>
                        </a:rPr>
                        <a:t>Y</a:t>
                      </a:r>
                      <a:r>
                        <a:rPr lang="en-US" altLang="zh-CN" sz="2600" b="0" dirty="0" smtClean="0">
                          <a:solidFill>
                            <a:schemeClr val="tx1"/>
                          </a:solidFill>
                        </a:rPr>
                        <a:t> indicate the class labels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itchFamily="2" charset="2"/>
                        <a:buChar char="p"/>
                        <a:tabLst/>
                        <a:defRPr/>
                      </a:pPr>
                      <a:r>
                        <a:rPr lang="en-US" altLang="zh-CN" sz="2600" dirty="0" smtClean="0"/>
                        <a:t> Testing given </a:t>
                      </a:r>
                      <a:r>
                        <a:rPr lang="en-US" altLang="zh-CN" sz="2600" b="1" i="0" dirty="0" smtClean="0">
                          <a:latin typeface="cmr8" pitchFamily="34" charset="0"/>
                        </a:rPr>
                        <a:t>x</a:t>
                      </a:r>
                      <a:r>
                        <a:rPr lang="en-US" altLang="zh-CN" sz="2600" dirty="0" smtClean="0"/>
                        <a:t>:</a:t>
                      </a:r>
                      <a:endParaRPr lang="zh-CN" altLang="en-US" sz="2600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itchFamily="2" charset="2"/>
                        <a:buChar char="p"/>
                        <a:tabLst/>
                        <a:defRPr/>
                      </a:pPr>
                      <a:r>
                        <a:rPr lang="en-US" altLang="zh-CN" sz="2600" dirty="0" smtClean="0"/>
                        <a:t> Testing given </a:t>
                      </a:r>
                      <a:r>
                        <a:rPr lang="en-US" altLang="zh-CN" sz="2600" b="1" i="0" dirty="0" smtClean="0">
                          <a:latin typeface="cmr8" pitchFamily="34" charset="0"/>
                        </a:rPr>
                        <a:t>x</a:t>
                      </a:r>
                      <a:r>
                        <a:rPr lang="en-US" altLang="zh-CN" sz="2600" dirty="0" smtClean="0"/>
                        <a:t>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CN" sz="2800" dirty="0" smtClean="0"/>
                        <a:t>     </a:t>
                      </a:r>
                      <a:r>
                        <a:rPr lang="en-US" altLang="zh-CN" sz="2400" dirty="0" smtClean="0"/>
                        <a:t>Threshold outputs of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CN" sz="2400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Supervised Least Squares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953000" y="3779520"/>
          <a:ext cx="3581400" cy="463550"/>
        </p:xfrm>
        <a:graphic>
          <a:graphicData uri="http://schemas.openxmlformats.org/presentationml/2006/ole">
            <p:oleObj spid="_x0000_s28676" name="Equation" r:id="rId4" imgW="1765080" imgH="228600" progId="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219200" y="4922520"/>
          <a:ext cx="1219200" cy="555625"/>
        </p:xfrm>
        <a:graphic>
          <a:graphicData uri="http://schemas.openxmlformats.org/presentationml/2006/ole">
            <p:oleObj spid="_x0000_s28678" name="Equation" r:id="rId5" imgW="558720" imgH="253800" progId="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562600" y="5455920"/>
          <a:ext cx="1219200" cy="555625"/>
        </p:xfrm>
        <a:graphic>
          <a:graphicData uri="http://schemas.openxmlformats.org/presentationml/2006/ole">
            <p:oleObj spid="_x0000_s28679" name="Equation" r:id="rId6" imgW="558720" imgH="253800" progId="">
              <p:embed/>
            </p:oleObj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Problem types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 alternative but equivalent view to supervised least squares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Reverse Least Squares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Reverse Least Squares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ICML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Traditional </a:t>
            </a:r>
            <a:r>
              <a:rPr lang="en-US" altLang="zh-CN" dirty="0" smtClean="0">
                <a:solidFill>
                  <a:schemeClr val="accent2"/>
                </a:solidFill>
              </a:rPr>
              <a:t>forward</a:t>
            </a:r>
            <a:r>
              <a:rPr lang="en-US" altLang="zh-CN" dirty="0" smtClean="0"/>
              <a:t> least squares: predict the labels from the inputs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Reverse least squares: Predict the inputs from the labels</a:t>
            </a:r>
          </a:p>
          <a:p>
            <a:endParaRPr lang="zh-CN" alt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00200" y="4648200"/>
          <a:ext cx="3476976" cy="838200"/>
        </p:xfrm>
        <a:graphic>
          <a:graphicData uri="http://schemas.openxmlformats.org/presentationml/2006/ole">
            <p:oleObj spid="_x0000_s19458" name="Equation" r:id="rId4" imgW="1790640" imgH="4316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00200" y="2667000"/>
          <a:ext cx="3550016" cy="838200"/>
        </p:xfrm>
        <a:graphic>
          <a:graphicData uri="http://schemas.openxmlformats.org/presentationml/2006/ole">
            <p:oleObj spid="_x0000_s19459" name="Equation" r:id="rId5" imgW="182880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X-ZZ^\dag X \;=\; X-Z(Z'Z)^{-1} Z'X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5"/>
  <p:tag name="PICTUREFILESIZE" val="987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{Z:Z\in\{0,1\}^{t\times k},Z{\bf 1}={\bf 1}}\min_U \; tr\left((X-ZU)(X-Z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7"/>
  <p:tag name="PICTUREFILESIZE" val="1633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(Z'Z)^{-1}Z'X &#10;&amp; = &amp; &#10;\left[\begin{array}{c}\mbox{mean of class 1 rows in $X$}\\\vdots\\\mbox{mean of class $k$ rows in $X$}\end{array}\right]&#10;\\&#10;X - Z(Z'Z)^{-1}Z'X &#10;&amp; = &amp; &#10;\left[\begin{array}{rcl}\mbox{row $1$ of $X$} &amp; - &amp; \mbox{mean of row $1$ class}\\ &amp; \vdots &amp; \\ \mbox{row $t$ of $X$} &amp; - &amp; \mbox{mean of row $t$ class}\end{array}\right]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96"/>
  <p:tag name="PICTUREFILESIZE" val="3105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{Z:Z\in\{0,1\}^{t\times k},Z{\bf 1}={\bf 1}}\min_U \; tr\left((X-ZU)(X-Z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7"/>
  <p:tag name="PICTUREFILESIZE" val="1633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tr\left((X-ZZ^\dag X)(X-ZZ^\dag X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8"/>
  <p:tag name="PICTUREFILESIZE" val="91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{Z:Z\in\{0,1\}^{t\times k},Z{\bf 1}={\bf 1}}\;\min_B \; tr\left(\Lambda(I-ZB)K(I-ZB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19"/>
  <p:tag name="PICTUREFILESIZE" val="1733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(K\geq0\mbox{ and }K\succeq0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7"/>
  <p:tag name="PICTUREFILESIZE" val="41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{Z:Z\in\{0,1\}^{t\times k},B{\bf 1}={\bf 1}}\;\min_B\;&#10;tr\left(\Lambda(\Lambda^{-1}-ZB)K(\Lambda^{-1}-ZB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3"/>
  <p:tag name="PICTUREFILESIZE" val="1902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K=XX'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5"/>
  <p:tag name="PICTUREFILESIZE" val="237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Lambda=diag(K{\bf 1}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4"/>
  <p:tag name="PICTUREFILESIZE" val="36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(X'X+\alpha I)W=X'Y=U'Y'Y\\\hspace{0.5in}\Rightarrow W=(X'X+\alpha I)^{-1}U'Y'Y$ (Forward solution)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14"/>
  <p:tag name="PICTUREFILESIZE" val="1960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loss \;=\; tr\left((X-YU)(X-Y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8"/>
  <p:tag name="PICTUREFILESIZE" val="804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loss \;=\; \min_Z\;tr\left((X-ZU)(X-Z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8"/>
  <p:tag name="PICTUREFILESIZE" val="88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loss \;=\; tr\left((X-YU)(X-Y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8"/>
  <p:tag name="PICTUREFILESIZE" val="804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loss \;=\; \min_Z\;tr\left((X-ZU)(X-Z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8"/>
  <p:tag name="PICTUREFILESIZE" val="883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|{\bf x}_i-\hat{\bf x}_i\|^2&#10;\;=\;&#10;\|{\bf x}_i-{\bf x}_i^*\|^2&#10;\;+\;&#10;\|\hat{\bf x}_i-{\bf x}_i^*\|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76"/>
  <p:tag name="PICTUREFILESIZE" val="1527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|{\bf x}_i-\hat{\bf x}_i\|^2&#10;\;=\;&#10;\|{\bf x}_i-{\bf x}_i^*\|^2&#10;\;+\;&#10;\|\hat{\bf x}_i-{\bf x}_i^*\|^2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76"/>
  <p:tag name="PICTUREFILESIZE" val="1527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&amp;&amp;&#10;tr\left((X-YU)(X-YU)'\right)&#10;\quad\mbox{ supervised loss}&#10;\\&#10;&amp; = &amp; &#10;tr\left((X-Z^*U)(X-Z^*U)'\right)&#10;\quad\mbox{ unsupervised loss}&#10;\\&#10;&amp; + &amp; &#10;tr\left((Z^*U-YU)(Z^*U-YU)'\right)&#10;\quad\mbox{ squared distance}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39"/>
  <p:tag name="PICTUREFILESIZE" val="2803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box{where } Z^*\;=\;\arg\min_Z\; tr\left((X-ZU)(X-Z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8"/>
  <p:tag name="PICTUREFILESIZE" val="10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&amp;&amp;&#10;E\left[\frac{1}{T_L}\|X_L-Y_LU\|^2_F\right]&#10;\quad\mbox{ supervised loss estimate}&#10;\\&#10;&amp; = &amp; &#10;E\left[&#10;\frac{1-\lambda}{T_L}&#10;\|X_L-Z_L^*U\|_F^2+ \frac{\lambda}{T_U}&#10;\|X_U-Z_U^*U\|_F^2\right] \quad\mbox{ unsupervised loss estimate}&#10;\\&#10;&amp; + &amp; &#10;E\left[&#10;\frac{1}{T_L}&#10;\|Z_L^*U-Y_LU\|_F^2&#10;\right]&#10;\quad\mbox{ squared distance estimate}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51"/>
  <p:tag name="PICTUREFILESIZE" val="4226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box{where } Z^*\;=\;\arg\min_Z\; tr\left((X-ZU)(X-Z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8"/>
  <p:tag name="PICTUREFILESIZE" val="102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(K+\alpha I)A=Y=B'Y'Y\\\Rightarrow A=(K+\alpha I)^{-1}B'Y'Y$ (Forward solution)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0"/>
  <p:tag name="PICTUREFILESIZE" val="1660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Z\min_U\; &#10;tr\left((X_L-Y_LU)(X_L-Y_LU)'\right)&#10;\;+\;&#10;\mu\,&#10;tr\left((X_U-ZU)(X_U-Z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16"/>
  <p:tag name="PICTUREFILESIZE" val="1962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W = (X'X+\alpha I)^{-1} U' Y'Y \mbox{ where }&#10;Y=\left[\begin{array}{c}Y_L\\Z\end{array}\right],&#10;X=\left[\begin{array}{c}X_L\\X_U\end{array}\right]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6"/>
  <p:tag name="PICTUREFILESIZE" val="1644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\bf y}=W'{\bf x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2"/>
  <p:tag name="PICTUREFILESIZE" val="327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t_L, t_U  template TPT1  env TPENV2  fore 0  back 16777215  eqnno 2"/>
  <p:tag name="FILENAME" val="TP_tmp"/>
  <p:tag name="ORIGWIDTH" val="2"/>
  <p:tag name="PICTUREFILESIZE" val="256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\lefteqn{&#10;\min_{Z:Z\in\{0,1\}^{t\times k},Z{\bf 1}={\bf 1}}&#10;\min_U\; &#10;tr\left((X_L-Y_LU)(X_L-Y_LU)'\right)&#10;}&#10;\\&#10;&amp; &amp;&#10;\hspace*{2cm}&#10;\;+\;&#10;\mu\,&#10;tr\left((X_U-ZU)(X_U-ZU)'\right)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7"/>
  <p:tag name="PICTUREFILESIZE" val="268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W = (X'X+\alpha I)^{-1} U' Y'Y \mbox{ where }&#10;Y=\left[\begin{array}{c}Y_L\\Z\end{array}\right],&#10;X=\left[\begin{array}{c}X_L\\X_U\end{array}\right]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66"/>
  <p:tag name="PICTUREFILESIZE" val="1644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\bf y}=W'{\bf x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2"/>
  <p:tag name="PICTUREFILESIZE" val="327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(K\geq0\mbox{ and }K\succeq0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7"/>
  <p:tag name="PICTUREFILESIZE" val="416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*}&#10;\lefteqn{&#10;\min_Z\min_B\; &#10;tr\left(\Lambda_L(\Lambda_L^{-1}X_L-Y_LU)(\Lambda_L^{-1}X_L-Y_LU)'\right)&#10;}&#10;\\&#10;&amp;&amp;&#10;\hspace*{1cm}&#10;\;+\;&#10;\mu\,&#10;tr\left(\Lambda_U(\Lambda_U^{-1}X_U-ZU)(\Lambda_U^{-1}X_U-ZU)'\right)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42"/>
  <p:tag name="PICTUREFILESIZE" val="292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box{ where } U=B\left[\begin{array}{c}X_L\\X_U\end{array}\right],&#10;\Lambda=diag(K{\bf 1}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5"/>
  <p:tag name="PICTUREFILESIZE" val="954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A=(\Lambda K+\alpha I)^{-1}B'Y'\Lambda Y$ (Forward solution)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2"/>
  <p:tag name="PICTUREFILESIZE" val="960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A = (K+\alpha I)^{-1} Y \mbox{ where }&#10;Y=\left[\begin{array}{c}Y_L\\Z\end{array}\right]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6"/>
  <p:tag name="PICTUREFILESIZE" val="935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hat{\bf y}=A'{\bf k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9"/>
  <p:tag name="PICTUREFILESIZE" val="327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{\bf k}=X{\bf x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6"/>
  <p:tag name="PICTUREFILESIZE" val="22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X s.t. XX'=K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9"/>
  <p:tag name="PICTUREFILESIZE" val="28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Z = Q_{k}^{max}(XX'), \; U = Z'X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3"/>
  <p:tag name="PICTUREFILESIZE" val="725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W \;=\; (X'X)^{-1}U'Z'Z \;=\; (X'X)^{-1}X'Z \;=\; X^\dag Z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17"/>
  <p:tag name="PICTUREFILESIZE" val="139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{Z:Z\in\{0,1\}^{t\times k},Z{\bf 1}={\bf 1}}\min_U \; tr\left((X-ZU)(X-Z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7"/>
  <p:tag name="PICTUREFILESIZE" val="1633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{Z:Z\in\{0,1\}^{t\times k},Z{\bf 1}={\bf 1}}\min_U \; tr\left((X-ZU)(X-ZU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07"/>
  <p:tag name="PICTUREFILESIZE" val="1633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\min_{Z:Z\in\{0,1\}^{t\times k},Z{\bf 1}={\bf 1}}\; tr\left((X-ZZ^\dag X)(X-ZZ^\dag X)'\right)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16"/>
  <p:tag name="PICTUREFILESIZE" val="1754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5463</TotalTime>
  <Words>1103</Words>
  <Application>Microsoft Office PowerPoint</Application>
  <PresentationFormat>On-screen Show (4:3)</PresentationFormat>
  <Paragraphs>340</Paragraphs>
  <Slides>37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Median</vt:lpstr>
      <vt:lpstr>Equation</vt:lpstr>
      <vt:lpstr>Optimal Reverse Prediction:  A Unified Perspective on Supervised, Unsupervised and Semi-supervised Learning </vt:lpstr>
      <vt:lpstr>Motivation</vt:lpstr>
      <vt:lpstr>Overview</vt:lpstr>
      <vt:lpstr>Supervised Learning</vt:lpstr>
      <vt:lpstr>Supervised Least Squares</vt:lpstr>
      <vt:lpstr>Supervised Least Squares</vt:lpstr>
      <vt:lpstr>Supervised Least Squares</vt:lpstr>
      <vt:lpstr>Reverse Least Squares</vt:lpstr>
      <vt:lpstr>Reverse Least Squares</vt:lpstr>
      <vt:lpstr>Reverse Least Squares</vt:lpstr>
      <vt:lpstr>Reverse Least Squares</vt:lpstr>
      <vt:lpstr>Forward/reverse relationship</vt:lpstr>
      <vt:lpstr>Unsupervised Least Squares</vt:lpstr>
      <vt:lpstr>Unsupervised least squares</vt:lpstr>
      <vt:lpstr>Unsupervised least squares</vt:lpstr>
      <vt:lpstr>Unsupervised least squares</vt:lpstr>
      <vt:lpstr>Unsup. Least Squares         PCA</vt:lpstr>
      <vt:lpstr>Unsup. Least Squares         PCA</vt:lpstr>
      <vt:lpstr>Unsup. Least Squares         PCA</vt:lpstr>
      <vt:lpstr>Unsup. Least Squares    k-means</vt:lpstr>
      <vt:lpstr>Unsup. Least Squares    k-means</vt:lpstr>
      <vt:lpstr>Unsup. Least Squares    k-means</vt:lpstr>
      <vt:lpstr>Unsup. Least Squares    k-means</vt:lpstr>
      <vt:lpstr>Unsup. Least Squares    k-means</vt:lpstr>
      <vt:lpstr>Unsup. Least Squares       Norm-Cut</vt:lpstr>
      <vt:lpstr>Semi-supervised Learning</vt:lpstr>
      <vt:lpstr>Decomposition of Reverse Loss</vt:lpstr>
      <vt:lpstr>Decomposition of Reverse Loss</vt:lpstr>
      <vt:lpstr>Decomposition of Reverse Loss</vt:lpstr>
      <vt:lpstr>Decomposition of reverse loss</vt:lpstr>
      <vt:lpstr>Reverse semi-supervised training</vt:lpstr>
      <vt:lpstr>Least squares + PCA</vt:lpstr>
      <vt:lpstr>Least squares + PCA</vt:lpstr>
      <vt:lpstr>Least squares + k-means</vt:lpstr>
      <vt:lpstr>Least squares + norm-cut</vt:lpstr>
      <vt:lpstr>Least squares + k-means/norm-cut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Reverse Prediction: A Unified Perspective on Supervised, Unsupervised and Semi-supervised Learning </dc:title>
  <dc:creator/>
  <cp:lastModifiedBy>aicml_adm</cp:lastModifiedBy>
  <cp:revision>288</cp:revision>
  <dcterms:created xsi:type="dcterms:W3CDTF">2006-08-16T00:00:00Z</dcterms:created>
  <dcterms:modified xsi:type="dcterms:W3CDTF">2009-06-16T17:28:39Z</dcterms:modified>
</cp:coreProperties>
</file>