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51"/>
  </p:notesMasterIdLst>
  <p:handoutMasterIdLst>
    <p:handoutMasterId r:id="rId52"/>
  </p:handoutMasterIdLst>
  <p:sldIdLst>
    <p:sldId id="323" r:id="rId2"/>
    <p:sldId id="487" r:id="rId3"/>
    <p:sldId id="446" r:id="rId4"/>
    <p:sldId id="450" r:id="rId5"/>
    <p:sldId id="449" r:id="rId6"/>
    <p:sldId id="451" r:id="rId7"/>
    <p:sldId id="452" r:id="rId8"/>
    <p:sldId id="456" r:id="rId9"/>
    <p:sldId id="453" r:id="rId10"/>
    <p:sldId id="454" r:id="rId11"/>
    <p:sldId id="445" r:id="rId12"/>
    <p:sldId id="436" r:id="rId13"/>
    <p:sldId id="415" r:id="rId14"/>
    <p:sldId id="416" r:id="rId15"/>
    <p:sldId id="457" r:id="rId16"/>
    <p:sldId id="418" r:id="rId17"/>
    <p:sldId id="458" r:id="rId18"/>
    <p:sldId id="417" r:id="rId19"/>
    <p:sldId id="459" r:id="rId20"/>
    <p:sldId id="428" r:id="rId21"/>
    <p:sldId id="419" r:id="rId22"/>
    <p:sldId id="420" r:id="rId23"/>
    <p:sldId id="461" r:id="rId24"/>
    <p:sldId id="421" r:id="rId25"/>
    <p:sldId id="462" r:id="rId26"/>
    <p:sldId id="465" r:id="rId27"/>
    <p:sldId id="463" r:id="rId28"/>
    <p:sldId id="466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9" r:id="rId38"/>
    <p:sldId id="477" r:id="rId39"/>
    <p:sldId id="478" r:id="rId40"/>
    <p:sldId id="480" r:id="rId41"/>
    <p:sldId id="481" r:id="rId42"/>
    <p:sldId id="482" r:id="rId43"/>
    <p:sldId id="431" r:id="rId44"/>
    <p:sldId id="432" r:id="rId45"/>
    <p:sldId id="433" r:id="rId46"/>
    <p:sldId id="486" r:id="rId47"/>
    <p:sldId id="484" r:id="rId48"/>
    <p:sldId id="485" r:id="rId49"/>
    <p:sldId id="324" r:id="rId50"/>
  </p:sldIdLst>
  <p:sldSz cx="9906000" cy="6858000" type="A4"/>
  <p:notesSz cx="10198100" cy="706755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EAEAEA"/>
    <a:srgbClr val="14D0BA"/>
    <a:srgbClr val="66FFFF"/>
    <a:srgbClr val="C6FE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2275" autoAdjust="0"/>
  </p:normalViewPr>
  <p:slideViewPr>
    <p:cSldViewPr>
      <p:cViewPr>
        <p:scale>
          <a:sx n="70" d="100"/>
          <a:sy n="70" d="100"/>
        </p:scale>
        <p:origin x="-446" y="-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75325" y="0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13538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75325" y="6713538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Arial" charset="0"/>
              </a:defRPr>
            </a:lvl1pPr>
          </a:lstStyle>
          <a:p>
            <a:pPr>
              <a:defRPr/>
            </a:pPr>
            <a:fld id="{6AE11AC9-E710-457C-A88A-742136082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49316" rIns="98633" bIns="49316" numCol="1" anchor="t" anchorCtr="0" compatLnSpc="1">
            <a:prstTxWarp prst="textNoShape">
              <a:avLst/>
            </a:prstTxWarp>
          </a:bodyPr>
          <a:lstStyle>
            <a:lvl1pPr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75325" y="0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49316" rIns="98633" bIns="49316" numCol="1" anchor="t" anchorCtr="0" compatLnSpc="1">
            <a:prstTxWarp prst="textNoShape">
              <a:avLst/>
            </a:prstTxWarp>
          </a:bodyPr>
          <a:lstStyle>
            <a:lvl1pPr algn="r"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86113" y="530225"/>
            <a:ext cx="3827462" cy="265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9175" y="3355975"/>
            <a:ext cx="8159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49316" rIns="98633" bIns="49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13538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49316" rIns="98633" bIns="49316" numCol="1" anchor="b" anchorCtr="0" compatLnSpc="1">
            <a:prstTxWarp prst="textNoShape">
              <a:avLst/>
            </a:prstTxWarp>
          </a:bodyPr>
          <a:lstStyle>
            <a:lvl1pPr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75325" y="6713538"/>
            <a:ext cx="44211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33" tIns="49316" rIns="98633" bIns="49316" numCol="1" anchor="b" anchorCtr="0" compatLnSpc="1">
            <a:prstTxWarp prst="textNoShape">
              <a:avLst/>
            </a:prstTxWarp>
          </a:bodyPr>
          <a:lstStyle>
            <a:lvl1pPr algn="r" defTabSz="985838">
              <a:defRPr sz="1300">
                <a:latin typeface="Arial" charset="0"/>
              </a:defRPr>
            </a:lvl1pPr>
          </a:lstStyle>
          <a:p>
            <a:pPr>
              <a:defRPr/>
            </a:pPr>
            <a:fld id="{9642BF73-6487-4E60-86B4-036D86972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7FCBB-0F31-4F24-A252-D1BADF3A253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B79FA-DAC3-4BE3-953F-96516136F8E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414AA-0312-434C-9219-363B4E89443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79B44-68EC-4215-8F52-B2C95BFF679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9066A-1C68-488C-89DA-7FA4BBB6A75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2CA24-E86F-4533-BF08-7F5B5D9E41A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48F5B-B15B-4088-9583-9FD3A5AAB88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AB5F-D151-4E55-B592-7F425567423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5EBA7-E7A9-4BFD-A55C-E7F6699CDE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987B7-880E-46A8-9A69-360A3A86EAF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5ED82-C702-4429-89D9-E5E137B38EF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From a classification perspective, given a region on a medical image like a CT scan we have to predict whether it is cancer or not.</a:t>
            </a:r>
          </a:p>
          <a:p>
            <a:endParaRPr lang="en-US" smtClean="0"/>
          </a:p>
          <a:p>
            <a:r>
              <a:rPr lang="en-US" smtClean="0"/>
              <a:t>For a given region a set of features is usually computed.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890C7-B578-4755-8E64-284FF19B204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18EC6-86ED-4410-A583-7BD08790C1C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6D97A-BA6C-473E-8C06-0FD17CDA0F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775E-B89C-4973-A91A-EAD6AA2274E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5E9F9-B9AF-481C-9CF0-A0B529075F3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18127-D152-4C09-B75E-4E2B4579F04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7BADC-2454-4842-9CA2-387BD6E1DDB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35821-53D5-4E2D-9A16-EEE1B985D4C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66467-C863-475F-BC6C-B821F8F0FE3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3B99D-1CD8-4D02-BB55-549FEC919A6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AA67E-30B1-4A78-AA1E-3A73CA24357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C5488-4754-4456-A055-793CBDF9EBF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7FCBB-0F31-4F24-A252-D1BADF3A253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Sometimes even a biopsy cannot confirm whether it is cancer or not.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DB0E7-5AA6-4F3D-BBC1-23044A6BBCD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some tasks all we can hope to get is subjective ground truth.</a:t>
            </a:r>
          </a:p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A0993-995E-4A92-9EE9-F0665EA09BA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777B-E226-4DD5-8271-0AD70B6C056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24044-7267-45D0-A78A-6781723F99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9370E-EB34-4A29-881B-BC8A3C2382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4A96-81E8-4FEE-9912-C8140C05E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89655-A3F0-4D15-8A0F-72CFB1DF5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126A-8156-4DDA-92A0-28C2A683C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39D8-BAA3-405F-86C7-93172BFA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B05C-FA7A-4A6A-A8E3-8F7351C2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E402-1528-42A5-99A3-CB585EFE8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2965-0A62-4975-8123-70CD3F85E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2603-EB58-46BC-B0E7-EF34CB39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43F1-77DE-4B88-9098-4D887850D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042A-F684-48CF-99FA-1E4C3771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4F20-0F77-4AE8-B61E-FAD6015E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2CA9-57E9-43F4-892B-2512816B5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BB93-54A2-4CF5-97B2-94E1D1D2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07FD598-4757-48E8-B0A0-65A9AF4E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9906000" cy="990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5.xml"/><Relationship Id="rId7" Type="http://schemas.openxmlformats.org/officeDocument/2006/relationships/image" Target="../media/image15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16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4.png"/><Relationship Id="rId5" Type="http://schemas.openxmlformats.org/officeDocument/2006/relationships/tags" Target="../tags/tag22.xml"/><Relationship Id="rId10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3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8.xml"/><Relationship Id="rId10" Type="http://schemas.openxmlformats.org/officeDocument/2006/relationships/image" Target="../media/image30.png"/><Relationship Id="rId4" Type="http://schemas.openxmlformats.org/officeDocument/2006/relationships/tags" Target="../tags/tag27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34.xml"/><Relationship Id="rId10" Type="http://schemas.openxmlformats.org/officeDocument/2006/relationships/image" Target="../media/image36.png"/><Relationship Id="rId4" Type="http://schemas.openxmlformats.org/officeDocument/2006/relationships/tags" Target="../tags/tag33.xml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4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759EA-1ACE-47E8-96D1-3650B96C992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906000" cy="3867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lvl="1" algn="r"/>
            <a:endParaRPr lang="en-US" sz="3200" dirty="0">
              <a:solidFill>
                <a:schemeClr val="bg1"/>
              </a:solidFill>
              <a:latin typeface="Arial" charset="0"/>
            </a:endParaRPr>
          </a:p>
          <a:p>
            <a:pPr lvl="1" algn="r"/>
            <a:r>
              <a:rPr lang="en-US" sz="3000" b="1" dirty="0">
                <a:solidFill>
                  <a:schemeClr val="bg1"/>
                </a:solidFill>
              </a:rPr>
              <a:t>Supervised learning from multiple experts</a:t>
            </a:r>
          </a:p>
          <a:p>
            <a:pPr lvl="1" algn="r"/>
            <a:r>
              <a:rPr lang="en-US" sz="2000" dirty="0">
                <a:solidFill>
                  <a:schemeClr val="bg1"/>
                </a:solidFill>
              </a:rPr>
              <a:t>Whom to trust when everyone lies a bit</a:t>
            </a:r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r>
              <a:rPr lang="en-US" dirty="0" err="1">
                <a:solidFill>
                  <a:schemeClr val="bg1"/>
                </a:solidFill>
              </a:rPr>
              <a:t>Vikas</a:t>
            </a:r>
            <a:r>
              <a:rPr lang="en-US" dirty="0">
                <a:solidFill>
                  <a:schemeClr val="bg1"/>
                </a:solidFill>
              </a:rPr>
              <a:t> C </a:t>
            </a:r>
            <a:r>
              <a:rPr lang="en-US" dirty="0" err="1">
                <a:solidFill>
                  <a:schemeClr val="bg1"/>
                </a:solidFill>
              </a:rPr>
              <a:t>Raykar</a:t>
            </a:r>
            <a:endParaRPr lang="en-US" dirty="0">
              <a:solidFill>
                <a:schemeClr val="bg1"/>
              </a:solidFill>
            </a:endParaRPr>
          </a:p>
          <a:p>
            <a:pPr lvl="1" algn="r"/>
            <a:r>
              <a:rPr lang="en-US" dirty="0">
                <a:solidFill>
                  <a:schemeClr val="bg1"/>
                </a:solidFill>
              </a:rPr>
              <a:t>Siemens Healthcare USA</a:t>
            </a:r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endParaRPr lang="en-US" dirty="0">
              <a:solidFill>
                <a:schemeClr val="bg1"/>
              </a:solidFill>
            </a:endParaRPr>
          </a:p>
          <a:p>
            <a:pPr lvl="1" algn="r"/>
            <a:r>
              <a:rPr lang="en-US" dirty="0">
                <a:solidFill>
                  <a:srgbClr val="FF0000"/>
                </a:solidFill>
              </a:rPr>
              <a:t>26th International Conference on Machine Learning</a:t>
            </a:r>
          </a:p>
          <a:p>
            <a:pPr lvl="1" algn="r"/>
            <a:r>
              <a:rPr lang="en-US" dirty="0">
                <a:solidFill>
                  <a:schemeClr val="bg1"/>
                </a:solidFill>
              </a:rPr>
              <a:t>June 16 2009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lvl="1" algn="r"/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lvl="1" algn="r"/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lvl="1" algn="r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493250" y="4192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n-US" i="1">
              <a:latin typeface="AvantGar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9060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Co-authors</a:t>
            </a:r>
          </a:p>
          <a:p>
            <a:pPr lvl="1">
              <a:defRPr/>
            </a:pP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Shipeng Yu, Anna Jerebko, Charles Florin, Gerardo Hermosillo Valadez, Luca Bogoni </a:t>
            </a:r>
          </a:p>
          <a:p>
            <a:pPr lvl="1">
              <a:defRPr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CAD and Knowledge Solutions (IKM CKS), Siemens Healthcare, Malvern, PA USA</a:t>
            </a:r>
          </a:p>
          <a:p>
            <a:pPr lvl="1">
              <a:defRPr/>
            </a:pP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Linda H. Zhao </a:t>
            </a:r>
          </a:p>
          <a:p>
            <a:pPr lvl="1">
              <a:defRPr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Department of Statistics, University of Pennsylvania, Philadelphia, PA USA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Linda Moy </a:t>
            </a:r>
          </a:p>
          <a:p>
            <a:pPr lvl="1">
              <a:defRPr/>
            </a:pP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Department of Radiology, New York University School of Medicine, New York, NY USA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7413" name="Text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B10"/>
              </a:rPr>
              <a:t>A</a:t>
            </a:r>
            <a:r>
              <a:rPr lang="en-US">
                <a:latin typeface="CMSY10ORIG"/>
              </a:rPr>
              <a:t>A</a:t>
            </a:r>
            <a:r>
              <a:rPr lang="en-US">
                <a:latin typeface="CMBX10"/>
              </a:rPr>
              <a:t>A</a:t>
            </a:r>
            <a:r>
              <a:rPr lang="en-US">
                <a:latin typeface="CMMI7"/>
              </a:rPr>
              <a:t>A</a:t>
            </a:r>
            <a:r>
              <a:rPr lang="en-US">
                <a:latin typeface="CMMI10"/>
              </a:rPr>
              <a:t>A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R7"/>
              </a:rPr>
              <a:t>A</a:t>
            </a:r>
            <a:r>
              <a:rPr lang="en-US">
                <a:latin typeface="MSBM10"/>
              </a:rPr>
              <a:t>A</a:t>
            </a:r>
            <a:r>
              <a:rPr lang="en-US">
                <a:latin typeface="CMSY7"/>
              </a:rPr>
              <a:t>A</a:t>
            </a:r>
            <a:r>
              <a:rPr lang="en-US">
                <a:latin typeface="CME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C360-EFE6-48CF-BB5B-638392BCAD9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We are interested in  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228600" y="1143000"/>
            <a:ext cx="937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Building a model which can predict malignancy.</a:t>
            </a:r>
            <a:endParaRPr lang="en-US"/>
          </a:p>
        </p:txBody>
      </p:sp>
      <p:graphicFrame>
        <p:nvGraphicFramePr>
          <p:cNvPr id="5303" name="Group 183"/>
          <p:cNvGraphicFramePr>
            <a:graphicFrameLocks noGrp="1"/>
          </p:cNvGraphicFramePr>
          <p:nvPr/>
        </p:nvGraphicFramePr>
        <p:xfrm>
          <a:off x="152400" y="3660775"/>
          <a:ext cx="4800600" cy="2966085"/>
        </p:xfrm>
        <a:graphic>
          <a:graphicData uri="http://schemas.openxmlformats.org/drawingml/2006/table">
            <a:tbl>
              <a:tblPr/>
              <a:tblGrid>
                <a:gridCol w="914400"/>
                <a:gridCol w="685800"/>
                <a:gridCol w="990600"/>
                <a:gridCol w="762000"/>
                <a:gridCol w="609600"/>
                <a:gridCol w="83820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837" name="TextBox 9"/>
          <p:cNvSpPr txBox="1">
            <a:spLocks noChangeArrowheads="1"/>
          </p:cNvSpPr>
          <p:nvPr/>
        </p:nvSpPr>
        <p:spPr bwMode="auto">
          <a:xfrm>
            <a:off x="990600" y="4648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337" name="Group 217"/>
          <p:cNvGraphicFramePr>
            <a:graphicFrameLocks noGrp="1"/>
          </p:cNvGraphicFramePr>
          <p:nvPr/>
        </p:nvGraphicFramePr>
        <p:xfrm>
          <a:off x="5016500" y="3663950"/>
          <a:ext cx="2438400" cy="2962911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 of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6" name="Group 216"/>
          <p:cNvGraphicFramePr>
            <a:graphicFrameLocks noGrp="1"/>
          </p:cNvGraphicFramePr>
          <p:nvPr/>
        </p:nvGraphicFramePr>
        <p:xfrm>
          <a:off x="7493000" y="3663950"/>
          <a:ext cx="2286000" cy="2962911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62000" y="16764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r>
              <a:rPr lang="en-US" sz="2400" b="1" dirty="0"/>
              <a:t> How do you evaluate your classifier ?</a:t>
            </a:r>
          </a:p>
          <a:p>
            <a:pPr>
              <a:buFontTx/>
              <a:buAutoNum type="arabicPeriod"/>
            </a:pPr>
            <a:r>
              <a:rPr lang="en-US" sz="2400" b="1" dirty="0"/>
              <a:t> How do you train the classifier ? </a:t>
            </a:r>
          </a:p>
          <a:p>
            <a:pPr>
              <a:buFontTx/>
              <a:buAutoNum type="arabicPeriod"/>
            </a:pPr>
            <a:r>
              <a:rPr lang="en-US" sz="2400" b="1" dirty="0"/>
              <a:t> How do you evaluate the experts ?</a:t>
            </a:r>
          </a:p>
          <a:p>
            <a:pPr>
              <a:buFontTx/>
              <a:buAutoNum type="arabicPeriod"/>
            </a:pPr>
            <a:r>
              <a:rPr lang="en-US" sz="2400" b="1" dirty="0"/>
              <a:t> Can </a:t>
            </a:r>
            <a:r>
              <a:rPr lang="en-US" sz="2400" b="1"/>
              <a:t>we </a:t>
            </a:r>
            <a:r>
              <a:rPr lang="en-US" sz="2400" b="1" smtClean="0"/>
              <a:t>estimate </a:t>
            </a:r>
            <a:r>
              <a:rPr lang="en-US" sz="2400" b="1"/>
              <a:t>the actual ground truth?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 t="14429" r="626" b="14229"/>
          <a:stretch>
            <a:fillRect/>
          </a:stretch>
        </p:blipFill>
        <p:spPr bwMode="auto">
          <a:xfrm>
            <a:off x="0" y="990600"/>
            <a:ext cx="990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Callout 1 2"/>
          <p:cNvSpPr>
            <a:spLocks/>
          </p:cNvSpPr>
          <p:nvPr/>
        </p:nvSpPr>
        <p:spPr bwMode="auto">
          <a:xfrm>
            <a:off x="2362200" y="3657600"/>
            <a:ext cx="6629400" cy="2819400"/>
          </a:xfrm>
          <a:prstGeom prst="borderCallout1">
            <a:avLst>
              <a:gd name="adj1" fmla="val 4056"/>
              <a:gd name="adj2" fmla="val -1148"/>
              <a:gd name="adj3" fmla="val 92398"/>
              <a:gd name="adj4" fmla="val -30005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latin typeface="+mn-lt"/>
              </a:rPr>
              <a:t>Possibly thousands of annotators.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latin typeface="+mn-lt"/>
              </a:rPr>
              <a:t> Some are genuine experts.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latin typeface="+mn-lt"/>
              </a:rPr>
              <a:t> Most of novices.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latin typeface="+mn-lt"/>
              </a:rPr>
              <a:t> Some may be even malicious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latin typeface="+mn-lt"/>
              </a:rPr>
              <a:t> Without the GT how do we know?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5100" y="0"/>
            <a:ext cx="9245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ea typeface="+mj-ea"/>
                <a:cs typeface="+mj-cs"/>
              </a:rPr>
              <a:t>Crowd sourcing marketplaces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007E2-FABF-4340-B805-CDC79DC3175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9448800" cy="4525963"/>
          </a:xfrm>
        </p:spPr>
        <p:txBody>
          <a:bodyPr/>
          <a:lstStyle/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Multiple experts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Objective ground truth is hard to obtain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Subjective labels from multiple annotators/experts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How do we train/test a classifier/annotator? </a:t>
            </a:r>
          </a:p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Majority voting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Proposed EM algorithm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Experiments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Extensions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651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</a:rPr>
              <a:t>Plan of the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6692B-BC6C-481E-A899-E3A99119934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Majority Voting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28600" y="11430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Use the label on which most of them agree as an estimate of the truth.</a:t>
            </a:r>
            <a:endParaRPr lang="en-US"/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/>
        </p:nvGraphicFramePr>
        <p:xfrm>
          <a:off x="228600" y="2133600"/>
          <a:ext cx="6151563" cy="3738563"/>
        </p:xfrm>
        <a:graphic>
          <a:graphicData uri="http://schemas.openxmlformats.org/drawingml/2006/table">
            <a:tbl>
              <a:tblPr/>
              <a:tblGrid>
                <a:gridCol w="906463"/>
                <a:gridCol w="679450"/>
                <a:gridCol w="982662"/>
                <a:gridCol w="755650"/>
                <a:gridCol w="604838"/>
                <a:gridCol w="830262"/>
                <a:gridCol w="1392238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6942" name="TextBox 9"/>
          <p:cNvSpPr txBox="1">
            <a:spLocks noChangeArrowheads="1"/>
          </p:cNvSpPr>
          <p:nvPr/>
        </p:nvSpPr>
        <p:spPr bwMode="auto">
          <a:xfrm>
            <a:off x="990600" y="4648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20" name="TextBox 14"/>
          <p:cNvSpPr txBox="1">
            <a:spLocks noChangeArrowheads="1"/>
          </p:cNvSpPr>
          <p:nvPr/>
        </p:nvSpPr>
        <p:spPr bwMode="auto">
          <a:xfrm flipH="1">
            <a:off x="0" y="6172200"/>
            <a:ext cx="944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?</a:t>
            </a:r>
            <a:r>
              <a:rPr lang="en-US"/>
              <a:t> When there is no clear majority use a super-expert to adjudicate the labels.</a:t>
            </a:r>
          </a:p>
        </p:txBody>
      </p:sp>
      <p:sp>
        <p:nvSpPr>
          <p:cNvPr id="12" name="Right Arrow 11"/>
          <p:cNvSpPr/>
          <p:nvPr/>
        </p:nvSpPr>
        <p:spPr>
          <a:xfrm rot="20109248">
            <a:off x="5641975" y="1598613"/>
            <a:ext cx="838200" cy="560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838200"/>
            <a:ext cx="1749425" cy="923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Use this to</a:t>
            </a:r>
          </a:p>
          <a:p>
            <a:pPr>
              <a:defRPr/>
            </a:pPr>
            <a:r>
              <a:rPr lang="en-US" dirty="0"/>
              <a:t>train and test</a:t>
            </a:r>
          </a:p>
          <a:p>
            <a:pPr>
              <a:defRPr/>
            </a:pPr>
            <a:r>
              <a:rPr lang="en-US" dirty="0"/>
              <a:t>models.</a:t>
            </a:r>
          </a:p>
        </p:txBody>
      </p:sp>
      <p:graphicFrame>
        <p:nvGraphicFramePr>
          <p:cNvPr id="7344" name="Group 176"/>
          <p:cNvGraphicFramePr>
            <a:graphicFrameLocks noGrp="1"/>
          </p:cNvGraphicFramePr>
          <p:nvPr/>
        </p:nvGraphicFramePr>
        <p:xfrm>
          <a:off x="6477000" y="2133600"/>
          <a:ext cx="1676400" cy="3733802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 [label=1]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320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44BE0-0990-4D81-80E3-BBD11F5D400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bg1"/>
                </a:solidFill>
                <a:latin typeface="Verdana" pitchFamily="34" charset="0"/>
              </a:rPr>
              <a:t>What’s wrong with majority voting ?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28600" y="1143000"/>
            <a:ext cx="9372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problem is that it is just a majority.</a:t>
            </a:r>
          </a:p>
          <a:p>
            <a:endParaRPr lang="en-US" sz="2000" b="1"/>
          </a:p>
          <a:p>
            <a:r>
              <a:rPr lang="en-US" sz="2000" b="1"/>
              <a:t> Assumes all experts are equally good.</a:t>
            </a:r>
          </a:p>
          <a:p>
            <a:endParaRPr lang="en-US" sz="2000" b="1"/>
          </a:p>
          <a:p>
            <a:r>
              <a:rPr lang="en-US" sz="2000" b="1"/>
              <a:t>What if majority of them are bad and only one annotator is good?</a:t>
            </a:r>
          </a:p>
          <a:p>
            <a:endParaRPr lang="en-US" sz="2000"/>
          </a:p>
          <a:p>
            <a:endParaRPr lang="en-US"/>
          </a:p>
        </p:txBody>
      </p:sp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990600" y="4648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8232" name="Group 40"/>
          <p:cNvGraphicFramePr>
            <a:graphicFrameLocks noGrp="1"/>
          </p:cNvGraphicFramePr>
          <p:nvPr/>
        </p:nvGraphicFramePr>
        <p:xfrm>
          <a:off x="381000" y="3124200"/>
          <a:ext cx="8763000" cy="1906588"/>
        </p:xfrm>
        <a:graphic>
          <a:graphicData uri="http://schemas.openxmlformats.org/drawingml/2006/table">
            <a:tbl>
              <a:tblPr/>
              <a:tblGrid>
                <a:gridCol w="1431925"/>
                <a:gridCol w="1074738"/>
                <a:gridCol w="1550987"/>
                <a:gridCol w="1193800"/>
                <a:gridCol w="1312863"/>
                <a:gridCol w="2198687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Breast MR 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 from biopsy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8228" name="TextBox 15"/>
          <p:cNvSpPr txBox="1">
            <a:spLocks noChangeArrowheads="1"/>
          </p:cNvSpPr>
          <p:nvPr/>
        </p:nvSpPr>
        <p:spPr bwMode="auto">
          <a:xfrm>
            <a:off x="609600" y="5410200"/>
            <a:ext cx="8277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FIX : Give more importance to the expert you trust ?</a:t>
            </a:r>
          </a:p>
          <a:p>
            <a:endParaRPr lang="en-US"/>
          </a:p>
          <a:p>
            <a:r>
              <a:rPr lang="en-US"/>
              <a:t>PROBLEM : How do we know which expert is good? For that we need</a:t>
            </a:r>
          </a:p>
          <a:p>
            <a:r>
              <a:rPr lang="en-US"/>
              <a:t>the actual ground truth ? Chicken-and-egg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73B5D-B5C3-4E98-934F-438481D4F6E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9448800" cy="4525963"/>
          </a:xfrm>
        </p:spPr>
        <p:txBody>
          <a:bodyPr/>
          <a:lstStyle/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Multiple experts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Objective ground truth is hard to obtain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Subjective labels from multiple annotators/experts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  <a:latin typeface="Verdana" pitchFamily="34" charset="0"/>
              </a:rPr>
              <a:t>How do we train/test a classifier/annotator? </a:t>
            </a:r>
          </a:p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Majority voting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  <a:latin typeface="Verdana" pitchFamily="34" charset="0"/>
              </a:rPr>
              <a:t>Uses the majority vote as an estimate of the truth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  <a:latin typeface="Verdana" pitchFamily="34" charset="0"/>
              </a:rPr>
              <a:t>Problem: Considers all experts as equally good</a:t>
            </a:r>
            <a:endParaRPr lang="en-US" sz="3600" b="1" smtClean="0">
              <a:solidFill>
                <a:srgbClr val="00FF00"/>
              </a:solidFill>
              <a:latin typeface="Verdana" pitchFamily="34" charset="0"/>
            </a:endParaRP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Proposed algorithm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Experiments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Extensions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651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</a:rPr>
              <a:t>Plan of the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7D29E-B717-425F-9B7E-D129CAD387A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bg1"/>
                </a:solidFill>
                <a:latin typeface="Verdana" pitchFamily="34" charset="0"/>
              </a:rPr>
              <a:t>How to judge an expert/annotator ?</a:t>
            </a:r>
          </a:p>
        </p:txBody>
      </p:sp>
      <p:pic>
        <p:nvPicPr>
          <p:cNvPr id="10244" name="Picture 4" descr="jmo2079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371600"/>
            <a:ext cx="39163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9600" y="2286000"/>
            <a:ext cx="41719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609600" y="1371600"/>
            <a:ext cx="337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radiologist with two coins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4114800"/>
            <a:ext cx="4216400" cy="1074738"/>
            <a:chOff x="370" y="2304"/>
            <a:chExt cx="2656" cy="677"/>
          </a:xfrm>
        </p:grpSpPr>
        <p:pic>
          <p:nvPicPr>
            <p:cNvPr id="41994" name="Picture 1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/>
            <a:srcRect t="38156"/>
            <a:stretch>
              <a:fillRect/>
            </a:stretch>
          </p:blipFill>
          <p:spPr bwMode="auto">
            <a:xfrm>
              <a:off x="370" y="2592"/>
              <a:ext cx="265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1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b="57956"/>
            <a:stretch>
              <a:fillRect/>
            </a:stretch>
          </p:blipFill>
          <p:spPr bwMode="auto">
            <a:xfrm>
              <a:off x="432" y="2304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Line Callout 1 11"/>
          <p:cNvSpPr/>
          <p:nvPr/>
        </p:nvSpPr>
        <p:spPr>
          <a:xfrm>
            <a:off x="4114800" y="3657600"/>
            <a:ext cx="1447800" cy="612775"/>
          </a:xfrm>
          <a:prstGeom prst="borderCallout1">
            <a:avLst>
              <a:gd name="adj1" fmla="val 18750"/>
              <a:gd name="adj2" fmla="val -8333"/>
              <a:gd name="adj3" fmla="val -49495"/>
              <a:gd name="adj4" fmla="val -2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True Label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200400" y="1905000"/>
            <a:ext cx="3048000" cy="612775"/>
          </a:xfrm>
          <a:prstGeom prst="borderCallout1">
            <a:avLst>
              <a:gd name="adj1" fmla="val 18750"/>
              <a:gd name="adj2" fmla="val -8333"/>
              <a:gd name="adj3" fmla="val 134342"/>
              <a:gd name="adj4" fmla="val -17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Label assigned by expert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FFF56-73B0-418B-A8FF-BEEE605EB2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70000"/>
            <a:ext cx="80772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ea typeface="+mj-ea"/>
                <a:cs typeface="+mj-cs"/>
              </a:rPr>
              <a:t>How to judge an annotator ?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1905000" y="1600200"/>
            <a:ext cx="228600" cy="304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590800" y="914400"/>
            <a:ext cx="1752600" cy="61277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Gold Standard</a:t>
            </a:r>
          </a:p>
        </p:txBody>
      </p:sp>
      <p:sp>
        <p:nvSpPr>
          <p:cNvPr id="10" name="6-Point Star 9"/>
          <p:cNvSpPr/>
          <p:nvPr/>
        </p:nvSpPr>
        <p:spPr>
          <a:xfrm>
            <a:off x="4648200" y="3733800"/>
            <a:ext cx="228600" cy="2286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2133600" y="1905000"/>
            <a:ext cx="228600" cy="2286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5486400" y="5410200"/>
            <a:ext cx="228600" cy="2286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6781800" y="1828800"/>
            <a:ext cx="228600" cy="2286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2209800" y="3352800"/>
            <a:ext cx="228600" cy="22860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ine Callout 1 16"/>
          <p:cNvSpPr/>
          <p:nvPr/>
        </p:nvSpPr>
        <p:spPr>
          <a:xfrm>
            <a:off x="2667000" y="2819400"/>
            <a:ext cx="914400" cy="61277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Novice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200400" y="1828800"/>
            <a:ext cx="1447800" cy="612775"/>
          </a:xfrm>
          <a:prstGeom prst="borderCallout1">
            <a:avLst>
              <a:gd name="adj1" fmla="val 66428"/>
              <a:gd name="adj2" fmla="val -10087"/>
              <a:gd name="adj3" fmla="val 29581"/>
              <a:gd name="adj4" fmla="val -66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Luminary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5410200" y="2971800"/>
            <a:ext cx="1676400" cy="6858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Dart throwing monkey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943600" y="4876800"/>
            <a:ext cx="914400" cy="61277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Evil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8001000" y="1752600"/>
            <a:ext cx="1676400" cy="612775"/>
          </a:xfrm>
          <a:prstGeom prst="borderCallout1">
            <a:avLst>
              <a:gd name="adj1" fmla="val 66428"/>
              <a:gd name="adj2" fmla="val -10087"/>
              <a:gd name="adj3" fmla="val 29581"/>
              <a:gd name="adj4" fmla="val -66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Dumb expert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4267200"/>
            <a:ext cx="6583363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Good experts have high sensitivity and high specificity.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847D4-19BB-4BB8-B563-80E31506CD3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Classification model</a:t>
            </a:r>
          </a:p>
        </p:txBody>
      </p:sp>
      <p:pic>
        <p:nvPicPr>
          <p:cNvPr id="45059" name="Pictur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819400"/>
            <a:ext cx="7048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8"/>
          <p:cNvSpPr txBox="1">
            <a:spLocks noChangeArrowheads="1"/>
          </p:cNvSpPr>
          <p:nvPr/>
        </p:nvSpPr>
        <p:spPr bwMode="auto">
          <a:xfrm>
            <a:off x="1219200" y="19812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Logistic Regression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276600" y="38100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4724400"/>
            <a:ext cx="291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Instance/feature vector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53000" y="34290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81800" y="4800600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 vector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7124700" y="22479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0" y="17526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BD152-2123-44F7-A083-5EDCA8A6EDF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Problem statement</a:t>
            </a: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7200" y="1828800"/>
            <a:ext cx="48339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219200"/>
            <a:ext cx="937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00"/>
                </a:solidFill>
              </a:rPr>
              <a:t>Input</a:t>
            </a:r>
            <a:r>
              <a:rPr lang="en-US" sz="2400" b="1"/>
              <a:t> </a:t>
            </a:r>
            <a:r>
              <a:rPr lang="en-US" sz="2400"/>
              <a:t>Given N examples with annotations from R experts </a:t>
            </a:r>
          </a:p>
        </p:txBody>
      </p:sp>
      <p:pic>
        <p:nvPicPr>
          <p:cNvPr id="23" name="Picture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5825" y="3276600"/>
            <a:ext cx="54673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2590800"/>
            <a:ext cx="937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00"/>
                </a:solidFill>
              </a:rPr>
              <a:t>Output</a:t>
            </a:r>
            <a:endParaRPr lang="en-US" sz="2400"/>
          </a:p>
        </p:txBody>
      </p:sp>
      <p:pic>
        <p:nvPicPr>
          <p:cNvPr id="24" name="Picture 2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410200" y="3276600"/>
            <a:ext cx="3505200" cy="37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477000" y="4038600"/>
            <a:ext cx="3200400" cy="41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t="38156"/>
          <a:stretch>
            <a:fillRect/>
          </a:stretch>
        </p:blipFill>
        <p:spPr bwMode="auto">
          <a:xfrm>
            <a:off x="6477000" y="4876800"/>
            <a:ext cx="312102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57200" y="6172200"/>
            <a:ext cx="2297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5638800"/>
            <a:ext cx="937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FF00"/>
                </a:solidFill>
              </a:rPr>
              <a:t>Missing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15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Binary classification</a:t>
            </a: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9600" y="1981200"/>
            <a:ext cx="8382000" cy="14267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162800" y="30480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8000" y="3048000"/>
            <a:ext cx="3962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41C0-BA2F-48D7-A6B3-BF060981C1D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Step 1: How to find the missing label ?</a:t>
            </a:r>
          </a:p>
        </p:txBody>
      </p:sp>
      <p:pic>
        <p:nvPicPr>
          <p:cNvPr id="23" name="Picture 2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3400" y="1828800"/>
            <a:ext cx="825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35"/>
          <p:cNvSpPr txBox="1">
            <a:spLocks noChangeArrowheads="1"/>
          </p:cNvSpPr>
          <p:nvPr/>
        </p:nvSpPr>
        <p:spPr bwMode="auto">
          <a:xfrm>
            <a:off x="533400" y="12954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124200"/>
            <a:ext cx="145891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Bayes</a:t>
            </a:r>
            <a:r>
              <a:rPr lang="en-US" dirty="0"/>
              <a:t> Rule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267200"/>
            <a:ext cx="122396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Likelihood</a:t>
            </a:r>
          </a:p>
        </p:txBody>
      </p:sp>
      <p:pic>
        <p:nvPicPr>
          <p:cNvPr id="31" name="Picture 3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7200" y="5638800"/>
            <a:ext cx="76660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876800"/>
            <a:ext cx="85344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Conditional on the true label we assume the radiologists make their decisions independently.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3962400"/>
            <a:ext cx="22367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Classification model</a:t>
            </a:r>
          </a:p>
        </p:txBody>
      </p:sp>
      <p:pic>
        <p:nvPicPr>
          <p:cNvPr id="18" name="Picture 1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371600"/>
            <a:ext cx="927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124200"/>
            <a:ext cx="7086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4343400"/>
            <a:ext cx="3200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rot="10800000" flipV="1">
            <a:off x="1752600" y="3687763"/>
            <a:ext cx="1143000" cy="731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7391400" y="3810000"/>
            <a:ext cx="533400" cy="350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2" grpId="0" animBg="1"/>
      <p:bldP spid="13" grpId="0" animBg="1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81000" y="2667000"/>
            <a:ext cx="92202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75054-4DD7-4570-BF3A-5F84E05EFC4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Step 1: How to find the missing label ?</a:t>
            </a:r>
          </a:p>
        </p:txBody>
      </p:sp>
      <p:pic>
        <p:nvPicPr>
          <p:cNvPr id="51204" name="Pictur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3088" y="2819400"/>
            <a:ext cx="880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35"/>
          <p:cNvSpPr txBox="1">
            <a:spLocks noChangeArrowheads="1"/>
          </p:cNvSpPr>
          <p:nvPr/>
        </p:nvSpPr>
        <p:spPr bwMode="auto">
          <a:xfrm>
            <a:off x="609600" y="1524000"/>
            <a:ext cx="8963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 if someone provided me with the true sensitivity and specificity for each</a:t>
            </a:r>
          </a:p>
          <a:p>
            <a:r>
              <a:rPr lang="en-US"/>
              <a:t>radiologist (and also the classifier) I could give you the true label as</a:t>
            </a:r>
          </a:p>
        </p:txBody>
      </p:sp>
      <p:sp>
        <p:nvSpPr>
          <p:cNvPr id="13319" name="TextBox 38"/>
          <p:cNvSpPr txBox="1">
            <a:spLocks noChangeArrowheads="1"/>
          </p:cNvSpPr>
          <p:nvPr/>
        </p:nvSpPr>
        <p:spPr bwMode="auto">
          <a:xfrm>
            <a:off x="533400" y="48006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Why is this useful ? We really do not know the sensitivity, specificity, or the classifier.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5486400"/>
            <a:ext cx="8001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DECFC-6418-4429-A837-FABC8C0BAB5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Step 2: If we knew the actual label … 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2" name="TextBox 35"/>
          <p:cNvSpPr txBox="1">
            <a:spLocks noChangeArrowheads="1"/>
          </p:cNvSpPr>
          <p:nvPr/>
        </p:nvSpPr>
        <p:spPr bwMode="auto">
          <a:xfrm>
            <a:off x="457200" y="12192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can compute the sensitivity and specificity of each radiologist.</a:t>
            </a:r>
          </a:p>
        </p:txBody>
      </p:sp>
      <p:pic>
        <p:nvPicPr>
          <p:cNvPr id="14343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9600" y="1828800"/>
            <a:ext cx="28987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85800" y="2819400"/>
            <a:ext cx="5105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609600" y="51054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1905000"/>
            <a:ext cx="3200400" cy="685800"/>
            <a:chOff x="370" y="2304"/>
            <a:chExt cx="2656" cy="677"/>
          </a:xfrm>
        </p:grpSpPr>
        <p:pic>
          <p:nvPicPr>
            <p:cNvPr id="53260" name="Picture 13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 t="38156"/>
            <a:stretch>
              <a:fillRect/>
            </a:stretch>
          </p:blipFill>
          <p:spPr bwMode="auto">
            <a:xfrm>
              <a:off x="370" y="2592"/>
              <a:ext cx="265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1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b="57956"/>
            <a:stretch>
              <a:fillRect/>
            </a:stretch>
          </p:blipFill>
          <p:spPr bwMode="auto">
            <a:xfrm>
              <a:off x="432" y="2304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676400" y="5715000"/>
            <a:ext cx="52800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533400" y="4343400"/>
            <a:ext cx="606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Instead of a hard label (0 or 1) </a:t>
            </a:r>
          </a:p>
          <a:p>
            <a:r>
              <a:rPr lang="en-US"/>
              <a:t>If I had a soft label (probability that the label is 1)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76600" y="5105400"/>
            <a:ext cx="496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Sensitivity and specificity with soft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342" grpId="0"/>
      <p:bldP spid="12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CB1DA-CE2C-48F0-9811-BD2491BD523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Step 2: If we knew the actual label 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1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62200"/>
            <a:ext cx="6827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35"/>
          <p:cNvSpPr txBox="1">
            <a:spLocks noChangeArrowheads="1"/>
          </p:cNvSpPr>
          <p:nvPr/>
        </p:nvSpPr>
        <p:spPr bwMode="auto">
          <a:xfrm>
            <a:off x="457200" y="12192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could always learn a classifier.</a:t>
            </a:r>
          </a:p>
          <a:p>
            <a:endParaRPr lang="en-US"/>
          </a:p>
          <a:p>
            <a:r>
              <a:rPr lang="en-US"/>
              <a:t>Logistic regression with probabilistic supervision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791200" y="4038600"/>
            <a:ext cx="1524000" cy="612775"/>
          </a:xfrm>
          <a:prstGeom prst="borderCallout1">
            <a:avLst>
              <a:gd name="adj1" fmla="val 18750"/>
              <a:gd name="adj2" fmla="val -8333"/>
              <a:gd name="adj3" fmla="val -44034"/>
              <a:gd name="adj4" fmla="val -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Soft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81000" y="1981200"/>
            <a:ext cx="9144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C474-1884-4002-AEC5-6262B7BF049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The chicken-and-egg problem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90678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962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I knew the true label I can learn a classifier /estimate how good each expert is</a:t>
            </a: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685800" y="4800600"/>
            <a:ext cx="7550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I knew how good each expert is I can estimate the true label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1828800" y="3505200"/>
            <a:ext cx="484188" cy="121602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23"/>
          <p:cNvSpPr txBox="1">
            <a:spLocks noChangeArrowheads="1"/>
          </p:cNvSpPr>
          <p:nvPr/>
        </p:nvSpPr>
        <p:spPr bwMode="auto">
          <a:xfrm>
            <a:off x="2514600" y="3657600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Iterate till convergence</a:t>
            </a:r>
          </a:p>
        </p:txBody>
      </p:sp>
      <p:sp>
        <p:nvSpPr>
          <p:cNvPr id="15372" name="TextBox 24"/>
          <p:cNvSpPr txBox="1">
            <a:spLocks noChangeArrowheads="1"/>
          </p:cNvSpPr>
          <p:nvPr/>
        </p:nvSpPr>
        <p:spPr bwMode="auto">
          <a:xfrm>
            <a:off x="2514600" y="4191000"/>
            <a:ext cx="3741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Initialize using majority-voting</a:t>
            </a:r>
          </a:p>
        </p:txBody>
      </p:sp>
      <p:pic>
        <p:nvPicPr>
          <p:cNvPr id="14" name="Picture 1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10200"/>
            <a:ext cx="8809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133600"/>
            <a:ext cx="65690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  <p:bldP spid="15368" grpId="0"/>
      <p:bldP spid="15369" grpId="0"/>
      <p:bldP spid="23" grpId="0" animBg="1"/>
      <p:bldP spid="15371" grpId="0"/>
      <p:bldP spid="153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8600" y="1219200"/>
            <a:ext cx="9144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DEA72-4234-4D01-B3A0-C1599A4301D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The final EM algorithm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90678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381000" y="3200400"/>
            <a:ext cx="484188" cy="121602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9398" name="Picture 1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4275" y="1371600"/>
            <a:ext cx="65690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" y="5410200"/>
            <a:ext cx="8809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610600" y="1143000"/>
            <a:ext cx="976313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M-step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0600" y="5105400"/>
            <a:ext cx="8509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E-step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2667000"/>
            <a:ext cx="8610600" cy="22161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algorithm can be rigorously derived by writing the likelihood.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can find the maximum-likelihood (ML) estimate for the parameters.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log-likelihood can be maximized using an EM algorithm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actual labels are the missing data for EM algorithm.</a:t>
            </a:r>
          </a:p>
          <a:p>
            <a:pPr>
              <a:defRPr/>
            </a:pPr>
            <a:endParaRPr lang="en-US" baseline="30000" dirty="0"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228600"/>
            <a:ext cx="2493963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Bayesian approach</a:t>
            </a:r>
          </a:p>
          <a:p>
            <a:pPr>
              <a:defRPr/>
            </a:pPr>
            <a:r>
              <a:rPr lang="en-US" dirty="0"/>
              <a:t>Prior on the experts</a:t>
            </a:r>
          </a:p>
          <a:p>
            <a:pPr>
              <a:defRPr/>
            </a:pPr>
            <a:r>
              <a:rPr lang="en-US" dirty="0"/>
              <a:t>See the paper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7200" y="4343400"/>
            <a:ext cx="163353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Missing labels</a:t>
            </a:r>
          </a:p>
          <a:p>
            <a:pPr>
              <a:defRPr/>
            </a:pPr>
            <a:r>
              <a:rPr lang="en-US" dirty="0"/>
              <a:t>See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3E944-99E8-4AA6-85B3-B45C62FEE2F7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One insight</a:t>
            </a:r>
          </a:p>
        </p:txBody>
      </p:sp>
      <p:pic>
        <p:nvPicPr>
          <p:cNvPr id="61443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9100" y="2209800"/>
            <a:ext cx="90408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F8F3-D8D2-4C41-BD93-E2F7431C0C6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9677400" cy="5562600"/>
          </a:xfrm>
        </p:spPr>
        <p:txBody>
          <a:bodyPr/>
          <a:lstStyle/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Multiple experts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Objective ground truth is hard to obtain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Subjective labels from multiple annotators/experts</a:t>
            </a:r>
          </a:p>
          <a:p>
            <a:pPr lvl="1"/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How do we train/test a classifier/annotator? </a:t>
            </a:r>
          </a:p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Majority voting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Uses the majority vote as consensus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Problem: Considers all experts as equally good</a:t>
            </a:r>
            <a:endParaRPr lang="en-US" sz="3200" b="1" smtClean="0">
              <a:solidFill>
                <a:srgbClr val="00FF00"/>
              </a:solidFill>
              <a:latin typeface="Verdana" pitchFamily="34" charset="0"/>
            </a:endParaRPr>
          </a:p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Proposed algorithm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Iteratively estimates the expert performance, the classifier, and the actual ground truth.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Principled probabilistic formulation</a:t>
            </a:r>
            <a:endParaRPr lang="en-US" sz="3200" b="1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Experiments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Extensions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1651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</a:rPr>
              <a:t>Plan of the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7F8EE-4E8E-43A3-82A7-0A97ACA8E5B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Datasets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828800"/>
          <a:ext cx="906779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58"/>
                <a:gridCol w="1583342"/>
                <a:gridCol w="1371600"/>
                <a:gridCol w="1447800"/>
                <a:gridCol w="1371600"/>
                <a:gridCol w="1447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standard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annotators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positives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negatives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Mammography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(Biopsy)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 MRI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Textual Entailment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1371600"/>
            <a:ext cx="797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Hard to get datasets with both gold standard and multiple experts</a:t>
            </a:r>
          </a:p>
        </p:txBody>
      </p:sp>
      <p:sp>
        <p:nvSpPr>
          <p:cNvPr id="64552" name="TextBox 5"/>
          <p:cNvSpPr txBox="1">
            <a:spLocks noChangeArrowheads="1"/>
          </p:cNvSpPr>
          <p:nvPr/>
        </p:nvSpPr>
        <p:spPr bwMode="auto">
          <a:xfrm>
            <a:off x="609600" y="44196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/>
              <a:t>How good is the classifier ? </a:t>
            </a:r>
          </a:p>
          <a:p>
            <a:pPr marL="342900" indent="-342900">
              <a:buFontTx/>
              <a:buAutoNum type="arabicPeriod"/>
            </a:pPr>
            <a:r>
              <a:rPr lang="en-US" b="1"/>
              <a:t>How well can you estimate the annotator performance?</a:t>
            </a:r>
          </a:p>
          <a:p>
            <a:pPr marL="342900" indent="-342900">
              <a:buFontTx/>
              <a:buAutoNum type="arabicPeriod"/>
            </a:pPr>
            <a:r>
              <a:rPr lang="en-US" b="1"/>
              <a:t>How well can you estimate the actual ground truth ?</a:t>
            </a:r>
          </a:p>
        </p:txBody>
      </p:sp>
      <p:sp>
        <p:nvSpPr>
          <p:cNvPr id="64553" name="TextBox 8"/>
          <p:cNvSpPr txBox="1">
            <a:spLocks noChangeArrowheads="1"/>
          </p:cNvSpPr>
          <p:nvPr/>
        </p:nvSpPr>
        <p:spPr bwMode="auto">
          <a:xfrm>
            <a:off x="609600" y="5715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Proposed EM algorithm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Majority Voting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8F00C-12E6-4B41-92AF-8F32209140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77925"/>
            <a:ext cx="75438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ea typeface="+mj-ea"/>
                <a:cs typeface="+mj-cs"/>
              </a:rPr>
              <a:t>Mammography dataset </a:t>
            </a: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5 simulated radiologists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029200" y="2895600"/>
            <a:ext cx="1295400" cy="381000"/>
          </a:xfrm>
          <a:prstGeom prst="borderCallout1">
            <a:avLst>
              <a:gd name="adj1" fmla="val 8750"/>
              <a:gd name="adj2" fmla="val -12777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 novices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429000" y="1676400"/>
            <a:ext cx="1295400" cy="381000"/>
          </a:xfrm>
          <a:prstGeom prst="borderCallout1">
            <a:avLst>
              <a:gd name="adj1" fmla="val 8750"/>
              <a:gd name="adj2" fmla="val -12777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 experts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2933700" y="914400"/>
            <a:ext cx="1676400" cy="457200"/>
          </a:xfrm>
          <a:prstGeom prst="borderCallout1">
            <a:avLst>
              <a:gd name="adj1" fmla="val 8750"/>
              <a:gd name="adj2" fmla="val -12777"/>
              <a:gd name="adj3" fmla="val 112500"/>
              <a:gd name="adj4" fmla="val -38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Gold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6" descr="polypFromAnotherViewFoundByC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609600"/>
            <a:ext cx="9906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0"/>
            <a:ext cx="99060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Computer-aided diagnosis (CAD) </a:t>
            </a:r>
            <a:r>
              <a:rPr lang="en-US" sz="2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colorectal cancer</a:t>
            </a: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3276600" y="1066800"/>
            <a:ext cx="3505200" cy="1066800"/>
          </a:xfrm>
          <a:prstGeom prst="borderCallout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Predict whether a region on a CT scan is cancer (1) or not (0)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16000"/>
            <a:ext cx="73294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B87DD-1F9B-4555-8CEB-4388C546CA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Estimated sensitivity and specificity</a:t>
            </a:r>
            <a:r>
              <a:rPr lang="en-US" b="1" kern="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chemeClr val="bg1"/>
                </a:solidFill>
                <a:ea typeface="+mj-ea"/>
                <a:cs typeface="+mj-cs"/>
              </a:rPr>
              <a:t>Proposed algorithm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90600"/>
            <a:ext cx="40671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B7C77-6339-4580-A1AA-55E5A84B4D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Estimated sensitivity and specificity</a:t>
            </a:r>
            <a:r>
              <a:rPr lang="en-US" b="1" kern="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chemeClr val="bg1"/>
                </a:solidFill>
                <a:ea typeface="+mj-ea"/>
                <a:cs typeface="+mj-cs"/>
              </a:rPr>
              <a:t>Majority voting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467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26F74-AFA2-4304-A35A-4514E9F780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</a:rPr>
              <a:t>ROC for the estimated Ground Truth</a:t>
            </a:r>
            <a:endParaRPr lang="en-US" sz="2800" b="1" baseline="-25000">
              <a:solidFill>
                <a:schemeClr val="bg1"/>
              </a:solidFill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1413"/>
            <a:ext cx="716280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8001000" y="4876800"/>
            <a:ext cx="1676400" cy="61277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3.0%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E617E-6145-4700-BB47-6C10EB5F63C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0658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</a:rPr>
              <a:t>ROC for the learnt classifier</a:t>
            </a:r>
            <a:endParaRPr lang="en-US" sz="2800" b="1" baseline="-25000">
              <a:solidFill>
                <a:schemeClr val="bg1"/>
              </a:solidFill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705326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>
          <a:xfrm>
            <a:off x="8001000" y="4495800"/>
            <a:ext cx="1676400" cy="61277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3.5%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7E450-EFD1-482C-A20E-49B18EDBF70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We need just one good expert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5817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96C04-DDD7-4C1C-9325-A1B4E371D9C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Malicious expert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5151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1535F-250A-42D2-8D18-8B6EE85ABE9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Benefits of joint estimation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44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2057400" y="6172200"/>
            <a:ext cx="507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Features help to get a better ground truth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27228-CB62-4CFF-8943-57B52AB3A09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Datasets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295400"/>
          <a:ext cx="906779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58"/>
                <a:gridCol w="1583342"/>
                <a:gridCol w="1371600"/>
                <a:gridCol w="1447800"/>
                <a:gridCol w="1371600"/>
                <a:gridCol w="1447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standard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annotators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positives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negatives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Mammography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(Biopsy)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 MRI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</a:p>
                    <a:p>
                      <a:r>
                        <a:rPr lang="en-US" dirty="0" smtClean="0"/>
                        <a:t>(Biopsy)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radiologists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Textual Entailment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875C-DD31-46D7-A567-D8AB379B151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Breast MRI results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531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90CC6-A558-4EDD-B574-BAAB3729BF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Breast MRI results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1707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2400" y="228600"/>
            <a:ext cx="99060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 classification</a:t>
            </a:r>
            <a:endParaRPr lang="en-US" sz="4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531018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>
            <a:off x="3505200" y="3048000"/>
            <a:ext cx="3048000" cy="1219200"/>
          </a:xfrm>
          <a:prstGeom prst="borderCallout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Predict whether a token of text belongs to a particular category(1) or not (0)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7A97D-E70C-4548-8E4A-39B7A97DD30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chemeClr val="bg1"/>
                </a:solidFill>
                <a:latin typeface="Verdana" pitchFamily="34" charset="0"/>
              </a:rPr>
              <a:t>Datasets</a:t>
            </a:r>
            <a:endParaRPr lang="en-US" sz="2800" b="1" baseline="-25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2667000" y="3505200"/>
            <a:ext cx="273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CAD datasets</a:t>
            </a:r>
          </a:p>
          <a:p>
            <a:r>
              <a:rPr lang="en-US"/>
              <a:t>Digital Mammography</a:t>
            </a:r>
          </a:p>
          <a:p>
            <a:r>
              <a:rPr lang="en-US"/>
              <a:t>Breast MRI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295400"/>
          <a:ext cx="906779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58"/>
                <a:gridCol w="1583342"/>
                <a:gridCol w="1371600"/>
                <a:gridCol w="1447800"/>
                <a:gridCol w="1371600"/>
                <a:gridCol w="1447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standard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annotators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positives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negatives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Mammography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(Biopsy)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Breast MRI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</a:p>
                    <a:p>
                      <a:r>
                        <a:rPr lang="en-US" dirty="0" smtClean="0"/>
                        <a:t>(Biopsy)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radiologists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Textual Entailment</a:t>
                      </a:r>
                    </a:p>
                    <a:p>
                      <a:r>
                        <a:rPr lang="en-US" dirty="0" smtClean="0"/>
                        <a:t>[Snow</a:t>
                      </a:r>
                      <a:r>
                        <a:rPr lang="en-US" baseline="0" dirty="0" smtClean="0"/>
                        <a:t> et al. 2008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 readers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features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800 tasks</a:t>
                      </a:r>
                    </a:p>
                    <a:p>
                      <a:r>
                        <a:rPr lang="en-US" dirty="0" smtClean="0"/>
                        <a:t>[94 % data missing]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D56AE-7F7D-4B41-B759-6B6DE0BB0B6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100" y="0"/>
            <a:ext cx="924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bg1"/>
                </a:solidFill>
                <a:ea typeface="+mj-ea"/>
                <a:cs typeface="+mj-cs"/>
              </a:rPr>
              <a:t>RTE results</a:t>
            </a:r>
            <a:endParaRPr lang="en-US" sz="2800" b="1" kern="0" baseline="-25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5580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9A667-B62D-472A-9DC3-27724051468F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9677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FF00"/>
                </a:solidFill>
                <a:latin typeface="Verdana" pitchFamily="34" charset="0"/>
              </a:rPr>
              <a:t>Multiple experts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Objective ground truth is hard to obtain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Subjective labels from multiple annotators/experts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How do we train/test a classifier/annotator? 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FF00"/>
                </a:solidFill>
                <a:latin typeface="Verdana" pitchFamily="34" charset="0"/>
              </a:rPr>
              <a:t>Majority voting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Uses the majority vote as consensus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Problem: Considers all experts as equally good</a:t>
            </a:r>
            <a:endParaRPr lang="en-US" b="1" smtClean="0">
              <a:solidFill>
                <a:srgbClr val="00FF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FF00"/>
                </a:solidFill>
                <a:latin typeface="Verdana" pitchFamily="34" charset="0"/>
              </a:rPr>
              <a:t>Proposed algorithm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Iteratively estimates the expert performance, the classifier, and the actual ground truth.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Principled probabilistic formulation</a:t>
            </a:r>
            <a:endParaRPr lang="en-US" b="1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FF00"/>
                </a:solidFill>
                <a:latin typeface="Verdana" pitchFamily="34" charset="0"/>
              </a:rPr>
              <a:t>Experiments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Better than majority voting 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latin typeface="Verdana" pitchFamily="34" charset="0"/>
              </a:rPr>
              <a:t>especially if the real experts are a minority</a:t>
            </a:r>
            <a:endParaRPr lang="en-US" sz="1600" b="1" smtClean="0">
              <a:solidFill>
                <a:srgbClr val="00FF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Extensions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Categorical, ordinal, continuous</a:t>
            </a:r>
            <a:endParaRPr lang="en-US" sz="3200" b="1" smtClean="0">
              <a:solidFill>
                <a:srgbClr val="00FF00"/>
              </a:solidFill>
              <a:latin typeface="Verdana" pitchFamily="34" charset="0"/>
            </a:endParaRP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1651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</a:rPr>
              <a:t>Plan of the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DD01F-BDB5-42CE-BAEF-17B31927F89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Categorical Annotations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2339975"/>
          <a:ext cx="9296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69"/>
                <a:gridCol w="1596831"/>
                <a:gridCol w="1549400"/>
                <a:gridCol w="1549400"/>
                <a:gridCol w="1549400"/>
                <a:gridCol w="1549400"/>
              </a:tblGrid>
              <a:tr h="1439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Nodule 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Truth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7689" name="TextBox 12"/>
          <p:cNvSpPr txBox="1">
            <a:spLocks noChangeArrowheads="1"/>
          </p:cNvSpPr>
          <p:nvPr/>
        </p:nvSpPr>
        <p:spPr bwMode="auto">
          <a:xfrm>
            <a:off x="152400" y="1066800"/>
            <a:ext cx="8086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radiologist is asked to annotate the type of nodule in the lung.</a:t>
            </a:r>
          </a:p>
          <a:p>
            <a:r>
              <a:rPr lang="en-US" b="1"/>
              <a:t>GGN  - Ground glass opacity</a:t>
            </a:r>
          </a:p>
          <a:p>
            <a:r>
              <a:rPr lang="en-US" b="1"/>
              <a:t>PSN   - Part solid nodule</a:t>
            </a:r>
          </a:p>
          <a:p>
            <a:r>
              <a:rPr lang="en-US" b="1"/>
              <a:t>SN     - Solid nodule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t="58182"/>
          <a:stretch>
            <a:fillRect/>
          </a:stretch>
        </p:blipFill>
        <p:spPr bwMode="auto">
          <a:xfrm>
            <a:off x="866775" y="5715000"/>
            <a:ext cx="7667625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b="60909"/>
          <a:stretch>
            <a:fillRect/>
          </a:stretch>
        </p:blipFill>
        <p:spPr bwMode="auto">
          <a:xfrm>
            <a:off x="762000" y="4267200"/>
            <a:ext cx="766762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Up-Down Arrow 9"/>
          <p:cNvSpPr/>
          <p:nvPr/>
        </p:nvSpPr>
        <p:spPr>
          <a:xfrm>
            <a:off x="3733800" y="5029200"/>
            <a:ext cx="381000" cy="682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46050"/>
            <a:ext cx="2971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E9E80-04E8-4395-95CB-1EE759570DD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Ordinal Annotations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524000"/>
          <a:ext cx="9296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69"/>
                <a:gridCol w="1596831"/>
                <a:gridCol w="1549400"/>
                <a:gridCol w="1549400"/>
                <a:gridCol w="1549400"/>
                <a:gridCol w="1549400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Nodule 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Truth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713" name="TextBox 12"/>
          <p:cNvSpPr txBox="1">
            <a:spLocks noChangeArrowheads="1"/>
          </p:cNvSpPr>
          <p:nvPr/>
        </p:nvSpPr>
        <p:spPr bwMode="auto">
          <a:xfrm>
            <a:off x="228600" y="1143000"/>
            <a:ext cx="835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radiologist is asked to annotate the BIRADS category of a lesion.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3733800"/>
          <a:ext cx="312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18"/>
                <a:gridCol w="386773"/>
                <a:gridCol w="618836"/>
                <a:gridCol w="541482"/>
                <a:gridCol w="416791"/>
              </a:tblGrid>
              <a:tr h="14393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BIRADS&gt;1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81200" y="4267200"/>
          <a:ext cx="312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18"/>
                <a:gridCol w="386773"/>
                <a:gridCol w="618836"/>
                <a:gridCol w="541482"/>
                <a:gridCol w="416791"/>
              </a:tblGrid>
              <a:tr h="14393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BIRADS&gt;2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844" name="Group 172"/>
          <p:cNvGraphicFramePr>
            <a:graphicFrameLocks noGrp="1"/>
          </p:cNvGraphicFramePr>
          <p:nvPr/>
        </p:nvGraphicFramePr>
        <p:xfrm>
          <a:off x="3733800" y="4724400"/>
          <a:ext cx="3124200" cy="1754505"/>
        </p:xfrm>
        <a:graphic>
          <a:graphicData uri="http://schemas.openxmlformats.org/drawingml/2006/table">
            <a:tbl>
              <a:tblPr/>
              <a:tblGrid>
                <a:gridCol w="1160463"/>
                <a:gridCol w="387350"/>
                <a:gridCol w="617537"/>
                <a:gridCol w="541338"/>
                <a:gridCol w="4175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BIRADS&gt;3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638800" y="4953000"/>
          <a:ext cx="312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18"/>
                <a:gridCol w="386773"/>
                <a:gridCol w="618836"/>
                <a:gridCol w="541482"/>
                <a:gridCol w="416791"/>
              </a:tblGrid>
              <a:tr h="14393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BIRADS&gt;4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657600"/>
            <a:ext cx="4219575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D6D67-D975-4212-91E7-81263891A5A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Continuous Annotations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1600200"/>
          <a:ext cx="9296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69"/>
                <a:gridCol w="1596831"/>
                <a:gridCol w="1549400"/>
                <a:gridCol w="1549400"/>
                <a:gridCol w="1549400"/>
                <a:gridCol w="1549400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Nodule 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Truth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737" name="TextBox 12"/>
          <p:cNvSpPr txBox="1">
            <a:spLocks noChangeArrowheads="1"/>
          </p:cNvSpPr>
          <p:nvPr/>
        </p:nvSpPr>
        <p:spPr bwMode="auto">
          <a:xfrm>
            <a:off x="228600" y="1143000"/>
            <a:ext cx="7370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radiologist is asked to measure the diameter of a lesion.</a:t>
            </a:r>
          </a:p>
        </p:txBody>
      </p:sp>
      <p:sp>
        <p:nvSpPr>
          <p:cNvPr id="29738" name="TextBox 16"/>
          <p:cNvSpPr txBox="1">
            <a:spLocks noChangeArrowheads="1"/>
          </p:cNvSpPr>
          <p:nvPr/>
        </p:nvSpPr>
        <p:spPr bwMode="auto">
          <a:xfrm>
            <a:off x="304800" y="3962400"/>
            <a:ext cx="4217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we do better than averaging ?</a:t>
            </a:r>
          </a:p>
        </p:txBody>
      </p:sp>
      <p:pic>
        <p:nvPicPr>
          <p:cNvPr id="297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19600"/>
            <a:ext cx="6229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86400"/>
            <a:ext cx="5029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7" grpId="0"/>
      <p:bldP spid="297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D1EFDD1-65EC-4B9E-B1CD-B63A525D4F99}" type="slidenum">
              <a:rPr lang="en-US" sz="1400">
                <a:latin typeface="+mn-lt"/>
              </a:rPr>
              <a:pPr algn="r">
                <a:defRPr/>
              </a:pPr>
              <a:t>46</a:t>
            </a:fld>
            <a:endParaRPr lang="en-US" sz="1400" dirty="0">
              <a:latin typeface="+mn-lt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9677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Multiple experts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Objective ground truth is hard to obtain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Subjective labels from multiple annotators/experts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How do we train/test a classifier/annotator? </a:t>
            </a:r>
          </a:p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Majority voting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Uses the majority vote as consensus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Problem: Considers all experts as equally good</a:t>
            </a:r>
            <a:endParaRPr lang="en-US" sz="3200" b="1" smtClean="0">
              <a:solidFill>
                <a:srgbClr val="00FF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Proposed algorithm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Iteratively estimates the expert performance, the classifier, and the actual ground truth.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Principled probabilistic formulation</a:t>
            </a:r>
            <a:endParaRPr lang="en-US" sz="3200" b="1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Experiments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Better than majority voting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latin typeface="Verdana" pitchFamily="34" charset="0"/>
              </a:rPr>
              <a:t>especially if the real experts are a minority</a:t>
            </a:r>
            <a:endParaRPr lang="en-US" sz="1800" b="1" smtClean="0">
              <a:solidFill>
                <a:srgbClr val="00FF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600" b="1" smtClean="0">
                <a:solidFill>
                  <a:srgbClr val="00FF00"/>
                </a:solidFill>
                <a:latin typeface="Verdana" pitchFamily="34" charset="0"/>
              </a:rPr>
              <a:t>Extensions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Verdana" pitchFamily="34" charset="0"/>
              </a:rPr>
              <a:t>Categorical, ordinal, continuous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000" b="1" smtClean="0">
              <a:solidFill>
                <a:srgbClr val="00FF00"/>
              </a:solidFill>
              <a:latin typeface="Verdana" pitchFamily="34" charset="0"/>
            </a:endParaRP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1651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</a:rPr>
              <a:t>Plan of the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23F69-F207-4D6E-B39E-F05EDEC4DFA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Future work</a:t>
            </a:r>
          </a:p>
        </p:txBody>
      </p:sp>
      <p:sp>
        <p:nvSpPr>
          <p:cNvPr id="90115" name="TextBox 8"/>
          <p:cNvSpPr txBox="1">
            <a:spLocks noChangeArrowheads="1"/>
          </p:cNvSpPr>
          <p:nvPr/>
        </p:nvSpPr>
        <p:spPr bwMode="auto">
          <a:xfrm>
            <a:off x="685800" y="2362200"/>
            <a:ext cx="99409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Two assumptions:</a:t>
            </a:r>
          </a:p>
          <a:p>
            <a:endParaRPr lang="en-US" sz="2000" b="1"/>
          </a:p>
          <a:p>
            <a:pPr>
              <a:buFontTx/>
              <a:buAutoNum type="arabicPeriod"/>
            </a:pPr>
            <a:r>
              <a:rPr lang="en-US" sz="2000" b="1"/>
              <a:t> Expert performance does not depend on the instance.</a:t>
            </a:r>
          </a:p>
          <a:p>
            <a:pPr>
              <a:buFontTx/>
              <a:buAutoNum type="arabicPeriod"/>
            </a:pPr>
            <a:r>
              <a:rPr lang="en-US" sz="2000" b="1"/>
              <a:t> Experts make their decision independently.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BCB74-D9CD-40FC-AAAE-2F7F7C4C2B0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Related work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94043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Dawid, A. P., &amp; Skeene, A. M. (1979). Maximum likelihood estimation of observed error-rates using the EM algorithm. Applied Statistics, 28, 20-28.</a:t>
            </a:r>
          </a:p>
          <a:p>
            <a:endParaRPr lang="en-US" sz="1600"/>
          </a:p>
          <a:p>
            <a:r>
              <a:rPr lang="en-US" sz="1600"/>
              <a:t>Hui, S. L., &amp; Zhou, X. H. (1998). Evaluation of diagnostic tests without a gold standard. Statistical Methods in Medical Research, 7, 354-370</a:t>
            </a:r>
          </a:p>
          <a:p>
            <a:endParaRPr lang="en-US" sz="1600"/>
          </a:p>
          <a:p>
            <a:r>
              <a:rPr lang="en-US" sz="1600"/>
              <a:t>Smyth, P., Fayyad, U., Burl, M., Perona, P., &amp; Baldi, P. (1995). Inferring ground truth from subjective labelling of venus images. In Advances in neural information processing systems 7, 1085-1092.</a:t>
            </a:r>
          </a:p>
          <a:p>
            <a:endParaRPr lang="en-US" sz="1600"/>
          </a:p>
          <a:p>
            <a:r>
              <a:rPr lang="en-US" sz="1600"/>
              <a:t>Sheng, V. S., Provost, F., &amp; Ipeirotis, P. G. (2008). Get another label? Improving data quality and data mining using multiple, noisy labelers. Proceedings</a:t>
            </a:r>
          </a:p>
          <a:p>
            <a:r>
              <a:rPr lang="en-US" sz="1600"/>
              <a:t>of the 14th ACM SIGKDD International Conference on Knowledge Discovery and Data Mining (pp. 614-622).</a:t>
            </a:r>
          </a:p>
          <a:p>
            <a:endParaRPr lang="en-US" sz="1600"/>
          </a:p>
          <a:p>
            <a:r>
              <a:rPr lang="en-US" sz="1600"/>
              <a:t>Snow, R., O'Connor, B., Jurafsky, D., &amp; Ng, A. (2008). Cheap and Fast - But is it Good? Evaluating Non-Expert Annotations for Natural Language Tasks. Proceedings of the Conference on Empirical Methods in Natural Language Processing (pp. 254-263).</a:t>
            </a:r>
          </a:p>
          <a:p>
            <a:endParaRPr lang="en-US" sz="1600"/>
          </a:p>
          <a:p>
            <a:r>
              <a:rPr lang="en-US" sz="1600"/>
              <a:t>Sorokin, A., &amp; Forsyth, D. (2008). Utility data annotation with Amazon Mechanical Turk. Proceedings of the First IEEE Workshop on Internet Vision at CVPR 08 (pp. 1-8).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B00CB-9E6B-4974-9E58-063C55F72AB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0"/>
            <a:ext cx="9906000" cy="4154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Thank You !  |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Questions ?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154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Supervised binary classification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71600"/>
          <a:ext cx="4038600" cy="50482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7800"/>
                <a:gridCol w="2590800"/>
              </a:tblGrid>
              <a:tr h="5905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Instance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Label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4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20700" y="1752600"/>
            <a:ext cx="1244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016125" y="1676400"/>
            <a:ext cx="2257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49325" y="2514600"/>
            <a:ext cx="3794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3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03288" y="6019800"/>
            <a:ext cx="4699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949325" y="4191000"/>
            <a:ext cx="3794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949325" y="2998788"/>
            <a:ext cx="3794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949325" y="3657600"/>
            <a:ext cx="3794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1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073775" y="3200400"/>
            <a:ext cx="263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TextBox 31"/>
          <p:cNvSpPr txBox="1">
            <a:spLocks noChangeArrowheads="1"/>
          </p:cNvSpPr>
          <p:nvPr/>
        </p:nvSpPr>
        <p:spPr bwMode="auto">
          <a:xfrm>
            <a:off x="5410200" y="2514600"/>
            <a:ext cx="399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Learn a classification function</a:t>
            </a:r>
          </a:p>
        </p:txBody>
      </p:sp>
      <p:sp>
        <p:nvSpPr>
          <p:cNvPr id="18463" name="TextBox 15"/>
          <p:cNvSpPr txBox="1">
            <a:spLocks noChangeArrowheads="1"/>
          </p:cNvSpPr>
          <p:nvPr/>
        </p:nvSpPr>
        <p:spPr bwMode="auto">
          <a:xfrm>
            <a:off x="4343400" y="4419600"/>
            <a:ext cx="5221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which generalizes well on unseen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154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Objective ground truth </a:t>
            </a:r>
            <a:r>
              <a:rPr lang="en-US" sz="3200" smtClean="0">
                <a:solidFill>
                  <a:schemeClr val="bg1"/>
                </a:solidFill>
              </a:rPr>
              <a:t>gold standard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103438"/>
            <a:ext cx="8915400" cy="47545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Getting the actual golden ground truth can be </a:t>
            </a:r>
          </a:p>
          <a:p>
            <a:pPr lvl="1">
              <a:buFontTx/>
              <a:buNone/>
            </a:pPr>
            <a:r>
              <a:rPr lang="en-US" dirty="0" smtClean="0"/>
              <a:t>Expensive</a:t>
            </a:r>
          </a:p>
          <a:p>
            <a:pPr lvl="1">
              <a:buFontTx/>
              <a:buNone/>
            </a:pPr>
            <a:r>
              <a:rPr lang="en-US" dirty="0" smtClean="0"/>
              <a:t>Tedious</a:t>
            </a:r>
          </a:p>
          <a:p>
            <a:pPr lvl="1">
              <a:buFontTx/>
              <a:buNone/>
            </a:pPr>
            <a:r>
              <a:rPr lang="en-US" dirty="0" smtClean="0"/>
              <a:t>Invasive</a:t>
            </a:r>
          </a:p>
          <a:p>
            <a:pPr lvl="1">
              <a:buFontTx/>
              <a:buNone/>
            </a:pPr>
            <a:r>
              <a:rPr lang="en-US" dirty="0" smtClean="0"/>
              <a:t>Potentially dangerous</a:t>
            </a:r>
          </a:p>
          <a:p>
            <a:pPr lvl="1">
              <a:buFontTx/>
              <a:buNone/>
            </a:pPr>
            <a:r>
              <a:rPr lang="en-US" dirty="0" smtClean="0"/>
              <a:t>Could be impossible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pPr lvl="1">
              <a:buFontTx/>
              <a:buNone/>
            </a:pPr>
            <a:endParaRPr lang="en-US" sz="2400" dirty="0" smtClean="0"/>
          </a:p>
          <a:p>
            <a:pPr lvl="1">
              <a:buFontTx/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16" descr="polypFromAnotherViewFoundByCAD"/>
          <p:cNvPicPr>
            <a:picLocks noChangeAspect="1" noChangeArrowheads="1"/>
          </p:cNvPicPr>
          <p:nvPr/>
        </p:nvPicPr>
        <p:blipFill>
          <a:blip r:embed="rId4"/>
          <a:srcRect l="38461" t="50000" r="28461" b="6097"/>
          <a:stretch>
            <a:fillRect/>
          </a:stretch>
        </p:blipFill>
        <p:spPr bwMode="auto">
          <a:xfrm>
            <a:off x="6400800" y="3886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 flipH="1">
            <a:off x="4495800" y="3352800"/>
            <a:ext cx="2895600" cy="1066800"/>
          </a:xfrm>
          <a:prstGeom prst="borderCallout1">
            <a:avLst>
              <a:gd name="adj1" fmla="val 18750"/>
              <a:gd name="adj2" fmla="val -8333"/>
              <a:gd name="adj3" fmla="val 118452"/>
              <a:gd name="adj4" fmla="val -383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Golden ground truth can be obtained only by a biopsy of the tissue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5638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How do we obtain the </a:t>
            </a:r>
            <a:r>
              <a:rPr lang="en-US" b="1" dirty="0" smtClean="0"/>
              <a:t>labels for training </a:t>
            </a:r>
            <a:r>
              <a:rPr lang="en-US" b="1" dirty="0"/>
              <a:t>? </a:t>
            </a:r>
          </a:p>
          <a:p>
            <a:r>
              <a:rPr lang="en-US" sz="2800" b="1" dirty="0"/>
              <a:t>Is it cancer or not?</a:t>
            </a:r>
            <a:endParaRPr lang="en-US" b="1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59525" y="1295400"/>
            <a:ext cx="2292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build="p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9154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bg1"/>
                </a:solidFill>
              </a:rPr>
              <a:t>Subjective ground truth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839200" cy="4754563"/>
          </a:xfrm>
        </p:spPr>
        <p:txBody>
          <a:bodyPr/>
          <a:lstStyle/>
          <a:p>
            <a:r>
              <a:rPr lang="en-US" smtClean="0"/>
              <a:t>Getting objective truth is hard.</a:t>
            </a:r>
          </a:p>
          <a:p>
            <a:r>
              <a:rPr lang="en-US" smtClean="0"/>
              <a:t>So we use opinion from an expert (radiologist)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28600" y="10668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 b="1"/>
              <a:t>Is it cancer or not?</a:t>
            </a:r>
            <a:endParaRPr lang="en-US" b="1"/>
          </a:p>
        </p:txBody>
      </p:sp>
      <p:pic>
        <p:nvPicPr>
          <p:cNvPr id="9" name="Picture 8" descr="kermitxr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242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3200400"/>
            <a:ext cx="4572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She/he visually examines the image and provides a </a:t>
            </a:r>
            <a:r>
              <a:rPr lang="en-US" sz="3200">
                <a:solidFill>
                  <a:srgbClr val="FF0000"/>
                </a:solidFill>
              </a:rPr>
              <a:t>subjective version </a:t>
            </a:r>
            <a:r>
              <a:rPr lang="en-US" sz="3200"/>
              <a:t>of the truth.</a:t>
            </a:r>
          </a:p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019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448800" cy="1143000"/>
          </a:xfrm>
        </p:spPr>
        <p:txBody>
          <a:bodyPr/>
          <a:lstStyle/>
          <a:p>
            <a:pPr algn="l"/>
            <a:r>
              <a:rPr lang="en-US" sz="3200" b="1" smtClean="0">
                <a:solidFill>
                  <a:schemeClr val="bg1"/>
                </a:solidFill>
              </a:rPr>
              <a:t>Subjective ground truth from multiple experts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601200" cy="4754563"/>
          </a:xfrm>
        </p:spPr>
        <p:txBody>
          <a:bodyPr/>
          <a:lstStyle/>
          <a:p>
            <a:r>
              <a:rPr lang="en-US" smtClean="0"/>
              <a:t>An expert provides a his/her </a:t>
            </a:r>
            <a:r>
              <a:rPr lang="en-US" smtClean="0">
                <a:solidFill>
                  <a:srgbClr val="FF0000"/>
                </a:solidFill>
              </a:rPr>
              <a:t>version </a:t>
            </a:r>
            <a:r>
              <a:rPr lang="en-US" smtClean="0"/>
              <a:t>of the truth.</a:t>
            </a:r>
          </a:p>
          <a:p>
            <a:r>
              <a:rPr lang="en-US" smtClean="0"/>
              <a:t>Error prone.</a:t>
            </a:r>
          </a:p>
          <a:p>
            <a:r>
              <a:rPr lang="en-US" smtClean="0">
                <a:solidFill>
                  <a:srgbClr val="FF0000"/>
                </a:solidFill>
              </a:rPr>
              <a:t>Use multiple experts </a:t>
            </a:r>
            <a:r>
              <a:rPr lang="en-US" smtClean="0"/>
              <a:t>who label the same example.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B7D74-2437-4F7A-8A44-247539A5D55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245600" cy="1143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  <a:latin typeface="Verdana" pitchFamily="34" charset="0"/>
              </a:rPr>
              <a:t>Annotation from multiple experts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981200"/>
          <a:ext cx="9296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69"/>
                <a:gridCol w="1596831"/>
                <a:gridCol w="1549400"/>
                <a:gridCol w="1549400"/>
                <a:gridCol w="1549400"/>
                <a:gridCol w="1549400"/>
              </a:tblGrid>
              <a:tr h="1439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Lesion 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Radiologist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Truth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Unknown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0788" name="TextBox 12"/>
          <p:cNvSpPr txBox="1">
            <a:spLocks noChangeArrowheads="1"/>
          </p:cNvSpPr>
          <p:nvPr/>
        </p:nvSpPr>
        <p:spPr bwMode="auto">
          <a:xfrm>
            <a:off x="203200" y="1371600"/>
            <a:ext cx="970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radiologist is asked to annotate whether a lesion is malignant (1) or not (0).</a:t>
            </a:r>
          </a:p>
        </p:txBody>
      </p:sp>
      <p:sp>
        <p:nvSpPr>
          <p:cNvPr id="4166" name="TextBox 13"/>
          <p:cNvSpPr txBox="1">
            <a:spLocks noChangeArrowheads="1"/>
          </p:cNvSpPr>
          <p:nvPr/>
        </p:nvSpPr>
        <p:spPr bwMode="auto">
          <a:xfrm>
            <a:off x="762000" y="54102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practice there is a substantial amount of disagreement.</a:t>
            </a:r>
          </a:p>
        </p:txBody>
      </p:sp>
      <p:sp>
        <p:nvSpPr>
          <p:cNvPr id="4169" name="TextBox 13"/>
          <p:cNvSpPr txBox="1">
            <a:spLocks noChangeArrowheads="1"/>
          </p:cNvSpPr>
          <p:nvPr/>
        </p:nvSpPr>
        <p:spPr bwMode="auto">
          <a:xfrm>
            <a:off x="5105400" y="5321300"/>
            <a:ext cx="39766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have no knowledge of the actual golden ground truth.</a:t>
            </a:r>
          </a:p>
          <a:p>
            <a:endParaRPr lang="en-US"/>
          </a:p>
          <a:p>
            <a:r>
              <a:rPr lang="en-US"/>
              <a:t>Getting absolute ground truth (e.g. biopsy) can be expensive.</a:t>
            </a:r>
          </a:p>
        </p:txBody>
      </p:sp>
      <p:sp>
        <p:nvSpPr>
          <p:cNvPr id="4170" name="AutoShape 74"/>
          <p:cNvSpPr>
            <a:spLocks noChangeArrowheads="1"/>
          </p:cNvSpPr>
          <p:nvPr/>
        </p:nvSpPr>
        <p:spPr bwMode="auto">
          <a:xfrm rot="1587996">
            <a:off x="8839200" y="5257800"/>
            <a:ext cx="381000" cy="823913"/>
          </a:xfrm>
          <a:prstGeom prst="downArrow">
            <a:avLst>
              <a:gd name="adj1" fmla="val 50000"/>
              <a:gd name="adj2" fmla="val 5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6" grpId="0"/>
      <p:bldP spid="4169" grpId="0"/>
      <p:bldP spid="41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KAS20C2E20RAYKAR@YFG7KPUFUVWXY5L9" val="2604"/>
  <p:tag name="DEFAULTDISPLAYSOURCE" val="\documentclass{article}\pagestyle{empty}&#10;\begin{document}&#10;&#10;\end{document}&#10;"/>
  <p:tag name="EMBEDFONTS" val="0"/>
  <p:tag name="FIRSTVIKAS20RAYKAR@JKLFKBO0JWMYY577" val="3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3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28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f:\mathbf{R}^d \rightarrow \mathcal{Y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98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y_i \in \mathcal{Y}=\{0,1\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6"/>
  <p:tag name="PICTUREFILESIZE" val="256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=  template TPT1  env TPENV1  fore 0  back 16777215  eqnno 1"/>
  <p:tag name="FILENAME" val="TP_tmp"/>
  <p:tag name="ORIGWIDTH" val="2"/>
  <p:tag name="PICTUREFILESIZE" val="1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ensitivity&#10;&#10;$\alpha^{j}:=\text{Pr}[y^{j}=1|y=1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6"/>
  <p:tag name="PICTUREFILESIZE" val="18384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ensitivity&#10;&#10;$\beta^{j}:=\text{Pr}[y^{j}=0|y=0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7"/>
  <p:tag name="PICTUREFILESIZE" val="18583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pecificity&#10;&#10;$\alpha^{j}:=\text{Pr}[y^{j}=0|y=0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6"/>
  <p:tag name="PICTUREFILESIZE" val="18384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$ \text{Pr}[y=1|\bm{x},\bm{w}]=\sigma(\bm{w}^{\top}\bm{x}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11"/>
  <p:tag name="PICTUREFILESIZE" val="11104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 $\mathcal{D}=\{\bm{x}_i,y_i^1,\hdots,y_i^R\}_{i=1}^{N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03"/>
  <p:tag name="PICTUREFILESIZE" val="10304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\begin{enumerate}&#10;\item the weight vector $\bm{w}$&#10;\item sensitivity $\bm{\alpha}=[\alpha^{1},\hdots,\alpha^{R}]$ &#10;\item specificity $\bm{\beta}=[\beta^{1},\hdots,\beta^{R}]$&#10;\end{enumerate}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32"/>
  <p:tag name="PICTUREFILESIZE" val="5610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$ \text{Pr}[y=1|\bm{x},\bm{w}]=\sigma(\bm{w}^{\top}\bm{x}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11"/>
  <p:tag name="PICTUREFILESIZE" val="11104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$\alpha^{j}=\text{Pr}[y^{j}=1|y=1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3"/>
  <p:tag name="PICTUREFILESIZE" val="9304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ensitivity&#10;&#10;$\beta^{j}:=\text{Pr}[y^{j}=0|y=0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7"/>
  <p:tag name="PICTUREFILESIZE" val="18583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 true label $y_i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4509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bm}&#10;\pagestyle{empty}&#10;\begin{document}&#10;What we need is to compute the probability  that the label is 1&#10;\begin{equation*}\label{}&#10; \mu_i =\text{Pr}[y_i=1|y_{i}^{1},\hdots,y_{i}^{R},\bm{x}_i,\bm{\alpha},\bm{\beta},\bm{w}] 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75"/>
  <p:tag name="PICTUREFILESIZE" val="3168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bm}&#10;\pagestyle{empty}&#10;\begin{document}&#10;\begin{eqnarray*}\label{}&#10;\text{Pr}[y_{i}^{1},\hdots,y_{i}^{R}|y_i=1,\bm{\alpha}]&amp;=&amp;\prod_{j=1}^{R}\text{Pr}[y_{i}^{j}|y_i=1]&#10;    =\prod_{j=1}^{R}[\alpha^j]^{y_i^j} [1-\alpha^j]^{1-y_i^j} \nonumber \\&#10;\end{eqnarray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2"/>
  <p:tag name="PICTUREFILESIZE" val="3369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bm}&#10;\pagestyle{empty}&#10;\begin{document}&#10;If we already know $\bm{w}$, $\bm{\alpha}$, and $\bm{\beta}$ can we estimate the actual label $y_i$ ?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5"/>
  <p:tag name="PICTUREFILESIZE" val="106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usepackage{bm}&#10;\pagestyle{empty}&#10;\begin{document}&#10;\begin{equation*}&#10;\mu_i \propto {  {\text{Pr}[y_{i}^{1},\hdots,y_{i}^{R}|y_i=1,\bm{\alpha},\bm{\beta}] \cdot \text{Pr}[y_i=1|\bm{x_i},\bm{w}]}}\end{equation*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10"/>
  <p:tag name="PICTUREFILESIZE" val="955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$ \text{Pr}[y_i=1|\bm{x}_i,\bm{w}]=\sigma(\bm{w}^{\top}\bm{x}_i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21"/>
  <p:tag name="PICTUREFILESIZE" val="12104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\begin{equation*}\label{eq:pi}&#10;     \mu_i=\frac{\sigma(\bm{w}^{\top}\bm{x}_i)\prod_{j=1}^{R}[\alpha^j]^{y_i^j} [1-\alpha^j]^{1-y_i^j} }{\sigma(\bm{w}^{\top}\bm{x}_i)\prod_{j=1}^{R}[\alpha^j]^{y_i^j}&#10;     [1-\alpha^j]^{1-y_i^j} +(1-\sigma(\bm{w}^{\top}\bm{x}_i))\prod_{j=1}^{R}[\beta^j]^{1-y_i^j} [1-\beta^j]^{y_i^j}}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7"/>
  <p:tag name="PICTUREFILESIZE" val="398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Given a feature vector $\bm{x} \in \mathbf{R}^d$ &#10;&#10;predict the class label $y\in\{0,1\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1"/>
  <p:tag name="PICTUREFILESIZE" val="1184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ensitivity&#10;&#10;$\alpha^{j}:=\text{Pr}[y^{j}=1|y=1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6"/>
  <p:tag name="PICTUREFILESIZE" val="18384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 \begin{equation*}\label{}&#10;  {\alpha}^j=\frac{\sum_{i=1}^{N} y_i y_i^j}{\sum_{i=1}^{N} y_i}\quad{\beta}^j=\frac{\sum_{i=1}^{N} (1-y_i )&#10;  (1-y_i^j)}{\sum_{i=1}^{N} (1-y_i)}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6"/>
  <p:tag name="PICTUREFILESIZE" val="2060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 \begin{equation*}\label{}&#10;  {\alpha}^j=\frac{\sum_{i=1}^{N} \mu_i y_i^j}{\sum_{i=1}^{N} \mu_i}\quad{\beta}^j=\frac{\sum_{i=1}^{N} (1-\mu_i )&#10;  (1-y_i^j)}{\sum_{i=1}^{N} (1-\mu_i)}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01"/>
  <p:tag name="PICTUREFILESIZE" val="2100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ensitivity&#10;&#10;$\beta^{j}:=\text{Pr}[y^{j}=0|y=0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7"/>
  <p:tag name="PICTUREFILESIZE" val="18583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Specificity&#10;&#10;$\alpha^{j}:=\text{Pr}[y^{j}=0|y=0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96"/>
  <p:tag name="PICTUREFILESIZE" val="18384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Newton-Raphson iteration&#10;&#10; $\bm{w}^{t+1}= \bm{w}^{t}-\eta \bm{H}^{-1}\mathbf{g}$&#10;&#10;Gradient vector&#10;\begin{equation*}\label{eq:g}&#10;\bm{g}(w)=\sum_{i=1}^{N} \left[ \mu_i -\sigma(\bm{w}^{\top}\bm{x}_i)\right] \bm{x}_i.&#10;\end{equation*}&#10;&#10;Hessian matrix&#10;\begin{equation*}\label{eq:H}&#10;  \bm{H}(w)=-\sum_{i=1}^{N} \left[\sigma(\bm{w}^{\top}\bm{x}_i)\right]\left[1 -\sigma(\bm{w}^{\top}\bm{x}_i)\right]\bm{x}_i\bm{x}_i^{\top}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60"/>
  <p:tag name="PICTUREFILESIZE" val="10788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\begin{equation*}\label{eq:pi}&#10;     \mu_i=\frac{\sigma(\bm{w}^{\top}\bm{x}_i)\prod_{j=1}^{R}[\alpha^j]^{y_i^j} [1-\alpha^j]^{1-y_i^j} }{\sigma(\bm{w}^{\top}\bm{x}_i)\prod_{j=1}^{R}[\alpha^j]^{y_i^j}&#10;     [1-\alpha^j]^{1-y_i^j} +(1-\sigma(\bm{w}^{\top}\bm{x}_i))\prod_{j=1}^{R}[\beta^j]^{1-y_i^j} [1-\beta^j]^{y_i^j}}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7"/>
  <p:tag name="PICTUREFILESIZE" val="398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 \begin{equation*}\label{}&#10;  {\alpha}^j=\frac{\sum_{i=1}^{N} \mu_i y_i^j}{\sum_{i=1}^{N} \mu_i}\quad{\beta}^j=\frac{\sum_{i=1}^{N} (1-\mu_i )&#10;  (1-y_i^j)}{\sum_{i=1}^{N} (1-\mu_i)}.\quad \text{Learn }  w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50"/>
  <p:tag name="PICTUREFILESIZE" val="2620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amsfonts}&#10;\pagestyle{empty}&#10;\begin{document}&#10; \begin{equation*}\label{}&#10;  {\alpha}^j=\frac{\sum_{i=1}^{N} \mu_i y_i^j}{\sum_{i=1}^{N} \mu_i}\quad{\beta}^j=\frac{\sum_{i=1}^{N} (1-\mu_i )&#10;  (1-y_i^j)}{\sum_{i=1}^{N} (1-\mu_i)}.\quad \text{Learn }  w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50"/>
  <p:tag name="PICTUREFILESIZE" val="2620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usepackage{bm}&#10;\usepackage{amsfonts}&#10;\pagestyle{empty}&#10;\begin{document}&#10;\begin{equation*}\label{eq:pi}&#10;     \mu_i=\frac{\sigma(\bm{w}^{\top}\bm{x}_i)\prod_{j=1}^{R}[\alpha^j]^{y_i^j} [1-\alpha^j]^{1-y_i^j} }{\sigma(\bm{w}^{\top}\bm{x}_i)\prod_{j=1}^{R}[\alpha^j]^{y_i^j}&#10;     [1-\alpha^j]^{1-y_i^j} +(1-\sigma(\bm{w}^{\top}\bm{x}_i))\prod_{j=1}^{R}[\beta^j]^{1-y_i^j} [1-\beta^j]^{y_i^j}}.&#10;\end{equatio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7"/>
  <p:tag name="PICTUREFILESIZE" val="398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i \in \mathbf{R}^d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6"/>
  <p:tag name="PICTUREFILESIZE" val="139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usepackage{amsfonts}&#10;\usepackage{amsmath}&#10;\begin{document}&#10;\begin{align*}&#10;    \text{logit}(\mu_i) &amp;= \log\frac{\mu_i}{1-\mu_i} =&#10;    \log\frac{\text{Pr}[y_i=1|y_{i}^{1},\hdots,y_{i}^{R},\bm x_i, \theta]}&#10;    {\text{Pr}[y_i=0|y_{i}^{1},\hdots,y_{i}^{R},\bm x_i, \theta]} \nonumber \\&#10; %   &amp;= \log\frac{p_i}{1-p_i} + \sum_{j=1}^{R} y_i^j&#10;%    \log\frac{\alpha^j}{1-\beta^j}&#10;%    + (1-y_i^j) \log\frac{1-\alpha^j}{\beta^j} \\&#10;    &amp;= \bm w^{\top}\bm x_i +b+ \sum_{j=1}^{R} y_i^j [\text{logit}(\alpha^j) +&#10;    \text{logit}(\beta^j)].&#10;%    &amp;= \sum_j y_i^j [\text{logit}(\alpha^j) +&#10;%    \text{logit}(\beta^j)] + C.&#10;\end{align*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36"/>
  <p:tag name="PICTUREFILESIZE" val="508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y_i \in \mathcal{Y}=\{0,1\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6"/>
  <p:tag name="PICTUREFILESIZE" val="256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1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28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N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38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4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28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\pagestyle{empty}&#10;\usepackage{bm}&#10;\usepackage{amsfonts}&#10;\usepackage{amsmath}&#10;\begin{document}&#10;$\bm{x}_2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287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21205</TotalTime>
  <Words>2343</Words>
  <Application>Microsoft Office PowerPoint</Application>
  <PresentationFormat>A4 Paper (210x297 mm)</PresentationFormat>
  <Paragraphs>788</Paragraphs>
  <Slides>49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Slide 1</vt:lpstr>
      <vt:lpstr>Binary classification</vt:lpstr>
      <vt:lpstr>Slide 3</vt:lpstr>
      <vt:lpstr>Slide 4</vt:lpstr>
      <vt:lpstr>Supervised binary classification</vt:lpstr>
      <vt:lpstr>Objective ground truth gold standard</vt:lpstr>
      <vt:lpstr>Subjective ground truth</vt:lpstr>
      <vt:lpstr>Subjective ground truth from multiple experts</vt:lpstr>
      <vt:lpstr>Annotation from multiple experts </vt:lpstr>
      <vt:lpstr>We are interested in  </vt:lpstr>
      <vt:lpstr>Slide 11</vt:lpstr>
      <vt:lpstr>Slide 12</vt:lpstr>
      <vt:lpstr>Majority Voting</vt:lpstr>
      <vt:lpstr>What’s wrong with majority voting ?</vt:lpstr>
      <vt:lpstr>Slide 15</vt:lpstr>
      <vt:lpstr>How to judge an expert/annotator ?</vt:lpstr>
      <vt:lpstr>Slide 17</vt:lpstr>
      <vt:lpstr>Classification model</vt:lpstr>
      <vt:lpstr>Problem statement</vt:lpstr>
      <vt:lpstr>Step 1: How to find the missing label ?</vt:lpstr>
      <vt:lpstr>Step 1: How to find the missing label ?</vt:lpstr>
      <vt:lpstr>Step 2: If we knew the actual label … </vt:lpstr>
      <vt:lpstr>Step 2: If we knew the actual label </vt:lpstr>
      <vt:lpstr>The chicken-and-egg problem</vt:lpstr>
      <vt:lpstr>The final EM algorithm</vt:lpstr>
      <vt:lpstr>One insight</vt:lpstr>
      <vt:lpstr>Slide 27</vt:lpstr>
      <vt:lpstr>Datasets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Datasets</vt:lpstr>
      <vt:lpstr>Slide 38</vt:lpstr>
      <vt:lpstr>Slide 39</vt:lpstr>
      <vt:lpstr>Datasets</vt:lpstr>
      <vt:lpstr>Slide 41</vt:lpstr>
      <vt:lpstr>Slide 42</vt:lpstr>
      <vt:lpstr>Categorical Annotations</vt:lpstr>
      <vt:lpstr>Ordinal Annotations</vt:lpstr>
      <vt:lpstr>Continuous Annotations</vt:lpstr>
      <vt:lpstr>Slide 46</vt:lpstr>
      <vt:lpstr>Future work</vt:lpstr>
      <vt:lpstr>Related work</vt:lpstr>
      <vt:lpstr>Slide 49</vt:lpstr>
    </vt:vector>
  </TitlesOfParts>
  <Company>UMIACS, 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HRIR Customization</dc:title>
  <dc:creator>vikas</dc:creator>
  <cp:lastModifiedBy>WORK</cp:lastModifiedBy>
  <cp:revision>285</cp:revision>
  <dcterms:created xsi:type="dcterms:W3CDTF">2009-06-12T14:21:51Z</dcterms:created>
  <dcterms:modified xsi:type="dcterms:W3CDTF">2009-06-16T18:54:23Z</dcterms:modified>
</cp:coreProperties>
</file>