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Default Extension="fntdata" ContentType="application/x-fontdata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docProps/custom.xml" ContentType="application/vnd.openxmlformats-officedocument.custom-properties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Default Extension="pdf" ContentType="application/pdf"/>
  <Override PartName="/ppt/slideLayouts/slideLayout12.xml" ContentType="application/vnd.openxmlformats-officedocument.presentationml.slideLayout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embedTrueTypeFonts="1" autoCompressPictures="0">
  <p:sldMasterIdLst>
    <p:sldMasterId id="2147483648" r:id="rId1"/>
    <p:sldMasterId id="2147483649" r:id="rId2"/>
  </p:sldMasterIdLst>
  <p:notesMasterIdLst>
    <p:notesMasterId r:id="rId32"/>
  </p:notesMasterIdLst>
  <p:sldIdLst>
    <p:sldId id="425" r:id="rId3"/>
    <p:sldId id="427" r:id="rId4"/>
    <p:sldId id="555" r:id="rId5"/>
    <p:sldId id="548" r:id="rId6"/>
    <p:sldId id="556" r:id="rId7"/>
    <p:sldId id="560" r:id="rId8"/>
    <p:sldId id="537" r:id="rId9"/>
    <p:sldId id="550" r:id="rId10"/>
    <p:sldId id="535" r:id="rId11"/>
    <p:sldId id="557" r:id="rId12"/>
    <p:sldId id="558" r:id="rId13"/>
    <p:sldId id="551" r:id="rId14"/>
    <p:sldId id="531" r:id="rId15"/>
    <p:sldId id="559" r:id="rId16"/>
    <p:sldId id="552" r:id="rId17"/>
    <p:sldId id="467" r:id="rId18"/>
    <p:sldId id="553" r:id="rId19"/>
    <p:sldId id="465" r:id="rId20"/>
    <p:sldId id="561" r:id="rId21"/>
    <p:sldId id="563" r:id="rId22"/>
    <p:sldId id="562" r:id="rId23"/>
    <p:sldId id="438" r:id="rId24"/>
    <p:sldId id="564" r:id="rId25"/>
    <p:sldId id="539" r:id="rId26"/>
    <p:sldId id="543" r:id="rId27"/>
    <p:sldId id="544" r:id="rId28"/>
    <p:sldId id="554" r:id="rId29"/>
    <p:sldId id="527" r:id="rId30"/>
    <p:sldId id="532" r:id="rId31"/>
  </p:sldIdLst>
  <p:sldSz cx="9144000" cy="6858000" type="screen4x3"/>
  <p:notesSz cx="6858000" cy="9144000"/>
  <p:embeddedFontLst>
    <p:embeddedFont>
      <p:font typeface="Verdana"/>
      <p:regular r:id="rId33"/>
      <p:bold r:id="rId34"/>
      <p:italic r:id="rId35"/>
      <p:boldItalic r:id="rId36"/>
    </p:embeddedFont>
    <p:embeddedFont>
      <p:font typeface="Georgia"/>
      <p:regular r:id="rId37"/>
      <p:bold r:id="rId38"/>
      <p:italic r:id="rId39"/>
      <p:boldItalic r:id="rId40"/>
    </p:embeddedFont>
    <p:embeddedFont>
      <p:font typeface="cmr7"/>
      <p:regular r:id="rId41"/>
    </p:embeddedFont>
    <p:embeddedFont>
      <p:font typeface="cmmi7"/>
      <p:regular r:id="rId42"/>
    </p:embeddedFont>
    <p:embeddedFont>
      <p:font typeface="cmmi10"/>
      <p:regular r:id="rId43"/>
    </p:embeddedFont>
    <p:embeddedFont>
      <p:font typeface="cmr10"/>
      <p:regular r:id="rId44"/>
    </p:embeddedFont>
    <p:embeddedFont>
      <p:font typeface="cmbx10"/>
      <p:regular r:id="rId45"/>
    </p:embeddedFont>
    <p:embeddedFont>
      <p:font typeface="cmsy10"/>
      <p:regular r:id="rId46"/>
    </p:embeddedFont>
    <p:embeddedFont>
      <p:font typeface="cmti10"/>
      <p:regular r:id="rId47"/>
    </p:embeddedFont>
    <p:embeddedFont>
      <p:font typeface="cmsy7"/>
      <p:regular r:id="rId48"/>
    </p:embeddedFont>
    <p:embeddedFont>
      <p:font typeface="cmex10"/>
      <p:regular r:id="rId49"/>
    </p:embeddedFont>
    <p:embeddedFont>
      <p:font typeface="cmr5"/>
      <p:regular r:id="rId50"/>
    </p:embeddedFont>
    <p:embeddedFont>
      <p:font typeface="cmmi5"/>
      <p:regular r:id="rId51"/>
    </p:embeddedFont>
    <p:embeddedFont>
      <p:font typeface="cmsy5"/>
      <p:regular r:id="rId52"/>
    </p:embeddedFont>
    <p:embeddedFont>
      <p:font typeface="Arial Unicode MS"/>
      <p:regular r:id="rId53"/>
    </p:embeddedFont>
  </p:embeddedFontLst>
  <p:custDataLst>
    <p:tags r:id="rId55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webPr encoding="windows-1252"/>
  <p:prnPr/>
  <p:clrMru>
    <a:srgbClr val="BBE0E3"/>
    <a:srgbClr val="1C6FA8"/>
    <a:srgbClr val="DDDDDD"/>
    <a:srgbClr val="808080"/>
    <a:srgbClr val="C0C0C0"/>
    <a:srgbClr val="99FF99"/>
    <a:srgbClr val="FF0000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1325" autoAdjust="0"/>
    <p:restoredTop sz="82334" autoAdjust="0"/>
  </p:normalViewPr>
  <p:slideViewPr>
    <p:cSldViewPr>
      <p:cViewPr>
        <p:scale>
          <a:sx n="100" d="100"/>
          <a:sy n="100" d="100"/>
        </p:scale>
        <p:origin x="-768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56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font" Target="fonts/font7.fntdata"/><Relationship Id="rId7" Type="http://schemas.openxmlformats.org/officeDocument/2006/relationships/slide" Target="slides/slide5.xml"/><Relationship Id="rId43" Type="http://schemas.openxmlformats.org/officeDocument/2006/relationships/font" Target="fonts/font11.fntdata"/><Relationship Id="rId25" Type="http://schemas.openxmlformats.org/officeDocument/2006/relationships/slide" Target="slides/slide23.xml"/><Relationship Id="rId10" Type="http://schemas.openxmlformats.org/officeDocument/2006/relationships/slide" Target="slides/slide8.xml"/><Relationship Id="rId50" Type="http://schemas.openxmlformats.org/officeDocument/2006/relationships/font" Target="fonts/font18.fntdata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font" Target="fonts/font13.fntdata"/><Relationship Id="rId58" Type="http://schemas.openxmlformats.org/officeDocument/2006/relationships/theme" Target="theme/theme1.xml"/><Relationship Id="rId42" Type="http://schemas.openxmlformats.org/officeDocument/2006/relationships/font" Target="fonts/font10.fntdata"/><Relationship Id="rId6" Type="http://schemas.openxmlformats.org/officeDocument/2006/relationships/slide" Target="slides/slide4.xml"/><Relationship Id="rId49" Type="http://schemas.openxmlformats.org/officeDocument/2006/relationships/font" Target="fonts/font17.fntdata"/><Relationship Id="rId44" Type="http://schemas.openxmlformats.org/officeDocument/2006/relationships/font" Target="fonts/font12.fntdata"/><Relationship Id="rId19" Type="http://schemas.openxmlformats.org/officeDocument/2006/relationships/slide" Target="slides/slide17.xml"/><Relationship Id="rId38" Type="http://schemas.openxmlformats.org/officeDocument/2006/relationships/font" Target="fonts/font6.fntdata"/><Relationship Id="rId20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46" Type="http://schemas.openxmlformats.org/officeDocument/2006/relationships/font" Target="fonts/font14.fntdata"/><Relationship Id="rId57" Type="http://schemas.openxmlformats.org/officeDocument/2006/relationships/viewProps" Target="viewProps.xml"/><Relationship Id="rId59" Type="http://schemas.openxmlformats.org/officeDocument/2006/relationships/tableStyles" Target="tableStyles.xml"/><Relationship Id="rId35" Type="http://schemas.openxmlformats.org/officeDocument/2006/relationships/font" Target="fonts/font3.fntdata"/><Relationship Id="rId51" Type="http://schemas.openxmlformats.org/officeDocument/2006/relationships/font" Target="fonts/font19.fntdata"/><Relationship Id="rId55" Type="http://schemas.openxmlformats.org/officeDocument/2006/relationships/tags" Target="tags/tag1.xml"/><Relationship Id="rId31" Type="http://schemas.openxmlformats.org/officeDocument/2006/relationships/slide" Target="slides/slide29.xml"/><Relationship Id="rId34" Type="http://schemas.openxmlformats.org/officeDocument/2006/relationships/font" Target="fonts/font2.fntdata"/><Relationship Id="rId40" Type="http://schemas.openxmlformats.org/officeDocument/2006/relationships/font" Target="fonts/font8.fntdata"/><Relationship Id="rId3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47" Type="http://schemas.openxmlformats.org/officeDocument/2006/relationships/font" Target="fonts/font15.fntdata"/><Relationship Id="rId56" Type="http://schemas.openxmlformats.org/officeDocument/2006/relationships/presProps" Target="presProps.xml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52" Type="http://schemas.openxmlformats.org/officeDocument/2006/relationships/font" Target="fonts/font20.fntdata"/><Relationship Id="rId54" Type="http://schemas.openxmlformats.org/officeDocument/2006/relationships/printerSettings" Target="printerSettings/printerSettings1.bin"/><Relationship Id="rId12" Type="http://schemas.openxmlformats.org/officeDocument/2006/relationships/slide" Target="slides/slide10.xml"/><Relationship Id="rId3" Type="http://schemas.openxmlformats.org/officeDocument/2006/relationships/slide" Target="slides/slide1.xml"/><Relationship Id="rId23" Type="http://schemas.openxmlformats.org/officeDocument/2006/relationships/slide" Target="slides/slide21.xml"/><Relationship Id="rId53" Type="http://schemas.openxmlformats.org/officeDocument/2006/relationships/font" Target="fonts/font21.fntdata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29" Type="http://schemas.openxmlformats.org/officeDocument/2006/relationships/slide" Target="slides/slide27.xml"/><Relationship Id="rId16" Type="http://schemas.openxmlformats.org/officeDocument/2006/relationships/slide" Target="slides/slide14.xml"/><Relationship Id="rId33" Type="http://schemas.openxmlformats.org/officeDocument/2006/relationships/font" Target="fonts/font1.fntdata"/><Relationship Id="rId41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2" Type="http://schemas.openxmlformats.org/officeDocument/2006/relationships/slide" Target="slides/slide20.xml"/><Relationship Id="rId21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7D347B-674F-E544-884F-ADBEC406A01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C66EA-5AC9-0247-A14A-CA7C751F9DE3}" type="slidenum">
              <a:rPr lang="en-US"/>
              <a:pPr/>
              <a:t>1</a:t>
            </a:fld>
            <a:endParaRPr lang="en-US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you. I’m going to present some work with Han Liu and Jian Zhang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10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/>
              <a:buChar char="•"/>
            </a:pPr>
            <a:r>
              <a:rPr lang="en-US" dirty="0" smtClean="0"/>
              <a:t>On many metrics – speed</a:t>
            </a:r>
            <a:r>
              <a:rPr lang="en-US" dirty="0" smtClean="0"/>
              <a:t>, </a:t>
            </a:r>
            <a:r>
              <a:rPr lang="en-US" dirty="0" smtClean="0"/>
              <a:t>ease of implementation, scalability</a:t>
            </a:r>
            <a:r>
              <a:rPr lang="en-US" dirty="0" smtClean="0"/>
              <a:t> –</a:t>
            </a:r>
            <a:r>
              <a:rPr lang="en-US" baseline="0" dirty="0" smtClean="0"/>
              <a:t> coordinate descent seems to be the </a:t>
            </a:r>
            <a:r>
              <a:rPr lang="en-US" baseline="0" dirty="0" err="1" smtClean="0"/>
              <a:t>best..but</a:t>
            </a:r>
            <a:r>
              <a:rPr lang="en-US" baseline="0" dirty="0" smtClean="0"/>
              <a:t> allow the method is very old – only recent work has showed empirically how good it </a:t>
            </a:r>
            <a:r>
              <a:rPr lang="en-US" baseline="0" dirty="0" err="1" smtClean="0"/>
              <a:t>is..So</a:t>
            </a:r>
            <a:r>
              <a:rPr lang="en-US" baseline="0" dirty="0" smtClean="0"/>
              <a:t> in some sense it’s like the Susan Boyle of optimization algorithms – old, unsophisticated, and no one knew how good it was until very recently.  </a:t>
            </a:r>
            <a:endParaRPr lang="en-US" dirty="0" smtClean="0"/>
          </a:p>
          <a:p>
            <a:pPr algn="l">
              <a:buFont typeface="Arial"/>
              <a:buChar char="•"/>
            </a:pPr>
            <a:endParaRPr lang="en-US" dirty="0" smtClean="0"/>
          </a:p>
          <a:p>
            <a:pPr algn="l">
              <a:buFont typeface="Arial"/>
              <a:buChar char="•"/>
            </a:pPr>
            <a:r>
              <a:rPr lang="en-US" dirty="0" smtClean="0"/>
              <a:t> Originally proposed by Fu (1998) but abandoned 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Theory from Tseng (2001) showed would not get stuck for Lasso objective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Empirical results from Friedman, Hastie, Wu show competitive and faster than </a:t>
            </a:r>
          </a:p>
          <a:p>
            <a:pPr algn="l"/>
            <a:r>
              <a:rPr lang="en-US" dirty="0" smtClean="0"/>
              <a:t>LARS and interior point methods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Many other tricks make coordinate descent highly efficient: </a:t>
            </a:r>
            <a:r>
              <a:rPr lang="en-US" i="1" dirty="0" smtClean="0"/>
              <a:t>warm start, </a:t>
            </a:r>
          </a:p>
          <a:p>
            <a:pPr algn="l"/>
            <a:r>
              <a:rPr lang="en-US" i="1" dirty="0" smtClean="0"/>
              <a:t>covariance pre-computation, update schedule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11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/>
              <a:buNone/>
            </a:pPr>
            <a:r>
              <a:rPr lang="en-US" b="0" dirty="0" smtClean="0"/>
              <a:t>Talk</a:t>
            </a:r>
            <a:r>
              <a:rPr lang="en-US" b="0" baseline="0" dirty="0" smtClean="0"/>
              <a:t> about 1</a:t>
            </a:r>
            <a:r>
              <a:rPr lang="en-US" b="0" baseline="30000" dirty="0" smtClean="0"/>
              <a:t>st</a:t>
            </a:r>
            <a:r>
              <a:rPr lang="en-US" b="0" baseline="0" dirty="0" smtClean="0"/>
              <a:t> point then </a:t>
            </a:r>
            <a:r>
              <a:rPr lang="en-US" b="0" baseline="0" dirty="0" err="1" smtClean="0"/>
              <a:t>coord</a:t>
            </a:r>
            <a:r>
              <a:rPr lang="en-US" b="0" baseline="0" dirty="0" smtClean="0"/>
              <a:t> descent </a:t>
            </a:r>
          </a:p>
          <a:p>
            <a:pPr algn="l">
              <a:buFont typeface="Arial"/>
              <a:buNone/>
            </a:pPr>
            <a:r>
              <a:rPr lang="en-US" b="0" baseline="0" dirty="0" smtClean="0"/>
              <a:t>3</a:t>
            </a:r>
            <a:r>
              <a:rPr lang="en-US" b="0" baseline="30000" dirty="0" smtClean="0"/>
              <a:t>rd</a:t>
            </a:r>
            <a:r>
              <a:rPr lang="en-US" b="0" baseline="0" dirty="0" smtClean="0"/>
              <a:t> point – not going into details – but the basic idea is the often you want to solve the objective for many different values of the penalty – the </a:t>
            </a:r>
            <a:r>
              <a:rPr lang="en-US" b="0" baseline="0" dirty="0" err="1" smtClean="0"/>
              <a:t>lambda..and</a:t>
            </a:r>
            <a:r>
              <a:rPr lang="en-US" b="0" baseline="0" dirty="0" smtClean="0"/>
              <a:t> a lot of the computation can be </a:t>
            </a:r>
            <a:r>
              <a:rPr lang="en-US" b="0" baseline="0" dirty="0" err="1" smtClean="0"/>
              <a:t>reused..So</a:t>
            </a:r>
            <a:r>
              <a:rPr lang="en-US" b="0" baseline="0" dirty="0" smtClean="0"/>
              <a:t> there is a big win here if you’re planning to computing many values of the lambda – such as when you’re doing cross validation.</a:t>
            </a:r>
            <a:endParaRPr lang="en-US" b="0" dirty="0" smtClean="0"/>
          </a:p>
          <a:p>
            <a:pPr algn="l">
              <a:buFont typeface="Arial"/>
              <a:buChar char="•"/>
            </a:pPr>
            <a:endParaRPr lang="en-US" dirty="0" smtClean="0"/>
          </a:p>
          <a:p>
            <a:pPr algn="l">
              <a:buFont typeface="Arial"/>
              <a:buChar char="•"/>
            </a:pPr>
            <a:endParaRPr lang="en-US" dirty="0" smtClean="0"/>
          </a:p>
          <a:p>
            <a:pPr algn="l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Originally proposed by Fu (1998) but abandoned 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Theory from Tseng (2001) showed would not get stuck for Lasso objective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Empirical results from Friedman, Hastie, Wu show competitive and faster than </a:t>
            </a:r>
          </a:p>
          <a:p>
            <a:pPr algn="l"/>
            <a:r>
              <a:rPr lang="en-US" dirty="0" smtClean="0"/>
              <a:t>LARS and interior point methods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Many other tricks make coordinate descent highly efficient: </a:t>
            </a:r>
            <a:r>
              <a:rPr lang="en-US" i="1" dirty="0" smtClean="0"/>
              <a:t>warm start, </a:t>
            </a:r>
          </a:p>
          <a:p>
            <a:pPr algn="l"/>
            <a:r>
              <a:rPr lang="en-US" i="1" dirty="0" smtClean="0"/>
              <a:t>covariance pre-computation, update schedule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12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Hard to derive because of </a:t>
            </a:r>
            <a:r>
              <a:rPr lang="en-US" baseline="0" dirty="0" err="1" smtClean="0"/>
              <a:t>subdifferential</a:t>
            </a:r>
            <a:r>
              <a:rPr lang="en-US" baseline="0" dirty="0" smtClean="0"/>
              <a:t> conditions for the infinity norm…</a:t>
            </a:r>
          </a:p>
          <a:p>
            <a:endParaRPr lang="en-US" dirty="0" smtClean="0"/>
          </a:p>
          <a:p>
            <a:r>
              <a:rPr lang="en-US" dirty="0" smtClean="0"/>
              <a:t>M – linear in tasks – can reuse</a:t>
            </a:r>
            <a:r>
              <a:rPr lang="en-US" baseline="0" dirty="0" smtClean="0"/>
              <a:t> for each task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3277AE-6330-8A41-93D1-18B8BDACE3C6}" type="slidenum">
              <a:rPr lang="en-US"/>
              <a:pPr/>
              <a:t>13</a:t>
            </a:fld>
            <a:endParaRPr lang="en-US"/>
          </a:p>
        </p:txBody>
      </p:sp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14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talk is divided into two main </a:t>
            </a:r>
            <a:r>
              <a:rPr lang="en-US" dirty="0" err="1" smtClean="0"/>
              <a:t>parts..The</a:t>
            </a:r>
            <a:r>
              <a:rPr lang="en-US" dirty="0" smtClean="0"/>
              <a:t> first</a:t>
            </a:r>
            <a:r>
              <a:rPr lang="en-US" baseline="0" dirty="0" smtClean="0"/>
              <a:t> thing I’m going to talk about is “sparsity and regularization” – why sparse models are</a:t>
            </a:r>
          </a:p>
          <a:p>
            <a:r>
              <a:rPr lang="en-US" baseline="0" dirty="0" smtClean="0"/>
              <a:t>Important and I’m going to review the Lasso – one of the most popular sparse models. I’m then going to discuss the multi-task Lasso – which is useful if you have related tasks…and then show you a fast way to solve it.</a:t>
            </a:r>
          </a:p>
          <a:p>
            <a:r>
              <a:rPr lang="en-US" dirty="0" smtClean="0"/>
              <a:t>In</a:t>
            </a:r>
            <a:r>
              <a:rPr lang="en-US" baseline="0" dirty="0" smtClean="0"/>
              <a:t> the second part, I’m going talk about a cognitive neuroscience problem – where our goal is to build a model to predict the brain’s neural activity. Show MTL useful for learning good features.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15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5A338-E84B-8F41-9242-07F826B6A4DE}" type="slidenum">
              <a:rPr lang="en-US"/>
              <a:pPr/>
              <a:t>16</a:t>
            </a:fld>
            <a:endParaRPr lang="en-US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Rather than using 25 text co-occurrences,</a:t>
            </a:r>
            <a:r>
              <a:rPr lang="en-US" baseline="0" dirty="0" smtClean="0"/>
              <a:t> can we learn to automatically discover a set of semantic features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17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response variables are the neural activity</a:t>
            </a:r>
          </a:p>
          <a:p>
            <a:r>
              <a:rPr lang="en-US" baseline="0" dirty="0" smtClean="0"/>
              <a:t>The features are text co-</a:t>
            </a:r>
            <a:r>
              <a:rPr lang="en-US" baseline="0" dirty="0" err="1" smtClean="0"/>
              <a:t>occurences</a:t>
            </a:r>
            <a:endParaRPr lang="en-US" baseline="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83AFF7-1B1A-CA46-B1C0-8DBA576523AA}" type="slidenum">
              <a:rPr lang="en-US"/>
              <a:pPr/>
              <a:t>18</a:t>
            </a:fld>
            <a:endParaRPr lang="en-US"/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5A338-E84B-8F41-9242-07F826B6A4DE}" type="slidenum">
              <a:rPr lang="en-US"/>
              <a:pPr/>
              <a:t>19</a:t>
            </a:fld>
            <a:endParaRPr lang="en-US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trained our original model using 25 sensory/motor words chosen based on psychological literature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2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talk is divided into two main </a:t>
            </a:r>
            <a:r>
              <a:rPr lang="en-US" dirty="0" err="1" smtClean="0"/>
              <a:t>parts.</a:t>
            </a:r>
            <a:r>
              <a:rPr lang="en-US" dirty="0" err="1" smtClean="0"/>
              <a:t>.In</a:t>
            </a:r>
            <a:r>
              <a:rPr lang="en-US" baseline="0" dirty="0" smtClean="0"/>
              <a:t> the</a:t>
            </a:r>
            <a:r>
              <a:rPr lang="en-US" dirty="0" smtClean="0"/>
              <a:t> </a:t>
            </a:r>
            <a:r>
              <a:rPr lang="en-US" dirty="0" smtClean="0"/>
              <a:t>first</a:t>
            </a:r>
            <a:r>
              <a:rPr lang="en-US" baseline="0" dirty="0" smtClean="0"/>
              <a:t> part of the talk I’m </a:t>
            </a:r>
            <a:r>
              <a:rPr lang="en-US" baseline="0" dirty="0" smtClean="0"/>
              <a:t>going to</a:t>
            </a:r>
            <a:r>
              <a:rPr lang="en-US" baseline="0" dirty="0" smtClean="0"/>
              <a:t> discuss “</a:t>
            </a:r>
            <a:r>
              <a:rPr lang="en-US" baseline="0" dirty="0" err="1" smtClean="0"/>
              <a:t>sparsity</a:t>
            </a:r>
            <a:r>
              <a:rPr lang="en-US" baseline="0" dirty="0" smtClean="0"/>
              <a:t> and regularization” – in particular I’m going to review the </a:t>
            </a:r>
            <a:r>
              <a:rPr lang="en-US" baseline="0" dirty="0" err="1" smtClean="0"/>
              <a:t>Lasso..one</a:t>
            </a:r>
            <a:r>
              <a:rPr lang="en-US" baseline="0" dirty="0" smtClean="0"/>
              <a:t> of the most popular sparse models…then I’m going to talk about a multi-task version that’s useful if you have related tasks. I’m going to discuss a new state-of-the-art way to solve it.</a:t>
            </a:r>
          </a:p>
          <a:p>
            <a:r>
              <a:rPr lang="en-US" dirty="0" smtClean="0"/>
              <a:t>In</a:t>
            </a:r>
            <a:r>
              <a:rPr lang="en-US" baseline="0" dirty="0" smtClean="0"/>
              <a:t> the second part, I’m going talk about a cognitive neuroscience problem – where our goal is to build a</a:t>
            </a:r>
            <a:r>
              <a:rPr lang="en-US" baseline="0" dirty="0" smtClean="0"/>
              <a:t> computational model </a:t>
            </a:r>
            <a:r>
              <a:rPr lang="en-US" baseline="0" dirty="0" smtClean="0"/>
              <a:t>to predict the brain’s neural activity.</a:t>
            </a:r>
            <a:r>
              <a:rPr lang="en-US" baseline="0" dirty="0" smtClean="0"/>
              <a:t> I’ll show how to formulate the problem as a multi-task Lasso – and how the model can learn useful features and build a good predictor.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83AFF7-1B1A-CA46-B1C0-8DBA576523AA}" type="slidenum">
              <a:rPr lang="en-US"/>
              <a:pPr/>
              <a:t>20</a:t>
            </a:fld>
            <a:endParaRPr lang="en-US"/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83AFF7-1B1A-CA46-B1C0-8DBA576523AA}" type="slidenum">
              <a:rPr lang="en-US"/>
              <a:pPr/>
              <a:t>21</a:t>
            </a:fld>
            <a:endParaRPr lang="en-US"/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1C3F6-D9FB-D04C-A4E3-D3B189ECC0BE}" type="slidenum">
              <a:rPr lang="en-US"/>
              <a:pPr/>
              <a:t>22</a:t>
            </a:fld>
            <a:endParaRPr lang="en-US"/>
          </a:p>
        </p:txBody>
      </p:sp>
      <p:sp>
        <p:nvSpPr>
          <p:cNvPr id="6338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57D7A5DB-6E9A-D042-9A92-3E814AE42BBB}" type="slidenum">
              <a:rPr lang="en-US" sz="1200">
                <a:latin typeface="Times New Roman" charset="0"/>
              </a:rPr>
              <a:pPr algn="r"/>
              <a:t>22</a:t>
            </a:fld>
            <a:endParaRPr lang="en-US" sz="1200">
              <a:latin typeface="Times New Roman" charset="0"/>
            </a:endParaRPr>
          </a:p>
        </p:txBody>
      </p:sp>
      <p:sp>
        <p:nvSpPr>
          <p:cNvPr id="633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3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/>
              <a:t>In our dataset we collected fMRI data for 60 words total. Here is the result of training on 58 words and predicting the left out two.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83AFF7-1B1A-CA46-B1C0-8DBA576523AA}" type="slidenum">
              <a:rPr lang="en-US"/>
              <a:pPr/>
              <a:t>23</a:t>
            </a:fld>
            <a:endParaRPr lang="en-US"/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24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random</a:t>
            </a:r>
            <a:endParaRPr lang="en-US" dirty="0" smtClean="0"/>
          </a:p>
          <a:p>
            <a:r>
              <a:rPr lang="en-US" dirty="0" smtClean="0"/>
              <a:t>In majority of subjects – we beat the handcrafted </a:t>
            </a:r>
            <a:r>
              <a:rPr lang="en-US" dirty="0" err="1" smtClean="0"/>
              <a:t>features..That’s</a:t>
            </a:r>
            <a:r>
              <a:rPr lang="en-US" dirty="0" smtClean="0"/>
              <a:t> with no assumptions about </a:t>
            </a:r>
            <a:r>
              <a:rPr lang="en-US" dirty="0" err="1" smtClean="0"/>
              <a:t>neuro</a:t>
            </a:r>
            <a:r>
              <a:rPr lang="en-US" dirty="0" smtClean="0"/>
              <a:t>-science. </a:t>
            </a:r>
          </a:p>
          <a:p>
            <a:r>
              <a:rPr lang="en-US" dirty="0" smtClean="0"/>
              <a:t>But model can also do poorly if subject noisy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5A338-E84B-8F41-9242-07F826B6A4DE}" type="slidenum">
              <a:rPr lang="en-US"/>
              <a:pPr/>
              <a:t>25</a:t>
            </a:fld>
            <a:endParaRPr lang="en-US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Contrary evidence </a:t>
            </a:r>
            <a:r>
              <a:rPr lang="en-US" dirty="0" err="1" smtClean="0"/>
              <a:t>t</a:t>
            </a:r>
            <a:r>
              <a:rPr lang="en-US" baseline="0" dirty="0" err="1" smtClean="0"/>
              <a:t>that</a:t>
            </a:r>
            <a:r>
              <a:rPr lang="en-US" baseline="0" dirty="0" smtClean="0"/>
              <a:t> verbs are best..</a:t>
            </a:r>
          </a:p>
          <a:p>
            <a:r>
              <a:rPr lang="en-US" baseline="0" dirty="0" smtClean="0"/>
              <a:t>Had tools</a:t>
            </a:r>
          </a:p>
          <a:p>
            <a:r>
              <a:rPr lang="en-US" baseline="0" dirty="0" smtClean="0"/>
              <a:t>Had </a:t>
            </a:r>
            <a:r>
              <a:rPr lang="en-US" baseline="0" dirty="0" err="1" smtClean="0"/>
              <a:t>bodyparts</a:t>
            </a:r>
            <a:endParaRPr lang="en-US" baseline="0" dirty="0" smtClean="0"/>
          </a:p>
          <a:p>
            <a:r>
              <a:rPr lang="en-US" baseline="0" dirty="0" smtClean="0"/>
              <a:t>Vehicles</a:t>
            </a:r>
          </a:p>
          <a:p>
            <a:r>
              <a:rPr lang="en-US" baseline="0" dirty="0" smtClean="0"/>
              <a:t>Foods</a:t>
            </a:r>
          </a:p>
          <a:p>
            <a:r>
              <a:rPr lang="en-US" baseline="0" dirty="0" smtClean="0"/>
              <a:t>Kitchen items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5A338-E84B-8F41-9242-07F826B6A4DE}" type="slidenum">
              <a:rPr lang="en-US"/>
              <a:pPr/>
              <a:t>26</a:t>
            </a:fld>
            <a:endParaRPr lang="en-US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trained our original model using 25 sensory/motor words chosen based on psychological literature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5A338-E84B-8F41-9242-07F826B6A4DE}" type="slidenum">
              <a:rPr lang="en-US"/>
              <a:pPr/>
              <a:t>27</a:t>
            </a:fld>
            <a:endParaRPr lang="en-US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trained our original model using 25 sensory/motor words chosen based on psychological literature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D27230-7B1A-5347-8B5E-9362C115E674}" type="slidenum">
              <a:rPr lang="en-US"/>
              <a:pPr/>
              <a:t>28</a:t>
            </a:fld>
            <a:endParaRPr lang="en-US"/>
          </a:p>
        </p:txBody>
      </p:sp>
      <p:sp>
        <p:nvSpPr>
          <p:cNvPr id="84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2003D5-AA8A-0D4B-9D9D-8A8FAEB7DA89}" type="slidenum">
              <a:rPr lang="en-US"/>
              <a:pPr/>
              <a:t>29</a:t>
            </a:fld>
            <a:endParaRPr lang="en-US"/>
          </a:p>
        </p:txBody>
      </p:sp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3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– let’s do a quick review of sparse models. Say we have</a:t>
            </a:r>
            <a:r>
              <a:rPr lang="en-US" baseline="0" dirty="0" smtClean="0"/>
              <a:t> a bunch of features – we want to input into a model, and the model outputs some prediction. But only a few features are relevant to the task – and we’d like a model to _automatically_ discover which features are good, and ignore the rest. 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4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there are a few models that have this</a:t>
            </a:r>
            <a:r>
              <a:rPr lang="en-US" baseline="0" dirty="0" smtClean="0"/>
              <a:t> property – but one of the most popular ways to achieve a sparse model is to use regularization. I’m sure everyone remembers what regularization is – we have some sort of loss </a:t>
            </a:r>
            <a:r>
              <a:rPr lang="en-US" baseline="0" dirty="0" err="1" smtClean="0"/>
              <a:t>function..and</a:t>
            </a:r>
            <a:r>
              <a:rPr lang="en-US" baseline="0" dirty="0" smtClean="0"/>
              <a:t> then a penalty on the model complexity. For example, we have a squared loss – </a:t>
            </a:r>
            <a:r>
              <a:rPr lang="en-US" baseline="0" dirty="0" err="1" smtClean="0"/>
              <a:t>y</a:t>
            </a:r>
            <a:r>
              <a:rPr lang="en-US" baseline="0" dirty="0" smtClean="0"/>
              <a:t> is response and </a:t>
            </a:r>
            <a:r>
              <a:rPr lang="en-US" baseline="0" dirty="0" err="1" smtClean="0"/>
              <a:t>x</a:t>
            </a:r>
            <a:r>
              <a:rPr lang="en-US" baseline="0" dirty="0" smtClean="0"/>
              <a:t>, is some design matrix of features, the betas are weights to learn – this is just simple regression. And now we have a penalty on the sum of absolute values of the weights. This model is called the lasso – and it was discovered this type of penalty induces </a:t>
            </a:r>
            <a:r>
              <a:rPr lang="en-US" baseline="0" dirty="0" err="1" smtClean="0"/>
              <a:t>sparsity</a:t>
            </a:r>
            <a:r>
              <a:rPr lang="en-US" baseline="0" dirty="0" smtClean="0"/>
              <a:t> – and has become quite popular in the last 10 years.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5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</a:t>
            </a:r>
            <a:r>
              <a:rPr lang="en-US" baseline="0" dirty="0" smtClean="0"/>
              <a:t> – so imagine now that I have several tasks – all with a potentially different set features – but you might believe the tasks are related somehow – and one belief might be that they share a common set of features – even if those features have different values for different tasks. The goal might be to build a model that could somehow “learn” the relevant features that are common to all tasks.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6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special case of this – you could imagine that</a:t>
            </a:r>
            <a:r>
              <a:rPr lang="en-US" baseline="0" dirty="0" smtClean="0"/>
              <a:t> all tasks share the same design matrix – and this was a problem called the “S</a:t>
            </a:r>
            <a:r>
              <a:rPr lang="en-US" dirty="0" smtClean="0"/>
              <a:t>imultaneous</a:t>
            </a:r>
            <a:r>
              <a:rPr lang="en-US" baseline="0" dirty="0" smtClean="0"/>
              <a:t> Lasso” proposed by </a:t>
            </a:r>
            <a:r>
              <a:rPr lang="en-US" baseline="0" dirty="0" err="1" smtClean="0"/>
              <a:t>Turlach</a:t>
            </a:r>
            <a:r>
              <a:rPr lang="en-US" baseline="0" dirty="0" smtClean="0"/>
              <a:t> </a:t>
            </a:r>
            <a:r>
              <a:rPr lang="en-US" baseline="0" dirty="0" smtClean="0"/>
              <a:t>2004.</a:t>
            </a:r>
          </a:p>
          <a:p>
            <a:r>
              <a:rPr lang="en-US" baseline="0" dirty="0" smtClean="0"/>
              <a:t>So let’s see how can use regularization to promote joint </a:t>
            </a:r>
            <a:r>
              <a:rPr lang="en-US" baseline="0" dirty="0" err="1" smtClean="0"/>
              <a:t>sparsity</a:t>
            </a:r>
            <a:r>
              <a:rPr lang="en-US" baseline="0" dirty="0" smtClean="0"/>
              <a:t> across tasks.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7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have original Lasso</a:t>
            </a:r>
            <a:r>
              <a:rPr lang="en-US" baseline="0" dirty="0" smtClean="0"/>
              <a:t> – model – squared loss plus penalty – and now we have what Jian Zhang called in his thesis work – the multi-task lasso. </a:t>
            </a:r>
          </a:p>
          <a:p>
            <a:r>
              <a:rPr lang="en-US" dirty="0" smtClean="0"/>
              <a:t>We see that it’s very similar – except we sum error</a:t>
            </a:r>
            <a:r>
              <a:rPr lang="en-US" baseline="0" dirty="0" smtClean="0"/>
              <a:t> across tasks. And now the norm becomes a matrix norm called L1-Linf..Its worth mentioning that this matrix norm isn’t the only penalty to encourage </a:t>
            </a:r>
            <a:r>
              <a:rPr lang="en-US" baseline="0" dirty="0" err="1" smtClean="0"/>
              <a:t>sparsity</a:t>
            </a:r>
            <a:r>
              <a:rPr lang="en-US" baseline="0" dirty="0" smtClean="0"/>
              <a:t> – others have proposed L1L2 – and fully understanding the difference between the two is an interesting question for future work. But this is the one we focus on here – and it has the nice property that when K=1 we just get the original single task lasso.</a:t>
            </a:r>
          </a:p>
          <a:p>
            <a:endParaRPr lang="en-US" dirty="0" smtClean="0"/>
          </a:p>
          <a:p>
            <a:r>
              <a:rPr lang="en-US" dirty="0" smtClean="0"/>
              <a:t>Zhang </a:t>
            </a:r>
            <a:r>
              <a:rPr lang="en-US" dirty="0" smtClean="0"/>
              <a:t>2008 – allows different design matrix</a:t>
            </a:r>
          </a:p>
          <a:p>
            <a:r>
              <a:rPr lang="en-US" baseline="0" dirty="0" smtClean="0"/>
              <a:t>K = 1, reduces to single-task Lasso</a:t>
            </a:r>
          </a:p>
          <a:p>
            <a:r>
              <a:rPr lang="en-US" baseline="0" dirty="0" smtClean="0"/>
              <a:t>Mention L1L2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8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get some intuition about what these norms are </a:t>
            </a:r>
            <a:r>
              <a:rPr lang="en-US" baseline="0" dirty="0" err="1" smtClean="0"/>
              <a:t>doing..with</a:t>
            </a:r>
            <a:r>
              <a:rPr lang="en-US" baseline="0" dirty="0" smtClean="0"/>
              <a:t> lasso we learn a sparse solution – most elements are zero. Only relevant non-zero..</a:t>
            </a:r>
          </a:p>
          <a:p>
            <a:r>
              <a:rPr lang="en-US" baseline="0" dirty="0" smtClean="0"/>
              <a:t>With Multi-task – we get a row-sparse solution – we’re learning a matrix of </a:t>
            </a:r>
            <a:r>
              <a:rPr lang="en-US" baseline="0" dirty="0" err="1" smtClean="0"/>
              <a:t>coeff..and</a:t>
            </a:r>
            <a:r>
              <a:rPr lang="en-US" baseline="0" dirty="0" smtClean="0"/>
              <a:t> we want most rows to be </a:t>
            </a:r>
            <a:r>
              <a:rPr lang="en-US" baseline="0" dirty="0" err="1" smtClean="0"/>
              <a:t>zero..and</a:t>
            </a:r>
            <a:r>
              <a:rPr lang="en-US" baseline="0" dirty="0" smtClean="0"/>
              <a:t> a few rows to have non-zero elements – but each task can have its own weight for that feature.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A4A87-C61B-954C-A5EE-09D2F2F2DF4C}" type="slidenum">
              <a:rPr lang="en-US"/>
              <a:pPr/>
              <a:t>9</a:t>
            </a:fld>
            <a:endParaRPr 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–</a:t>
            </a:r>
            <a:r>
              <a:rPr lang="en-US" baseline="0" dirty="0" smtClean="0"/>
              <a:t> so we have these two </a:t>
            </a:r>
            <a:r>
              <a:rPr lang="en-US" baseline="0" dirty="0" err="1" smtClean="0"/>
              <a:t>objectives..How</a:t>
            </a:r>
            <a:r>
              <a:rPr lang="en-US" baseline="0" dirty="0" smtClean="0"/>
              <a:t> do we solve them? Lots of ways for single-task </a:t>
            </a:r>
            <a:r>
              <a:rPr lang="en-US" baseline="0" dirty="0" err="1" smtClean="0"/>
              <a:t>lasso..we’ll</a:t>
            </a:r>
            <a:r>
              <a:rPr lang="en-US" baseline="0" dirty="0" smtClean="0"/>
              <a:t> talk about the best way in a minute..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multi-task – interior point ..– some work from </a:t>
            </a:r>
            <a:r>
              <a:rPr lang="en-US" baseline="0" dirty="0" err="1" smtClean="0"/>
              <a:t>Quattoni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and you all are lucky – because last year there weren’t really any scalable ways to solve this – and now you’ll have two..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5779E5B-9001-A447-8F4C-83CECD9D77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3610BC-7F71-6D45-A9EF-40CF881548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087042-BB97-F34D-BB8D-E718103D63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0B82B5E-7D9A-5742-A7F7-4E581CFA3E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21B7D5-29DC-914E-AF4B-C73B10C0E7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E16CBB1-BC02-A54E-99B8-2CD3B5E048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7BE947-2302-2145-B0FD-B8F2ED7624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0BD1F3A-96EA-2843-9048-DF43B09DC5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D14240-055F-6D4F-9A0B-DDC8326CDA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9EB1C1B-829A-EA49-8813-046D6BC920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5892B3-4CC4-E344-B783-400413291F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848301-E2EE-EA4A-9452-8360175D2C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8B493C-16FD-8F49-BD66-7E950AAB6E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42A6BB-EA57-2347-8411-52CB32434E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0FBFEA9-D917-0D44-96BC-597C51EEAE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EFEEC0F-16EA-E24A-B1A0-265AADA50B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E08BB19-197F-3047-B97A-1906212F79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B0B89BB-FB91-5E41-B427-12B1B30316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ED424A-9FFD-7C44-A4BF-398655FE9E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B8C4F38-911A-0048-B5FA-F6860A5CF5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E614C4-4F46-A141-92D9-E848C6C66F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AB9E73-C4DB-A641-A588-A29A680E58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41288" y="6400800"/>
            <a:ext cx="184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900">
              <a:solidFill>
                <a:schemeClr val="bg2"/>
              </a:solidFill>
              <a:latin typeface="Verdana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C301E0-0A28-C44C-8B32-524678D2453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3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503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03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E5E374E-4C99-9F40-AF61-37606A66ED7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4" Type="http://schemas.openxmlformats.org/officeDocument/2006/relationships/image" Target="../media/image5.png"/><Relationship Id="rId10" Type="http://schemas.openxmlformats.org/officeDocument/2006/relationships/image" Target="../media/image25.png"/><Relationship Id="rId5" Type="http://schemas.openxmlformats.org/officeDocument/2006/relationships/image" Target="../media/image20.pdf"/><Relationship Id="rId7" Type="http://schemas.openxmlformats.org/officeDocument/2006/relationships/image" Target="../media/image22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9" Type="http://schemas.openxmlformats.org/officeDocument/2006/relationships/image" Target="../media/image24.pdf"/><Relationship Id="rId3" Type="http://schemas.openxmlformats.org/officeDocument/2006/relationships/image" Target="../media/image4.pdf"/><Relationship Id="rId6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6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9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4" Type="http://schemas.openxmlformats.org/officeDocument/2006/relationships/image" Target="../media/image3.png"/><Relationship Id="rId10" Type="http://schemas.openxmlformats.org/officeDocument/2006/relationships/image" Target="../media/image9.png"/><Relationship Id="rId5" Type="http://schemas.openxmlformats.org/officeDocument/2006/relationships/image" Target="../media/image4.pdf"/><Relationship Id="rId7" Type="http://schemas.openxmlformats.org/officeDocument/2006/relationships/image" Target="../media/image6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9" Type="http://schemas.openxmlformats.org/officeDocument/2006/relationships/image" Target="../media/image8.pdf"/><Relationship Id="rId3" Type="http://schemas.openxmlformats.org/officeDocument/2006/relationships/image" Target="../media/image2.pdf"/><Relationship Id="rId6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4" Type="http://schemas.openxmlformats.org/officeDocument/2006/relationships/image" Target="../media/image3.png"/><Relationship Id="rId10" Type="http://schemas.openxmlformats.org/officeDocument/2006/relationships/image" Target="../media/image13.png"/><Relationship Id="rId5" Type="http://schemas.openxmlformats.org/officeDocument/2006/relationships/image" Target="../media/image4.pdf"/><Relationship Id="rId7" Type="http://schemas.openxmlformats.org/officeDocument/2006/relationships/image" Target="../media/image10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9" Type="http://schemas.openxmlformats.org/officeDocument/2006/relationships/image" Target="../media/image12.pdf"/><Relationship Id="rId3" Type="http://schemas.openxmlformats.org/officeDocument/2006/relationships/image" Target="../media/image2.pdf"/><Relationship Id="rId6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4" Type="http://schemas.openxmlformats.org/officeDocument/2006/relationships/image" Target="../media/image5.png"/><Relationship Id="rId10" Type="http://schemas.openxmlformats.org/officeDocument/2006/relationships/image" Target="../media/image19.png"/><Relationship Id="rId5" Type="http://schemas.openxmlformats.org/officeDocument/2006/relationships/image" Target="../media/image14.pdf"/><Relationship Id="rId7" Type="http://schemas.openxmlformats.org/officeDocument/2006/relationships/image" Target="../media/image16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9" Type="http://schemas.openxmlformats.org/officeDocument/2006/relationships/image" Target="../media/image18.pdf"/><Relationship Id="rId3" Type="http://schemas.openxmlformats.org/officeDocument/2006/relationships/image" Target="../media/image4.pdf"/><Relationship Id="rId6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533400"/>
            <a:ext cx="1752600" cy="1485900"/>
          </a:xfrm>
          <a:prstGeom prst="rect">
            <a:avLst/>
          </a:prstGeom>
        </p:spPr>
      </p:pic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26D62-8746-9A4B-A564-79620E100D99}" type="slidenum">
              <a:rPr lang="en-US"/>
              <a:pPr/>
              <a:t>1</a:t>
            </a:fld>
            <a:endParaRPr lang="en-US"/>
          </a:p>
        </p:txBody>
      </p:sp>
      <p:sp>
        <p:nvSpPr>
          <p:cNvPr id="585730" name="Rectangle 2"/>
          <p:cNvSpPr>
            <a:spLocks noChangeArrowheads="1"/>
          </p:cNvSpPr>
          <p:nvPr/>
        </p:nvSpPr>
        <p:spPr bwMode="auto">
          <a:xfrm>
            <a:off x="0" y="2286000"/>
            <a:ext cx="9525000" cy="237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90000"/>
              </a:lnSpc>
            </a:pPr>
            <a:r>
              <a:rPr lang="en-US" sz="2800" dirty="0"/>
              <a:t>Blockwise Coordinate Descent Procedures for </a:t>
            </a:r>
            <a:r>
              <a:rPr lang="en-US" sz="2800" dirty="0" smtClean="0"/>
              <a:t>the </a:t>
            </a:r>
          </a:p>
          <a:p>
            <a:pPr eaLnBrk="0" hangingPunct="0">
              <a:lnSpc>
                <a:spcPct val="190000"/>
              </a:lnSpc>
            </a:pPr>
            <a:r>
              <a:rPr lang="en-US" sz="2800" dirty="0" smtClean="0"/>
              <a:t>Multi</a:t>
            </a:r>
            <a:r>
              <a:rPr lang="en-US" sz="2800" dirty="0"/>
              <a:t>-task</a:t>
            </a:r>
            <a:r>
              <a:rPr lang="en-US" sz="2800" dirty="0" smtClean="0"/>
              <a:t> Lasso </a:t>
            </a:r>
          </a:p>
          <a:p>
            <a:pPr eaLnBrk="0" hangingPunct="0">
              <a:lnSpc>
                <a:spcPct val="190000"/>
              </a:lnSpc>
            </a:pPr>
            <a:r>
              <a:rPr lang="en-US" sz="2400" dirty="0" smtClean="0"/>
              <a:t>with Applications </a:t>
            </a:r>
            <a:r>
              <a:rPr lang="en-US" sz="2400" dirty="0"/>
              <a:t>to</a:t>
            </a:r>
            <a:r>
              <a:rPr lang="en-US" sz="2400" dirty="0" smtClean="0"/>
              <a:t> Neural Semantic Basis Discovery</a:t>
            </a:r>
            <a:r>
              <a:rPr lang="en-US" sz="2400" b="1" dirty="0" smtClean="0">
                <a:latin typeface="Georgia" charset="0"/>
              </a:rPr>
              <a:t> </a:t>
            </a:r>
            <a:endParaRPr lang="en-US" sz="1600" b="1" dirty="0">
              <a:latin typeface="Georgia" charset="0"/>
            </a:endParaRPr>
          </a:p>
        </p:txBody>
      </p:sp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762000" y="762000"/>
            <a:ext cx="76962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dirty="0" smtClean="0"/>
              <a:t>ICML 2009</a:t>
            </a:r>
            <a:endParaRPr lang="en-US" dirty="0"/>
          </a:p>
        </p:txBody>
      </p:sp>
      <p:sp>
        <p:nvSpPr>
          <p:cNvPr id="585732" name="Line 4"/>
          <p:cNvSpPr>
            <a:spLocks noChangeShapeType="1"/>
          </p:cNvSpPr>
          <p:nvPr/>
        </p:nvSpPr>
        <p:spPr bwMode="auto">
          <a:xfrm>
            <a:off x="863600" y="19812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>
            <a:off x="974725" y="6132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85734" name="Text Box 6"/>
          <p:cNvSpPr txBox="1">
            <a:spLocks noChangeArrowheads="1"/>
          </p:cNvSpPr>
          <p:nvPr/>
        </p:nvSpPr>
        <p:spPr bwMode="auto">
          <a:xfrm>
            <a:off x="2438400" y="5181600"/>
            <a:ext cx="457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Han Liu, </a:t>
            </a:r>
            <a:r>
              <a:rPr lang="en-US" i="1" dirty="0" smtClean="0"/>
              <a:t>Mark </a:t>
            </a:r>
            <a:r>
              <a:rPr lang="en-US" i="1" dirty="0" smtClean="0"/>
              <a:t>Palatucci</a:t>
            </a:r>
            <a:r>
              <a:rPr lang="en-US" dirty="0" smtClean="0"/>
              <a:t>,</a:t>
            </a:r>
            <a:r>
              <a:rPr lang="en-US" dirty="0" smtClean="0"/>
              <a:t> Jian Zhang</a:t>
            </a:r>
            <a:endParaRPr lang="en-US" i="1" dirty="0" smtClean="0"/>
          </a:p>
          <a:p>
            <a:r>
              <a:rPr lang="en-US" dirty="0" smtClean="0"/>
              <a:t>Carnegie </a:t>
            </a:r>
            <a:r>
              <a:rPr lang="en-US" dirty="0" smtClean="0"/>
              <a:t>Mellon </a:t>
            </a:r>
            <a:r>
              <a:rPr lang="en-US" dirty="0" smtClean="0"/>
              <a:t>University</a:t>
            </a:r>
          </a:p>
          <a:p>
            <a:r>
              <a:rPr lang="en-US" dirty="0" smtClean="0"/>
              <a:t>Purdue University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June 16, 2009</a:t>
            </a:r>
            <a:endParaRPr lang="en-US" dirty="0"/>
          </a:p>
        </p:txBody>
      </p:sp>
      <p:sp>
        <p:nvSpPr>
          <p:cNvPr id="585735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TexPoint fonts used in EMF: </a:t>
            </a:r>
            <a:r>
              <a:rPr lang="en-US">
                <a:latin typeface="cmr7" pitchFamily="34" charset="0"/>
              </a:rPr>
              <a:t>A</a:t>
            </a:r>
            <a:r>
              <a:rPr lang="en-US">
                <a:latin typeface="cmmi7" pitchFamily="34" charset="0"/>
              </a:rPr>
              <a:t>A</a:t>
            </a:r>
            <a:r>
              <a:rPr lang="en-US">
                <a:latin typeface="cmmi10" pitchFamily="34" charset="0"/>
              </a:rPr>
              <a:t>A</a:t>
            </a:r>
            <a:r>
              <a:rPr lang="en-US">
                <a:latin typeface="cmr10" pitchFamily="34" charset="0"/>
              </a:rPr>
              <a:t>A</a:t>
            </a:r>
            <a:r>
              <a:rPr lang="en-US">
                <a:latin typeface="cmbx10" pitchFamily="34" charset="0"/>
              </a:rPr>
              <a:t>A</a:t>
            </a:r>
            <a:r>
              <a:rPr lang="en-US">
                <a:latin typeface="cmsy10" pitchFamily="34" charset="0"/>
              </a:rPr>
              <a:t>A</a:t>
            </a:r>
            <a:r>
              <a:rPr lang="en-US">
                <a:latin typeface="cmti10" pitchFamily="34" charset="0"/>
              </a:rPr>
              <a:t>A</a:t>
            </a:r>
            <a:r>
              <a:rPr lang="en-US">
                <a:latin typeface="cmsy7" pitchFamily="34" charset="0"/>
              </a:rPr>
              <a:t>A</a:t>
            </a:r>
            <a:r>
              <a:rPr lang="en-US">
                <a:latin typeface="cmex10" pitchFamily="34" charset="0"/>
              </a:rPr>
              <a:t>A</a:t>
            </a:r>
            <a:r>
              <a:rPr lang="en-US">
                <a:latin typeface="cmr5" pitchFamily="34" charset="0"/>
              </a:rPr>
              <a:t>A</a:t>
            </a:r>
            <a:r>
              <a:rPr lang="en-US">
                <a:latin typeface="cmmi5" pitchFamily="34" charset="0"/>
              </a:rPr>
              <a:t>A</a:t>
            </a:r>
            <a:r>
              <a:rPr lang="en-US">
                <a:latin typeface="cmsy5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10</a:t>
            </a:fld>
            <a:endParaRPr lang="en-US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What’s the best method?</a:t>
            </a:r>
            <a:endParaRPr lang="en-US" dirty="0"/>
          </a:p>
        </p:txBody>
      </p:sp>
      <p:sp>
        <p:nvSpPr>
          <p:cNvPr id="5939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04800" y="1371600"/>
            <a:ext cx="8001000" cy="1295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Single-task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Lasso</a:t>
            </a:r>
            <a:r>
              <a:rPr lang="en-US" sz="2400" kern="0" dirty="0" smtClean="0">
                <a:latin typeface="+mn-lt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Coordinate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Descent</a:t>
            </a:r>
          </a:p>
          <a:p>
            <a:pPr marL="800100" lvl="1" indent="-342900" algn="l">
              <a:spcBef>
                <a:spcPct val="20000"/>
              </a:spcBef>
            </a:pPr>
            <a:r>
              <a:rPr lang="en-US" sz="2000" kern="0" dirty="0" smtClean="0">
                <a:latin typeface="+mn-lt"/>
              </a:rPr>
              <a:t>Friedman, Hastie, </a:t>
            </a:r>
            <a:r>
              <a:rPr lang="en-US" sz="2000" kern="0" dirty="0" err="1" smtClean="0">
                <a:latin typeface="+mn-lt"/>
              </a:rPr>
              <a:t>Tibshirani</a:t>
            </a:r>
            <a:r>
              <a:rPr lang="en-US" sz="2000" kern="0" dirty="0" smtClean="0">
                <a:latin typeface="+mn-lt"/>
              </a:rPr>
              <a:t> (2008)</a:t>
            </a:r>
          </a:p>
          <a:p>
            <a:pPr marL="800100" lvl="1" indent="-342900" algn="l">
              <a:spcBef>
                <a:spcPct val="20000"/>
              </a:spcBef>
            </a:pPr>
            <a:r>
              <a:rPr lang="en-US" sz="2000" kern="0" dirty="0" smtClean="0">
                <a:latin typeface="+mn-lt"/>
              </a:rPr>
              <a:t>Wu, Lange (2008)</a:t>
            </a:r>
          </a:p>
          <a:p>
            <a:pPr marL="800100" lvl="1" indent="-342900" algn="l">
              <a:spcBef>
                <a:spcPct val="20000"/>
              </a:spcBef>
            </a:pPr>
            <a:r>
              <a:rPr lang="en-US" sz="2000" dirty="0" err="1" smtClean="0">
                <a:latin typeface="+mn-lt"/>
                <a:cs typeface=""/>
              </a:rPr>
              <a:t>Duchi</a:t>
            </a:r>
            <a:r>
              <a:rPr lang="en-US" sz="2000" dirty="0" smtClean="0">
                <a:latin typeface="+mn-lt"/>
                <a:cs typeface=""/>
              </a:rPr>
              <a:t>, </a:t>
            </a:r>
            <a:r>
              <a:rPr lang="en-US" sz="2000" dirty="0" err="1" smtClean="0">
                <a:latin typeface="+mn-lt"/>
                <a:cs typeface=""/>
              </a:rPr>
              <a:t>Shalev-Shwartz</a:t>
            </a:r>
            <a:r>
              <a:rPr lang="en-US" sz="2000" dirty="0" smtClean="0">
                <a:latin typeface="+mn-lt"/>
                <a:cs typeface=""/>
              </a:rPr>
              <a:t>, Singer, and Chandra</a:t>
            </a:r>
            <a:r>
              <a:rPr lang="en-US" sz="2000" kern="0" dirty="0" smtClean="0">
                <a:latin typeface="+mn-lt"/>
                <a:cs typeface=""/>
              </a:rPr>
              <a:t> (2008) </a:t>
            </a:r>
          </a:p>
          <a:p>
            <a:pPr marL="800100" lvl="1" indent="-342900" algn="l">
              <a:spcBef>
                <a:spcPct val="20000"/>
              </a:spcBef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 algn="l">
              <a:spcBef>
                <a:spcPct val="20000"/>
              </a:spcBef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i="1" kern="0" dirty="0" smtClean="0">
                <a:latin typeface="+mn-lt"/>
              </a:rPr>
              <a:t>  </a:t>
            </a: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11</a:t>
            </a:fld>
            <a:endParaRPr lang="en-US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Coordinate Descent</a:t>
            </a:r>
            <a:endParaRPr lang="en-US" dirty="0"/>
          </a:p>
        </p:txBody>
      </p:sp>
      <p:sp>
        <p:nvSpPr>
          <p:cNvPr id="5939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286000"/>
            <a:ext cx="782778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000" dirty="0" smtClean="0"/>
              <a:t>Each iteration can be computed using a closed-form soft-thresholding operator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 dirty="0" smtClean="0"/>
              <a:t>If solution vector is truly sparse, it can avoid updating irrelevant parameters through a simple check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 dirty="0" smtClean="0"/>
              <a:t>Many computational tricks – </a:t>
            </a:r>
            <a:r>
              <a:rPr lang="en-US" sz="2000" i="1" dirty="0" smtClean="0"/>
              <a:t>warm start, covariance pre-computing, adaptive/greedy updates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04800" y="1600200"/>
            <a:ext cx="7011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Why is coordinate descent so good for the Lasso?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181600"/>
            <a:ext cx="835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Can we develop a coordinate descent procedure for the Multi-task Lasso that has a similar closed-form update for each iteration?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12</a:t>
            </a:fld>
            <a:endParaRPr lang="en-US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Coordinate Descent for Multi-task Lasso</a:t>
            </a:r>
            <a:endParaRPr lang="en-US" dirty="0"/>
          </a:p>
        </p:txBody>
      </p:sp>
      <p:sp>
        <p:nvSpPr>
          <p:cNvPr id="5939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04800" y="1524000"/>
            <a:ext cx="80010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Yes we can!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000" kern="0" noProof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kern="0" noProof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27432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Lasso:</a:t>
            </a:r>
            <a:endParaRPr lang="en-US" sz="2400" b="1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05000" y="2794000"/>
            <a:ext cx="1397000" cy="711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76200" y="40386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Multi-task Lasso:</a:t>
            </a:r>
            <a:endParaRPr lang="en-US" sz="2400" b="1" dirty="0"/>
          </a:p>
        </p:txBody>
      </p:sp>
      <p:sp>
        <p:nvSpPr>
          <p:cNvPr id="16" name="Right Arrow 15"/>
          <p:cNvSpPr/>
          <p:nvPr/>
        </p:nvSpPr>
        <p:spPr bwMode="auto">
          <a:xfrm>
            <a:off x="4267200" y="2971800"/>
            <a:ext cx="1066800" cy="15544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91000" y="4492757"/>
            <a:ext cx="1066800" cy="15544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689100" y="4267200"/>
            <a:ext cx="2349500" cy="736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9600" y="5715000"/>
            <a:ext cx="7356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Main result:  </a:t>
            </a:r>
            <a:r>
              <a:rPr lang="en-US" sz="2400" dirty="0" smtClean="0"/>
              <a:t>Can generalize soft-thresholding to multiple tasks using a </a:t>
            </a:r>
            <a:r>
              <a:rPr lang="en-US" sz="2400" b="1" dirty="0" err="1" smtClean="0"/>
              <a:t>Winsorization</a:t>
            </a:r>
            <a:r>
              <a:rPr lang="en-US" sz="2400" b="1" dirty="0" smtClean="0"/>
              <a:t> </a:t>
            </a:r>
            <a:r>
              <a:rPr lang="en-US" sz="2400" dirty="0" smtClean="0"/>
              <a:t>operator</a:t>
            </a:r>
            <a:endParaRPr lang="en-US" sz="24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5791200" y="5105400"/>
            <a:ext cx="6858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638800" y="2781300"/>
            <a:ext cx="2514600" cy="4191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5410200" y="4114800"/>
            <a:ext cx="356870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3C63E-5D34-1045-ADAD-D20F9149B5E1}" type="slidenum">
              <a:rPr lang="en-US"/>
              <a:pPr/>
              <a:t>13</a:t>
            </a:fld>
            <a:endParaRPr lang="en-US"/>
          </a:p>
        </p:txBody>
      </p:sp>
      <p:sp>
        <p:nvSpPr>
          <p:cNvPr id="7557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Take</a:t>
            </a:r>
            <a:r>
              <a:rPr lang="en-US" dirty="0" smtClean="0"/>
              <a:t> Out Points from Part I</a:t>
            </a:r>
            <a:endParaRPr lang="en-US" dirty="0"/>
          </a:p>
        </p:txBody>
      </p:sp>
      <p:sp>
        <p:nvSpPr>
          <p:cNvPr id="755715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57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19200"/>
            <a:ext cx="8229600" cy="4495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Can efficiently solve the multi-task Lasso using a closed-form </a:t>
            </a:r>
            <a:r>
              <a:rPr lang="en-US" b="1" dirty="0" err="1" smtClean="0"/>
              <a:t>Winsorization</a:t>
            </a:r>
            <a:r>
              <a:rPr lang="en-US" dirty="0" smtClean="0"/>
              <a:t> operator that’s </a:t>
            </a:r>
            <a:r>
              <a:rPr lang="en-US" b="1" dirty="0" smtClean="0"/>
              <a:t>easy-to-implement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leads to a </a:t>
            </a:r>
            <a:r>
              <a:rPr lang="en-US" b="1" dirty="0" smtClean="0"/>
              <a:t>Coordinate Descent </a:t>
            </a:r>
            <a:r>
              <a:rPr lang="en-US" dirty="0" smtClean="0"/>
              <a:t>method that can take advantage of all the usual computational tricks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7557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43000"/>
            <a:ext cx="5730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57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819400"/>
            <a:ext cx="5730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14</a:t>
            </a:fld>
            <a:endParaRPr lang="en-US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939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57200" y="1143000"/>
            <a:ext cx="8001000" cy="1066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Sparsity and Multi-task Lasso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US" sz="2000" kern="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Review Lasso and Multi-task Lasso (MTL)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Discuss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new technique for solving MTL </a:t>
            </a:r>
            <a:r>
              <a:rPr lang="en-US" sz="2000" kern="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that is very fast and highly scalable</a:t>
            </a:r>
          </a:p>
          <a:p>
            <a:pPr marL="800100" lvl="1" indent="-342900" algn="l">
              <a:spcBef>
                <a:spcPct val="20000"/>
              </a:spcBef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457200" y="2819400"/>
            <a:ext cx="8001000" cy="2133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Cognitive Neuroscience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US" sz="2000" kern="0" dirty="0" smtClean="0">
                <a:latin typeface="+mn-lt"/>
              </a:rPr>
              <a:t>Goal: Want to predict the brain’s neural activity in response to some stimulus 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US" sz="2000" kern="0" dirty="0" smtClean="0">
                <a:latin typeface="+mn-lt"/>
              </a:rPr>
              <a:t>Show how we can use MTL to learn good features for prediction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153150"/>
            <a:ext cx="2133600" cy="476250"/>
          </a:xfrm>
        </p:spPr>
        <p:txBody>
          <a:bodyPr/>
          <a:lstStyle/>
          <a:p>
            <a:fld id="{99BB42BD-C590-1848-A0A4-BA222FE5E88A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Neural Activity Prediction</a:t>
            </a:r>
            <a:endParaRPr lang="en-US" dirty="0"/>
          </a:p>
        </p:txBody>
      </p:sp>
      <p:sp>
        <p:nvSpPr>
          <p:cNvPr id="5939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31"/>
          <p:cNvPicPr>
            <a:picLocks noChangeAspect="1" noChangeArrowheads="1"/>
          </p:cNvPicPr>
          <p:nvPr/>
        </p:nvPicPr>
        <p:blipFill>
          <a:blip r:embed="rId3"/>
          <a:srcRect l="11580" t="41864" r="62000" b="35927"/>
          <a:stretch>
            <a:fillRect/>
          </a:stretch>
        </p:blipFill>
        <p:spPr bwMode="auto">
          <a:xfrm>
            <a:off x="3352800" y="1143000"/>
            <a:ext cx="1828800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 bwMode="auto">
          <a:xfrm>
            <a:off x="3505200" y="4038600"/>
            <a:ext cx="1600200" cy="6858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3733800" y="51816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latin typeface="Times New Roman" charset="0"/>
              </a:rPr>
              <a:t>“apple”</a:t>
            </a:r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rot="16200000">
            <a:off x="4152900" y="4914901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5181600" y="514290"/>
            <a:ext cx="3352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rial Unicode MS" charset="0"/>
              </a:rPr>
              <a:t>Mitchell et al. (2008)</a:t>
            </a:r>
            <a:endParaRPr lang="en-US" sz="2000" dirty="0">
              <a:latin typeface="Arial Unicode MS" charset="0"/>
            </a:endParaRP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5416550" y="5272087"/>
            <a:ext cx="250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0.836, 0.346, 0.000, …</a:t>
            </a: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3581400" y="5943600"/>
            <a:ext cx="1758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 smtClean="0">
                <a:latin typeface="Times New Roman" charset="0"/>
              </a:rPr>
              <a:t>“airplane”</a:t>
            </a:r>
            <a:endParaRPr lang="en-US" sz="2400" dirty="0">
              <a:latin typeface="Times New Roman" charset="0"/>
            </a:endParaRPr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5562600" y="4800600"/>
            <a:ext cx="2359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eat |   taste   | ride, …</a:t>
            </a:r>
          </a:p>
        </p:txBody>
      </p:sp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5486400" y="6031468"/>
            <a:ext cx="2533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0.01, 0.001, 0.8500</a:t>
            </a:r>
            <a:r>
              <a:rPr lang="en-US" dirty="0"/>
              <a:t>, …</a:t>
            </a:r>
          </a:p>
        </p:txBody>
      </p:sp>
      <p:sp>
        <p:nvSpPr>
          <p:cNvPr id="31" name="Line 36"/>
          <p:cNvSpPr>
            <a:spLocks noChangeShapeType="1"/>
          </p:cNvSpPr>
          <p:nvPr/>
        </p:nvSpPr>
        <p:spPr bwMode="auto">
          <a:xfrm rot="16200000">
            <a:off x="3733800" y="3429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 rot="16200000">
            <a:off x="3962400" y="3276600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 rot="16200000" flipV="1">
            <a:off x="3390900" y="3314700"/>
            <a:ext cx="1219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267200" y="5651500"/>
            <a:ext cx="76200" cy="2921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553200" y="5638800"/>
            <a:ext cx="76200" cy="292100"/>
          </a:xfrm>
          <a:prstGeom prst="rect">
            <a:avLst/>
          </a:prstGeom>
        </p:spPr>
      </p:pic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990600" y="1600200"/>
            <a:ext cx="2057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latin typeface="Arial Unicode MS" charset="0"/>
              </a:rPr>
              <a:t>Predicted activity</a:t>
            </a:r>
            <a:endParaRPr lang="en-US" sz="2400" dirty="0">
              <a:latin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41BC7-8E89-C144-9494-A2901E4C2741}" type="slidenum">
              <a:rPr lang="en-US"/>
              <a:pPr/>
              <a:t>16</a:t>
            </a:fld>
            <a:endParaRPr lang="en-US"/>
          </a:p>
        </p:txBody>
      </p:sp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Neural Activity Prediction</a:t>
            </a:r>
            <a:endParaRPr lang="en-US" dirty="0"/>
          </a:p>
        </p:txBody>
      </p:sp>
      <p:sp>
        <p:nvSpPr>
          <p:cNvPr id="700419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0428" name="Rectangle 12"/>
          <p:cNvSpPr>
            <a:spLocks noChangeArrowheads="1"/>
          </p:cNvSpPr>
          <p:nvPr/>
        </p:nvSpPr>
        <p:spPr bwMode="auto">
          <a:xfrm>
            <a:off x="304800" y="2819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742950" lvl="1" indent="-285750" algn="l">
              <a:spcBef>
                <a:spcPct val="20000"/>
              </a:spcBef>
            </a:pPr>
            <a:r>
              <a:rPr lang="en-US" sz="2400" dirty="0">
                <a:latin typeface="Verdana" charset="0"/>
                <a:ea typeface="ＭＳ Ｐゴシック" charset="-128"/>
              </a:rPr>
              <a:t>Can we train a model to </a:t>
            </a:r>
            <a:r>
              <a:rPr lang="en-US" sz="2400" dirty="0" smtClean="0">
                <a:latin typeface="Verdana" charset="0"/>
                <a:ea typeface="ＭＳ Ｐゴシック" charset="-128"/>
              </a:rPr>
              <a:t>automatically</a:t>
            </a:r>
            <a:r>
              <a:rPr lang="en-US" sz="2400" dirty="0">
                <a:latin typeface="Verdana" charset="0"/>
                <a:ea typeface="ＭＳ Ｐゴシック" charset="-128"/>
              </a:rPr>
              <a:t> </a:t>
            </a:r>
            <a:r>
              <a:rPr lang="en-US" sz="2400" dirty="0" smtClean="0">
                <a:latin typeface="Verdana" charset="0"/>
                <a:ea typeface="ＭＳ Ｐゴシック" charset="-128"/>
              </a:rPr>
              <a:t>discover a good set of semantic features?</a:t>
            </a:r>
            <a:endParaRPr lang="en-US" sz="2400" dirty="0">
              <a:latin typeface="Verdana" charset="0"/>
              <a:ea typeface="ＭＳ Ｐゴシック" charset="-128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•"/>
            </a:pPr>
            <a:endParaRPr lang="en-US" sz="2400" dirty="0">
              <a:latin typeface="Verdana" charset="0"/>
              <a:ea typeface="ＭＳ Ｐゴシック" charset="-128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•"/>
            </a:pPr>
            <a:endParaRPr lang="en-US" sz="2000" dirty="0">
              <a:latin typeface="Verdana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17</a:t>
            </a:fld>
            <a:endParaRPr lang="en-US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Neural Activity Prediction</a:t>
            </a:r>
            <a:endParaRPr lang="en-US" dirty="0"/>
          </a:p>
        </p:txBody>
      </p:sp>
      <p:sp>
        <p:nvSpPr>
          <p:cNvPr id="5939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31"/>
          <p:cNvPicPr>
            <a:picLocks noChangeAspect="1" noChangeArrowheads="1"/>
          </p:cNvPicPr>
          <p:nvPr/>
        </p:nvPicPr>
        <p:blipFill>
          <a:blip r:embed="rId3"/>
          <a:srcRect l="11580" t="41864" r="62000" b="35927"/>
          <a:stretch>
            <a:fillRect/>
          </a:stretch>
        </p:blipFill>
        <p:spPr bwMode="auto">
          <a:xfrm>
            <a:off x="3352800" y="1353600"/>
            <a:ext cx="1828800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 bwMode="auto">
          <a:xfrm>
            <a:off x="3505200" y="4343400"/>
            <a:ext cx="1600200" cy="6858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3733800" y="5486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latin typeface="Times New Roman" charset="0"/>
              </a:rPr>
              <a:t>“apple”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219200" y="6019800"/>
            <a:ext cx="1524000" cy="152400"/>
            <a:chOff x="3505200" y="6019800"/>
            <a:chExt cx="1524000" cy="152400"/>
          </a:xfrm>
        </p:grpSpPr>
        <p:sp>
          <p:nvSpPr>
            <p:cNvPr id="38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39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41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42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43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44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819400" y="6019800"/>
            <a:ext cx="1524000" cy="152400"/>
            <a:chOff x="3505200" y="6019800"/>
            <a:chExt cx="1524000" cy="152400"/>
          </a:xfrm>
        </p:grpSpPr>
        <p:sp>
          <p:nvSpPr>
            <p:cNvPr id="46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47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48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49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0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1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2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419600" y="6019800"/>
            <a:ext cx="1524000" cy="152400"/>
            <a:chOff x="3505200" y="6019800"/>
            <a:chExt cx="1524000" cy="152400"/>
          </a:xfrm>
        </p:grpSpPr>
        <p:sp>
          <p:nvSpPr>
            <p:cNvPr id="54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5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7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8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9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60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019800" y="6019800"/>
            <a:ext cx="1524000" cy="152400"/>
            <a:chOff x="3505200" y="6019800"/>
            <a:chExt cx="1524000" cy="152400"/>
          </a:xfrm>
        </p:grpSpPr>
        <p:sp>
          <p:nvSpPr>
            <p:cNvPr id="62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63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64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65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66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67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68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  <p:sp>
        <p:nvSpPr>
          <p:cNvPr id="69" name="Text Box 7"/>
          <p:cNvSpPr txBox="1">
            <a:spLocks noChangeArrowheads="1"/>
          </p:cNvSpPr>
          <p:nvPr/>
        </p:nvSpPr>
        <p:spPr bwMode="auto">
          <a:xfrm>
            <a:off x="5791200" y="4648200"/>
            <a:ext cx="2819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rial Unicode MS" charset="0"/>
              </a:rPr>
              <a:t>Large number of possible features </a:t>
            </a:r>
            <a:endParaRPr lang="en-US" sz="2000" dirty="0">
              <a:latin typeface="Arial Unicode MS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 bwMode="auto">
          <a:xfrm rot="10800000" flipV="1">
            <a:off x="5486400" y="5410200"/>
            <a:ext cx="12954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3" name="Straight Arrow Connector 72"/>
          <p:cNvCxnSpPr/>
          <p:nvPr/>
        </p:nvCxnSpPr>
        <p:spPr bwMode="auto">
          <a:xfrm rot="5400000">
            <a:off x="6400800" y="5486400"/>
            <a:ext cx="4572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762000" y="40386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 multi-task Lasso problem!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 bwMode="auto">
          <a:xfrm>
            <a:off x="1600200" y="59690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057400" y="59690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2971800" y="59817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3657600" y="59817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 bwMode="auto">
          <a:xfrm flipV="1">
            <a:off x="2590800" y="3276600"/>
            <a:ext cx="6096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 rot="16200000" flipH="1">
            <a:off x="1600200" y="5257800"/>
            <a:ext cx="1066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4" name="Straight Arrow Connector 83"/>
          <p:cNvCxnSpPr/>
          <p:nvPr/>
        </p:nvCxnSpPr>
        <p:spPr bwMode="auto">
          <a:xfrm rot="16200000" flipH="1">
            <a:off x="2095500" y="4838700"/>
            <a:ext cx="106680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Line 36"/>
          <p:cNvSpPr>
            <a:spLocks noChangeShapeType="1"/>
          </p:cNvSpPr>
          <p:nvPr/>
        </p:nvSpPr>
        <p:spPr bwMode="auto">
          <a:xfrm rot="16200000">
            <a:off x="3733800" y="3733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36"/>
          <p:cNvSpPr>
            <a:spLocks noChangeShapeType="1"/>
          </p:cNvSpPr>
          <p:nvPr/>
        </p:nvSpPr>
        <p:spPr bwMode="auto">
          <a:xfrm rot="16200000">
            <a:off x="3962400" y="3581400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36"/>
          <p:cNvSpPr>
            <a:spLocks noChangeShapeType="1"/>
          </p:cNvSpPr>
          <p:nvPr/>
        </p:nvSpPr>
        <p:spPr bwMode="auto">
          <a:xfrm rot="16200000" flipV="1">
            <a:off x="3390900" y="3619500"/>
            <a:ext cx="1219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36"/>
          <p:cNvSpPr>
            <a:spLocks noChangeShapeType="1"/>
          </p:cNvSpPr>
          <p:nvPr/>
        </p:nvSpPr>
        <p:spPr bwMode="auto">
          <a:xfrm rot="16200000">
            <a:off x="4152900" y="52197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5410200" y="1752600"/>
            <a:ext cx="344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“task” is the neural activity of a voxel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 animBg="1"/>
      <p:bldP spid="76" grpId="0" animBg="1"/>
      <p:bldP spid="77" grpId="0" animBg="1"/>
      <p:bldP spid="7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A3C1-3BF7-3746-99AB-1DD95562A835}" type="slidenum">
              <a:rPr lang="en-US"/>
              <a:pPr/>
              <a:t>18</a:t>
            </a:fld>
            <a:endParaRPr lang="en-US"/>
          </a:p>
        </p:txBody>
      </p:sp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6963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324" name="Rectangle 4"/>
          <p:cNvSpPr>
            <a:spLocks noChangeArrowheads="1"/>
          </p:cNvSpPr>
          <p:nvPr/>
        </p:nvSpPr>
        <p:spPr bwMode="auto">
          <a:xfrm>
            <a:off x="152400" y="1143000"/>
            <a:ext cx="891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en-US" sz="2400" b="1" dirty="0" smtClean="0">
                <a:latin typeface="Verdana" charset="0"/>
              </a:rPr>
              <a:t>Data</a:t>
            </a: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US" sz="2000" i="1" dirty="0" smtClean="0">
                <a:latin typeface="Verdana" charset="0"/>
              </a:rPr>
              <a:t>Response: </a:t>
            </a:r>
            <a:r>
              <a:rPr lang="en-US" sz="2000" dirty="0" smtClean="0">
                <a:latin typeface="Verdana" charset="0"/>
              </a:rPr>
              <a:t>Collected </a:t>
            </a:r>
            <a:r>
              <a:rPr lang="en-US" sz="2000" dirty="0" err="1" smtClean="0">
                <a:latin typeface="Verdana" charset="0"/>
              </a:rPr>
              <a:t>fMRI</a:t>
            </a:r>
            <a:r>
              <a:rPr lang="en-US" sz="2000" dirty="0" smtClean="0">
                <a:latin typeface="Verdana" charset="0"/>
              </a:rPr>
              <a:t> images of neural activity for 60 words (5 examples from 12 categories)</a:t>
            </a:r>
          </a:p>
          <a:p>
            <a:pPr marL="342900" indent="-342900" algn="l">
              <a:spcBef>
                <a:spcPct val="20000"/>
              </a:spcBef>
            </a:pPr>
            <a:endParaRPr lang="en-US" sz="2000" dirty="0" smtClean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41BC7-8E89-C144-9494-A2901E4C2741}" type="slidenum">
              <a:rPr lang="en-US"/>
              <a:pPr/>
              <a:t>19</a:t>
            </a:fld>
            <a:endParaRPr lang="en-US"/>
          </a:p>
        </p:txBody>
      </p:sp>
      <p:graphicFrame>
        <p:nvGraphicFramePr>
          <p:cNvPr id="6" name="Group 3"/>
          <p:cNvGraphicFramePr>
            <a:graphicFrameLocks noGrp="1"/>
          </p:cNvGraphicFramePr>
          <p:nvPr>
            <p:ph idx="1"/>
          </p:nvPr>
        </p:nvGraphicFramePr>
        <p:xfrm>
          <a:off x="144463" y="1981200"/>
          <a:ext cx="8999537" cy="4565967"/>
        </p:xfrm>
        <a:graphic>
          <a:graphicData uri="http://schemas.openxmlformats.org/drawingml/2006/table">
            <a:tbl>
              <a:tblPr/>
              <a:tblGrid>
                <a:gridCol w="1403350"/>
                <a:gridCol w="450850"/>
                <a:gridCol w="1225550"/>
                <a:gridCol w="1373187"/>
                <a:gridCol w="1489075"/>
                <a:gridCol w="1509713"/>
                <a:gridCol w="1547812"/>
              </a:tblGrid>
              <a:tr h="3000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BODY PARTS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leg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arm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eye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foot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hand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FURNITURE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 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chair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table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bed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desk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dresser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VEHICLES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 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car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airplane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train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truck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bicycle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ANIMALS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 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horse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dog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bear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cow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cat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KITCHEN UTENSILS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glass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knife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bottle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cup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spoon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TOOLS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 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chisel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hammer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screwdriver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pliers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saw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BUILDINGS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 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apartment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barn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house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church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igloo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PART OF A BUILDING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window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door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chimney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closet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arch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CLOTHING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 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coat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dress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shirt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skirt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pants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INSECTS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 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fly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ant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bee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butterfly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beetle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VEGETABLES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lettuce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tomato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carrot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corn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celery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MAN MADE OBJECTS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refrigerator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key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telephone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watch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bell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111"/>
          <p:cNvSpPr txBox="1">
            <a:spLocks noChangeArrowheads="1"/>
          </p:cNvSpPr>
          <p:nvPr/>
        </p:nvSpPr>
        <p:spPr bwMode="auto">
          <a:xfrm>
            <a:off x="152400" y="1462088"/>
            <a:ext cx="8534400" cy="51911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 typeface="CommonBullets" pitchFamily="34" charset="2"/>
              <a:buNone/>
            </a:pPr>
            <a:r>
              <a:rPr lang="en-US" sz="2800" dirty="0">
                <a:solidFill>
                  <a:schemeClr val="tx2"/>
                </a:solidFill>
                <a:latin typeface="Arial" charset="0"/>
              </a:rPr>
              <a:t>Categories		            60 Exemplars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Data – </a:t>
            </a:r>
            <a:r>
              <a:rPr lang="en-US" dirty="0" err="1" smtClean="0"/>
              <a:t>fMRI</a:t>
            </a:r>
            <a:r>
              <a:rPr lang="en-US" dirty="0" smtClean="0"/>
              <a:t> Examples</a:t>
            </a:r>
            <a:endParaRPr lang="en-US" dirty="0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4" descr="60wordsstim small"/>
          <p:cNvPicPr>
            <a:picLocks noChangeAspect="1" noChangeArrowheads="1"/>
          </p:cNvPicPr>
          <p:nvPr/>
        </p:nvPicPr>
        <p:blipFill>
          <a:blip r:embed="rId3"/>
          <a:srcRect l="1212" t="56483" r="82147" b="11188"/>
          <a:stretch>
            <a:fillRect/>
          </a:stretch>
        </p:blipFill>
        <p:spPr bwMode="auto">
          <a:xfrm>
            <a:off x="7543800" y="117475"/>
            <a:ext cx="1493838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2</a:t>
            </a:fld>
            <a:endParaRPr lang="en-US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939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57200" y="1143000"/>
            <a:ext cx="8001000" cy="1066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latin typeface="+mn-lt"/>
              </a:rPr>
              <a:t>Sparsity and Multi-task Lasso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US" sz="2000" kern="0" dirty="0" smtClean="0">
                <a:latin typeface="+mn-lt"/>
              </a:rPr>
              <a:t>Review Lasso and Multi-task Lasso (MTL)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Discuss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new technique for solving MTL </a:t>
            </a:r>
            <a:r>
              <a:rPr lang="en-US" sz="2000" kern="0" dirty="0" smtClean="0">
                <a:latin typeface="+mn-lt"/>
              </a:rPr>
              <a:t>that is very fast and highly scalable</a:t>
            </a:r>
          </a:p>
          <a:p>
            <a:pPr marL="800100" lvl="1" indent="-342900" algn="l">
              <a:spcBef>
                <a:spcPct val="20000"/>
              </a:spcBef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457200" y="2819400"/>
            <a:ext cx="8001000" cy="2133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Cognitive Neuroscience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US" sz="2000" kern="0" dirty="0" smtClean="0">
                <a:latin typeface="+mn-lt"/>
              </a:rPr>
              <a:t>Goal: Want to predict the brain’s neural activity in response to some stimulus 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r>
              <a:rPr lang="en-US" sz="2000" kern="0" dirty="0" smtClean="0">
                <a:latin typeface="+mn-lt"/>
              </a:rPr>
              <a:t>Show how we can use MTL to learn good features for prediction</a:t>
            </a:r>
          </a:p>
          <a:p>
            <a:pPr marL="800100" lvl="1" indent="-342900" algn="l">
              <a:spcBef>
                <a:spcPct val="20000"/>
              </a:spcBef>
              <a:buFontTx/>
              <a:buChar char="•"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A3C1-3BF7-3746-99AB-1DD95562A835}" type="slidenum">
              <a:rPr lang="en-US"/>
              <a:pPr/>
              <a:t>20</a:t>
            </a:fld>
            <a:endParaRPr lang="en-US"/>
          </a:p>
        </p:txBody>
      </p:sp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6963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324" name="Rectangle 4"/>
          <p:cNvSpPr>
            <a:spLocks noChangeArrowheads="1"/>
          </p:cNvSpPr>
          <p:nvPr/>
        </p:nvSpPr>
        <p:spPr bwMode="auto">
          <a:xfrm>
            <a:off x="152400" y="1143000"/>
            <a:ext cx="891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en-US" sz="2400" b="1" dirty="0" smtClean="0">
                <a:latin typeface="Verdana" charset="0"/>
              </a:rPr>
              <a:t>Data</a:t>
            </a: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US" sz="2000" i="1" dirty="0" smtClean="0">
                <a:latin typeface="Verdana" charset="0"/>
              </a:rPr>
              <a:t>Response: </a:t>
            </a:r>
            <a:r>
              <a:rPr lang="en-US" sz="2000" dirty="0" smtClean="0">
                <a:latin typeface="Verdana" charset="0"/>
              </a:rPr>
              <a:t>Collected </a:t>
            </a:r>
            <a:r>
              <a:rPr lang="en-US" sz="2000" dirty="0" err="1" smtClean="0">
                <a:latin typeface="Verdana" charset="0"/>
              </a:rPr>
              <a:t>fMRI</a:t>
            </a:r>
            <a:r>
              <a:rPr lang="en-US" sz="2000" dirty="0" smtClean="0">
                <a:latin typeface="Verdana" charset="0"/>
              </a:rPr>
              <a:t> images of neural activity for 60 words (5 examples from 12 categories)</a:t>
            </a: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US" sz="2000" i="1" dirty="0" smtClean="0">
                <a:latin typeface="Verdana" charset="0"/>
              </a:rPr>
              <a:t>Design: </a:t>
            </a:r>
            <a:r>
              <a:rPr lang="en-US" sz="2000" dirty="0" smtClean="0">
                <a:latin typeface="Verdana" charset="0"/>
              </a:rPr>
              <a:t>Each word represented as co-occurrence vector with </a:t>
            </a:r>
            <a:r>
              <a:rPr lang="en-US" sz="2000" b="1" dirty="0" smtClean="0">
                <a:latin typeface="Verdana" charset="0"/>
              </a:rPr>
              <a:t>5,000</a:t>
            </a:r>
            <a:r>
              <a:rPr lang="en-US" sz="2000" dirty="0" smtClean="0">
                <a:latin typeface="Verdana" charset="0"/>
              </a:rPr>
              <a:t> most frequent words in English</a:t>
            </a:r>
          </a:p>
          <a:p>
            <a:pPr marL="342900" indent="-342900" algn="l">
              <a:spcBef>
                <a:spcPct val="20000"/>
              </a:spcBef>
            </a:pPr>
            <a:endParaRPr lang="en-US" sz="2000" dirty="0" smtClean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A3C1-3BF7-3746-99AB-1DD95562A835}" type="slidenum">
              <a:rPr lang="en-US"/>
              <a:pPr/>
              <a:t>21</a:t>
            </a:fld>
            <a:endParaRPr lang="en-US"/>
          </a:p>
        </p:txBody>
      </p:sp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6963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" y="1219200"/>
            <a:ext cx="899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en-US" sz="2400" b="1" dirty="0" smtClean="0">
                <a:latin typeface="Verdana" charset="0"/>
              </a:rPr>
              <a:t>Experiment</a:t>
            </a: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latin typeface="Verdana" charset="0"/>
              </a:rPr>
              <a:t>Train model using 58 of 60 word stimuli (leave-two-out-cross-validation)</a:t>
            </a:r>
          </a:p>
          <a:p>
            <a:pPr marL="800100" lvl="1" indent="-342900" algn="l"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latin typeface="Verdana" charset="0"/>
              </a:rPr>
              <a:t>Run Multi-task Lasso to select features from co-occurrences with </a:t>
            </a:r>
            <a:r>
              <a:rPr lang="en-US" b="1" dirty="0" smtClean="0">
                <a:latin typeface="Verdana" charset="0"/>
              </a:rPr>
              <a:t>5,000 most frequent words </a:t>
            </a:r>
          </a:p>
          <a:p>
            <a:pPr marL="800100" lvl="1" indent="-342900" algn="l"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latin typeface="Verdana" charset="0"/>
              </a:rPr>
              <a:t>Use those features in same linear model in Mitchell et al. (2008)</a:t>
            </a: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latin typeface="Verdana" charset="0"/>
              </a:rPr>
              <a:t>Apply to predict activation for 2 held-out-words</a:t>
            </a: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latin typeface="Verdana" charset="0"/>
              </a:rPr>
              <a:t>Label 2 held-out-words using cosine similarity with prediction</a:t>
            </a: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latin typeface="Verdana" charset="0"/>
              </a:rPr>
              <a:t>Repeat for all (60 choose 2) = 1,770 iterations</a:t>
            </a:r>
          </a:p>
          <a:p>
            <a:pPr marL="800100" lvl="1" indent="-342900" algn="l">
              <a:spcBef>
                <a:spcPct val="20000"/>
              </a:spcBef>
            </a:pPr>
            <a:endParaRPr lang="en-US" dirty="0" smtClean="0">
              <a:latin typeface="Verdana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2000" dirty="0" smtClean="0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DEEE8-4234-EC44-A3E5-ADCA94EED680}" type="slidenum">
              <a:rPr lang="en-US"/>
              <a:pPr/>
              <a:t>22</a:t>
            </a:fld>
            <a:endParaRPr lang="en-US"/>
          </a:p>
        </p:txBody>
      </p:sp>
      <p:pic>
        <p:nvPicPr>
          <p:cNvPr id="632838" name="Picture 6"/>
          <p:cNvPicPr>
            <a:picLocks noChangeAspect="1" noChangeArrowheads="1"/>
          </p:cNvPicPr>
          <p:nvPr/>
        </p:nvPicPr>
        <p:blipFill>
          <a:blip r:embed="rId3"/>
          <a:srcRect l="86159" t="25043" r="10452" b="16522"/>
          <a:stretch>
            <a:fillRect/>
          </a:stretch>
        </p:blipFill>
        <p:spPr bwMode="auto">
          <a:xfrm>
            <a:off x="7467600" y="1676400"/>
            <a:ext cx="22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2839" name="Text Box 7"/>
          <p:cNvSpPr txBox="1">
            <a:spLocks noChangeArrowheads="1"/>
          </p:cNvSpPr>
          <p:nvPr/>
        </p:nvSpPr>
        <p:spPr bwMode="auto">
          <a:xfrm>
            <a:off x="228600" y="1676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“celery”</a:t>
            </a:r>
          </a:p>
        </p:txBody>
      </p:sp>
      <p:sp>
        <p:nvSpPr>
          <p:cNvPr id="632840" name="Text Box 8"/>
          <p:cNvSpPr txBox="1">
            <a:spLocks noChangeArrowheads="1"/>
          </p:cNvSpPr>
          <p:nvPr/>
        </p:nvSpPr>
        <p:spPr bwMode="auto">
          <a:xfrm>
            <a:off x="152400" y="4267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“airplane”</a:t>
            </a:r>
          </a:p>
        </p:txBody>
      </p:sp>
      <p:sp>
        <p:nvSpPr>
          <p:cNvPr id="632841" name="Text Box 9"/>
          <p:cNvSpPr txBox="1">
            <a:spLocks noChangeArrowheads="1"/>
          </p:cNvSpPr>
          <p:nvPr/>
        </p:nvSpPr>
        <p:spPr bwMode="auto">
          <a:xfrm>
            <a:off x="2362200" y="228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Predicted:</a:t>
            </a:r>
          </a:p>
        </p:txBody>
      </p:sp>
      <p:sp>
        <p:nvSpPr>
          <p:cNvPr id="632842" name="Text Box 10"/>
          <p:cNvSpPr txBox="1">
            <a:spLocks noChangeArrowheads="1"/>
          </p:cNvSpPr>
          <p:nvPr/>
        </p:nvSpPr>
        <p:spPr bwMode="auto">
          <a:xfrm>
            <a:off x="4495800" y="228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Observed:</a:t>
            </a:r>
          </a:p>
        </p:txBody>
      </p:sp>
      <p:sp>
        <p:nvSpPr>
          <p:cNvPr id="632843" name="Text Box 11"/>
          <p:cNvSpPr txBox="1">
            <a:spLocks noChangeArrowheads="1"/>
          </p:cNvSpPr>
          <p:nvPr/>
        </p:nvSpPr>
        <p:spPr bwMode="auto">
          <a:xfrm>
            <a:off x="6934200" y="9906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fMRI activation</a:t>
            </a:r>
            <a:r>
              <a:rPr lang="en-US" sz="2000"/>
              <a:t> </a:t>
            </a:r>
          </a:p>
        </p:txBody>
      </p:sp>
      <p:sp>
        <p:nvSpPr>
          <p:cNvPr id="632844" name="Text Box 12"/>
          <p:cNvSpPr txBox="1">
            <a:spLocks noChangeArrowheads="1"/>
          </p:cNvSpPr>
          <p:nvPr/>
        </p:nvSpPr>
        <p:spPr bwMode="auto">
          <a:xfrm>
            <a:off x="7696200" y="16764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/>
              <a:t>high</a:t>
            </a:r>
          </a:p>
        </p:txBody>
      </p:sp>
      <p:sp>
        <p:nvSpPr>
          <p:cNvPr id="632845" name="Text Box 13"/>
          <p:cNvSpPr txBox="1">
            <a:spLocks noChangeArrowheads="1"/>
          </p:cNvSpPr>
          <p:nvPr/>
        </p:nvSpPr>
        <p:spPr bwMode="auto">
          <a:xfrm>
            <a:off x="7696200" y="4495800"/>
            <a:ext cx="1066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/>
              <a:t>below average</a:t>
            </a:r>
          </a:p>
        </p:txBody>
      </p:sp>
      <p:sp>
        <p:nvSpPr>
          <p:cNvPr id="632846" name="Text Box 14"/>
          <p:cNvSpPr txBox="1">
            <a:spLocks noChangeArrowheads="1"/>
          </p:cNvSpPr>
          <p:nvPr/>
        </p:nvSpPr>
        <p:spPr bwMode="auto">
          <a:xfrm>
            <a:off x="7696200" y="30480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/>
              <a:t>average</a:t>
            </a:r>
          </a:p>
        </p:txBody>
      </p:sp>
      <p:sp>
        <p:nvSpPr>
          <p:cNvPr id="632847" name="Text Box 15"/>
          <p:cNvSpPr txBox="1">
            <a:spLocks noChangeArrowheads="1"/>
          </p:cNvSpPr>
          <p:nvPr/>
        </p:nvSpPr>
        <p:spPr bwMode="auto">
          <a:xfrm>
            <a:off x="533400" y="6019800"/>
            <a:ext cx="769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Times New Roman" charset="0"/>
              </a:rPr>
              <a:t>Predicted and observed </a:t>
            </a:r>
            <a:r>
              <a:rPr lang="en-US" b="1" dirty="0" err="1">
                <a:latin typeface="Times New Roman" charset="0"/>
              </a:rPr>
              <a:t>fMRI</a:t>
            </a:r>
            <a:r>
              <a:rPr lang="en-US" b="1" dirty="0">
                <a:latin typeface="Times New Roman" charset="0"/>
              </a:rPr>
              <a:t> images for “celery” and “airplane” after training on 58 other words</a:t>
            </a:r>
            <a:r>
              <a:rPr lang="en-US" dirty="0">
                <a:latin typeface="Times New Roman" charset="0"/>
              </a:rPr>
              <a:t>. </a:t>
            </a:r>
            <a:r>
              <a:rPr lang="en-US" dirty="0" smtClean="0">
                <a:latin typeface="Times New Roman" charset="0"/>
              </a:rPr>
              <a:t> [Mitchell et al. 08]</a:t>
            </a:r>
            <a:endParaRPr lang="en-US" dirty="0">
              <a:latin typeface="Times New Roman" charset="0"/>
            </a:endParaRPr>
          </a:p>
        </p:txBody>
      </p:sp>
      <p:pic>
        <p:nvPicPr>
          <p:cNvPr id="63284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914400"/>
            <a:ext cx="1790700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2849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7875" y="914400"/>
            <a:ext cx="177482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2850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87875" y="3436938"/>
            <a:ext cx="1774825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2851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3436938"/>
            <a:ext cx="1774825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A3C1-3BF7-3746-99AB-1DD95562A835}" type="slidenum">
              <a:rPr lang="en-US"/>
              <a:pPr/>
              <a:t>23</a:t>
            </a:fld>
            <a:endParaRPr lang="en-US"/>
          </a:p>
        </p:txBody>
      </p:sp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963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72682"/>
            <a:ext cx="4800600" cy="4604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038600"/>
            <a:ext cx="2276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Random 25 features</a:t>
            </a:r>
          </a:p>
          <a:p>
            <a:r>
              <a:rPr lang="en-US" dirty="0" smtClean="0"/>
              <a:t>(words)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3124200" y="3887788"/>
            <a:ext cx="1447800" cy="3032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3200400" y="3200400"/>
            <a:ext cx="1905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33400" y="2895600"/>
            <a:ext cx="2661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Handcrafted 25 features</a:t>
            </a:r>
          </a:p>
          <a:p>
            <a:r>
              <a:rPr lang="en-US" dirty="0" smtClean="0"/>
              <a:t>from domain experts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38200" y="1371600"/>
            <a:ext cx="78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Learned features using Multi-task Lasso  (set size of 25, 140, 350 features) 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4953000" y="1828800"/>
            <a:ext cx="8382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5029200" y="1828800"/>
            <a:ext cx="15240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5181600" y="1828800"/>
            <a:ext cx="19050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24</a:t>
            </a:fld>
            <a:endParaRPr lang="en-US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939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362075"/>
            <a:ext cx="7608888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41BC7-8E89-C144-9494-A2901E4C2741}" type="slidenum">
              <a:rPr lang="en-US"/>
              <a:pPr/>
              <a:t>25</a:t>
            </a:fld>
            <a:endParaRPr lang="en-US"/>
          </a:p>
        </p:txBody>
      </p:sp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Interpreting the Model</a:t>
            </a:r>
            <a:endParaRPr lang="en-US" dirty="0"/>
          </a:p>
        </p:txBody>
      </p:sp>
      <p:sp>
        <p:nvSpPr>
          <p:cNvPr id="700419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0428" name="Rectangle 12"/>
          <p:cNvSpPr>
            <a:spLocks noChangeArrowheads="1"/>
          </p:cNvSpPr>
          <p:nvPr/>
        </p:nvSpPr>
        <p:spPr bwMode="auto">
          <a:xfrm>
            <a:off x="152400" y="1524000"/>
            <a:ext cx="830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 marL="285750" indent="-285750" algn="l">
              <a:spcBef>
                <a:spcPct val="20000"/>
              </a:spcBef>
            </a:pPr>
            <a:r>
              <a:rPr lang="en-US" sz="2400" dirty="0" smtClean="0">
                <a:latin typeface="Verdana" charset="0"/>
                <a:ea typeface="ＭＳ Ｐゴシック" charset="-128"/>
              </a:rPr>
              <a:t>25 Top Features (Words) Selected by Multi-task Lasso  </a:t>
            </a:r>
          </a:p>
          <a:p>
            <a:pPr marL="742950" lvl="1" indent="-285750" algn="l">
              <a:spcBef>
                <a:spcPct val="20000"/>
              </a:spcBef>
              <a:buFontTx/>
              <a:buChar char="•"/>
            </a:pPr>
            <a:endParaRPr lang="en-US" sz="2400" dirty="0">
              <a:latin typeface="Verdana" charset="0"/>
              <a:ea typeface="ＭＳ Ｐゴシック" charset="-128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•"/>
            </a:pPr>
            <a:endParaRPr lang="en-US" sz="2000" dirty="0">
              <a:latin typeface="Verdana" charset="0"/>
              <a:ea typeface="ＭＳ Ｐゴシック" charset="-128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2438400"/>
          <a:ext cx="6324600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4920"/>
                <a:gridCol w="1264920"/>
                <a:gridCol w="1264920"/>
                <a:gridCol w="1386840"/>
                <a:gridCol w="1143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Tools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Pottery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Bedroom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Breakfast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Rentals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Fishing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Arms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Walk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Cleaning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Cheese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Front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Result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41BC7-8E89-C144-9494-A2901E4C2741}" type="slidenum">
              <a:rPr lang="en-US"/>
              <a:pPr/>
              <a:t>26</a:t>
            </a:fld>
            <a:endParaRPr lang="en-US"/>
          </a:p>
        </p:txBody>
      </p:sp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Interpreting the Model</a:t>
            </a:r>
            <a:endParaRPr lang="en-US" dirty="0"/>
          </a:p>
        </p:txBody>
      </p:sp>
      <p:sp>
        <p:nvSpPr>
          <p:cNvPr id="700419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0428" name="Rectangle 12"/>
          <p:cNvSpPr>
            <a:spLocks noChangeArrowheads="1"/>
          </p:cNvSpPr>
          <p:nvPr/>
        </p:nvSpPr>
        <p:spPr bwMode="auto">
          <a:xfrm>
            <a:off x="685800" y="2819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742950" lvl="1" indent="-285750" algn="l">
              <a:spcBef>
                <a:spcPct val="20000"/>
              </a:spcBef>
            </a:pPr>
            <a:r>
              <a:rPr lang="en-US" sz="2400" dirty="0" smtClean="0">
                <a:latin typeface="Verdana" charset="0"/>
                <a:ea typeface="ＭＳ Ｐゴシック" charset="-128"/>
              </a:rPr>
              <a:t>How does a feature contribute to observed neural activation?</a:t>
            </a:r>
          </a:p>
          <a:p>
            <a:pPr marL="742950" lvl="1" indent="-285750" algn="l">
              <a:spcBef>
                <a:spcPct val="20000"/>
              </a:spcBef>
              <a:buFontTx/>
              <a:buChar char="•"/>
            </a:pPr>
            <a:endParaRPr lang="en-US" sz="2400" dirty="0">
              <a:latin typeface="Verdana" charset="0"/>
              <a:ea typeface="ＭＳ Ｐゴシック" charset="-128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•"/>
            </a:pPr>
            <a:endParaRPr lang="en-US" sz="2000" dirty="0">
              <a:latin typeface="Verdana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41BC7-8E89-C144-9494-A2901E4C2741}" type="slidenum">
              <a:rPr lang="en-US"/>
              <a:pPr/>
              <a:t>27</a:t>
            </a:fld>
            <a:endParaRPr lang="en-US"/>
          </a:p>
        </p:txBody>
      </p:sp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Interpreting the Model</a:t>
            </a:r>
            <a:endParaRPr lang="en-US" dirty="0"/>
          </a:p>
        </p:txBody>
      </p:sp>
      <p:sp>
        <p:nvSpPr>
          <p:cNvPr id="700419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0428" name="Rectangle 12"/>
          <p:cNvSpPr>
            <a:spLocks noChangeArrowheads="1"/>
          </p:cNvSpPr>
          <p:nvPr/>
        </p:nvSpPr>
        <p:spPr bwMode="auto">
          <a:xfrm>
            <a:off x="228600" y="1295400"/>
            <a:ext cx="891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285750" indent="-285750" algn="l">
              <a:spcBef>
                <a:spcPct val="20000"/>
              </a:spcBef>
            </a:pPr>
            <a:r>
              <a:rPr lang="en-US" sz="2400" dirty="0" smtClean="0">
                <a:latin typeface="Verdana" charset="0"/>
                <a:ea typeface="ＭＳ Ｐゴシック" charset="-128"/>
              </a:rPr>
              <a:t>Analyzing the weights learned for the “</a:t>
            </a:r>
            <a:r>
              <a:rPr lang="en-US" sz="2400" b="1" dirty="0" smtClean="0">
                <a:latin typeface="Verdana" charset="0"/>
                <a:ea typeface="ＭＳ Ｐゴシック" charset="-128"/>
              </a:rPr>
              <a:t>Tools</a:t>
            </a:r>
            <a:r>
              <a:rPr lang="en-US" sz="2400" dirty="0" smtClean="0">
                <a:latin typeface="Verdana" charset="0"/>
                <a:ea typeface="ＭＳ Ｐゴシック" charset="-128"/>
              </a:rPr>
              <a:t>” feature:</a:t>
            </a:r>
          </a:p>
          <a:p>
            <a:pPr marL="742950" lvl="1" indent="-285750" algn="l">
              <a:spcBef>
                <a:spcPct val="20000"/>
              </a:spcBef>
              <a:buFontTx/>
              <a:buChar char="•"/>
            </a:pPr>
            <a:endParaRPr lang="en-US" sz="2400" dirty="0">
              <a:latin typeface="Verdana" charset="0"/>
              <a:ea typeface="ＭＳ Ｐゴシック" charset="-128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•"/>
            </a:pPr>
            <a:endParaRPr lang="en-US" sz="2000" dirty="0">
              <a:latin typeface="Verdana" charset="0"/>
              <a:ea typeface="ＭＳ Ｐゴシック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1905000"/>
            <a:ext cx="4140200" cy="4572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rot="5400000">
            <a:off x="6515100" y="4610100"/>
            <a:ext cx="6096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2362200" y="2438400"/>
            <a:ext cx="16764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934200" y="40386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/>
              <a:t>Postcentral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r>
              <a:rPr lang="en-US" dirty="0" smtClean="0"/>
              <a:t> believed associated with pre-motor planning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2004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Superior temporal </a:t>
            </a:r>
            <a:r>
              <a:rPr lang="en-US" dirty="0" err="1" smtClean="0"/>
              <a:t>sulcus</a:t>
            </a:r>
            <a:r>
              <a:rPr lang="en-US" dirty="0" smtClean="0"/>
              <a:t> believed associated with perception of biological motion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B3304-DCB8-E742-8D59-6208ACC5B99B}" type="slidenum">
              <a:rPr lang="en-US"/>
              <a:pPr/>
              <a:t>28</a:t>
            </a:fld>
            <a:endParaRPr lang="en-US"/>
          </a:p>
        </p:txBody>
      </p:sp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Take</a:t>
            </a:r>
            <a:r>
              <a:rPr lang="en-US" dirty="0" smtClean="0"/>
              <a:t> Out Points: Multi-task Lasso</a:t>
            </a:r>
            <a:endParaRPr lang="en-US" dirty="0"/>
          </a:p>
        </p:txBody>
      </p:sp>
      <p:sp>
        <p:nvSpPr>
          <p:cNvPr id="845827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58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95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Can learn </a:t>
            </a:r>
            <a:r>
              <a:rPr lang="en-US" b="1" dirty="0" smtClean="0"/>
              <a:t>common features</a:t>
            </a:r>
            <a:r>
              <a:rPr lang="en-US" dirty="0" smtClean="0"/>
              <a:t> of related tasks</a:t>
            </a:r>
            <a:endParaRPr lang="en-US" b="1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Scalable to thousands of features and tasks found with our </a:t>
            </a:r>
            <a:r>
              <a:rPr lang="en-US" b="1" dirty="0" smtClean="0"/>
              <a:t>coordinate descent</a:t>
            </a:r>
            <a:r>
              <a:rPr lang="en-US" dirty="0" smtClean="0"/>
              <a:t> procedure.</a:t>
            </a:r>
          </a:p>
          <a:p>
            <a:endParaRPr lang="en-US" dirty="0" smtClean="0"/>
          </a:p>
          <a:p>
            <a:r>
              <a:rPr lang="en-US" dirty="0" smtClean="0"/>
              <a:t>Can build </a:t>
            </a:r>
            <a:r>
              <a:rPr lang="en-US" b="1" dirty="0" smtClean="0"/>
              <a:t>interpretable </a:t>
            </a:r>
            <a:r>
              <a:rPr lang="en-US" dirty="0" smtClean="0"/>
              <a:t>models useful for natural science applications</a:t>
            </a:r>
          </a:p>
          <a:p>
            <a:endParaRPr lang="en-US" dirty="0" smtClean="0"/>
          </a:p>
          <a:p>
            <a:r>
              <a:rPr lang="en-US" dirty="0" smtClean="0"/>
              <a:t>Can learn features for neural prediction that perform better than handcrafted features on majority of </a:t>
            </a:r>
            <a:r>
              <a:rPr lang="en-US" dirty="0" err="1" smtClean="0"/>
              <a:t>fMRI</a:t>
            </a:r>
            <a:r>
              <a:rPr lang="en-US" dirty="0" smtClean="0"/>
              <a:t> subjects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458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43000"/>
            <a:ext cx="5730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58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057400"/>
            <a:ext cx="5730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09600" y="5906869"/>
            <a:ext cx="777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See</a:t>
            </a:r>
            <a:r>
              <a:rPr lang="en-US" dirty="0" smtClean="0"/>
              <a:t> Liu, Palatucci, and Zhang 2009:</a:t>
            </a:r>
          </a:p>
          <a:p>
            <a:pPr algn="l"/>
            <a:r>
              <a:rPr lang="en-US" i="1" dirty="0" smtClean="0"/>
              <a:t>Blockwise Coordinate Descent Procedures for the Multi-task Lasso</a:t>
            </a:r>
            <a:endParaRPr lang="en-US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276600"/>
            <a:ext cx="5730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572000"/>
            <a:ext cx="5730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8B424-359A-8141-87C3-268199FDD1EF}" type="slidenum">
              <a:rPr lang="en-US"/>
              <a:pPr/>
              <a:t>29</a:t>
            </a:fld>
            <a:endParaRPr lang="en-US"/>
          </a:p>
        </p:txBody>
      </p:sp>
      <p:sp>
        <p:nvSpPr>
          <p:cNvPr id="712706" name="Rectangle 2"/>
          <p:cNvSpPr>
            <a:spLocks noChangeArrowheads="1"/>
          </p:cNvSpPr>
          <p:nvPr/>
        </p:nvSpPr>
        <p:spPr bwMode="auto">
          <a:xfrm>
            <a:off x="304800" y="1828800"/>
            <a:ext cx="83058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90000"/>
              </a:lnSpc>
            </a:pPr>
            <a:r>
              <a:rPr lang="en-US" sz="2400" b="1" i="1" dirty="0">
                <a:latin typeface="Georgia" charset="0"/>
              </a:rPr>
              <a:t>Thanks to:</a:t>
            </a:r>
          </a:p>
          <a:p>
            <a:pPr eaLnBrk="0" hangingPunct="0">
              <a:lnSpc>
                <a:spcPct val="190000"/>
              </a:lnSpc>
            </a:pPr>
            <a:r>
              <a:rPr lang="en-US" sz="2400" b="1" dirty="0">
                <a:latin typeface="Georgia" charset="0"/>
              </a:rPr>
              <a:t> </a:t>
            </a:r>
            <a:endParaRPr lang="en-US" sz="1600" b="1" dirty="0">
              <a:latin typeface="Georgia" charset="0"/>
            </a:endParaRPr>
          </a:p>
        </p:txBody>
      </p:sp>
      <p:sp>
        <p:nvSpPr>
          <p:cNvPr id="712707" name="Rectangle 3"/>
          <p:cNvSpPr>
            <a:spLocks noChangeArrowheads="1"/>
          </p:cNvSpPr>
          <p:nvPr/>
        </p:nvSpPr>
        <p:spPr bwMode="auto">
          <a:xfrm>
            <a:off x="762000" y="1068388"/>
            <a:ext cx="76962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dirty="0"/>
              <a:t>ICML </a:t>
            </a:r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712708" name="Line 4"/>
          <p:cNvSpPr>
            <a:spLocks noChangeShapeType="1"/>
          </p:cNvSpPr>
          <p:nvPr/>
        </p:nvSpPr>
        <p:spPr bwMode="auto">
          <a:xfrm>
            <a:off x="863600" y="1490663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2709" name="Text Box 5"/>
          <p:cNvSpPr txBox="1">
            <a:spLocks noChangeArrowheads="1"/>
          </p:cNvSpPr>
          <p:nvPr/>
        </p:nvSpPr>
        <p:spPr bwMode="auto">
          <a:xfrm>
            <a:off x="974725" y="6132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12710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TexPoint fonts used in EMF: </a:t>
            </a:r>
            <a:r>
              <a:rPr lang="en-US">
                <a:latin typeface="cmr7" pitchFamily="34" charset="0"/>
              </a:rPr>
              <a:t>A</a:t>
            </a:r>
            <a:r>
              <a:rPr lang="en-US">
                <a:latin typeface="cmmi7" pitchFamily="34" charset="0"/>
              </a:rPr>
              <a:t>A</a:t>
            </a:r>
            <a:r>
              <a:rPr lang="en-US">
                <a:latin typeface="cmmi10" pitchFamily="34" charset="0"/>
              </a:rPr>
              <a:t>A</a:t>
            </a:r>
            <a:r>
              <a:rPr lang="en-US">
                <a:latin typeface="cmr10" pitchFamily="34" charset="0"/>
              </a:rPr>
              <a:t>A</a:t>
            </a:r>
            <a:r>
              <a:rPr lang="en-US">
                <a:latin typeface="cmbx10" pitchFamily="34" charset="0"/>
              </a:rPr>
              <a:t>A</a:t>
            </a:r>
            <a:r>
              <a:rPr lang="en-US">
                <a:latin typeface="cmsy10" pitchFamily="34" charset="0"/>
              </a:rPr>
              <a:t>A</a:t>
            </a:r>
            <a:r>
              <a:rPr lang="en-US">
                <a:latin typeface="cmti10" pitchFamily="34" charset="0"/>
              </a:rPr>
              <a:t>A</a:t>
            </a:r>
            <a:r>
              <a:rPr lang="en-US">
                <a:latin typeface="cmsy7" pitchFamily="34" charset="0"/>
              </a:rPr>
              <a:t>A</a:t>
            </a:r>
            <a:r>
              <a:rPr lang="en-US">
                <a:latin typeface="cmex10" pitchFamily="34" charset="0"/>
              </a:rPr>
              <a:t>A</a:t>
            </a:r>
            <a:r>
              <a:rPr lang="en-US">
                <a:latin typeface="cmr5" pitchFamily="34" charset="0"/>
              </a:rPr>
              <a:t>A</a:t>
            </a:r>
            <a:r>
              <a:rPr lang="en-US">
                <a:latin typeface="cmmi5" pitchFamily="34" charset="0"/>
              </a:rPr>
              <a:t>A</a:t>
            </a:r>
          </a:p>
        </p:txBody>
      </p:sp>
      <p:sp>
        <p:nvSpPr>
          <p:cNvPr id="712711" name="Rectangle 7"/>
          <p:cNvSpPr>
            <a:spLocks noChangeArrowheads="1"/>
          </p:cNvSpPr>
          <p:nvPr/>
        </p:nvSpPr>
        <p:spPr bwMode="auto">
          <a:xfrm>
            <a:off x="457200" y="2895600"/>
            <a:ext cx="8305800" cy="35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90000"/>
              </a:lnSpc>
            </a:pPr>
            <a:r>
              <a:rPr lang="en-US" sz="2400" b="1" dirty="0" smtClean="0">
                <a:latin typeface="Georgia" charset="0"/>
              </a:rPr>
              <a:t>Tom Mitchell</a:t>
            </a:r>
          </a:p>
          <a:p>
            <a:pPr eaLnBrk="0" hangingPunct="0">
              <a:lnSpc>
                <a:spcPct val="190000"/>
              </a:lnSpc>
            </a:pPr>
            <a:r>
              <a:rPr lang="en-US" sz="2400" b="1" dirty="0" smtClean="0">
                <a:latin typeface="Georgia" charset="0"/>
              </a:rPr>
              <a:t>W</a:t>
            </a:r>
            <a:r>
              <a:rPr lang="en-US" sz="2400" b="1" dirty="0">
                <a:latin typeface="Georgia" charset="0"/>
              </a:rPr>
              <a:t>.M. Keck Foundation</a:t>
            </a:r>
          </a:p>
          <a:p>
            <a:pPr eaLnBrk="0" hangingPunct="0">
              <a:lnSpc>
                <a:spcPct val="190000"/>
              </a:lnSpc>
            </a:pPr>
            <a:r>
              <a:rPr lang="en-US" sz="2400" b="1" dirty="0">
                <a:latin typeface="Georgia" charset="0"/>
              </a:rPr>
              <a:t>National Science Foundation</a:t>
            </a:r>
            <a:endParaRPr lang="en-US" sz="2400" b="1" dirty="0" smtClean="0">
              <a:latin typeface="Georgia" charset="0"/>
            </a:endParaRPr>
          </a:p>
          <a:p>
            <a:pPr eaLnBrk="0" hangingPunct="0">
              <a:lnSpc>
                <a:spcPct val="190000"/>
              </a:lnSpc>
            </a:pPr>
            <a:r>
              <a:rPr lang="en-US" sz="2400" b="1" dirty="0" smtClean="0">
                <a:latin typeface="Georgia" charset="0"/>
              </a:rPr>
              <a:t>Intel Research</a:t>
            </a:r>
          </a:p>
          <a:p>
            <a:pPr eaLnBrk="0" hangingPunct="0">
              <a:lnSpc>
                <a:spcPct val="190000"/>
              </a:lnSpc>
            </a:pPr>
            <a:r>
              <a:rPr lang="en-US" sz="2400" b="1" dirty="0" smtClean="0">
                <a:latin typeface="Georgia" charset="0"/>
              </a:rPr>
              <a:t>Google</a:t>
            </a:r>
            <a:endParaRPr lang="en-US" sz="1600" b="1" dirty="0">
              <a:latin typeface="Georgi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3</a:t>
            </a:fld>
            <a:endParaRPr lang="en-US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Sparse Models</a:t>
            </a:r>
            <a:endParaRPr lang="en-US" dirty="0"/>
          </a:p>
        </p:txBody>
      </p:sp>
      <p:sp>
        <p:nvSpPr>
          <p:cNvPr id="5939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971800" y="5308600"/>
            <a:ext cx="1524000" cy="152400"/>
            <a:chOff x="3505200" y="6019800"/>
            <a:chExt cx="1524000" cy="152400"/>
          </a:xfrm>
        </p:grpSpPr>
        <p:sp>
          <p:nvSpPr>
            <p:cNvPr id="8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0" y="5308600"/>
            <a:ext cx="1524000" cy="152400"/>
            <a:chOff x="3505200" y="6019800"/>
            <a:chExt cx="1524000" cy="152400"/>
          </a:xfrm>
        </p:grpSpPr>
        <p:sp>
          <p:nvSpPr>
            <p:cNvPr id="18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9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0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2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  <p:sp>
        <p:nvSpPr>
          <p:cNvPr id="26" name="Rectangle 25"/>
          <p:cNvSpPr/>
          <p:nvPr/>
        </p:nvSpPr>
        <p:spPr bwMode="auto">
          <a:xfrm>
            <a:off x="3810000" y="52578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724400" y="52705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410200" y="52705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3657600" y="3352800"/>
            <a:ext cx="1600200" cy="6858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rot="5400000" flipH="1" flipV="1">
            <a:off x="4000500" y="2857500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505200" y="1828800"/>
            <a:ext cx="196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Prediction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354870" y="5181600"/>
            <a:ext cx="115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Features: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rot="5400000" flipH="1" flipV="1">
            <a:off x="3999706" y="4533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5562600" y="4419600"/>
            <a:ext cx="207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Relevant Features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rot="5400000">
            <a:off x="5486400" y="4953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10800000" flipV="1">
            <a:off x="4953000" y="4800600"/>
            <a:ext cx="5334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rot="10800000" flipV="1">
            <a:off x="3962400" y="4800600"/>
            <a:ext cx="13716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4</a:t>
            </a:fld>
            <a:endParaRPr lang="en-US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80772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Sparsity through Regularization</a:t>
            </a:r>
            <a:endParaRPr lang="en-US" dirty="0"/>
          </a:p>
        </p:txBody>
      </p:sp>
      <p:sp>
        <p:nvSpPr>
          <p:cNvPr id="5939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62000" y="1447800"/>
            <a:ext cx="5048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Model:       Loss Function   +  Penalty Term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1981200" y="20690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Squared Loss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191000" y="2069068"/>
            <a:ext cx="2823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Sum of Absolute Weights</a:t>
            </a:r>
            <a:endParaRPr lang="en-US" dirty="0"/>
          </a:p>
        </p:txBody>
      </p:sp>
      <p:pic>
        <p:nvPicPr>
          <p:cNvPr id="35" name="Picture 3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81000" y="2540000"/>
            <a:ext cx="3746500" cy="7112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343400" y="2565400"/>
            <a:ext cx="1397000" cy="7112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391400" y="2893536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Lasso</a:t>
            </a:r>
            <a:endParaRPr lang="en-US" b="1" dirty="0"/>
          </a:p>
        </p:txBody>
      </p:sp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7696200" y="2677636"/>
            <a:ext cx="1028700" cy="2921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7353300" y="2639536"/>
            <a:ext cx="254000" cy="29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5</a:t>
            </a:fld>
            <a:endParaRPr lang="en-US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Joint Sparsity of Related Tasks</a:t>
            </a:r>
            <a:endParaRPr lang="en-US" dirty="0"/>
          </a:p>
        </p:txBody>
      </p:sp>
      <p:sp>
        <p:nvSpPr>
          <p:cNvPr id="5939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"/>
          <p:cNvGrpSpPr/>
          <p:nvPr/>
        </p:nvGrpSpPr>
        <p:grpSpPr>
          <a:xfrm>
            <a:off x="76200" y="5308600"/>
            <a:ext cx="1524000" cy="152400"/>
            <a:chOff x="3505200" y="6019800"/>
            <a:chExt cx="1524000" cy="152400"/>
          </a:xfrm>
        </p:grpSpPr>
        <p:sp>
          <p:nvSpPr>
            <p:cNvPr id="8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  <p:grpSp>
        <p:nvGrpSpPr>
          <p:cNvPr id="3" name="Group 16"/>
          <p:cNvGrpSpPr/>
          <p:nvPr/>
        </p:nvGrpSpPr>
        <p:grpSpPr>
          <a:xfrm>
            <a:off x="3352800" y="5308600"/>
            <a:ext cx="1524000" cy="152400"/>
            <a:chOff x="3505200" y="6019800"/>
            <a:chExt cx="1524000" cy="152400"/>
          </a:xfrm>
        </p:grpSpPr>
        <p:sp>
          <p:nvSpPr>
            <p:cNvPr id="18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9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0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2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  <p:sp>
        <p:nvSpPr>
          <p:cNvPr id="26" name="Rectangle 25"/>
          <p:cNvSpPr/>
          <p:nvPr/>
        </p:nvSpPr>
        <p:spPr bwMode="auto">
          <a:xfrm>
            <a:off x="1828800" y="52578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286000" y="52578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3810000" y="3352800"/>
            <a:ext cx="1600200" cy="6858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rot="5400000" flipH="1" flipV="1">
            <a:off x="4077494" y="2857500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657600" y="1828800"/>
            <a:ext cx="20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Prediction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rot="5400000" flipH="1" flipV="1">
            <a:off x="4153694" y="4533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886200" y="6172200"/>
            <a:ext cx="207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Relevant Features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6" idx="0"/>
            <a:endCxn id="58" idx="2"/>
          </p:cNvCxnSpPr>
          <p:nvPr/>
        </p:nvCxnSpPr>
        <p:spPr bwMode="auto">
          <a:xfrm rot="5400000" flipH="1" flipV="1">
            <a:off x="4638843" y="5781844"/>
            <a:ext cx="673100" cy="1076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0"/>
            <a:endCxn id="59" idx="2"/>
          </p:cNvCxnSpPr>
          <p:nvPr/>
        </p:nvCxnSpPr>
        <p:spPr bwMode="auto">
          <a:xfrm rot="5400000" flipH="1" flipV="1">
            <a:off x="4873793" y="5546894"/>
            <a:ext cx="673100" cy="5775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rot="10800000">
            <a:off x="2667000" y="5486400"/>
            <a:ext cx="12954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33400" y="1840468"/>
            <a:ext cx="217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Prediction-2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208546" y="1828800"/>
            <a:ext cx="217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Prediction-3</a:t>
            </a:r>
            <a:endParaRPr lang="en-US" dirty="0"/>
          </a:p>
        </p:txBody>
      </p:sp>
      <p:sp>
        <p:nvSpPr>
          <p:cNvPr id="41" name="Rounded Rectangle 40"/>
          <p:cNvSpPr/>
          <p:nvPr/>
        </p:nvSpPr>
        <p:spPr bwMode="auto">
          <a:xfrm>
            <a:off x="914400" y="3352800"/>
            <a:ext cx="1600200" cy="6858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6500353" y="3352800"/>
            <a:ext cx="1600200" cy="6858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rot="5400000" flipH="1" flipV="1">
            <a:off x="1256506" y="2857500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rot="5400000" flipH="1" flipV="1">
            <a:off x="6842459" y="2857500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8" name="Group 16"/>
          <p:cNvGrpSpPr/>
          <p:nvPr/>
        </p:nvGrpSpPr>
        <p:grpSpPr>
          <a:xfrm>
            <a:off x="6388100" y="5295900"/>
            <a:ext cx="1524000" cy="152400"/>
            <a:chOff x="3505200" y="6019800"/>
            <a:chExt cx="1524000" cy="152400"/>
          </a:xfrm>
        </p:grpSpPr>
        <p:sp>
          <p:nvSpPr>
            <p:cNvPr id="49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0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1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2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3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4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55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  <p:sp>
        <p:nvSpPr>
          <p:cNvPr id="56" name="Rectangle 55"/>
          <p:cNvSpPr/>
          <p:nvPr/>
        </p:nvSpPr>
        <p:spPr bwMode="auto">
          <a:xfrm>
            <a:off x="7924800" y="52578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8382000" y="52578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4876800" y="52705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5346700" y="52705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6" name="Straight Arrow Connector 65"/>
          <p:cNvCxnSpPr>
            <a:endCxn id="26" idx="2"/>
          </p:cNvCxnSpPr>
          <p:nvPr/>
        </p:nvCxnSpPr>
        <p:spPr bwMode="auto">
          <a:xfrm rot="10800000">
            <a:off x="1981200" y="5486400"/>
            <a:ext cx="19050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9" name="Straight Arrow Connector 68"/>
          <p:cNvCxnSpPr>
            <a:stCxn id="36" idx="3"/>
          </p:cNvCxnSpPr>
          <p:nvPr/>
        </p:nvCxnSpPr>
        <p:spPr bwMode="auto">
          <a:xfrm flipV="1">
            <a:off x="5956974" y="5486400"/>
            <a:ext cx="1967826" cy="8704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2" name="Straight Arrow Connector 71"/>
          <p:cNvCxnSpPr>
            <a:endCxn id="57" idx="2"/>
          </p:cNvCxnSpPr>
          <p:nvPr/>
        </p:nvCxnSpPr>
        <p:spPr bwMode="auto">
          <a:xfrm flipV="1">
            <a:off x="6019800" y="5486400"/>
            <a:ext cx="2514600" cy="9144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6" name="Straight Arrow Connector 75"/>
          <p:cNvCxnSpPr/>
          <p:nvPr/>
        </p:nvCxnSpPr>
        <p:spPr bwMode="auto">
          <a:xfrm rot="5400000" flipH="1" flipV="1">
            <a:off x="6819105" y="4533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7" name="Straight Arrow Connector 76"/>
          <p:cNvCxnSpPr/>
          <p:nvPr/>
        </p:nvCxnSpPr>
        <p:spPr bwMode="auto">
          <a:xfrm rot="5400000" flipH="1" flipV="1">
            <a:off x="1256506" y="4533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78" name="Group 16"/>
          <p:cNvGrpSpPr/>
          <p:nvPr/>
        </p:nvGrpSpPr>
        <p:grpSpPr>
          <a:xfrm>
            <a:off x="1447800" y="5308600"/>
            <a:ext cx="1524000" cy="152400"/>
            <a:chOff x="3505200" y="6019800"/>
            <a:chExt cx="1524000" cy="152400"/>
          </a:xfrm>
        </p:grpSpPr>
        <p:sp>
          <p:nvSpPr>
            <p:cNvPr id="79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80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81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82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83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84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85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  <p:grpSp>
        <p:nvGrpSpPr>
          <p:cNvPr id="86" name="Group 16"/>
          <p:cNvGrpSpPr/>
          <p:nvPr/>
        </p:nvGrpSpPr>
        <p:grpSpPr>
          <a:xfrm>
            <a:off x="7531100" y="5295900"/>
            <a:ext cx="1524000" cy="152400"/>
            <a:chOff x="3505200" y="6019800"/>
            <a:chExt cx="1524000" cy="152400"/>
          </a:xfrm>
        </p:grpSpPr>
        <p:sp>
          <p:nvSpPr>
            <p:cNvPr id="87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88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89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90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91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92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93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  <p:grpSp>
        <p:nvGrpSpPr>
          <p:cNvPr id="94" name="Group 16"/>
          <p:cNvGrpSpPr/>
          <p:nvPr/>
        </p:nvGrpSpPr>
        <p:grpSpPr>
          <a:xfrm>
            <a:off x="4495800" y="5308600"/>
            <a:ext cx="1524000" cy="152400"/>
            <a:chOff x="3505200" y="6019800"/>
            <a:chExt cx="1524000" cy="152400"/>
          </a:xfrm>
        </p:grpSpPr>
        <p:sp>
          <p:nvSpPr>
            <p:cNvPr id="95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96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97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98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99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00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01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6" grpId="0"/>
      <p:bldP spid="37" grpId="0"/>
      <p:bldP spid="39" grpId="0"/>
      <p:bldP spid="41" grpId="0" animBg="1"/>
      <p:bldP spid="44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6</a:t>
            </a:fld>
            <a:endParaRPr lang="en-US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Joint Sparsity: Shared Features</a:t>
            </a:r>
            <a:endParaRPr lang="en-US" dirty="0"/>
          </a:p>
        </p:txBody>
      </p:sp>
      <p:sp>
        <p:nvSpPr>
          <p:cNvPr id="5939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"/>
          <p:cNvGrpSpPr/>
          <p:nvPr/>
        </p:nvGrpSpPr>
        <p:grpSpPr>
          <a:xfrm>
            <a:off x="2971800" y="5308600"/>
            <a:ext cx="1524000" cy="152400"/>
            <a:chOff x="3505200" y="6019800"/>
            <a:chExt cx="1524000" cy="152400"/>
          </a:xfrm>
        </p:grpSpPr>
        <p:sp>
          <p:nvSpPr>
            <p:cNvPr id="8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  <p:grpSp>
        <p:nvGrpSpPr>
          <p:cNvPr id="3" name="Group 16"/>
          <p:cNvGrpSpPr/>
          <p:nvPr/>
        </p:nvGrpSpPr>
        <p:grpSpPr>
          <a:xfrm>
            <a:off x="4572000" y="5308600"/>
            <a:ext cx="1524000" cy="152400"/>
            <a:chOff x="3505200" y="6019800"/>
            <a:chExt cx="1524000" cy="152400"/>
          </a:xfrm>
        </p:grpSpPr>
        <p:sp>
          <p:nvSpPr>
            <p:cNvPr id="18" name="Oval 10"/>
            <p:cNvSpPr>
              <a:spLocks noChangeArrowheads="1"/>
            </p:cNvSpPr>
            <p:nvPr/>
          </p:nvSpPr>
          <p:spPr bwMode="auto">
            <a:xfrm rot="16200000">
              <a:off x="3505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19" name="Oval 11"/>
            <p:cNvSpPr>
              <a:spLocks noChangeArrowheads="1"/>
            </p:cNvSpPr>
            <p:nvPr/>
          </p:nvSpPr>
          <p:spPr bwMode="auto">
            <a:xfrm rot="16200000">
              <a:off x="3733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0" name="Oval 12"/>
            <p:cNvSpPr>
              <a:spLocks noChangeArrowheads="1"/>
            </p:cNvSpPr>
            <p:nvPr/>
          </p:nvSpPr>
          <p:spPr bwMode="auto">
            <a:xfrm rot="16200000">
              <a:off x="39624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 rot="16200000">
              <a:off x="46482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2" name="Oval 16"/>
            <p:cNvSpPr>
              <a:spLocks noChangeArrowheads="1"/>
            </p:cNvSpPr>
            <p:nvPr/>
          </p:nvSpPr>
          <p:spPr bwMode="auto">
            <a:xfrm rot="16200000">
              <a:off x="48768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 rot="16200000">
              <a:off x="41910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 rot="16200000">
              <a:off x="4419600" y="6019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/>
              <a:endParaRPr lang="en-US" sz="2400">
                <a:latin typeface="Times New Roman" charset="0"/>
              </a:endParaRPr>
            </a:p>
          </p:txBody>
        </p:sp>
      </p:grpSp>
      <p:sp>
        <p:nvSpPr>
          <p:cNvPr id="26" name="Rectangle 25"/>
          <p:cNvSpPr/>
          <p:nvPr/>
        </p:nvSpPr>
        <p:spPr bwMode="auto">
          <a:xfrm>
            <a:off x="3810000" y="52578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724400" y="52705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410200" y="5270500"/>
            <a:ext cx="304800" cy="22860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3657600" y="3352800"/>
            <a:ext cx="1600200" cy="6858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rot="5400000" flipH="1" flipV="1">
            <a:off x="4000500" y="2857500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505200" y="1828800"/>
            <a:ext cx="20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Prediction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81000" y="5181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Features: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rot="5400000" flipH="1" flipV="1">
            <a:off x="3999706" y="4533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5562600" y="4419600"/>
            <a:ext cx="207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Relevant Features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rot="5400000">
            <a:off x="5486400" y="4953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10800000" flipV="1">
            <a:off x="4953000" y="4800600"/>
            <a:ext cx="5334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rot="10800000" flipV="1">
            <a:off x="3962400" y="4800600"/>
            <a:ext cx="13716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990600" y="1840468"/>
            <a:ext cx="217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Prediction-2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956593" y="1828800"/>
            <a:ext cx="217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Prediction-3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 bwMode="auto">
          <a:xfrm flipV="1">
            <a:off x="5029200" y="2362200"/>
            <a:ext cx="144780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10800000">
            <a:off x="2514600" y="2362200"/>
            <a:ext cx="129540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7</a:t>
            </a:fld>
            <a:endParaRPr lang="en-US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04800" y="381000"/>
            <a:ext cx="8001000" cy="1295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Lasso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62000" y="1016000"/>
            <a:ext cx="3746500" cy="711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648200" y="1041400"/>
            <a:ext cx="1397000" cy="711200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304800" y="2895600"/>
            <a:ext cx="8001000" cy="1295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Multi-Task Lasso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6438900" y="4533900"/>
            <a:ext cx="9144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715000" y="5562600"/>
            <a:ext cx="251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a.k.a</a:t>
            </a:r>
            <a:r>
              <a:rPr lang="en-US" dirty="0" smtClean="0"/>
              <a:t> Sum of sup-norm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43000" y="5257800"/>
            <a:ext cx="199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 over K tasks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 flipH="1" flipV="1">
            <a:off x="1638300" y="4610100"/>
            <a:ext cx="914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85800" y="3505200"/>
            <a:ext cx="7327900" cy="7366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553200" y="5105400"/>
            <a:ext cx="571500" cy="33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8</a:t>
            </a:fld>
            <a:endParaRPr lang="en-US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04800" y="381000"/>
            <a:ext cx="8001000" cy="1295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Lasso Penalty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84200" y="990600"/>
            <a:ext cx="1397000" cy="711200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228600" y="2819400"/>
            <a:ext cx="8001000" cy="1295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Multi-Task Lasso Penalty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343400" y="609600"/>
            <a:ext cx="977900" cy="20066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590800" y="4318000"/>
            <a:ext cx="2717800" cy="2235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4495800" y="2286000"/>
            <a:ext cx="685800" cy="381000"/>
          </a:xfrm>
          <a:prstGeom prst="rect">
            <a:avLst/>
          </a:prstGeom>
          <a:solidFill>
            <a:srgbClr val="FFFFFF">
              <a:alpha val="0"/>
            </a:srgbClr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1" name="Rectangle 20"/>
          <p:cNvSpPr/>
          <p:nvPr/>
        </p:nvSpPr>
        <p:spPr bwMode="auto">
          <a:xfrm>
            <a:off x="4495800" y="990600"/>
            <a:ext cx="685800" cy="381000"/>
          </a:xfrm>
          <a:prstGeom prst="rect">
            <a:avLst/>
          </a:prstGeom>
          <a:solidFill>
            <a:srgbClr val="FFFFFF">
              <a:alpha val="0"/>
            </a:srgbClr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2" name="Rectangle 21"/>
          <p:cNvSpPr/>
          <p:nvPr/>
        </p:nvSpPr>
        <p:spPr bwMode="auto">
          <a:xfrm>
            <a:off x="2514600" y="4775200"/>
            <a:ext cx="2819400" cy="381000"/>
          </a:xfrm>
          <a:prstGeom prst="rect">
            <a:avLst/>
          </a:prstGeom>
          <a:solidFill>
            <a:srgbClr val="FFFFFF">
              <a:alpha val="0"/>
            </a:srgbClr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3" name="Rectangle 22"/>
          <p:cNvSpPr/>
          <p:nvPr/>
        </p:nvSpPr>
        <p:spPr bwMode="auto">
          <a:xfrm>
            <a:off x="2590800" y="6146800"/>
            <a:ext cx="2819400" cy="381000"/>
          </a:xfrm>
          <a:prstGeom prst="rect">
            <a:avLst/>
          </a:prstGeom>
          <a:solidFill>
            <a:srgbClr val="FFFFFF">
              <a:alpha val="0"/>
            </a:srgbClr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4" name="TextBox 23"/>
          <p:cNvSpPr txBox="1"/>
          <p:nvPr/>
        </p:nvSpPr>
        <p:spPr>
          <a:xfrm>
            <a:off x="5801070" y="1219200"/>
            <a:ext cx="3495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Learns </a:t>
            </a:r>
            <a:r>
              <a:rPr lang="en-US" b="1" dirty="0" smtClean="0"/>
              <a:t>sparse </a:t>
            </a:r>
            <a:r>
              <a:rPr lang="en-US" dirty="0" smtClean="0"/>
              <a:t>solution: most elements zero, only relevant features non-zero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638800" y="4535269"/>
            <a:ext cx="3495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Learns</a:t>
            </a:r>
            <a:r>
              <a:rPr lang="en-US" b="1" dirty="0" smtClean="0"/>
              <a:t> row-sparse </a:t>
            </a:r>
            <a:r>
              <a:rPr lang="en-US" dirty="0" smtClean="0"/>
              <a:t>solution: most rows zero, some rows have non-zero elements in each column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1495203" y="5410200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81400" y="3962400"/>
            <a:ext cx="7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Tasks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4419600" y="4191000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819400" y="4189412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 flipH="1" flipV="1">
            <a:off x="1685703" y="6134100"/>
            <a:ext cx="685800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rot="5400000" flipH="1" flipV="1">
            <a:off x="1701799" y="4991100"/>
            <a:ext cx="685800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8" name="Picture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69900" y="3454400"/>
            <a:ext cx="2349500" cy="73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42BD-C590-1848-A0A4-BA222FE5E88A}" type="slidenum">
              <a:rPr lang="en-US"/>
              <a:pPr/>
              <a:t>9</a:t>
            </a:fld>
            <a:endParaRPr lang="en-US"/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7772400" cy="487363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Solving the Lasso and Multi-task Lasso</a:t>
            </a:r>
            <a:endParaRPr lang="en-US" dirty="0"/>
          </a:p>
        </p:txBody>
      </p:sp>
      <p:sp>
        <p:nvSpPr>
          <p:cNvPr id="593923" name="Line 3"/>
          <p:cNvSpPr>
            <a:spLocks noChangeShapeType="1"/>
          </p:cNvSpPr>
          <p:nvPr/>
        </p:nvSpPr>
        <p:spPr bwMode="auto">
          <a:xfrm>
            <a:off x="558800" y="990600"/>
            <a:ext cx="7670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04800" y="1371600"/>
            <a:ext cx="8001000" cy="1295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Lasso</a:t>
            </a:r>
            <a:r>
              <a:rPr lang="en-US" sz="2400" kern="0" dirty="0" smtClean="0">
                <a:latin typeface="+mn-lt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LARS, Interior Point, Primal/Dual,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Gradient Projection, Coordinate Descent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i="1" kern="0" dirty="0" smtClean="0">
                <a:latin typeface="+mn-lt"/>
              </a:rPr>
              <a:t>  </a:t>
            </a: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304800" y="3352800"/>
            <a:ext cx="8001000" cy="1295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Multi-task Lasso</a:t>
            </a:r>
            <a:endParaRPr lang="en-US" sz="2400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Interior Point (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Turlach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 2004)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Gradient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Projection (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Quattoni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 2009)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i="1" kern="0" dirty="0" smtClean="0">
                <a:latin typeface="+mn-lt"/>
              </a:rPr>
              <a:t>  </a:t>
            </a:r>
            <a:r>
              <a:rPr lang="en-US" sz="2000" b="1" kern="0" dirty="0" smtClean="0">
                <a:latin typeface="+mn-lt"/>
              </a:rPr>
              <a:t>Coordinate Descent (this work 2009)</a:t>
            </a:r>
            <a:endParaRPr kumimoji="0" lang="en-US" sz="2000" b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FIRSTMARKMP@NHPQUCJFUVWXY5K7" val="2809"/>
  <p:tag name="DEFAULTDISPLAYSOURCE" val="\documentclass{article}\pagestyle{empty}&#10;\begin{document}&#10;&#10;\end{document}&#10;"/>
  <p:tag name="EMBEDFONTS" val="0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HIDDENFONTSHAPE" val="true"/>
</p:tagLst>
</file>

<file path=ppt/theme/theme1.xml><?xml version="1.0" encoding="utf-8"?>
<a:theme xmlns:a="http://schemas.openxmlformats.org/drawingml/2006/main" name="Selling points presentation">
  <a:themeElements>
    <a:clrScheme name="Selling points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9933"/>
      </a:accent1>
      <a:accent2>
        <a:srgbClr val="DBA215"/>
      </a:accent2>
      <a:accent3>
        <a:srgbClr val="FFFFFF"/>
      </a:accent3>
      <a:accent4>
        <a:srgbClr val="000000"/>
      </a:accent4>
      <a:accent5>
        <a:srgbClr val="FFCAAD"/>
      </a:accent5>
      <a:accent6>
        <a:srgbClr val="C69212"/>
      </a:accent6>
      <a:hlink>
        <a:srgbClr val="0066CC"/>
      </a:hlink>
      <a:folHlink>
        <a:srgbClr val="DDDDDD"/>
      </a:folHlink>
    </a:clrScheme>
    <a:fontScheme name="Selling points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lling points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933"/>
        </a:accent1>
        <a:accent2>
          <a:srgbClr val="DBA215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C69212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points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933"/>
        </a:accent1>
        <a:accent2>
          <a:srgbClr val="38B847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32A63F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Selling points presentation</Template>
  <TotalTime>30246</TotalTime>
  <Words>2562</Words>
  <Application>Microsoft PowerPoint</Application>
  <PresentationFormat>On-screen Show (4:3)</PresentationFormat>
  <Paragraphs>398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Design Template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Verdana</vt:lpstr>
      <vt:lpstr>Georgia</vt:lpstr>
      <vt:lpstr>cmr7</vt:lpstr>
      <vt:lpstr>cmmi7</vt:lpstr>
      <vt:lpstr>cmmi10</vt:lpstr>
      <vt:lpstr>cmr10</vt:lpstr>
      <vt:lpstr>cmbx10</vt:lpstr>
      <vt:lpstr>cmsy10</vt:lpstr>
      <vt:lpstr>cmti10</vt:lpstr>
      <vt:lpstr>cmsy7</vt:lpstr>
      <vt:lpstr>cmex10</vt:lpstr>
      <vt:lpstr>cmr5</vt:lpstr>
      <vt:lpstr>cmmi5</vt:lpstr>
      <vt:lpstr>cmsy5</vt:lpstr>
      <vt:lpstr>Arial Unicode MS</vt:lpstr>
      <vt:lpstr>Selling points presentation</vt:lpstr>
      <vt:lpstr>Custom Design</vt:lpstr>
      <vt:lpstr>Slide 1</vt:lpstr>
      <vt:lpstr>Overview</vt:lpstr>
      <vt:lpstr>Sparse Models</vt:lpstr>
      <vt:lpstr>Sparsity through Regularization</vt:lpstr>
      <vt:lpstr>Joint Sparsity of Related Tasks</vt:lpstr>
      <vt:lpstr>Joint Sparsity: Shared Features</vt:lpstr>
      <vt:lpstr>Slide 7</vt:lpstr>
      <vt:lpstr>Slide 8</vt:lpstr>
      <vt:lpstr>Solving the Lasso and Multi-task Lasso</vt:lpstr>
      <vt:lpstr>What’s the best method?</vt:lpstr>
      <vt:lpstr>Coordinate Descent</vt:lpstr>
      <vt:lpstr>Coordinate Descent for Multi-task Lasso</vt:lpstr>
      <vt:lpstr>Take Out Points from Part I</vt:lpstr>
      <vt:lpstr>Overview</vt:lpstr>
      <vt:lpstr>Neural Activity Prediction</vt:lpstr>
      <vt:lpstr>Neural Activity Prediction</vt:lpstr>
      <vt:lpstr>Neural Activity Prediction</vt:lpstr>
      <vt:lpstr>Evaluation</vt:lpstr>
      <vt:lpstr>Data – fMRI Examples</vt:lpstr>
      <vt:lpstr>Evaluation</vt:lpstr>
      <vt:lpstr>Evaluation</vt:lpstr>
      <vt:lpstr>Slide 22</vt:lpstr>
      <vt:lpstr>Results</vt:lpstr>
      <vt:lpstr>Results</vt:lpstr>
      <vt:lpstr>Interpreting the Model</vt:lpstr>
      <vt:lpstr>Interpreting the Model</vt:lpstr>
      <vt:lpstr>Interpreting the Model</vt:lpstr>
      <vt:lpstr>Take Out Points: Multi-task Lasso</vt:lpstr>
      <vt:lpstr>Slide 29</vt:lpstr>
    </vt:vector>
  </TitlesOfParts>
  <Manager/>
  <Company>Carnegie Mellon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School of Computer Science</dc:creator>
  <cp:keywords/>
  <dc:description/>
  <cp:lastModifiedBy>Mark Palatucci</cp:lastModifiedBy>
  <cp:revision>259</cp:revision>
  <cp:lastPrinted>2009-06-15T16:50:11Z</cp:lastPrinted>
  <dcterms:created xsi:type="dcterms:W3CDTF">2009-06-15T19:45:07Z</dcterms:created>
  <dcterms:modified xsi:type="dcterms:W3CDTF">2009-06-16T16:53:31Z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TC011038911033</vt:lpwstr>
  </property>
</Properties>
</file>