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6"/>
  </p:notesMasterIdLst>
  <p:handoutMasterIdLst>
    <p:handoutMasterId r:id="rId27"/>
  </p:handoutMasterIdLst>
  <p:sldIdLst>
    <p:sldId id="256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298" r:id="rId25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516F0"/>
    <a:srgbClr val="0046D2"/>
    <a:srgbClr val="7DF64C"/>
    <a:srgbClr val="D60093"/>
    <a:srgbClr val="00CC99"/>
    <a:srgbClr val="CCECFF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807" autoAdjust="0"/>
  </p:normalViewPr>
  <p:slideViewPr>
    <p:cSldViewPr>
      <p:cViewPr varScale="1">
        <p:scale>
          <a:sx n="88" d="100"/>
          <a:sy n="88" d="100"/>
        </p:scale>
        <p:origin x="-9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wmf"/><Relationship Id="rId7" Type="http://schemas.openxmlformats.org/officeDocument/2006/relationships/image" Target="../media/image11.e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10" Type="http://schemas.openxmlformats.org/officeDocument/2006/relationships/image" Target="../media/image14.emf"/><Relationship Id="rId4" Type="http://schemas.openxmlformats.org/officeDocument/2006/relationships/image" Target="../media/image8.wmf"/><Relationship Id="rId9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Relationship Id="rId9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7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Relationship Id="rId6" Type="http://schemas.openxmlformats.org/officeDocument/2006/relationships/image" Target="../media/image126.wmf"/><Relationship Id="rId11" Type="http://schemas.openxmlformats.org/officeDocument/2006/relationships/image" Target="../media/image131.wmf"/><Relationship Id="rId5" Type="http://schemas.openxmlformats.org/officeDocument/2006/relationships/image" Target="../media/image125.wmf"/><Relationship Id="rId10" Type="http://schemas.openxmlformats.org/officeDocument/2006/relationships/image" Target="../media/image130.wmf"/><Relationship Id="rId4" Type="http://schemas.openxmlformats.org/officeDocument/2006/relationships/image" Target="../media/image124.wmf"/><Relationship Id="rId9" Type="http://schemas.openxmlformats.org/officeDocument/2006/relationships/image" Target="../media/image12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image" Target="../media/image134.wmf"/><Relationship Id="rId7" Type="http://schemas.openxmlformats.org/officeDocument/2006/relationships/image" Target="../media/image137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6.wmf"/><Relationship Id="rId11" Type="http://schemas.openxmlformats.org/officeDocument/2006/relationships/image" Target="../media/image141.wmf"/><Relationship Id="rId5" Type="http://schemas.openxmlformats.org/officeDocument/2006/relationships/image" Target="../media/image28.wmf"/><Relationship Id="rId10" Type="http://schemas.openxmlformats.org/officeDocument/2006/relationships/image" Target="../media/image140.wmf"/><Relationship Id="rId4" Type="http://schemas.openxmlformats.org/officeDocument/2006/relationships/image" Target="../media/image135.wmf"/><Relationship Id="rId9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8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12" Type="http://schemas.openxmlformats.org/officeDocument/2006/relationships/image" Target="../media/image39.w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wmf"/><Relationship Id="rId11" Type="http://schemas.openxmlformats.org/officeDocument/2006/relationships/image" Target="../media/image38.wmf"/><Relationship Id="rId5" Type="http://schemas.openxmlformats.org/officeDocument/2006/relationships/image" Target="../media/image65.wmf"/><Relationship Id="rId10" Type="http://schemas.openxmlformats.org/officeDocument/2006/relationships/image" Target="../media/image70.wmf"/><Relationship Id="rId4" Type="http://schemas.openxmlformats.org/officeDocument/2006/relationships/image" Target="../media/image64.wmf"/><Relationship Id="rId9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5" Type="http://schemas.openxmlformats.org/officeDocument/2006/relationships/image" Target="../media/image8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Relationship Id="rId14" Type="http://schemas.openxmlformats.org/officeDocument/2006/relationships/image" Target="../media/image8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Laplace Max-margin Markov Networks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98BEE8-04C4-41C8-B188-3FD9C1D92EF6}" type="datetimeFigureOut">
              <a:rPr lang="en-US"/>
              <a:pPr>
                <a:defRPr/>
              </a:pPr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3E0A85-37CF-4DE1-B4D1-03D2C97E6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CN"/>
              <a:t>Laplace Max-margin Markov Networks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6B37FC6-C4E4-4488-908D-687FFC18E0F3}" type="datetimeFigureOut">
              <a:rPr lang="zh-CN" altLang="en-US"/>
              <a:pPr>
                <a:defRPr/>
              </a:pPr>
              <a:t>2009-6-12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900B1D1-9CD6-4298-B1F5-FE5B3F1343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AD7BD-5F36-4D2D-B2C5-97BDB3C78AFB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Laplace Max-margin Markov Networks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Relaxes the </a:t>
            </a:r>
            <a:r>
              <a:rPr lang="en-US" dirty="0" err="1" smtClean="0"/>
              <a:t>iid</a:t>
            </a:r>
            <a:r>
              <a:rPr lang="en-US" baseline="0" dirty="0" smtClean="0"/>
              <a:t> assumption of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CC40E-3100-48C8-898C-DD1728D3D3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7A8ED-6B53-4015-99E5-041F8C5CF68C}" type="slidenum">
              <a:rPr lang="zh-CN" altLang="en-US" smtClean="0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Laplace Max-margin Markov Networks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 w="19050" cap="sq" algn="ctr">
            <a:noFill/>
            <a:miter lim="800000"/>
            <a:headEnd/>
            <a:tailEnd/>
          </a:ln>
        </p:spPr>
        <p:txBody>
          <a:bodyPr lIns="914400" rIns="914400" anchor="ctr"/>
          <a:lstStyle/>
          <a:p>
            <a:pPr algn="ctr">
              <a:tabLst>
                <a:tab pos="8118475" algn="l"/>
                <a:tab pos="8750300" algn="l"/>
              </a:tabLst>
            </a:pPr>
            <a:endParaRPr lang="en-US" sz="35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幼圆" pitchFamily="49" charset="-122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63500" y="1397000"/>
            <a:ext cx="9020175" cy="120650"/>
          </a:xfrm>
          <a:prstGeom prst="rect">
            <a:avLst/>
          </a:prstGeom>
          <a:solidFill>
            <a:srgbClr val="009999"/>
          </a:solidFill>
          <a:ln w="19050" cap="sq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527175"/>
            <a:ext cx="7772400" cy="1470025"/>
          </a:xfrm>
        </p:spPr>
        <p:txBody>
          <a:bodyPr lIns="182880" tIns="91440" rIns="182880" anchor="ctr"/>
          <a:lstStyle>
            <a:lvl1pPr algn="ctr">
              <a:defRPr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幼圆" pitchFamily="49" charset="-122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9564-CA13-4E7A-803E-3BD343C7C1F3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04BC862-7BFC-4009-B16D-D270CDDF799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7102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6013" y="3573463"/>
            <a:ext cx="6856412" cy="2011362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600" smtClean="0">
                <a:latin typeface="Perpetua" pitchFamily="18" charset="0"/>
                <a:ea typeface="宋体" pitchFamily="2" charset="-122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pic>
        <p:nvPicPr>
          <p:cNvPr id="171025" name="Picture 17" descr="sailing"/>
          <p:cNvPicPr>
            <a:picLocks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188913"/>
            <a:ext cx="3794125" cy="603250"/>
          </a:xfrm>
          <a:prstGeom prst="rect">
            <a:avLst/>
          </a:prstGeom>
          <a:noFill/>
        </p:spPr>
      </p:pic>
    </p:spTree>
  </p:cSld>
  <p:clrMapOvr>
    <a:masterClrMapping/>
  </p:clrMapOvr>
  <p:transition/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D7554-B52F-4508-A96D-BFF000CE243D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1198-1CFA-4124-8078-926B91E14BEB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E90E-DCA0-46C7-BDCE-B9256DCE2070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65CCA-4FC4-4F7E-B85C-9587662BE06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3500" y="1449388"/>
            <a:ext cx="9020175" cy="1527175"/>
          </a:xfrm>
          <a:prstGeom prst="rect">
            <a:avLst/>
          </a:prstGeom>
          <a:solidFill>
            <a:schemeClr val="accent1"/>
          </a:solidFill>
          <a:ln w="19050" cap="sq" algn="ctr">
            <a:noFill/>
            <a:miter lim="800000"/>
            <a:headEnd/>
            <a:tailEnd/>
          </a:ln>
        </p:spPr>
        <p:txBody>
          <a:bodyPr lIns="914400" rIns="914400" anchor="ctr"/>
          <a:lstStyle/>
          <a:p>
            <a:pPr algn="ctr">
              <a:tabLst>
                <a:tab pos="8118475" algn="l"/>
                <a:tab pos="8750300" algn="l"/>
              </a:tabLst>
            </a:pPr>
            <a:endParaRPr lang="en-US" sz="35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  <a:ea typeface="幼圆" pitchFamily="49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3500" y="1397000"/>
            <a:ext cx="9020175" cy="120650"/>
          </a:xfrm>
          <a:prstGeom prst="rect">
            <a:avLst/>
          </a:prstGeom>
          <a:solidFill>
            <a:srgbClr val="009999"/>
          </a:solidFill>
          <a:ln w="19050" cap="sq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" name="Picture 25" descr="saili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88913"/>
            <a:ext cx="3794125" cy="603250"/>
          </a:xfrm>
          <a:prstGeom prst="rect">
            <a:avLst/>
          </a:prstGeom>
          <a:noFill/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95AD-6878-4E85-B960-DAD976C1E343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1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1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192500-DEAD-40D5-AB5F-3A5A62F9C92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11FB3-2B6C-4B51-BED6-972E8A75011D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BE021-84E0-4B2F-A4A4-2C55FB2EAD5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4964-B089-4B79-B634-BA442C39DDB5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7C6DE-5BE9-4C0A-B7B8-5E4B50D93269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088C2-B7B8-4B8F-95CD-F1422301D7CE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D98F7-80ED-4C08-A476-760B25011F9C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412E8-1CF4-4BF3-9AB3-3D03FB746346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EBFDB-4FA4-4637-9D20-074D0E1ECEC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63434-4770-424B-9D6C-8350C3F22E3D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82FE6-D708-4CD6-B0F2-E4DC940A8016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DBCF-0821-4AF7-9643-E11374384F9C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FE319-836F-4AF4-ADD9-FBC9FD64C9F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E7AE3-CCAB-45A7-9757-D6D706C07448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BFBA8-740A-4D41-BD25-37766E084A90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2" name="Title Placeholder 21"/>
          <p:cNvSpPr>
            <a:spLocks noGrp="1"/>
          </p:cNvSpPr>
          <p:nvPr>
            <p:ph type="title"/>
          </p:nvPr>
        </p:nvSpPr>
        <p:spPr bwMode="auto">
          <a:xfrm>
            <a:off x="730250" y="274638"/>
            <a:ext cx="76787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730250" y="1462088"/>
            <a:ext cx="7678738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Date Placeholder 27"/>
          <p:cNvSpPr>
            <a:spLocks noGrp="1"/>
          </p:cNvSpPr>
          <p:nvPr>
            <p:ph type="dt" sz="half" idx="2"/>
          </p:nvPr>
        </p:nvSpPr>
        <p:spPr>
          <a:xfrm>
            <a:off x="5724525" y="6308725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97EB2B0B-929C-4EAF-89F4-2E9491D9D714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77800" y="6307138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1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8532813" y="6257925"/>
            <a:ext cx="411162" cy="411163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>
              <a:defRPr sz="1600" b="1">
                <a:solidFill>
                  <a:srgbClr val="FFFFFF"/>
                </a:solidFill>
                <a:latin typeface="Franklin Gothic Book" pitchFamily="34" charset="0"/>
                <a:ea typeface="幼圆" pitchFamily="49" charset="-122"/>
              </a:defRPr>
            </a:lvl1pPr>
          </a:lstStyle>
          <a:p>
            <a:fld id="{921A003D-A709-4BA8-8B01-E17D4F16118A}" type="slidenum">
              <a:rPr lang="zh-CN" altLang="en-US"/>
              <a:pPr/>
              <a:t>‹#›</a:t>
            </a:fld>
            <a:endParaRPr lang="en-US" altLang="zh-CN"/>
          </a:p>
        </p:txBody>
      </p:sp>
      <p:pic>
        <p:nvPicPr>
          <p:cNvPr id="17427" name="Picture 19" descr="sailing"/>
          <p:cNvPicPr>
            <a:picLocks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0825" y="190500"/>
            <a:ext cx="1946275" cy="311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8" r:id="rId2"/>
    <p:sldLayoutId id="2147483881" r:id="rId3"/>
    <p:sldLayoutId id="2147483889" r:id="rId4"/>
    <p:sldLayoutId id="2147483882" r:id="rId5"/>
    <p:sldLayoutId id="2147483883" r:id="rId6"/>
    <p:sldLayoutId id="2147483884" r:id="rId7"/>
    <p:sldLayoutId id="2147483885" r:id="rId8"/>
    <p:sldLayoutId id="2147483890" r:id="rId9"/>
    <p:sldLayoutId id="2147483886" r:id="rId10"/>
    <p:sldLayoutId id="2147483887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幼圆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  <a:ea typeface="幼圆"/>
          <a:cs typeface="幼圆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16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3.bin"/><Relationship Id="rId12" Type="http://schemas.openxmlformats.org/officeDocument/2006/relationships/oleObject" Target="../embeddings/oleObject78.bin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2.bin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81.bin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0.bin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8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8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1.bin"/><Relationship Id="rId5" Type="http://schemas.openxmlformats.org/officeDocument/2006/relationships/oleObject" Target="../embeddings/oleObject100.bin"/><Relationship Id="rId4" Type="http://schemas.openxmlformats.org/officeDocument/2006/relationships/oleObject" Target="../embeddings/oleObject9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image" Target="../media/image110.png"/><Relationship Id="rId9" Type="http://schemas.openxmlformats.org/officeDocument/2006/relationships/oleObject" Target="../embeddings/oleObject106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11.bin"/><Relationship Id="rId12" Type="http://schemas.openxmlformats.org/officeDocument/2006/relationships/oleObject" Target="../embeddings/oleObject1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120.jpeg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108.bin"/><Relationship Id="rId9" Type="http://schemas.openxmlformats.org/officeDocument/2006/relationships/oleObject" Target="../embeddings/oleObject1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20.bin"/><Relationship Id="rId12" Type="http://schemas.openxmlformats.org/officeDocument/2006/relationships/oleObject" Target="../embeddings/oleObject1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9.bin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18.bin"/><Relationship Id="rId10" Type="http://schemas.openxmlformats.org/officeDocument/2006/relationships/oleObject" Target="../embeddings/oleObject123.bin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2.bin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31.bin"/><Relationship Id="rId12" Type="http://schemas.openxmlformats.org/officeDocument/2006/relationships/oleObject" Target="../embeddings/oleObject1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30.bin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29.bin"/><Relationship Id="rId10" Type="http://schemas.openxmlformats.org/officeDocument/2006/relationships/oleObject" Target="../embeddings/oleObject134.bin"/><Relationship Id="rId4" Type="http://schemas.openxmlformats.org/officeDocument/2006/relationships/oleObject" Target="../embeddings/oleObject128.bin"/><Relationship Id="rId9" Type="http://schemas.openxmlformats.org/officeDocument/2006/relationships/oleObject" Target="../embeddings/oleObject133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24" y="3573463"/>
            <a:ext cx="7429552" cy="2011362"/>
          </a:xfrm>
          <a:ln/>
        </p:spPr>
        <p:txBody>
          <a:bodyPr/>
          <a:lstStyle/>
          <a:p>
            <a:r>
              <a:rPr lang="en-US" altLang="zh-CN" sz="3200" b="1" dirty="0"/>
              <a:t>Jun Zhu</a:t>
            </a:r>
            <a:r>
              <a:rPr lang="en-US" altLang="zh-CN" sz="3200" baseline="30000" dirty="0"/>
              <a:t>*</a:t>
            </a:r>
            <a:r>
              <a:rPr lang="en-US" altLang="zh-CN" sz="3200" baseline="30000" dirty="0">
                <a:latin typeface="Vrinda"/>
                <a:cs typeface="Vrinda"/>
              </a:rPr>
              <a:t>†</a:t>
            </a:r>
            <a:r>
              <a:rPr lang="en-US" altLang="zh-CN" sz="3200" dirty="0"/>
              <a:t>,  and Eric P. Xing</a:t>
            </a:r>
            <a:r>
              <a:rPr lang="en-US" altLang="zh-CN" sz="3200" baseline="30000" dirty="0">
                <a:latin typeface="Vrinda"/>
                <a:cs typeface="Vrinda"/>
              </a:rPr>
              <a:t>†</a:t>
            </a:r>
            <a:endParaRPr lang="en-US" altLang="zh-CN" sz="3200" dirty="0"/>
          </a:p>
          <a:p>
            <a:endParaRPr lang="en-US" altLang="zh-CN" sz="2000" dirty="0"/>
          </a:p>
          <a:p>
            <a:r>
              <a:rPr lang="en-US" altLang="zh-CN" sz="2000" baseline="30000" dirty="0">
                <a:latin typeface="Vrinda"/>
                <a:cs typeface="Vrinda"/>
              </a:rPr>
              <a:t>*</a:t>
            </a:r>
            <a:r>
              <a:rPr lang="en-US" altLang="zh-CN" sz="2000" dirty="0"/>
              <a:t>Department of Computer Science &amp; Technology, </a:t>
            </a:r>
            <a:r>
              <a:rPr lang="en-US" altLang="zh-CN" sz="2000" dirty="0" err="1"/>
              <a:t>Tsinghua</a:t>
            </a:r>
            <a:r>
              <a:rPr lang="en-US" altLang="zh-CN" sz="2000" dirty="0"/>
              <a:t> University</a:t>
            </a:r>
          </a:p>
          <a:p>
            <a:r>
              <a:rPr lang="en-US" altLang="zh-CN" sz="2000" baseline="30000" dirty="0">
                <a:latin typeface="Vrinda"/>
                <a:cs typeface="Vrinda"/>
              </a:rPr>
              <a:t>†</a:t>
            </a:r>
            <a:r>
              <a:rPr lang="en-US" altLang="zh-CN" sz="2000" dirty="0"/>
              <a:t>School of Computer Science, Carnegie Mellon </a:t>
            </a:r>
            <a:r>
              <a:rPr lang="en-US" altLang="zh-CN" sz="2000" dirty="0" smtClean="0"/>
              <a:t>University</a:t>
            </a:r>
            <a:endParaRPr lang="zh-CN" altLang="en-US" sz="2000" dirty="0"/>
          </a:p>
        </p:txBody>
      </p:sp>
      <p:sp>
        <p:nvSpPr>
          <p:cNvPr id="16" name="Date Placeholder 27"/>
          <p:cNvSpPr>
            <a:spLocks/>
          </p:cNvSpPr>
          <p:nvPr/>
        </p:nvSpPr>
        <p:spPr bwMode="auto">
          <a:xfrm>
            <a:off x="5724525" y="6308725"/>
            <a:ext cx="24765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20B47314-BA00-4F6F-81F5-F9DE85DEC31E}" type="datetime1">
              <a:rPr lang="en-US" altLang="zh-CN" sz="1400">
                <a:solidFill>
                  <a:schemeClr val="tx2"/>
                </a:solidFill>
                <a:latin typeface="Arial" charset="0"/>
              </a:rPr>
              <a:pPr algn="r">
                <a:defRPr/>
              </a:pPr>
              <a:t>6/12/2009</a:t>
            </a:fld>
            <a:endParaRPr lang="zh-CN" altLang="en-US" sz="14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7" name="Footer Placeholder 16"/>
          <p:cNvSpPr>
            <a:spLocks/>
          </p:cNvSpPr>
          <p:nvPr/>
        </p:nvSpPr>
        <p:spPr bwMode="auto">
          <a:xfrm>
            <a:off x="177800" y="6307138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CN" sz="1400" dirty="0">
                <a:solidFill>
                  <a:schemeClr val="tx2"/>
                </a:solidFill>
              </a:rPr>
              <a:t>ICML </a:t>
            </a:r>
            <a:r>
              <a:rPr lang="en-US" altLang="zh-CN" sz="1400" dirty="0" smtClean="0">
                <a:solidFill>
                  <a:schemeClr val="tx2"/>
                </a:solidFill>
              </a:rPr>
              <a:t>2009 </a:t>
            </a:r>
            <a:r>
              <a:rPr lang="en-US" altLang="zh-CN" sz="1400" dirty="0">
                <a:solidFill>
                  <a:schemeClr val="tx2"/>
                </a:solidFill>
              </a:rPr>
              <a:t>@ </a:t>
            </a:r>
            <a:r>
              <a:rPr lang="en-US" altLang="zh-CN" sz="1400" dirty="0" smtClean="0">
                <a:solidFill>
                  <a:schemeClr val="tx2"/>
                </a:solidFill>
              </a:rPr>
              <a:t>Montreal, Canada</a:t>
            </a:r>
            <a:endParaRPr lang="zh-CN" altLang="en-US" sz="1400" dirty="0">
              <a:solidFill>
                <a:schemeClr val="tx2"/>
              </a:solidFill>
            </a:endParaRPr>
          </a:p>
        </p:txBody>
      </p:sp>
      <p:sp>
        <p:nvSpPr>
          <p:cNvPr id="18" name="Slide Number Placeholder 28"/>
          <p:cNvSpPr>
            <a:spLocks noChangeAspect="1"/>
          </p:cNvSpPr>
          <p:nvPr/>
        </p:nvSpPr>
        <p:spPr bwMode="auto">
          <a:xfrm>
            <a:off x="8532813" y="6257925"/>
            <a:ext cx="411162" cy="4111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fld id="{B1D43013-307D-453F-83AC-8870A0E49467}" type="slidenum">
              <a:rPr lang="zh-CN" altLang="en-US" sz="1600" b="1">
                <a:solidFill>
                  <a:srgbClr val="FFFFFF"/>
                </a:solidFill>
                <a:latin typeface="Franklin Gothic Book" pitchFamily="34" charset="0"/>
                <a:ea typeface="幼圆" pitchFamily="49" charset="-122"/>
              </a:rPr>
              <a:pPr algn="ctr"/>
              <a:t>1</a:t>
            </a:fld>
            <a:endParaRPr lang="en-US" altLang="zh-CN" sz="1600" b="1">
              <a:solidFill>
                <a:srgbClr val="FFFFFF"/>
              </a:solidFill>
              <a:latin typeface="Franklin Gothic Book" pitchFamily="34" charset="0"/>
              <a:ea typeface="幼圆" pitchFamily="49" charset="-122"/>
            </a:endParaRPr>
          </a:p>
        </p:txBody>
      </p:sp>
      <p:sp>
        <p:nvSpPr>
          <p:cNvPr id="2253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On Primal and Dual </a:t>
            </a:r>
            <a:r>
              <a:rPr lang="en-US" sz="4400" dirty="0" err="1"/>
              <a:t>Sparsity</a:t>
            </a:r>
            <a:r>
              <a:rPr lang="en-US" sz="4400" dirty="0"/>
              <a:t> of Markov Networks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7"/>
          <p:cNvGraphicFramePr>
            <a:graphicFrameLocks noChangeAspect="1"/>
          </p:cNvGraphicFramePr>
          <p:nvPr/>
        </p:nvGraphicFramePr>
        <p:xfrm>
          <a:off x="5313379" y="1522407"/>
          <a:ext cx="1544637" cy="1192213"/>
        </p:xfrm>
        <a:graphic>
          <a:graphicData uri="http://schemas.openxmlformats.org/presentationml/2006/ole">
            <p:oleObj spid="_x0000_s311309" name="Formula" r:id="rId3" imgW="780120" imgH="60228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</a:t>
            </a:r>
            <a:r>
              <a:rPr lang="en-US" dirty="0" smtClean="0"/>
              <a:t>i</a:t>
            </a:r>
            <a:r>
              <a:rPr lang="en-US" dirty="0" smtClean="0"/>
              <a:t>llustration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F84C-699F-40A1-9E72-919C24515A03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ICML 2009, Montreal, Canada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4628941" y="2428892"/>
          <a:ext cx="3295859" cy="2895600"/>
        </p:xfrm>
        <a:graphic>
          <a:graphicData uri="http://schemas.openxmlformats.org/presentationml/2006/ole">
            <p:oleObj spid="_x0000_s311298" name="Acrobat Document" r:id="rId4" imgW="5115600" imgH="4500720" progId="AcroExch.Document.7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066801" y="2428892"/>
          <a:ext cx="3276600" cy="2879224"/>
        </p:xfrm>
        <a:graphic>
          <a:graphicData uri="http://schemas.openxmlformats.org/presentationml/2006/ole">
            <p:oleObj spid="_x0000_s311299" name="Acrobat Document" r:id="rId5" imgW="5115600" imgH="4500720" progId="AcroExch.Document.7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66800" y="5659864"/>
          <a:ext cx="3429000" cy="198028"/>
        </p:xfrm>
        <a:graphic>
          <a:graphicData uri="http://schemas.openxmlformats.org/presentationml/2006/ole">
            <p:oleObj spid="_x0000_s311300" name="Formula" r:id="rId6" imgW="2371320" imgH="137160" progId="Equation.Ribbit">
              <p:embed/>
            </p:oleObj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5108575" y="5665804"/>
          <a:ext cx="2543175" cy="192088"/>
        </p:xfrm>
        <a:graphic>
          <a:graphicData uri="http://schemas.openxmlformats.org/presentationml/2006/ole">
            <p:oleObj spid="_x0000_s311301" name="Formula" r:id="rId7" imgW="1758960" imgH="132120" progId="Equation.Ribbit">
              <p:embed/>
            </p:oleObj>
          </a:graphicData>
        </a:graphic>
      </p:graphicFrame>
      <p:cxnSp>
        <p:nvCxnSpPr>
          <p:cNvPr id="12" name="Curved Connector 11"/>
          <p:cNvCxnSpPr/>
          <p:nvPr/>
        </p:nvCxnSpPr>
        <p:spPr>
          <a:xfrm rot="10800000">
            <a:off x="7470775" y="4257692"/>
            <a:ext cx="304800" cy="152400"/>
          </a:xfrm>
          <a:prstGeom prst="curvedConnector3">
            <a:avLst>
              <a:gd name="adj1" fmla="val 50000"/>
            </a:avLst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10800000">
            <a:off x="7165975" y="4410092"/>
            <a:ext cx="609600" cy="228600"/>
          </a:xfrm>
          <a:prstGeom prst="curvedConnector3">
            <a:avLst>
              <a:gd name="adj1" fmla="val 50000"/>
            </a:avLst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>
            <a:off x="6937375" y="4486292"/>
            <a:ext cx="838200" cy="457200"/>
          </a:xfrm>
          <a:prstGeom prst="curvedConnector3">
            <a:avLst>
              <a:gd name="adj1" fmla="val 50000"/>
            </a:avLst>
          </a:prstGeom>
          <a:ln>
            <a:solidFill>
              <a:srgbClr val="CC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772400" y="4322780"/>
          <a:ext cx="522287" cy="239712"/>
        </p:xfrm>
        <a:graphic>
          <a:graphicData uri="http://schemas.openxmlformats.org/presentationml/2006/ole">
            <p:oleObj spid="_x0000_s311302" name="Formula" r:id="rId8" imgW="263160" imgH="120960" progId="Equation.Ribbit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772400" y="4568842"/>
          <a:ext cx="728663" cy="241300"/>
        </p:xfrm>
        <a:graphic>
          <a:graphicData uri="http://schemas.openxmlformats.org/presentationml/2006/ole">
            <p:oleObj spid="_x0000_s311303" name="Formula" r:id="rId9" imgW="368640" imgH="122040" progId="Equation.Ribbit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7772400" y="4902217"/>
          <a:ext cx="835025" cy="241300"/>
        </p:xfrm>
        <a:graphic>
          <a:graphicData uri="http://schemas.openxmlformats.org/presentationml/2006/ole">
            <p:oleObj spid="_x0000_s311304" name="Formula" r:id="rId10" imgW="423000" imgH="122040" progId="Equation.Ribbit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728788" y="5241942"/>
          <a:ext cx="938212" cy="311150"/>
        </p:xfrm>
        <a:graphic>
          <a:graphicData uri="http://schemas.openxmlformats.org/presentationml/2006/ole">
            <p:oleObj spid="_x0000_s311305" name="Formula" r:id="rId11" imgW="473760" imgH="157680" progId="Equation.Ribbit">
              <p:embed/>
            </p:oleObj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/>
        </p:nvGraphicFramePr>
        <p:xfrm>
          <a:off x="2971800" y="5248292"/>
          <a:ext cx="835025" cy="269875"/>
        </p:xfrm>
        <a:graphic>
          <a:graphicData uri="http://schemas.openxmlformats.org/presentationml/2006/ole">
            <p:oleObj spid="_x0000_s311306" name="Formula" r:id="rId12" imgW="420480" imgH="137160" progId="Equation.Ribbit">
              <p:embed/>
            </p:oleObj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/>
        </p:nvGraphicFramePr>
        <p:xfrm>
          <a:off x="5794375" y="5248292"/>
          <a:ext cx="1143000" cy="269875"/>
        </p:xfrm>
        <a:graphic>
          <a:graphicData uri="http://schemas.openxmlformats.org/presentationml/2006/ole">
            <p:oleObj spid="_x0000_s311307" name="Formula" r:id="rId13" imgW="575640" imgH="137160" progId="Equation.Ribbit">
              <p:embed/>
            </p:oleObj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/>
        </p:nvGraphicFramePr>
        <p:xfrm>
          <a:off x="1636713" y="1665283"/>
          <a:ext cx="2447925" cy="347662"/>
        </p:xfrm>
        <a:graphic>
          <a:graphicData uri="http://schemas.openxmlformats.org/presentationml/2006/ole">
            <p:oleObj spid="_x0000_s311308" name="Formula" r:id="rId14" imgW="1234440" imgH="174240" progId="Equation.Ribbit">
              <p:embed/>
            </p:oleObj>
          </a:graphicData>
        </a:graphic>
      </p:graphicFrame>
      <p:sp>
        <p:nvSpPr>
          <p:cNvPr id="22" name="Left-Right Arrow 21"/>
          <p:cNvSpPr/>
          <p:nvPr/>
        </p:nvSpPr>
        <p:spPr>
          <a:xfrm>
            <a:off x="4391028" y="1736721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Algorithmic Connections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90548" y="2314548"/>
            <a:ext cx="3810000" cy="3581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428728" y="3357562"/>
          <a:ext cx="2593974" cy="714380"/>
        </p:xfrm>
        <a:graphic>
          <a:graphicData uri="http://schemas.openxmlformats.org/presentationml/2006/ole">
            <p:oleObj spid="_x0000_s312322" name="Formula" r:id="rId3" imgW="1510200" imgH="35460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57349" y="4811275"/>
          <a:ext cx="1295400" cy="617989"/>
        </p:xfrm>
        <a:graphic>
          <a:graphicData uri="http://schemas.openxmlformats.org/presentationml/2006/ole">
            <p:oleObj spid="_x0000_s312324" name="Formula" r:id="rId4" imgW="786240" imgH="374760" progId="Equation.Ribbit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071538" y="2871786"/>
          <a:ext cx="1444625" cy="271462"/>
        </p:xfrm>
        <a:graphic>
          <a:graphicData uri="http://schemas.openxmlformats.org/presentationml/2006/ole">
            <p:oleObj spid="_x0000_s312325" name="Formula" r:id="rId5" imgW="729000" imgH="137160" progId="Equation.Ribbit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066800" y="4232275"/>
          <a:ext cx="1195388" cy="258763"/>
        </p:xfrm>
        <a:graphic>
          <a:graphicData uri="http://schemas.openxmlformats.org/presentationml/2006/ole">
            <p:oleObj spid="_x0000_s312326" name="Formula" r:id="rId6" imgW="603360" imgH="129600" progId="Equation.Ribbit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14348" y="2366922"/>
            <a:ext cx="4038600" cy="37767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1416039" y="3929062"/>
          <a:ext cx="1827677" cy="285755"/>
        </p:xfrm>
        <a:graphic>
          <a:graphicData uri="http://schemas.openxmlformats.org/presentationml/2006/ole">
            <p:oleObj spid="_x0000_s312327" name="Formula" r:id="rId7" imgW="1168560" imgH="167760" progId="Equation.Ribbit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4348" y="2000240"/>
          <a:ext cx="2598737" cy="311150"/>
        </p:xfrm>
        <a:graphic>
          <a:graphicData uri="http://schemas.openxmlformats.org/presentationml/2006/ole">
            <p:oleObj spid="_x0000_s312328" name="Formula" r:id="rId8" imgW="1312200" imgH="157680" progId="Equation.Ribbit">
              <p:embed/>
            </p:oleObj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5697511" y="4857760"/>
          <a:ext cx="2065337" cy="508000"/>
        </p:xfrm>
        <a:graphic>
          <a:graphicData uri="http://schemas.openxmlformats.org/presentationml/2006/ole">
            <p:oleObj spid="_x0000_s312329" name="Formula" r:id="rId9" imgW="1774440" imgH="438480" progId="Equation.Ribbit">
              <p:embed/>
            </p:oleObj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/>
        </p:nvGraphicFramePr>
        <p:xfrm>
          <a:off x="5599113" y="3286126"/>
          <a:ext cx="2713037" cy="714375"/>
        </p:xfrm>
        <a:graphic>
          <a:graphicData uri="http://schemas.openxmlformats.org/presentationml/2006/ole">
            <p:oleObj spid="_x0000_s312330" name="Formula" r:id="rId10" imgW="1753920" imgH="428040" progId="Equation.Ribbit">
              <p:embed/>
            </p:oleObj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4905348" y="2366922"/>
            <a:ext cx="3886200" cy="3776722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5572132" y="3929066"/>
          <a:ext cx="2071702" cy="300271"/>
        </p:xfrm>
        <a:graphic>
          <a:graphicData uri="http://schemas.openxmlformats.org/presentationml/2006/ole">
            <p:oleObj spid="_x0000_s312331" name="Formula" r:id="rId11" imgW="1515240" imgH="200880" progId="Equation.Ribbit">
              <p:embed/>
            </p:oleObj>
          </a:graphicData>
        </a:graphic>
      </p:graphicFrame>
      <p:sp>
        <p:nvSpPr>
          <p:cNvPr id="20" name="Content Placeholder 5"/>
          <p:cNvSpPr txBox="1">
            <a:spLocks/>
          </p:cNvSpPr>
          <p:nvPr/>
        </p:nvSpPr>
        <p:spPr>
          <a:xfrm>
            <a:off x="4981548" y="2314548"/>
            <a:ext cx="33528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5286380" y="2928934"/>
          <a:ext cx="1387475" cy="271463"/>
        </p:xfrm>
        <a:graphic>
          <a:graphicData uri="http://schemas.openxmlformats.org/presentationml/2006/ole">
            <p:oleObj spid="_x0000_s312332" name="Formula" r:id="rId12" imgW="699840" imgH="137160" progId="Equation.Ribbit">
              <p:embed/>
            </p:oleObj>
          </a:graphicData>
        </a:graphic>
      </p:graphicFrame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5305404" y="4314812"/>
          <a:ext cx="1728788" cy="312738"/>
        </p:xfrm>
        <a:graphic>
          <a:graphicData uri="http://schemas.openxmlformats.org/presentationml/2006/ole">
            <p:oleObj spid="_x0000_s312333" name="Formula" r:id="rId13" imgW="872640" imgH="157680" progId="Equation.Ribbit">
              <p:embed/>
            </p:oleObj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4857752" y="2052627"/>
          <a:ext cx="2135188" cy="258763"/>
        </p:xfrm>
        <a:graphic>
          <a:graphicData uri="http://schemas.openxmlformats.org/presentationml/2006/ole">
            <p:oleObj spid="_x0000_s312334" name="Formula" r:id="rId14" imgW="1078560" imgH="129600" progId="Equation.Ribbit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866748" y="5572140"/>
          <a:ext cx="3733800" cy="250184"/>
        </p:xfrm>
        <a:graphic>
          <a:graphicData uri="http://schemas.openxmlformats.org/presentationml/2006/ole">
            <p:oleObj spid="_x0000_s312335" name="Formula" r:id="rId15" imgW="2052360" imgH="131040" progId="Equation.Ribbit">
              <p:embed/>
            </p:oleObj>
          </a:graphicData>
        </a:graphic>
      </p:graphicFrame>
      <p:graphicFrame>
        <p:nvGraphicFramePr>
          <p:cNvPr id="25" name="Object 16"/>
          <p:cNvGraphicFramePr>
            <a:graphicFrameLocks noChangeAspect="1"/>
          </p:cNvGraphicFramePr>
          <p:nvPr/>
        </p:nvGraphicFramePr>
        <p:xfrm>
          <a:off x="4972023" y="5500702"/>
          <a:ext cx="3743325" cy="276394"/>
        </p:xfrm>
        <a:graphic>
          <a:graphicData uri="http://schemas.openxmlformats.org/presentationml/2006/ole">
            <p:oleObj spid="_x0000_s312336" name="Formula" r:id="rId16" imgW="2386440" imgH="157680" progId="Equation.Ribbit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57356" y="2385986"/>
            <a:ext cx="1492781" cy="369332"/>
          </a:xfrm>
          <a:prstGeom prst="rect">
            <a:avLst/>
          </a:prstGeom>
          <a:solidFill>
            <a:srgbClr val="BF95DF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EM-style Alg.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02573" y="2385986"/>
            <a:ext cx="2550827" cy="369332"/>
          </a:xfrm>
          <a:prstGeom prst="rect">
            <a:avLst/>
          </a:prstGeom>
          <a:solidFill>
            <a:srgbClr val="BF95DF"/>
          </a:solidFill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Variational</a:t>
            </a:r>
            <a:r>
              <a:rPr lang="en-US" altLang="zh-CN" dirty="0" smtClean="0"/>
              <a:t> Bayesian Alg.</a:t>
            </a:r>
            <a:endParaRPr lang="zh-CN" altLang="en-US" dirty="0"/>
          </a:p>
        </p:txBody>
      </p:sp>
      <p:graphicFrame>
        <p:nvGraphicFramePr>
          <p:cNvPr id="66577" name="Object 17"/>
          <p:cNvGraphicFramePr>
            <a:graphicFrameLocks noChangeAspect="1"/>
          </p:cNvGraphicFramePr>
          <p:nvPr/>
        </p:nvGraphicFramePr>
        <p:xfrm>
          <a:off x="762000" y="1447800"/>
          <a:ext cx="7620000" cy="381000"/>
        </p:xfrm>
        <a:graphic>
          <a:graphicData uri="http://schemas.openxmlformats.org/presentationml/2006/ole">
            <p:oleObj spid="_x0000_s312337" name="Formula" r:id="rId17" imgW="3571560" imgH="15120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8" grpId="0" animBg="1"/>
      <p:bldP spid="20" grpId="0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Relationship Summary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2" descr="G:\MSRA\Paper Writing\ICML 2009\Sparsity\Relation3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57927"/>
            <a:ext cx="5562600" cy="2927684"/>
          </a:xfrm>
          <a:prstGeom prst="rect">
            <a:avLst/>
          </a:prstGeom>
          <a:noFill/>
        </p:spPr>
      </p:pic>
      <p:sp>
        <p:nvSpPr>
          <p:cNvPr id="8" name="Down Arrow 7"/>
          <p:cNvSpPr/>
          <p:nvPr/>
        </p:nvSpPr>
        <p:spPr bwMode="auto">
          <a:xfrm>
            <a:off x="3213000" y="3281345"/>
            <a:ext cx="216000" cy="11232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2133600" y="3301154"/>
            <a:ext cx="216000" cy="11232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0" name="Left-Right Arrow 9"/>
          <p:cNvSpPr/>
          <p:nvPr/>
        </p:nvSpPr>
        <p:spPr bwMode="auto">
          <a:xfrm>
            <a:off x="3657600" y="2209800"/>
            <a:ext cx="1497600" cy="374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5029200" y="3657600"/>
            <a:ext cx="1497600" cy="374400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912D2-2FA1-40DE-99AC-6A6CD41FF5C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7467600" cy="4572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2800" dirty="0" smtClean="0"/>
              <a:t>Datasets with </a:t>
            </a:r>
            <a:r>
              <a:rPr lang="en-US" altLang="zh-CN" sz="2800" dirty="0" smtClean="0">
                <a:solidFill>
                  <a:srgbClr val="3516F0"/>
                </a:solidFill>
              </a:rPr>
              <a:t>30 correlated</a:t>
            </a:r>
            <a:r>
              <a:rPr lang="en-US" altLang="zh-CN" sz="2800" dirty="0" smtClean="0"/>
              <a:t> relevant features + </a:t>
            </a:r>
            <a:r>
              <a:rPr lang="en-US" altLang="zh-CN" sz="2800" dirty="0" smtClean="0">
                <a:solidFill>
                  <a:srgbClr val="3516F0"/>
                </a:solidFill>
              </a:rPr>
              <a:t>70 </a:t>
            </a:r>
            <a:r>
              <a:rPr lang="en-US" altLang="zh-CN" sz="2800" dirty="0" err="1" smtClean="0">
                <a:solidFill>
                  <a:srgbClr val="3516F0"/>
                </a:solidFill>
              </a:rPr>
              <a:t>i.i.d</a:t>
            </a:r>
            <a:r>
              <a:rPr lang="en-US" altLang="zh-CN" sz="2800" dirty="0" smtClean="0">
                <a:solidFill>
                  <a:srgbClr val="3516F0"/>
                </a:solidFill>
              </a:rPr>
              <a:t> </a:t>
            </a:r>
            <a:r>
              <a:rPr lang="en-US" altLang="zh-CN" sz="2800" dirty="0" smtClean="0"/>
              <a:t>irrelevant features</a:t>
            </a:r>
            <a:endParaRPr lang="zh-CN" altLang="en-US" dirty="0" smtClean="0"/>
          </a:p>
          <a:p>
            <a:endParaRPr lang="en-US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38200" y="2666999"/>
          <a:ext cx="3810000" cy="2864320"/>
        </p:xfrm>
        <a:graphic>
          <a:graphicData uri="http://schemas.openxmlformats.org/presentationml/2006/ole">
            <p:oleObj spid="_x0000_s313346" name="Acrobat Document" r:id="rId3" imgW="4560480" imgH="3432960" progId="AcroExch.Document.7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644438" y="1981200"/>
          <a:ext cx="4270962" cy="4324350"/>
        </p:xfrm>
        <a:graphic>
          <a:graphicData uri="http://schemas.openxmlformats.org/presentationml/2006/ole">
            <p:oleObj spid="_x0000_s313347" name="Acrobat Document" r:id="rId4" imgW="5224320" imgH="5296320" progId="AcroExch.Document.7">
              <p:embed/>
            </p:oleObj>
          </a:graphicData>
        </a:graphic>
      </p:graphicFrame>
      <p:sp>
        <p:nvSpPr>
          <p:cNvPr id="9" name="Content Placeholder 5"/>
          <p:cNvSpPr txBox="1">
            <a:spLocks/>
          </p:cNvSpPr>
          <p:nvPr/>
        </p:nvSpPr>
        <p:spPr>
          <a:xfrm>
            <a:off x="914400" y="1600200"/>
            <a:ext cx="73152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q"/>
              <a:tabLst/>
              <a:defRPr/>
            </a:pPr>
            <a:r>
              <a:rPr kumimoji="0" lang="en-US" altLang="zh-CN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generate 10 datasets, each having 1000 samples. True labels are assigned via a Gibbs sampler.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zh-CN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OCR Data 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C5B12-3849-471E-910F-B76EDCB3E6D8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Task:</a:t>
            </a:r>
            <a:endParaRPr lang="en-US" dirty="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914400" y="2000240"/>
          <a:ext cx="7229500" cy="4065369"/>
        </p:xfrm>
        <a:graphic>
          <a:graphicData uri="http://schemas.openxmlformats.org/presentationml/2006/ole">
            <p:oleObj spid="_x0000_s314370" name="Acrobat Document" r:id="rId3" imgW="7139880" imgH="4359240" progId="AcroExch.Document.7">
              <p:embed/>
            </p:oleObj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449331"/>
            <a:ext cx="2500330" cy="3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Comparison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3DBC-DC19-4C50-9798-156EB4E3C23F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Error rates and training time (CPU-seconds)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Projected sub-gradient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Cutting-plane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EM-algorithm</a:t>
            </a:r>
            <a:endParaRPr lang="en-US" sz="21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643042" y="1759802"/>
          <a:ext cx="5776925" cy="3240834"/>
        </p:xfrm>
        <a:graphic>
          <a:graphicData uri="http://schemas.openxmlformats.org/presentationml/2006/ole">
            <p:oleObj spid="_x0000_s315394" name="Acrobat Document" r:id="rId3" imgW="4560480" imgH="34329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Data Extraction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818A-99A0-44CD-8A8A-F7732C3BBCB1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Task: 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/>
              <a:t>identify </a:t>
            </a:r>
            <a:r>
              <a:rPr lang="en-US" sz="2200" i="1" dirty="0" smtClean="0"/>
              <a:t>Name</a:t>
            </a:r>
            <a:r>
              <a:rPr lang="en-US" sz="2200" dirty="0" smtClean="0"/>
              <a:t>, </a:t>
            </a:r>
            <a:r>
              <a:rPr lang="en-US" sz="2200" i="1" dirty="0" smtClean="0"/>
              <a:t>Image</a:t>
            </a:r>
            <a:r>
              <a:rPr lang="en-US" sz="2200" dirty="0" smtClean="0"/>
              <a:t>, </a:t>
            </a:r>
            <a:r>
              <a:rPr lang="en-US" sz="2200" i="1" dirty="0" smtClean="0"/>
              <a:t>Price</a:t>
            </a:r>
            <a:r>
              <a:rPr lang="en-US" sz="2200" dirty="0" smtClean="0"/>
              <a:t>, and </a:t>
            </a:r>
            <a:r>
              <a:rPr lang="en-US" sz="2200" i="1" dirty="0" smtClean="0"/>
              <a:t>Description</a:t>
            </a:r>
            <a:r>
              <a:rPr lang="en-US" sz="2200" dirty="0" smtClean="0"/>
              <a:t> of product items</a:t>
            </a:r>
          </a:p>
          <a:p>
            <a:r>
              <a:rPr lang="en-US" sz="2400" dirty="0" smtClean="0"/>
              <a:t>Data: </a:t>
            </a:r>
            <a:r>
              <a:rPr lang="en-US" sz="2400" dirty="0" smtClean="0"/>
              <a:t>1</a:t>
            </a:r>
            <a:r>
              <a:rPr lang="en-US" sz="2200" dirty="0" smtClean="0"/>
              <a:t>585 </a:t>
            </a:r>
            <a:r>
              <a:rPr lang="en-US" sz="2200" dirty="0" smtClean="0"/>
              <a:t>training records; 3391 testing records</a:t>
            </a:r>
          </a:p>
          <a:p>
            <a:r>
              <a:rPr lang="en-US" sz="2400" dirty="0" smtClean="0"/>
              <a:t>Evaluation Criteria: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/>
              <a:t>Average F1</a:t>
            </a:r>
            <a:r>
              <a:rPr lang="en-US" sz="2200" dirty="0" smtClean="0"/>
              <a:t>: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average of F1 values of all the attributes</a:t>
            </a:r>
          </a:p>
          <a:p>
            <a:pPr lvl="1">
              <a:buFont typeface="Wingdings" pitchFamily="2" charset="2"/>
              <a:buChar char="q"/>
            </a:pPr>
            <a:r>
              <a:rPr lang="en-US" sz="2200" dirty="0" smtClean="0"/>
              <a:t>Block instance accuracy: </a:t>
            </a:r>
            <a:endParaRPr lang="en-US" sz="2200" dirty="0" smtClean="0"/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percentage of records whose Name, Image, and Price are all correct</a:t>
            </a:r>
          </a:p>
          <a:p>
            <a:pPr lvl="1"/>
            <a:endParaRPr lang="en-US" sz="22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600200" y="3581400"/>
          <a:ext cx="6019800" cy="2743200"/>
        </p:xfrm>
        <a:graphic>
          <a:graphicData uri="http://schemas.openxmlformats.org/presentationml/2006/ole">
            <p:oleObj spid="_x0000_s316418" name="Acrobat Document" r:id="rId3" imgW="6976800" imgH="370512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8F0FD-D905-4FC0-8A1E-C5E6E098BFA4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Relationships among the sparse max-margin MNs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Simultaneously (pseudo-) primal and dual </a:t>
            </a:r>
            <a:r>
              <a:rPr lang="en-US" dirty="0" err="1" smtClean="0"/>
              <a:t>sparsity</a:t>
            </a:r>
            <a:r>
              <a:rPr lang="en-US" dirty="0" smtClean="0"/>
              <a:t> benefit the structured prediction models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 descr="G:\MSRA\Paper Writing\ICML 2009\Sparsity\Relation3.e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44791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Solution to </a:t>
            </a:r>
            <a:r>
              <a:rPr lang="en-US" altLang="zh-CN" dirty="0" err="1" smtClean="0"/>
              <a:t>MaxEnDNet</a:t>
            </a:r>
            <a:endParaRPr lang="en-US" altLang="zh-CN" dirty="0" smtClean="0"/>
          </a:p>
        </p:txBody>
      </p:sp>
      <p:sp>
        <p:nvSpPr>
          <p:cNvPr id="6156" name="Date Placeholder 14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81883810-F131-4966-8DAD-8A95E4B1A2BB}" type="datetime1">
              <a:rPr lang="en-US" altLang="zh-CN" smtClean="0">
                <a:latin typeface="Arial" pitchFamily="34" charset="0"/>
              </a:rPr>
              <a:pPr/>
              <a:t>6/12/2009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6157" name="Footer Placeholder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ICML 2009, Montreal, Canada</a:t>
            </a:r>
            <a:endParaRPr lang="zh-CN" altLang="en-US" dirty="0" smtClean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6F4F-6E40-4EB7-A617-5082CB77351D}" type="slidenum">
              <a:rPr lang="zh-CN" altLang="en-US"/>
              <a:pPr>
                <a:defRPr/>
              </a:pPr>
              <a:t>18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Theorem 1 (Solution to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):</a:t>
            </a:r>
          </a:p>
          <a:p>
            <a:pPr lvl="2" eaLnBrk="1" hangingPunct="1">
              <a:buFont typeface="Perpetua" pitchFamily="18" charset="0"/>
              <a:buChar char="–"/>
            </a:pPr>
            <a:r>
              <a:rPr lang="en-US" altLang="zh-CN" dirty="0" smtClean="0"/>
              <a:t>Posterior Distribution:</a:t>
            </a:r>
          </a:p>
          <a:p>
            <a:pPr lvl="2" eaLnBrk="1" hangingPunct="1"/>
            <a:endParaRPr lang="en-US" altLang="zh-CN" sz="1400" dirty="0" smtClean="0"/>
          </a:p>
          <a:p>
            <a:pPr lvl="2" eaLnBrk="1" hangingPunct="1"/>
            <a:endParaRPr lang="en-US" altLang="zh-CN" sz="1600" dirty="0" smtClean="0"/>
          </a:p>
          <a:p>
            <a:pPr lvl="2" eaLnBrk="1" hangingPunct="1">
              <a:buFont typeface="Perpetua" pitchFamily="18" charset="0"/>
              <a:buChar char="–"/>
            </a:pPr>
            <a:r>
              <a:rPr lang="en-US" altLang="zh-CN" dirty="0" smtClean="0"/>
              <a:t>Dual Optimization Problem:</a:t>
            </a:r>
          </a:p>
          <a:p>
            <a:pPr lvl="2" eaLnBrk="1" hangingPunct="1"/>
            <a:endParaRPr lang="en-US" altLang="zh-CN" dirty="0" smtClean="0"/>
          </a:p>
          <a:p>
            <a:pPr lvl="2" eaLnBrk="1" hangingPunct="1"/>
            <a:endParaRPr lang="en-US" altLang="zh-CN" dirty="0" smtClean="0"/>
          </a:p>
          <a:p>
            <a:pPr lvl="2" eaLnBrk="1" hangingPunct="1">
              <a:buFont typeface="Arial" pitchFamily="34" charset="0"/>
              <a:buNone/>
            </a:pPr>
            <a:endParaRPr lang="en-US" altLang="zh-CN" dirty="0" smtClean="0"/>
          </a:p>
          <a:p>
            <a:pPr eaLnBrk="1" hangingPunct="1"/>
            <a:r>
              <a:rPr lang="en-US" altLang="zh-CN" sz="2400" dirty="0" smtClean="0"/>
              <a:t>Convex conjugate (closed proper convex          )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Def: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Ex: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928688" y="2928938"/>
            <a:ext cx="2857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285875" y="1928813"/>
            <a:ext cx="285750" cy="2286000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2000250" y="2214563"/>
          <a:ext cx="5072080" cy="500057"/>
        </p:xfrm>
        <a:graphic>
          <a:graphicData uri="http://schemas.openxmlformats.org/presentationml/2006/ole">
            <p:oleObj spid="_x0000_s317442" name="Formula" r:id="rId3" imgW="3435480" imgH="400320" progId="Equation.Ribbit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2714626" y="3143249"/>
          <a:ext cx="3000382" cy="1010058"/>
        </p:xfrm>
        <a:graphic>
          <a:graphicData uri="http://schemas.openxmlformats.org/presentationml/2006/ole">
            <p:oleObj spid="_x0000_s317443" name="Formula" r:id="rId4" imgW="2032200" imgH="684720" progId="Equation.Ribbit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1643042" y="3989921"/>
          <a:ext cx="6072230" cy="296335"/>
        </p:xfrm>
        <a:graphic>
          <a:graphicData uri="http://schemas.openxmlformats.org/presentationml/2006/ole">
            <p:oleObj spid="_x0000_s317444" name="Formula" r:id="rId5" imgW="4507560" imgH="204480" progId="Equation.Ribbit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5869000" y="4286250"/>
          <a:ext cx="560388" cy="357188"/>
        </p:xfrm>
        <a:graphic>
          <a:graphicData uri="http://schemas.openxmlformats.org/presentationml/2006/ole">
            <p:oleObj spid="_x0000_s317445" name="Formula" r:id="rId6" imgW="264240" imgH="167760" progId="Equation.Ribbit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2071670" y="4689475"/>
          <a:ext cx="2286000" cy="454025"/>
        </p:xfrm>
        <a:graphic>
          <a:graphicData uri="http://schemas.openxmlformats.org/presentationml/2006/ole">
            <p:oleObj spid="_x0000_s317446" name="Formula" r:id="rId7" imgW="1482120" imgH="279720" progId="Equation.Ribbit">
              <p:embed/>
            </p:oleObj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2085975" y="5292725"/>
          <a:ext cx="2414587" cy="265113"/>
        </p:xfrm>
        <a:graphic>
          <a:graphicData uri="http://schemas.openxmlformats.org/presentationml/2006/ole">
            <p:oleObj spid="_x0000_s317447" name="Formula" r:id="rId8" imgW="1614240" imgH="167760" progId="Equation.Ribbit">
              <p:embed/>
            </p:oleObj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4848225" y="5303852"/>
          <a:ext cx="1571625" cy="268288"/>
        </p:xfrm>
        <a:graphic>
          <a:graphicData uri="http://schemas.openxmlformats.org/presentationml/2006/ole">
            <p:oleObj spid="_x0000_s317448" name="Formula" r:id="rId9" imgW="994680" imgH="170280" progId="Equation.Ribbit">
              <p:embed/>
            </p:oleObj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2106605" y="5721350"/>
          <a:ext cx="1393825" cy="461963"/>
        </p:xfrm>
        <a:graphic>
          <a:graphicData uri="http://schemas.openxmlformats.org/presentationml/2006/ole">
            <p:oleObj spid="_x0000_s317449" name="Formula" r:id="rId10" imgW="968040" imgH="321480" progId="Equation.Ribbit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4848225" y="5786454"/>
          <a:ext cx="2009775" cy="231775"/>
        </p:xfrm>
        <a:graphic>
          <a:graphicData uri="http://schemas.openxmlformats.org/presentationml/2006/ole">
            <p:oleObj spid="_x0000_s317450" name="Formula" r:id="rId11" imgW="1470960" imgH="17028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Reduction to M</a:t>
            </a:r>
            <a:r>
              <a:rPr lang="en-US" altLang="zh-CN" baseline="30000" smtClean="0"/>
              <a:t>3</a:t>
            </a:r>
            <a:r>
              <a:rPr lang="en-US" altLang="zh-CN" smtClean="0"/>
              <a:t>Ns</a:t>
            </a:r>
          </a:p>
        </p:txBody>
      </p:sp>
      <p:sp>
        <p:nvSpPr>
          <p:cNvPr id="7175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CAF3525D-8F25-4975-8E00-79B662844A1A}" type="datetime1">
              <a:rPr lang="en-US" altLang="zh-CN" smtClean="0">
                <a:latin typeface="Arial" pitchFamily="34" charset="0"/>
              </a:rPr>
              <a:pPr/>
              <a:t>6/12/2009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7176" name="Footer Placeholder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ICML 2009, Montreal, Canada</a:t>
            </a:r>
            <a:endParaRPr lang="zh-CN" altLang="en-US" dirty="0" smtClean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8FBEA-5A3B-41B0-9530-3FC419366AA8}" type="slidenum">
              <a:rPr lang="zh-CN" altLang="en-US"/>
              <a:pPr>
                <a:defRPr/>
              </a:pPr>
              <a:t>19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dirty="0" smtClean="0"/>
              <a:t>Theorem 2 (Reduction of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to M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Ns):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Assume </a:t>
            </a:r>
          </a:p>
          <a:p>
            <a:pPr lvl="1" eaLnBrk="1" hangingPunct="1"/>
            <a:endParaRPr lang="en-US" altLang="zh-CN" sz="1000" dirty="0" smtClean="0"/>
          </a:p>
          <a:p>
            <a:pPr lvl="2" eaLnBrk="1" hangingPunct="1"/>
            <a:r>
              <a:rPr lang="en-US" altLang="zh-CN" sz="1600" dirty="0" smtClean="0"/>
              <a:t>Posterior distribution:</a:t>
            </a:r>
          </a:p>
          <a:p>
            <a:pPr lvl="2" eaLnBrk="1" hangingPunct="1"/>
            <a:r>
              <a:rPr lang="en-US" altLang="zh-CN" sz="1600" dirty="0" smtClean="0"/>
              <a:t>Dual optimization:</a:t>
            </a:r>
          </a:p>
          <a:p>
            <a:pPr lvl="2" eaLnBrk="1" hangingPunct="1"/>
            <a:endParaRPr lang="en-US" altLang="zh-CN" sz="1600" dirty="0" smtClean="0"/>
          </a:p>
          <a:p>
            <a:pPr lvl="2" eaLnBrk="1" hangingPunct="1"/>
            <a:endParaRPr lang="en-US" altLang="zh-CN" sz="1200" dirty="0" smtClean="0"/>
          </a:p>
          <a:p>
            <a:pPr lvl="2" eaLnBrk="1" hangingPunct="1"/>
            <a:endParaRPr lang="en-US" altLang="zh-CN" sz="1600" dirty="0" smtClean="0"/>
          </a:p>
          <a:p>
            <a:pPr lvl="2" eaLnBrk="1" hangingPunct="1"/>
            <a:r>
              <a:rPr lang="en-US" altLang="zh-CN" sz="1600" dirty="0" smtClean="0"/>
              <a:t>Predictive rule:</a:t>
            </a:r>
          </a:p>
          <a:p>
            <a:pPr lvl="2" eaLnBrk="1" hangingPunct="1"/>
            <a:endParaRPr lang="en-US" altLang="zh-CN" sz="2800" dirty="0" smtClean="0"/>
          </a:p>
          <a:p>
            <a:pPr eaLnBrk="1" hangingPunct="1"/>
            <a:r>
              <a:rPr lang="en-US" altLang="zh-CN" sz="2400" dirty="0" smtClean="0"/>
              <a:t>Thus,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subsumes M</a:t>
            </a:r>
            <a:r>
              <a:rPr lang="en-US" altLang="zh-CN" sz="2400" baseline="30000" dirty="0" smtClean="0"/>
              <a:t>3</a:t>
            </a:r>
            <a:r>
              <a:rPr lang="en-US" altLang="zh-CN" sz="2400" dirty="0" smtClean="0"/>
              <a:t>Ns and admits all the merits of max-margin learning</a:t>
            </a:r>
          </a:p>
          <a:p>
            <a:pPr eaLnBrk="1" hangingPunct="1"/>
            <a:r>
              <a:rPr lang="en-US" altLang="zh-CN" sz="2400" dirty="0" smtClean="0"/>
              <a:t>Furthermore, </a:t>
            </a:r>
            <a:r>
              <a:rPr lang="en-US" altLang="zh-CN" sz="2400" dirty="0" err="1" smtClean="0"/>
              <a:t>MaxEnDNet</a:t>
            </a:r>
            <a:r>
              <a:rPr lang="en-US" altLang="zh-CN" sz="2400" dirty="0" smtClean="0"/>
              <a:t> has at least </a:t>
            </a:r>
            <a:r>
              <a:rPr lang="en-US" altLang="zh-CN" sz="2400" dirty="0" smtClean="0">
                <a:solidFill>
                  <a:srgbClr val="FF0000"/>
                </a:solidFill>
              </a:rPr>
              <a:t>three advantages </a:t>
            </a:r>
            <a:r>
              <a:rPr lang="en-US" altLang="zh-CN" sz="2400" dirty="0" smtClean="0"/>
              <a:t>…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2357439" y="1928813"/>
          <a:ext cx="5429271" cy="452812"/>
        </p:xfrm>
        <a:graphic>
          <a:graphicData uri="http://schemas.openxmlformats.org/presentationml/2006/ole">
            <p:oleObj spid="_x0000_s318466" name="Formula" r:id="rId3" imgW="3871080" imgH="321480" progId="Equation.Ribbit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3643313" y="2928939"/>
          <a:ext cx="3286141" cy="938095"/>
        </p:xfrm>
        <a:graphic>
          <a:graphicData uri="http://schemas.openxmlformats.org/presentationml/2006/ole">
            <p:oleObj spid="_x0000_s318467" name="Formula" r:id="rId4" imgW="2744640" imgH="782640" progId="Equation.Ribbit">
              <p:embed/>
            </p:oleObj>
          </a:graphicData>
        </a:graphic>
      </p:graphicFrame>
      <p:sp>
        <p:nvSpPr>
          <p:cNvPr id="9" name="Right Arrow 8"/>
          <p:cNvSpPr/>
          <p:nvPr/>
        </p:nvSpPr>
        <p:spPr>
          <a:xfrm>
            <a:off x="928688" y="3286125"/>
            <a:ext cx="285750" cy="285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285875" y="2428875"/>
            <a:ext cx="285750" cy="2000250"/>
          </a:xfrm>
          <a:prstGeom prst="leftBrac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9159" name="Object 4"/>
          <p:cNvGraphicFramePr>
            <a:graphicFrameLocks noChangeAspect="1"/>
          </p:cNvGraphicFramePr>
          <p:nvPr/>
        </p:nvGraphicFramePr>
        <p:xfrm>
          <a:off x="3621088" y="2428877"/>
          <a:ext cx="4165622" cy="446468"/>
        </p:xfrm>
        <a:graphic>
          <a:graphicData uri="http://schemas.openxmlformats.org/presentationml/2006/ole">
            <p:oleObj spid="_x0000_s318468" name="Formula" r:id="rId5" imgW="3017520" imgH="348120" progId="Equation.Ribbit">
              <p:embed/>
            </p:oleObj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2565400" y="4122144"/>
          <a:ext cx="5221310" cy="432128"/>
        </p:xfrm>
        <a:graphic>
          <a:graphicData uri="http://schemas.openxmlformats.org/presentationml/2006/ole">
            <p:oleObj spid="_x0000_s318469" name="Formula" r:id="rId6" imgW="3816360" imgH="3405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Problem Formulation</a:t>
            </a:r>
          </a:p>
          <a:p>
            <a:r>
              <a:rPr lang="en-US" dirty="0" smtClean="0"/>
              <a:t>Theoretical </a:t>
            </a:r>
            <a:r>
              <a:rPr lang="en-US" dirty="0" smtClean="0"/>
              <a:t>Connections</a:t>
            </a:r>
          </a:p>
          <a:p>
            <a:r>
              <a:rPr lang="en-US" dirty="0" smtClean="0"/>
              <a:t>Algorithmic Connections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51131-3B10-466C-9486-5DF36C3DB9F9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ICML 2009, Montreal, Canada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4200" smtClean="0"/>
              <a:t>Laplace M</a:t>
            </a:r>
            <a:r>
              <a:rPr lang="en-US" altLang="zh-CN" sz="4200" baseline="30000" smtClean="0"/>
              <a:t>3</a:t>
            </a:r>
            <a:r>
              <a:rPr lang="en-US" altLang="zh-CN" sz="4200" smtClean="0"/>
              <a:t>Ns (LapM</a:t>
            </a:r>
            <a:r>
              <a:rPr lang="en-US" altLang="zh-CN" sz="4200" baseline="30000" smtClean="0"/>
              <a:t>3</a:t>
            </a:r>
            <a:r>
              <a:rPr lang="en-US" altLang="zh-CN" sz="4200" smtClean="0"/>
              <a:t>N)</a:t>
            </a:r>
            <a:endParaRPr lang="zh-CN" altLang="en-US" sz="4200" smtClean="0"/>
          </a:p>
        </p:txBody>
      </p:sp>
      <p:sp>
        <p:nvSpPr>
          <p:cNvPr id="9224" name="Date Placeholder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BADECF61-5A0C-4125-A587-885B0750F277}" type="datetime1">
              <a:rPr lang="en-US" altLang="zh-CN" smtClean="0">
                <a:latin typeface="Arial" pitchFamily="34" charset="0"/>
              </a:rPr>
              <a:pPr/>
              <a:t>6/12/2009</a:t>
            </a:fld>
            <a:r>
              <a:rPr lang="en-US" altLang="zh-CN" smtClean="0">
                <a:latin typeface="Arial" pitchFamily="34" charset="0"/>
              </a:rPr>
              <a:t>`</a:t>
            </a:r>
            <a:endParaRPr lang="zh-CN" altLang="en-US" dirty="0" smtClean="0">
              <a:latin typeface="Arial" pitchFamily="34" charset="0"/>
            </a:endParaRPr>
          </a:p>
        </p:txBody>
      </p:sp>
      <p:sp>
        <p:nvSpPr>
          <p:cNvPr id="922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ICML 2009, Montreal, Canada</a:t>
            </a:r>
            <a:endParaRPr lang="zh-CN" alt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53353-D1DA-4C1F-BF79-E53EFE390543}" type="slidenum">
              <a:rPr lang="zh-CN" altLang="en-US"/>
              <a:pPr>
                <a:defRPr/>
              </a:pPr>
              <a:t>20</a:t>
            </a:fld>
            <a:endParaRPr lang="zh-CN" altLang="en-US"/>
          </a:p>
        </p:txBody>
      </p:sp>
      <p:sp>
        <p:nvSpPr>
          <p:cNvPr id="11272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400" smtClean="0"/>
              <a:t>The prior in MaxEntNet can be designed to introduce useful regularizatioin effects, such as sparsity bias</a:t>
            </a:r>
          </a:p>
          <a:p>
            <a:pPr eaLnBrk="1" hangingPunct="1"/>
            <a:r>
              <a:rPr lang="en-US" altLang="zh-CN" sz="2400" smtClean="0"/>
              <a:t>Normal prior is not so good for sparse data …</a:t>
            </a:r>
          </a:p>
          <a:p>
            <a:pPr eaLnBrk="1" hangingPunct="1"/>
            <a:endParaRPr lang="en-US" altLang="zh-CN" sz="1000" smtClean="0"/>
          </a:p>
          <a:p>
            <a:pPr eaLnBrk="1" hangingPunct="1"/>
            <a:endParaRPr lang="en-US" altLang="zh-CN" sz="1000" smtClean="0"/>
          </a:p>
          <a:p>
            <a:pPr eaLnBrk="1" hangingPunct="1"/>
            <a:r>
              <a:rPr lang="en-US" altLang="zh-CN" sz="2400" smtClean="0"/>
              <a:t>Instead, we use the Laplace prior …</a:t>
            </a:r>
          </a:p>
          <a:p>
            <a:pPr eaLnBrk="1" hangingPunct="1"/>
            <a:endParaRPr lang="en-US" altLang="zh-CN" sz="2800" smtClean="0"/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mtClean="0"/>
              <a:t>hierarchical representation (scale mixture)</a:t>
            </a:r>
            <a:endParaRPr lang="zh-CN" altLang="en-US" smtClean="0"/>
          </a:p>
        </p:txBody>
      </p:sp>
      <p:pic>
        <p:nvPicPr>
          <p:cNvPr id="11273" name="Picture 4" descr="http://www.cis.hut.fi/aapo/papers/IJCNN99_tutorialweb/img4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0150" y="3000375"/>
            <a:ext cx="222091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1571625" y="3571875"/>
          <a:ext cx="3786188" cy="552450"/>
        </p:xfrm>
        <a:graphic>
          <a:graphicData uri="http://schemas.openxmlformats.org/presentationml/2006/ole">
            <p:oleObj spid="_x0000_s319490" name="Formula" r:id="rId5" imgW="2634120" imgH="433080" progId="Equation.Ribbit">
              <p:embed/>
            </p:oleObj>
          </a:graphicData>
        </a:graphic>
      </p:graphicFrame>
      <p:graphicFrame>
        <p:nvGraphicFramePr>
          <p:cNvPr id="11268" name="Object 7"/>
          <p:cNvGraphicFramePr>
            <a:graphicFrameLocks noChangeAspect="1"/>
          </p:cNvGraphicFramePr>
          <p:nvPr/>
        </p:nvGraphicFramePr>
        <p:xfrm>
          <a:off x="1122363" y="4714875"/>
          <a:ext cx="6570662" cy="493713"/>
        </p:xfrm>
        <a:graphic>
          <a:graphicData uri="http://schemas.openxmlformats.org/presentationml/2006/ole">
            <p:oleObj spid="_x0000_s319491" name="Formula" r:id="rId6" imgW="4277520" imgH="304920" progId="Equation.Ribbit">
              <p:embed/>
            </p:oleObj>
          </a:graphicData>
        </a:graphic>
      </p:graphicFrame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1292225" y="5365750"/>
          <a:ext cx="6351588" cy="563563"/>
        </p:xfrm>
        <a:graphic>
          <a:graphicData uri="http://schemas.openxmlformats.org/presentationml/2006/ole">
            <p:oleObj spid="_x0000_s319492" name="Formula" r:id="rId7" imgW="4337280" imgH="433080" progId="Equation.Ribbit">
              <p:embed/>
            </p:oleObj>
          </a:graphicData>
        </a:graphic>
      </p:graphicFrame>
      <p:graphicFrame>
        <p:nvGraphicFramePr>
          <p:cNvPr id="10251" name="Object 5"/>
          <p:cNvGraphicFramePr>
            <a:graphicFrameLocks noChangeAspect="1"/>
          </p:cNvGraphicFramePr>
          <p:nvPr/>
        </p:nvGraphicFramePr>
        <p:xfrm>
          <a:off x="1651000" y="2714625"/>
          <a:ext cx="1706563" cy="257175"/>
        </p:xfrm>
        <a:graphic>
          <a:graphicData uri="http://schemas.openxmlformats.org/presentationml/2006/ole">
            <p:oleObj spid="_x0000_s319493" name="Formula" r:id="rId8" imgW="1141920" imgH="171720" progId="Equation.Ribbit">
              <p:embed/>
            </p:oleObj>
          </a:graphicData>
        </a:graphic>
      </p:graphicFrame>
      <p:graphicFrame>
        <p:nvGraphicFramePr>
          <p:cNvPr id="49159" name="Object 4"/>
          <p:cNvGraphicFramePr>
            <a:graphicFrameLocks noChangeAspect="1"/>
          </p:cNvGraphicFramePr>
          <p:nvPr/>
        </p:nvGraphicFramePr>
        <p:xfrm>
          <a:off x="4583113" y="2714625"/>
          <a:ext cx="1846262" cy="246063"/>
        </p:xfrm>
        <a:graphic>
          <a:graphicData uri="http://schemas.openxmlformats.org/presentationml/2006/ole">
            <p:oleObj spid="_x0000_s319494" name="Formula" r:id="rId9" imgW="1194120" imgH="171720" progId="Equation.Ribbit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643313" y="2786063"/>
            <a:ext cx="428625" cy="158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214938" y="1617663"/>
            <a:ext cx="35718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lang="en-US" altLang="zh-CN" sz="2000" dirty="0">
                <a:latin typeface="+mn-lt"/>
                <a:ea typeface="宋体" charset="-122"/>
              </a:rPr>
              <a:t>Similar calculation for M</a:t>
            </a:r>
            <a:r>
              <a:rPr lang="en-US" altLang="zh-CN" sz="2000" baseline="30000" dirty="0">
                <a:latin typeface="+mn-lt"/>
                <a:ea typeface="宋体" charset="-122"/>
              </a:rPr>
              <a:t>3</a:t>
            </a:r>
            <a:r>
              <a:rPr lang="en-US" altLang="zh-CN" sz="2000" dirty="0">
                <a:latin typeface="+mn-lt"/>
                <a:ea typeface="宋体" charset="-122"/>
              </a:rPr>
              <a:t>Ns         (</a:t>
            </a:r>
            <a:r>
              <a:rPr lang="en-US" altLang="zh-CN" sz="2000" dirty="0">
                <a:latin typeface="+mn-lt"/>
                <a:ea typeface="+mn-ea"/>
              </a:rPr>
              <a:t>A standard normal prior)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altLang="zh-CN" sz="2000" dirty="0">
              <a:latin typeface="+mn-lt"/>
              <a:ea typeface="+mn-ea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zh-CN" altLang="en-US" sz="2000" dirty="0">
              <a:latin typeface="+mn-lt"/>
              <a:ea typeface="+mn-ea"/>
            </a:endParaRPr>
          </a:p>
        </p:txBody>
      </p:sp>
      <p:sp>
        <p:nvSpPr>
          <p:cNvPr id="11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200" smtClean="0">
                <a:cs typeface="+mj-cs"/>
              </a:rPr>
              <a:t>Posterior shrinkage effect in LapM</a:t>
            </a:r>
            <a:r>
              <a:rPr lang="en-US" altLang="zh-CN" sz="4200" baseline="30000" smtClean="0">
                <a:cs typeface="+mj-cs"/>
              </a:rPr>
              <a:t>3</a:t>
            </a:r>
            <a:r>
              <a:rPr lang="en-US" altLang="zh-CN" sz="4200" smtClean="0">
                <a:cs typeface="+mj-cs"/>
              </a:rPr>
              <a:t>N</a:t>
            </a:r>
            <a:endParaRPr lang="zh-CN" altLang="en-US" sz="4200" smtClean="0">
              <a:cs typeface="+mj-cs"/>
            </a:endParaRPr>
          </a:p>
        </p:txBody>
      </p:sp>
      <p:sp>
        <p:nvSpPr>
          <p:cNvPr id="10253" name="Date Placeholder 18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4B31F36E-2C82-4DD4-B25F-9B56FB95FD07}" type="datetime1">
              <a:rPr lang="en-US" altLang="zh-CN" smtClean="0">
                <a:latin typeface="Arial" pitchFamily="34" charset="0"/>
              </a:rPr>
              <a:pPr/>
              <a:t>6/12/2009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10254" name="Footer Placeholder 20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ICML 2009, Montreal, Canada</a:t>
            </a:r>
            <a:endParaRPr lang="zh-CN" altLang="en-US" dirty="0" smtClean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C01B1-C1C5-4483-AB99-BEEDB2E3ABBE}" type="slidenum">
              <a:rPr lang="zh-CN" altLang="en-US"/>
              <a:pPr>
                <a:defRPr/>
              </a:pPr>
              <a:t>21</a:t>
            </a:fld>
            <a:endParaRPr lang="zh-CN" altLang="en-US"/>
          </a:p>
        </p:txBody>
      </p:sp>
      <p:sp>
        <p:nvSpPr>
          <p:cNvPr id="1229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29113" cy="4525963"/>
          </a:xfrm>
        </p:spPr>
        <p:txBody>
          <a:bodyPr/>
          <a:lstStyle/>
          <a:p>
            <a:pPr eaLnBrk="1" hangingPunct="1"/>
            <a:r>
              <a:rPr lang="en-US" altLang="zh-CN" sz="2000" smtClean="0"/>
              <a:t>Exact integration in LapM</a:t>
            </a:r>
            <a:r>
              <a:rPr lang="en-US" altLang="zh-CN" sz="2000" baseline="30000" smtClean="0"/>
              <a:t>3</a:t>
            </a:r>
            <a:r>
              <a:rPr lang="en-US" altLang="zh-CN" sz="2000" smtClean="0"/>
              <a:t>N</a:t>
            </a:r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2000" smtClean="0"/>
          </a:p>
          <a:p>
            <a:pPr eaLnBrk="1" hangingPunct="1"/>
            <a:endParaRPr lang="en-US" altLang="zh-CN" sz="1400" smtClean="0"/>
          </a:p>
          <a:p>
            <a:pPr eaLnBrk="1" hangingPunct="1"/>
            <a:r>
              <a:rPr lang="en-US" altLang="zh-CN" sz="2000" smtClean="0"/>
              <a:t>Alternatively,</a:t>
            </a:r>
          </a:p>
          <a:p>
            <a:pPr eaLnBrk="1" hangingPunct="1"/>
            <a:endParaRPr lang="en-US" altLang="zh-CN" sz="2000" smtClean="0"/>
          </a:p>
          <a:p>
            <a:pPr lvl="1" eaLnBrk="1" hangingPunct="1">
              <a:buFont typeface="Arial" pitchFamily="34" charset="0"/>
              <a:buNone/>
            </a:pPr>
            <a:endParaRPr lang="zh-CN" altLang="en-US" sz="2000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563563" y="1938338"/>
          <a:ext cx="4008437" cy="1419225"/>
        </p:xfrm>
        <a:graphic>
          <a:graphicData uri="http://schemas.openxmlformats.org/presentationml/2006/ole">
            <p:oleObj spid="_x0000_s320514" name="Formula" r:id="rId3" imgW="3902760" imgH="1350360" progId="Equation.Ribbit">
              <p:embed/>
            </p:oleObj>
          </a:graphicData>
        </a:graphic>
      </p:graphicFrame>
      <p:graphicFrame>
        <p:nvGraphicFramePr>
          <p:cNvPr id="12291" name="Object 6"/>
          <p:cNvGraphicFramePr>
            <a:graphicFrameLocks noChangeAspect="1"/>
          </p:cNvGraphicFramePr>
          <p:nvPr/>
        </p:nvGraphicFramePr>
        <p:xfrm>
          <a:off x="2143125" y="4545013"/>
          <a:ext cx="3294063" cy="527050"/>
        </p:xfrm>
        <a:graphic>
          <a:graphicData uri="http://schemas.openxmlformats.org/presentationml/2006/ole">
            <p:oleObj spid="_x0000_s320515" name="Formula" r:id="rId4" imgW="2881800" imgH="405360" progId="Equation.Ribbit">
              <p:embed/>
            </p:oleObj>
          </a:graphicData>
        </a:graphic>
      </p:graphicFrame>
      <p:graphicFrame>
        <p:nvGraphicFramePr>
          <p:cNvPr id="12292" name="Object 7"/>
          <p:cNvGraphicFramePr>
            <a:graphicFrameLocks noChangeAspect="1"/>
          </p:cNvGraphicFramePr>
          <p:nvPr/>
        </p:nvGraphicFramePr>
        <p:xfrm>
          <a:off x="1071563" y="5064125"/>
          <a:ext cx="2714625" cy="523875"/>
        </p:xfrm>
        <a:graphic>
          <a:graphicData uri="http://schemas.openxmlformats.org/presentationml/2006/ole">
            <p:oleObj spid="_x0000_s320516" name="Formula" r:id="rId5" imgW="1900080" imgH="367200" progId="Equation.Ribbit">
              <p:embed/>
            </p:oleObj>
          </a:graphicData>
        </a:graphic>
      </p:graphicFrame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5461000" y="2428875"/>
          <a:ext cx="3182938" cy="288925"/>
        </p:xfrm>
        <a:graphic>
          <a:graphicData uri="http://schemas.openxmlformats.org/presentationml/2006/ole">
            <p:oleObj spid="_x0000_s320517" name="Formula" r:id="rId6" imgW="1943280" imgH="167760" progId="Equation.Ribbit">
              <p:embed/>
            </p:oleObj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071563" y="3517900"/>
            <a:ext cx="2547937" cy="911225"/>
            <a:chOff x="5500694" y="2428876"/>
            <a:chExt cx="2547931" cy="911221"/>
          </a:xfrm>
        </p:grpSpPr>
        <p:graphicFrame>
          <p:nvGraphicFramePr>
            <p:cNvPr id="10248" name="Object 5"/>
            <p:cNvGraphicFramePr>
              <a:graphicFrameLocks noChangeAspect="1"/>
            </p:cNvGraphicFramePr>
            <p:nvPr/>
          </p:nvGraphicFramePr>
          <p:xfrm>
            <a:off x="5529269" y="2428876"/>
            <a:ext cx="2519356" cy="512760"/>
          </p:xfrm>
          <a:graphic>
            <a:graphicData uri="http://schemas.openxmlformats.org/presentationml/2006/ole">
              <p:oleObj spid="_x0000_s320521" name="Formula" r:id="rId7" imgW="1801080" imgH="367200" progId="Equation.Ribbit">
                <p:embed/>
              </p:oleObj>
            </a:graphicData>
          </a:graphic>
        </p:graphicFrame>
        <p:graphicFrame>
          <p:nvGraphicFramePr>
            <p:cNvPr id="10249" name="Object 11"/>
            <p:cNvGraphicFramePr>
              <a:graphicFrameLocks noChangeAspect="1"/>
            </p:cNvGraphicFramePr>
            <p:nvPr/>
          </p:nvGraphicFramePr>
          <p:xfrm>
            <a:off x="5500694" y="3000372"/>
            <a:ext cx="2489200" cy="339725"/>
          </p:xfrm>
          <a:graphic>
            <a:graphicData uri="http://schemas.openxmlformats.org/presentationml/2006/ole">
              <p:oleObj spid="_x0000_s320522" name="Formula" r:id="rId8" imgW="1778040" imgH="242640" progId="Equation.Ribbit">
                <p:embed/>
              </p:oleObj>
            </a:graphicData>
          </a:graphic>
        </p:graphicFrame>
      </p:grpSp>
      <p:graphicFrame>
        <p:nvGraphicFramePr>
          <p:cNvPr id="12294" name="Object 13"/>
          <p:cNvGraphicFramePr>
            <a:graphicFrameLocks noChangeAspect="1"/>
          </p:cNvGraphicFramePr>
          <p:nvPr/>
        </p:nvGraphicFramePr>
        <p:xfrm>
          <a:off x="857250" y="5572125"/>
          <a:ext cx="3360738" cy="549275"/>
        </p:xfrm>
        <a:graphic>
          <a:graphicData uri="http://schemas.openxmlformats.org/presentationml/2006/ole">
            <p:oleObj spid="_x0000_s320518" name="Formula" r:id="rId9" imgW="2231640" imgH="349560" progId="Equation.Ribbit">
              <p:embed/>
            </p:oleObj>
          </a:graphicData>
        </a:graphic>
      </p:graphicFrame>
      <p:cxnSp>
        <p:nvCxnSpPr>
          <p:cNvPr id="17" name="Curved Connector 16"/>
          <p:cNvCxnSpPr/>
          <p:nvPr/>
        </p:nvCxnSpPr>
        <p:spPr>
          <a:xfrm rot="10800000" flipV="1">
            <a:off x="3143250" y="2714625"/>
            <a:ext cx="4500563" cy="3000375"/>
          </a:xfrm>
          <a:prstGeom prst="curvedConnector3">
            <a:avLst>
              <a:gd name="adj1" fmla="val 49539"/>
            </a:avLst>
          </a:prstGeom>
          <a:ln w="15875">
            <a:solidFill>
              <a:srgbClr val="3516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914775" y="3405188"/>
            <a:ext cx="4443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 functional transformation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500" y="3929063"/>
            <a:ext cx="428625" cy="158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42938" y="5214938"/>
            <a:ext cx="357187" cy="1587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85" name="Object 8"/>
          <p:cNvGraphicFramePr>
            <a:graphicFrameLocks noChangeAspect="1"/>
          </p:cNvGraphicFramePr>
          <p:nvPr/>
        </p:nvGraphicFramePr>
        <p:xfrm>
          <a:off x="3429000" y="3006725"/>
          <a:ext cx="2000250" cy="422275"/>
        </p:xfrm>
        <a:graphic>
          <a:graphicData uri="http://schemas.openxmlformats.org/presentationml/2006/ole">
            <p:oleObj spid="_x0000_s320519" name="Formula" r:id="rId10" imgW="1644840" imgH="348120" progId="Equation.Ribbit">
              <p:embed/>
            </p:oleObj>
          </a:graphicData>
        </a:graphic>
      </p:graphicFrame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5500688" y="3860800"/>
            <a:ext cx="3367087" cy="2505075"/>
            <a:chOff x="5419725" y="3860800"/>
            <a:chExt cx="3367088" cy="2505075"/>
          </a:xfrm>
        </p:grpSpPr>
        <p:pic>
          <p:nvPicPr>
            <p:cNvPr id="10263" name="Picture 3" descr="E:\Paper Writing\ICML2008\Final\post_mean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419725" y="3860800"/>
              <a:ext cx="3367088" cy="242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50" name="Object 22"/>
            <p:cNvGraphicFramePr>
              <a:graphicFrameLocks noChangeAspect="1"/>
            </p:cNvGraphicFramePr>
            <p:nvPr/>
          </p:nvGraphicFramePr>
          <p:xfrm>
            <a:off x="7018331" y="6143625"/>
            <a:ext cx="260350" cy="222250"/>
          </p:xfrm>
          <a:graphic>
            <a:graphicData uri="http://schemas.openxmlformats.org/presentationml/2006/ole">
              <p:oleObj spid="_x0000_s320520" name="Formula" r:id="rId12" imgW="129600" imgH="113040" progId="Equation.Ribbit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4200" smtClean="0"/>
              <a:t>Variational Bayesian Learning</a:t>
            </a:r>
            <a:endParaRPr lang="zh-CN" altLang="en-US" sz="4200" smtClean="0"/>
          </a:p>
        </p:txBody>
      </p:sp>
      <p:sp>
        <p:nvSpPr>
          <p:cNvPr id="11278" name="Date Placeholder 1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3A2077E5-23BA-4076-B1E0-10D8ED143512}" type="datetime1">
              <a:rPr lang="en-US" altLang="zh-CN" smtClean="0">
                <a:latin typeface="Arial" pitchFamily="34" charset="0"/>
              </a:rPr>
              <a:pPr/>
              <a:t>6/12/2009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11279" name="Footer Placeholder 2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smtClean="0">
                <a:latin typeface="Arial" pitchFamily="34" charset="0"/>
              </a:rPr>
              <a:t>ICML 2009, Montreal, Canada</a:t>
            </a:r>
            <a:endParaRPr lang="zh-CN" altLang="en-US" smtClean="0">
              <a:latin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E624C-78E4-4FF5-91D9-E5395CA99962}" type="slidenum">
              <a:rPr lang="zh-CN" altLang="en-US"/>
              <a:pPr>
                <a:defRPr/>
              </a:pPr>
              <a:t>22</a:t>
            </a:fld>
            <a:endParaRPr lang="zh-CN" altLang="en-US"/>
          </a:p>
        </p:txBody>
      </p:sp>
      <p:sp>
        <p:nvSpPr>
          <p:cNvPr id="1331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zh-CN" sz="2000" dirty="0" smtClean="0"/>
              <a:t>Exact dual function is hard to optimize</a:t>
            </a:r>
          </a:p>
          <a:p>
            <a:pPr eaLnBrk="1" hangingPunct="1"/>
            <a:endParaRPr lang="en-US" altLang="zh-CN" sz="1800" dirty="0" smtClean="0"/>
          </a:p>
          <a:p>
            <a:pPr eaLnBrk="1" hangingPunct="1"/>
            <a:endParaRPr lang="en-US" altLang="zh-CN" sz="1000" dirty="0" smtClean="0"/>
          </a:p>
          <a:p>
            <a:pPr eaLnBrk="1" hangingPunct="1"/>
            <a:r>
              <a:rPr lang="en-US" altLang="zh-CN" sz="2000" dirty="0" smtClean="0"/>
              <a:t>Use the hierarchical representation, we get:</a:t>
            </a:r>
          </a:p>
          <a:p>
            <a:pPr eaLnBrk="1" hangingPunct="1"/>
            <a:endParaRPr lang="en-US" altLang="zh-CN" sz="2000" dirty="0" smtClean="0"/>
          </a:p>
          <a:p>
            <a:pPr eaLnBrk="1" hangingPunct="1"/>
            <a:endParaRPr lang="en-US" altLang="zh-CN" sz="2800" dirty="0" smtClean="0"/>
          </a:p>
          <a:p>
            <a:pPr eaLnBrk="1" hangingPunct="1"/>
            <a:r>
              <a:rPr lang="en-US" altLang="zh-CN" sz="2000" dirty="0" smtClean="0"/>
              <a:t>We optimize an upper bound:</a:t>
            </a:r>
          </a:p>
          <a:p>
            <a:pPr eaLnBrk="1" hangingPunct="1"/>
            <a:endParaRPr lang="en-US" altLang="zh-CN" sz="1800" dirty="0" smtClean="0"/>
          </a:p>
          <a:p>
            <a:pPr eaLnBrk="1" hangingPunct="1"/>
            <a:r>
              <a:rPr lang="en-US" altLang="zh-CN" sz="2000" dirty="0" smtClean="0"/>
              <a:t>Why is it easier?</a:t>
            </a:r>
          </a:p>
          <a:p>
            <a:pPr lvl="1" eaLnBrk="1" hangingPunct="1">
              <a:buFont typeface="Perpetua" pitchFamily="18" charset="0"/>
              <a:buChar char="–"/>
            </a:pPr>
            <a:r>
              <a:rPr lang="en-US" altLang="zh-CN" sz="2000" dirty="0" smtClean="0"/>
              <a:t>Alternating minimization leads to nicer optimization problems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143000" y="1841500"/>
          <a:ext cx="3714750" cy="588963"/>
        </p:xfrm>
        <a:graphic>
          <a:graphicData uri="http://schemas.openxmlformats.org/presentationml/2006/ole">
            <p:oleObj spid="_x0000_s321538" name="Formula" r:id="rId3" imgW="2573280" imgH="457200" progId="Equation.Ribbit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518150" y="1643063"/>
          <a:ext cx="3340100" cy="592137"/>
        </p:xfrm>
        <a:graphic>
          <a:graphicData uri="http://schemas.openxmlformats.org/presentationml/2006/ole">
            <p:oleObj spid="_x0000_s321539" name="Formula" r:id="rId4" imgW="2311560" imgH="458640" progId="Equation.Ribbit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5000625" y="2143125"/>
            <a:ext cx="428625" cy="1588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1547813" y="2713038"/>
          <a:ext cx="6167437" cy="1066800"/>
        </p:xfrm>
        <a:graphic>
          <a:graphicData uri="http://schemas.openxmlformats.org/presentationml/2006/ole">
            <p:oleObj spid="_x0000_s321540" name="Formula" r:id="rId5" imgW="3841920" imgH="741960" progId="Equation.Ribbit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000375" y="4065588"/>
          <a:ext cx="3500438" cy="434975"/>
        </p:xfrm>
        <a:graphic>
          <a:graphicData uri="http://schemas.openxmlformats.org/presentationml/2006/ole">
            <p:oleObj spid="_x0000_s321541" name="Formula" r:id="rId6" imgW="2068920" imgH="256680" progId="Equation.Ribbit">
              <p:embed/>
            </p:oleObj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000100" y="5143512"/>
          <a:ext cx="7572428" cy="12858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7444"/>
                <a:gridCol w="4254984"/>
              </a:tblGrid>
              <a:tr h="37161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516F0"/>
                          </a:solidFill>
                        </a:rPr>
                        <a:t>Keep         fixed</a:t>
                      </a:r>
                      <a:endParaRPr lang="en-US" dirty="0">
                        <a:solidFill>
                          <a:srgbClr val="3516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>
                            <a:alpha val="99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516F0"/>
                          </a:solidFill>
                        </a:rPr>
                        <a:t>Keep           fixed</a:t>
                      </a:r>
                      <a:endParaRPr lang="en-US" dirty="0">
                        <a:solidFill>
                          <a:srgbClr val="3516F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>
                            <a:alpha val="99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91427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The</a:t>
                      </a:r>
                      <a:r>
                        <a:rPr lang="en-US" sz="1600" baseline="0" dirty="0" smtClean="0"/>
                        <a:t> effective prior is normal</a:t>
                      </a:r>
                      <a:endParaRPr lang="en-US" sz="1600" dirty="0"/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- Closed form solution of</a:t>
                      </a:r>
                      <a:r>
                        <a:rPr lang="en-US" sz="1600" baseline="0" dirty="0" smtClean="0"/>
                        <a:t>        and its expectation</a:t>
                      </a:r>
                      <a:endParaRPr lang="en-US" sz="1600" dirty="0"/>
                    </a:p>
                  </a:txBody>
                  <a:tcPr>
                    <a:gradFill flip="none" rotWithShape="1"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3325" name="Object 13"/>
          <p:cNvGraphicFramePr>
            <a:graphicFrameLocks noChangeAspect="1"/>
          </p:cNvGraphicFramePr>
          <p:nvPr/>
        </p:nvGraphicFramePr>
        <p:xfrm>
          <a:off x="1643063" y="5214938"/>
          <a:ext cx="315912" cy="219075"/>
        </p:xfrm>
        <a:graphic>
          <a:graphicData uri="http://schemas.openxmlformats.org/presentationml/2006/ole">
            <p:oleObj spid="_x0000_s321542" name="Formula" r:id="rId7" imgW="242640" imgH="167760" progId="Equation.Ribbit">
              <p:embed/>
            </p:oleObj>
          </a:graphicData>
        </a:graphic>
      </p:graphicFrame>
      <p:graphicFrame>
        <p:nvGraphicFramePr>
          <p:cNvPr id="13321" name="Object 7"/>
          <p:cNvGraphicFramePr>
            <a:graphicFrameLocks noChangeAspect="1"/>
          </p:cNvGraphicFramePr>
          <p:nvPr/>
        </p:nvGraphicFramePr>
        <p:xfrm>
          <a:off x="1112838" y="5862638"/>
          <a:ext cx="3062287" cy="495300"/>
        </p:xfrm>
        <a:graphic>
          <a:graphicData uri="http://schemas.openxmlformats.org/presentationml/2006/ole">
            <p:oleObj spid="_x0000_s321543" name="Formula" r:id="rId8" imgW="2103120" imgH="322920" progId="Equation.Ribbit">
              <p:embed/>
            </p:oleObj>
          </a:graphicData>
        </a:graphic>
      </p:graphicFrame>
      <p:graphicFrame>
        <p:nvGraphicFramePr>
          <p:cNvPr id="13326" name="Object 14"/>
          <p:cNvGraphicFramePr>
            <a:graphicFrameLocks noChangeAspect="1"/>
          </p:cNvGraphicFramePr>
          <p:nvPr/>
        </p:nvGraphicFramePr>
        <p:xfrm>
          <a:off x="6286500" y="5572125"/>
          <a:ext cx="315913" cy="219075"/>
        </p:xfrm>
        <a:graphic>
          <a:graphicData uri="http://schemas.openxmlformats.org/presentationml/2006/ole">
            <p:oleObj spid="_x0000_s321544" name="Formula" r:id="rId9" imgW="242640" imgH="167760" progId="Equation.Ribbit">
              <p:embed/>
            </p:oleObj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5000625" y="5214938"/>
          <a:ext cx="428625" cy="242887"/>
        </p:xfrm>
        <a:graphic>
          <a:graphicData uri="http://schemas.openxmlformats.org/presentationml/2006/ole">
            <p:oleObj spid="_x0000_s321545" name="Formula" r:id="rId10" imgW="297360" imgH="167760" progId="Equation.Ribbit">
              <p:embed/>
            </p:oleObj>
          </a:graphicData>
        </a:graphic>
      </p:graphicFrame>
      <p:graphicFrame>
        <p:nvGraphicFramePr>
          <p:cNvPr id="13328" name="Object 16"/>
          <p:cNvGraphicFramePr>
            <a:graphicFrameLocks noChangeAspect="1"/>
          </p:cNvGraphicFramePr>
          <p:nvPr/>
        </p:nvGraphicFramePr>
        <p:xfrm>
          <a:off x="5572125" y="5856288"/>
          <a:ext cx="1333500" cy="457200"/>
        </p:xfrm>
        <a:graphic>
          <a:graphicData uri="http://schemas.openxmlformats.org/presentationml/2006/ole">
            <p:oleObj spid="_x0000_s321546" name="Formula" r:id="rId11" imgW="1033920" imgH="442080" progId="Equation.Ribbit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25711" y="5988626"/>
            <a:ext cx="3231975" cy="369332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宋体" charset="-122"/>
              </a:rPr>
              <a:t>An 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宋体" charset="-122"/>
              </a:rPr>
              <a:t>M</a:t>
            </a:r>
            <a:r>
              <a:rPr lang="en-US" altLang="zh-CN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3</a:t>
            </a:r>
            <a:r>
              <a:rPr lang="en-US" altLang="zh-CN" dirty="0">
                <a:solidFill>
                  <a:srgbClr val="FF0000"/>
                </a:solidFill>
                <a:latin typeface="Arial" charset="0"/>
                <a:ea typeface="宋体" charset="-122"/>
              </a:rPr>
              <a:t>N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宋体" charset="-122"/>
              </a:rPr>
              <a:t> optimization problem!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2066" y="5988626"/>
            <a:ext cx="2364750" cy="369332"/>
          </a:xfrm>
          <a:prstGeom prst="rect">
            <a:avLst/>
          </a:prstGeom>
          <a:noFill/>
          <a:scene3d>
            <a:camera prst="orthographicFront">
              <a:rot lat="0" lon="0" rev="12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Arial" charset="0"/>
                <a:ea typeface="宋体" charset="-122"/>
              </a:rPr>
              <a:t>Closed-form solution!</a:t>
            </a:r>
          </a:p>
        </p:txBody>
      </p:sp>
      <p:graphicFrame>
        <p:nvGraphicFramePr>
          <p:cNvPr id="11285" name="Object 8"/>
          <p:cNvGraphicFramePr>
            <a:graphicFrameLocks noChangeAspect="1"/>
          </p:cNvGraphicFramePr>
          <p:nvPr/>
        </p:nvGraphicFramePr>
        <p:xfrm>
          <a:off x="7005638" y="1214438"/>
          <a:ext cx="2066925" cy="422275"/>
        </p:xfrm>
        <a:graphic>
          <a:graphicData uri="http://schemas.openxmlformats.org/presentationml/2006/ole">
            <p:oleObj spid="_x0000_s321547" name="Formula" r:id="rId12" imgW="1698120" imgH="348120" progId="Equation.Ribbit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572125" y="2286000"/>
          <a:ext cx="3286125" cy="471488"/>
        </p:xfrm>
        <a:graphic>
          <a:graphicData uri="http://schemas.openxmlformats.org/presentationml/2006/ole">
            <p:oleObj spid="_x0000_s321548" name="Formula" r:id="rId13" imgW="2335680" imgH="33552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3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variants of Max-margin MNs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Regularized Structured Hinge Loss Minimization:</a:t>
            </a:r>
          </a:p>
          <a:p>
            <a:endParaRPr lang="en-US" dirty="0" smtClean="0"/>
          </a:p>
          <a:p>
            <a:r>
              <a:rPr lang="en-US" dirty="0" smtClean="0"/>
              <a:t>Special Instantiations: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6C32-BE2E-431B-B7C9-2B78D16C5006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ICML 2009, Montreal, Canada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048000" y="1981200"/>
          <a:ext cx="2743200" cy="401937"/>
        </p:xfrm>
        <a:graphic>
          <a:graphicData uri="http://schemas.openxmlformats.org/presentationml/2006/ole">
            <p:oleObj spid="_x0000_s322562" name="Formula" r:id="rId3" imgW="2498400" imgH="36720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19200" y="2924175"/>
          <a:ext cx="730250" cy="276225"/>
        </p:xfrm>
        <a:graphic>
          <a:graphicData uri="http://schemas.openxmlformats.org/presentationml/2006/ole">
            <p:oleObj spid="_x0000_s322563" name="Formula" r:id="rId4" imgW="649080" imgH="20592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05000" y="3138488"/>
          <a:ext cx="5562600" cy="519112"/>
        </p:xfrm>
        <a:graphic>
          <a:graphicData uri="http://schemas.openxmlformats.org/presentationml/2006/ole">
            <p:oleObj spid="_x0000_s322564" name="Formula" r:id="rId5" imgW="3006360" imgH="301320" progId="Equation.Ribbit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174750" y="3581400"/>
          <a:ext cx="730250" cy="276225"/>
        </p:xfrm>
        <a:graphic>
          <a:graphicData uri="http://schemas.openxmlformats.org/presentationml/2006/ole">
            <p:oleObj spid="_x0000_s322565" name="Formula" r:id="rId6" imgW="649080" imgH="205920" progId="Equation.Ribbit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905000" y="3733801"/>
          <a:ext cx="5562600" cy="519176"/>
        </p:xfrm>
        <a:graphic>
          <a:graphicData uri="http://schemas.openxmlformats.org/presentationml/2006/ole">
            <p:oleObj spid="_x0000_s322566" name="Formula" r:id="rId7" imgW="3006360" imgH="301320" progId="Equation.Ribbit">
              <p:embed/>
            </p:oleObj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143000" y="2819400"/>
            <a:ext cx="6781800" cy="19812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75089" y="2819400"/>
          <a:ext cx="1535112" cy="278589"/>
        </p:xfrm>
        <a:graphic>
          <a:graphicData uri="http://schemas.openxmlformats.org/presentationml/2006/ole">
            <p:oleObj spid="_x0000_s322567" name="Formula" r:id="rId8" imgW="1102680" imgH="172800" progId="Equation.Ribbit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048000" y="4321670"/>
          <a:ext cx="3048000" cy="402730"/>
        </p:xfrm>
        <a:graphic>
          <a:graphicData uri="http://schemas.openxmlformats.org/presentationml/2006/ole">
            <p:oleObj spid="_x0000_s322568" name="Formula" r:id="rId9" imgW="2260800" imgH="298800" progId="Equation.Ribbit">
              <p:embed/>
            </p:oleObj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143000" y="4876800"/>
            <a:ext cx="6781800" cy="1447800"/>
          </a:xfrm>
          <a:prstGeom prst="roundRect">
            <a:avLst/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219201" y="4997451"/>
          <a:ext cx="838199" cy="250181"/>
        </p:xfrm>
        <a:graphic>
          <a:graphicData uri="http://schemas.openxmlformats.org/presentationml/2006/ole">
            <p:oleObj spid="_x0000_s322569" name="Formula" r:id="rId10" imgW="735480" imgH="218520" progId="Equation.Ribbit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219200" y="5310319"/>
          <a:ext cx="6629400" cy="525331"/>
        </p:xfrm>
        <a:graphic>
          <a:graphicData uri="http://schemas.openxmlformats.org/presentationml/2006/ole">
            <p:oleObj spid="_x0000_s322570" name="Formula" r:id="rId11" imgW="4281480" imgH="307440" progId="Equation.Ribbit">
              <p:embed/>
            </p:oleObj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3770313" y="4921251"/>
          <a:ext cx="1944687" cy="260350"/>
        </p:xfrm>
        <a:graphic>
          <a:graphicData uri="http://schemas.openxmlformats.org/presentationml/2006/ole">
            <p:oleObj spid="_x0000_s322571" name="Formula" r:id="rId12" imgW="1535760" imgH="188280" progId="Equation.Ribbit">
              <p:embed/>
            </p:oleObj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2828925" y="5784850"/>
          <a:ext cx="3571875" cy="535195"/>
        </p:xfrm>
        <a:graphic>
          <a:graphicData uri="http://schemas.openxmlformats.org/presentationml/2006/ole">
            <p:oleObj spid="_x0000_s322572" name="Formula" r:id="rId13" imgW="2799360" imgH="41940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CCA5E2-82B5-4E65-B2A3-435DA8BED8BB}" type="datetime1">
              <a:rPr lang="en-US" altLang="zh-CN"/>
              <a:pPr>
                <a:defRPr/>
              </a:pPr>
              <a:t>6/12/2009</a:t>
            </a:fld>
            <a:endParaRPr lang="zh-CN" alt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ICML 2008 @ Helsinki, Finland</a:t>
            </a:r>
            <a:endParaRPr lang="zh-CN" alt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63EE0-D5B4-4E4C-8030-1E75AFF52C33}" type="slidenum">
              <a:rPr lang="zh-CN" altLang="en-US"/>
              <a:pPr/>
              <a:t>24</a:t>
            </a:fld>
            <a:endParaRPr lang="en-US" altLang="zh-CN"/>
          </a:p>
        </p:txBody>
      </p:sp>
      <p:sp>
        <p:nvSpPr>
          <p:cNvPr id="26629" name="Content Placeholder 5"/>
          <p:cNvSpPr>
            <a:spLocks noGrp="1"/>
          </p:cNvSpPr>
          <p:nvPr>
            <p:ph sz="quarter" idx="1"/>
          </p:nvPr>
        </p:nvSpPr>
        <p:spPr>
          <a:xfrm>
            <a:off x="730250" y="1462088"/>
            <a:ext cx="7678738" cy="4845050"/>
          </a:xfrm>
        </p:spPr>
        <p:txBody>
          <a:bodyPr/>
          <a:lstStyle/>
          <a:p>
            <a:pPr marL="292100" indent="-292100" eaLnBrk="1" hangingPunct="1"/>
            <a:endParaRPr lang="en-US" smtClean="0">
              <a:ea typeface="宋体" pitchFamily="2" charset="-122"/>
            </a:endParaRPr>
          </a:p>
          <a:p>
            <a:pPr marL="292100" indent="-292100" eaLnBrk="1" hangingPunct="1">
              <a:buFont typeface="Wingdings 2" pitchFamily="18" charset="2"/>
              <a:buNone/>
            </a:pPr>
            <a:endParaRPr lang="en-US" smtClean="0">
              <a:ea typeface="宋体" pitchFamily="2" charset="-122"/>
            </a:endParaRPr>
          </a:p>
          <a:p>
            <a:pPr marL="292100" indent="-292100" algn="ctr" eaLnBrk="1" hangingPunct="1">
              <a:buFont typeface="Wingdings 2" pitchFamily="18" charset="2"/>
              <a:buNone/>
            </a:pPr>
            <a:r>
              <a:rPr lang="en-US" sz="6600" smtClean="0">
                <a:solidFill>
                  <a:srgbClr val="00B0F0"/>
                </a:solidFill>
                <a:ea typeface="宋体" pitchFamily="2" charset="-122"/>
              </a:rPr>
              <a:t>Thanks!</a:t>
            </a:r>
          </a:p>
          <a:p>
            <a:pPr marL="292100" indent="-292100" eaLnBrk="1" hangingPunct="1">
              <a:buFont typeface="Wingdings 2" pitchFamily="18" charset="2"/>
              <a:buNone/>
            </a:pPr>
            <a:r>
              <a:rPr lang="en-US" sz="2000" smtClean="0">
                <a:solidFill>
                  <a:srgbClr val="FF0000"/>
                </a:solidFill>
                <a:ea typeface="宋体" pitchFamily="2" charset="-122"/>
              </a:rPr>
              <a:t>Reference: </a:t>
            </a:r>
          </a:p>
          <a:p>
            <a:pPr marL="292100" indent="-292100" eaLnBrk="1" hangingPunct="1">
              <a:buFont typeface="Wingdings 2" pitchFamily="18" charset="2"/>
              <a:buNone/>
            </a:pPr>
            <a:endParaRPr lang="en-US" sz="2000" smtClean="0">
              <a:solidFill>
                <a:srgbClr val="7030A0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Structured Prediction</a:t>
            </a:r>
            <a:endParaRPr lang="zh-CN" altLang="en-US" dirty="0" smtClean="0"/>
          </a:p>
        </p:txBody>
      </p:sp>
      <p:sp>
        <p:nvSpPr>
          <p:cNvPr id="2060" name="Date Placeholder 1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fld id="{2C40E76F-AEA5-4929-9246-3439283319E0}" type="datetime1">
              <a:rPr lang="en-US" altLang="zh-CN" smtClean="0">
                <a:latin typeface="Arial" pitchFamily="34" charset="0"/>
              </a:rPr>
              <a:pPr/>
              <a:t>6/12/2009</a:t>
            </a:fld>
            <a:endParaRPr lang="zh-CN" altLang="en-US" smtClean="0">
              <a:latin typeface="Arial" pitchFamily="34" charset="0"/>
            </a:endParaRPr>
          </a:p>
        </p:txBody>
      </p:sp>
      <p:sp>
        <p:nvSpPr>
          <p:cNvPr id="2061" name="Footer Placeholder 1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ICML 2009, Montreal, Canada</a:t>
            </a:r>
            <a:endParaRPr lang="zh-CN" altLang="en-US" dirty="0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6D1DE-859D-4BF1-A49C-951C7D087525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410092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Learning inputs</a:t>
            </a:r>
            <a:r>
              <a:rPr lang="en-US" altLang="zh-CN" dirty="0" smtClean="0"/>
              <a:t>:</a:t>
            </a:r>
          </a:p>
          <a:p>
            <a:pPr lvl="1">
              <a:buFont typeface="Calibri" pitchFamily="34" charset="0"/>
              <a:buChar char="–"/>
              <a:defRPr/>
            </a:pPr>
            <a:r>
              <a:rPr lang="en-US" altLang="zh-CN" dirty="0" smtClean="0"/>
              <a:t>a set of training samples:                              </a:t>
            </a:r>
            <a:r>
              <a:rPr lang="en-US" altLang="zh-CN" dirty="0" smtClean="0"/>
              <a:t>, </a:t>
            </a:r>
            <a:r>
              <a:rPr lang="en-US" altLang="zh-CN" dirty="0" smtClean="0"/>
              <a:t>where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r>
              <a:rPr lang="en-US" altLang="zh-CN" dirty="0" smtClean="0"/>
              <a:t>Examples:</a:t>
            </a:r>
          </a:p>
          <a:p>
            <a:pPr lvl="2">
              <a:buFont typeface="Calibri" pitchFamily="34" charset="0"/>
              <a:buChar char="–"/>
              <a:defRPr/>
            </a:pPr>
            <a:r>
              <a:rPr lang="en-US" altLang="zh-CN" dirty="0" smtClean="0"/>
              <a:t>OCR </a:t>
            </a: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Calibri" pitchFamily="34" charset="0"/>
              <a:buChar char="–"/>
              <a:defRPr/>
            </a:pPr>
            <a:endParaRPr lang="en-US" altLang="zh-CN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altLang="zh-CN" dirty="0" smtClean="0"/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CN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dirty="0" smtClean="0"/>
              <a:t>Learning outputs</a:t>
            </a:r>
            <a:r>
              <a:rPr lang="en-US" altLang="zh-CN" dirty="0" smtClean="0"/>
              <a:t>:</a:t>
            </a:r>
          </a:p>
          <a:p>
            <a:pPr marL="548640" lvl="1" eaLnBrk="1" fontAlgn="auto" hangingPunct="1"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CN" dirty="0" smtClean="0"/>
              <a:t>a predictive function                    </a:t>
            </a:r>
            <a:r>
              <a:rPr lang="en-US" altLang="zh-CN" dirty="0" smtClean="0"/>
              <a:t>:</a:t>
            </a:r>
            <a:endParaRPr lang="zh-CN" alt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29124" y="1839904"/>
          <a:ext cx="1928813" cy="303212"/>
        </p:xfrm>
        <a:graphic>
          <a:graphicData uri="http://schemas.openxmlformats.org/presentationml/2006/ole">
            <p:oleObj spid="_x0000_s304130" name="Formula" r:id="rId4" imgW="1033920" imgH="189360" progId="Equation.Ribbit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643042" y="2219319"/>
          <a:ext cx="5286375" cy="352425"/>
        </p:xfrm>
        <a:graphic>
          <a:graphicData uri="http://schemas.openxmlformats.org/presentationml/2006/ole">
            <p:oleObj spid="_x0000_s304131" name="Formula" r:id="rId5" imgW="2746080" imgH="203400" progId="Equation.Ribbit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643042" y="2571744"/>
          <a:ext cx="5743575" cy="352425"/>
        </p:xfrm>
        <a:graphic>
          <a:graphicData uri="http://schemas.openxmlformats.org/presentationml/2006/ole">
            <p:oleObj spid="_x0000_s304132" name="Formula" r:id="rId6" imgW="3040560" imgH="203400" progId="Equation.Ribbit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929058" y="5143512"/>
          <a:ext cx="1212850" cy="290512"/>
        </p:xfrm>
        <a:graphic>
          <a:graphicData uri="http://schemas.openxmlformats.org/presentationml/2006/ole">
            <p:oleObj spid="_x0000_s304133" name="Formula" r:id="rId7" imgW="632520" imgH="152640" progId="Equation.Ribbit">
              <p:embed/>
            </p:oleObj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678371" y="5643578"/>
          <a:ext cx="1108075" cy="315913"/>
        </p:xfrm>
        <a:graphic>
          <a:graphicData uri="http://schemas.openxmlformats.org/presentationml/2006/ole">
            <p:oleObj spid="_x0000_s304134" name="Formula" r:id="rId8" imgW="597240" imgH="170280" progId="Equation.Ribbit">
              <p:embed/>
            </p:oleObj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2756194" y="3643314"/>
          <a:ext cx="266700" cy="381000"/>
        </p:xfrm>
        <a:graphic>
          <a:graphicData uri="http://schemas.openxmlformats.org/presentationml/2006/ole">
            <p:oleObj spid="_x0000_s304139" name="Acrobat Document" r:id="rId9" imgW="266632" imgH="380752" progId="AcroExch.Document.7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3561064" y="3648077"/>
          <a:ext cx="266700" cy="371475"/>
        </p:xfrm>
        <a:graphic>
          <a:graphicData uri="http://schemas.openxmlformats.org/presentationml/2006/ole">
            <p:oleObj spid="_x0000_s304140" name="Acrobat Document" r:id="rId10" imgW="266632" imgH="371359" progId="AcroExch.Document.7">
              <p:embed/>
            </p:oleObj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4327830" y="3648077"/>
          <a:ext cx="238125" cy="371475"/>
        </p:xfrm>
        <a:graphic>
          <a:graphicData uri="http://schemas.openxmlformats.org/presentationml/2006/ole">
            <p:oleObj spid="_x0000_s304141" name="Acrobat Document" r:id="rId11" imgW="238052" imgH="371359" progId="AcroExch.Document.7">
              <p:embed/>
            </p:oleObj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5061262" y="3648077"/>
          <a:ext cx="266700" cy="371475"/>
        </p:xfrm>
        <a:graphic>
          <a:graphicData uri="http://schemas.openxmlformats.org/presentationml/2006/ole">
            <p:oleObj spid="_x0000_s304142" name="Acrobat Document" r:id="rId12" imgW="266632" imgH="371359" progId="AcroExch.Document.7">
              <p:embed/>
            </p:oleObj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5818505" y="3648077"/>
          <a:ext cx="295275" cy="371475"/>
        </p:xfrm>
        <a:graphic>
          <a:graphicData uri="http://schemas.openxmlformats.org/presentationml/2006/ole">
            <p:oleObj spid="_x0000_s304143" name="Acrobat Document" r:id="rId13" imgW="295213" imgH="371359" progId="AcroExch.Document.7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714612" y="4274114"/>
            <a:ext cx="3273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F13A5"/>
                </a:solidFill>
              </a:rPr>
              <a:t>b</a:t>
            </a:r>
            <a:endParaRPr lang="zh-CN" altLang="en-US" b="1" dirty="0">
              <a:solidFill>
                <a:srgbClr val="2F13A5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00430" y="4274114"/>
            <a:ext cx="2872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2F13A5"/>
                </a:solidFill>
              </a:rPr>
              <a:t>r</a:t>
            </a:r>
            <a:endParaRPr lang="zh-CN" altLang="en-US" b="1" dirty="0">
              <a:solidFill>
                <a:srgbClr val="2F13A5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6248" y="4274114"/>
            <a:ext cx="3273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F13A5"/>
                </a:solidFill>
              </a:rPr>
              <a:t>a</a:t>
            </a:r>
            <a:endParaRPr lang="zh-CN" altLang="en-US" b="1" dirty="0">
              <a:solidFill>
                <a:srgbClr val="2F13A5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628" y="4274114"/>
            <a:ext cx="3273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F13A5"/>
                </a:solidFill>
              </a:rPr>
              <a:t>c</a:t>
            </a:r>
            <a:endParaRPr lang="zh-CN" altLang="en-US" b="1" dirty="0">
              <a:solidFill>
                <a:srgbClr val="2F13A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86446" y="4274114"/>
            <a:ext cx="3273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2F13A5"/>
                </a:solidFill>
              </a:rPr>
              <a:t>e</a:t>
            </a:r>
            <a:endParaRPr lang="zh-CN" altLang="en-US" b="1" dirty="0">
              <a:solidFill>
                <a:srgbClr val="2F13A5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2791119" y="4107661"/>
            <a:ext cx="21510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3576937" y="4107661"/>
            <a:ext cx="21510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291317" y="4107661"/>
            <a:ext cx="21510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077135" y="4107661"/>
            <a:ext cx="21510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5862953" y="4107661"/>
            <a:ext cx="215108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4"/>
          <p:cNvGrpSpPr/>
          <p:nvPr/>
        </p:nvGrpSpPr>
        <p:grpSpPr>
          <a:xfrm>
            <a:off x="3000364" y="3857628"/>
            <a:ext cx="2857520" cy="1588"/>
            <a:chOff x="3357554" y="3000372"/>
            <a:chExt cx="2857520" cy="1588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3357554" y="3000372"/>
              <a:ext cx="57150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143372" y="3000372"/>
              <a:ext cx="57150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57752" y="3000372"/>
              <a:ext cx="57150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643570" y="3000372"/>
              <a:ext cx="57150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60"/>
          <p:cNvGrpSpPr/>
          <p:nvPr/>
        </p:nvGrpSpPr>
        <p:grpSpPr>
          <a:xfrm>
            <a:off x="3041946" y="4387342"/>
            <a:ext cx="2744500" cy="1588"/>
            <a:chOff x="3327698" y="3530086"/>
            <a:chExt cx="2744500" cy="1588"/>
          </a:xfrm>
        </p:grpSpPr>
        <p:cxnSp>
          <p:nvCxnSpPr>
            <p:cNvPr id="40" name="Straight Connector 39"/>
            <p:cNvCxnSpPr>
              <a:stCxn id="24" idx="3"/>
              <a:endCxn id="25" idx="1"/>
            </p:cNvCxnSpPr>
            <p:nvPr/>
          </p:nvCxnSpPr>
          <p:spPr>
            <a:xfrm>
              <a:off x="3327698" y="3530086"/>
              <a:ext cx="45848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5" idx="3"/>
              <a:endCxn id="26" idx="1"/>
            </p:cNvCxnSpPr>
            <p:nvPr/>
          </p:nvCxnSpPr>
          <p:spPr>
            <a:xfrm>
              <a:off x="4073440" y="3530086"/>
              <a:ext cx="498560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6" idx="3"/>
              <a:endCxn id="27" idx="1"/>
            </p:cNvCxnSpPr>
            <p:nvPr/>
          </p:nvCxnSpPr>
          <p:spPr>
            <a:xfrm>
              <a:off x="4899334" y="3530086"/>
              <a:ext cx="387046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7" idx="3"/>
              <a:endCxn id="28" idx="1"/>
            </p:cNvCxnSpPr>
            <p:nvPr/>
          </p:nvCxnSpPr>
          <p:spPr>
            <a:xfrm>
              <a:off x="5613714" y="3530086"/>
              <a:ext cx="458484" cy="158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Regularized Empirical Risk Minimization 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True data distribution: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Risk:</a:t>
            </a:r>
          </a:p>
          <a:p>
            <a:pPr lvl="1"/>
            <a:endParaRPr lang="en-US" altLang="zh-CN" sz="1800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sz="2200" dirty="0" smtClean="0"/>
              <a:t>     is a non-negative loss function, e.g., Hamming loss</a:t>
            </a:r>
          </a:p>
          <a:p>
            <a:pPr lvl="1"/>
            <a:endParaRPr lang="en-US" altLang="zh-CN" sz="2800" dirty="0" smtClean="0"/>
          </a:p>
          <a:p>
            <a:r>
              <a:rPr lang="en-US" altLang="zh-CN" dirty="0" smtClean="0"/>
              <a:t>Empirical </a:t>
            </a:r>
            <a:r>
              <a:rPr lang="en-US" altLang="zh-CN" dirty="0" smtClean="0"/>
              <a:t>Risk                       :</a:t>
            </a:r>
            <a:endParaRPr lang="en-US" altLang="zh-CN" dirty="0" smtClean="0"/>
          </a:p>
          <a:p>
            <a:endParaRPr lang="en-US" altLang="zh-CN" sz="2800" dirty="0" smtClean="0"/>
          </a:p>
          <a:p>
            <a:r>
              <a:rPr lang="en-US" altLang="zh-CN" dirty="0" smtClean="0"/>
              <a:t>Regularized Empirical Risk</a:t>
            </a:r>
          </a:p>
          <a:p>
            <a:pPr lvl="1"/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       </a:t>
            </a:r>
            <a:r>
              <a:rPr lang="en-US" altLang="zh-CN" dirty="0" smtClean="0"/>
              <a:t>  is </a:t>
            </a:r>
            <a:r>
              <a:rPr lang="en-US" altLang="zh-CN" dirty="0" smtClean="0"/>
              <a:t>a </a:t>
            </a:r>
            <a:r>
              <a:rPr lang="en-US" altLang="zh-CN" dirty="0" err="1" smtClean="0"/>
              <a:t>regularizor</a:t>
            </a:r>
            <a:r>
              <a:rPr lang="en-US" altLang="zh-CN" dirty="0" smtClean="0"/>
              <a:t>;     is the regularization parameter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416300" y="1962142"/>
          <a:ext cx="1595438" cy="252412"/>
        </p:xfrm>
        <a:graphic>
          <a:graphicData uri="http://schemas.openxmlformats.org/presentationml/2006/ole">
            <p:oleObj spid="_x0000_s305154" name="Formula" r:id="rId3" imgW="802800" imgH="127080" progId="Equation.Ribbit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36863" y="2571744"/>
          <a:ext cx="2828925" cy="277812"/>
        </p:xfrm>
        <a:graphic>
          <a:graphicData uri="http://schemas.openxmlformats.org/presentationml/2006/ole">
            <p:oleObj spid="_x0000_s305155" name="Formula" r:id="rId4" imgW="1427760" imgH="140040" progId="Equation.Ribbit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200" y="3302000"/>
          <a:ext cx="2357438" cy="685800"/>
        </p:xfrm>
        <a:graphic>
          <a:graphicData uri="http://schemas.openxmlformats.org/presentationml/2006/ole">
            <p:oleObj spid="_x0000_s305156" name="Formula" r:id="rId5" imgW="1188720" imgH="345600" progId="Equation.Ribbit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24000" y="3124200"/>
          <a:ext cx="298450" cy="261937"/>
        </p:xfrm>
        <a:graphic>
          <a:graphicData uri="http://schemas.openxmlformats.org/presentationml/2006/ole">
            <p:oleObj spid="_x0000_s305157" name="Formula" r:id="rId6" imgW="151200" imgH="132120" progId="Equation.Ribbit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663965" y="4214818"/>
          <a:ext cx="2979737" cy="654050"/>
        </p:xfrm>
        <a:graphic>
          <a:graphicData uri="http://schemas.openxmlformats.org/presentationml/2006/ole">
            <p:oleObj spid="_x0000_s305158" name="Formula" r:id="rId7" imgW="1503720" imgH="33048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881445" y="5229239"/>
          <a:ext cx="1762125" cy="271463"/>
        </p:xfrm>
        <a:graphic>
          <a:graphicData uri="http://schemas.openxmlformats.org/presentationml/2006/ole">
            <p:oleObj spid="_x0000_s305159" name="Formula" r:id="rId8" imgW="889200" imgH="137160" progId="Equation.Ribbit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597008" y="5586429"/>
          <a:ext cx="474662" cy="271463"/>
        </p:xfrm>
        <a:graphic>
          <a:graphicData uri="http://schemas.openxmlformats.org/presentationml/2006/ole">
            <p:oleObj spid="_x0000_s305160" name="Formula" r:id="rId9" imgW="239040" imgH="137160" progId="Equation.Ribbit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000496" y="5638800"/>
          <a:ext cx="134937" cy="261937"/>
        </p:xfrm>
        <a:graphic>
          <a:graphicData uri="http://schemas.openxmlformats.org/presentationml/2006/ole">
            <p:oleObj spid="_x0000_s305161" name="Formula" r:id="rId10" imgW="68760" imgH="131040" progId="Equation.Ribbit">
              <p:embed/>
            </p:oleObj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071802" y="3952875"/>
          <a:ext cx="1658937" cy="254000"/>
        </p:xfrm>
        <a:graphic>
          <a:graphicData uri="http://schemas.openxmlformats.org/presentationml/2006/ole">
            <p:oleObj spid="_x0000_s305162" name="Formula" r:id="rId11" imgW="889200" imgH="15876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Max-Margin Markov Networks (M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N)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    -norm </a:t>
            </a:r>
            <a:r>
              <a:rPr lang="en-US" altLang="zh-CN" dirty="0" smtClean="0"/>
              <a:t>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N (</a:t>
            </a:r>
            <a:r>
              <a:rPr lang="en-US" altLang="zh-CN" dirty="0" err="1" smtClean="0"/>
              <a:t>Taskar</a:t>
            </a:r>
            <a:r>
              <a:rPr lang="en-US" altLang="zh-CN" dirty="0" smtClean="0"/>
              <a:t> et al., 2003):</a:t>
            </a: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Base discriminative function: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CN" dirty="0" smtClean="0"/>
              <a:t>The linear form: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Prediction Rule: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Margin: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Structured hinge loss (</a:t>
            </a:r>
            <a:r>
              <a:rPr lang="en-US" altLang="zh-CN" dirty="0" smtClean="0">
                <a:solidFill>
                  <a:srgbClr val="FF0000"/>
                </a:solidFill>
              </a:rPr>
              <a:t>an upper bound of empirical risk</a:t>
            </a:r>
            <a:r>
              <a:rPr lang="en-US" altLang="zh-CN" dirty="0" smtClean="0"/>
              <a:t>):</a:t>
            </a:r>
          </a:p>
          <a:p>
            <a:pPr lvl="1">
              <a:buFont typeface="Trebuchet MS" pitchFamily="34" charset="0"/>
              <a:buChar char="—"/>
            </a:pP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An equivalent formulation:</a:t>
            </a:r>
          </a:p>
          <a:p>
            <a:pPr lvl="1">
              <a:buNone/>
            </a:pPr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   -norm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N:</a:t>
            </a:r>
            <a:endParaRPr lang="zh-CN" alt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235075" y="1447800"/>
          <a:ext cx="309563" cy="384175"/>
        </p:xfrm>
        <a:graphic>
          <a:graphicData uri="http://schemas.openxmlformats.org/presentationml/2006/ole">
            <p:oleObj spid="_x0000_s306178" name="Formula" r:id="rId3" imgW="156240" imgH="193320" progId="Equation.Ribbit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1222375" y="5334000"/>
          <a:ext cx="301625" cy="384175"/>
        </p:xfrm>
        <a:graphic>
          <a:graphicData uri="http://schemas.openxmlformats.org/presentationml/2006/ole">
            <p:oleObj spid="_x0000_s306179" name="Formula" r:id="rId4" imgW="152640" imgH="193320" progId="Equation.Ribbit">
              <p:embed/>
            </p:oleObj>
          </a:graphicData>
        </a:graphic>
      </p:graphicFrame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686300" y="4419600"/>
          <a:ext cx="4000500" cy="1292225"/>
        </p:xfrm>
        <a:graphic>
          <a:graphicData uri="http://schemas.openxmlformats.org/presentationml/2006/ole">
            <p:oleObj spid="_x0000_s306180" name="Formula" r:id="rId5" imgW="3042000" imgH="925920" progId="Equation.Ribbit">
              <p:embed/>
            </p:oleObj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362200" y="3409954"/>
          <a:ext cx="5422900" cy="519112"/>
        </p:xfrm>
        <a:graphic>
          <a:graphicData uri="http://schemas.openxmlformats.org/presentationml/2006/ole">
            <p:oleObj spid="_x0000_s306181" name="Formula" r:id="rId6" imgW="2930040" imgH="301320" progId="Equation.Ribbit">
              <p:embed/>
            </p:oleObj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133600" y="5767407"/>
          <a:ext cx="5562600" cy="519113"/>
        </p:xfrm>
        <a:graphic>
          <a:graphicData uri="http://schemas.openxmlformats.org/presentationml/2006/ole">
            <p:oleObj spid="_x0000_s306182" name="Formula" r:id="rId7" imgW="3006360" imgH="301320" progId="Equation.Ribbit">
              <p:embed/>
            </p:oleObj>
          </a:graphicData>
        </a:graphic>
      </p:graphicFrame>
      <p:graphicFrame>
        <p:nvGraphicFramePr>
          <p:cNvPr id="43015" name="Object 10"/>
          <p:cNvGraphicFramePr>
            <a:graphicFrameLocks noChangeAspect="1"/>
          </p:cNvGraphicFramePr>
          <p:nvPr/>
        </p:nvGraphicFramePr>
        <p:xfrm>
          <a:off x="3428992" y="2436808"/>
          <a:ext cx="2759075" cy="349250"/>
        </p:xfrm>
        <a:graphic>
          <a:graphicData uri="http://schemas.openxmlformats.org/presentationml/2006/ole">
            <p:oleObj spid="_x0000_s306183" name="Formula" r:id="rId8" imgW="1765440" imgH="235080" progId="Equation.Ribbit">
              <p:embed/>
            </p:oleObj>
          </a:graphicData>
        </a:graphic>
      </p:graphicFrame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2532076" y="2786058"/>
          <a:ext cx="3968750" cy="363537"/>
        </p:xfrm>
        <a:graphic>
          <a:graphicData uri="http://schemas.openxmlformats.org/presentationml/2006/ole">
            <p:oleObj spid="_x0000_s306184" name="Formula" r:id="rId9" imgW="2283480" imgH="207360" progId="Equation.Ribbit">
              <p:embed/>
            </p:oleObj>
          </a:graphicData>
        </a:graphic>
      </p:graphicFrame>
      <p:graphicFrame>
        <p:nvGraphicFramePr>
          <p:cNvPr id="43017" name="Object 9"/>
          <p:cNvGraphicFramePr>
            <a:graphicFrameLocks noChangeAspect="1"/>
          </p:cNvGraphicFramePr>
          <p:nvPr/>
        </p:nvGraphicFramePr>
        <p:xfrm>
          <a:off x="4857752" y="1857364"/>
          <a:ext cx="2241550" cy="252413"/>
        </p:xfrm>
        <a:graphic>
          <a:graphicData uri="http://schemas.openxmlformats.org/presentationml/2006/ole">
            <p:oleObj spid="_x0000_s306185" name="Formula" r:id="rId10" imgW="1130400" imgH="127080" progId="Equation.Ribbit">
              <p:embed/>
            </p:oleObj>
          </a:graphicData>
        </a:graphic>
      </p:graphicFrame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3500430" y="2143116"/>
          <a:ext cx="2027238" cy="242887"/>
        </p:xfrm>
        <a:graphic>
          <a:graphicData uri="http://schemas.openxmlformats.org/presentationml/2006/ole">
            <p:oleObj spid="_x0000_s306186" name="Formula" r:id="rId11" imgW="1296720" imgH="164160" progId="Equation.Ribbit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1625600" y="3886200"/>
          <a:ext cx="6451600" cy="323850"/>
        </p:xfrm>
        <a:graphic>
          <a:graphicData uri="http://schemas.openxmlformats.org/presentationml/2006/ole">
            <p:oleObj spid="_x0000_s306187" name="Formula" r:id="rId12" imgW="3254040" imgH="162720" progId="Equation.Ribbit">
              <p:embed/>
            </p:oleObj>
          </a:graphicData>
        </a:graphic>
      </p:graphicFrame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1524000" y="4800600"/>
          <a:ext cx="2435225" cy="384175"/>
        </p:xfrm>
        <a:graphic>
          <a:graphicData uri="http://schemas.openxmlformats.org/presentationml/2006/ole">
            <p:oleObj spid="_x0000_s306188" name="Formula" r:id="rId13" imgW="1228320" imgH="194400" progId="Equation.Ribbit">
              <p:embed/>
            </p:oleObj>
          </a:graphicData>
        </a:graphic>
      </p:graphicFrame>
      <p:sp>
        <p:nvSpPr>
          <p:cNvPr id="18" name="Left-Right Arrow 17"/>
          <p:cNvSpPr/>
          <p:nvPr/>
        </p:nvSpPr>
        <p:spPr>
          <a:xfrm>
            <a:off x="4114800" y="4876800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5132388" y="4929198"/>
          <a:ext cx="3165475" cy="1065213"/>
        </p:xfrm>
        <a:graphic>
          <a:graphicData uri="http://schemas.openxmlformats.org/presentationml/2006/ole">
            <p:oleObj spid="_x0000_s323594" name="Formula" r:id="rId3" imgW="2406960" imgH="76212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Sparsity</a:t>
            </a:r>
            <a:r>
              <a:rPr lang="en-US" altLang="zh-CN" dirty="0" smtClean="0"/>
              <a:t> Interpretation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943616" cy="148113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Equivalent formulation (                             )</a:t>
            </a:r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Projection</a:t>
            </a:r>
            <a:endParaRPr lang="zh-CN" alt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857224" y="3000372"/>
            <a:ext cx="3364576" cy="3276613"/>
            <a:chOff x="857224" y="3000372"/>
            <a:chExt cx="3364576" cy="3276613"/>
          </a:xfrm>
        </p:grpSpPr>
        <p:graphicFrame>
          <p:nvGraphicFramePr>
            <p:cNvPr id="323587" name="Object 3"/>
            <p:cNvGraphicFramePr>
              <a:graphicFrameLocks noChangeAspect="1"/>
            </p:cNvGraphicFramePr>
            <p:nvPr/>
          </p:nvGraphicFramePr>
          <p:xfrm>
            <a:off x="857224" y="3000372"/>
            <a:ext cx="3364576" cy="3276613"/>
          </p:xfrm>
          <a:graphic>
            <a:graphicData uri="http://schemas.openxmlformats.org/presentationml/2006/ole">
              <p:oleObj spid="_x0000_s323587" name="Acrobat Document" r:id="rId4" imgW="2914503" imgH="2838298" progId="AcroExch.Document.7">
                <p:embed/>
              </p:oleObj>
            </a:graphicData>
          </a:graphic>
        </p:graphicFrame>
        <p:cxnSp>
          <p:nvCxnSpPr>
            <p:cNvPr id="10" name="Curved Connector 9"/>
            <p:cNvCxnSpPr/>
            <p:nvPr/>
          </p:nvCxnSpPr>
          <p:spPr>
            <a:xfrm rot="10800000">
              <a:off x="3071802" y="5357826"/>
              <a:ext cx="428628" cy="285752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0800000">
              <a:off x="2643176" y="5429264"/>
              <a:ext cx="857255" cy="571504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3500430" y="5500702"/>
            <a:ext cx="623888" cy="239713"/>
          </p:xfrm>
          <a:graphic>
            <a:graphicData uri="http://schemas.openxmlformats.org/presentationml/2006/ole">
              <p:oleObj spid="_x0000_s323588" name="Formula" r:id="rId5" imgW="313920" imgH="120960" progId="Equation.Ribbit">
                <p:embed/>
              </p:oleObj>
            </a:graphicData>
          </a:graphic>
        </p:graphicFrame>
        <p:graphicFrame>
          <p:nvGraphicFramePr>
            <p:cNvPr id="323589" name="Object 5"/>
            <p:cNvGraphicFramePr>
              <a:graphicFrameLocks noChangeAspect="1"/>
            </p:cNvGraphicFramePr>
            <p:nvPr/>
          </p:nvGraphicFramePr>
          <p:xfrm>
            <a:off x="3500430" y="5857892"/>
            <a:ext cx="623888" cy="239712"/>
          </p:xfrm>
          <a:graphic>
            <a:graphicData uri="http://schemas.openxmlformats.org/presentationml/2006/ole">
              <p:oleObj spid="_x0000_s323589" name="Formula" r:id="rId6" imgW="313920" imgH="120960" progId="Equation.Ribbit">
                <p:embed/>
              </p:oleObj>
            </a:graphicData>
          </a:graphic>
        </p:graphicFrame>
      </p:grpSp>
      <p:graphicFrame>
        <p:nvGraphicFramePr>
          <p:cNvPr id="20" name="Object 12"/>
          <p:cNvGraphicFramePr>
            <a:graphicFrameLocks noChangeAspect="1"/>
          </p:cNvGraphicFramePr>
          <p:nvPr/>
        </p:nvGraphicFramePr>
        <p:xfrm>
          <a:off x="1636713" y="2071678"/>
          <a:ext cx="2447925" cy="347662"/>
        </p:xfrm>
        <a:graphic>
          <a:graphicData uri="http://schemas.openxmlformats.org/presentationml/2006/ole">
            <p:oleObj spid="_x0000_s323590" name="Formula" r:id="rId7" imgW="1234440" imgH="174240" progId="Equation.Ribbit">
              <p:embed/>
            </p:oleObj>
          </a:graphicData>
        </a:graphic>
      </p:graphicFrame>
      <p:sp>
        <p:nvSpPr>
          <p:cNvPr id="21" name="Left-Right Arrow 20"/>
          <p:cNvSpPr/>
          <p:nvPr/>
        </p:nvSpPr>
        <p:spPr>
          <a:xfrm>
            <a:off x="4391028" y="2143116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23591" name="Object 7"/>
          <p:cNvGraphicFramePr>
            <a:graphicFrameLocks noChangeAspect="1"/>
          </p:cNvGraphicFramePr>
          <p:nvPr/>
        </p:nvGraphicFramePr>
        <p:xfrm>
          <a:off x="5313379" y="1928802"/>
          <a:ext cx="1544637" cy="1192213"/>
        </p:xfrm>
        <a:graphic>
          <a:graphicData uri="http://schemas.openxmlformats.org/presentationml/2006/ole">
            <p:oleObj spid="_x0000_s323591" name="Formula" r:id="rId8" imgW="780120" imgH="602280" progId="Equation.Ribbit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286248" y="1500174"/>
          <a:ext cx="2098675" cy="282575"/>
        </p:xfrm>
        <a:graphic>
          <a:graphicData uri="http://schemas.openxmlformats.org/presentationml/2006/ole">
            <p:oleObj spid="_x0000_s323592" name="Formula" r:id="rId9" imgW="1059480" imgH="143640" progId="Equation.Ribbit">
              <p:embed/>
            </p:oleObj>
          </a:graphicData>
        </a:graphic>
      </p:graphicFrame>
      <p:sp>
        <p:nvSpPr>
          <p:cNvPr id="24" name="Content Placeholder 5"/>
          <p:cNvSpPr txBox="1">
            <a:spLocks/>
          </p:cNvSpPr>
          <p:nvPr/>
        </p:nvSpPr>
        <p:spPr bwMode="auto">
          <a:xfrm>
            <a:off x="4357686" y="2928934"/>
            <a:ext cx="464347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Primal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Sparsity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Trebuchet MS" pitchFamily="34" charset="0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Only a few input features have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non-zero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weights in the original model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Pseudo-primal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Sparsity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Trebuchet MS" pitchFamily="34" charset="0"/>
              <a:buChar char="—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Only a few input features have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large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weights in the original model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Dual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Sparsity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:</a:t>
            </a:r>
          </a:p>
          <a:p>
            <a:pPr marL="548640" marR="0" lvl="2" indent="-274320" algn="l" defTabSz="914400" rtl="0" eaLnBrk="0" fontAlgn="base" latinLnBrk="0" hangingPunct="0">
              <a:lnSpc>
                <a:spcPct val="100000"/>
              </a:lnSpc>
              <a:spcBef>
                <a:spcPts val="58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Trebuchet MS" pitchFamily="34" charset="0"/>
              <a:buChar char="—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Only a few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lagrange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multipliers are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non-zero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Example: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linear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max-margin Markov networks)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Trebuchet MS" pitchFamily="34" charset="0"/>
              <a:buChar char="—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en-US" sz="1600" dirty="0">
              <a:ea typeface="+mn-ea"/>
            </a:endParaRP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Trebuchet MS" pitchFamily="34" charset="0"/>
              <a:buChar char="—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Complementary Slackness Condition: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23593" name="Object 9"/>
          <p:cNvGraphicFramePr>
            <a:graphicFrameLocks noChangeAspect="1"/>
          </p:cNvGraphicFramePr>
          <p:nvPr/>
        </p:nvGraphicFramePr>
        <p:xfrm>
          <a:off x="5000628" y="5918006"/>
          <a:ext cx="3714776" cy="225638"/>
        </p:xfrm>
        <a:graphic>
          <a:graphicData uri="http://schemas.openxmlformats.org/presentationml/2006/ole">
            <p:oleObj spid="_x0000_s323593" name="Formula" r:id="rId10" imgW="2633040" imgH="160200" progId="Equation.Ribbi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6" name="Object 2"/>
          <p:cNvGraphicFramePr>
            <a:graphicFrameLocks noChangeAspect="1"/>
          </p:cNvGraphicFramePr>
          <p:nvPr/>
        </p:nvGraphicFramePr>
        <p:xfrm>
          <a:off x="4305300" y="4343400"/>
          <a:ext cx="4762500" cy="1139825"/>
        </p:xfrm>
        <a:graphic>
          <a:graphicData uri="http://schemas.openxmlformats.org/presentationml/2006/ole">
            <p:oleObj spid="_x0000_s307206" name="Formula" r:id="rId3" imgW="3192840" imgH="66060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Laplace Max-Margin Markov Networks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rmAutofit fontScale="92500"/>
          </a:bodyPr>
          <a:lstStyle/>
          <a:p>
            <a:r>
              <a:rPr lang="en-US" altLang="zh-CN" dirty="0" err="1" smtClean="0"/>
              <a:t>MaxEnDNet</a:t>
            </a:r>
            <a:r>
              <a:rPr lang="en-US" altLang="zh-CN" dirty="0" smtClean="0"/>
              <a:t> – an average </a:t>
            </a:r>
            <a:r>
              <a:rPr lang="en-US" altLang="zh-CN" dirty="0" smtClean="0"/>
              <a:t>model (Zhu et al., 2008)</a:t>
            </a: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Base discriminative function: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Effective discriminative function: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Predictive rule: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Margin:</a:t>
            </a:r>
          </a:p>
          <a:p>
            <a:pPr lvl="1">
              <a:buFont typeface="Trebuchet MS" pitchFamily="34" charset="0"/>
              <a:buChar char="—"/>
            </a:pPr>
            <a:r>
              <a:rPr lang="en-US" altLang="zh-CN" i="1" dirty="0" smtClean="0">
                <a:solidFill>
                  <a:srgbClr val="FF0000"/>
                </a:solidFill>
              </a:rPr>
              <a:t>Expected</a:t>
            </a:r>
            <a:r>
              <a:rPr lang="en-US" altLang="zh-CN" dirty="0" smtClean="0"/>
              <a:t> structured hinge loss: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sz="900" dirty="0" smtClean="0"/>
          </a:p>
          <a:p>
            <a:pPr lvl="1"/>
            <a:endParaRPr lang="en-US" altLang="zh-CN" sz="900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smtClean="0"/>
              <a:t>Learning problem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Laplace </a:t>
            </a:r>
            <a:r>
              <a:rPr lang="en-US" altLang="zh-CN" dirty="0" smtClean="0"/>
              <a:t>max-margin Markov network is the Laplace </a:t>
            </a:r>
            <a:r>
              <a:rPr lang="en-US" altLang="zh-CN" dirty="0" err="1" smtClean="0"/>
              <a:t>MaxEnDNet</a:t>
            </a:r>
            <a:endParaRPr lang="en-US" altLang="zh-CN" dirty="0" smtClean="0"/>
          </a:p>
          <a:p>
            <a:pPr lvl="1">
              <a:buFont typeface="Trebuchet MS" pitchFamily="34" charset="0"/>
              <a:buChar char="—"/>
            </a:pPr>
            <a:r>
              <a:rPr lang="en-US" altLang="zh-CN" dirty="0" err="1" smtClean="0"/>
              <a:t>MaxEnDNet</a:t>
            </a:r>
            <a:r>
              <a:rPr lang="en-US" altLang="zh-CN" dirty="0" smtClean="0"/>
              <a:t> with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prior </a:t>
            </a:r>
            <a:r>
              <a:rPr lang="en-US" altLang="zh-CN" dirty="0" smtClean="0"/>
              <a:t>being</a:t>
            </a:r>
            <a:r>
              <a:rPr lang="en-US" altLang="zh-CN" dirty="0" smtClean="0"/>
              <a:t> </a:t>
            </a:r>
            <a:r>
              <a:rPr lang="en-US" altLang="zh-CN" dirty="0" smtClean="0"/>
              <a:t>a </a:t>
            </a:r>
            <a:r>
              <a:rPr lang="en-US" altLang="zh-CN" dirty="0" smtClean="0"/>
              <a:t>Laplace distribution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46082" name="Object 10"/>
          <p:cNvGraphicFramePr>
            <a:graphicFrameLocks noChangeAspect="1"/>
          </p:cNvGraphicFramePr>
          <p:nvPr/>
        </p:nvGraphicFramePr>
        <p:xfrm>
          <a:off x="3357554" y="2600321"/>
          <a:ext cx="2597150" cy="257175"/>
        </p:xfrm>
        <a:graphic>
          <a:graphicData uri="http://schemas.openxmlformats.org/presentationml/2006/ole">
            <p:oleObj spid="_x0000_s307202" name="Formula" r:id="rId4" imgW="1661400" imgH="172800" progId="Equation.Ribbit">
              <p:embed/>
            </p:oleObj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5072066" y="2212969"/>
          <a:ext cx="2890838" cy="287337"/>
        </p:xfrm>
        <a:graphic>
          <a:graphicData uri="http://schemas.openxmlformats.org/presentationml/2006/ole">
            <p:oleObj spid="_x0000_s307203" name="Formula" r:id="rId5" imgW="1627200" imgH="148680" progId="Equation.Ribbit">
              <p:embed/>
            </p:oleObj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500298" y="2922586"/>
          <a:ext cx="3305175" cy="363538"/>
        </p:xfrm>
        <a:graphic>
          <a:graphicData uri="http://schemas.openxmlformats.org/presentationml/2006/ole">
            <p:oleObj spid="_x0000_s307204" name="Formula" r:id="rId6" imgW="1902600" imgH="207360" progId="Equation.Ribbit">
              <p:embed/>
            </p:oleObj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714876" y="1890703"/>
          <a:ext cx="2241550" cy="252413"/>
        </p:xfrm>
        <a:graphic>
          <a:graphicData uri="http://schemas.openxmlformats.org/presentationml/2006/ole">
            <p:oleObj spid="_x0000_s307205" name="Formula" r:id="rId7" imgW="1130400" imgH="127080" progId="Equation.Ribbit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408113" y="3568705"/>
          <a:ext cx="7089775" cy="574675"/>
        </p:xfrm>
        <a:graphic>
          <a:graphicData uri="http://schemas.openxmlformats.org/presentationml/2006/ole">
            <p:oleObj spid="_x0000_s307207" name="Formula" r:id="rId8" imgW="3576600" imgH="289800" progId="Equation.Ribbit">
              <p:embed/>
            </p:oleObj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33400" y="4622811"/>
          <a:ext cx="3429000" cy="377825"/>
        </p:xfrm>
        <a:graphic>
          <a:graphicData uri="http://schemas.openxmlformats.org/presentationml/2006/ole">
            <p:oleObj spid="_x0000_s307208" name="Formula" r:id="rId9" imgW="1881000" imgH="190800" progId="Equation.Ribbit">
              <p:embed/>
            </p:oleObj>
          </a:graphicData>
        </a:graphic>
      </p:graphicFrame>
      <p:sp>
        <p:nvSpPr>
          <p:cNvPr id="17" name="Left-Right Arrow 16"/>
          <p:cNvSpPr/>
          <p:nvPr/>
        </p:nvSpPr>
        <p:spPr>
          <a:xfrm>
            <a:off x="3657600" y="4876800"/>
            <a:ext cx="609600" cy="152400"/>
          </a:xfrm>
          <a:prstGeom prst="left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Adaptive Max-Margin Markov Networks</a:t>
            </a:r>
            <a:endParaRPr lang="zh-CN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5F93E-C8D4-4C6A-8E50-156D451BCD9D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ICML 2009, Montreal, Canada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a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sz="1200" dirty="0" smtClean="0"/>
          </a:p>
          <a:p>
            <a:r>
              <a:rPr lang="en-US" sz="2400" dirty="0" smtClean="0"/>
              <a:t>Intuition from the scale-mixture interpretation of Laplace distribution</a:t>
            </a:r>
            <a:endParaRPr lang="zh-CN" alt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098675" y="2124075"/>
          <a:ext cx="4683125" cy="1152525"/>
        </p:xfrm>
        <a:graphic>
          <a:graphicData uri="http://schemas.openxmlformats.org/presentationml/2006/ole">
            <p:oleObj spid="_x0000_s308226" name="Formula" r:id="rId3" imgW="2620080" imgH="644040" progId="Equation.Ribbit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231900" y="1519238"/>
          <a:ext cx="3721100" cy="385762"/>
        </p:xfrm>
        <a:graphic>
          <a:graphicData uri="http://schemas.openxmlformats.org/presentationml/2006/ole">
            <p:oleObj spid="_x0000_s308227" name="Formula" r:id="rId4" imgW="1519200" imgH="157680" progId="Equation.Ribbit">
              <p:embed/>
            </p:oleObj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066800" y="4643438"/>
          <a:ext cx="6570663" cy="493712"/>
        </p:xfrm>
        <a:graphic>
          <a:graphicData uri="http://schemas.openxmlformats.org/presentationml/2006/ole">
            <p:oleObj spid="_x0000_s308228" name="Formula" r:id="rId5" imgW="4277520" imgH="304920" progId="Equation.Ribbit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084262" y="5222883"/>
          <a:ext cx="6351588" cy="563563"/>
        </p:xfrm>
        <a:graphic>
          <a:graphicData uri="http://schemas.openxmlformats.org/presentationml/2006/ole">
            <p:oleObj spid="_x0000_s308229" name="Formula" r:id="rId6" imgW="4337280" imgH="433080" progId="Equation.Ribbit">
              <p:embed/>
            </p:oleObj>
          </a:graphicData>
        </a:graphic>
      </p:graphicFrame>
      <p:sp>
        <p:nvSpPr>
          <p:cNvPr id="11" name="Oval 10"/>
          <p:cNvSpPr/>
          <p:nvPr/>
        </p:nvSpPr>
        <p:spPr>
          <a:xfrm>
            <a:off x="4419600" y="2057400"/>
            <a:ext cx="1066800" cy="381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84462" y="4719646"/>
            <a:ext cx="1295400" cy="381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11" idx="4"/>
            <a:endCxn id="12" idx="0"/>
          </p:cNvCxnSpPr>
          <p:nvPr/>
        </p:nvCxnSpPr>
        <p:spPr>
          <a:xfrm rot="5400000">
            <a:off x="3001958" y="2768604"/>
            <a:ext cx="2281246" cy="162083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747407" y="2590800"/>
            <a:ext cx="2577193" cy="6858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79862" y="4643446"/>
            <a:ext cx="3810000" cy="609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4" idx="4"/>
            <a:endCxn id="15" idx="0"/>
          </p:cNvCxnSpPr>
          <p:nvPr/>
        </p:nvCxnSpPr>
        <p:spPr>
          <a:xfrm rot="16200000" flipH="1">
            <a:off x="4777010" y="3535594"/>
            <a:ext cx="1366846" cy="84885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9524" y="3286124"/>
            <a:ext cx="461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First-order moment matching constraint.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7" descr="F:\Jun Zhu\Graduation 2009\epsilon-insensitive loss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4214818"/>
            <a:ext cx="857256" cy="171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57250" y="1571612"/>
          <a:ext cx="7772400" cy="1289050"/>
        </p:xfrm>
        <a:graphic>
          <a:graphicData uri="http://schemas.openxmlformats.org/presentationml/2006/ole">
            <p:oleObj spid="_x0000_s310275" name="Formula" r:id="rId3" imgW="4910040" imgH="800280" progId="Equation.Ribbit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r>
              <a:rPr lang="en-US" sz="1800" dirty="0" smtClean="0"/>
              <a:t>Entropic </a:t>
            </a:r>
            <a:r>
              <a:rPr lang="en-US" sz="1800" dirty="0" err="1" smtClean="0"/>
              <a:t>Regularizer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pPr lvl="1"/>
            <a:r>
              <a:rPr lang="en-US" sz="1700" dirty="0" smtClean="0"/>
              <a:t>Strict positive: </a:t>
            </a:r>
          </a:p>
          <a:p>
            <a:pPr lvl="1"/>
            <a:r>
              <a:rPr lang="en-US" sz="1700" dirty="0" smtClean="0"/>
              <a:t>Monotonically increasing:</a:t>
            </a:r>
          </a:p>
          <a:p>
            <a:pPr lvl="1"/>
            <a:endParaRPr lang="en-US" sz="1700" dirty="0" smtClean="0"/>
          </a:p>
          <a:p>
            <a:pPr lvl="1"/>
            <a:endParaRPr lang="en-US" sz="300" dirty="0" smtClean="0"/>
          </a:p>
          <a:p>
            <a:pPr lvl="1"/>
            <a:r>
              <a:rPr lang="en-US" sz="1700" dirty="0" smtClean="0"/>
              <a:t>Approaching the 1-norm:</a:t>
            </a:r>
            <a:endParaRPr lang="en-US" sz="17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B0376-6F54-4AE6-8106-2A27BCBBB6A2}" type="datetime1">
              <a:rPr lang="en-US" altLang="zh-CN" smtClean="0"/>
              <a:pPr/>
              <a:t>6/12/2009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BCC9D-8CE7-4148-8E53-752E953DB60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ICML 2009, Montreal, Canada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85786" y="631825"/>
          <a:ext cx="4186238" cy="587375"/>
        </p:xfrm>
        <a:graphic>
          <a:graphicData uri="http://schemas.openxmlformats.org/presentationml/2006/ole">
            <p:oleObj spid="_x0000_s310274" name="Formula" r:id="rId4" imgW="2111040" imgH="297360" progId="Equation.Ribbit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81444" y="3140976"/>
          <a:ext cx="3505200" cy="502338"/>
        </p:xfrm>
        <a:graphic>
          <a:graphicData uri="http://schemas.openxmlformats.org/presentationml/2006/ole">
            <p:oleObj spid="_x0000_s310276" name="Formula" r:id="rId5" imgW="2514600" imgH="359640" progId="Equation.Ribbit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800252" y="4326667"/>
          <a:ext cx="6629400" cy="459655"/>
        </p:xfrm>
        <a:graphic>
          <a:graphicData uri="http://schemas.openxmlformats.org/presentationml/2006/ole">
            <p:oleObj spid="_x0000_s310277" name="Formula" r:id="rId6" imgW="4623120" imgH="309960" progId="Equation.Ribbit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43240" y="3754442"/>
          <a:ext cx="3313112" cy="246062"/>
        </p:xfrm>
        <a:graphic>
          <a:graphicData uri="http://schemas.openxmlformats.org/presentationml/2006/ole">
            <p:oleObj spid="_x0000_s310278" name="Formula" r:id="rId7" imgW="2169360" imgH="160200" progId="Equation.Ribbit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657600" y="5072074"/>
          <a:ext cx="3165475" cy="271463"/>
        </p:xfrm>
        <a:graphic>
          <a:graphicData uri="http://schemas.openxmlformats.org/presentationml/2006/ole">
            <p:oleObj spid="_x0000_s310279" name="Formula" r:id="rId8" imgW="1597680" imgH="137160" progId="Equation.Ribbit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914400" y="5572140"/>
          <a:ext cx="7772400" cy="268288"/>
        </p:xfrm>
        <a:graphic>
          <a:graphicData uri="http://schemas.openxmlformats.org/presentationml/2006/ole">
            <p:oleObj spid="_x0000_s310280" name="Formula" r:id="rId9" imgW="4241880" imgH="152640" progId="Equation.Ribbit">
              <p:embed/>
            </p:oleObj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2571736" y="2857496"/>
            <a:ext cx="3571900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J20ZHU@XFPWXIQFUVWXY5K7" val="289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16">
      <a:majorFont>
        <a:latin typeface="Computer Modern"/>
        <a:ea typeface="幼圆"/>
        <a:cs typeface=""/>
      </a:majorFont>
      <a:minorFont>
        <a:latin typeface="Perpetua"/>
        <a:ea typeface="宋体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>
    <a:extraClrScheme>
      <a:clrScheme name="Equity 1">
        <a:dk1>
          <a:srgbClr val="000000"/>
        </a:dk1>
        <a:lt1>
          <a:srgbClr val="FFFFFF"/>
        </a:lt1>
        <a:dk2>
          <a:srgbClr val="696464"/>
        </a:dk2>
        <a:lt2>
          <a:srgbClr val="E9E5DC"/>
        </a:lt2>
        <a:accent1>
          <a:srgbClr val="D34817"/>
        </a:accent1>
        <a:accent2>
          <a:srgbClr val="9B2D1F"/>
        </a:accent2>
        <a:accent3>
          <a:srgbClr val="FFFFFF"/>
        </a:accent3>
        <a:accent4>
          <a:srgbClr val="000000"/>
        </a:accent4>
        <a:accent5>
          <a:srgbClr val="E6B1AB"/>
        </a:accent5>
        <a:accent6>
          <a:srgbClr val="8C281B"/>
        </a:accent6>
        <a:hlink>
          <a:srgbClr val="CC9900"/>
        </a:hlink>
        <a:folHlink>
          <a:srgbClr val="96A9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99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3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4">
        <a:dk1>
          <a:srgbClr val="000000"/>
        </a:dk1>
        <a:lt1>
          <a:srgbClr val="FFFFFF"/>
        </a:lt1>
        <a:dk2>
          <a:srgbClr val="EAEAEA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6666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5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6666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6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003A74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AEBC"/>
        </a:accent5>
        <a:accent6>
          <a:srgbClr val="5C5CE7"/>
        </a:accent6>
        <a:hlink>
          <a:srgbClr val="6666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7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004E4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5C5CE7"/>
        </a:accent6>
        <a:hlink>
          <a:srgbClr val="6666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quity 8">
        <a:dk1>
          <a:srgbClr val="000000"/>
        </a:dk1>
        <a:lt1>
          <a:srgbClr val="FFFFFF"/>
        </a:lt1>
        <a:dk2>
          <a:srgbClr val="000000"/>
        </a:dk2>
        <a:lt2>
          <a:srgbClr val="3E3E5C"/>
        </a:lt2>
        <a:accent1>
          <a:srgbClr val="004E4C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AAB2B2"/>
        </a:accent5>
        <a:accent6>
          <a:srgbClr val="5C5CE7"/>
        </a:accent6>
        <a:hlink>
          <a:srgbClr val="004E4C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17397</TotalTime>
  <Words>882</Words>
  <Application>Microsoft Office PowerPoint</Application>
  <PresentationFormat>On-screen Show (4:3)</PresentationFormat>
  <Paragraphs>318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宋体</vt:lpstr>
      <vt:lpstr>Franklin Gothic Book</vt:lpstr>
      <vt:lpstr>幼圆</vt:lpstr>
      <vt:lpstr>Wingdings 2</vt:lpstr>
      <vt:lpstr>Calibri</vt:lpstr>
      <vt:lpstr>Perpetua</vt:lpstr>
      <vt:lpstr>Century Schoolbook</vt:lpstr>
      <vt:lpstr>Symbol</vt:lpstr>
      <vt:lpstr>Equity</vt:lpstr>
      <vt:lpstr>Formula</vt:lpstr>
      <vt:lpstr>Aurora Equation</vt:lpstr>
      <vt:lpstr>Acrobat Document</vt:lpstr>
      <vt:lpstr>Adobe Acrobat Document</vt:lpstr>
      <vt:lpstr>On Primal and Dual Sparsity of Markov Networks</vt:lpstr>
      <vt:lpstr>Outline</vt:lpstr>
      <vt:lpstr>Structured Prediction</vt:lpstr>
      <vt:lpstr>Regularized Empirical Risk Minimization </vt:lpstr>
      <vt:lpstr>Max-Margin Markov Networks (M3N)</vt:lpstr>
      <vt:lpstr>Sparsity Interpretation</vt:lpstr>
      <vt:lpstr>Laplace Max-Margin Markov Networks</vt:lpstr>
      <vt:lpstr>Adaptive Max-Margin Markov Networks</vt:lpstr>
      <vt:lpstr>Slide 9</vt:lpstr>
      <vt:lpstr>Graphic illustration</vt:lpstr>
      <vt:lpstr>Algorithmic Connections</vt:lpstr>
      <vt:lpstr>Relationship Summary</vt:lpstr>
      <vt:lpstr>Synthetic Data Sets</vt:lpstr>
      <vt:lpstr>OCR Data Sets</vt:lpstr>
      <vt:lpstr>Algorithm Comparison</vt:lpstr>
      <vt:lpstr>Web Data Extraction</vt:lpstr>
      <vt:lpstr>Summary</vt:lpstr>
      <vt:lpstr>Solution to MaxEnDNet</vt:lpstr>
      <vt:lpstr>Reduction to M3Ns</vt:lpstr>
      <vt:lpstr>Laplace M3Ns (LapM3N)</vt:lpstr>
      <vt:lpstr>Posterior shrinkage effect in LapM3N</vt:lpstr>
      <vt:lpstr>Variational Bayesian Learning</vt:lpstr>
      <vt:lpstr>Three variants of Max-margin MNs</vt:lpstr>
      <vt:lpstr>Slide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Max-Margin Markov Networks</dc:title>
  <dc:creator>J. J. Zhu</dc:creator>
  <cp:lastModifiedBy>jjzhunet9</cp:lastModifiedBy>
  <cp:revision>1003</cp:revision>
  <dcterms:created xsi:type="dcterms:W3CDTF">2008-02-23T03:13:28Z</dcterms:created>
  <dcterms:modified xsi:type="dcterms:W3CDTF">2009-06-12T13:33:40Z</dcterms:modified>
</cp:coreProperties>
</file>