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charts/chart1.xml" ContentType="application/vnd.openxmlformats-officedocument.drawingml.char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charts/chart2.xml" ContentType="application/vnd.openxmlformats-officedocument.drawingml.char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20"/>
  </p:notesMasterIdLst>
  <p:sldIdLst>
    <p:sldId id="256" r:id="rId2"/>
    <p:sldId id="276" r:id="rId3"/>
    <p:sldId id="260" r:id="rId4"/>
    <p:sldId id="301" r:id="rId5"/>
    <p:sldId id="290" r:id="rId6"/>
    <p:sldId id="292" r:id="rId7"/>
    <p:sldId id="293" r:id="rId8"/>
    <p:sldId id="294" r:id="rId9"/>
    <p:sldId id="295" r:id="rId10"/>
    <p:sldId id="296" r:id="rId11"/>
    <p:sldId id="297" r:id="rId12"/>
    <p:sldId id="277" r:id="rId13"/>
    <p:sldId id="299" r:id="rId14"/>
    <p:sldId id="298" r:id="rId15"/>
    <p:sldId id="300" r:id="rId16"/>
    <p:sldId id="289" r:id="rId17"/>
    <p:sldId id="258" r:id="rId18"/>
    <p:sldId id="259" r:id="rId1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5A5A5A"/>
    <a:srgbClr val="666602"/>
    <a:srgbClr val="E15300"/>
    <a:srgbClr val="3C3C3C"/>
    <a:srgbClr val="2D2D2D"/>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horzBarState="maximized">
    <p:restoredLeft sz="15620"/>
    <p:restoredTop sz="94660"/>
  </p:normalViewPr>
  <p:slideViewPr>
    <p:cSldViewPr>
      <p:cViewPr varScale="1">
        <p:scale>
          <a:sx n="113" d="100"/>
          <a:sy n="113" d="100"/>
        </p:scale>
        <p:origin x="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theme" Target="theme/theme1.xml"/><Relationship Id="rId25"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14" Type="http://schemas.openxmlformats.org/officeDocument/2006/relationships/slide" Target="slides/slide13.xml"/><Relationship Id="rId23" Type="http://schemas.openxmlformats.org/officeDocument/2006/relationships/viewProps" Target="viewProps.xml"/><Relationship Id="rId4" Type="http://schemas.openxmlformats.org/officeDocument/2006/relationships/slide" Target="slides/slide3.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notesMaster" Target="notesMasters/notesMaster1.xml"/><Relationship Id="rId22" Type="http://schemas.openxmlformats.org/officeDocument/2006/relationships/presProps" Target="presProps.xml"/><Relationship Id="rId21" Type="http://schemas.openxmlformats.org/officeDocument/2006/relationships/printerSettings" Target="printerSettings/printerSettings1.bin"/><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Picabia:Users:gordon:Desktop:Story-Analysis-fin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Picabia:Users:gordon:Desktop:Story-Analysis-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sz="1200" b="0" i="0">
                <a:latin typeface="Helvetica"/>
              </a:defRPr>
            </a:pPr>
            <a:r>
              <a:rPr lang="en-US" sz="1200" b="0" i="0" baseline="0">
                <a:latin typeface="Helvetica"/>
              </a:rPr>
              <a:t>Stories per post by tiergroup</a:t>
            </a:r>
            <a:endParaRPr lang="en-US" sz="1200" b="0" i="0">
              <a:latin typeface="Helvetica"/>
            </a:endParaRPr>
          </a:p>
        </c:rich>
      </c:tx>
      <c:layout>
        <c:manualLayout>
          <c:xMode val="edge"/>
          <c:yMode val="edge"/>
          <c:x val="0.189939943947684"/>
          <c:y val="0.0379628171478565"/>
        </c:manualLayout>
      </c:layout>
    </c:title>
    <c:plotArea>
      <c:layout/>
      <c:barChart>
        <c:barDir val="col"/>
        <c:grouping val="clustered"/>
        <c:ser>
          <c:idx val="0"/>
          <c:order val="0"/>
          <c:tx>
            <c:strRef>
              <c:f>Sheet1!$D$1</c:f>
              <c:strCache>
                <c:ptCount val="1"/>
                <c:pt idx="0">
                  <c:v>ratio</c:v>
                </c:pt>
              </c:strCache>
            </c:strRef>
          </c:tx>
          <c:spPr>
            <a:solidFill>
              <a:schemeClr val="tx1">
                <a:lumMod val="65000"/>
                <a:lumOff val="35000"/>
              </a:schemeClr>
            </a:solidFill>
            <a:effectLst/>
          </c:spPr>
          <c:cat>
            <c:strRef>
              <c:f>Sheet1!$A$2:$A$16</c:f>
              <c:strCach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none</c:v>
                </c:pt>
                <c:pt idx="14">
                  <c:v>all</c:v>
                </c:pt>
              </c:strCache>
            </c:strRef>
          </c:cat>
          <c:val>
            <c:numRef>
              <c:f>Sheet1!$D$2:$D$16</c:f>
              <c:numCache>
                <c:formatCode>General</c:formatCode>
                <c:ptCount val="15"/>
                <c:pt idx="0">
                  <c:v>0.0210541581618643</c:v>
                </c:pt>
                <c:pt idx="1">
                  <c:v>0.00482487395112686</c:v>
                </c:pt>
                <c:pt idx="2">
                  <c:v>0.00253753406417323</c:v>
                </c:pt>
                <c:pt idx="3">
                  <c:v>0.000231885105447493</c:v>
                </c:pt>
                <c:pt idx="4">
                  <c:v>0.0042990487448562</c:v>
                </c:pt>
                <c:pt idx="5">
                  <c:v>0.0093306958321668</c:v>
                </c:pt>
                <c:pt idx="6">
                  <c:v>0.00827952447046044</c:v>
                </c:pt>
                <c:pt idx="7">
                  <c:v>0.00971827980628099</c:v>
                </c:pt>
                <c:pt idx="8">
                  <c:v>0.0129687281376801</c:v>
                </c:pt>
                <c:pt idx="9">
                  <c:v>0.0135389311445574</c:v>
                </c:pt>
                <c:pt idx="10">
                  <c:v>0.0078218802821006</c:v>
                </c:pt>
                <c:pt idx="11">
                  <c:v>0.00824200435990085</c:v>
                </c:pt>
                <c:pt idx="12">
                  <c:v>0.00990584497083673</c:v>
                </c:pt>
                <c:pt idx="13">
                  <c:v>0.0144772448722452</c:v>
                </c:pt>
                <c:pt idx="14">
                  <c:v>0.0150285584268861</c:v>
                </c:pt>
              </c:numCache>
            </c:numRef>
          </c:val>
        </c:ser>
        <c:axId val="464839320"/>
        <c:axId val="464842664"/>
      </c:barChart>
      <c:catAx>
        <c:axId val="464839320"/>
        <c:scaling>
          <c:orientation val="minMax"/>
        </c:scaling>
        <c:axPos val="b"/>
        <c:tickLblPos val="nextTo"/>
        <c:txPr>
          <a:bodyPr/>
          <a:lstStyle/>
          <a:p>
            <a:pPr>
              <a:defRPr sz="1000">
                <a:latin typeface="Helvetica"/>
              </a:defRPr>
            </a:pPr>
            <a:endParaRPr lang="en-US"/>
          </a:p>
        </c:txPr>
        <c:crossAx val="464842664"/>
        <c:crosses val="autoZero"/>
        <c:auto val="1"/>
        <c:lblAlgn val="ctr"/>
        <c:lblOffset val="100"/>
      </c:catAx>
      <c:valAx>
        <c:axId val="464842664"/>
        <c:scaling>
          <c:orientation val="minMax"/>
        </c:scaling>
        <c:axPos val="l"/>
        <c:majorGridlines/>
        <c:numFmt formatCode="0.000" sourceLinked="0"/>
        <c:tickLblPos val="nextTo"/>
        <c:txPr>
          <a:bodyPr/>
          <a:lstStyle/>
          <a:p>
            <a:pPr>
              <a:defRPr>
                <a:latin typeface="Helvetica"/>
              </a:defRPr>
            </a:pPr>
            <a:endParaRPr lang="en-US"/>
          </a:p>
        </c:txPr>
        <c:crossAx val="464839320"/>
        <c:crosses val="autoZero"/>
        <c:crossBetween val="between"/>
      </c:valAx>
    </c:plotArea>
    <c:plotVisOnly val="1"/>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sz="1200" b="0" i="0">
                <a:latin typeface="Helvetica"/>
              </a:defRPr>
            </a:pPr>
            <a:r>
              <a:rPr lang="en-US" sz="1200" b="0" i="0">
                <a:latin typeface="Helvetica"/>
              </a:rPr>
              <a:t>Stories per day of the week</a:t>
            </a:r>
          </a:p>
        </c:rich>
      </c:tx>
      <c:layout>
        <c:manualLayout>
          <c:xMode val="edge"/>
          <c:yMode val="edge"/>
          <c:x val="0.204635326304551"/>
          <c:y val="0.0386473429951691"/>
        </c:manualLayout>
      </c:layout>
    </c:title>
    <c:plotArea>
      <c:layout/>
      <c:barChart>
        <c:barDir val="col"/>
        <c:grouping val="stacked"/>
        <c:ser>
          <c:idx val="0"/>
          <c:order val="0"/>
          <c:tx>
            <c:strRef>
              <c:f>Sheet1!$D$18</c:f>
              <c:strCache>
                <c:ptCount val="1"/>
                <c:pt idx="0">
                  <c:v>stories per day</c:v>
                </c:pt>
              </c:strCache>
            </c:strRef>
          </c:tx>
          <c:spPr>
            <a:solidFill>
              <a:schemeClr val="tx1">
                <a:lumMod val="65000"/>
                <a:lumOff val="35000"/>
              </a:schemeClr>
            </a:solidFill>
            <a:effectLst/>
          </c:spPr>
          <c:cat>
            <c:strRef>
              <c:f>Sheet1!$A$19:$A$26</c:f>
              <c:strCache>
                <c:ptCount val="8"/>
                <c:pt idx="0">
                  <c:v>Sun</c:v>
                </c:pt>
                <c:pt idx="1">
                  <c:v>Mon</c:v>
                </c:pt>
                <c:pt idx="2">
                  <c:v>Tue</c:v>
                </c:pt>
                <c:pt idx="3">
                  <c:v>Wed</c:v>
                </c:pt>
                <c:pt idx="4">
                  <c:v>Thu</c:v>
                </c:pt>
                <c:pt idx="5">
                  <c:v>Fri</c:v>
                </c:pt>
                <c:pt idx="6">
                  <c:v>Sat</c:v>
                </c:pt>
                <c:pt idx="7">
                  <c:v>average</c:v>
                </c:pt>
              </c:strCache>
            </c:strRef>
          </c:cat>
          <c:val>
            <c:numRef>
              <c:f>Sheet1!$D$19:$D$26</c:f>
              <c:numCache>
                <c:formatCode>General</c:formatCode>
                <c:ptCount val="8"/>
                <c:pt idx="0">
                  <c:v>13875.77777777778</c:v>
                </c:pt>
                <c:pt idx="1">
                  <c:v>16778.22222222222</c:v>
                </c:pt>
                <c:pt idx="2">
                  <c:v>17113.8888888889</c:v>
                </c:pt>
                <c:pt idx="3">
                  <c:v>14518.0</c:v>
                </c:pt>
                <c:pt idx="4">
                  <c:v>13554.75</c:v>
                </c:pt>
                <c:pt idx="5">
                  <c:v>15118.33333333333</c:v>
                </c:pt>
                <c:pt idx="6">
                  <c:v>14810.55555555555</c:v>
                </c:pt>
                <c:pt idx="7">
                  <c:v>15135.01612903226</c:v>
                </c:pt>
              </c:numCache>
            </c:numRef>
          </c:val>
        </c:ser>
        <c:overlap val="100"/>
        <c:axId val="464907400"/>
        <c:axId val="464910744"/>
      </c:barChart>
      <c:catAx>
        <c:axId val="464907400"/>
        <c:scaling>
          <c:orientation val="minMax"/>
        </c:scaling>
        <c:axPos val="b"/>
        <c:tickLblPos val="nextTo"/>
        <c:txPr>
          <a:bodyPr rot="-5400000" vert="horz"/>
          <a:lstStyle/>
          <a:p>
            <a:pPr>
              <a:defRPr sz="1000">
                <a:latin typeface="Helvetica"/>
              </a:defRPr>
            </a:pPr>
            <a:endParaRPr lang="en-US"/>
          </a:p>
        </c:txPr>
        <c:crossAx val="464910744"/>
        <c:crosses val="autoZero"/>
        <c:auto val="1"/>
        <c:lblAlgn val="ctr"/>
        <c:lblOffset val="100"/>
      </c:catAx>
      <c:valAx>
        <c:axId val="464910744"/>
        <c:scaling>
          <c:orientation val="minMax"/>
        </c:scaling>
        <c:axPos val="l"/>
        <c:majorGridlines/>
        <c:numFmt formatCode="General" sourceLinked="1"/>
        <c:tickLblPos val="nextTo"/>
        <c:txPr>
          <a:bodyPr/>
          <a:lstStyle/>
          <a:p>
            <a:pPr>
              <a:defRPr>
                <a:latin typeface="Helvetica"/>
              </a:defRPr>
            </a:pPr>
            <a:endParaRPr lang="en-US"/>
          </a:p>
        </c:txPr>
        <c:crossAx val="464907400"/>
        <c:crosses val="autoZero"/>
        <c:crossBetween val="between"/>
      </c:valAx>
    </c:plotArea>
    <c:plotVisOnly val="1"/>
  </c:chart>
  <c:spPr>
    <a:ln>
      <a:no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65" charset="0"/>
                <a:ea typeface="ＭＳ Ｐゴシック" pitchFamily="-65" charset="-128"/>
                <a:cs typeface="ＭＳ Ｐゴシック" pitchFamily="-65"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65" charset="0"/>
                <a:ea typeface="ＭＳ Ｐゴシック" pitchFamily="-65" charset="-128"/>
                <a:cs typeface="ＭＳ Ｐゴシック" pitchFamily="-65"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65" charset="0"/>
                <a:ea typeface="ＭＳ Ｐゴシック" pitchFamily="-65" charset="-128"/>
                <a:cs typeface="ＭＳ Ｐゴシック" pitchFamily="-65"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pitchFamily="-65" charset="0"/>
                <a:ea typeface="ＭＳ Ｐゴシック" pitchFamily="-65" charset="-128"/>
                <a:cs typeface="ＭＳ Ｐゴシック" pitchFamily="-65" charset="-128"/>
              </a:defRPr>
            </a:lvl1pPr>
          </a:lstStyle>
          <a:p>
            <a:pPr>
              <a:defRPr/>
            </a:pPr>
            <a:fld id="{47C0F01F-363F-EA4D-AB2B-6321CAA84AF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585E045A-4A6E-8B46-AA6E-6C4DA5A34DED}" type="slidenum">
              <a:rPr lang="en-US">
                <a:latin typeface="Arial" charset="0"/>
                <a:ea typeface="ＭＳ Ｐゴシック" charset="-128"/>
                <a:cs typeface="ＭＳ Ｐゴシック" charset="-128"/>
              </a:rPr>
              <a:pPr/>
              <a:t>1</a:t>
            </a:fld>
            <a:endParaRPr lang="en-US">
              <a:latin typeface="Arial" charset="0"/>
              <a:ea typeface="ＭＳ Ｐゴシック" charset="-128"/>
              <a:cs typeface="ＭＳ Ｐゴシック" charset="-128"/>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DA7ADBF-8A13-DC42-A9CF-3CEC0401ED7E}" type="slidenum">
              <a:rPr lang="en-US"/>
              <a:pPr/>
              <a:t>6</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C63BED6-101A-EC43-87DC-1B70E2FE3506}" type="slidenum">
              <a:rPr lang="en-US">
                <a:latin typeface="Arial" charset="0"/>
                <a:ea typeface="ＭＳ Ｐゴシック" charset="-128"/>
                <a:cs typeface="ＭＳ Ｐゴシック" charset="-128"/>
              </a:rPr>
              <a:pPr/>
              <a:t>17</a:t>
            </a:fld>
            <a:endParaRPr lang="en-US">
              <a:latin typeface="Arial" charset="0"/>
              <a:ea typeface="ＭＳ Ｐゴシック" charset="-128"/>
              <a:cs typeface="ＭＳ Ｐゴシック" charset="-128"/>
            </a:endParaRPr>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323D5F8-28E6-6347-9462-6CF1C53F34CB}" type="slidenum">
              <a:rPr lang="en-US">
                <a:latin typeface="Arial" charset="0"/>
                <a:ea typeface="ＭＳ Ｐゴシック" charset="-128"/>
                <a:cs typeface="ＭＳ Ｐゴシック" charset="-128"/>
              </a:rPr>
              <a:pPr/>
              <a:t>18</a:t>
            </a:fld>
            <a:endParaRPr lang="en-US">
              <a:latin typeface="Arial" charset="0"/>
              <a:ea typeface="ＭＳ Ｐゴシック" charset="-128"/>
              <a:cs typeface="ＭＳ Ｐゴシック" charset="-128"/>
            </a:endParaRPr>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7" descr="bg_cover"/>
          <p:cNvPicPr>
            <a:picLocks noChangeAspect="1" noChangeArrowheads="1"/>
          </p:cNvPicPr>
          <p:nvPr userDrawn="1"/>
        </p:nvPicPr>
        <p:blipFill>
          <a:blip r:embed="rId2"/>
          <a:srcRect/>
          <a:stretch>
            <a:fillRect/>
          </a:stretch>
        </p:blipFill>
        <p:spPr bwMode="auto">
          <a:xfrm>
            <a:off x="0" y="2732088"/>
            <a:ext cx="9140825" cy="4125912"/>
          </a:xfrm>
          <a:prstGeom prst="rect">
            <a:avLst/>
          </a:prstGeom>
          <a:noFill/>
          <a:ln w="9525">
            <a:noFill/>
            <a:miter lim="800000"/>
            <a:headEnd/>
            <a:tailEnd/>
          </a:ln>
        </p:spPr>
      </p:pic>
      <p:sp>
        <p:nvSpPr>
          <p:cNvPr id="5" name="Rectangle 8"/>
          <p:cNvSpPr>
            <a:spLocks noChangeArrowheads="1"/>
          </p:cNvSpPr>
          <p:nvPr userDrawn="1"/>
        </p:nvSpPr>
        <p:spPr bwMode="auto">
          <a:xfrm>
            <a:off x="0" y="0"/>
            <a:ext cx="9144000" cy="2743200"/>
          </a:xfrm>
          <a:prstGeom prst="rect">
            <a:avLst/>
          </a:prstGeom>
          <a:solidFill>
            <a:srgbClr val="2D2D2D"/>
          </a:solidFill>
          <a:ln w="9525">
            <a:noFill/>
            <a:miter lim="800000"/>
            <a:headEnd/>
            <a:tailEnd/>
          </a:ln>
        </p:spPr>
        <p:txBody>
          <a:bodyPr wrap="none" anchor="ct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pic>
        <p:nvPicPr>
          <p:cNvPr id="6" name="Picture 18" descr="ict_logo"/>
          <p:cNvPicPr>
            <a:picLocks noChangeAspect="1" noChangeArrowheads="1"/>
          </p:cNvPicPr>
          <p:nvPr userDrawn="1"/>
        </p:nvPicPr>
        <p:blipFill>
          <a:blip r:embed="rId3"/>
          <a:srcRect/>
          <a:stretch>
            <a:fillRect/>
          </a:stretch>
        </p:blipFill>
        <p:spPr bwMode="auto">
          <a:xfrm>
            <a:off x="6553200" y="5511800"/>
            <a:ext cx="2074863" cy="954088"/>
          </a:xfrm>
          <a:prstGeom prst="rect">
            <a:avLst/>
          </a:prstGeom>
          <a:noFill/>
          <a:ln w="9525">
            <a:noFill/>
            <a:miter lim="800000"/>
            <a:headEnd/>
            <a:tailEnd/>
          </a:ln>
        </p:spPr>
      </p:pic>
      <p:pic>
        <p:nvPicPr>
          <p:cNvPr id="7" name="Picture 20" descr="usc_logo_bw"/>
          <p:cNvPicPr>
            <a:picLocks noChangeAspect="1" noChangeArrowheads="1"/>
          </p:cNvPicPr>
          <p:nvPr userDrawn="1"/>
        </p:nvPicPr>
        <p:blipFill>
          <a:blip r:embed="rId4"/>
          <a:srcRect/>
          <a:stretch>
            <a:fillRect/>
          </a:stretch>
        </p:blipFill>
        <p:spPr bwMode="auto">
          <a:xfrm>
            <a:off x="611188" y="5972175"/>
            <a:ext cx="684212" cy="428625"/>
          </a:xfrm>
          <a:prstGeom prst="rect">
            <a:avLst/>
          </a:prstGeom>
          <a:noFill/>
          <a:ln w="9525">
            <a:noFill/>
            <a:miter lim="800000"/>
            <a:headEnd/>
            <a:tailEnd/>
          </a:ln>
        </p:spPr>
      </p:pic>
      <p:sp>
        <p:nvSpPr>
          <p:cNvPr id="8" name="Rectangle 21"/>
          <p:cNvSpPr>
            <a:spLocks noChangeArrowheads="1"/>
          </p:cNvSpPr>
          <p:nvPr userDrawn="1"/>
        </p:nvSpPr>
        <p:spPr bwMode="auto">
          <a:xfrm>
            <a:off x="14716125" y="-2263775"/>
            <a:ext cx="184150" cy="457200"/>
          </a:xfrm>
          <a:prstGeom prst="rect">
            <a:avLst/>
          </a:prstGeom>
          <a:noFill/>
          <a:ln w="9525">
            <a:noFill/>
            <a:miter lim="800000"/>
            <a:headEnd/>
            <a:tailEnd/>
          </a:ln>
        </p:spPr>
        <p:txBody>
          <a:bodyPr wrap="none">
            <a:prstTxWarp prst="textNoShape">
              <a:avLst/>
            </a:prstTxWarp>
            <a:spAutoFit/>
          </a:bodyPr>
          <a:lstStyle/>
          <a:p>
            <a:pPr>
              <a:defRPr/>
            </a:pPr>
            <a:endParaRPr lang="en-US">
              <a:latin typeface="Arial" pitchFamily="-65" charset="0"/>
              <a:ea typeface="ＭＳ Ｐゴシック" pitchFamily="-65" charset="-128"/>
              <a:cs typeface="ＭＳ Ｐゴシック" pitchFamily="-65" charset="-128"/>
            </a:endParaRPr>
          </a:p>
        </p:txBody>
      </p:sp>
      <p:sp>
        <p:nvSpPr>
          <p:cNvPr id="3074" name="Rectangle 2"/>
          <p:cNvSpPr>
            <a:spLocks noGrp="1" noChangeArrowheads="1"/>
          </p:cNvSpPr>
          <p:nvPr>
            <p:ph type="ctrTitle"/>
          </p:nvPr>
        </p:nvSpPr>
        <p:spPr>
          <a:xfrm>
            <a:off x="533400" y="457200"/>
            <a:ext cx="8077200" cy="914400"/>
          </a:xfrm>
        </p:spPr>
        <p:txBody>
          <a:bodyPr anchor="b"/>
          <a:lstStyle>
            <a:lvl1pPr>
              <a:lnSpc>
                <a:spcPts val="3200"/>
              </a:lnSpc>
              <a:defRPr sz="3000">
                <a:solidFill>
                  <a:srgbClr val="FF6600"/>
                </a:solidFill>
              </a:defRPr>
            </a:lvl1pPr>
          </a:lstStyle>
          <a:p>
            <a:r>
              <a:rPr lang="en-US"/>
              <a:t>Click to edit Master title style</a:t>
            </a:r>
          </a:p>
        </p:txBody>
      </p:sp>
      <p:sp>
        <p:nvSpPr>
          <p:cNvPr id="3075" name="Rectangle 3"/>
          <p:cNvSpPr>
            <a:spLocks noGrp="1" noChangeArrowheads="1"/>
          </p:cNvSpPr>
          <p:nvPr>
            <p:ph type="subTitle" idx="1"/>
          </p:nvPr>
        </p:nvSpPr>
        <p:spPr>
          <a:xfrm>
            <a:off x="533400" y="1371600"/>
            <a:ext cx="8077200" cy="685800"/>
          </a:xfrm>
        </p:spPr>
        <p:txBody>
          <a:bodyPr/>
          <a:lstStyle>
            <a:lvl1pPr marL="0" indent="0">
              <a:lnSpc>
                <a:spcPts val="2600"/>
              </a:lnSpc>
              <a:spcBef>
                <a:spcPct val="0"/>
              </a:spcBef>
              <a:buFont typeface="Wingdings" pitchFamily="-65" charset="2"/>
              <a:buNone/>
              <a:defRPr sz="2400" b="0">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609600"/>
            <a:ext cx="2019300" cy="5180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905500" cy="5180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3962400" cy="4341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962400" cy="4341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2.jpe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image" Target="../media/image4.png"/><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3.png"/><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26" name="Picture 8" descr="bg_header_bottom"/>
          <p:cNvPicPr>
            <a:picLocks noChangeAspect="1" noChangeArrowheads="1"/>
          </p:cNvPicPr>
          <p:nvPr userDrawn="1"/>
        </p:nvPicPr>
        <p:blipFill>
          <a:blip r:embed="rId13"/>
          <a:srcRect/>
          <a:stretch>
            <a:fillRect/>
          </a:stretch>
        </p:blipFill>
        <p:spPr bwMode="auto">
          <a:xfrm>
            <a:off x="3175" y="6134100"/>
            <a:ext cx="9140825" cy="571500"/>
          </a:xfrm>
          <a:prstGeom prst="rect">
            <a:avLst/>
          </a:prstGeom>
          <a:noFill/>
          <a:ln w="9525">
            <a:noFill/>
            <a:miter lim="800000"/>
            <a:headEnd/>
            <a:tailEnd/>
          </a:ln>
        </p:spPr>
      </p:pic>
      <p:sp>
        <p:nvSpPr>
          <p:cNvPr id="1033" name="Rectangle 9"/>
          <p:cNvSpPr>
            <a:spLocks noChangeArrowheads="1"/>
          </p:cNvSpPr>
          <p:nvPr userDrawn="1"/>
        </p:nvSpPr>
        <p:spPr bwMode="auto">
          <a:xfrm>
            <a:off x="0" y="6675438"/>
            <a:ext cx="9144000" cy="182562"/>
          </a:xfrm>
          <a:prstGeom prst="rect">
            <a:avLst/>
          </a:prstGeom>
          <a:solidFill>
            <a:srgbClr val="3C3C3C"/>
          </a:solidFill>
          <a:ln w="9525">
            <a:noFill/>
            <a:miter lim="800000"/>
            <a:headEnd/>
            <a:tailEnd/>
          </a:ln>
        </p:spPr>
        <p:txBody>
          <a:bodyPr wrap="none" anchor="ct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sp>
        <p:nvSpPr>
          <p:cNvPr id="1028" name="Rectangle 2"/>
          <p:cNvSpPr>
            <a:spLocks noGrp="1" noChangeArrowheads="1"/>
          </p:cNvSpPr>
          <p:nvPr>
            <p:ph type="title"/>
          </p:nvPr>
        </p:nvSpPr>
        <p:spPr bwMode="auto">
          <a:xfrm>
            <a:off x="533400" y="609600"/>
            <a:ext cx="8077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533400" y="1447800"/>
            <a:ext cx="8077200" cy="4341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0" name="Picture 7" descr="bg_header_top"/>
          <p:cNvPicPr>
            <a:picLocks noChangeAspect="1" noChangeArrowheads="1"/>
          </p:cNvPicPr>
          <p:nvPr userDrawn="1"/>
        </p:nvPicPr>
        <p:blipFill>
          <a:blip r:embed="rId14"/>
          <a:srcRect/>
          <a:stretch>
            <a:fillRect/>
          </a:stretch>
        </p:blipFill>
        <p:spPr bwMode="auto">
          <a:xfrm>
            <a:off x="3175" y="0"/>
            <a:ext cx="9140825" cy="317500"/>
          </a:xfrm>
          <a:prstGeom prst="rect">
            <a:avLst/>
          </a:prstGeom>
          <a:noFill/>
          <a:ln w="9525">
            <a:noFill/>
            <a:miter lim="800000"/>
            <a:headEnd/>
            <a:tailEnd/>
          </a:ln>
        </p:spPr>
      </p:pic>
      <p:sp>
        <p:nvSpPr>
          <p:cNvPr id="1034" name="Line 10"/>
          <p:cNvSpPr>
            <a:spLocks noChangeShapeType="1"/>
          </p:cNvSpPr>
          <p:nvPr userDrawn="1"/>
        </p:nvSpPr>
        <p:spPr bwMode="auto">
          <a:xfrm>
            <a:off x="609600" y="1143000"/>
            <a:ext cx="7924800" cy="0"/>
          </a:xfrm>
          <a:prstGeom prst="line">
            <a:avLst/>
          </a:prstGeom>
          <a:noFill/>
          <a:ln w="12700">
            <a:solidFill>
              <a:srgbClr val="3C3C3C"/>
            </a:solidFill>
            <a:prstDash val="sysDot"/>
            <a:round/>
            <a:headEnd/>
            <a:tailEnd/>
          </a:ln>
          <a:effectLst/>
        </p:spPr>
        <p:txBody>
          <a:bodyPr wrap="none" anchor="ctr">
            <a:prstTxWarp prst="textNoShape">
              <a:avLst/>
            </a:prstTxWarp>
          </a:bodyPr>
          <a:lstStyle/>
          <a:p>
            <a:pPr>
              <a:defRPr/>
            </a:pPr>
            <a:endParaRPr lang="en-US">
              <a:latin typeface="Arial" pitchFamily="-65" charset="0"/>
              <a:ea typeface="ＭＳ Ｐゴシック" pitchFamily="-65" charset="-128"/>
              <a:cs typeface="ＭＳ Ｐゴシック" pitchFamily="-65" charset="-128"/>
            </a:endParaRPr>
          </a:p>
        </p:txBody>
      </p:sp>
      <p:sp>
        <p:nvSpPr>
          <p:cNvPr id="1037" name="Text Box 13"/>
          <p:cNvSpPr txBox="1">
            <a:spLocks noChangeArrowheads="1"/>
          </p:cNvSpPr>
          <p:nvPr userDrawn="1"/>
        </p:nvSpPr>
        <p:spPr bwMode="auto">
          <a:xfrm>
            <a:off x="514350" y="6411913"/>
            <a:ext cx="307975" cy="214312"/>
          </a:xfrm>
          <a:prstGeom prst="rect">
            <a:avLst/>
          </a:prstGeom>
          <a:noFill/>
          <a:ln w="9525">
            <a:noFill/>
            <a:miter lim="800000"/>
            <a:headEnd/>
            <a:tailEnd/>
          </a:ln>
        </p:spPr>
        <p:txBody>
          <a:bodyPr wrap="none">
            <a:prstTxWarp prst="textNoShape">
              <a:avLst/>
            </a:prstTxWarp>
            <a:spAutoFit/>
          </a:bodyPr>
          <a:lstStyle/>
          <a:p>
            <a:pPr>
              <a:defRPr/>
            </a:pPr>
            <a:fld id="{B5135559-A56B-3A43-B15B-8A097D212B6F}" type="slidenum">
              <a:rPr lang="en-US" sz="800">
                <a:solidFill>
                  <a:srgbClr val="5A5A5A"/>
                </a:solidFill>
                <a:latin typeface="Helvetica" pitchFamily="-65" charset="0"/>
                <a:ea typeface="ＭＳ Ｐゴシック" pitchFamily="-65" charset="-128"/>
                <a:cs typeface="ＭＳ Ｐゴシック" pitchFamily="-65" charset="-128"/>
              </a:rPr>
              <a:pPr>
                <a:defRPr/>
              </a:pPr>
              <a:t>‹#›</a:t>
            </a:fld>
            <a:endParaRPr lang="en-US" sz="800">
              <a:solidFill>
                <a:srgbClr val="5A5A5A"/>
              </a:solidFill>
              <a:latin typeface="Helvetica" pitchFamily="-65" charset="0"/>
              <a:ea typeface="ＭＳ Ｐゴシック" pitchFamily="-65" charset="-128"/>
              <a:cs typeface="ＭＳ Ｐゴシック" pitchFamily="-65" charset="-128"/>
            </a:endParaRPr>
          </a:p>
        </p:txBody>
      </p:sp>
      <p:pic>
        <p:nvPicPr>
          <p:cNvPr id="2" name="Picture 14" descr="ict_logo"/>
          <p:cNvPicPr>
            <a:picLocks noChangeAspect="1" noChangeArrowheads="1"/>
          </p:cNvPicPr>
          <p:nvPr userDrawn="1"/>
        </p:nvPicPr>
        <p:blipFill>
          <a:blip r:embed="rId15"/>
          <a:srcRect/>
          <a:stretch>
            <a:fillRect/>
          </a:stretch>
        </p:blipFill>
        <p:spPr bwMode="auto">
          <a:xfrm>
            <a:off x="7235825" y="6019800"/>
            <a:ext cx="1298575" cy="595313"/>
          </a:xfrm>
          <a:prstGeom prst="rect">
            <a:avLst/>
          </a:prstGeom>
          <a:noFill/>
          <a:ln w="9525">
            <a:noFill/>
            <a:miter lim="800000"/>
            <a:headEnd/>
            <a:tailEnd/>
          </a:ln>
        </p:spPr>
      </p:pic>
      <p:sp>
        <p:nvSpPr>
          <p:cNvPr id="1040" name="Rectangle 16"/>
          <p:cNvSpPr>
            <a:spLocks noChangeArrowheads="1"/>
          </p:cNvSpPr>
          <p:nvPr userDrawn="1"/>
        </p:nvSpPr>
        <p:spPr bwMode="auto">
          <a:xfrm>
            <a:off x="1828800" y="6858000"/>
            <a:ext cx="184150" cy="457200"/>
          </a:xfrm>
          <a:prstGeom prst="rect">
            <a:avLst/>
          </a:prstGeom>
          <a:noFill/>
          <a:ln w="9525">
            <a:noFill/>
            <a:miter lim="800000"/>
            <a:headEnd/>
            <a:tailEnd/>
          </a:ln>
        </p:spPr>
        <p:txBody>
          <a:bodyPr wrap="none">
            <a:prstTxWarp prst="textNoShape">
              <a:avLst/>
            </a:prstTxWarp>
            <a:spAutoFit/>
          </a:bodyPr>
          <a:lstStyle/>
          <a:p>
            <a:pPr>
              <a:defRPr/>
            </a:pPr>
            <a:endParaRPr lang="en-US">
              <a:latin typeface="Arial" pitchFamily="-65" charset="0"/>
              <a:ea typeface="ＭＳ Ｐゴシック" pitchFamily="-65" charset="-128"/>
              <a:cs typeface="ＭＳ Ｐゴシック" pitchFamily="-65" charset="-128"/>
            </a:endParaRPr>
          </a:p>
        </p:txBody>
      </p:sp>
      <p:sp>
        <p:nvSpPr>
          <p:cNvPr id="1041" name="Rectangle 17"/>
          <p:cNvSpPr>
            <a:spLocks noChangeArrowheads="1"/>
          </p:cNvSpPr>
          <p:nvPr userDrawn="1"/>
        </p:nvSpPr>
        <p:spPr bwMode="auto">
          <a:xfrm>
            <a:off x="14690725" y="3375025"/>
            <a:ext cx="184150" cy="457200"/>
          </a:xfrm>
          <a:prstGeom prst="rect">
            <a:avLst/>
          </a:prstGeom>
          <a:noFill/>
          <a:ln w="9525">
            <a:noFill/>
            <a:miter lim="800000"/>
            <a:headEnd/>
            <a:tailEnd/>
          </a:ln>
        </p:spPr>
        <p:txBody>
          <a:bodyPr wrap="none">
            <a:prstTxWarp prst="textNoShape">
              <a:avLst/>
            </a:prstTxWarp>
            <a:spAutoFit/>
          </a:bodyPr>
          <a:lstStyle/>
          <a:p>
            <a:pPr>
              <a:defRPr/>
            </a:pPr>
            <a:endParaRPr lang="en-US">
              <a:latin typeface="Arial" pitchFamily="-65" charset="0"/>
              <a:ea typeface="ＭＳ Ｐゴシック" pitchFamily="-65" charset="-128"/>
              <a:cs typeface="ＭＳ Ｐゴシック" pitchFamily="-65" charset="-128"/>
            </a:endParaRPr>
          </a:p>
        </p:txBody>
      </p:sp>
      <p:pic>
        <p:nvPicPr>
          <p:cNvPr id="1036" name="Picture 18" descr="usc_logo_bw"/>
          <p:cNvPicPr>
            <a:picLocks noChangeAspect="1" noChangeArrowheads="1"/>
          </p:cNvPicPr>
          <p:nvPr userDrawn="1"/>
        </p:nvPicPr>
        <p:blipFill>
          <a:blip r:embed="rId16"/>
          <a:srcRect/>
          <a:stretch>
            <a:fillRect/>
          </a:stretch>
        </p:blipFill>
        <p:spPr bwMode="auto">
          <a:xfrm>
            <a:off x="995363" y="6361113"/>
            <a:ext cx="347662" cy="2174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rtl="0" eaLnBrk="0" fontAlgn="base" hangingPunct="0">
        <a:lnSpc>
          <a:spcPts val="2600"/>
        </a:lnSpc>
        <a:spcBef>
          <a:spcPct val="0"/>
        </a:spcBef>
        <a:spcAft>
          <a:spcPct val="0"/>
        </a:spcAft>
        <a:defRPr sz="2600" b="1">
          <a:solidFill>
            <a:srgbClr val="E15300"/>
          </a:solidFill>
          <a:latin typeface="+mj-lt"/>
          <a:ea typeface="+mj-ea"/>
          <a:cs typeface="+mj-cs"/>
        </a:defRPr>
      </a:lvl1pPr>
      <a:lvl2pPr algn="l" rtl="0" eaLnBrk="0" fontAlgn="base" hangingPunct="0">
        <a:lnSpc>
          <a:spcPts val="2600"/>
        </a:lnSpc>
        <a:spcBef>
          <a:spcPct val="0"/>
        </a:spcBef>
        <a:spcAft>
          <a:spcPct val="0"/>
        </a:spcAft>
        <a:defRPr sz="2600" b="1">
          <a:solidFill>
            <a:srgbClr val="E15300"/>
          </a:solidFill>
          <a:latin typeface="Helvetica" pitchFamily="-65" charset="0"/>
          <a:ea typeface="ＭＳ Ｐゴシック" pitchFamily="-65" charset="-128"/>
          <a:cs typeface="ＭＳ Ｐゴシック" pitchFamily="-65" charset="-128"/>
        </a:defRPr>
      </a:lvl2pPr>
      <a:lvl3pPr algn="l" rtl="0" eaLnBrk="0" fontAlgn="base" hangingPunct="0">
        <a:lnSpc>
          <a:spcPts val="2600"/>
        </a:lnSpc>
        <a:spcBef>
          <a:spcPct val="0"/>
        </a:spcBef>
        <a:spcAft>
          <a:spcPct val="0"/>
        </a:spcAft>
        <a:defRPr sz="2600" b="1">
          <a:solidFill>
            <a:srgbClr val="E15300"/>
          </a:solidFill>
          <a:latin typeface="Helvetica" pitchFamily="-65" charset="0"/>
          <a:ea typeface="ＭＳ Ｐゴシック" pitchFamily="-65" charset="-128"/>
          <a:cs typeface="ＭＳ Ｐゴシック" pitchFamily="-65" charset="-128"/>
        </a:defRPr>
      </a:lvl3pPr>
      <a:lvl4pPr algn="l" rtl="0" eaLnBrk="0" fontAlgn="base" hangingPunct="0">
        <a:lnSpc>
          <a:spcPts val="2600"/>
        </a:lnSpc>
        <a:spcBef>
          <a:spcPct val="0"/>
        </a:spcBef>
        <a:spcAft>
          <a:spcPct val="0"/>
        </a:spcAft>
        <a:defRPr sz="2600" b="1">
          <a:solidFill>
            <a:srgbClr val="E15300"/>
          </a:solidFill>
          <a:latin typeface="Helvetica" pitchFamily="-65" charset="0"/>
          <a:ea typeface="ＭＳ Ｐゴシック" pitchFamily="-65" charset="-128"/>
          <a:cs typeface="ＭＳ Ｐゴシック" pitchFamily="-65" charset="-128"/>
        </a:defRPr>
      </a:lvl4pPr>
      <a:lvl5pPr algn="l" rtl="0" eaLnBrk="0" fontAlgn="base" hangingPunct="0">
        <a:lnSpc>
          <a:spcPts val="2600"/>
        </a:lnSpc>
        <a:spcBef>
          <a:spcPct val="0"/>
        </a:spcBef>
        <a:spcAft>
          <a:spcPct val="0"/>
        </a:spcAft>
        <a:defRPr sz="2600" b="1">
          <a:solidFill>
            <a:srgbClr val="E15300"/>
          </a:solidFill>
          <a:latin typeface="Helvetica" pitchFamily="-65" charset="0"/>
          <a:ea typeface="ＭＳ Ｐゴシック" pitchFamily="-65" charset="-128"/>
          <a:cs typeface="ＭＳ Ｐゴシック" pitchFamily="-65" charset="-128"/>
        </a:defRPr>
      </a:lvl5pPr>
      <a:lvl6pPr marL="457200" algn="l" rtl="0" fontAlgn="base">
        <a:lnSpc>
          <a:spcPts val="2600"/>
        </a:lnSpc>
        <a:spcBef>
          <a:spcPct val="0"/>
        </a:spcBef>
        <a:spcAft>
          <a:spcPct val="0"/>
        </a:spcAft>
        <a:defRPr sz="2600" b="1">
          <a:solidFill>
            <a:srgbClr val="E15300"/>
          </a:solidFill>
          <a:latin typeface="Helvetica" pitchFamily="-65" charset="0"/>
          <a:ea typeface="ＭＳ Ｐゴシック" pitchFamily="-65" charset="-128"/>
          <a:cs typeface="ＭＳ Ｐゴシック" pitchFamily="-65" charset="-128"/>
        </a:defRPr>
      </a:lvl6pPr>
      <a:lvl7pPr marL="914400" algn="l" rtl="0" fontAlgn="base">
        <a:lnSpc>
          <a:spcPts val="2600"/>
        </a:lnSpc>
        <a:spcBef>
          <a:spcPct val="0"/>
        </a:spcBef>
        <a:spcAft>
          <a:spcPct val="0"/>
        </a:spcAft>
        <a:defRPr sz="2600" b="1">
          <a:solidFill>
            <a:srgbClr val="E15300"/>
          </a:solidFill>
          <a:latin typeface="Helvetica" pitchFamily="-65" charset="0"/>
          <a:ea typeface="ＭＳ Ｐゴシック" pitchFamily="-65" charset="-128"/>
          <a:cs typeface="ＭＳ Ｐゴシック" pitchFamily="-65" charset="-128"/>
        </a:defRPr>
      </a:lvl7pPr>
      <a:lvl8pPr marL="1371600" algn="l" rtl="0" fontAlgn="base">
        <a:lnSpc>
          <a:spcPts val="2600"/>
        </a:lnSpc>
        <a:spcBef>
          <a:spcPct val="0"/>
        </a:spcBef>
        <a:spcAft>
          <a:spcPct val="0"/>
        </a:spcAft>
        <a:defRPr sz="2600" b="1">
          <a:solidFill>
            <a:srgbClr val="E15300"/>
          </a:solidFill>
          <a:latin typeface="Helvetica" pitchFamily="-65" charset="0"/>
          <a:ea typeface="ＭＳ Ｐゴシック" pitchFamily="-65" charset="-128"/>
          <a:cs typeface="ＭＳ Ｐゴシック" pitchFamily="-65" charset="-128"/>
        </a:defRPr>
      </a:lvl8pPr>
      <a:lvl9pPr marL="1828800" algn="l" rtl="0" fontAlgn="base">
        <a:lnSpc>
          <a:spcPts val="2600"/>
        </a:lnSpc>
        <a:spcBef>
          <a:spcPct val="0"/>
        </a:spcBef>
        <a:spcAft>
          <a:spcPct val="0"/>
        </a:spcAft>
        <a:defRPr sz="2600" b="1">
          <a:solidFill>
            <a:srgbClr val="E15300"/>
          </a:solidFill>
          <a:latin typeface="Helvetica" pitchFamily="-65" charset="0"/>
          <a:ea typeface="ＭＳ Ｐゴシック" pitchFamily="-65" charset="-128"/>
          <a:cs typeface="ＭＳ Ｐゴシック" pitchFamily="-65" charset="-128"/>
        </a:defRPr>
      </a:lvl9pPr>
    </p:titleStyle>
    <p:bodyStyle>
      <a:lvl1pPr marL="342900" indent="-342900" algn="l" rtl="0" eaLnBrk="0" fontAlgn="base" hangingPunct="0">
        <a:spcBef>
          <a:spcPct val="50000"/>
        </a:spcBef>
        <a:spcAft>
          <a:spcPct val="0"/>
        </a:spcAft>
        <a:buClr>
          <a:srgbClr val="5A5A5A"/>
        </a:buClr>
        <a:buSzPct val="80000"/>
        <a:buFont typeface="Wingdings" charset="2"/>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lr>
          <a:srgbClr val="5A5A5A"/>
        </a:buClr>
        <a:buChar char="–"/>
        <a:defRPr sz="1600">
          <a:solidFill>
            <a:schemeClr val="tx1"/>
          </a:solidFill>
          <a:latin typeface="+mn-lt"/>
          <a:ea typeface="+mn-ea"/>
        </a:defRPr>
      </a:lvl2pPr>
      <a:lvl3pPr marL="1085850" indent="-228600" algn="l" rtl="0" eaLnBrk="0" fontAlgn="base" hangingPunct="0">
        <a:spcBef>
          <a:spcPct val="20000"/>
        </a:spcBef>
        <a:spcAft>
          <a:spcPct val="0"/>
        </a:spcAft>
        <a:buClr>
          <a:srgbClr val="5A5A5A"/>
        </a:buClr>
        <a:buSzPct val="80000"/>
        <a:buFont typeface="Wingdings" charset="2"/>
        <a:buChar char="§"/>
        <a:defRPr sz="1400">
          <a:solidFill>
            <a:schemeClr val="tx1"/>
          </a:solidFill>
          <a:latin typeface="+mn-lt"/>
          <a:ea typeface="+mn-ea"/>
        </a:defRPr>
      </a:lvl3pPr>
      <a:lvl4pPr marL="1428750" indent="-228600" algn="l" rtl="0" eaLnBrk="0" fontAlgn="base" hangingPunct="0">
        <a:spcBef>
          <a:spcPct val="20000"/>
        </a:spcBef>
        <a:spcAft>
          <a:spcPct val="0"/>
        </a:spcAft>
        <a:buClr>
          <a:srgbClr val="5A5A5A"/>
        </a:buClr>
        <a:buChar char="–"/>
        <a:defRPr sz="1200">
          <a:solidFill>
            <a:schemeClr val="tx1"/>
          </a:solidFill>
          <a:latin typeface="+mn-lt"/>
          <a:ea typeface="+mn-ea"/>
        </a:defRPr>
      </a:lvl4pPr>
      <a:lvl5pPr marL="1771650" indent="-228600" algn="l" rtl="0" eaLnBrk="0" fontAlgn="base" hangingPunct="0">
        <a:spcBef>
          <a:spcPct val="20000"/>
        </a:spcBef>
        <a:spcAft>
          <a:spcPct val="0"/>
        </a:spcAft>
        <a:buClr>
          <a:srgbClr val="5A5A5A"/>
        </a:buClr>
        <a:buChar char="»"/>
        <a:defRPr sz="1200">
          <a:solidFill>
            <a:schemeClr val="tx1"/>
          </a:solidFill>
          <a:latin typeface="+mn-lt"/>
          <a:ea typeface="+mn-ea"/>
        </a:defRPr>
      </a:lvl5pPr>
      <a:lvl6pPr marL="2228850" indent="-228600" algn="l" rtl="0" fontAlgn="base">
        <a:spcBef>
          <a:spcPct val="20000"/>
        </a:spcBef>
        <a:spcAft>
          <a:spcPct val="0"/>
        </a:spcAft>
        <a:buClr>
          <a:srgbClr val="5A5A5A"/>
        </a:buClr>
        <a:buChar char="»"/>
        <a:defRPr sz="1200">
          <a:solidFill>
            <a:schemeClr val="tx1"/>
          </a:solidFill>
          <a:latin typeface="+mn-lt"/>
          <a:ea typeface="+mn-ea"/>
        </a:defRPr>
      </a:lvl6pPr>
      <a:lvl7pPr marL="2686050" indent="-228600" algn="l" rtl="0" fontAlgn="base">
        <a:spcBef>
          <a:spcPct val="20000"/>
        </a:spcBef>
        <a:spcAft>
          <a:spcPct val="0"/>
        </a:spcAft>
        <a:buClr>
          <a:srgbClr val="5A5A5A"/>
        </a:buClr>
        <a:buChar char="»"/>
        <a:defRPr sz="1200">
          <a:solidFill>
            <a:schemeClr val="tx1"/>
          </a:solidFill>
          <a:latin typeface="+mn-lt"/>
          <a:ea typeface="+mn-ea"/>
        </a:defRPr>
      </a:lvl7pPr>
      <a:lvl8pPr marL="3143250" indent="-228600" algn="l" rtl="0" fontAlgn="base">
        <a:spcBef>
          <a:spcPct val="20000"/>
        </a:spcBef>
        <a:spcAft>
          <a:spcPct val="0"/>
        </a:spcAft>
        <a:buClr>
          <a:srgbClr val="5A5A5A"/>
        </a:buClr>
        <a:buChar char="»"/>
        <a:defRPr sz="1200">
          <a:solidFill>
            <a:schemeClr val="tx1"/>
          </a:solidFill>
          <a:latin typeface="+mn-lt"/>
          <a:ea typeface="+mn-ea"/>
        </a:defRPr>
      </a:lvl8pPr>
      <a:lvl9pPr marL="3600450" indent="-228600" algn="l" rtl="0" fontAlgn="base">
        <a:spcBef>
          <a:spcPct val="20000"/>
        </a:spcBef>
        <a:spcAft>
          <a:spcPct val="0"/>
        </a:spcAft>
        <a:buClr>
          <a:srgbClr val="5A5A5A"/>
        </a:buClr>
        <a:buChar char="»"/>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4.jpeg"/><Relationship Id="rId5" Type="http://schemas.openxmlformats.org/officeDocument/2006/relationships/image" Target="../media/image16.jpeg"/></Relationships>
</file>

<file path=ppt/slides/_rels/slide2.xml.rels><?xml version="1.0" encoding="UTF-8" standalone="yes"?>
<Relationships xmlns="http://schemas.openxmlformats.org/package/2006/relationships"><Relationship Id="rId4" Type="http://schemas.openxmlformats.org/officeDocument/2006/relationships/image" Target="../media/image8.jpeg"/><Relationship Id="rId1" Type="http://schemas.openxmlformats.org/officeDocument/2006/relationships/slideLayout" Target="../slideLayouts/slideLayout6.xml"/><Relationship Id="rId2" Type="http://schemas.openxmlformats.org/officeDocument/2006/relationships/image" Target="../media/image6.jpeg"/><Relationship Id="rId3" Type="http://schemas.openxmlformats.org/officeDocument/2006/relationships/image" Target="../media/image7.jpeg"/><Relationship Id="rId5"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pPr eaLnBrk="1" hangingPunct="1"/>
            <a:r>
              <a:rPr lang="en-US" dirty="0" smtClean="0"/>
              <a:t>Identifying Personal Stories in </a:t>
            </a:r>
            <a:br>
              <a:rPr lang="en-US" dirty="0" smtClean="0"/>
            </a:br>
            <a:r>
              <a:rPr lang="en-US" dirty="0" smtClean="0"/>
              <a:t>Millions of Weblog Entries</a:t>
            </a:r>
          </a:p>
        </p:txBody>
      </p:sp>
      <p:sp>
        <p:nvSpPr>
          <p:cNvPr id="14339" name="Rectangle 3"/>
          <p:cNvSpPr>
            <a:spLocks noGrp="1" noChangeArrowheads="1"/>
          </p:cNvSpPr>
          <p:nvPr>
            <p:ph type="subTitle" idx="1"/>
          </p:nvPr>
        </p:nvSpPr>
        <p:spPr/>
        <p:txBody>
          <a:bodyPr/>
          <a:lstStyle/>
          <a:p>
            <a:pPr eaLnBrk="1" hangingPunct="1">
              <a:buFont typeface="Wingdings" charset="2"/>
              <a:buNone/>
            </a:pPr>
            <a:r>
              <a:rPr lang="en-US" dirty="0" smtClean="0"/>
              <a:t>Andrew S. Gordon and Reid Swanson</a:t>
            </a:r>
          </a:p>
        </p:txBody>
      </p:sp>
      <p:sp>
        <p:nvSpPr>
          <p:cNvPr id="14340" name="Text Box 4"/>
          <p:cNvSpPr txBox="1">
            <a:spLocks noChangeArrowheads="1"/>
          </p:cNvSpPr>
          <p:nvPr/>
        </p:nvSpPr>
        <p:spPr bwMode="auto">
          <a:xfrm>
            <a:off x="533400" y="2057400"/>
            <a:ext cx="8382000" cy="338138"/>
          </a:xfrm>
          <a:prstGeom prst="rect">
            <a:avLst/>
          </a:prstGeom>
          <a:noFill/>
          <a:ln w="9525">
            <a:noFill/>
            <a:miter lim="800000"/>
            <a:headEnd/>
            <a:tailEnd/>
          </a:ln>
        </p:spPr>
        <p:txBody>
          <a:bodyPr>
            <a:prstTxWarp prst="textNoShape">
              <a:avLst/>
            </a:prstTxWarp>
            <a:spAutoFit/>
          </a:bodyPr>
          <a:lstStyle/>
          <a:p>
            <a:r>
              <a:rPr lang="en-US" sz="1600" dirty="0">
                <a:solidFill>
                  <a:srgbClr val="CCCCCC"/>
                </a:solidFill>
                <a:latin typeface="Helvetica" charset="0"/>
              </a:rPr>
              <a:t>Institute for Creative Technologies, University of Southern California </a:t>
            </a:r>
            <a:r>
              <a:rPr lang="en-US" sz="1600" dirty="0">
                <a:solidFill>
                  <a:srgbClr val="FF6600"/>
                </a:solidFill>
                <a:latin typeface="Helvetica" charset="0"/>
              </a:rPr>
              <a:t>|</a:t>
            </a:r>
            <a:r>
              <a:rPr lang="en-US" sz="1600" dirty="0">
                <a:solidFill>
                  <a:srgbClr val="CCCCCC"/>
                </a:solidFill>
                <a:latin typeface="Helvetica" charset="0"/>
              </a:rPr>
              <a:t> </a:t>
            </a:r>
            <a:r>
              <a:rPr lang="en-US" sz="1600" dirty="0" smtClean="0">
                <a:solidFill>
                  <a:srgbClr val="CCCCCC"/>
                </a:solidFill>
                <a:latin typeface="Helvetica" charset="0"/>
              </a:rPr>
              <a:t> ICWSM-09</a:t>
            </a:r>
            <a:endParaRPr lang="en-US" sz="1600" dirty="0">
              <a:solidFill>
                <a:srgbClr val="CCCCCC"/>
              </a:solidFill>
              <a:latin typeface="Helvetica" charset="0"/>
            </a:endParaRPr>
          </a:p>
        </p:txBody>
      </p:sp>
      <p:sp>
        <p:nvSpPr>
          <p:cNvPr id="14341" name="Rectangle 5"/>
          <p:cNvSpPr>
            <a:spLocks/>
          </p:cNvSpPr>
          <p:nvPr/>
        </p:nvSpPr>
        <p:spPr bwMode="auto">
          <a:xfrm>
            <a:off x="1752600" y="5867400"/>
            <a:ext cx="4495800" cy="533400"/>
          </a:xfrm>
          <a:prstGeom prst="rect">
            <a:avLst/>
          </a:prstGeom>
          <a:noFill/>
          <a:ln w="12700">
            <a:noFill/>
            <a:miter lim="800000"/>
            <a:headEnd/>
            <a:tailEnd/>
          </a:ln>
        </p:spPr>
        <p:txBody>
          <a:bodyPr lIns="0" tIns="0" rIns="40639" bIns="0">
            <a:prstTxWarp prst="textNoShape">
              <a:avLst/>
            </a:prstTxWarp>
          </a:bodyPr>
          <a:lstStyle/>
          <a:p>
            <a:pPr algn="just"/>
            <a:r>
              <a:rPr lang="en-US" sz="900"/>
              <a:t>The projects or efforts depicted were or are sponsored by the U.S. Army Research, Development, and Engineering Command (RDECOM),and/or the US Army Research Institute. The content or information presented does not necessarily reflect the position or the policy of the Government, and no official endorsement should be inferred.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weighted features</a:t>
            </a:r>
            <a:endParaRPr lang="en-US" dirty="0"/>
          </a:p>
        </p:txBody>
      </p:sp>
      <p:graphicFrame>
        <p:nvGraphicFramePr>
          <p:cNvPr id="4" name="Content Placeholder 3"/>
          <p:cNvGraphicFramePr>
            <a:graphicFrameLocks noGrp="1"/>
          </p:cNvGraphicFramePr>
          <p:nvPr>
            <p:ph idx="1"/>
          </p:nvPr>
        </p:nvGraphicFramePr>
        <p:xfrm>
          <a:off x="533400" y="1447800"/>
          <a:ext cx="8077200" cy="4577080"/>
        </p:xfrm>
        <a:graphic>
          <a:graphicData uri="http://schemas.openxmlformats.org/drawingml/2006/table">
            <a:tbl>
              <a:tblPr firstRow="1" bandRow="1">
                <a:tableStyleId>{8EC20E35-A176-4012-BC5E-935CFFF8708E}</a:tableStyleId>
              </a:tblPr>
              <a:tblGrid>
                <a:gridCol w="4038600"/>
                <a:gridCol w="4038600"/>
              </a:tblGrid>
              <a:tr h="370840">
                <a:tc>
                  <a:txBody>
                    <a:bodyPr/>
                    <a:lstStyle/>
                    <a:p>
                      <a:pPr algn="ctr"/>
                      <a:r>
                        <a:rPr lang="en-US" dirty="0" smtClean="0"/>
                        <a:t>Story Features</a:t>
                      </a:r>
                      <a:endParaRPr lang="en-US" dirty="0">
                        <a:solidFill>
                          <a:schemeClr val="tx1"/>
                        </a:solidFill>
                      </a:endParaRPr>
                    </a:p>
                  </a:txBody>
                  <a:tcPr/>
                </a:tc>
                <a:tc>
                  <a:txBody>
                    <a:bodyPr/>
                    <a:lstStyle/>
                    <a:p>
                      <a:pPr algn="ctr"/>
                      <a:r>
                        <a:rPr lang="en-US" dirty="0" smtClean="0"/>
                        <a:t>Non-Story Features</a:t>
                      </a:r>
                      <a:endParaRPr lang="en-US" dirty="0">
                        <a:solidFill>
                          <a:srgbClr val="000000"/>
                        </a:solidFill>
                      </a:endParaRPr>
                    </a:p>
                  </a:txBody>
                  <a:tcPr/>
                </a:tc>
              </a:tr>
              <a:tr h="370840">
                <a:tc>
                  <a:txBody>
                    <a:bodyPr/>
                    <a:lstStyle/>
                    <a:p>
                      <a:pPr algn="ctr"/>
                      <a:r>
                        <a:rPr lang="en-US" dirty="0" smtClean="0"/>
                        <a:t>went</a:t>
                      </a:r>
                    </a:p>
                    <a:p>
                      <a:pPr algn="ctr"/>
                      <a:r>
                        <a:rPr lang="en-US" dirty="0" smtClean="0"/>
                        <a:t>sent</a:t>
                      </a:r>
                    </a:p>
                    <a:p>
                      <a:pPr algn="ctr"/>
                      <a:r>
                        <a:rPr lang="en-US" dirty="0" smtClean="0"/>
                        <a:t>took</a:t>
                      </a:r>
                    </a:p>
                    <a:p>
                      <a:pPr algn="ctr"/>
                      <a:r>
                        <a:rPr lang="en-US" dirty="0" smtClean="0"/>
                        <a:t>back</a:t>
                      </a:r>
                    </a:p>
                    <a:p>
                      <a:pPr algn="ctr"/>
                      <a:r>
                        <a:rPr lang="en-US" dirty="0" err="1" smtClean="0"/>
                        <a:t>i</a:t>
                      </a:r>
                      <a:endParaRPr lang="en-US" dirty="0" smtClean="0"/>
                    </a:p>
                    <a:p>
                      <a:pPr algn="ctr"/>
                      <a:r>
                        <a:rPr lang="en-US" dirty="0" smtClean="0"/>
                        <a:t>had</a:t>
                      </a:r>
                    </a:p>
                    <a:p>
                      <a:pPr algn="ctr"/>
                      <a:r>
                        <a:rPr lang="en-US" dirty="0" smtClean="0"/>
                        <a:t>evening</a:t>
                      </a:r>
                    </a:p>
                    <a:p>
                      <a:pPr algn="ctr"/>
                      <a:r>
                        <a:rPr lang="en-US" dirty="0" smtClean="0"/>
                        <a:t>down</a:t>
                      </a:r>
                    </a:p>
                    <a:p>
                      <a:pPr algn="ctr"/>
                      <a:r>
                        <a:rPr lang="en-US" dirty="0" smtClean="0"/>
                        <a:t>comments</a:t>
                      </a:r>
                    </a:p>
                    <a:p>
                      <a:pPr algn="ctr"/>
                      <a:r>
                        <a:rPr lang="en-US" dirty="0" smtClean="0"/>
                        <a:t>friend</a:t>
                      </a:r>
                    </a:p>
                    <a:p>
                      <a:pPr algn="ctr"/>
                      <a:r>
                        <a:rPr lang="en-US" dirty="0" smtClean="0"/>
                        <a:t>was</a:t>
                      </a:r>
                    </a:p>
                    <a:p>
                      <a:pPr algn="ctr"/>
                      <a:r>
                        <a:rPr lang="en-US" dirty="0" smtClean="0"/>
                        <a:t>art</a:t>
                      </a:r>
                    </a:p>
                    <a:p>
                      <a:pPr algn="ctr"/>
                      <a:r>
                        <a:rPr lang="en-US" dirty="0" smtClean="0"/>
                        <a:t>got</a:t>
                      </a:r>
                    </a:p>
                    <a:p>
                      <a:pPr algn="ctr"/>
                      <a:r>
                        <a:rPr lang="en-US" dirty="0" smtClean="0"/>
                        <a:t>did</a:t>
                      </a:r>
                    </a:p>
                    <a:p>
                      <a:pPr algn="ctr"/>
                      <a:r>
                        <a:rPr lang="en-US" dirty="0" smtClean="0"/>
                        <a:t>headed</a:t>
                      </a:r>
                    </a:p>
                  </a:txBody>
                  <a:tcPr/>
                </a:tc>
                <a:tc>
                  <a:txBody>
                    <a:bodyPr/>
                    <a:lstStyle/>
                    <a:p>
                      <a:pPr algn="ctr"/>
                      <a:r>
                        <a:rPr lang="en-US" dirty="0" smtClean="0"/>
                        <a:t>will</a:t>
                      </a:r>
                    </a:p>
                    <a:p>
                      <a:pPr algn="ctr"/>
                      <a:r>
                        <a:rPr lang="en-US" dirty="0" smtClean="0"/>
                        <a:t>1</a:t>
                      </a:r>
                    </a:p>
                    <a:p>
                      <a:pPr algn="ctr"/>
                      <a:r>
                        <a:rPr lang="en-US" dirty="0" smtClean="0"/>
                        <a:t>/</a:t>
                      </a:r>
                    </a:p>
                    <a:p>
                      <a:pPr algn="ctr"/>
                      <a:r>
                        <a:rPr lang="en-US" dirty="0" smtClean="0"/>
                        <a:t>years</a:t>
                      </a:r>
                    </a:p>
                    <a:p>
                      <a:pPr algn="ctr"/>
                      <a:r>
                        <a:rPr lang="en-US" dirty="0" smtClean="0"/>
                        <a:t>blog</a:t>
                      </a:r>
                    </a:p>
                    <a:p>
                      <a:pPr algn="ctr"/>
                      <a:r>
                        <a:rPr lang="en-US" dirty="0" smtClean="0"/>
                        <a:t>has</a:t>
                      </a:r>
                    </a:p>
                    <a:p>
                      <a:pPr algn="ctr"/>
                      <a:r>
                        <a:rPr lang="en-US" dirty="0" smtClean="0"/>
                        <a:t>team</a:t>
                      </a:r>
                    </a:p>
                    <a:p>
                      <a:pPr algn="ctr"/>
                      <a:r>
                        <a:rPr lang="en-US" dirty="0" smtClean="0"/>
                        <a:t>many</a:t>
                      </a:r>
                    </a:p>
                    <a:p>
                      <a:pPr algn="ctr"/>
                      <a:r>
                        <a:rPr lang="en-US" dirty="0" smtClean="0"/>
                        <a:t>can</a:t>
                      </a:r>
                    </a:p>
                    <a:p>
                      <a:pPr algn="ctr"/>
                      <a:r>
                        <a:rPr lang="en-US" dirty="0" smtClean="0"/>
                        <a:t>are</a:t>
                      </a:r>
                    </a:p>
                    <a:p>
                      <a:pPr algn="ctr"/>
                      <a:r>
                        <a:rPr lang="en-US" dirty="0" smtClean="0"/>
                        <a:t>love</a:t>
                      </a:r>
                    </a:p>
                    <a:p>
                      <a:pPr algn="ctr"/>
                      <a:r>
                        <a:rPr lang="en-US" dirty="0" smtClean="0"/>
                        <a:t>being</a:t>
                      </a:r>
                    </a:p>
                    <a:p>
                      <a:pPr algn="ctr"/>
                      <a:r>
                        <a:rPr lang="en-US" dirty="0" smtClean="0"/>
                        <a:t>use</a:t>
                      </a:r>
                    </a:p>
                    <a:p>
                      <a:pPr algn="ctr"/>
                      <a:r>
                        <a:rPr lang="en-US" dirty="0" smtClean="0"/>
                        <a:t>before</a:t>
                      </a:r>
                    </a:p>
                    <a:p>
                      <a:pPr algn="ctr"/>
                      <a:r>
                        <a:rPr lang="en-US" dirty="0" smtClean="0"/>
                        <a:t>:</a:t>
                      </a:r>
                      <a:endParaRPr lang="en-US"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to the full dataset</a:t>
            </a:r>
            <a:endParaRPr lang="en-US" dirty="0"/>
          </a:p>
        </p:txBody>
      </p:sp>
      <p:sp>
        <p:nvSpPr>
          <p:cNvPr id="3" name="Content Placeholder 2"/>
          <p:cNvSpPr>
            <a:spLocks noGrp="1"/>
          </p:cNvSpPr>
          <p:nvPr>
            <p:ph idx="1"/>
          </p:nvPr>
        </p:nvSpPr>
        <p:spPr/>
        <p:txBody>
          <a:bodyPr/>
          <a:lstStyle/>
          <a:p>
            <a:r>
              <a:rPr lang="en-US" dirty="0" smtClean="0"/>
              <a:t>Targeted English entries, identified by &lt;</a:t>
            </a:r>
            <a:r>
              <a:rPr lang="en-US" dirty="0" err="1" smtClean="0"/>
              <a:t>dc:lang</a:t>
            </a:r>
            <a:r>
              <a:rPr lang="en-US" dirty="0" smtClean="0"/>
              <a:t>&gt; field</a:t>
            </a:r>
          </a:p>
          <a:p>
            <a:pPr lvl="1"/>
            <a:r>
              <a:rPr lang="en-US" dirty="0" smtClean="0"/>
              <a:t>Included entries with fewer than 250 characters, but flagged them separately</a:t>
            </a:r>
          </a:p>
          <a:p>
            <a:r>
              <a:rPr lang="en-US" dirty="0" smtClean="0"/>
              <a:t>960,098 entries labeled as personal stories</a:t>
            </a:r>
          </a:p>
          <a:p>
            <a:pPr lvl="1"/>
            <a:r>
              <a:rPr lang="en-US" dirty="0" smtClean="0"/>
              <a:t>937,994 entries with more than 250 characters</a:t>
            </a:r>
          </a:p>
          <a:p>
            <a:r>
              <a:rPr lang="en-US" dirty="0" smtClean="0"/>
              <a:t>Second precision evaluation</a:t>
            </a:r>
          </a:p>
          <a:p>
            <a:pPr lvl="1"/>
            <a:r>
              <a:rPr lang="en-US" dirty="0" smtClean="0"/>
              <a:t>Sampled 300 entries classified as personal stories from the entire dataset</a:t>
            </a:r>
          </a:p>
          <a:p>
            <a:pPr lvl="1"/>
            <a:r>
              <a:rPr lang="en-US" dirty="0" smtClean="0"/>
              <a:t>47 no longer existed on the web</a:t>
            </a:r>
          </a:p>
          <a:p>
            <a:pPr lvl="1"/>
            <a:r>
              <a:rPr lang="en-US" dirty="0" smtClean="0"/>
              <a:t>191 / 253 entries were hand-annotated as stories (75% precision)</a:t>
            </a:r>
          </a:p>
          <a:p>
            <a:pPr lvl="1"/>
            <a:r>
              <a:rPr lang="en-US" dirty="0" smtClean="0"/>
              <a:t>Within the standard deviation (13%) of cross-validation results (66% precision)</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Title 5"/>
          <p:cNvSpPr>
            <a:spLocks noGrp="1"/>
          </p:cNvSpPr>
          <p:nvPr>
            <p:ph type="title"/>
          </p:nvPr>
        </p:nvSpPr>
        <p:spPr/>
        <p:txBody>
          <a:bodyPr/>
          <a:lstStyle/>
          <a:p>
            <a:r>
              <a:rPr lang="en-US" dirty="0" smtClean="0"/>
              <a:t>Where stories are told</a:t>
            </a:r>
          </a:p>
        </p:txBody>
      </p:sp>
      <p:graphicFrame>
        <p:nvGraphicFramePr>
          <p:cNvPr id="8" name="Table 7"/>
          <p:cNvGraphicFramePr>
            <a:graphicFrameLocks noGrp="1"/>
          </p:cNvGraphicFramePr>
          <p:nvPr/>
        </p:nvGraphicFramePr>
        <p:xfrm>
          <a:off x="1981200" y="1371600"/>
          <a:ext cx="4724400" cy="3811591"/>
        </p:xfrm>
        <a:graphic>
          <a:graphicData uri="http://schemas.openxmlformats.org/drawingml/2006/table">
            <a:tbl>
              <a:tblPr/>
              <a:tblGrid>
                <a:gridCol w="1968500"/>
                <a:gridCol w="1476375"/>
                <a:gridCol w="1279525"/>
              </a:tblGrid>
              <a:tr h="5445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Helvetica" charset="0"/>
                          <a:ea typeface="ＭＳ Ｐゴシック" charset="-128"/>
                          <a:cs typeface="ＭＳ Ｐゴシック" charset="-128"/>
                        </a:rPr>
                        <a:t>source</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Helvetica" charset="0"/>
                          <a:ea typeface="ＭＳ Ｐゴシック" charset="-128"/>
                          <a:cs typeface="ＭＳ Ｐゴシック" charset="-128"/>
                        </a:rPr>
                        <a:t>stories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Helvetica" charset="0"/>
                          <a:ea typeface="ＭＳ Ｐゴシック" charset="-128"/>
                          <a:cs typeface="ＭＳ Ｐゴシック" charset="-128"/>
                        </a:rPr>
                        <a:t>percent</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5445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Helvetica" charset="0"/>
                          <a:ea typeface="ＭＳ Ｐゴシック" charset="-128"/>
                          <a:cs typeface="ＭＳ Ｐゴシック" charset="-128"/>
                        </a:rPr>
                        <a:t>livejournal.com</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Helvetica" charset="0"/>
                          <a:ea typeface="ＭＳ Ｐゴシック" charset="-128"/>
                          <a:cs typeface="ＭＳ Ｐゴシック" charset="-128"/>
                        </a:rPr>
                        <a:t>543682</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Helvetica" charset="0"/>
                          <a:ea typeface="ＭＳ Ｐゴシック" charset="-128"/>
                          <a:cs typeface="ＭＳ Ｐゴシック" charset="-128"/>
                        </a:rPr>
                        <a:t>57.9%</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5445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latin typeface="Helvetica" charset="0"/>
                          <a:ea typeface="ＭＳ Ｐゴシック" charset="-128"/>
                          <a:cs typeface="ＭＳ Ｐゴシック" charset="-128"/>
                        </a:rPr>
                        <a:t>wordpress.com</a:t>
                      </a:r>
                      <a:endParaRPr kumimoji="0" lang="en-US" sz="2000" b="0" i="0" u="none" strike="noStrike" cap="none" normalizeH="0" baseline="0" dirty="0" smtClean="0">
                        <a:ln>
                          <a:noFill/>
                        </a:ln>
                        <a:solidFill>
                          <a:srgbClr val="000000"/>
                        </a:solidFill>
                        <a:effectLst/>
                        <a:latin typeface="Helvetica"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Helvetica" charset="0"/>
                          <a:ea typeface="ＭＳ Ｐゴシック" charset="-128"/>
                          <a:cs typeface="ＭＳ Ｐゴシック" charset="-128"/>
                        </a:rPr>
                        <a:t>124468</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Helvetica" charset="0"/>
                          <a:ea typeface="ＭＳ Ｐゴシック" charset="-128"/>
                          <a:cs typeface="ＭＳ Ｐゴシック" charset="-128"/>
                        </a:rPr>
                        <a:t>13.3%</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45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Helvetica" charset="0"/>
                          <a:ea typeface="ＭＳ Ｐゴシック" charset="-128"/>
                          <a:cs typeface="ＭＳ Ｐゴシック" charset="-128"/>
                        </a:rPr>
                        <a:t>blogspot.com</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Helvetica" charset="0"/>
                          <a:ea typeface="ＭＳ Ｐゴシック" charset="-128"/>
                          <a:cs typeface="ＭＳ Ｐゴシック" charset="-128"/>
                        </a:rPr>
                        <a:t>57226</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Helvetica" charset="0"/>
                          <a:ea typeface="ＭＳ Ｐゴシック" charset="-128"/>
                          <a:cs typeface="ＭＳ Ｐゴシック" charset="-128"/>
                        </a:rPr>
                        <a:t>6.1%</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5445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Helvetica" charset="0"/>
                          <a:ea typeface="ＭＳ Ｐゴシック" charset="-128"/>
                          <a:cs typeface="ＭＳ Ｐゴシック" charset="-128"/>
                        </a:rPr>
                        <a:t>typepad.com</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Helvetica" charset="0"/>
                          <a:ea typeface="ＭＳ Ｐゴシック" charset="-128"/>
                          <a:cs typeface="ＭＳ Ｐゴシック" charset="-128"/>
                        </a:rPr>
                        <a:t>36300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Helvetica" charset="0"/>
                          <a:ea typeface="ＭＳ Ｐゴシック" charset="-128"/>
                          <a:cs typeface="ＭＳ Ｐゴシック" charset="-128"/>
                        </a:rPr>
                        <a:t>3.9%</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45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Helvetica" charset="0"/>
                          <a:ea typeface="ＭＳ Ｐゴシック" charset="-128"/>
                          <a:cs typeface="ＭＳ Ｐゴシック" charset="-128"/>
                        </a:rPr>
                        <a:t>vox.com</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50800" cap="flat" cmpd="dbl"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Helvetica" charset="0"/>
                          <a:ea typeface="ＭＳ Ｐゴシック" charset="-128"/>
                          <a:cs typeface="ＭＳ Ｐゴシック" charset="-128"/>
                        </a:rPr>
                        <a:t>23744</a:t>
                      </a:r>
                    </a:p>
                  </a:txBody>
                  <a:tcPr horzOverflow="overflow">
                    <a:lnL>
                      <a:noFill/>
                    </a:lnL>
                    <a:lnR>
                      <a:noFill/>
                    </a:lnR>
                    <a:lnT w="12700" cap="flat" cmpd="sng" algn="ctr">
                      <a:solidFill>
                        <a:schemeClr val="tx1"/>
                      </a:solidFill>
                      <a:prstDash val="solid"/>
                      <a:round/>
                      <a:headEnd type="none" w="med" len="med"/>
                      <a:tailEnd type="none" w="med" len="med"/>
                    </a:lnT>
                    <a:lnB w="50800" cap="flat" cmpd="dbl"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Helvetica" charset="0"/>
                          <a:ea typeface="ＭＳ Ｐゴシック" charset="-128"/>
                          <a:cs typeface="ＭＳ Ｐゴシック" charset="-128"/>
                        </a:rPr>
                        <a:t>2.5%</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0800" cap="flat" cmpd="dbl" algn="ctr">
                      <a:solidFill>
                        <a:schemeClr val="tx1"/>
                      </a:solidFill>
                      <a:prstDash val="solid"/>
                      <a:round/>
                      <a:headEnd type="none" w="med" len="med"/>
                      <a:tailEnd type="none" w="med" len="med"/>
                    </a:lnB>
                    <a:lnTlToBr>
                      <a:noFill/>
                    </a:lnTlToBr>
                    <a:lnBlToTr>
                      <a:noFill/>
                    </a:lnBlToTr>
                    <a:solidFill>
                      <a:srgbClr val="E7E7E7"/>
                    </a:solidFill>
                  </a:tcPr>
                </a:tc>
              </a:tr>
              <a:tr h="5445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smtClean="0">
                          <a:ln>
                            <a:noFill/>
                          </a:ln>
                          <a:solidFill>
                            <a:srgbClr val="000000"/>
                          </a:solidFill>
                          <a:effectLst/>
                          <a:latin typeface="Helvetica" charset="0"/>
                          <a:ea typeface="ＭＳ Ｐゴシック" charset="-128"/>
                          <a:cs typeface="ＭＳ Ｐゴシック" charset="-128"/>
                        </a:rPr>
                        <a:t>top 5</a:t>
                      </a:r>
                    </a:p>
                  </a:txBody>
                  <a:tcPr horzOverflow="overflow">
                    <a:lnL w="12700" cap="flat" cmpd="sng" algn="ctr">
                      <a:solidFill>
                        <a:schemeClr val="tx1"/>
                      </a:solidFill>
                      <a:prstDash val="solid"/>
                      <a:round/>
                      <a:headEnd type="none" w="med" len="med"/>
                      <a:tailEnd type="none" w="med" len="med"/>
                    </a:lnL>
                    <a:lnR>
                      <a:noFill/>
                    </a:lnR>
                    <a:lnT w="50800" cap="flat" cmpd="dbl"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smtClean="0">
                          <a:ln>
                            <a:noFill/>
                          </a:ln>
                          <a:solidFill>
                            <a:srgbClr val="000000"/>
                          </a:solidFill>
                          <a:effectLst/>
                          <a:latin typeface="Helvetica" charset="0"/>
                          <a:ea typeface="ＭＳ Ｐゴシック" charset="-128"/>
                          <a:cs typeface="ＭＳ Ｐゴシック" charset="-128"/>
                        </a:rPr>
                        <a:t>785420</a:t>
                      </a:r>
                    </a:p>
                  </a:txBody>
                  <a:tcPr horzOverflow="overflow">
                    <a:lnL>
                      <a:noFill/>
                    </a:lnL>
                    <a:lnR>
                      <a:noFill/>
                    </a:lnR>
                    <a:lnT w="50800" cap="flat" cmpd="dbl"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000000"/>
                          </a:solidFill>
                          <a:effectLst/>
                          <a:latin typeface="Helvetica" charset="0"/>
                          <a:ea typeface="ＭＳ Ｐゴシック" charset="-128"/>
                          <a:cs typeface="ＭＳ Ｐゴシック" charset="-128"/>
                        </a:rPr>
                        <a:t>83.7%</a:t>
                      </a:r>
                    </a:p>
                  </a:txBody>
                  <a:tcPr horzOverflow="overflow">
                    <a:lnL>
                      <a:noFill/>
                    </a:lnL>
                    <a:lnR w="12700" cap="flat" cmpd="sng" algn="ctr">
                      <a:solidFill>
                        <a:schemeClr val="tx1"/>
                      </a:solidFill>
                      <a:prstDash val="solid"/>
                      <a:round/>
                      <a:headEnd type="none" w="med" len="med"/>
                      <a:tailEnd type="none" w="med" len="med"/>
                    </a:lnR>
                    <a:lnT w="50800" cap="flat" cmpd="dbl"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which Spinn3r.com </a:t>
            </a:r>
            <a:r>
              <a:rPr lang="en-US" dirty="0" err="1" smtClean="0"/>
              <a:t>tiergroup</a:t>
            </a:r>
            <a:r>
              <a:rPr lang="en-US" dirty="0" smtClean="0"/>
              <a:t> stories are told</a:t>
            </a:r>
            <a:endParaRPr lang="en-US" dirty="0"/>
          </a:p>
        </p:txBody>
      </p:sp>
      <p:graphicFrame>
        <p:nvGraphicFramePr>
          <p:cNvPr id="3" name="C 4"/>
          <p:cNvGraphicFramePr/>
          <p:nvPr/>
        </p:nvGraphicFramePr>
        <p:xfrm>
          <a:off x="1752600" y="1371600"/>
          <a:ext cx="5894493" cy="4495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stories are told</a:t>
            </a:r>
            <a:endParaRPr lang="en-US" dirty="0"/>
          </a:p>
        </p:txBody>
      </p:sp>
      <p:graphicFrame>
        <p:nvGraphicFramePr>
          <p:cNvPr id="3" name="C 5"/>
          <p:cNvGraphicFramePr/>
          <p:nvPr/>
        </p:nvGraphicFramePr>
        <p:xfrm>
          <a:off x="1752600" y="1219200"/>
          <a:ext cx="5486400" cy="481222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a:t>
            </a:r>
            <a:endParaRPr lang="en-US" dirty="0"/>
          </a:p>
        </p:txBody>
      </p:sp>
      <p:sp>
        <p:nvSpPr>
          <p:cNvPr id="3" name="Content Placeholder 2"/>
          <p:cNvSpPr>
            <a:spLocks noGrp="1"/>
          </p:cNvSpPr>
          <p:nvPr>
            <p:ph idx="1"/>
          </p:nvPr>
        </p:nvSpPr>
        <p:spPr>
          <a:xfrm>
            <a:off x="533400" y="1447800"/>
            <a:ext cx="8077200" cy="4648200"/>
          </a:xfrm>
        </p:spPr>
        <p:txBody>
          <a:bodyPr/>
          <a:lstStyle/>
          <a:p>
            <a:r>
              <a:rPr lang="en-US" dirty="0" smtClean="0"/>
              <a:t>Quantitative social science</a:t>
            </a:r>
          </a:p>
          <a:p>
            <a:pPr lvl="1"/>
            <a:r>
              <a:rPr lang="en-US" dirty="0" smtClean="0"/>
              <a:t>Comprehensive corpus of storytelling in everyday life</a:t>
            </a:r>
          </a:p>
          <a:p>
            <a:pPr lvl="1"/>
            <a:r>
              <a:rPr lang="en-US" dirty="0" smtClean="0"/>
              <a:t>Content is about life, not just Internet life</a:t>
            </a:r>
          </a:p>
          <a:p>
            <a:r>
              <a:rPr lang="en-US" dirty="0" smtClean="0"/>
              <a:t>Innovative applications of large-scale story collections</a:t>
            </a:r>
          </a:p>
          <a:p>
            <a:pPr lvl="1"/>
            <a:r>
              <a:rPr lang="en-US" dirty="0" smtClean="0"/>
              <a:t>Say Anything: Collaborative open-domain interactive storytelling (ICWSM-09)</a:t>
            </a:r>
          </a:p>
          <a:p>
            <a:pPr lvl="1"/>
            <a:r>
              <a:rPr lang="en-US" dirty="0" err="1" smtClean="0"/>
              <a:t>StoryUpgrade</a:t>
            </a:r>
            <a:r>
              <a:rPr lang="en-US" dirty="0" smtClean="0"/>
              <a:t>: Activity-based story retrieval (ICWSM-08) </a:t>
            </a:r>
          </a:p>
          <a:p>
            <a:r>
              <a:rPr lang="en-US" dirty="0" smtClean="0"/>
              <a:t>Distributed as an index to the ICWSM Spinn3r.com corpus</a:t>
            </a:r>
          </a:p>
          <a:p>
            <a:pPr lvl="1"/>
            <a:r>
              <a:rPr lang="en-US" dirty="0" smtClean="0"/>
              <a:t>1	tiergroup-1/Aug/01/part-1.xml	502	83	2.1521754	+</a:t>
            </a:r>
          </a:p>
          <a:p>
            <a:pPr lvl="1"/>
            <a:r>
              <a:rPr lang="en-US" dirty="0" smtClean="0"/>
              <a:t>2	tiergroup-1/Aug/01/part-1.xml	14535	66	2.3929944	+</a:t>
            </a:r>
          </a:p>
          <a:p>
            <a:pPr lvl="1"/>
            <a:r>
              <a:rPr lang="en-US" dirty="0" smtClean="0"/>
              <a:t>3	tiergroup-1/Aug/01/part-1.xml	17500	68	5.0078306	+</a:t>
            </a:r>
          </a:p>
          <a:p>
            <a:pPr lvl="1"/>
            <a:r>
              <a:rPr lang="en-US" dirty="0" smtClean="0"/>
              <a:t>4	tiergroup-1/Aug/01/part-1.xml	24730	87	0.83582455	+</a:t>
            </a:r>
          </a:p>
          <a:p>
            <a:pPr lvl="1"/>
            <a:r>
              <a:rPr lang="en-US" dirty="0" smtClean="0"/>
              <a:t>5	tiergroup-1/Aug/01/part-1.xml	27742	77	0.23305145	+</a:t>
            </a:r>
          </a:p>
          <a:p>
            <a:pPr lvl="1"/>
            <a:r>
              <a:rPr lang="en-US" dirty="0" smtClean="0"/>
              <a:t>... </a:t>
            </a:r>
          </a:p>
          <a:p>
            <a:r>
              <a:rPr lang="en-US" dirty="0" smtClean="0"/>
              <a:t>Get your copy today (</a:t>
            </a:r>
            <a:r>
              <a:rPr lang="en-US" dirty="0" err="1" smtClean="0"/>
              <a:t>gordon@ict.usc.edu</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pic>
        <p:nvPicPr>
          <p:cNvPr id="6" name="Picture 5" descr="logo-idea.png"/>
          <p:cNvPicPr>
            <a:picLocks noChangeAspect="1"/>
          </p:cNvPicPr>
          <p:nvPr/>
        </p:nvPicPr>
        <p:blipFill>
          <a:blip r:embed="rId2"/>
          <a:stretch>
            <a:fillRect/>
          </a:stretch>
        </p:blipFill>
        <p:spPr>
          <a:xfrm>
            <a:off x="609600" y="1219201"/>
            <a:ext cx="7924800" cy="45870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38914" name="Picture 2" descr="ICTLogo2007-Whitewave-alphachannel"/>
          <p:cNvPicPr>
            <a:picLocks noChangeAspect="1" noChangeArrowheads="1"/>
          </p:cNvPicPr>
          <p:nvPr/>
        </p:nvPicPr>
        <p:blipFill>
          <a:blip r:embed="rId3"/>
          <a:srcRect/>
          <a:stretch>
            <a:fillRect/>
          </a:stretch>
        </p:blipFill>
        <p:spPr bwMode="auto">
          <a:xfrm>
            <a:off x="838200" y="1600200"/>
            <a:ext cx="7315200" cy="3365500"/>
          </a:xfrm>
          <a:prstGeom prst="rect">
            <a:avLst/>
          </a:prstGeom>
          <a:noFill/>
          <a:ln w="9525">
            <a:noFill/>
            <a:miter lim="800000"/>
            <a:headEnd/>
            <a:tailEnd/>
          </a:ln>
        </p:spPr>
      </p:pic>
      <p:pic>
        <p:nvPicPr>
          <p:cNvPr id="38915" name="Picture 3" descr="mono_white_black"/>
          <p:cNvPicPr>
            <a:picLocks noChangeAspect="1" noChangeArrowheads="1"/>
          </p:cNvPicPr>
          <p:nvPr/>
        </p:nvPicPr>
        <p:blipFill>
          <a:blip r:embed="rId4"/>
          <a:srcRect/>
          <a:stretch>
            <a:fillRect/>
          </a:stretch>
        </p:blipFill>
        <p:spPr bwMode="auto">
          <a:xfrm>
            <a:off x="609600" y="488950"/>
            <a:ext cx="1295400" cy="88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6"/>
          <p:cNvSpPr>
            <a:spLocks noChangeArrowheads="1"/>
          </p:cNvSpPr>
          <p:nvPr/>
        </p:nvSpPr>
        <p:spPr bwMode="auto">
          <a:xfrm>
            <a:off x="0" y="0"/>
            <a:ext cx="9156700" cy="68707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40963" name="Rectangle 2"/>
          <p:cNvSpPr>
            <a:spLocks noChangeArrowheads="1"/>
          </p:cNvSpPr>
          <p:nvPr/>
        </p:nvSpPr>
        <p:spPr bwMode="auto">
          <a:xfrm>
            <a:off x="0" y="6692900"/>
            <a:ext cx="9156700" cy="182563"/>
          </a:xfrm>
          <a:prstGeom prst="rect">
            <a:avLst/>
          </a:prstGeom>
          <a:solidFill>
            <a:srgbClr val="3C3C3C"/>
          </a:solidFill>
          <a:ln w="9525">
            <a:noFill/>
            <a:miter lim="800000"/>
            <a:headEnd/>
            <a:tailEnd/>
          </a:ln>
        </p:spPr>
        <p:txBody>
          <a:bodyPr wrap="none" anchor="ctr">
            <a:prstTxWarp prst="textNoShape">
              <a:avLst/>
            </a:prstTxWarp>
          </a:bodyPr>
          <a:lstStyle/>
          <a:p>
            <a:endParaRPr lang="en-US"/>
          </a:p>
        </p:txBody>
      </p:sp>
      <p:pic>
        <p:nvPicPr>
          <p:cNvPr id="40964" name="Picture 3" descr="ict_logo_lrg"/>
          <p:cNvPicPr>
            <a:picLocks noChangeAspect="1" noChangeArrowheads="1"/>
          </p:cNvPicPr>
          <p:nvPr/>
        </p:nvPicPr>
        <p:blipFill>
          <a:blip r:embed="rId3"/>
          <a:srcRect/>
          <a:stretch>
            <a:fillRect/>
          </a:stretch>
        </p:blipFill>
        <p:spPr bwMode="auto">
          <a:xfrm>
            <a:off x="885825" y="1528763"/>
            <a:ext cx="7102475" cy="3043237"/>
          </a:xfrm>
          <a:prstGeom prst="rect">
            <a:avLst/>
          </a:prstGeom>
          <a:noFill/>
          <a:ln w="9525">
            <a:noFill/>
            <a:miter lim="800000"/>
            <a:headEnd/>
            <a:tailEnd/>
          </a:ln>
        </p:spPr>
      </p:pic>
      <p:pic>
        <p:nvPicPr>
          <p:cNvPr id="40965" name="Picture 4" descr="bg_header_bottom2"/>
          <p:cNvPicPr>
            <a:picLocks noChangeAspect="1" noChangeArrowheads="1"/>
          </p:cNvPicPr>
          <p:nvPr/>
        </p:nvPicPr>
        <p:blipFill>
          <a:blip r:embed="rId4"/>
          <a:srcRect/>
          <a:stretch>
            <a:fillRect/>
          </a:stretch>
        </p:blipFill>
        <p:spPr bwMode="auto">
          <a:xfrm>
            <a:off x="0" y="6115050"/>
            <a:ext cx="9153525" cy="571500"/>
          </a:xfrm>
          <a:prstGeom prst="rect">
            <a:avLst/>
          </a:prstGeom>
          <a:noFill/>
          <a:ln w="9525">
            <a:noFill/>
            <a:miter lim="800000"/>
            <a:headEnd/>
            <a:tailEnd/>
          </a:ln>
        </p:spPr>
      </p:pic>
      <p:pic>
        <p:nvPicPr>
          <p:cNvPr id="40966" name="Picture 5" descr="bg_header_top2"/>
          <p:cNvPicPr>
            <a:picLocks noChangeAspect="1" noChangeArrowheads="1"/>
          </p:cNvPicPr>
          <p:nvPr/>
        </p:nvPicPr>
        <p:blipFill>
          <a:blip r:embed="rId5"/>
          <a:srcRect/>
          <a:stretch>
            <a:fillRect/>
          </a:stretch>
        </p:blipFill>
        <p:spPr bwMode="auto">
          <a:xfrm>
            <a:off x="3175" y="0"/>
            <a:ext cx="9140825"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Storytelling in daily life</a:t>
            </a:r>
          </a:p>
        </p:txBody>
      </p:sp>
      <p:pic>
        <p:nvPicPr>
          <p:cNvPr id="4" name="Picture 4" descr="20080219bennet2"/>
          <p:cNvPicPr>
            <a:picLocks noChangeAspect="1" noChangeArrowheads="1"/>
          </p:cNvPicPr>
          <p:nvPr/>
        </p:nvPicPr>
        <p:blipFill>
          <a:blip r:embed="rId2"/>
          <a:srcRect/>
          <a:stretch>
            <a:fillRect/>
          </a:stretch>
        </p:blipFill>
        <p:spPr bwMode="auto">
          <a:xfrm>
            <a:off x="4783138" y="1247857"/>
            <a:ext cx="3751262" cy="2497061"/>
          </a:xfrm>
          <a:prstGeom prst="rect">
            <a:avLst/>
          </a:prstGeom>
          <a:noFill/>
          <a:ln w="9525">
            <a:noFill/>
            <a:miter lim="800000"/>
            <a:headEnd/>
            <a:tailEnd/>
          </a:ln>
        </p:spPr>
      </p:pic>
      <p:pic>
        <p:nvPicPr>
          <p:cNvPr id="5" name="Picture 5" descr="lobby_art"/>
          <p:cNvPicPr>
            <a:picLocks noChangeAspect="1" noChangeArrowheads="1"/>
          </p:cNvPicPr>
          <p:nvPr/>
        </p:nvPicPr>
        <p:blipFill>
          <a:blip r:embed="rId3"/>
          <a:srcRect/>
          <a:stretch>
            <a:fillRect/>
          </a:stretch>
        </p:blipFill>
        <p:spPr bwMode="auto">
          <a:xfrm>
            <a:off x="685800" y="1254537"/>
            <a:ext cx="4008438" cy="1870290"/>
          </a:xfrm>
          <a:prstGeom prst="rect">
            <a:avLst/>
          </a:prstGeom>
          <a:noFill/>
          <a:ln w="9525">
            <a:noFill/>
            <a:miter lim="800000"/>
            <a:headEnd/>
            <a:tailEnd/>
          </a:ln>
        </p:spPr>
      </p:pic>
      <p:pic>
        <p:nvPicPr>
          <p:cNvPr id="6" name="Picture 10" descr="20japan-600"/>
          <p:cNvPicPr>
            <a:picLocks noChangeAspect="1" noChangeArrowheads="1"/>
          </p:cNvPicPr>
          <p:nvPr/>
        </p:nvPicPr>
        <p:blipFill>
          <a:blip r:embed="rId4"/>
          <a:srcRect/>
          <a:stretch>
            <a:fillRect/>
          </a:stretch>
        </p:blipFill>
        <p:spPr bwMode="auto">
          <a:xfrm>
            <a:off x="4791078" y="3810000"/>
            <a:ext cx="3739098" cy="2057399"/>
          </a:xfrm>
          <a:prstGeom prst="rect">
            <a:avLst/>
          </a:prstGeom>
          <a:noFill/>
          <a:ln w="9525">
            <a:noFill/>
            <a:miter lim="800000"/>
            <a:headEnd/>
            <a:tailEnd/>
          </a:ln>
        </p:spPr>
      </p:pic>
      <p:pic>
        <p:nvPicPr>
          <p:cNvPr id="8" name="Picture 7" descr="low res_12.jpg"/>
          <p:cNvPicPr>
            <a:picLocks noChangeAspect="1"/>
          </p:cNvPicPr>
          <p:nvPr/>
        </p:nvPicPr>
        <p:blipFill>
          <a:blip r:embed="rId5"/>
          <a:stretch>
            <a:fillRect/>
          </a:stretch>
        </p:blipFill>
        <p:spPr>
          <a:xfrm>
            <a:off x="703922" y="3200400"/>
            <a:ext cx="3980809" cy="26512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Storytelling in Internet weblogs</a:t>
            </a:r>
          </a:p>
        </p:txBody>
      </p:sp>
      <p:sp>
        <p:nvSpPr>
          <p:cNvPr id="18435" name="Content Placeholder 2"/>
          <p:cNvSpPr>
            <a:spLocks noGrp="1"/>
          </p:cNvSpPr>
          <p:nvPr>
            <p:ph idx="1"/>
          </p:nvPr>
        </p:nvSpPr>
        <p:spPr/>
        <p:txBody>
          <a:bodyPr/>
          <a:lstStyle/>
          <a:p>
            <a:r>
              <a:rPr lang="en-US" dirty="0" smtClean="0"/>
              <a:t>“my life and experience” is the #1 topic of people’s weblogs</a:t>
            </a:r>
          </a:p>
          <a:p>
            <a:pPr lvl="1"/>
            <a:r>
              <a:rPr lang="en-US" dirty="0" smtClean="0"/>
              <a:t>Pew Internet &amp; American Life Project, 2006</a:t>
            </a:r>
          </a:p>
          <a:p>
            <a:r>
              <a:rPr lang="en-US" dirty="0" smtClean="0"/>
              <a:t>900,000 new weblog posts each day</a:t>
            </a:r>
          </a:p>
          <a:p>
            <a:pPr lvl="1"/>
            <a:r>
              <a:rPr lang="en-US" dirty="0" err="1" smtClean="0"/>
              <a:t>Technorati.com</a:t>
            </a:r>
            <a:r>
              <a:rPr lang="en-US" dirty="0" smtClean="0"/>
              <a:t> </a:t>
            </a:r>
            <a:r>
              <a:rPr lang="en-US" i="1" dirty="0" smtClean="0"/>
              <a:t>State of the Blogosphere 2008</a:t>
            </a:r>
            <a:endParaRPr lang="en-US" dirty="0" smtClean="0"/>
          </a:p>
          <a:p>
            <a:r>
              <a:rPr lang="en-US" dirty="0" smtClean="0"/>
              <a:t>Millions of stories of everyday human experience</a:t>
            </a:r>
          </a:p>
          <a:p>
            <a:pPr lvl="1"/>
            <a:r>
              <a:rPr lang="en-US" dirty="0" smtClean="0"/>
              <a:t>Between 4.8% and 17% of weblog entries are personal stories</a:t>
            </a:r>
          </a:p>
          <a:p>
            <a:pPr lvl="1"/>
            <a:r>
              <a:rPr lang="en-US" dirty="0" smtClean="0"/>
              <a:t>Another day at school, at the office, or on the road</a:t>
            </a:r>
          </a:p>
          <a:p>
            <a:pPr lvl="1"/>
            <a:r>
              <a:rPr lang="en-US" dirty="0" smtClean="0"/>
              <a:t>The occasional amazing occurrence</a:t>
            </a:r>
          </a:p>
        </p:txBody>
      </p:sp>
      <p:sp>
        <p:nvSpPr>
          <p:cNvPr id="4" name="TextBox 3"/>
          <p:cNvSpPr txBox="1">
            <a:spLocks noChangeArrowheads="1"/>
          </p:cNvSpPr>
          <p:nvPr/>
        </p:nvSpPr>
        <p:spPr bwMode="auto">
          <a:xfrm>
            <a:off x="762000" y="4267200"/>
            <a:ext cx="7467600" cy="1570037"/>
          </a:xfrm>
          <a:prstGeom prst="rect">
            <a:avLst/>
          </a:prstGeom>
          <a:noFill/>
          <a:ln w="3175">
            <a:solidFill>
              <a:schemeClr val="tx1"/>
            </a:solidFill>
            <a:miter lim="800000"/>
            <a:headEnd/>
            <a:tailEnd/>
          </a:ln>
        </p:spPr>
        <p:txBody>
          <a:bodyPr>
            <a:prstTxWarp prst="textNoShape">
              <a:avLst/>
            </a:prstTxWarp>
            <a:spAutoFit/>
          </a:bodyPr>
          <a:lstStyle/>
          <a:p>
            <a:r>
              <a:rPr lang="en-US" sz="1600" i="1" dirty="0"/>
              <a:t>... I arrived at 5pm on Monday evening and quickly made my way to the hotel. My electric razor is now in the hands of whoever took it out of my checked suitcase, but the joke is on them because I left the plug at home so they might get about a weeks worth of shaves out of it, not to mention the whole voltage difference. I was able to purchase a disposable razor at an "Auto Service”. These are little convenient stores mostly run by Koreans down in Paraguay. ...</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3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3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4"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r>
              <a:rPr lang="en-US" sz="2400" dirty="0" smtClean="0"/>
              <a:t>Personal stories in weblogs:</a:t>
            </a:r>
            <a:br>
              <a:rPr lang="en-US" sz="2400" dirty="0" smtClean="0"/>
            </a:br>
            <a:r>
              <a:rPr lang="en-US" sz="2400" b="0" dirty="0" smtClean="0"/>
              <a:t>Textual discourse that describes a specific series of causally related events in the past, spanning a period of time of minutes, hours, or days, where the author or a close associate is among the participants.</a:t>
            </a:r>
            <a:endParaRPr lang="en-US" sz="2400" b="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Weblog stories as data</a:t>
            </a:r>
          </a:p>
        </p:txBody>
      </p:sp>
      <p:sp>
        <p:nvSpPr>
          <p:cNvPr id="18435" name="Content Placeholder 2"/>
          <p:cNvSpPr>
            <a:spLocks noGrp="1"/>
          </p:cNvSpPr>
          <p:nvPr>
            <p:ph idx="1"/>
          </p:nvPr>
        </p:nvSpPr>
        <p:spPr/>
        <p:txBody>
          <a:bodyPr/>
          <a:lstStyle/>
          <a:p>
            <a:r>
              <a:rPr lang="en-US" dirty="0" smtClean="0"/>
              <a:t>Anecdotal evidence, on a massive scale</a:t>
            </a:r>
          </a:p>
          <a:p>
            <a:r>
              <a:rPr lang="en-US" dirty="0" smtClean="0"/>
              <a:t>Creative </a:t>
            </a:r>
            <a:r>
              <a:rPr lang="en-US" dirty="0" smtClean="0"/>
              <a:t>Double Bind (</a:t>
            </a:r>
            <a:r>
              <a:rPr lang="en-US" dirty="0" err="1" smtClean="0"/>
              <a:t>Langellier</a:t>
            </a:r>
            <a:r>
              <a:rPr lang="en-US" dirty="0" smtClean="0"/>
              <a:t> &amp; Peterson,</a:t>
            </a:r>
            <a:r>
              <a:rPr lang="en-US" dirty="0" smtClean="0"/>
              <a:t> </a:t>
            </a:r>
            <a:r>
              <a:rPr lang="en-US" i="1" dirty="0" smtClean="0"/>
              <a:t>ST in EL</a:t>
            </a:r>
            <a:r>
              <a:rPr lang="en-US" dirty="0" smtClean="0"/>
              <a:t>,</a:t>
            </a:r>
            <a:r>
              <a:rPr lang="en-US" i="1" dirty="0" smtClean="0"/>
              <a:t> </a:t>
            </a:r>
            <a:r>
              <a:rPr lang="en-US" dirty="0" smtClean="0"/>
              <a:t>2004</a:t>
            </a:r>
            <a:r>
              <a:rPr lang="en-US" dirty="0" smtClean="0"/>
              <a:t>)</a:t>
            </a:r>
          </a:p>
          <a:p>
            <a:pPr lvl="1"/>
            <a:r>
              <a:rPr lang="en-US" dirty="0" smtClean="0"/>
              <a:t>[...] only by being insincere in making up a “good telling” can a sincere or “good story be told. At the same time, a good or “</a:t>
            </a:r>
            <a:r>
              <a:rPr lang="en-US" dirty="0" err="1" smtClean="0"/>
              <a:t>tellable</a:t>
            </a:r>
            <a:r>
              <a:rPr lang="en-US" dirty="0" smtClean="0"/>
              <a:t>” story is one that is about </a:t>
            </a:r>
            <a:r>
              <a:rPr lang="en-US" i="1" dirty="0" smtClean="0"/>
              <a:t>an</a:t>
            </a:r>
            <a:r>
              <a:rPr lang="en-US" dirty="0" smtClean="0"/>
              <a:t> experience – something out of the ordinary – in which the sincerity of the storyteller is established through the ordinariness of the telling rather than the extraordinary events of the story.</a:t>
            </a:r>
          </a:p>
          <a:p>
            <a:r>
              <a:rPr lang="en-US" dirty="0" smtClean="0"/>
              <a:t>A rich source of data, of three inseparable parts</a:t>
            </a:r>
          </a:p>
          <a:p>
            <a:pPr lvl="1"/>
            <a:r>
              <a:rPr lang="en-US" u="sng" dirty="0" smtClean="0"/>
              <a:t>Events </a:t>
            </a:r>
            <a:r>
              <a:rPr lang="en-US" dirty="0" smtClean="0"/>
              <a:t>in the world</a:t>
            </a:r>
          </a:p>
          <a:p>
            <a:pPr lvl="1"/>
            <a:r>
              <a:rPr lang="en-US" u="sng" dirty="0" smtClean="0"/>
              <a:t>Perceptions </a:t>
            </a:r>
            <a:r>
              <a:rPr lang="en-US" dirty="0" smtClean="0"/>
              <a:t>of those events</a:t>
            </a:r>
          </a:p>
          <a:p>
            <a:pPr lvl="1"/>
            <a:r>
              <a:rPr lang="en-US" u="sng" dirty="0" smtClean="0"/>
              <a:t>Narration </a:t>
            </a:r>
            <a:r>
              <a:rPr lang="en-US" dirty="0" smtClean="0"/>
              <a:t>of those perceptions</a:t>
            </a:r>
          </a:p>
          <a:p>
            <a:r>
              <a:rPr lang="en-US" dirty="0" smtClean="0"/>
              <a:t>Need for comprehensive corpora</a:t>
            </a:r>
          </a:p>
          <a:p>
            <a:pPr lvl="1"/>
            <a:r>
              <a:rPr lang="en-US" dirty="0" smtClean="0"/>
              <a:t>To conduct quantitative analyses of storytelling in everyday life</a:t>
            </a:r>
          </a:p>
          <a:p>
            <a:pPr lvl="1"/>
            <a:r>
              <a:rPr lang="en-US" dirty="0" smtClean="0"/>
              <a:t>To investigate the relationship between events, perception, and narration</a:t>
            </a:r>
          </a:p>
          <a:p>
            <a:pPr lvl="1"/>
            <a:r>
              <a:rPr lang="en-US" dirty="0" smtClean="0"/>
              <a:t>To build applications that exploit these relationships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3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43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43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4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Our previous work</a:t>
            </a:r>
          </a:p>
        </p:txBody>
      </p:sp>
      <p:sp>
        <p:nvSpPr>
          <p:cNvPr id="21507" name="Rectangle 3"/>
          <p:cNvSpPr>
            <a:spLocks noGrp="1" noChangeArrowheads="1"/>
          </p:cNvSpPr>
          <p:nvPr>
            <p:ph type="body" idx="1"/>
          </p:nvPr>
        </p:nvSpPr>
        <p:spPr/>
        <p:txBody>
          <a:bodyPr/>
          <a:lstStyle/>
          <a:p>
            <a:r>
              <a:rPr lang="en-US" dirty="0" smtClean="0"/>
              <a:t>Gathering stories from audio speech</a:t>
            </a:r>
          </a:p>
          <a:p>
            <a:pPr lvl="1"/>
            <a:r>
              <a:rPr lang="en-US" dirty="0" smtClean="0"/>
              <a:t>(Gordon, </a:t>
            </a:r>
            <a:r>
              <a:rPr lang="en-US" dirty="0" err="1" smtClean="0"/>
              <a:t>Ganesan</a:t>
            </a:r>
            <a:r>
              <a:rPr lang="en-US" dirty="0" smtClean="0"/>
              <a:t>, </a:t>
            </a:r>
            <a:r>
              <a:rPr lang="en-US" i="1" dirty="0" smtClean="0"/>
              <a:t>K-KCAP 2005</a:t>
            </a:r>
            <a:r>
              <a:rPr lang="en-US" dirty="0" smtClean="0"/>
              <a:t>)</a:t>
            </a:r>
          </a:p>
          <a:p>
            <a:pPr lvl="1"/>
            <a:r>
              <a:rPr lang="en-US" dirty="0" smtClean="0"/>
              <a:t>Commercial speech recognition, Naïve </a:t>
            </a:r>
            <a:r>
              <a:rPr lang="en-US" dirty="0" err="1" smtClean="0"/>
              <a:t>Bayes</a:t>
            </a:r>
            <a:r>
              <a:rPr lang="en-US" dirty="0" smtClean="0"/>
              <a:t> text classification</a:t>
            </a:r>
          </a:p>
          <a:p>
            <a:pPr lvl="1"/>
            <a:r>
              <a:rPr lang="en-US" dirty="0" smtClean="0"/>
              <a:t>Poor results: 39.6% precision, 25.3% recall</a:t>
            </a:r>
          </a:p>
          <a:p>
            <a:pPr lvl="1"/>
            <a:r>
              <a:rPr lang="en-US" dirty="0" smtClean="0"/>
              <a:t>Good results on transcriptions: 53.0% precision, 62.9% </a:t>
            </a:r>
            <a:r>
              <a:rPr lang="en-US" dirty="0" smtClean="0"/>
              <a:t>recall, F-score .575</a:t>
            </a:r>
          </a:p>
          <a:p>
            <a:r>
              <a:rPr lang="en-US" dirty="0" smtClean="0"/>
              <a:t>Gathering stories from weblog text</a:t>
            </a:r>
          </a:p>
          <a:p>
            <a:pPr lvl="1"/>
            <a:r>
              <a:rPr lang="en-US" dirty="0" smtClean="0"/>
              <a:t>(Gordon, Cao, Swanson, </a:t>
            </a:r>
            <a:r>
              <a:rPr lang="en-US" i="1" dirty="0" smtClean="0"/>
              <a:t>K-CAP 2007</a:t>
            </a:r>
            <a:r>
              <a:rPr lang="en-US" dirty="0" smtClean="0"/>
              <a:t>)</a:t>
            </a:r>
          </a:p>
          <a:p>
            <a:pPr lvl="1"/>
            <a:r>
              <a:rPr lang="en-US" dirty="0" smtClean="0"/>
              <a:t>Support vector machines, Sentence delimiting, Gaussian smoothing</a:t>
            </a:r>
          </a:p>
          <a:p>
            <a:pPr lvl="1"/>
            <a:r>
              <a:rPr lang="en-US" dirty="0" smtClean="0"/>
              <a:t>Good results: 46.4% precision, 60.6% </a:t>
            </a:r>
            <a:r>
              <a:rPr lang="en-US" dirty="0" smtClean="0"/>
              <a:t>recall, F-score .509</a:t>
            </a:r>
          </a:p>
          <a:p>
            <a:r>
              <a:rPr lang="en-US" dirty="0" smtClean="0"/>
              <a:t>Building large story corpora</a:t>
            </a:r>
          </a:p>
          <a:p>
            <a:pPr lvl="1"/>
            <a:r>
              <a:rPr lang="en-US" dirty="0" smtClean="0"/>
              <a:t>(Gordon, Cao, Swanson, </a:t>
            </a:r>
            <a:r>
              <a:rPr lang="en-US" i="1" dirty="0" smtClean="0"/>
              <a:t>K-CAP 2007</a:t>
            </a:r>
            <a:r>
              <a:rPr lang="en-US" dirty="0" smtClean="0"/>
              <a:t>)</a:t>
            </a:r>
          </a:p>
          <a:p>
            <a:pPr lvl="1"/>
            <a:r>
              <a:rPr lang="en-US" dirty="0" smtClean="0"/>
              <a:t>Analyzed the weblogs of 390 thousand people over 373 days</a:t>
            </a:r>
          </a:p>
          <a:p>
            <a:pPr lvl="1"/>
            <a:r>
              <a:rPr lang="en-US" dirty="0" smtClean="0"/>
              <a:t>Results: 4.5 million </a:t>
            </a:r>
            <a:r>
              <a:rPr lang="en-US" dirty="0" smtClean="0"/>
              <a:t>story fragments, </a:t>
            </a:r>
            <a:r>
              <a:rPr lang="en-US" dirty="0" smtClean="0"/>
              <a:t>66.5 million sentences, 1.06 billion words</a:t>
            </a:r>
          </a:p>
          <a:p>
            <a:pPr lvl="1"/>
            <a:r>
              <a:rPr lang="en-US" dirty="0" smtClean="0"/>
              <a:t>Not comprehensive,</a:t>
            </a:r>
            <a:r>
              <a:rPr lang="en-US" dirty="0" smtClean="0"/>
              <a:t> Fragmented, Unclear </a:t>
            </a:r>
            <a:r>
              <a:rPr lang="en-US" dirty="0" smtClean="0"/>
              <a:t>distribution requirements</a:t>
            </a:r>
          </a:p>
          <a:p>
            <a:pPr lvl="1"/>
            <a:endParaRPr lang="en-US" dirty="0" smtClean="0"/>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15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150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150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15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150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150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1507">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150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1507">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21507">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21507">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2150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Opportunity: The ICWSM-09 Dataset Challenge</a:t>
            </a:r>
          </a:p>
        </p:txBody>
      </p:sp>
      <p:grpSp>
        <p:nvGrpSpPr>
          <p:cNvPr id="2" name="Group 8"/>
          <p:cNvGrpSpPr>
            <a:grpSpLocks/>
          </p:cNvGrpSpPr>
          <p:nvPr/>
        </p:nvGrpSpPr>
        <p:grpSpPr bwMode="auto">
          <a:xfrm>
            <a:off x="1066800" y="2971800"/>
            <a:ext cx="1524000" cy="1600200"/>
            <a:chOff x="685800" y="3429000"/>
            <a:chExt cx="1524000" cy="1600200"/>
          </a:xfrm>
        </p:grpSpPr>
        <p:sp>
          <p:nvSpPr>
            <p:cNvPr id="5" name="Magnetic Disk 4"/>
            <p:cNvSpPr/>
            <p:nvPr/>
          </p:nvSpPr>
          <p:spPr bwMode="auto">
            <a:xfrm>
              <a:off x="685800" y="3429000"/>
              <a:ext cx="1524000" cy="1600200"/>
            </a:xfrm>
            <a:prstGeom prst="flowChartMagneticDisk">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prstTxWarp prst="textNoShape">
                <a:avLst/>
              </a:prstTxWarp>
            </a:bodyPr>
            <a:lstStyle/>
            <a:p>
              <a:pPr>
                <a:defRPr/>
              </a:pPr>
              <a:endParaRPr lang="en-US">
                <a:solidFill>
                  <a:schemeClr val="tx1"/>
                </a:solidFill>
                <a:latin typeface="Arial" pitchFamily="-65" charset="0"/>
              </a:endParaRPr>
            </a:p>
          </p:txBody>
        </p:sp>
        <p:pic>
          <p:nvPicPr>
            <p:cNvPr id="19478" name="Picture 5" descr="icwsm09.png"/>
            <p:cNvPicPr>
              <a:picLocks noChangeAspect="1"/>
            </p:cNvPicPr>
            <p:nvPr/>
          </p:nvPicPr>
          <p:blipFill>
            <a:blip r:embed="rId2"/>
            <a:srcRect/>
            <a:stretch>
              <a:fillRect/>
            </a:stretch>
          </p:blipFill>
          <p:spPr bwMode="auto">
            <a:xfrm>
              <a:off x="914400" y="4038600"/>
              <a:ext cx="1060450" cy="761531"/>
            </a:xfrm>
            <a:prstGeom prst="rect">
              <a:avLst/>
            </a:prstGeom>
            <a:noFill/>
            <a:ln w="9525">
              <a:noFill/>
              <a:miter lim="800000"/>
              <a:headEnd/>
              <a:tailEnd/>
            </a:ln>
          </p:spPr>
        </p:pic>
        <p:sp>
          <p:nvSpPr>
            <p:cNvPr id="19479" name="TextBox 7"/>
            <p:cNvSpPr txBox="1">
              <a:spLocks noChangeArrowheads="1"/>
            </p:cNvSpPr>
            <p:nvPr/>
          </p:nvSpPr>
          <p:spPr bwMode="auto">
            <a:xfrm>
              <a:off x="838200" y="3505200"/>
              <a:ext cx="184666" cy="338554"/>
            </a:xfrm>
            <a:prstGeom prst="rect">
              <a:avLst/>
            </a:prstGeom>
            <a:noFill/>
            <a:ln w="9525">
              <a:noFill/>
              <a:miter lim="800000"/>
              <a:headEnd/>
              <a:tailEnd/>
            </a:ln>
          </p:spPr>
          <p:txBody>
            <a:bodyPr wrap="none">
              <a:prstTxWarp prst="textNoShape">
                <a:avLst/>
              </a:prstTxWarp>
              <a:spAutoFit/>
            </a:bodyPr>
            <a:lstStyle/>
            <a:p>
              <a:endParaRPr lang="en-US" sz="1600" dirty="0"/>
            </a:p>
          </p:txBody>
        </p:sp>
      </p:grpSp>
      <p:grpSp>
        <p:nvGrpSpPr>
          <p:cNvPr id="3" name="Group 32"/>
          <p:cNvGrpSpPr>
            <a:grpSpLocks/>
          </p:cNvGrpSpPr>
          <p:nvPr/>
        </p:nvGrpSpPr>
        <p:grpSpPr bwMode="auto">
          <a:xfrm>
            <a:off x="1828800" y="1830386"/>
            <a:ext cx="2181223" cy="1141414"/>
            <a:chOff x="1828801" y="2973383"/>
            <a:chExt cx="2181742" cy="1141417"/>
          </a:xfrm>
        </p:grpSpPr>
        <p:grpSp>
          <p:nvGrpSpPr>
            <p:cNvPr id="4" name="Group 11"/>
            <p:cNvGrpSpPr>
              <a:grpSpLocks/>
            </p:cNvGrpSpPr>
            <p:nvPr/>
          </p:nvGrpSpPr>
          <p:grpSpPr bwMode="auto">
            <a:xfrm>
              <a:off x="2972072" y="2973383"/>
              <a:ext cx="1038471" cy="1065214"/>
              <a:chOff x="3048182" y="4648697"/>
              <a:chExt cx="685618" cy="761503"/>
            </a:xfrm>
          </p:grpSpPr>
          <p:sp>
            <p:nvSpPr>
              <p:cNvPr id="10" name="Magnetic Disk 9"/>
              <p:cNvSpPr/>
              <p:nvPr/>
            </p:nvSpPr>
            <p:spPr bwMode="auto">
              <a:xfrm>
                <a:off x="3048182" y="4648697"/>
                <a:ext cx="685618" cy="761503"/>
              </a:xfrm>
              <a:prstGeom prst="flowChartMagneticDisk">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prstTxWarp prst="textNoShape">
                  <a:avLst/>
                </a:prstTxWarp>
              </a:bodyPr>
              <a:lstStyle/>
              <a:p>
                <a:pPr algn="ctr">
                  <a:defRPr/>
                </a:pPr>
                <a:r>
                  <a:rPr lang="en-US" sz="1500" dirty="0">
                    <a:solidFill>
                      <a:schemeClr val="tx1"/>
                    </a:solidFill>
                    <a:latin typeface="Arial" charset="0"/>
                  </a:rPr>
                  <a:t>training data</a:t>
                </a:r>
              </a:p>
            </p:txBody>
          </p:sp>
          <p:sp>
            <p:nvSpPr>
              <p:cNvPr id="19476" name="TextBox 10"/>
              <p:cNvSpPr txBox="1">
                <a:spLocks noChangeArrowheads="1"/>
              </p:cNvSpPr>
              <p:nvPr/>
            </p:nvSpPr>
            <p:spPr bwMode="auto">
              <a:xfrm>
                <a:off x="3090113" y="4656437"/>
                <a:ext cx="121949" cy="209024"/>
              </a:xfrm>
              <a:prstGeom prst="rect">
                <a:avLst/>
              </a:prstGeom>
              <a:noFill/>
              <a:ln w="9525">
                <a:noFill/>
                <a:miter lim="800000"/>
                <a:headEnd/>
                <a:tailEnd/>
              </a:ln>
            </p:spPr>
            <p:txBody>
              <a:bodyPr wrap="none">
                <a:prstTxWarp prst="textNoShape">
                  <a:avLst/>
                </a:prstTxWarp>
                <a:spAutoFit/>
              </a:bodyPr>
              <a:lstStyle/>
              <a:p>
                <a:pPr algn="ctr"/>
                <a:endParaRPr lang="en-US" sz="1300" dirty="0"/>
              </a:p>
            </p:txBody>
          </p:sp>
        </p:grpSp>
        <p:cxnSp>
          <p:nvCxnSpPr>
            <p:cNvPr id="19474" name="Straight Arrow Connector 13"/>
            <p:cNvCxnSpPr>
              <a:cxnSpLocks noChangeShapeType="1"/>
            </p:cNvCxnSpPr>
            <p:nvPr/>
          </p:nvCxnSpPr>
          <p:spPr bwMode="auto">
            <a:xfrm rot="5400000" flipH="1" flipV="1">
              <a:off x="2095723" y="3238723"/>
              <a:ext cx="609155" cy="1143000"/>
            </a:xfrm>
            <a:prstGeom prst="curvedConnector2">
              <a:avLst/>
            </a:prstGeom>
            <a:noFill/>
            <a:ln w="9525">
              <a:solidFill>
                <a:schemeClr val="tx1"/>
              </a:solidFill>
              <a:round/>
              <a:headEnd/>
              <a:tailEnd type="arrow" w="med" len="med"/>
            </a:ln>
          </p:spPr>
        </p:cxnSp>
      </p:grpSp>
      <p:grpSp>
        <p:nvGrpSpPr>
          <p:cNvPr id="6" name="Group 33"/>
          <p:cNvGrpSpPr>
            <a:grpSpLocks/>
          </p:cNvGrpSpPr>
          <p:nvPr/>
        </p:nvGrpSpPr>
        <p:grpSpPr bwMode="auto">
          <a:xfrm>
            <a:off x="3657600" y="2362200"/>
            <a:ext cx="2057400" cy="2438400"/>
            <a:chOff x="3657600" y="3505645"/>
            <a:chExt cx="2057400" cy="2437955"/>
          </a:xfrm>
        </p:grpSpPr>
        <p:grpSp>
          <p:nvGrpSpPr>
            <p:cNvPr id="7" name="Group 19"/>
            <p:cNvGrpSpPr>
              <a:grpSpLocks/>
            </p:cNvGrpSpPr>
            <p:nvPr/>
          </p:nvGrpSpPr>
          <p:grpSpPr bwMode="auto">
            <a:xfrm>
              <a:off x="3657600" y="3886575"/>
              <a:ext cx="2057400" cy="2057025"/>
              <a:chOff x="4267200" y="3124575"/>
              <a:chExt cx="2057400" cy="2057025"/>
            </a:xfrm>
          </p:grpSpPr>
          <p:sp>
            <p:nvSpPr>
              <p:cNvPr id="17" name="Decision 16"/>
              <p:cNvSpPr/>
              <p:nvPr/>
            </p:nvSpPr>
            <p:spPr bwMode="auto">
              <a:xfrm>
                <a:off x="4267200" y="3124575"/>
                <a:ext cx="2057400" cy="2057025"/>
              </a:xfrm>
              <a:prstGeom prst="flowChartDecision">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prstTxWarp prst="textNoShape">
                  <a:avLst/>
                </a:prstTxWarp>
              </a:bodyPr>
              <a:lstStyle/>
              <a:p>
                <a:pPr algn="ctr">
                  <a:defRPr/>
                </a:pPr>
                <a:endParaRPr lang="en-US" sz="1400" dirty="0">
                  <a:solidFill>
                    <a:schemeClr val="tx1"/>
                  </a:solidFill>
                  <a:latin typeface="Arial" pitchFamily="-65" charset="0"/>
                </a:endParaRPr>
              </a:p>
            </p:txBody>
          </p:sp>
          <p:sp>
            <p:nvSpPr>
              <p:cNvPr id="19472" name="TextBox 15"/>
              <p:cNvSpPr txBox="1">
                <a:spLocks noChangeArrowheads="1"/>
              </p:cNvSpPr>
              <p:nvPr/>
            </p:nvSpPr>
            <p:spPr bwMode="auto">
              <a:xfrm>
                <a:off x="4800600" y="3657878"/>
                <a:ext cx="1005403" cy="953933"/>
              </a:xfrm>
              <a:prstGeom prst="rect">
                <a:avLst/>
              </a:prstGeom>
              <a:noFill/>
              <a:ln w="9525">
                <a:noFill/>
                <a:miter lim="800000"/>
                <a:headEnd/>
                <a:tailEnd/>
              </a:ln>
            </p:spPr>
            <p:txBody>
              <a:bodyPr wrap="none">
                <a:prstTxWarp prst="textNoShape">
                  <a:avLst/>
                </a:prstTxWarp>
                <a:spAutoFit/>
              </a:bodyPr>
              <a:lstStyle/>
              <a:p>
                <a:pPr algn="ctr"/>
                <a:r>
                  <a:rPr lang="en-US" sz="1400" b="1" dirty="0" smtClean="0"/>
                  <a:t>New</a:t>
                </a:r>
              </a:p>
              <a:p>
                <a:pPr algn="ctr"/>
                <a:r>
                  <a:rPr lang="en-US" sz="1400" b="1" dirty="0" smtClean="0"/>
                  <a:t>Story</a:t>
                </a:r>
                <a:endParaRPr lang="en-US" sz="1400" b="1" dirty="0"/>
              </a:p>
              <a:p>
                <a:pPr algn="ctr"/>
                <a:r>
                  <a:rPr lang="en-US" sz="1400" b="1" dirty="0"/>
                  <a:t>Classifier</a:t>
                </a:r>
                <a:endParaRPr lang="en-US" sz="1400" b="1" dirty="0" smtClean="0"/>
              </a:p>
              <a:p>
                <a:pPr algn="ctr"/>
                <a:endParaRPr lang="en-US" sz="1400" dirty="0"/>
              </a:p>
            </p:txBody>
          </p:sp>
        </p:grpSp>
        <p:cxnSp>
          <p:nvCxnSpPr>
            <p:cNvPr id="19470" name="Straight Arrow Connector 18"/>
            <p:cNvCxnSpPr>
              <a:cxnSpLocks noChangeShapeType="1"/>
            </p:cNvCxnSpPr>
            <p:nvPr/>
          </p:nvCxnSpPr>
          <p:spPr bwMode="auto">
            <a:xfrm>
              <a:off x="4010547" y="3505645"/>
              <a:ext cx="675753" cy="380555"/>
            </a:xfrm>
            <a:prstGeom prst="curvedConnector2">
              <a:avLst/>
            </a:prstGeom>
            <a:noFill/>
            <a:ln w="9525">
              <a:solidFill>
                <a:schemeClr val="tx1"/>
              </a:solidFill>
              <a:round/>
              <a:headEnd/>
              <a:tailEnd type="arrow" w="med" len="med"/>
            </a:ln>
          </p:spPr>
        </p:cxnSp>
      </p:grpSp>
      <p:grpSp>
        <p:nvGrpSpPr>
          <p:cNvPr id="8" name="Group 34"/>
          <p:cNvGrpSpPr>
            <a:grpSpLocks/>
          </p:cNvGrpSpPr>
          <p:nvPr/>
        </p:nvGrpSpPr>
        <p:grpSpPr bwMode="auto">
          <a:xfrm>
            <a:off x="2590800" y="3162300"/>
            <a:ext cx="5638800" cy="1219200"/>
            <a:chOff x="2590800" y="4305300"/>
            <a:chExt cx="5638800" cy="1219200"/>
          </a:xfrm>
        </p:grpSpPr>
        <p:cxnSp>
          <p:nvCxnSpPr>
            <p:cNvPr id="19464" name="Straight Arrow Connector 26"/>
            <p:cNvCxnSpPr>
              <a:cxnSpLocks noChangeShapeType="1"/>
            </p:cNvCxnSpPr>
            <p:nvPr/>
          </p:nvCxnSpPr>
          <p:spPr bwMode="auto">
            <a:xfrm>
              <a:off x="2590800" y="4914900"/>
              <a:ext cx="1066800" cy="1588"/>
            </a:xfrm>
            <a:prstGeom prst="straightConnector1">
              <a:avLst/>
            </a:prstGeom>
            <a:noFill/>
            <a:ln w="9525">
              <a:solidFill>
                <a:schemeClr val="tx1"/>
              </a:solidFill>
              <a:round/>
              <a:headEnd/>
              <a:tailEnd type="arrow" w="med" len="med"/>
            </a:ln>
          </p:spPr>
        </p:cxnSp>
        <p:grpSp>
          <p:nvGrpSpPr>
            <p:cNvPr id="9" name="Group 29"/>
            <p:cNvGrpSpPr>
              <a:grpSpLocks/>
            </p:cNvGrpSpPr>
            <p:nvPr/>
          </p:nvGrpSpPr>
          <p:grpSpPr bwMode="auto">
            <a:xfrm>
              <a:off x="6781800" y="4305300"/>
              <a:ext cx="1447800" cy="1219200"/>
              <a:chOff x="6553200" y="4343400"/>
              <a:chExt cx="1447800" cy="1219200"/>
            </a:xfrm>
          </p:grpSpPr>
          <p:sp>
            <p:nvSpPr>
              <p:cNvPr id="28" name="Magnetic Disk 27"/>
              <p:cNvSpPr/>
              <p:nvPr/>
            </p:nvSpPr>
            <p:spPr bwMode="auto">
              <a:xfrm>
                <a:off x="6553200" y="4343400"/>
                <a:ext cx="1447800" cy="1219200"/>
              </a:xfrm>
              <a:prstGeom prst="flowChartMagneticDisk">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prstTxWarp prst="textNoShape">
                  <a:avLst/>
                </a:prstTxWarp>
              </a:bodyPr>
              <a:lstStyle/>
              <a:p>
                <a:pPr algn="ctr">
                  <a:defRPr/>
                </a:pPr>
                <a:r>
                  <a:rPr lang="en-US" sz="1400" dirty="0" smtClean="0">
                    <a:solidFill>
                      <a:schemeClr val="tx1"/>
                    </a:solidFill>
                    <a:latin typeface="Arial" charset="0"/>
                  </a:rPr>
                  <a:t>comprehensive story corpus</a:t>
                </a:r>
                <a:endParaRPr lang="en-US" sz="1400" dirty="0">
                  <a:solidFill>
                    <a:schemeClr val="tx1"/>
                  </a:solidFill>
                  <a:latin typeface="Arial" charset="0"/>
                </a:endParaRPr>
              </a:p>
            </p:txBody>
          </p:sp>
          <p:sp>
            <p:nvSpPr>
              <p:cNvPr id="19468" name="TextBox 28"/>
              <p:cNvSpPr txBox="1">
                <a:spLocks noChangeArrowheads="1"/>
              </p:cNvSpPr>
              <p:nvPr/>
            </p:nvSpPr>
            <p:spPr bwMode="auto">
              <a:xfrm>
                <a:off x="6629400" y="4373146"/>
                <a:ext cx="184666" cy="338554"/>
              </a:xfrm>
              <a:prstGeom prst="rect">
                <a:avLst/>
              </a:prstGeom>
              <a:noFill/>
              <a:ln w="9525">
                <a:noFill/>
                <a:miter lim="800000"/>
                <a:headEnd/>
                <a:tailEnd/>
              </a:ln>
            </p:spPr>
            <p:txBody>
              <a:bodyPr wrap="none">
                <a:prstTxWarp prst="textNoShape">
                  <a:avLst/>
                </a:prstTxWarp>
                <a:spAutoFit/>
              </a:bodyPr>
              <a:lstStyle/>
              <a:p>
                <a:endParaRPr lang="en-US" sz="1600" dirty="0"/>
              </a:p>
            </p:txBody>
          </p:sp>
        </p:grpSp>
        <p:cxnSp>
          <p:nvCxnSpPr>
            <p:cNvPr id="19466" name="Straight Arrow Connector 31"/>
            <p:cNvCxnSpPr>
              <a:cxnSpLocks noChangeShapeType="1"/>
            </p:cNvCxnSpPr>
            <p:nvPr/>
          </p:nvCxnSpPr>
          <p:spPr bwMode="auto">
            <a:xfrm>
              <a:off x="5715000" y="4914900"/>
              <a:ext cx="1066800" cy="1588"/>
            </a:xfrm>
            <a:prstGeom prst="straightConnector1">
              <a:avLst/>
            </a:prstGeom>
            <a:noFill/>
            <a:ln w="9525">
              <a:solidFill>
                <a:schemeClr val="tx1"/>
              </a:solidFill>
              <a:round/>
              <a:headEnd/>
              <a:tailEnd type="arrow"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Annotation of the training data</a:t>
            </a:r>
            <a:endParaRPr lang="en-US" dirty="0"/>
          </a:p>
        </p:txBody>
      </p:sp>
      <p:sp>
        <p:nvSpPr>
          <p:cNvPr id="4" name="Content Placeholder 3"/>
          <p:cNvSpPr>
            <a:spLocks noGrp="1"/>
          </p:cNvSpPr>
          <p:nvPr>
            <p:ph idx="1"/>
          </p:nvPr>
        </p:nvSpPr>
        <p:spPr/>
        <p:txBody>
          <a:bodyPr/>
          <a:lstStyle/>
          <a:p>
            <a:r>
              <a:rPr lang="en-US" dirty="0" smtClean="0"/>
              <a:t>Label entries as primarily </a:t>
            </a:r>
            <a:r>
              <a:rPr lang="en-US" i="1" dirty="0" smtClean="0"/>
              <a:t>story </a:t>
            </a:r>
            <a:r>
              <a:rPr lang="en-US" dirty="0" smtClean="0"/>
              <a:t>or </a:t>
            </a:r>
            <a:r>
              <a:rPr lang="en-US" i="1" dirty="0" smtClean="0"/>
              <a:t>non-story</a:t>
            </a:r>
          </a:p>
          <a:p>
            <a:pPr lvl="1"/>
            <a:r>
              <a:rPr lang="en-US" dirty="0" smtClean="0"/>
              <a:t>Easier to do when looking at the HTML rendering than the raw XML</a:t>
            </a:r>
          </a:p>
          <a:p>
            <a:pPr lvl="1"/>
            <a:r>
              <a:rPr lang="en-US" dirty="0" smtClean="0"/>
              <a:t>Identified entries in Aug/01 folder of tiergroup-1 still on the web (18%)</a:t>
            </a:r>
          </a:p>
          <a:p>
            <a:r>
              <a:rPr lang="en-US" dirty="0" smtClean="0"/>
              <a:t>1</a:t>
            </a:r>
            <a:r>
              <a:rPr lang="en-US" baseline="30000" dirty="0" smtClean="0"/>
              <a:t>st</a:t>
            </a:r>
            <a:r>
              <a:rPr lang="en-US" dirty="0" smtClean="0"/>
              <a:t> attempt: Amazon Mechanical Turk</a:t>
            </a:r>
          </a:p>
          <a:p>
            <a:pPr lvl="1"/>
            <a:r>
              <a:rPr lang="en-US" dirty="0" smtClean="0"/>
              <a:t>$ 0.01 for 5 annotations (story / non-story)</a:t>
            </a:r>
          </a:p>
          <a:p>
            <a:pPr lvl="1"/>
            <a:r>
              <a:rPr lang="en-US" dirty="0" smtClean="0"/>
              <a:t>Foiled by bots, Spent days allotting micropayments</a:t>
            </a:r>
          </a:p>
          <a:p>
            <a:r>
              <a:rPr lang="en-US" dirty="0" smtClean="0"/>
              <a:t>2</a:t>
            </a:r>
            <a:r>
              <a:rPr lang="en-US" baseline="30000" dirty="0" smtClean="0"/>
              <a:t>nd</a:t>
            </a:r>
            <a:r>
              <a:rPr lang="en-US" dirty="0" smtClean="0"/>
              <a:t> attempt: Do it ourselves</a:t>
            </a:r>
          </a:p>
          <a:p>
            <a:pPr lvl="1"/>
            <a:r>
              <a:rPr lang="en-US" dirty="0" smtClean="0"/>
              <a:t>1 annotator</a:t>
            </a:r>
          </a:p>
          <a:p>
            <a:pPr lvl="1"/>
            <a:r>
              <a:rPr lang="en-US" dirty="0" smtClean="0"/>
              <a:t>5002 weblog entries</a:t>
            </a:r>
          </a:p>
          <a:p>
            <a:pPr lvl="1"/>
            <a:r>
              <a:rPr lang="en-US" dirty="0" smtClean="0"/>
              <a:t>240 (4.8%) labeled as personal stories</a:t>
            </a:r>
            <a:r>
              <a:rPr lang="en-US" dirty="0" smtClean="0"/>
              <a:t> </a:t>
            </a:r>
          </a:p>
          <a:p>
            <a:pPr lvl="1"/>
            <a:r>
              <a:rPr lang="en-US" dirty="0" smtClean="0"/>
              <a:t>No inter-rater agreement study</a:t>
            </a:r>
          </a:p>
          <a:p>
            <a:pPr lvl="1"/>
            <a:r>
              <a:rPr lang="en-US" dirty="0" smtClean="0"/>
              <a:t>A</a:t>
            </a:r>
            <a:r>
              <a:rPr lang="en-US" dirty="0" smtClean="0"/>
              <a:t>ssumed to be Kappa=0.68 (Gordon &amp; </a:t>
            </a:r>
            <a:r>
              <a:rPr lang="en-US" dirty="0" err="1" smtClean="0"/>
              <a:t>Ganesan</a:t>
            </a:r>
            <a:r>
              <a:rPr lang="en-US" dirty="0" smtClean="0"/>
              <a:t>, 2005)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story classifier</a:t>
            </a:r>
            <a:endParaRPr lang="en-US" dirty="0"/>
          </a:p>
        </p:txBody>
      </p:sp>
      <p:sp>
        <p:nvSpPr>
          <p:cNvPr id="3" name="Content Placeholder 2"/>
          <p:cNvSpPr>
            <a:spLocks noGrp="1"/>
          </p:cNvSpPr>
          <p:nvPr>
            <p:ph idx="1"/>
          </p:nvPr>
        </p:nvSpPr>
        <p:spPr>
          <a:xfrm>
            <a:off x="533400" y="1447800"/>
            <a:ext cx="8077200" cy="4876800"/>
          </a:xfrm>
        </p:spPr>
        <p:txBody>
          <a:bodyPr/>
          <a:lstStyle/>
          <a:p>
            <a:r>
              <a:rPr lang="en-US" dirty="0" smtClean="0"/>
              <a:t>Confidence-weighted linear classifier (</a:t>
            </a:r>
            <a:r>
              <a:rPr lang="en-US" dirty="0" err="1" smtClean="0"/>
              <a:t>Dredze</a:t>
            </a:r>
            <a:r>
              <a:rPr lang="en-US" dirty="0" smtClean="0"/>
              <a:t> et al., </a:t>
            </a:r>
            <a:r>
              <a:rPr lang="en-US" i="1" dirty="0" smtClean="0"/>
              <a:t>ML 2008</a:t>
            </a:r>
            <a:r>
              <a:rPr lang="en-US" dirty="0" smtClean="0"/>
              <a:t>)</a:t>
            </a:r>
          </a:p>
          <a:p>
            <a:pPr lvl="1"/>
            <a:r>
              <a:rPr lang="en-US" dirty="0" smtClean="0"/>
              <a:t>Similar to the </a:t>
            </a:r>
            <a:r>
              <a:rPr lang="en-US" dirty="0" err="1" smtClean="0"/>
              <a:t>perceptron</a:t>
            </a:r>
            <a:r>
              <a:rPr lang="en-US" dirty="0" smtClean="0"/>
              <a:t> (Rosenblatt, </a:t>
            </a:r>
            <a:r>
              <a:rPr lang="en-US" i="1" dirty="0" smtClean="0"/>
              <a:t>Psych Rev 65, 1958</a:t>
            </a:r>
            <a:r>
              <a:rPr lang="en-US" dirty="0" smtClean="0"/>
              <a:t>)</a:t>
            </a:r>
          </a:p>
          <a:p>
            <a:pPr lvl="1"/>
            <a:r>
              <a:rPr lang="en-US" dirty="0" smtClean="0"/>
              <a:t>Competitive with other learning algorithms, but fast to train and apply</a:t>
            </a:r>
          </a:p>
          <a:p>
            <a:pPr lvl="1"/>
            <a:r>
              <a:rPr lang="en-US" dirty="0" smtClean="0"/>
              <a:t>Java port of Google Code Project, Online Learning Library (</a:t>
            </a:r>
            <a:r>
              <a:rPr lang="en-US" dirty="0" err="1" smtClean="0"/>
              <a:t>Okanohara</a:t>
            </a:r>
            <a:r>
              <a:rPr lang="en-US" i="1" dirty="0" smtClean="0"/>
              <a:t>, 2008</a:t>
            </a:r>
            <a:r>
              <a:rPr lang="en-US" dirty="0" smtClean="0"/>
              <a:t>)</a:t>
            </a:r>
          </a:p>
          <a:p>
            <a:r>
              <a:rPr lang="en-US" dirty="0" smtClean="0"/>
              <a:t>Word-level features</a:t>
            </a:r>
          </a:p>
          <a:p>
            <a:pPr lvl="1"/>
            <a:r>
              <a:rPr lang="en-US" dirty="0" smtClean="0"/>
              <a:t>Only text that appears in the &lt;description&gt; field</a:t>
            </a:r>
          </a:p>
          <a:p>
            <a:pPr lvl="1"/>
            <a:r>
              <a:rPr lang="en-US" dirty="0" smtClean="0"/>
              <a:t>Best results obtained using unigram features and part-of-speech tags</a:t>
            </a:r>
          </a:p>
          <a:p>
            <a:pPr lvl="1"/>
            <a:r>
              <a:rPr lang="en-US" dirty="0" smtClean="0"/>
              <a:t>Unigram frequency features performed as well</a:t>
            </a:r>
          </a:p>
          <a:p>
            <a:r>
              <a:rPr lang="en-US" dirty="0" smtClean="0"/>
              <a:t>Evaluation</a:t>
            </a:r>
          </a:p>
          <a:p>
            <a:pPr lvl="1"/>
            <a:r>
              <a:rPr lang="en-US" dirty="0" smtClean="0"/>
              <a:t>Separate development and test sets (750 / 4252)</a:t>
            </a:r>
          </a:p>
          <a:p>
            <a:pPr lvl="1"/>
            <a:r>
              <a:rPr lang="en-US" dirty="0" smtClean="0"/>
              <a:t>10-fold cross validation on test set</a:t>
            </a:r>
          </a:p>
          <a:p>
            <a:pPr lvl="1"/>
            <a:r>
              <a:rPr lang="en-US" dirty="0" smtClean="0"/>
              <a:t>Precision = 66%, recall = 48%, F-score = 0.55</a:t>
            </a:r>
          </a:p>
          <a:p>
            <a:r>
              <a:rPr lang="en-US" dirty="0" smtClean="0"/>
              <a:t>Truncated &lt;description&gt; evaluation</a:t>
            </a:r>
          </a:p>
          <a:p>
            <a:pPr lvl="1"/>
            <a:r>
              <a:rPr lang="en-US" dirty="0" smtClean="0"/>
              <a:t>Test on only first 250 characters: Precision = 47%, recall = 3%, F-score = 0.06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1346</TotalTime>
  <Words>1300</Words>
  <Application>Microsoft PowerPoint</Application>
  <PresentationFormat>On-screen Show (4:3)</PresentationFormat>
  <Paragraphs>167</Paragraphs>
  <Slides>18</Slides>
  <Notes>4</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Blank Presentation</vt:lpstr>
      <vt:lpstr>Identifying Personal Stories in  Millions of Weblog Entries</vt:lpstr>
      <vt:lpstr>Storytelling in daily life</vt:lpstr>
      <vt:lpstr>Storytelling in Internet weblogs</vt:lpstr>
      <vt:lpstr>Definition</vt:lpstr>
      <vt:lpstr>Weblog stories as data</vt:lpstr>
      <vt:lpstr>Our previous work</vt:lpstr>
      <vt:lpstr>Opportunity: The ICWSM-09 Dataset Challenge</vt:lpstr>
      <vt:lpstr>Annotation of the training data</vt:lpstr>
      <vt:lpstr>Development of story classifier</vt:lpstr>
      <vt:lpstr>Top weighted features</vt:lpstr>
      <vt:lpstr>Application to the full dataset</vt:lpstr>
      <vt:lpstr>Where stories are told</vt:lpstr>
      <vt:lpstr>In which Spinn3r.com tiergroup stories are told</vt:lpstr>
      <vt:lpstr>When stories are told</vt:lpstr>
      <vt:lpstr>Opportunities</vt:lpstr>
      <vt:lpstr>Thanks!</vt:lpstr>
      <vt:lpstr>Slide 17</vt:lpstr>
      <vt:lpstr>Slide 18</vt:lpstr>
    </vt:vector>
  </TitlesOfParts>
  <Company>Dylan Tran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Dylan Tran User</dc:creator>
  <cp:lastModifiedBy>Andrew Gordon</cp:lastModifiedBy>
  <cp:revision>134</cp:revision>
  <cp:lastPrinted>2007-10-01T18:16:12Z</cp:lastPrinted>
  <dcterms:created xsi:type="dcterms:W3CDTF">2009-05-20T20:03:58Z</dcterms:created>
  <dcterms:modified xsi:type="dcterms:W3CDTF">2009-05-20T20:20:53Z</dcterms:modified>
</cp:coreProperties>
</file>