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80" r:id="rId3"/>
    <p:sldId id="259" r:id="rId4"/>
    <p:sldId id="258" r:id="rId5"/>
    <p:sldId id="277" r:id="rId6"/>
    <p:sldId id="279" r:id="rId7"/>
    <p:sldId id="260" r:id="rId8"/>
    <p:sldId id="261" r:id="rId9"/>
    <p:sldId id="262" r:id="rId10"/>
    <p:sldId id="270" r:id="rId11"/>
    <p:sldId id="272" r:id="rId12"/>
    <p:sldId id="273" r:id="rId13"/>
    <p:sldId id="274" r:id="rId14"/>
    <p:sldId id="263" r:id="rId15"/>
    <p:sldId id="264" r:id="rId16"/>
    <p:sldId id="265" r:id="rId17"/>
    <p:sldId id="266" r:id="rId18"/>
    <p:sldId id="267" r:id="rId19"/>
    <p:sldId id="268" r:id="rId20"/>
    <p:sldId id="276" r:id="rId2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82" autoAdjust="0"/>
    <p:restoredTop sz="92976" autoAdjust="0"/>
  </p:normalViewPr>
  <p:slideViewPr>
    <p:cSldViewPr>
      <p:cViewPr varScale="1">
        <p:scale>
          <a:sx n="98" d="100"/>
          <a:sy n="98" d="100"/>
        </p:scale>
        <p:origin x="-9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plotArea>
      <c:layout/>
      <c:lineChart>
        <c:grouping val="standard"/>
        <c:ser>
          <c:idx val="0"/>
          <c:order val="0"/>
          <c:marker>
            <c:symbol val="none"/>
          </c:marker>
          <c:cat>
            <c:strRef>
              <c:f>List1!$A$9:$A$13</c:f>
              <c:strCache>
                <c:ptCount val="5"/>
                <c:pt idx="0">
                  <c:v>u3(1)</c:v>
                </c:pt>
                <c:pt idx="1">
                  <c:v>u3(2)</c:v>
                </c:pt>
                <c:pt idx="2">
                  <c:v>u3(3)</c:v>
                </c:pt>
                <c:pt idx="3">
                  <c:v>u3(4)</c:v>
                </c:pt>
                <c:pt idx="4">
                  <c:v>u3(5)</c:v>
                </c:pt>
              </c:strCache>
            </c:strRef>
          </c:cat>
          <c:val>
            <c:numRef>
              <c:f>List1!$B$9:$B$13</c:f>
              <c:numCache>
                <c:formatCode>General</c:formatCode>
                <c:ptCount val="5"/>
                <c:pt idx="0">
                  <c:v>0</c:v>
                </c:pt>
                <c:pt idx="1">
                  <c:v>0.52</c:v>
                </c:pt>
                <c:pt idx="2">
                  <c:v>0</c:v>
                </c:pt>
                <c:pt idx="3">
                  <c:v>7.0000000000000021E-2</c:v>
                </c:pt>
                <c:pt idx="4">
                  <c:v>0</c:v>
                </c:pt>
              </c:numCache>
            </c:numRef>
          </c:val>
        </c:ser>
        <c:marker val="1"/>
        <c:axId val="47026560"/>
        <c:axId val="47028096"/>
      </c:lineChart>
      <c:catAx>
        <c:axId val="47026560"/>
        <c:scaling>
          <c:orientation val="minMax"/>
        </c:scaling>
        <c:axPos val="b"/>
        <c:tickLblPos val="nextTo"/>
        <c:crossAx val="47028096"/>
        <c:crosses val="autoZero"/>
        <c:auto val="1"/>
        <c:lblAlgn val="ctr"/>
        <c:lblOffset val="100"/>
      </c:catAx>
      <c:valAx>
        <c:axId val="47028096"/>
        <c:scaling>
          <c:orientation val="minMax"/>
        </c:scaling>
        <c:axPos val="l"/>
        <c:majorGridlines/>
        <c:numFmt formatCode="General" sourceLinked="1"/>
        <c:tickLblPos val="nextTo"/>
        <c:crossAx val="47026560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plotArea>
      <c:layout/>
      <c:lineChart>
        <c:grouping val="standard"/>
        <c:ser>
          <c:idx val="0"/>
          <c:order val="0"/>
          <c:cat>
            <c:strRef>
              <c:f>List1!$A$3:$A$7</c:f>
              <c:strCache>
                <c:ptCount val="5"/>
                <c:pt idx="0">
                  <c:v>u3(1)</c:v>
                </c:pt>
                <c:pt idx="1">
                  <c:v>u3(2)</c:v>
                </c:pt>
                <c:pt idx="2">
                  <c:v>u3(3)</c:v>
                </c:pt>
                <c:pt idx="3">
                  <c:v>u3(4)</c:v>
                </c:pt>
                <c:pt idx="4">
                  <c:v>u3(5)</c:v>
                </c:pt>
              </c:strCache>
            </c:strRef>
          </c:cat>
          <c:val>
            <c:numRef>
              <c:f>List1!$B$3:$B$7</c:f>
              <c:numCache>
                <c:formatCode>General</c:formatCode>
                <c:ptCount val="5"/>
                <c:pt idx="0">
                  <c:v>0</c:v>
                </c:pt>
                <c:pt idx="1">
                  <c:v>0.52</c:v>
                </c:pt>
                <c:pt idx="2">
                  <c:v>0.1</c:v>
                </c:pt>
                <c:pt idx="3">
                  <c:v>7.0000000000000021E-2</c:v>
                </c:pt>
                <c:pt idx="4">
                  <c:v>0</c:v>
                </c:pt>
              </c:numCache>
            </c:numRef>
          </c:val>
        </c:ser>
        <c:marker val="1"/>
        <c:axId val="47047424"/>
        <c:axId val="47048960"/>
      </c:lineChart>
      <c:catAx>
        <c:axId val="47047424"/>
        <c:scaling>
          <c:orientation val="minMax"/>
        </c:scaling>
        <c:axPos val="b"/>
        <c:tickLblPos val="nextTo"/>
        <c:crossAx val="47048960"/>
        <c:crosses val="autoZero"/>
        <c:auto val="1"/>
        <c:lblAlgn val="ctr"/>
        <c:lblOffset val="100"/>
      </c:catAx>
      <c:valAx>
        <c:axId val="47048960"/>
        <c:scaling>
          <c:orientation val="minMax"/>
        </c:scaling>
        <c:axPos val="l"/>
        <c:majorGridlines/>
        <c:numFmt formatCode="General" sourceLinked="1"/>
        <c:tickLblPos val="nextTo"/>
        <c:crossAx val="47047424"/>
        <c:crosses val="autoZero"/>
        <c:crossBetween val="between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30476F-04EF-441B-A04E-535483804194}" type="datetimeFigureOut">
              <a:rPr lang="cs-CZ" smtClean="0"/>
              <a:pPr/>
              <a:t>11.9.2009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AE44A-3831-4498-96DF-9CBC6C1915E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60A5912-BF8C-471C-9384-7A21AA265D89}" type="datetimeFigureOut">
              <a:rPr lang="cs-CZ" smtClean="0"/>
              <a:pPr>
                <a:defRPr/>
              </a:pPr>
              <a:t>11.9.2009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BAEBA05-6CDB-4D0F-89EE-D9D95CD7CC0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3" name="Obrázek 132" descr="vse_o139.gif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5720" y="5572140"/>
            <a:ext cx="1357322" cy="10900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BE2444B-BD58-409E-8402-D544DDBFFD92}" type="datetimeFigureOut">
              <a:rPr lang="cs-CZ" smtClean="0"/>
              <a:pPr>
                <a:defRPr/>
              </a:pPr>
              <a:t>11.9.2009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9763C94-2F17-4CAE-8E32-F011E86860E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555A074-487E-438D-A897-DB82BFF4C432}" type="datetimeFigureOut">
              <a:rPr lang="cs-CZ" smtClean="0"/>
              <a:pPr>
                <a:defRPr/>
              </a:pPr>
              <a:t>11.9.2009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9EBBCA0-D318-4CBC-9400-FBAD9BBD974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1A5A649-C0A1-42A4-9E46-FD10D59542EC}" type="datetimeFigureOut">
              <a:rPr lang="cs-CZ" smtClean="0"/>
              <a:pPr>
                <a:defRPr/>
              </a:pPr>
              <a:t>11.9.2009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E82492F-433A-40D2-A83C-64E5CE46B10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350C88A-B072-44C5-9394-4D31C2A4C5BB}" type="datetimeFigureOut">
              <a:rPr lang="cs-CZ" smtClean="0"/>
              <a:pPr>
                <a:defRPr/>
              </a:pPr>
              <a:t>11.9.2009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D894BC8-275D-4D7B-A99F-8D4BF5E063E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6293CEC-1595-4904-BBA3-87056D76E0B4}" type="datetimeFigureOut">
              <a:rPr lang="cs-CZ" smtClean="0"/>
              <a:pPr>
                <a:defRPr/>
              </a:pPr>
              <a:t>11.9.2009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6856CA-4C84-4C1F-BB3F-D25A9C7782B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5A37425-3152-4505-B145-7E8A409421BA}" type="datetimeFigureOut">
              <a:rPr lang="cs-CZ" smtClean="0"/>
              <a:pPr>
                <a:defRPr/>
              </a:pPr>
              <a:t>11.9.2009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5413C54-7545-41EC-8A45-AB4CDB46B06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3A59FA7-6465-49E2-8143-BEC63476690C}" type="datetimeFigureOut">
              <a:rPr lang="cs-CZ" smtClean="0"/>
              <a:pPr>
                <a:defRPr/>
              </a:pPr>
              <a:t>11.9.2009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9EAF98C-FBF3-4B5A-A57E-4ACBCC252BF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3AA21A4-0E52-47DD-B2DB-48E6F1561162}" type="datetimeFigureOut">
              <a:rPr lang="cs-CZ" smtClean="0"/>
              <a:pPr>
                <a:defRPr/>
              </a:pPr>
              <a:t>11.9.2009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F74D6F5-8CF6-4A48-8981-B4215EDE2B8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4E3B2A7E-5956-43AE-AB28-ACB063E30258}" type="datetimeFigureOut">
              <a:rPr lang="cs-CZ" smtClean="0"/>
              <a:pPr>
                <a:defRPr/>
              </a:pPr>
              <a:t>11.9.2009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EE4BD49-B5B6-48C5-845C-60BE8675B2C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0564F65-CC93-40AF-8969-352313D6C148}" type="datetimeFigureOut">
              <a:rPr lang="cs-CZ" smtClean="0"/>
              <a:pPr>
                <a:defRPr/>
              </a:pPr>
              <a:t>11.9.2009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71B319A-D324-4C76-9B83-958CD739492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2BBCD11-CAE5-48B1-A201-9832510EE57A}" type="datetimeFigureOut">
              <a:rPr lang="cs-CZ" smtClean="0"/>
              <a:pPr>
                <a:defRPr/>
              </a:pPr>
              <a:t>11.9.2009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BE1CF43-6556-44E0-8BF3-6BE48278D78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1" name="Obrázek 132" descr="vse_o139.gif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44" y="6143644"/>
            <a:ext cx="800592" cy="6429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7.png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0034" y="1285860"/>
            <a:ext cx="7772400" cy="1829761"/>
          </a:xfrm>
        </p:spPr>
        <p:txBody>
          <a:bodyPr rtlCol="0">
            <a:normAutofit fontScale="90000"/>
          </a:bodyPr>
          <a:lstStyle/>
          <a:p>
            <a:pPr algn="ctr">
              <a:defRPr/>
            </a:pPr>
            <a:r>
              <a:rPr lang="en-US" dirty="0" smtClean="0"/>
              <a:t>UTA-NM: </a:t>
            </a:r>
            <a:br>
              <a:rPr lang="en-US" dirty="0" smtClean="0"/>
            </a:br>
            <a:r>
              <a:rPr lang="en-US" sz="3600" dirty="0" smtClean="0"/>
              <a:t>Explaining Stated Preferences with Additive </a:t>
            </a:r>
            <a:r>
              <a:rPr lang="en-US" sz="3600" dirty="0" smtClean="0"/>
              <a:t>Least Non-Monotonic </a:t>
            </a:r>
            <a:r>
              <a:rPr lang="en-US" sz="3600" dirty="0" smtClean="0"/>
              <a:t>Utility Functions</a:t>
            </a:r>
            <a:endParaRPr lang="cs-CZ" dirty="0" smtClean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928926" y="3214686"/>
            <a:ext cx="2628864" cy="53177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2500" dirty="0" smtClean="0"/>
              <a:t>Tomáš Kliegr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071538" y="4143380"/>
            <a:ext cx="7772400" cy="500066"/>
          </a:xfrm>
          <a:prstGeom prst="rect">
            <a:avLst/>
          </a:prstGeom>
        </p:spPr>
        <p:txBody>
          <a:bodyPr vert="horz" lIns="45720" rIns="45720" rtlCol="0">
            <a:normAutofit/>
          </a:bodyPr>
          <a:lstStyle/>
          <a:p>
            <a:pPr marL="0" marR="64008" lvl="0" indent="0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None/>
              <a:tabLst/>
              <a:defRPr/>
            </a:pPr>
            <a:endParaRPr kumimoji="0" lang="cs-CZ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85786" y="4286256"/>
            <a:ext cx="78581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dirty="0" smtClean="0">
                <a:solidFill>
                  <a:schemeClr val="tx2"/>
                </a:solidFill>
                <a:latin typeface="+mn-lt"/>
              </a:rPr>
              <a:t>Department </a:t>
            </a:r>
            <a:r>
              <a:rPr lang="cs-CZ" sz="2000" dirty="0" err="1" smtClean="0">
                <a:solidFill>
                  <a:schemeClr val="tx2"/>
                </a:solidFill>
                <a:latin typeface="+mn-lt"/>
              </a:rPr>
              <a:t>of</a:t>
            </a:r>
            <a:r>
              <a:rPr lang="cs-CZ" sz="20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cs-CZ" sz="2000" dirty="0" err="1" smtClean="0">
                <a:solidFill>
                  <a:schemeClr val="tx2"/>
                </a:solidFill>
                <a:latin typeface="+mn-lt"/>
              </a:rPr>
              <a:t>Information</a:t>
            </a:r>
            <a:r>
              <a:rPr lang="cs-CZ" sz="20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cs-CZ" sz="2000" dirty="0" err="1" smtClean="0">
                <a:solidFill>
                  <a:schemeClr val="tx2"/>
                </a:solidFill>
                <a:latin typeface="+mn-lt"/>
              </a:rPr>
              <a:t>and</a:t>
            </a:r>
            <a:r>
              <a:rPr lang="cs-CZ" sz="20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cs-CZ" sz="2000" dirty="0" err="1" smtClean="0">
                <a:solidFill>
                  <a:schemeClr val="tx2"/>
                </a:solidFill>
                <a:latin typeface="+mn-lt"/>
              </a:rPr>
              <a:t>Knowledge</a:t>
            </a:r>
            <a:r>
              <a:rPr lang="cs-CZ" sz="20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cs-CZ" sz="2000" dirty="0" err="1" smtClean="0">
                <a:solidFill>
                  <a:schemeClr val="tx2"/>
                </a:solidFill>
                <a:latin typeface="+mn-lt"/>
              </a:rPr>
              <a:t>Engineering</a:t>
            </a:r>
            <a:r>
              <a:rPr lang="cs-CZ" sz="2000" dirty="0" smtClean="0">
                <a:solidFill>
                  <a:schemeClr val="tx2"/>
                </a:solidFill>
                <a:latin typeface="+mn-lt"/>
              </a:rPr>
              <a:t>, University </a:t>
            </a:r>
            <a:r>
              <a:rPr lang="cs-CZ" sz="2000" dirty="0" err="1" smtClean="0">
                <a:solidFill>
                  <a:schemeClr val="tx2"/>
                </a:solidFill>
                <a:latin typeface="+mn-lt"/>
              </a:rPr>
              <a:t>of</a:t>
            </a:r>
            <a:r>
              <a:rPr lang="cs-CZ" sz="20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cs-CZ" sz="2000" dirty="0" err="1" smtClean="0">
                <a:solidFill>
                  <a:schemeClr val="tx2"/>
                </a:solidFill>
                <a:latin typeface="+mn-lt"/>
              </a:rPr>
              <a:t>Economics</a:t>
            </a:r>
            <a:r>
              <a:rPr lang="cs-CZ" sz="2000" dirty="0" smtClean="0">
                <a:solidFill>
                  <a:schemeClr val="tx2"/>
                </a:solidFill>
                <a:latin typeface="+mn-lt"/>
              </a:rPr>
              <a:t>,</a:t>
            </a:r>
            <a:r>
              <a:rPr lang="en-US" sz="20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cs-CZ" sz="2000" dirty="0" err="1" smtClean="0">
                <a:solidFill>
                  <a:schemeClr val="tx2"/>
                </a:solidFill>
                <a:latin typeface="+mn-lt"/>
              </a:rPr>
              <a:t>Prague</a:t>
            </a:r>
            <a:r>
              <a:rPr lang="en-US" sz="2000" dirty="0" smtClean="0">
                <a:solidFill>
                  <a:schemeClr val="tx2"/>
                </a:solidFill>
                <a:latin typeface="+mn-lt"/>
              </a:rPr>
              <a:t>, Czech Republic</a:t>
            </a:r>
            <a:endParaRPr lang="cs-CZ" sz="2000" dirty="0" smtClean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It is simple to count the number of changes in the shape if we can use nonlinear </a:t>
            </a:r>
            <a:r>
              <a:rPr lang="en-US" sz="2800" dirty="0" err="1" smtClean="0"/>
              <a:t>funcions</a:t>
            </a:r>
            <a:r>
              <a:rPr lang="en-US" sz="2800" dirty="0" smtClean="0"/>
              <a:t> such as </a:t>
            </a:r>
            <a:r>
              <a:rPr lang="en-US" sz="2800" i="1" dirty="0" smtClean="0"/>
              <a:t>if </a:t>
            </a:r>
            <a:r>
              <a:rPr lang="en-US" sz="2800" dirty="0" smtClean="0"/>
              <a:t>or </a:t>
            </a:r>
            <a:r>
              <a:rPr lang="en-US" sz="2800" i="1" dirty="0" smtClean="0"/>
              <a:t>abs.</a:t>
            </a:r>
          </a:p>
          <a:p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work</a:t>
            </a:r>
            <a:r>
              <a:rPr lang="cs-CZ" sz="2800" dirty="0" smtClean="0"/>
              <a:t> on </a:t>
            </a:r>
            <a:r>
              <a:rPr lang="cs-CZ" sz="2800" dirty="0" err="1" smtClean="0"/>
              <a:t>linearized</a:t>
            </a:r>
            <a:r>
              <a:rPr lang="cs-CZ" sz="2800" dirty="0" smtClean="0"/>
              <a:t> UTA-NM </a:t>
            </a:r>
            <a:r>
              <a:rPr lang="cs-CZ" sz="2800" dirty="0" err="1" smtClean="0"/>
              <a:t>was</a:t>
            </a:r>
            <a:r>
              <a:rPr lang="cs-CZ" sz="2800" dirty="0" smtClean="0"/>
              <a:t> </a:t>
            </a:r>
            <a:r>
              <a:rPr lang="cs-CZ" sz="2800" dirty="0" err="1" smtClean="0"/>
              <a:t>preceded</a:t>
            </a:r>
            <a:r>
              <a:rPr lang="cs-CZ" sz="2800" dirty="0" smtClean="0"/>
              <a:t> by </a:t>
            </a:r>
            <a:r>
              <a:rPr lang="cs-CZ" sz="2800" dirty="0" err="1" smtClean="0"/>
              <a:t>experiments</a:t>
            </a:r>
            <a:r>
              <a:rPr lang="cs-CZ" sz="2800" dirty="0" smtClean="0"/>
              <a:t> </a:t>
            </a:r>
            <a:r>
              <a:rPr lang="cs-CZ" sz="2800" dirty="0" err="1" smtClean="0"/>
              <a:t>with</a:t>
            </a:r>
            <a:r>
              <a:rPr lang="cs-CZ" sz="2800" dirty="0" smtClean="0"/>
              <a:t> non-</a:t>
            </a:r>
            <a:r>
              <a:rPr lang="cs-CZ" sz="2800" dirty="0" err="1" smtClean="0"/>
              <a:t>linear</a:t>
            </a:r>
            <a:r>
              <a:rPr lang="cs-CZ" sz="2800" dirty="0" smtClean="0"/>
              <a:t> </a:t>
            </a:r>
            <a:r>
              <a:rPr lang="cs-CZ" sz="2800" dirty="0" err="1" smtClean="0"/>
              <a:t>methods</a:t>
            </a:r>
            <a:r>
              <a:rPr lang="cs-CZ" sz="2800" dirty="0" smtClean="0"/>
              <a:t> </a:t>
            </a:r>
            <a:endParaRPr lang="en-US" sz="2800" dirty="0" smtClean="0"/>
          </a:p>
          <a:p>
            <a:pPr lvl="1"/>
            <a:r>
              <a:rPr lang="cs-CZ" sz="2400" dirty="0" err="1" smtClean="0"/>
              <a:t>Branch</a:t>
            </a:r>
            <a:r>
              <a:rPr lang="en-US" sz="2400" dirty="0" smtClean="0"/>
              <a:t>&amp;Bound/</a:t>
            </a:r>
            <a:r>
              <a:rPr lang="cs-CZ" sz="2400" dirty="0" smtClean="0"/>
              <a:t>GRG </a:t>
            </a:r>
            <a:r>
              <a:rPr lang="cs-CZ" sz="2400" dirty="0" err="1" smtClean="0"/>
              <a:t>Solver</a:t>
            </a:r>
            <a:endParaRPr lang="cs-CZ" sz="2400" dirty="0" smtClean="0"/>
          </a:p>
          <a:p>
            <a:pPr lvl="1"/>
            <a:r>
              <a:rPr lang="cs-CZ" sz="2400" dirty="0" smtClean="0"/>
              <a:t>Interval </a:t>
            </a:r>
            <a:r>
              <a:rPr lang="cs-CZ" sz="2400" dirty="0" err="1" smtClean="0"/>
              <a:t>Global</a:t>
            </a:r>
            <a:r>
              <a:rPr lang="cs-CZ" sz="2400" dirty="0" smtClean="0"/>
              <a:t> </a:t>
            </a:r>
            <a:r>
              <a:rPr lang="cs-CZ" sz="2400" dirty="0" err="1" smtClean="0"/>
              <a:t>Solver</a:t>
            </a:r>
            <a:r>
              <a:rPr lang="cs-CZ" sz="2400" dirty="0" smtClean="0"/>
              <a:t> </a:t>
            </a:r>
            <a:endParaRPr lang="en-US" sz="2400" dirty="0" smtClean="0"/>
          </a:p>
          <a:p>
            <a:pPr lvl="1"/>
            <a:r>
              <a:rPr lang="cs-CZ" sz="2400" dirty="0" err="1" smtClean="0"/>
              <a:t>Genetic</a:t>
            </a:r>
            <a:r>
              <a:rPr lang="cs-CZ" sz="2400" dirty="0" smtClean="0"/>
              <a:t> </a:t>
            </a:r>
            <a:r>
              <a:rPr lang="cs-CZ" sz="2400" dirty="0" err="1" smtClean="0"/>
              <a:t>algorithms</a:t>
            </a:r>
            <a:endParaRPr lang="en-US" sz="2400" dirty="0" smtClean="0"/>
          </a:p>
          <a:p>
            <a:r>
              <a:rPr lang="en-US" sz="2800" dirty="0" smtClean="0"/>
              <a:t>Optimal solution not found, or took too long (IGS)</a:t>
            </a:r>
            <a:endParaRPr lang="cs-CZ" sz="2800" dirty="0" smtClean="0"/>
          </a:p>
          <a:p>
            <a:r>
              <a:rPr lang="cs-CZ" sz="2800" dirty="0" err="1" smtClean="0"/>
              <a:t>Best</a:t>
            </a:r>
            <a:r>
              <a:rPr lang="cs-CZ" sz="2800" dirty="0" smtClean="0"/>
              <a:t> </a:t>
            </a:r>
            <a:r>
              <a:rPr lang="cs-CZ" sz="2800" dirty="0" err="1" smtClean="0"/>
              <a:t>result</a:t>
            </a:r>
            <a:r>
              <a:rPr lang="cs-CZ" sz="2800" dirty="0" smtClean="0"/>
              <a:t> </a:t>
            </a:r>
            <a:r>
              <a:rPr lang="cs-CZ" sz="2800" dirty="0" err="1" smtClean="0"/>
              <a:t>Branch</a:t>
            </a:r>
            <a:r>
              <a:rPr lang="en-US" sz="2800" dirty="0" smtClean="0"/>
              <a:t>&amp;Bound/</a:t>
            </a:r>
            <a:r>
              <a:rPr lang="cs-CZ" sz="2800" dirty="0" smtClean="0"/>
              <a:t>GRG </a:t>
            </a:r>
            <a:r>
              <a:rPr lang="cs-CZ" sz="2800" dirty="0" err="1" smtClean="0"/>
              <a:t>Solver</a:t>
            </a:r>
            <a:r>
              <a:rPr lang="cs-CZ" sz="2800" dirty="0" smtClean="0"/>
              <a:t> </a:t>
            </a:r>
            <a:r>
              <a:rPr lang="cs-CZ" sz="2800" dirty="0" err="1" smtClean="0"/>
              <a:t>initialized</a:t>
            </a:r>
            <a:r>
              <a:rPr lang="cs-CZ" sz="2800" dirty="0" smtClean="0"/>
              <a:t> </a:t>
            </a:r>
            <a:r>
              <a:rPr lang="cs-CZ" sz="2800" dirty="0" err="1" smtClean="0"/>
              <a:t>with</a:t>
            </a:r>
            <a:r>
              <a:rPr lang="cs-CZ" sz="2800" dirty="0" smtClean="0"/>
              <a:t> </a:t>
            </a:r>
            <a:r>
              <a:rPr lang="cs-CZ" sz="2800" dirty="0" smtClean="0"/>
              <a:t>UTA Star</a:t>
            </a:r>
            <a:r>
              <a:rPr lang="en-US" sz="2800" dirty="0" smtClean="0"/>
              <a:t> </a:t>
            </a:r>
            <a:endParaRPr lang="cs-CZ" sz="2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First approach:</a:t>
            </a:r>
            <a:r>
              <a:rPr lang="cs-CZ" dirty="0" smtClean="0"/>
              <a:t> </a:t>
            </a:r>
            <a:r>
              <a:rPr lang="cs-CZ" dirty="0" smtClean="0"/>
              <a:t>non-</a:t>
            </a:r>
            <a:r>
              <a:rPr lang="cs-CZ" dirty="0" err="1" smtClean="0"/>
              <a:t>linear</a:t>
            </a:r>
            <a:r>
              <a:rPr lang="cs-CZ" dirty="0" smtClean="0"/>
              <a:t> </a:t>
            </a:r>
            <a:r>
              <a:rPr lang="en-US" dirty="0" smtClean="0"/>
              <a:t>model, non-linear </a:t>
            </a:r>
            <a:r>
              <a:rPr lang="cs-CZ" dirty="0" err="1" smtClean="0"/>
              <a:t>methods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LP program </a:t>
            </a:r>
            <a:r>
              <a:rPr lang="cs-CZ" dirty="0" err="1" smtClean="0"/>
              <a:t>outline</a:t>
            </a:r>
            <a:endParaRPr lang="cs-CZ" dirty="0"/>
          </a:p>
        </p:txBody>
      </p:sp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457325"/>
            <a:ext cx="6400800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67744" y="3051950"/>
            <a:ext cx="2381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Utility </a:t>
            </a:r>
            <a:r>
              <a:rPr lang="cs-CZ" dirty="0" err="1" smtClean="0"/>
              <a:t>calculation</a:t>
            </a:r>
            <a:endParaRPr lang="cs-CZ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1714488"/>
            <a:ext cx="24955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2285992"/>
            <a:ext cx="26098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9190" y="4143380"/>
            <a:ext cx="1714512" cy="394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5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79803" y="3482332"/>
            <a:ext cx="8953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Obdélník 11"/>
          <p:cNvSpPr/>
          <p:nvPr/>
        </p:nvSpPr>
        <p:spPr>
          <a:xfrm>
            <a:off x="4416054" y="2120318"/>
            <a:ext cx="214314" cy="32800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400" dirty="0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71735" y="4143380"/>
            <a:ext cx="2181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00298" y="2857496"/>
            <a:ext cx="37338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86116" y="3429000"/>
            <a:ext cx="21907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53" name="Picture 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428860" y="4786322"/>
            <a:ext cx="5572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UTA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UTA NM</a:t>
            </a:r>
          </a:p>
          <a:p>
            <a:pPr lvl="1"/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Normalization</a:t>
            </a:r>
            <a:endParaRPr lang="cs-CZ" dirty="0"/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 cstate="print"/>
          <a:srcRect r="52712"/>
          <a:stretch>
            <a:fillRect/>
          </a:stretch>
        </p:blipFill>
        <p:spPr bwMode="auto">
          <a:xfrm>
            <a:off x="1000100" y="2071678"/>
            <a:ext cx="3071834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4000504"/>
            <a:ext cx="575310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2643182"/>
            <a:ext cx="34861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ovéPole 6"/>
          <p:cNvSpPr txBox="1"/>
          <p:nvPr/>
        </p:nvSpPr>
        <p:spPr>
          <a:xfrm>
            <a:off x="2000232" y="5857892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More </a:t>
            </a:r>
            <a:r>
              <a:rPr lang="cs-CZ" dirty="0" err="1" smtClean="0"/>
              <a:t>details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paper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value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objective</a:t>
            </a:r>
            <a:r>
              <a:rPr lang="cs-CZ" sz="2000" dirty="0" smtClean="0"/>
              <a:t> </a:t>
            </a:r>
            <a:r>
              <a:rPr lang="cs-CZ" sz="2000" dirty="0" err="1" smtClean="0"/>
              <a:t>function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increased</a:t>
            </a:r>
            <a:r>
              <a:rPr lang="cs-CZ" sz="2000" dirty="0" smtClean="0"/>
              <a:t>  </a:t>
            </a:r>
            <a:r>
              <a:rPr lang="cs-CZ" sz="2000" dirty="0" err="1" smtClean="0"/>
              <a:t>for</a:t>
            </a:r>
            <a:r>
              <a:rPr lang="cs-CZ" sz="2000" dirty="0" smtClean="0"/>
              <a:t> </a:t>
            </a:r>
            <a:r>
              <a:rPr lang="cs-CZ" sz="2000" dirty="0" err="1" smtClean="0"/>
              <a:t>each</a:t>
            </a:r>
            <a:r>
              <a:rPr lang="cs-CZ" sz="2000" dirty="0" smtClean="0"/>
              <a:t> </a:t>
            </a:r>
            <a:r>
              <a:rPr lang="cs-CZ" sz="2000" dirty="0" smtClean="0"/>
              <a:t>point</a:t>
            </a:r>
            <a:r>
              <a:rPr lang="en-US" sz="2000" dirty="0" smtClean="0"/>
              <a:t> </a:t>
            </a:r>
            <a:r>
              <a:rPr lang="cs-CZ" sz="2000" dirty="0" smtClean="0"/>
              <a:t>in </a:t>
            </a:r>
            <a:r>
              <a:rPr lang="cs-CZ" sz="2000" dirty="0" err="1" smtClean="0"/>
              <a:t>which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partial</a:t>
            </a:r>
            <a:r>
              <a:rPr lang="cs-CZ" sz="2000" dirty="0" smtClean="0"/>
              <a:t> utility </a:t>
            </a:r>
            <a:r>
              <a:rPr lang="cs-CZ" sz="2000" dirty="0" err="1" smtClean="0"/>
              <a:t>function</a:t>
            </a:r>
            <a:r>
              <a:rPr lang="cs-CZ" sz="2000" dirty="0" smtClean="0"/>
              <a:t>      </a:t>
            </a:r>
            <a:r>
              <a:rPr lang="cs-CZ" sz="2000" dirty="0" err="1" smtClean="0"/>
              <a:t>changes</a:t>
            </a:r>
            <a:r>
              <a:rPr lang="cs-CZ" sz="2000" dirty="0" smtClean="0"/>
              <a:t> </a:t>
            </a:r>
            <a:r>
              <a:rPr lang="cs-CZ" sz="2000" dirty="0" err="1" smtClean="0"/>
              <a:t>it</a:t>
            </a:r>
            <a:r>
              <a:rPr lang="en-US" sz="2000" dirty="0" smtClean="0"/>
              <a:t>s</a:t>
            </a:r>
            <a:r>
              <a:rPr lang="cs-CZ" sz="2000" dirty="0" smtClean="0"/>
              <a:t> </a:t>
            </a:r>
            <a:r>
              <a:rPr lang="cs-CZ" sz="2000" dirty="0" err="1" smtClean="0"/>
              <a:t>shape</a:t>
            </a:r>
            <a:endParaRPr lang="cs-CZ" sz="2000" dirty="0" smtClean="0"/>
          </a:p>
          <a:p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change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shape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detected</a:t>
            </a:r>
            <a:r>
              <a:rPr lang="cs-CZ" sz="2000" dirty="0" smtClean="0"/>
              <a:t> </a:t>
            </a:r>
            <a:r>
              <a:rPr lang="cs-CZ" sz="2000" dirty="0" err="1" smtClean="0"/>
              <a:t>from</a:t>
            </a:r>
            <a:r>
              <a:rPr lang="cs-CZ" sz="2000" dirty="0" smtClean="0"/>
              <a:t> </a:t>
            </a:r>
            <a:r>
              <a:rPr lang="cs-CZ" sz="2000" dirty="0" err="1" smtClean="0"/>
              <a:t>signs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marginal</a:t>
            </a:r>
            <a:r>
              <a:rPr lang="cs-CZ" sz="2000" dirty="0" smtClean="0"/>
              <a:t> </a:t>
            </a:r>
            <a:r>
              <a:rPr lang="cs-CZ" sz="2000" dirty="0" err="1" smtClean="0"/>
              <a:t>utilities</a:t>
            </a:r>
            <a:r>
              <a:rPr lang="cs-CZ" sz="2000" dirty="0" smtClean="0"/>
              <a:t>     </a:t>
            </a:r>
            <a:r>
              <a:rPr lang="cs-CZ" sz="2000" dirty="0" err="1" smtClean="0"/>
              <a:t>and</a:t>
            </a:r>
            <a:r>
              <a:rPr lang="cs-CZ" sz="2000" dirty="0" smtClean="0"/>
              <a:t>     </a:t>
            </a:r>
            <a:r>
              <a:rPr lang="cs-CZ" sz="2000" dirty="0" smtClean="0"/>
              <a:t> </a:t>
            </a:r>
            <a:r>
              <a:rPr lang="cs-CZ" sz="2000" dirty="0" err="1" smtClean="0"/>
              <a:t>and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saved</a:t>
            </a:r>
            <a:r>
              <a:rPr lang="cs-CZ" sz="2000" dirty="0" smtClean="0"/>
              <a:t> </a:t>
            </a:r>
            <a:r>
              <a:rPr lang="cs-CZ" sz="2000" dirty="0" smtClean="0"/>
              <a:t>to </a:t>
            </a:r>
            <a:r>
              <a:rPr lang="cs-CZ" sz="2000" dirty="0" err="1" smtClean="0"/>
              <a:t>binary</a:t>
            </a:r>
            <a:r>
              <a:rPr lang="cs-CZ" sz="2000" dirty="0" smtClean="0"/>
              <a:t> </a:t>
            </a:r>
            <a:r>
              <a:rPr lang="cs-CZ" sz="2000" dirty="0" err="1" smtClean="0"/>
              <a:t>variable</a:t>
            </a:r>
            <a:endParaRPr lang="cs-CZ" sz="2000" dirty="0" smtClean="0"/>
          </a:p>
          <a:p>
            <a:pPr lvl="1"/>
            <a:r>
              <a:rPr lang="cs-CZ" sz="1400" dirty="0" smtClean="0"/>
              <a:t>    </a:t>
            </a:r>
            <a:r>
              <a:rPr lang="cs-CZ" sz="1400" dirty="0" err="1" smtClean="0"/>
              <a:t>is</a:t>
            </a:r>
            <a:r>
              <a:rPr lang="cs-CZ" sz="1400" dirty="0" smtClean="0"/>
              <a:t> </a:t>
            </a:r>
            <a:r>
              <a:rPr lang="cs-CZ" sz="1400" dirty="0" err="1" smtClean="0"/>
              <a:t>nearest</a:t>
            </a:r>
            <a:r>
              <a:rPr lang="cs-CZ" sz="1400" dirty="0" smtClean="0"/>
              <a:t> </a:t>
            </a:r>
            <a:r>
              <a:rPr lang="cs-CZ" sz="1400" dirty="0" err="1" smtClean="0"/>
              <a:t>previous</a:t>
            </a:r>
            <a:r>
              <a:rPr lang="cs-CZ" sz="1400" dirty="0" smtClean="0"/>
              <a:t> non-</a:t>
            </a:r>
            <a:r>
              <a:rPr lang="cs-CZ" sz="1400" dirty="0" err="1" smtClean="0"/>
              <a:t>zero</a:t>
            </a:r>
            <a:r>
              <a:rPr lang="cs-CZ" sz="1400" dirty="0" smtClean="0"/>
              <a:t> </a:t>
            </a:r>
            <a:r>
              <a:rPr lang="cs-CZ" sz="1400" dirty="0" err="1" smtClean="0"/>
              <a:t>marginal</a:t>
            </a:r>
            <a:r>
              <a:rPr lang="cs-CZ" sz="1400" dirty="0" smtClean="0"/>
              <a:t> </a:t>
            </a:r>
            <a:r>
              <a:rPr lang="cs-CZ" sz="1400" dirty="0" err="1" smtClean="0"/>
              <a:t>util</a:t>
            </a:r>
            <a:r>
              <a:rPr lang="en-US" sz="1400" dirty="0" err="1" smtClean="0"/>
              <a:t>ity</a:t>
            </a:r>
            <a:endParaRPr lang="cs-CZ" sz="14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en-US" sz="2000" dirty="0" smtClean="0"/>
          </a:p>
          <a:p>
            <a:r>
              <a:rPr lang="cs-CZ" sz="2000" dirty="0" err="1" smtClean="0"/>
              <a:t>Penalization</a:t>
            </a:r>
            <a:r>
              <a:rPr lang="cs-CZ" sz="2000" dirty="0" smtClean="0"/>
              <a:t> element: </a:t>
            </a:r>
          </a:p>
          <a:p>
            <a:endParaRPr lang="cs-CZ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Penalization</a:t>
            </a:r>
            <a:endParaRPr lang="cs-CZ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710852" y="2428868"/>
          <a:ext cx="432388" cy="357190"/>
        </p:xfrm>
        <a:graphic>
          <a:graphicData uri="http://schemas.openxmlformats.org/presentationml/2006/ole">
            <p:oleObj spid="_x0000_s20489" name="Rovnice" r:id="rId3" imgW="291960" imgH="241200" progId="Equation.3">
              <p:embed/>
            </p:oleObj>
          </a:graphicData>
        </a:graphic>
      </p:graphicFrame>
      <p:graphicFrame>
        <p:nvGraphicFramePr>
          <p:cNvPr id="20491" name="Object 11"/>
          <p:cNvGraphicFramePr>
            <a:graphicFrameLocks noChangeAspect="1"/>
          </p:cNvGraphicFramePr>
          <p:nvPr/>
        </p:nvGraphicFramePr>
        <p:xfrm>
          <a:off x="7000892" y="2428870"/>
          <a:ext cx="261937" cy="357188"/>
        </p:xfrm>
        <a:graphic>
          <a:graphicData uri="http://schemas.openxmlformats.org/presentationml/2006/ole">
            <p:oleObj spid="_x0000_s20491" name="Rovnice" r:id="rId4" imgW="177480" imgH="241200" progId="Equation.3">
              <p:embed/>
            </p:oleObj>
          </a:graphicData>
        </a:graphic>
      </p:graphicFrame>
      <p:graphicFrame>
        <p:nvGraphicFramePr>
          <p:cNvPr id="20493" name="Object 13"/>
          <p:cNvGraphicFramePr>
            <a:graphicFrameLocks noChangeAspect="1"/>
          </p:cNvGraphicFramePr>
          <p:nvPr/>
        </p:nvGraphicFramePr>
        <p:xfrm>
          <a:off x="1857356" y="2428868"/>
          <a:ext cx="280987" cy="357188"/>
        </p:xfrm>
        <a:graphic>
          <a:graphicData uri="http://schemas.openxmlformats.org/presentationml/2006/ole">
            <p:oleObj spid="_x0000_s20493" name="Rovnice" r:id="rId5" imgW="190440" imgH="241200" progId="Equation.3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7143768" y="3786190"/>
          <a:ext cx="887248" cy="455614"/>
        </p:xfrm>
        <a:graphic>
          <a:graphicData uri="http://schemas.openxmlformats.org/presentationml/2006/ole">
            <p:oleObj spid="_x0000_s20494" name="Rovnice" r:id="rId6" imgW="469800" imgH="241200" progId="Equation.3">
              <p:embed/>
            </p:oleObj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6786578" y="2857496"/>
          <a:ext cx="2143140" cy="3761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785818"/>
                <a:gridCol w="571504"/>
              </a:tblGrid>
              <a:tr h="770195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sign (</a:t>
                      </a:r>
                      <a:r>
                        <a:rPr lang="en-US" sz="1400" baseline="0" dirty="0" err="1" smtClean="0"/>
                        <a:t>w</a:t>
                      </a:r>
                      <a:r>
                        <a:rPr lang="en-US" sz="1400" baseline="-25000" dirty="0" err="1" smtClean="0"/>
                        <a:t>i</a:t>
                      </a:r>
                      <a:r>
                        <a:rPr lang="en-US" sz="1400" baseline="30000" dirty="0" err="1" smtClean="0"/>
                        <a:t>l</a:t>
                      </a:r>
                      <a:r>
                        <a:rPr lang="en-US" sz="1400" baseline="0" dirty="0" smtClean="0"/>
                        <a:t>)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sign (w</a:t>
                      </a:r>
                      <a:r>
                        <a:rPr lang="en-US" sz="1400" baseline="-25000" dirty="0" smtClean="0"/>
                        <a:t>i</a:t>
                      </a:r>
                      <a:r>
                        <a:rPr lang="en-US" sz="1400" baseline="30000" dirty="0" smtClean="0"/>
                        <a:t>l</a:t>
                      </a:r>
                      <a:r>
                        <a:rPr lang="en-US" sz="1400" dirty="0" smtClean="0"/>
                        <a:t>+1)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</a:t>
                      </a:r>
                      <a:r>
                        <a:rPr lang="en-US" sz="1400" baseline="-25000" dirty="0" smtClean="0"/>
                        <a:t>ij</a:t>
                      </a:r>
                      <a:endParaRPr lang="cs-CZ" sz="1400" baseline="-25000" dirty="0"/>
                    </a:p>
                  </a:txBody>
                  <a:tcPr/>
                </a:tc>
              </a:tr>
              <a:tr h="33240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-1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0</a:t>
                      </a:r>
                      <a:endParaRPr lang="cs-CZ" sz="1400" dirty="0"/>
                    </a:p>
                  </a:txBody>
                  <a:tcPr/>
                </a:tc>
              </a:tr>
              <a:tr h="33240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0</a:t>
                      </a:r>
                      <a:endParaRPr lang="cs-CZ" sz="1400" dirty="0"/>
                    </a:p>
                  </a:txBody>
                  <a:tcPr/>
                </a:tc>
              </a:tr>
              <a:tr h="33240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1</a:t>
                      </a:r>
                      <a:endParaRPr lang="cs-CZ" sz="1400" dirty="0"/>
                    </a:p>
                  </a:txBody>
                  <a:tcPr/>
                </a:tc>
              </a:tr>
              <a:tr h="33240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-1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0</a:t>
                      </a:r>
                      <a:endParaRPr lang="cs-CZ" sz="1400" dirty="0"/>
                    </a:p>
                  </a:txBody>
                  <a:tcPr/>
                </a:tc>
              </a:tr>
              <a:tr h="33240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0</a:t>
                      </a:r>
                      <a:endParaRPr lang="cs-CZ" sz="1400" dirty="0"/>
                    </a:p>
                  </a:txBody>
                  <a:tcPr/>
                </a:tc>
              </a:tr>
              <a:tr h="33240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0</a:t>
                      </a:r>
                      <a:endParaRPr lang="cs-CZ" sz="1400" dirty="0"/>
                    </a:p>
                  </a:txBody>
                  <a:tcPr/>
                </a:tc>
              </a:tr>
              <a:tr h="332408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  1</a:t>
                      </a:r>
                      <a:endParaRPr lang="cs-C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-1</a:t>
                      </a:r>
                      <a:endParaRPr lang="cs-C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  1</a:t>
                      </a:r>
                      <a:endParaRPr lang="cs-CZ" sz="1400" b="1" dirty="0"/>
                    </a:p>
                  </a:txBody>
                  <a:tcPr/>
                </a:tc>
              </a:tr>
              <a:tr h="33240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0</a:t>
                      </a:r>
                      <a:endParaRPr lang="cs-CZ" sz="1400" dirty="0"/>
                    </a:p>
                  </a:txBody>
                  <a:tcPr/>
                </a:tc>
              </a:tr>
              <a:tr h="332408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+1</a:t>
                      </a:r>
                      <a:endParaRPr lang="cs-CZ" sz="1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+1</a:t>
                      </a:r>
                      <a:endParaRPr lang="cs-CZ" sz="1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0</a:t>
                      </a:r>
                      <a:endParaRPr lang="cs-CZ" sz="1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01" name="Group 100"/>
          <p:cNvGrpSpPr/>
          <p:nvPr/>
        </p:nvGrpSpPr>
        <p:grpSpPr>
          <a:xfrm>
            <a:off x="1214414" y="3286124"/>
            <a:ext cx="5214974" cy="1928826"/>
            <a:chOff x="857224" y="4786322"/>
            <a:chExt cx="5214974" cy="1928826"/>
          </a:xfrm>
        </p:grpSpPr>
        <p:sp>
          <p:nvSpPr>
            <p:cNvPr id="25" name="Rectangle 24"/>
            <p:cNvSpPr/>
            <p:nvPr/>
          </p:nvSpPr>
          <p:spPr>
            <a:xfrm>
              <a:off x="857224" y="4786322"/>
              <a:ext cx="5214974" cy="192882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cxnSp>
          <p:nvCxnSpPr>
            <p:cNvPr id="28" name="Straight Connector 27"/>
            <p:cNvCxnSpPr/>
            <p:nvPr/>
          </p:nvCxnSpPr>
          <p:spPr>
            <a:xfrm rot="5400000">
              <a:off x="822299" y="5607065"/>
              <a:ext cx="1357322" cy="1588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500166" y="6286520"/>
              <a:ext cx="3929090" cy="1588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 flipH="1" flipV="1">
              <a:off x="1643042" y="5786454"/>
              <a:ext cx="571504" cy="4286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2143108" y="5500702"/>
              <a:ext cx="642942" cy="21431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0800000">
              <a:off x="2786050" y="5500702"/>
              <a:ext cx="121444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3893339" y="5607859"/>
              <a:ext cx="500066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 flipH="1" flipV="1">
              <a:off x="4214810" y="5214950"/>
              <a:ext cx="857256" cy="7143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Diamond 59"/>
            <p:cNvSpPr/>
            <p:nvPr/>
          </p:nvSpPr>
          <p:spPr>
            <a:xfrm>
              <a:off x="2071670" y="5643578"/>
              <a:ext cx="142876" cy="142876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1" name="Diamond 60"/>
            <p:cNvSpPr/>
            <p:nvPr/>
          </p:nvSpPr>
          <p:spPr>
            <a:xfrm>
              <a:off x="2714612" y="5429264"/>
              <a:ext cx="142876" cy="142876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2" name="Diamond 61"/>
            <p:cNvSpPr/>
            <p:nvPr/>
          </p:nvSpPr>
          <p:spPr>
            <a:xfrm>
              <a:off x="3286116" y="5429264"/>
              <a:ext cx="142876" cy="142876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3" name="Diamond 62"/>
            <p:cNvSpPr/>
            <p:nvPr/>
          </p:nvSpPr>
          <p:spPr>
            <a:xfrm>
              <a:off x="3929058" y="5429264"/>
              <a:ext cx="142876" cy="142876"/>
            </a:xfrm>
            <a:prstGeom prst="diamon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4" name="Diamond 63"/>
            <p:cNvSpPr/>
            <p:nvPr/>
          </p:nvSpPr>
          <p:spPr>
            <a:xfrm>
              <a:off x="4214810" y="5929330"/>
              <a:ext cx="142876" cy="142876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9" name="Diamond 68"/>
            <p:cNvSpPr/>
            <p:nvPr/>
          </p:nvSpPr>
          <p:spPr>
            <a:xfrm>
              <a:off x="4572000" y="5500702"/>
              <a:ext cx="142876" cy="142876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0" name="Diamond 69"/>
            <p:cNvSpPr/>
            <p:nvPr/>
          </p:nvSpPr>
          <p:spPr>
            <a:xfrm>
              <a:off x="4929190" y="5072074"/>
              <a:ext cx="142876" cy="142876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928662" y="4929198"/>
              <a:ext cx="7143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u</a:t>
              </a:r>
              <a:r>
                <a:rPr lang="en-US" sz="1600" baseline="-25000" dirty="0" smtClean="0"/>
                <a:t>i</a:t>
              </a:r>
              <a:r>
                <a:rPr lang="en-US" sz="1600" dirty="0" smtClean="0"/>
                <a:t>(a)</a:t>
              </a:r>
              <a:endParaRPr lang="cs-CZ" sz="1600" dirty="0"/>
            </a:p>
          </p:txBody>
        </p:sp>
        <p:sp>
          <p:nvSpPr>
            <p:cNvPr id="72" name="Left Brace 71"/>
            <p:cNvSpPr/>
            <p:nvPr/>
          </p:nvSpPr>
          <p:spPr>
            <a:xfrm>
              <a:off x="2000232" y="5500702"/>
              <a:ext cx="71438" cy="214314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643042" y="5429264"/>
              <a:ext cx="8412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w</a:t>
              </a:r>
              <a:r>
                <a:rPr lang="en-US" sz="1600" baseline="-25000" dirty="0" smtClean="0"/>
                <a:t>i</a:t>
              </a:r>
              <a:r>
                <a:rPr lang="en-US" sz="1600" baseline="30000" dirty="0" smtClean="0"/>
                <a:t>2</a:t>
              </a:r>
              <a:endParaRPr lang="cs-CZ" sz="1600" baseline="300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357554" y="5572140"/>
              <a:ext cx="8412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w</a:t>
              </a:r>
              <a:r>
                <a:rPr lang="en-US" sz="1600" baseline="-25000" dirty="0" smtClean="0"/>
                <a:t>i</a:t>
              </a:r>
              <a:r>
                <a:rPr lang="en-US" sz="1600" baseline="30000" dirty="0" smtClean="0"/>
                <a:t>5</a:t>
              </a:r>
              <a:endParaRPr lang="cs-CZ" sz="1600" baseline="30000" dirty="0"/>
            </a:p>
          </p:txBody>
        </p:sp>
        <p:sp>
          <p:nvSpPr>
            <p:cNvPr id="76" name="Left Brace 75"/>
            <p:cNvSpPr/>
            <p:nvPr/>
          </p:nvSpPr>
          <p:spPr>
            <a:xfrm>
              <a:off x="3714744" y="5500702"/>
              <a:ext cx="214314" cy="500066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786182" y="6286520"/>
              <a:ext cx="4286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g</a:t>
              </a:r>
              <a:r>
                <a:rPr lang="en-US" sz="1400" baseline="-25000" dirty="0" smtClean="0">
                  <a:solidFill>
                    <a:srgbClr val="FF0000"/>
                  </a:solidFill>
                </a:rPr>
                <a:t>i</a:t>
              </a:r>
              <a:r>
                <a:rPr lang="en-US" sz="1400" baseline="30000" dirty="0" smtClean="0">
                  <a:solidFill>
                    <a:srgbClr val="FF0000"/>
                  </a:solidFill>
                </a:rPr>
                <a:t>4</a:t>
              </a:r>
              <a:endParaRPr lang="cs-CZ" sz="1400" baseline="30000" dirty="0">
                <a:solidFill>
                  <a:srgbClr val="FF0000"/>
                </a:solidFill>
              </a:endParaRPr>
            </a:p>
          </p:txBody>
        </p:sp>
        <p:cxnSp>
          <p:nvCxnSpPr>
            <p:cNvPr id="79" name="Straight Connector 78"/>
            <p:cNvCxnSpPr>
              <a:endCxn id="61" idx="1"/>
            </p:cNvCxnSpPr>
            <p:nvPr/>
          </p:nvCxnSpPr>
          <p:spPr>
            <a:xfrm>
              <a:off x="2071670" y="5500702"/>
              <a:ext cx="642942" cy="1588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76" idx="2"/>
            </p:cNvCxnSpPr>
            <p:nvPr/>
          </p:nvCxnSpPr>
          <p:spPr>
            <a:xfrm rot="16200000" flipH="1">
              <a:off x="4071140" y="5858686"/>
              <a:ext cx="1588" cy="285752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63" idx="2"/>
              <a:endCxn id="77" idx="0"/>
            </p:cNvCxnSpPr>
            <p:nvPr/>
          </p:nvCxnSpPr>
          <p:spPr>
            <a:xfrm rot="5400000">
              <a:off x="3643306" y="5929330"/>
              <a:ext cx="714380" cy="1588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>
              <a:off x="1571604" y="6286520"/>
              <a:ext cx="4286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>
                      <a:lumMod val="65000"/>
                    </a:schemeClr>
                  </a:solidFill>
                </a:rPr>
                <a:t>g</a:t>
              </a:r>
              <a:r>
                <a:rPr lang="en-US" sz="1400" baseline="-25000" dirty="0" smtClean="0">
                  <a:solidFill>
                    <a:schemeClr val="bg1">
                      <a:lumMod val="65000"/>
                    </a:schemeClr>
                  </a:solidFill>
                </a:rPr>
                <a:t>i</a:t>
              </a:r>
              <a:r>
                <a:rPr lang="en-US" sz="1400" baseline="30000" dirty="0">
                  <a:solidFill>
                    <a:schemeClr val="bg1">
                      <a:lumMod val="65000"/>
                    </a:schemeClr>
                  </a:solidFill>
                </a:rPr>
                <a:t>0</a:t>
              </a:r>
              <a:endParaRPr lang="cs-CZ" sz="1400" baseline="30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000232" y="6286520"/>
              <a:ext cx="4286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>
                      <a:lumMod val="65000"/>
                    </a:schemeClr>
                  </a:solidFill>
                </a:rPr>
                <a:t>g</a:t>
              </a:r>
              <a:r>
                <a:rPr lang="en-US" sz="1400" baseline="-25000" dirty="0" smtClean="0">
                  <a:solidFill>
                    <a:schemeClr val="bg1">
                      <a:lumMod val="65000"/>
                    </a:schemeClr>
                  </a:solidFill>
                </a:rPr>
                <a:t>i</a:t>
              </a:r>
              <a:r>
                <a:rPr lang="en-US" sz="1400" baseline="30000" dirty="0">
                  <a:solidFill>
                    <a:schemeClr val="bg1">
                      <a:lumMod val="65000"/>
                    </a:schemeClr>
                  </a:solidFill>
                </a:rPr>
                <a:t>1</a:t>
              </a:r>
              <a:endParaRPr lang="cs-CZ" sz="1400" baseline="30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571736" y="6286520"/>
              <a:ext cx="4286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>
                      <a:lumMod val="65000"/>
                    </a:schemeClr>
                  </a:solidFill>
                </a:rPr>
                <a:t>g</a:t>
              </a:r>
              <a:r>
                <a:rPr lang="en-US" sz="1400" baseline="-25000" dirty="0" smtClean="0">
                  <a:solidFill>
                    <a:schemeClr val="bg1">
                      <a:lumMod val="65000"/>
                    </a:schemeClr>
                  </a:solidFill>
                </a:rPr>
                <a:t>i</a:t>
              </a:r>
              <a:r>
                <a:rPr lang="en-US" sz="1400" baseline="30000" dirty="0">
                  <a:solidFill>
                    <a:schemeClr val="bg1">
                      <a:lumMod val="65000"/>
                    </a:schemeClr>
                  </a:solidFill>
                </a:rPr>
                <a:t>2</a:t>
              </a:r>
              <a:endParaRPr lang="cs-CZ" sz="1400" baseline="30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3214678" y="6286520"/>
              <a:ext cx="4286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>
                      <a:lumMod val="65000"/>
                    </a:schemeClr>
                  </a:solidFill>
                </a:rPr>
                <a:t>g</a:t>
              </a:r>
              <a:r>
                <a:rPr lang="en-US" sz="1400" baseline="-25000" dirty="0" smtClean="0">
                  <a:solidFill>
                    <a:schemeClr val="bg1">
                      <a:lumMod val="65000"/>
                    </a:schemeClr>
                  </a:solidFill>
                </a:rPr>
                <a:t>i</a:t>
              </a:r>
              <a:r>
                <a:rPr lang="en-US" sz="1400" baseline="30000" dirty="0">
                  <a:solidFill>
                    <a:schemeClr val="bg1">
                      <a:lumMod val="65000"/>
                    </a:schemeClr>
                  </a:solidFill>
                </a:rPr>
                <a:t>3</a:t>
              </a:r>
              <a:endParaRPr lang="cs-CZ" sz="1400" baseline="30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4429124" y="6264495"/>
              <a:ext cx="4286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>
                      <a:lumMod val="65000"/>
                    </a:schemeClr>
                  </a:solidFill>
                </a:rPr>
                <a:t>g</a:t>
              </a:r>
              <a:r>
                <a:rPr lang="en-US" sz="1400" baseline="-25000" dirty="0" smtClean="0">
                  <a:solidFill>
                    <a:schemeClr val="bg1">
                      <a:lumMod val="65000"/>
                    </a:schemeClr>
                  </a:solidFill>
                </a:rPr>
                <a:t>i</a:t>
              </a:r>
              <a:r>
                <a:rPr lang="en-US" sz="1400" baseline="30000" dirty="0">
                  <a:solidFill>
                    <a:schemeClr val="bg1">
                      <a:lumMod val="65000"/>
                    </a:schemeClr>
                  </a:solidFill>
                </a:rPr>
                <a:t>5</a:t>
              </a:r>
              <a:endParaRPr lang="cs-CZ" sz="1400" baseline="30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000628" y="6286520"/>
              <a:ext cx="4286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>
                      <a:lumMod val="65000"/>
                    </a:schemeClr>
                  </a:solidFill>
                </a:rPr>
                <a:t>g</a:t>
              </a:r>
              <a:r>
                <a:rPr lang="en-US" sz="1400" baseline="-25000" dirty="0" smtClean="0">
                  <a:solidFill>
                    <a:schemeClr val="bg1">
                      <a:lumMod val="65000"/>
                    </a:schemeClr>
                  </a:solidFill>
                </a:rPr>
                <a:t>i</a:t>
              </a:r>
              <a:r>
                <a:rPr lang="en-US" sz="1400" baseline="30000" dirty="0">
                  <a:solidFill>
                    <a:schemeClr val="bg1">
                      <a:lumMod val="65000"/>
                    </a:schemeClr>
                  </a:solidFill>
                </a:rPr>
                <a:t>6</a:t>
              </a:r>
              <a:endParaRPr lang="cs-CZ" sz="1400" baseline="30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aphicFrame>
        <p:nvGraphicFramePr>
          <p:cNvPr id="20500" name="Object 20"/>
          <p:cNvGraphicFramePr>
            <a:graphicFrameLocks noChangeAspect="1"/>
          </p:cNvGraphicFramePr>
          <p:nvPr/>
        </p:nvGraphicFramePr>
        <p:xfrm>
          <a:off x="1071538" y="2728912"/>
          <a:ext cx="280987" cy="357188"/>
        </p:xfrm>
        <a:graphic>
          <a:graphicData uri="http://schemas.openxmlformats.org/presentationml/2006/ole">
            <p:oleObj spid="_x0000_s20500" name="Rovnice" r:id="rId7" imgW="190440" imgH="241200" progId="Equation.3">
              <p:embed/>
            </p:oleObj>
          </a:graphicData>
        </a:graphic>
      </p:graphicFrame>
      <p:pic>
        <p:nvPicPr>
          <p:cNvPr id="20502" name="Picture 2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843348" y="5500702"/>
            <a:ext cx="22288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0501" name="Object 7"/>
          <p:cNvGraphicFramePr>
            <a:graphicFrameLocks noChangeAspect="1"/>
          </p:cNvGraphicFramePr>
          <p:nvPr/>
        </p:nvGraphicFramePr>
        <p:xfrm>
          <a:off x="5959486" y="1785938"/>
          <a:ext cx="255588" cy="382587"/>
        </p:xfrm>
        <a:graphic>
          <a:graphicData uri="http://schemas.openxmlformats.org/presentationml/2006/ole">
            <p:oleObj spid="_x0000_s20501" name="Rovnice" r:id="rId9" imgW="1522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141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Locating</a:t>
            </a:r>
            <a:r>
              <a:rPr lang="cs-CZ" dirty="0" smtClean="0"/>
              <a:t> </a:t>
            </a:r>
            <a:r>
              <a:rPr lang="cs-CZ" dirty="0" err="1" smtClean="0"/>
              <a:t>th</a:t>
            </a:r>
            <a:r>
              <a:rPr lang="cs-CZ" dirty="0" err="1" smtClean="0"/>
              <a:t>e</a:t>
            </a:r>
            <a:r>
              <a:rPr lang="cs-CZ" dirty="0" smtClean="0"/>
              <a:t> </a:t>
            </a:r>
            <a:r>
              <a:rPr lang="cs-CZ" dirty="0" err="1" smtClean="0"/>
              <a:t>nearest</a:t>
            </a:r>
            <a:r>
              <a:rPr lang="cs-CZ" dirty="0" smtClean="0"/>
              <a:t> </a:t>
            </a:r>
            <a:r>
              <a:rPr lang="cs-CZ" dirty="0" err="1" smtClean="0"/>
              <a:t>previous</a:t>
            </a:r>
            <a:r>
              <a:rPr lang="cs-CZ" dirty="0" smtClean="0"/>
              <a:t> </a:t>
            </a:r>
            <a:r>
              <a:rPr lang="cs-CZ" dirty="0" err="1" smtClean="0"/>
              <a:t>nonzero</a:t>
            </a:r>
            <a:r>
              <a:rPr lang="cs-CZ" dirty="0" smtClean="0"/>
              <a:t> </a:t>
            </a:r>
            <a:r>
              <a:rPr lang="cs-CZ" dirty="0" err="1" smtClean="0"/>
              <a:t>w</a:t>
            </a:r>
            <a:r>
              <a:rPr lang="cs-CZ" baseline="-25000" dirty="0" err="1" smtClean="0"/>
              <a:t>i</a:t>
            </a:r>
            <a:r>
              <a:rPr lang="cs-CZ" baseline="30000" dirty="0" err="1" smtClean="0"/>
              <a:t>l</a:t>
            </a:r>
            <a:r>
              <a:rPr lang="cs-CZ" baseline="30000" dirty="0" smtClean="0"/>
              <a:t> </a:t>
            </a:r>
            <a:endParaRPr lang="cs-CZ" baseline="30000" dirty="0"/>
          </a:p>
        </p:txBody>
      </p:sp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5143504" y="3143248"/>
          <a:ext cx="3895722" cy="487680"/>
        </p:xfrm>
        <a:graphic>
          <a:graphicData uri="http://schemas.openxmlformats.org/drawingml/2006/table">
            <a:tbl>
              <a:tblPr/>
              <a:tblGrid>
                <a:gridCol w="3895722"/>
              </a:tblGrid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Sign of marginal</a:t>
                      </a:r>
                      <a:r>
                        <a:rPr lang="en-US" sz="16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utility variable is expressed by the binary variables  </a:t>
                      </a:r>
                      <a:r>
                        <a:rPr lang="cs-CZ" sz="1600" dirty="0" smtClean="0"/>
                        <a:t>p</a:t>
                      </a:r>
                      <a:r>
                        <a:rPr lang="en-US" sz="1600" baseline="-25000" dirty="0" err="1" smtClean="0"/>
                        <a:t>i</a:t>
                      </a:r>
                      <a:r>
                        <a:rPr lang="cs-CZ" sz="1600" baseline="30000" dirty="0" smtClean="0"/>
                        <a:t>r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cs-CZ" sz="1600" dirty="0" smtClean="0"/>
                        <a:t> </a:t>
                      </a:r>
                      <a:r>
                        <a:rPr lang="en-US" sz="1600" dirty="0" err="1" smtClean="0"/>
                        <a:t>y</a:t>
                      </a:r>
                      <a:r>
                        <a:rPr lang="en-US" sz="1600" baseline="-25000" dirty="0" err="1" smtClean="0"/>
                        <a:t>i</a:t>
                      </a:r>
                      <a:r>
                        <a:rPr lang="cs-CZ" sz="1600" baseline="30000" dirty="0" smtClean="0"/>
                        <a:t>r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.</a:t>
                      </a:r>
                      <a:endParaRPr lang="cs-CZ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1" name="Rectangle 20"/>
          <p:cNvSpPr/>
          <p:nvPr/>
        </p:nvSpPr>
        <p:spPr>
          <a:xfrm>
            <a:off x="500034" y="3857628"/>
            <a:ext cx="4714876" cy="19288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465077" y="4678371"/>
            <a:ext cx="1357322" cy="1588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142944" y="5357826"/>
            <a:ext cx="3929090" cy="1588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64" idx="0"/>
          </p:cNvCxnSpPr>
          <p:nvPr/>
        </p:nvCxnSpPr>
        <p:spPr>
          <a:xfrm rot="5400000" flipH="1" flipV="1">
            <a:off x="1500166" y="4643446"/>
            <a:ext cx="214314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9" idx="3"/>
            <a:endCxn id="30" idx="1"/>
          </p:cNvCxnSpPr>
          <p:nvPr/>
        </p:nvCxnSpPr>
        <p:spPr>
          <a:xfrm flipV="1">
            <a:off x="1928794" y="4572008"/>
            <a:ext cx="428596" cy="142876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31" idx="1"/>
          </p:cNvCxnSpPr>
          <p:nvPr/>
        </p:nvCxnSpPr>
        <p:spPr>
          <a:xfrm rot="10800000">
            <a:off x="2928894" y="4572008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6200000" flipH="1">
            <a:off x="3536117" y="4679165"/>
            <a:ext cx="500066" cy="285752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 flipH="1" flipV="1">
            <a:off x="3857588" y="4286256"/>
            <a:ext cx="857256" cy="71438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Diamond 28"/>
          <p:cNvSpPr/>
          <p:nvPr/>
        </p:nvSpPr>
        <p:spPr>
          <a:xfrm>
            <a:off x="1785918" y="4643446"/>
            <a:ext cx="142876" cy="14287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Diamond 29"/>
          <p:cNvSpPr/>
          <p:nvPr/>
        </p:nvSpPr>
        <p:spPr>
          <a:xfrm>
            <a:off x="2357390" y="4500570"/>
            <a:ext cx="142876" cy="14287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Diamond 30"/>
          <p:cNvSpPr/>
          <p:nvPr/>
        </p:nvSpPr>
        <p:spPr>
          <a:xfrm>
            <a:off x="2928894" y="4500570"/>
            <a:ext cx="142876" cy="14287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Diamond 31"/>
          <p:cNvSpPr/>
          <p:nvPr/>
        </p:nvSpPr>
        <p:spPr>
          <a:xfrm>
            <a:off x="3571836" y="4500570"/>
            <a:ext cx="142876" cy="142876"/>
          </a:xfrm>
          <a:prstGeom prst="diamond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Diamond 32"/>
          <p:cNvSpPr/>
          <p:nvPr/>
        </p:nvSpPr>
        <p:spPr>
          <a:xfrm>
            <a:off x="3857588" y="5000636"/>
            <a:ext cx="142876" cy="142876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Diamond 33"/>
          <p:cNvSpPr/>
          <p:nvPr/>
        </p:nvSpPr>
        <p:spPr>
          <a:xfrm>
            <a:off x="4214778" y="4572008"/>
            <a:ext cx="142876" cy="142876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Diamond 34"/>
          <p:cNvSpPr/>
          <p:nvPr/>
        </p:nvSpPr>
        <p:spPr>
          <a:xfrm>
            <a:off x="4571968" y="4143380"/>
            <a:ext cx="142876" cy="142876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TextBox 35"/>
          <p:cNvSpPr txBox="1"/>
          <p:nvPr/>
        </p:nvSpPr>
        <p:spPr>
          <a:xfrm>
            <a:off x="571440" y="4000504"/>
            <a:ext cx="7143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u</a:t>
            </a:r>
            <a:r>
              <a:rPr lang="en-US" sz="1600" baseline="-25000" dirty="0" smtClean="0"/>
              <a:t>i</a:t>
            </a:r>
            <a:r>
              <a:rPr lang="en-US" sz="1600" dirty="0" smtClean="0"/>
              <a:t>(a)</a:t>
            </a:r>
            <a:endParaRPr lang="cs-CZ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1873374" y="4286256"/>
            <a:ext cx="5554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</a:t>
            </a:r>
            <a:r>
              <a:rPr lang="en-US" sz="1600" baseline="-25000" dirty="0" smtClean="0"/>
              <a:t>i</a:t>
            </a:r>
            <a:r>
              <a:rPr lang="en-US" sz="1600" baseline="30000" dirty="0" smtClean="0"/>
              <a:t>2</a:t>
            </a:r>
            <a:endParaRPr lang="cs-CZ" sz="1600" baseline="30000" dirty="0"/>
          </a:p>
        </p:txBody>
      </p:sp>
      <p:sp>
        <p:nvSpPr>
          <p:cNvPr id="39" name="TextBox 38"/>
          <p:cNvSpPr txBox="1"/>
          <p:nvPr/>
        </p:nvSpPr>
        <p:spPr>
          <a:xfrm>
            <a:off x="3000332" y="4643446"/>
            <a:ext cx="5000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</a:t>
            </a:r>
            <a:r>
              <a:rPr lang="en-US" sz="1600" baseline="-25000" dirty="0" smtClean="0"/>
              <a:t>i</a:t>
            </a:r>
            <a:r>
              <a:rPr lang="en-US" sz="1600" baseline="30000" dirty="0" smtClean="0"/>
              <a:t>5</a:t>
            </a:r>
            <a:endParaRPr lang="cs-CZ" sz="1600" baseline="30000" dirty="0"/>
          </a:p>
        </p:txBody>
      </p:sp>
      <p:sp>
        <p:nvSpPr>
          <p:cNvPr id="40" name="Left Brace 39"/>
          <p:cNvSpPr/>
          <p:nvPr/>
        </p:nvSpPr>
        <p:spPr>
          <a:xfrm>
            <a:off x="3357522" y="4572008"/>
            <a:ext cx="214314" cy="50006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TextBox 40"/>
          <p:cNvSpPr txBox="1"/>
          <p:nvPr/>
        </p:nvSpPr>
        <p:spPr>
          <a:xfrm>
            <a:off x="3428960" y="5357826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g</a:t>
            </a:r>
            <a:r>
              <a:rPr lang="en-US" sz="1400" baseline="-25000" dirty="0" smtClean="0">
                <a:solidFill>
                  <a:srgbClr val="FF0000"/>
                </a:solidFill>
              </a:rPr>
              <a:t>i</a:t>
            </a:r>
            <a:r>
              <a:rPr lang="en-US" sz="1400" baseline="30000" dirty="0" smtClean="0">
                <a:solidFill>
                  <a:srgbClr val="FF0000"/>
                </a:solidFill>
              </a:rPr>
              <a:t>4</a:t>
            </a:r>
            <a:endParaRPr lang="cs-CZ" sz="1400" baseline="30000" dirty="0">
              <a:solidFill>
                <a:srgbClr val="FF0000"/>
              </a:solidFill>
            </a:endParaRPr>
          </a:p>
        </p:txBody>
      </p:sp>
      <p:cxnSp>
        <p:nvCxnSpPr>
          <p:cNvPr id="43" name="Straight Connector 42"/>
          <p:cNvCxnSpPr>
            <a:stCxn id="40" idx="2"/>
          </p:cNvCxnSpPr>
          <p:nvPr/>
        </p:nvCxnSpPr>
        <p:spPr>
          <a:xfrm rot="16200000" flipH="1">
            <a:off x="3713918" y="4929992"/>
            <a:ext cx="1588" cy="28575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32" idx="2"/>
            <a:endCxn id="41" idx="0"/>
          </p:cNvCxnSpPr>
          <p:nvPr/>
        </p:nvCxnSpPr>
        <p:spPr>
          <a:xfrm rot="5400000">
            <a:off x="3286084" y="5000636"/>
            <a:ext cx="714380" cy="15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214382" y="5357826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g</a:t>
            </a:r>
            <a:r>
              <a:rPr lang="en-US" sz="1400" baseline="-25000" dirty="0" smtClean="0">
                <a:solidFill>
                  <a:schemeClr val="bg1">
                    <a:lumMod val="65000"/>
                  </a:schemeClr>
                </a:solidFill>
              </a:rPr>
              <a:t>i</a:t>
            </a:r>
            <a:r>
              <a:rPr lang="en-US" sz="1400" baseline="30000" dirty="0">
                <a:solidFill>
                  <a:schemeClr val="bg1">
                    <a:lumMod val="65000"/>
                  </a:schemeClr>
                </a:solidFill>
              </a:rPr>
              <a:t>0</a:t>
            </a:r>
            <a:endParaRPr lang="cs-CZ" sz="1400" baseline="30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643010" y="5357826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g</a:t>
            </a:r>
            <a:r>
              <a:rPr lang="en-US" sz="1400" baseline="-25000" dirty="0" smtClean="0">
                <a:solidFill>
                  <a:schemeClr val="bg1">
                    <a:lumMod val="65000"/>
                  </a:schemeClr>
                </a:solidFill>
              </a:rPr>
              <a:t>i</a:t>
            </a:r>
            <a:r>
              <a:rPr lang="en-US" sz="1400" baseline="30000" dirty="0">
                <a:solidFill>
                  <a:schemeClr val="bg1">
                    <a:lumMod val="65000"/>
                  </a:schemeClr>
                </a:solidFill>
              </a:rPr>
              <a:t>1</a:t>
            </a:r>
            <a:endParaRPr lang="cs-CZ" sz="1400" baseline="30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214514" y="5357826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g</a:t>
            </a:r>
            <a:r>
              <a:rPr lang="en-US" sz="1400" baseline="-25000" dirty="0" smtClean="0">
                <a:solidFill>
                  <a:schemeClr val="bg1">
                    <a:lumMod val="65000"/>
                  </a:schemeClr>
                </a:solidFill>
              </a:rPr>
              <a:t>i</a:t>
            </a:r>
            <a:r>
              <a:rPr lang="en-US" sz="1400" baseline="30000" dirty="0">
                <a:solidFill>
                  <a:schemeClr val="bg1">
                    <a:lumMod val="65000"/>
                  </a:schemeClr>
                </a:solidFill>
              </a:rPr>
              <a:t>2</a:t>
            </a:r>
            <a:endParaRPr lang="cs-CZ" sz="1400" baseline="30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857456" y="5357826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g</a:t>
            </a:r>
            <a:r>
              <a:rPr lang="en-US" sz="1400" baseline="-25000" dirty="0" smtClean="0">
                <a:solidFill>
                  <a:schemeClr val="bg1">
                    <a:lumMod val="65000"/>
                  </a:schemeClr>
                </a:solidFill>
              </a:rPr>
              <a:t>i</a:t>
            </a:r>
            <a:r>
              <a:rPr lang="en-US" sz="1400" baseline="30000" dirty="0">
                <a:solidFill>
                  <a:schemeClr val="bg1">
                    <a:lumMod val="65000"/>
                  </a:schemeClr>
                </a:solidFill>
              </a:rPr>
              <a:t>3</a:t>
            </a:r>
            <a:endParaRPr lang="cs-CZ" sz="1400" baseline="30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071902" y="5335801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g</a:t>
            </a:r>
            <a:r>
              <a:rPr lang="en-US" sz="1400" baseline="-25000" dirty="0" smtClean="0">
                <a:solidFill>
                  <a:schemeClr val="bg1">
                    <a:lumMod val="65000"/>
                  </a:schemeClr>
                </a:solidFill>
              </a:rPr>
              <a:t>i</a:t>
            </a:r>
            <a:r>
              <a:rPr lang="en-US" sz="1400" baseline="30000" dirty="0">
                <a:solidFill>
                  <a:schemeClr val="bg1">
                    <a:lumMod val="65000"/>
                  </a:schemeClr>
                </a:solidFill>
              </a:rPr>
              <a:t>5</a:t>
            </a:r>
            <a:endParaRPr lang="cs-CZ" sz="1400" baseline="30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643406" y="5357826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g</a:t>
            </a:r>
            <a:r>
              <a:rPr lang="en-US" sz="1400" baseline="-25000" dirty="0" smtClean="0">
                <a:solidFill>
                  <a:schemeClr val="bg1">
                    <a:lumMod val="65000"/>
                  </a:schemeClr>
                </a:solidFill>
              </a:rPr>
              <a:t>i</a:t>
            </a:r>
            <a:r>
              <a:rPr lang="en-US" sz="1400" baseline="30000" dirty="0">
                <a:solidFill>
                  <a:schemeClr val="bg1">
                    <a:lumMod val="65000"/>
                  </a:schemeClr>
                </a:solidFill>
              </a:rPr>
              <a:t>6</a:t>
            </a:r>
            <a:endParaRPr lang="cs-CZ" sz="1400" baseline="300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60" name="Straight Connector 23"/>
          <p:cNvCxnSpPr>
            <a:stCxn id="45" idx="0"/>
          </p:cNvCxnSpPr>
          <p:nvPr/>
        </p:nvCxnSpPr>
        <p:spPr>
          <a:xfrm rot="5400000" flipH="1" flipV="1">
            <a:off x="1250117" y="5179215"/>
            <a:ext cx="357190" cy="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Diamond 28"/>
          <p:cNvSpPr/>
          <p:nvPr/>
        </p:nvSpPr>
        <p:spPr>
          <a:xfrm>
            <a:off x="1357290" y="4929198"/>
            <a:ext cx="142876" cy="14287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TextBox 53"/>
          <p:cNvSpPr txBox="1"/>
          <p:nvPr/>
        </p:nvSpPr>
        <p:spPr>
          <a:xfrm>
            <a:off x="285720" y="1142984"/>
            <a:ext cx="8858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g</a:t>
            </a:r>
            <a:r>
              <a:rPr lang="cs-CZ" baseline="-25000" dirty="0" err="1" smtClean="0"/>
              <a:t>i</a:t>
            </a:r>
            <a:r>
              <a:rPr lang="en-US" baseline="30000" dirty="0" smtClean="0"/>
              <a:t>4</a:t>
            </a:r>
            <a:r>
              <a:rPr lang="en-US" dirty="0" smtClean="0"/>
              <a:t>  </a:t>
            </a:r>
            <a:r>
              <a:rPr lang="cs-CZ" dirty="0" smtClean="0"/>
              <a:t>(j=4)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search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nearest</a:t>
            </a:r>
            <a:r>
              <a:rPr lang="cs-CZ" dirty="0" smtClean="0"/>
              <a:t> </a:t>
            </a:r>
            <a:r>
              <a:rPr lang="cs-CZ" dirty="0" err="1" smtClean="0"/>
              <a:t>previous</a:t>
            </a:r>
            <a:r>
              <a:rPr lang="cs-CZ" dirty="0" smtClean="0"/>
              <a:t> </a:t>
            </a:r>
            <a:r>
              <a:rPr lang="en-US" b="1" i="1" dirty="0" smtClean="0"/>
              <a:t>nonzero</a:t>
            </a:r>
            <a:r>
              <a:rPr lang="en-US" dirty="0" smtClean="0"/>
              <a:t> </a:t>
            </a:r>
            <a:r>
              <a:rPr lang="cs-CZ" dirty="0" err="1" smtClean="0"/>
              <a:t>marginal</a:t>
            </a:r>
            <a:r>
              <a:rPr lang="cs-CZ" dirty="0" smtClean="0"/>
              <a:t> utility </a:t>
            </a:r>
            <a:r>
              <a:rPr lang="cs-CZ" dirty="0" err="1" smtClean="0"/>
              <a:t>w</a:t>
            </a:r>
            <a:r>
              <a:rPr lang="cs-CZ" baseline="-25000" dirty="0" err="1" smtClean="0"/>
              <a:t>i</a:t>
            </a:r>
            <a:r>
              <a:rPr lang="cs-CZ" baseline="30000" dirty="0" err="1" smtClean="0"/>
              <a:t>l</a:t>
            </a:r>
            <a:r>
              <a:rPr lang="cs-CZ" dirty="0" smtClean="0"/>
              <a:t>. </a:t>
            </a:r>
            <a:endParaRPr lang="cs-CZ" dirty="0"/>
          </a:p>
        </p:txBody>
      </p:sp>
      <p:graphicFrame>
        <p:nvGraphicFramePr>
          <p:cNvPr id="55" name="Table 54"/>
          <p:cNvGraphicFramePr>
            <a:graphicFrameLocks noGrp="1"/>
          </p:cNvGraphicFramePr>
          <p:nvPr/>
        </p:nvGraphicFramePr>
        <p:xfrm>
          <a:off x="5429256" y="3857628"/>
          <a:ext cx="3286145" cy="1928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3"/>
                <a:gridCol w="500066"/>
                <a:gridCol w="500066"/>
                <a:gridCol w="428628"/>
                <a:gridCol w="500066"/>
                <a:gridCol w="500066"/>
              </a:tblGrid>
              <a:tr h="385765">
                <a:tc>
                  <a:txBody>
                    <a:bodyPr/>
                    <a:lstStyle/>
                    <a:p>
                      <a:r>
                        <a:rPr lang="cs-CZ" dirty="0" smtClean="0"/>
                        <a:t>q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85765">
                <a:tc>
                  <a:txBody>
                    <a:bodyPr/>
                    <a:lstStyle/>
                    <a:p>
                      <a:r>
                        <a:rPr lang="cs-CZ" dirty="0" smtClean="0"/>
                        <a:t>p</a:t>
                      </a:r>
                      <a:r>
                        <a:rPr lang="en-US" baseline="-25000" dirty="0" err="1" smtClean="0"/>
                        <a:t>i</a:t>
                      </a:r>
                      <a:r>
                        <a:rPr lang="cs-CZ" baseline="30000" dirty="0" smtClean="0"/>
                        <a:t>q</a:t>
                      </a:r>
                      <a:endParaRPr lang="cs-CZ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85765"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y</a:t>
                      </a:r>
                      <a:r>
                        <a:rPr lang="en-US" baseline="-25000" dirty="0" err="1" smtClean="0"/>
                        <a:t>i</a:t>
                      </a:r>
                      <a:r>
                        <a:rPr lang="cs-CZ" baseline="30000" dirty="0" smtClean="0"/>
                        <a:t>q</a:t>
                      </a:r>
                      <a:endParaRPr lang="cs-CZ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85765">
                <a:tc>
                  <a:txBody>
                    <a:bodyPr/>
                    <a:lstStyle/>
                    <a:p>
                      <a:r>
                        <a:rPr lang="cs-CZ" dirty="0" smtClean="0"/>
                        <a:t>k</a:t>
                      </a:r>
                      <a:r>
                        <a:rPr lang="en-US" baseline="-25000" dirty="0" err="1" smtClean="0"/>
                        <a:t>i</a:t>
                      </a:r>
                      <a:r>
                        <a:rPr lang="cs-CZ" baseline="30000" dirty="0" smtClean="0"/>
                        <a:t>q</a:t>
                      </a:r>
                      <a:endParaRPr lang="cs-CZ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85765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7" name="Object 56"/>
          <p:cNvGraphicFramePr>
            <a:graphicFrameLocks noChangeAspect="1"/>
          </p:cNvGraphicFramePr>
          <p:nvPr/>
        </p:nvGraphicFramePr>
        <p:xfrm>
          <a:off x="5456238" y="5357813"/>
          <a:ext cx="839787" cy="428625"/>
        </p:xfrm>
        <a:graphic>
          <a:graphicData uri="http://schemas.openxmlformats.org/presentationml/2006/ole">
            <p:oleObj spid="_x0000_s22542" name="Rovnice" r:id="rId3" imgW="596880" imgH="304560" progId="Equation.3">
              <p:embed/>
            </p:oleObj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3428992" y="3929066"/>
            <a:ext cx="463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j=4</a:t>
            </a:r>
            <a:endParaRPr lang="cs-CZ" sz="1600" dirty="0"/>
          </a:p>
        </p:txBody>
      </p:sp>
      <p:cxnSp>
        <p:nvCxnSpPr>
          <p:cNvPr id="56" name="Straight Connector 25"/>
          <p:cNvCxnSpPr>
            <a:stCxn id="31" idx="1"/>
          </p:cNvCxnSpPr>
          <p:nvPr/>
        </p:nvCxnSpPr>
        <p:spPr>
          <a:xfrm rot="10800000">
            <a:off x="2500298" y="4572008"/>
            <a:ext cx="4285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25"/>
          <p:cNvCxnSpPr>
            <a:stCxn id="32" idx="1"/>
            <a:endCxn id="31" idx="3"/>
          </p:cNvCxnSpPr>
          <p:nvPr/>
        </p:nvCxnSpPr>
        <p:spPr>
          <a:xfrm rot="10800000">
            <a:off x="3071770" y="4572008"/>
            <a:ext cx="500066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2" name="Tabulka 71"/>
          <p:cNvGraphicFramePr>
            <a:graphicFrameLocks noGrp="1"/>
          </p:cNvGraphicFramePr>
          <p:nvPr/>
        </p:nvGraphicFramePr>
        <p:xfrm>
          <a:off x="6286512" y="3857628"/>
          <a:ext cx="500066" cy="1928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/>
              </a:tblGrid>
              <a:tr h="385765">
                <a:tc>
                  <a:txBody>
                    <a:bodyPr/>
                    <a:lstStyle/>
                    <a:p>
                      <a:r>
                        <a:rPr lang="cs-CZ" b="0" dirty="0" smtClean="0"/>
                        <a:t>4</a:t>
                      </a:r>
                      <a:endParaRPr lang="cs-CZ" b="0" dirty="0"/>
                    </a:p>
                  </a:txBody>
                  <a:tcPr/>
                </a:tc>
              </a:tr>
              <a:tr h="38576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8576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85765">
                <a:tc>
                  <a:txBody>
                    <a:bodyPr/>
                    <a:lstStyle/>
                    <a:p>
                      <a:r>
                        <a:rPr lang="en-US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</a:tr>
              <a:tr h="385765">
                <a:tc>
                  <a:txBody>
                    <a:bodyPr/>
                    <a:lstStyle/>
                    <a:p>
                      <a:r>
                        <a:rPr lang="cs-CZ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3" name="Tabulka 72"/>
          <p:cNvGraphicFramePr>
            <a:graphicFrameLocks noGrp="1"/>
          </p:cNvGraphicFramePr>
          <p:nvPr/>
        </p:nvGraphicFramePr>
        <p:xfrm>
          <a:off x="6786578" y="3857628"/>
          <a:ext cx="500066" cy="1928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/>
              </a:tblGrid>
              <a:tr h="385765"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</a:tr>
              <a:tr h="38576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8576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8576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385765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4" name="Tabulka 73"/>
          <p:cNvGraphicFramePr>
            <a:graphicFrameLocks noGrp="1"/>
          </p:cNvGraphicFramePr>
          <p:nvPr/>
        </p:nvGraphicFramePr>
        <p:xfrm>
          <a:off x="7286644" y="3857628"/>
          <a:ext cx="428628" cy="1928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"/>
              </a:tblGrid>
              <a:tr h="385765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</a:tr>
              <a:tr h="38576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8576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8576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8576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5" name="Tabulka 74"/>
          <p:cNvGraphicFramePr>
            <a:graphicFrameLocks noGrp="1"/>
          </p:cNvGraphicFramePr>
          <p:nvPr/>
        </p:nvGraphicFramePr>
        <p:xfrm>
          <a:off x="7715272" y="3857628"/>
          <a:ext cx="500066" cy="1928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/>
              </a:tblGrid>
              <a:tr h="385765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8576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8576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8576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38576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6" name="Tabulka 75"/>
          <p:cNvGraphicFramePr>
            <a:graphicFrameLocks noGrp="1"/>
          </p:cNvGraphicFramePr>
          <p:nvPr/>
        </p:nvGraphicFramePr>
        <p:xfrm>
          <a:off x="8215338" y="3857628"/>
          <a:ext cx="500066" cy="1928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/>
              </a:tblGrid>
              <a:tr h="385765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38576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8576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8576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385765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7" name="Straight Connector 25"/>
          <p:cNvCxnSpPr>
            <a:stCxn id="31" idx="1"/>
            <a:endCxn id="30" idx="3"/>
          </p:cNvCxnSpPr>
          <p:nvPr/>
        </p:nvCxnSpPr>
        <p:spPr>
          <a:xfrm rot="10800000">
            <a:off x="2500266" y="4572008"/>
            <a:ext cx="428628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25"/>
          <p:cNvCxnSpPr>
            <a:endCxn id="29" idx="3"/>
          </p:cNvCxnSpPr>
          <p:nvPr/>
        </p:nvCxnSpPr>
        <p:spPr>
          <a:xfrm rot="10800000" flipV="1">
            <a:off x="1928794" y="4572008"/>
            <a:ext cx="428628" cy="142876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25"/>
          <p:cNvCxnSpPr/>
          <p:nvPr/>
        </p:nvCxnSpPr>
        <p:spPr>
          <a:xfrm rot="10800000" flipV="1">
            <a:off x="1428728" y="4714884"/>
            <a:ext cx="357190" cy="214314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25"/>
          <p:cNvCxnSpPr>
            <a:stCxn id="64" idx="2"/>
          </p:cNvCxnSpPr>
          <p:nvPr/>
        </p:nvCxnSpPr>
        <p:spPr>
          <a:xfrm rot="5400000">
            <a:off x="1285852" y="5214950"/>
            <a:ext cx="285752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38"/>
          <p:cNvSpPr txBox="1"/>
          <p:nvPr/>
        </p:nvSpPr>
        <p:spPr>
          <a:xfrm>
            <a:off x="3143240" y="4233454"/>
            <a:ext cx="8412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</a:t>
            </a:r>
            <a:r>
              <a:rPr lang="en-US" sz="1600" baseline="-25000" dirty="0" smtClean="0"/>
              <a:t>i</a:t>
            </a:r>
            <a:r>
              <a:rPr lang="en-US" sz="1600" baseline="30000" dirty="0" smtClean="0"/>
              <a:t>4</a:t>
            </a:r>
            <a:endParaRPr lang="cs-CZ" sz="1600" baseline="30000" dirty="0"/>
          </a:p>
        </p:txBody>
      </p:sp>
      <p:sp>
        <p:nvSpPr>
          <p:cNvPr id="59" name="TextBox 38"/>
          <p:cNvSpPr txBox="1"/>
          <p:nvPr/>
        </p:nvSpPr>
        <p:spPr>
          <a:xfrm>
            <a:off x="2571736" y="4214818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</a:t>
            </a:r>
            <a:r>
              <a:rPr lang="en-US" sz="1600" baseline="-25000" dirty="0" smtClean="0"/>
              <a:t>i</a:t>
            </a:r>
            <a:r>
              <a:rPr lang="en-US" sz="1600" baseline="30000" dirty="0" smtClean="0"/>
              <a:t>3</a:t>
            </a:r>
            <a:endParaRPr lang="cs-CZ" sz="1600" baseline="30000" dirty="0"/>
          </a:p>
        </p:txBody>
      </p:sp>
      <p:sp>
        <p:nvSpPr>
          <p:cNvPr id="61" name="TextBox 38"/>
          <p:cNvSpPr txBox="1"/>
          <p:nvPr/>
        </p:nvSpPr>
        <p:spPr>
          <a:xfrm>
            <a:off x="1301870" y="4519206"/>
            <a:ext cx="5554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</a:t>
            </a:r>
            <a:r>
              <a:rPr lang="en-US" sz="1600" baseline="-25000" dirty="0" smtClean="0"/>
              <a:t>i</a:t>
            </a:r>
            <a:r>
              <a:rPr lang="en-US" sz="1600" baseline="30000" dirty="0" smtClean="0"/>
              <a:t>1</a:t>
            </a:r>
            <a:endParaRPr lang="cs-CZ" sz="1600" baseline="30000" dirty="0"/>
          </a:p>
        </p:txBody>
      </p:sp>
      <p:sp>
        <p:nvSpPr>
          <p:cNvPr id="62" name="TextBox 38"/>
          <p:cNvSpPr txBox="1"/>
          <p:nvPr/>
        </p:nvSpPr>
        <p:spPr>
          <a:xfrm>
            <a:off x="1095720" y="5031254"/>
            <a:ext cx="4758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</a:t>
            </a:r>
            <a:r>
              <a:rPr lang="en-US" sz="1600" baseline="-25000" dirty="0" smtClean="0"/>
              <a:t>i</a:t>
            </a:r>
            <a:r>
              <a:rPr lang="en-US" sz="1600" baseline="30000" dirty="0" smtClean="0"/>
              <a:t>0</a:t>
            </a:r>
            <a:endParaRPr lang="cs-CZ" sz="1600" baseline="30000" dirty="0"/>
          </a:p>
        </p:txBody>
      </p:sp>
      <p:graphicFrame>
        <p:nvGraphicFramePr>
          <p:cNvPr id="63" name="Tabulka 62"/>
          <p:cNvGraphicFramePr>
            <a:graphicFrameLocks noGrp="1"/>
          </p:cNvGraphicFramePr>
          <p:nvPr/>
        </p:nvGraphicFramePr>
        <p:xfrm>
          <a:off x="5524527" y="1714488"/>
          <a:ext cx="2905125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0612"/>
                <a:gridCol w="746138"/>
                <a:gridCol w="968375"/>
              </a:tblGrid>
              <a:tr h="3115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sign(</a:t>
                      </a:r>
                      <a:r>
                        <a:rPr lang="en-US" sz="1600" dirty="0" err="1" smtClean="0"/>
                        <a:t>w</a:t>
                      </a:r>
                      <a:r>
                        <a:rPr lang="en-US" sz="1600" baseline="-25000" dirty="0" err="1" smtClean="0"/>
                        <a:t>i</a:t>
                      </a:r>
                      <a:r>
                        <a:rPr lang="en-US" sz="1600" dirty="0" smtClean="0"/>
                        <a:t>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p</a:t>
                      </a:r>
                      <a:r>
                        <a:rPr lang="en-US" sz="1600" baseline="-25000" dirty="0" err="1" smtClean="0"/>
                        <a:t>i</a:t>
                      </a:r>
                      <a:r>
                        <a:rPr lang="cs-CZ" sz="1600" baseline="30000" dirty="0" smtClean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aseline="0" dirty="0" smtClean="0"/>
                        <a:t>y</a:t>
                      </a:r>
                      <a:r>
                        <a:rPr lang="en-US" sz="1600" baseline="-25000" dirty="0" err="1" smtClean="0"/>
                        <a:t>i</a:t>
                      </a:r>
                      <a:r>
                        <a:rPr lang="cs-CZ" sz="1600" baseline="30000" dirty="0" smtClean="0"/>
                        <a:t>r</a:t>
                      </a:r>
                      <a:endParaRPr lang="cs-CZ" sz="1600" baseline="-25000" dirty="0" smtClean="0"/>
                    </a:p>
                  </a:txBody>
                  <a:tcPr/>
                </a:tc>
              </a:tr>
              <a:tr h="3115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+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cs-CZ" sz="1600" dirty="0"/>
                    </a:p>
                  </a:txBody>
                  <a:tcPr/>
                </a:tc>
              </a:tr>
              <a:tr h="3115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cs-CZ" sz="1600" dirty="0"/>
                    </a:p>
                  </a:txBody>
                  <a:tcPr/>
                </a:tc>
              </a:tr>
              <a:tr h="3115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5" name="TextovéPole 64"/>
          <p:cNvSpPr txBox="1"/>
          <p:nvPr/>
        </p:nvSpPr>
        <p:spPr>
          <a:xfrm>
            <a:off x="4786314" y="6072206"/>
            <a:ext cx="4357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Variable</a:t>
            </a:r>
            <a:r>
              <a:rPr lang="cs-CZ" dirty="0" smtClean="0"/>
              <a:t> </a:t>
            </a:r>
            <a:r>
              <a:rPr lang="cs-CZ" baseline="30000" dirty="0" smtClean="0"/>
              <a:t>r</a:t>
            </a:r>
            <a:r>
              <a:rPr lang="cs-CZ" dirty="0" smtClean="0"/>
              <a:t>k</a:t>
            </a:r>
            <a:r>
              <a:rPr lang="en-US" baseline="-25000" dirty="0" err="1" smtClean="0"/>
              <a:t>i</a:t>
            </a:r>
            <a:r>
              <a:rPr lang="cs-CZ" baseline="30000" dirty="0" smtClean="0"/>
              <a:t>q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set to 1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iff</a:t>
            </a:r>
            <a:r>
              <a:rPr lang="cs-CZ" dirty="0" smtClean="0"/>
              <a:t> </a:t>
            </a:r>
            <a:r>
              <a:rPr lang="cs-CZ" baseline="30000" dirty="0" smtClean="0"/>
              <a:t> </a:t>
            </a:r>
            <a:r>
              <a:rPr lang="cs-CZ" dirty="0" smtClean="0"/>
              <a:t>w</a:t>
            </a:r>
            <a:r>
              <a:rPr lang="en-US" baseline="-25000" dirty="0" err="1" smtClean="0"/>
              <a:t>i</a:t>
            </a:r>
            <a:r>
              <a:rPr lang="cs-CZ" baseline="30000" dirty="0" smtClean="0"/>
              <a:t>q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nearest</a:t>
            </a:r>
            <a:r>
              <a:rPr lang="cs-CZ" dirty="0" smtClean="0"/>
              <a:t> </a:t>
            </a:r>
            <a:r>
              <a:rPr lang="cs-CZ" dirty="0" err="1" smtClean="0"/>
              <a:t>previous</a:t>
            </a:r>
            <a:r>
              <a:rPr lang="cs-CZ" dirty="0" smtClean="0"/>
              <a:t> </a:t>
            </a:r>
            <a:r>
              <a:rPr lang="cs-CZ" dirty="0" err="1" smtClean="0"/>
              <a:t>nonzero</a:t>
            </a:r>
            <a:r>
              <a:rPr lang="cs-CZ" dirty="0" smtClean="0"/>
              <a:t> utility to g</a:t>
            </a:r>
            <a:r>
              <a:rPr lang="en-US" baseline="-25000" dirty="0" err="1" smtClean="0"/>
              <a:t>i</a:t>
            </a:r>
            <a:r>
              <a:rPr lang="cs-CZ" baseline="30000" dirty="0" smtClean="0"/>
              <a:t>j</a:t>
            </a:r>
            <a:endParaRPr lang="cs-CZ" baseline="-25000" dirty="0" smtClean="0"/>
          </a:p>
        </p:txBody>
      </p:sp>
      <p:pic>
        <p:nvPicPr>
          <p:cNvPr id="3" name="Picture 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1500174"/>
            <a:ext cx="390331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Partner </a:t>
            </a:r>
            <a:r>
              <a:rPr lang="cs-CZ" sz="2800" dirty="0" err="1" smtClean="0"/>
              <a:t>selection</a:t>
            </a:r>
            <a:endParaRPr lang="cs-CZ" sz="2800" dirty="0" smtClean="0"/>
          </a:p>
          <a:p>
            <a:r>
              <a:rPr lang="cs-CZ" sz="2800" dirty="0" smtClean="0"/>
              <a:t>Explicit </a:t>
            </a:r>
            <a:r>
              <a:rPr lang="cs-CZ" sz="2800" dirty="0" err="1" smtClean="0"/>
              <a:t>preferences</a:t>
            </a:r>
            <a:r>
              <a:rPr lang="cs-CZ" sz="2800" dirty="0" smtClean="0"/>
              <a:t> </a:t>
            </a:r>
            <a:r>
              <a:rPr lang="cs-CZ" sz="2800" dirty="0" smtClean="0"/>
              <a:t>: </a:t>
            </a:r>
          </a:p>
          <a:p>
            <a:pPr lvl="1"/>
            <a:r>
              <a:rPr lang="cs-CZ" sz="2000" dirty="0" err="1" smtClean="0"/>
              <a:t>the</a:t>
            </a:r>
            <a:r>
              <a:rPr lang="cs-CZ" sz="2000" dirty="0" smtClean="0"/>
              <a:t> DM </a:t>
            </a:r>
            <a:r>
              <a:rPr lang="cs-CZ" sz="2000" dirty="0" err="1" smtClean="0"/>
              <a:t>prefers</a:t>
            </a:r>
            <a:r>
              <a:rPr lang="cs-CZ" sz="2000" dirty="0" smtClean="0"/>
              <a:t> </a:t>
            </a:r>
            <a:r>
              <a:rPr lang="cs-CZ" sz="2000" dirty="0" err="1" smtClean="0"/>
              <a:t>middle</a:t>
            </a:r>
            <a:r>
              <a:rPr lang="cs-CZ" sz="2000" dirty="0" smtClean="0"/>
              <a:t> </a:t>
            </a:r>
            <a:r>
              <a:rPr lang="cs-CZ" sz="2000" dirty="0" err="1" smtClean="0"/>
              <a:t>value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sport </a:t>
            </a:r>
            <a:r>
              <a:rPr lang="cs-CZ" sz="2000" dirty="0" err="1" smtClean="0"/>
              <a:t>endorsement</a:t>
            </a:r>
            <a:endParaRPr lang="cs-CZ" sz="2000" dirty="0" smtClean="0"/>
          </a:p>
          <a:p>
            <a:r>
              <a:rPr lang="en-US" sz="2800" dirty="0" smtClean="0"/>
              <a:t>Software used:</a:t>
            </a:r>
          </a:p>
          <a:p>
            <a:pPr lvl="1"/>
            <a:r>
              <a:rPr lang="cs-CZ" sz="2400" dirty="0" err="1" smtClean="0"/>
              <a:t>Frontline</a:t>
            </a:r>
            <a:r>
              <a:rPr lang="cs-CZ" sz="2400" dirty="0" smtClean="0"/>
              <a:t> </a:t>
            </a:r>
            <a:r>
              <a:rPr lang="cs-CZ" sz="2400" dirty="0" smtClean="0"/>
              <a:t>Premium </a:t>
            </a:r>
            <a:r>
              <a:rPr lang="cs-CZ" sz="2400" dirty="0" err="1" smtClean="0"/>
              <a:t>Solver</a:t>
            </a:r>
            <a:r>
              <a:rPr lang="en-US" sz="2400" dirty="0" smtClean="0"/>
              <a:t> </a:t>
            </a:r>
            <a:r>
              <a:rPr lang="cs-CZ" sz="2400" dirty="0" smtClean="0"/>
              <a:t>(</a:t>
            </a:r>
            <a:r>
              <a:rPr lang="en-US" sz="2400" dirty="0" err="1" smtClean="0"/>
              <a:t>C</a:t>
            </a:r>
            <a:r>
              <a:rPr lang="cs-CZ" sz="2400" dirty="0" err="1" smtClean="0"/>
              <a:t>ommercial</a:t>
            </a:r>
            <a:r>
              <a:rPr lang="cs-CZ" sz="2400" dirty="0" smtClean="0"/>
              <a:t> </a:t>
            </a:r>
            <a:r>
              <a:rPr lang="cs-CZ" sz="2400" dirty="0" err="1" smtClean="0"/>
              <a:t>solver</a:t>
            </a:r>
            <a:r>
              <a:rPr lang="cs-CZ" sz="2400" dirty="0" smtClean="0"/>
              <a:t>)</a:t>
            </a:r>
            <a:endParaRPr lang="en-US" sz="2400" dirty="0" smtClean="0"/>
          </a:p>
          <a:p>
            <a:pPr lvl="1"/>
            <a:r>
              <a:rPr lang="en-US" sz="2400" dirty="0" smtClean="0"/>
              <a:t>LP </a:t>
            </a:r>
            <a:r>
              <a:rPr lang="en-US" sz="2400" dirty="0" smtClean="0"/>
              <a:t>Solve</a:t>
            </a:r>
            <a:r>
              <a:rPr lang="cs-CZ" sz="2400" dirty="0" smtClean="0"/>
              <a:t> (Open </a:t>
            </a:r>
            <a:r>
              <a:rPr lang="cs-CZ" sz="2400" dirty="0" err="1" smtClean="0"/>
              <a:t>source</a:t>
            </a:r>
            <a:r>
              <a:rPr lang="cs-CZ" sz="2400" dirty="0" smtClean="0"/>
              <a:t> </a:t>
            </a:r>
            <a:r>
              <a:rPr lang="cs-CZ" sz="2400" dirty="0" err="1" smtClean="0"/>
              <a:t>solver</a:t>
            </a:r>
            <a:r>
              <a:rPr lang="cs-CZ" sz="2400" dirty="0" smtClean="0"/>
              <a:t>)</a:t>
            </a:r>
            <a:endParaRPr lang="cs-CZ" sz="2400" dirty="0" smtClean="0"/>
          </a:p>
          <a:p>
            <a:pPr lvl="1"/>
            <a:r>
              <a:rPr lang="cs-CZ" sz="2400" dirty="0" err="1" smtClean="0"/>
              <a:t>Visual</a:t>
            </a:r>
            <a:r>
              <a:rPr lang="cs-CZ" sz="2400" dirty="0" smtClean="0"/>
              <a:t> </a:t>
            </a:r>
            <a:r>
              <a:rPr lang="cs-CZ" sz="2400" dirty="0" smtClean="0"/>
              <a:t>UTA </a:t>
            </a:r>
            <a:r>
              <a:rPr lang="cs-CZ" sz="2400" dirty="0" smtClean="0"/>
              <a:t>1.0</a:t>
            </a:r>
            <a:r>
              <a:rPr lang="en-US" sz="2400" dirty="0" smtClean="0"/>
              <a:t> (</a:t>
            </a:r>
            <a:r>
              <a:rPr lang="cs-CZ" sz="2400" dirty="0" err="1" smtClean="0"/>
              <a:t>Academic</a:t>
            </a:r>
            <a:r>
              <a:rPr lang="cs-CZ" sz="2400" dirty="0" smtClean="0"/>
              <a:t> UTA Star </a:t>
            </a:r>
            <a:r>
              <a:rPr lang="cs-CZ" sz="2400" dirty="0" err="1" smtClean="0"/>
              <a:t>implementation</a:t>
            </a:r>
            <a:r>
              <a:rPr lang="en-US" sz="2400" dirty="0" smtClean="0"/>
              <a:t>)</a:t>
            </a:r>
            <a:endParaRPr lang="cs-CZ" sz="2400" dirty="0" smtClean="0"/>
          </a:p>
          <a:p>
            <a:pPr lvl="1"/>
            <a:endParaRPr lang="cs-CZ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Example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286512" y="142852"/>
            <a:ext cx="2857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Information supplied</a:t>
            </a:r>
          </a:p>
          <a:p>
            <a:endParaRPr lang="cs-CZ" dirty="0"/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66"/>
            <a:ext cx="5972175" cy="636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ovéPole 4"/>
          <p:cNvSpPr txBox="1"/>
          <p:nvPr/>
        </p:nvSpPr>
        <p:spPr>
          <a:xfrm>
            <a:off x="6286512" y="642918"/>
            <a:ext cx="2857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Higher values are better</a:t>
            </a:r>
          </a:p>
          <a:p>
            <a:r>
              <a:rPr lang="en-US" dirty="0" smtClean="0"/>
              <a:t>In all criteria</a:t>
            </a:r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286512" y="2000240"/>
            <a:ext cx="2857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Higher values are better in u1 and u2, maximum of u3 is in u3(3)</a:t>
            </a:r>
          </a:p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286512" y="3571876"/>
            <a:ext cx="2857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None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286512" y="5143512"/>
            <a:ext cx="2857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worst value (nonexclusive) is at the first breakpoint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dirty="0" smtClean="0"/>
              <a:t>Experimental results</a:t>
            </a:r>
            <a:endParaRPr lang="cs-CZ" dirty="0"/>
          </a:p>
        </p:txBody>
      </p:sp>
      <p:sp>
        <p:nvSpPr>
          <p:cNvPr id="8" name="TextBox 7"/>
          <p:cNvSpPr txBox="1"/>
          <p:nvPr/>
        </p:nvSpPr>
        <p:spPr>
          <a:xfrm>
            <a:off x="428596" y="1071546"/>
            <a:ext cx="807249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cs-CZ" sz="2000" dirty="0" smtClean="0">
                <a:latin typeface="+mn-lt"/>
              </a:rPr>
              <a:t>Model </a:t>
            </a:r>
            <a:r>
              <a:rPr lang="cs-CZ" sz="2000" dirty="0" err="1" smtClean="0">
                <a:latin typeface="+mn-lt"/>
              </a:rPr>
              <a:t>found</a:t>
            </a:r>
            <a:r>
              <a:rPr lang="cs-CZ" sz="2000" dirty="0" smtClean="0">
                <a:latin typeface="+mn-lt"/>
              </a:rPr>
              <a:t> </a:t>
            </a:r>
            <a:r>
              <a:rPr lang="cs-CZ" sz="2000" dirty="0" err="1" smtClean="0">
                <a:latin typeface="+mn-lt"/>
              </a:rPr>
              <a:t>with</a:t>
            </a:r>
            <a:r>
              <a:rPr lang="cs-CZ" sz="2000" dirty="0" smtClean="0">
                <a:latin typeface="+mn-lt"/>
              </a:rPr>
              <a:t> UTA-NM </a:t>
            </a:r>
            <a:r>
              <a:rPr lang="cs-CZ" sz="2000" dirty="0" err="1" smtClean="0">
                <a:latin typeface="+mn-lt"/>
              </a:rPr>
              <a:t>was</a:t>
            </a:r>
            <a:r>
              <a:rPr lang="cs-CZ" sz="2000" dirty="0" smtClean="0">
                <a:latin typeface="+mn-lt"/>
              </a:rPr>
              <a:t> </a:t>
            </a:r>
            <a:r>
              <a:rPr lang="cs-CZ" sz="2000" dirty="0" err="1" smtClean="0">
                <a:latin typeface="+mn-lt"/>
              </a:rPr>
              <a:t>the</a:t>
            </a:r>
            <a:r>
              <a:rPr lang="cs-CZ" sz="2000" dirty="0" smtClean="0">
                <a:latin typeface="+mn-lt"/>
              </a:rPr>
              <a:t> </a:t>
            </a:r>
            <a:r>
              <a:rPr lang="cs-CZ" sz="2000" dirty="0" err="1" smtClean="0">
                <a:latin typeface="+mn-lt"/>
              </a:rPr>
              <a:t>only</a:t>
            </a:r>
            <a:r>
              <a:rPr lang="cs-CZ" sz="2000" dirty="0" smtClean="0">
                <a:latin typeface="+mn-lt"/>
              </a:rPr>
              <a:t> </a:t>
            </a:r>
            <a:r>
              <a:rPr lang="cs-CZ" sz="2000" dirty="0" err="1" smtClean="0">
                <a:latin typeface="+mn-lt"/>
              </a:rPr>
              <a:t>one</a:t>
            </a:r>
            <a:r>
              <a:rPr lang="cs-CZ" sz="2000" dirty="0" smtClean="0">
                <a:latin typeface="+mn-lt"/>
              </a:rPr>
              <a:t> to </a:t>
            </a:r>
            <a:r>
              <a:rPr lang="cs-CZ" sz="2000" dirty="0" err="1" smtClean="0">
                <a:latin typeface="+mn-lt"/>
              </a:rPr>
              <a:t>fully</a:t>
            </a:r>
            <a:r>
              <a:rPr lang="cs-CZ" sz="2000" dirty="0" smtClean="0">
                <a:latin typeface="+mn-lt"/>
              </a:rPr>
              <a:t> </a:t>
            </a:r>
            <a:r>
              <a:rPr lang="cs-CZ" sz="2000" dirty="0" err="1" smtClean="0">
                <a:latin typeface="+mn-lt"/>
              </a:rPr>
              <a:t>match</a:t>
            </a:r>
            <a:r>
              <a:rPr lang="cs-CZ" sz="2000" dirty="0" smtClean="0">
                <a:latin typeface="+mn-lt"/>
              </a:rPr>
              <a:t> </a:t>
            </a:r>
            <a:r>
              <a:rPr lang="cs-CZ" sz="2000" dirty="0" err="1" smtClean="0">
                <a:latin typeface="+mn-lt"/>
              </a:rPr>
              <a:t>the</a:t>
            </a:r>
            <a:r>
              <a:rPr lang="cs-CZ" sz="2000" dirty="0" smtClean="0">
                <a:latin typeface="+mn-lt"/>
              </a:rPr>
              <a:t> </a:t>
            </a:r>
            <a:r>
              <a:rPr lang="cs-CZ" sz="2000" dirty="0" err="1" smtClean="0">
                <a:latin typeface="+mn-lt"/>
              </a:rPr>
              <a:t>stated</a:t>
            </a:r>
            <a:r>
              <a:rPr lang="cs-CZ" sz="2000" dirty="0" smtClean="0">
                <a:latin typeface="+mn-lt"/>
              </a:rPr>
              <a:t> </a:t>
            </a:r>
            <a:r>
              <a:rPr lang="cs-CZ" sz="2000" dirty="0" err="1" smtClean="0">
                <a:latin typeface="+mn-lt"/>
              </a:rPr>
              <a:t>order</a:t>
            </a:r>
            <a:r>
              <a:rPr lang="cs-CZ" sz="2000" dirty="0" smtClean="0">
                <a:latin typeface="+mn-lt"/>
              </a:rPr>
              <a:t> (</a:t>
            </a:r>
            <a:r>
              <a:rPr lang="cs-CZ" sz="2000" dirty="0" err="1" smtClean="0">
                <a:latin typeface="+mn-lt"/>
              </a:rPr>
              <a:t>Pearson</a:t>
            </a:r>
            <a:r>
              <a:rPr lang="cs-CZ" sz="2000" dirty="0" smtClean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coefficient </a:t>
            </a:r>
            <a:r>
              <a:rPr lang="en-US" sz="2000" dirty="0" smtClean="0">
                <a:latin typeface="+mn-lt"/>
              </a:rPr>
              <a:t>equal </a:t>
            </a:r>
            <a:r>
              <a:rPr lang="en-US" sz="2000" dirty="0" smtClean="0">
                <a:latin typeface="+mn-lt"/>
              </a:rPr>
              <a:t>to </a:t>
            </a:r>
            <a:r>
              <a:rPr lang="cs-CZ" sz="2000" dirty="0" smtClean="0">
                <a:latin typeface="+mn-lt"/>
              </a:rPr>
              <a:t>1)</a:t>
            </a:r>
            <a:endParaRPr lang="cs-CZ" sz="2000" dirty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cs-CZ" sz="2000" dirty="0" err="1" smtClean="0">
                <a:latin typeface="+mn-lt"/>
              </a:rPr>
              <a:t>The</a:t>
            </a:r>
            <a:r>
              <a:rPr lang="cs-CZ" sz="2000" dirty="0" smtClean="0">
                <a:latin typeface="+mn-lt"/>
              </a:rPr>
              <a:t> </a:t>
            </a:r>
            <a:r>
              <a:rPr lang="cs-CZ" sz="2000" dirty="0" err="1" smtClean="0">
                <a:latin typeface="+mn-lt"/>
              </a:rPr>
              <a:t>deviation</a:t>
            </a:r>
            <a:r>
              <a:rPr lang="cs-CZ" sz="2000" dirty="0" smtClean="0">
                <a:latin typeface="+mn-lt"/>
              </a:rPr>
              <a:t> </a:t>
            </a:r>
            <a:r>
              <a:rPr lang="cs-CZ" sz="2000" dirty="0" err="1" smtClean="0">
                <a:latin typeface="+mn-lt"/>
              </a:rPr>
              <a:t>from</a:t>
            </a:r>
            <a:r>
              <a:rPr lang="cs-CZ" sz="2000" dirty="0" smtClean="0">
                <a:latin typeface="+mn-lt"/>
              </a:rPr>
              <a:t> </a:t>
            </a:r>
            <a:r>
              <a:rPr lang="cs-CZ" sz="2000" dirty="0" err="1" smtClean="0">
                <a:latin typeface="+mn-lt"/>
              </a:rPr>
              <a:t>the</a:t>
            </a:r>
            <a:r>
              <a:rPr lang="cs-CZ" sz="2000" dirty="0" smtClean="0">
                <a:latin typeface="+mn-lt"/>
              </a:rPr>
              <a:t> </a:t>
            </a:r>
            <a:r>
              <a:rPr lang="cs-CZ" sz="2000" dirty="0" err="1" smtClean="0">
                <a:latin typeface="+mn-lt"/>
              </a:rPr>
              <a:t>explicitly</a:t>
            </a:r>
            <a:r>
              <a:rPr lang="cs-CZ" sz="2000" dirty="0" smtClean="0">
                <a:latin typeface="+mn-lt"/>
              </a:rPr>
              <a:t> </a:t>
            </a:r>
            <a:r>
              <a:rPr lang="cs-CZ" sz="2000" dirty="0" err="1" smtClean="0">
                <a:latin typeface="+mn-lt"/>
              </a:rPr>
              <a:t>expressed</a:t>
            </a:r>
            <a:r>
              <a:rPr lang="cs-CZ" sz="2000" dirty="0" smtClean="0">
                <a:latin typeface="+mn-lt"/>
              </a:rPr>
              <a:t> </a:t>
            </a:r>
            <a:r>
              <a:rPr lang="cs-CZ" sz="2000" dirty="0" err="1" smtClean="0">
                <a:latin typeface="+mn-lt"/>
              </a:rPr>
              <a:t>preferences</a:t>
            </a:r>
            <a:r>
              <a:rPr lang="cs-CZ" sz="2000" dirty="0" smtClean="0">
                <a:latin typeface="+mn-lt"/>
              </a:rPr>
              <a:t> </a:t>
            </a:r>
            <a:r>
              <a:rPr lang="cs-CZ" sz="2000" dirty="0" err="1" smtClean="0">
                <a:latin typeface="+mn-lt"/>
              </a:rPr>
              <a:t>is</a:t>
            </a:r>
            <a:r>
              <a:rPr lang="cs-CZ" sz="2000" dirty="0" smtClean="0">
                <a:latin typeface="+mn-lt"/>
              </a:rPr>
              <a:t> </a:t>
            </a:r>
            <a:r>
              <a:rPr lang="cs-CZ" sz="2000" dirty="0" err="1" smtClean="0">
                <a:latin typeface="+mn-lt"/>
              </a:rPr>
              <a:t>also</a:t>
            </a:r>
            <a:r>
              <a:rPr lang="cs-CZ" sz="2000" dirty="0" smtClean="0">
                <a:latin typeface="+mn-lt"/>
              </a:rPr>
              <a:t> </a:t>
            </a:r>
            <a:r>
              <a:rPr lang="cs-CZ" sz="2000" dirty="0" err="1" smtClean="0">
                <a:latin typeface="+mn-lt"/>
              </a:rPr>
              <a:t>small</a:t>
            </a:r>
            <a:r>
              <a:rPr lang="cs-CZ" sz="2000" dirty="0" smtClean="0">
                <a:latin typeface="+mn-lt"/>
              </a:rPr>
              <a:t> 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cs-CZ" sz="2000" dirty="0" err="1" smtClean="0">
                <a:latin typeface="+mn-lt"/>
              </a:rPr>
              <a:t>Performace</a:t>
            </a:r>
            <a:r>
              <a:rPr lang="cs-CZ" sz="2000" dirty="0" smtClean="0">
                <a:latin typeface="+mn-lt"/>
              </a:rPr>
              <a:t>-</a:t>
            </a:r>
            <a:r>
              <a:rPr lang="cs-CZ" sz="2000" dirty="0" err="1" smtClean="0">
                <a:latin typeface="+mn-lt"/>
              </a:rPr>
              <a:t>wise</a:t>
            </a:r>
            <a:r>
              <a:rPr lang="cs-CZ" sz="2000" dirty="0" smtClean="0">
                <a:latin typeface="+mn-lt"/>
              </a:rPr>
              <a:t>, UTA-NM </a:t>
            </a:r>
            <a:r>
              <a:rPr lang="cs-CZ" sz="2000" dirty="0" err="1" smtClean="0">
                <a:latin typeface="+mn-lt"/>
              </a:rPr>
              <a:t>was</a:t>
            </a:r>
            <a:r>
              <a:rPr lang="cs-CZ" sz="2000" dirty="0" smtClean="0">
                <a:latin typeface="+mn-lt"/>
              </a:rPr>
              <a:t> </a:t>
            </a:r>
            <a:r>
              <a:rPr lang="cs-CZ" sz="2000" dirty="0" err="1" smtClean="0">
                <a:latin typeface="+mn-lt"/>
              </a:rPr>
              <a:t>slowest</a:t>
            </a:r>
            <a:r>
              <a:rPr lang="cs-CZ" sz="2000" dirty="0" smtClean="0">
                <a:latin typeface="+mn-lt"/>
              </a:rPr>
              <a:t> </a:t>
            </a:r>
            <a:r>
              <a:rPr lang="cs-CZ" sz="2000" dirty="0" err="1" smtClean="0">
                <a:latin typeface="+mn-lt"/>
              </a:rPr>
              <a:t>with</a:t>
            </a:r>
            <a:r>
              <a:rPr lang="cs-CZ" sz="2000" dirty="0" smtClean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4</a:t>
            </a:r>
            <a:r>
              <a:rPr lang="cs-CZ" sz="2000" dirty="0" smtClean="0">
                <a:latin typeface="+mn-lt"/>
              </a:rPr>
              <a:t>0</a:t>
            </a:r>
            <a:r>
              <a:rPr lang="en-US" sz="2000" dirty="0" smtClean="0">
                <a:latin typeface="+mn-lt"/>
              </a:rPr>
              <a:t>/20</a:t>
            </a:r>
            <a:r>
              <a:rPr lang="cs-CZ" sz="2000" dirty="0" smtClean="0">
                <a:latin typeface="+mn-lt"/>
              </a:rPr>
              <a:t> </a:t>
            </a:r>
            <a:r>
              <a:rPr lang="cs-CZ" sz="2000" dirty="0" err="1" smtClean="0">
                <a:latin typeface="+mn-lt"/>
              </a:rPr>
              <a:t>seconds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(</a:t>
            </a:r>
            <a:r>
              <a:rPr lang="en-US" sz="2000" dirty="0" err="1" smtClean="0">
                <a:latin typeface="+mn-lt"/>
              </a:rPr>
              <a:t>LPSolve</a:t>
            </a:r>
            <a:r>
              <a:rPr lang="en-US" sz="2000" dirty="0" smtClean="0">
                <a:latin typeface="+mn-lt"/>
              </a:rPr>
              <a:t> on T1/ </a:t>
            </a:r>
            <a:r>
              <a:rPr lang="en-US" sz="2000" dirty="0" err="1" smtClean="0">
                <a:latin typeface="+mn-lt"/>
              </a:rPr>
              <a:t>RiskSolver</a:t>
            </a:r>
            <a:r>
              <a:rPr lang="en-US" sz="2000" dirty="0" smtClean="0">
                <a:latin typeface="+mn-lt"/>
              </a:rPr>
              <a:t> on T2)</a:t>
            </a:r>
            <a:r>
              <a:rPr lang="cs-CZ" sz="2000" dirty="0" smtClean="0">
                <a:latin typeface="+mn-lt"/>
              </a:rPr>
              <a:t> </a:t>
            </a:r>
            <a:r>
              <a:rPr lang="cs-CZ" sz="2000" dirty="0" err="1" smtClean="0">
                <a:latin typeface="+mn-lt"/>
              </a:rPr>
              <a:t>compared</a:t>
            </a:r>
            <a:r>
              <a:rPr lang="cs-CZ" sz="2000" dirty="0" smtClean="0">
                <a:latin typeface="+mn-lt"/>
              </a:rPr>
              <a:t> to </a:t>
            </a:r>
            <a:r>
              <a:rPr lang="cs-CZ" sz="2000" dirty="0" err="1" smtClean="0">
                <a:latin typeface="+mn-lt"/>
              </a:rPr>
              <a:t>less</a:t>
            </a:r>
            <a:r>
              <a:rPr lang="cs-CZ" sz="2000" dirty="0" smtClean="0">
                <a:latin typeface="+mn-lt"/>
              </a:rPr>
              <a:t> </a:t>
            </a:r>
            <a:r>
              <a:rPr lang="cs-CZ" sz="2000" dirty="0" err="1" smtClean="0">
                <a:latin typeface="+mn-lt"/>
              </a:rPr>
              <a:t>than</a:t>
            </a:r>
            <a:r>
              <a:rPr lang="cs-CZ" sz="2000" dirty="0" smtClean="0">
                <a:latin typeface="+mn-lt"/>
              </a:rPr>
              <a:t> 1 sec </a:t>
            </a:r>
            <a:r>
              <a:rPr lang="cs-CZ" sz="2000" dirty="0" err="1" smtClean="0">
                <a:latin typeface="+mn-lt"/>
              </a:rPr>
              <a:t>for</a:t>
            </a:r>
            <a:r>
              <a:rPr lang="cs-CZ" sz="2000" dirty="0" smtClean="0">
                <a:latin typeface="+mn-lt"/>
              </a:rPr>
              <a:t> </a:t>
            </a:r>
            <a:r>
              <a:rPr lang="cs-CZ" sz="2000" dirty="0" err="1" smtClean="0">
                <a:latin typeface="+mn-lt"/>
              </a:rPr>
              <a:t>other</a:t>
            </a:r>
            <a:r>
              <a:rPr lang="cs-CZ" sz="2000" dirty="0" smtClean="0">
                <a:latin typeface="+mn-lt"/>
              </a:rPr>
              <a:t> </a:t>
            </a:r>
            <a:r>
              <a:rPr lang="cs-CZ" sz="2000" dirty="0" err="1" smtClean="0">
                <a:latin typeface="+mn-lt"/>
              </a:rPr>
              <a:t>methods</a:t>
            </a:r>
            <a:r>
              <a:rPr lang="cs-CZ" sz="2000" dirty="0" smtClean="0">
                <a:latin typeface="+mn-lt"/>
              </a:rPr>
              <a:t>.</a:t>
            </a:r>
            <a:r>
              <a:rPr lang="cs-CZ" sz="1400" dirty="0" smtClean="0">
                <a:latin typeface="+mn-lt"/>
              </a:rPr>
              <a:t> </a:t>
            </a:r>
            <a:endParaRPr lang="cs-CZ" sz="1400" dirty="0">
              <a:latin typeface="+mn-lt"/>
            </a:endParaRPr>
          </a:p>
          <a:p>
            <a:endParaRPr lang="cs-CZ" sz="1200" dirty="0">
              <a:latin typeface="+mn-lt"/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642910" y="3571876"/>
          <a:ext cx="8229600" cy="2341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2057424"/>
                <a:gridCol w="928694"/>
                <a:gridCol w="1357322"/>
                <a:gridCol w="1142960"/>
                <a:gridCol w="1371600"/>
              </a:tblGrid>
              <a:tr h="370840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300"/>
                        </a:spcAft>
                      </a:pPr>
                      <a:r>
                        <a:rPr lang="cs-CZ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Method</a:t>
                      </a:r>
                      <a:endParaRPr lang="cs-CZ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300"/>
                        </a:spcAft>
                      </a:pPr>
                      <a:r>
                        <a:rPr lang="cs-CZ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Final</a:t>
                      </a:r>
                      <a:r>
                        <a:rPr lang="cs-CZ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rank</a:t>
                      </a:r>
                      <a:endParaRPr lang="cs-CZ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300"/>
                        </a:spcAft>
                      </a:pPr>
                      <a:r>
                        <a:rPr lang="cs-CZ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Error</a:t>
                      </a:r>
                      <a:r>
                        <a:rPr lang="cs-CZ" sz="16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sum</a:t>
                      </a:r>
                      <a:endParaRPr lang="cs-CZ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300"/>
                        </a:spcAft>
                      </a:pPr>
                      <a:r>
                        <a:rPr lang="cs-CZ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Pearson</a:t>
                      </a:r>
                      <a:r>
                        <a:rPr lang="cs-CZ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Coefficient</a:t>
                      </a:r>
                      <a:endParaRPr lang="cs-CZ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300"/>
                        </a:spcAft>
                      </a:pPr>
                      <a:r>
                        <a:rPr lang="cs-CZ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Local</a:t>
                      </a:r>
                      <a:r>
                        <a:rPr lang="cs-CZ" sz="16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600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Extremes</a:t>
                      </a:r>
                      <a:endParaRPr lang="cs-CZ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300"/>
                        </a:spcAft>
                      </a:pPr>
                      <a:r>
                        <a:rPr lang="cs-CZ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Explicit </a:t>
                      </a:r>
                      <a:r>
                        <a:rPr lang="cs-CZ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preferences</a:t>
                      </a:r>
                      <a:endParaRPr lang="cs-CZ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30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  <a:cs typeface="Times New Roman"/>
                        </a:rPr>
                        <a:t>DM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a1&gt;a2&gt;a3&gt;a4&gt;a5</a:t>
                      </a:r>
                      <a:endParaRPr lang="cs-CZ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30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  <a:cs typeface="Times New Roman"/>
                        </a:rPr>
                        <a:t>NA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300"/>
                        </a:spcAft>
                      </a:pPr>
                      <a:r>
                        <a:rPr lang="cs-CZ" sz="1600" dirty="0">
                          <a:latin typeface="Times New Roman"/>
                          <a:ea typeface="Times New Roman"/>
                          <a:cs typeface="Times New Roman"/>
                        </a:rPr>
                        <a:t>NA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30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  <a:cs typeface="Times New Roman"/>
                        </a:rPr>
                        <a:t>NA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30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  <a:cs typeface="Times New Roman"/>
                        </a:rPr>
                        <a:t>NA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30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  <a:cs typeface="Times New Roman"/>
                        </a:rPr>
                        <a:t>UTA Star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a1&gt;a2~a3~a4~a5</a:t>
                      </a:r>
                      <a:endParaRPr lang="cs-CZ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30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  <a:cs typeface="Times New Roman"/>
                        </a:rPr>
                        <a:t>0,15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30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  <a:cs typeface="Times New Roman"/>
                        </a:rPr>
                        <a:t>0,73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300"/>
                        </a:spcAft>
                      </a:pPr>
                      <a:r>
                        <a:rPr lang="cs-CZ" sz="16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cs-CZ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300"/>
                        </a:spcAft>
                      </a:pPr>
                      <a:r>
                        <a:rPr lang="cs-CZ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cs-CZ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300"/>
                        </a:spcAft>
                      </a:pPr>
                      <a:r>
                        <a:rPr lang="cs-CZ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Despotis</a:t>
                      </a:r>
                      <a:endParaRPr lang="cs-CZ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a1&gt;a2~a3~a4&gt;a5</a:t>
                      </a:r>
                      <a:endParaRPr lang="cs-CZ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300"/>
                        </a:spcAft>
                      </a:pPr>
                      <a:r>
                        <a:rPr lang="cs-CZ" sz="1600" dirty="0"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300"/>
                        </a:spcAft>
                      </a:pPr>
                      <a:r>
                        <a:rPr lang="cs-CZ" sz="1600" dirty="0">
                          <a:latin typeface="Times New Roman"/>
                          <a:ea typeface="Times New Roman"/>
                          <a:cs typeface="Times New Roman"/>
                        </a:rPr>
                        <a:t>0,96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300"/>
                        </a:spcAft>
                      </a:pPr>
                      <a:r>
                        <a:rPr lang="cs-CZ" sz="16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300"/>
                        </a:spcAft>
                      </a:pPr>
                      <a:r>
                        <a:rPr lang="cs-CZ" sz="16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/NA</a:t>
                      </a:r>
                      <a:endParaRPr lang="cs-CZ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300"/>
                        </a:spcAft>
                      </a:pPr>
                      <a:r>
                        <a:rPr lang="cs-CZ" sz="1600" dirty="0">
                          <a:latin typeface="Times New Roman"/>
                          <a:ea typeface="Times New Roman"/>
                          <a:cs typeface="Times New Roman"/>
                        </a:rPr>
                        <a:t>NM </a:t>
                      </a:r>
                      <a:r>
                        <a:rPr lang="cs-CZ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T1</a:t>
                      </a:r>
                      <a:endParaRPr lang="cs-CZ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30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a1&gt;a2&gt;a3&gt;a4&gt;a5</a:t>
                      </a:r>
                      <a:endParaRPr lang="cs-CZ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300"/>
                        </a:spcAft>
                      </a:pPr>
                      <a:r>
                        <a:rPr lang="cs-CZ" sz="16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300"/>
                        </a:spcAft>
                      </a:pPr>
                      <a:r>
                        <a:rPr lang="cs-CZ" sz="16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cs-CZ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300"/>
                        </a:spcAft>
                      </a:pPr>
                      <a:r>
                        <a:rPr lang="cs-CZ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cs-CZ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300"/>
                        </a:spcAft>
                      </a:pPr>
                      <a:r>
                        <a:rPr lang="cs-CZ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cs-CZ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18034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NM T2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18034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a1&gt;a2&gt;a3&gt;a4&gt;a5</a:t>
                      </a:r>
                      <a:endParaRPr lang="cs-CZ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300"/>
                        </a:spcAft>
                      </a:pPr>
                      <a:r>
                        <a:rPr lang="cs-CZ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cs-CZ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300"/>
                        </a:spcAft>
                      </a:pPr>
                      <a:r>
                        <a:rPr lang="cs-CZ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cs-CZ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300"/>
                        </a:spcAft>
                      </a:pPr>
                      <a:r>
                        <a:rPr lang="cs-CZ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cs-CZ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300"/>
                        </a:spcAft>
                      </a:pPr>
                      <a:r>
                        <a:rPr lang="cs-CZ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Partially</a:t>
                      </a:r>
                      <a:endParaRPr lang="cs-CZ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428736"/>
            <a:ext cx="8001056" cy="4525963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UTA </a:t>
            </a:r>
            <a:r>
              <a:rPr lang="en-US" sz="2400" dirty="0" smtClean="0"/>
              <a:t>Star </a:t>
            </a:r>
            <a:r>
              <a:rPr lang="cs-CZ" sz="2400" dirty="0" err="1" smtClean="0"/>
              <a:t>was</a:t>
            </a:r>
            <a:r>
              <a:rPr lang="cs-CZ" sz="2400" dirty="0" smtClean="0"/>
              <a:t> </a:t>
            </a:r>
            <a:r>
              <a:rPr lang="cs-CZ" sz="2400" dirty="0" err="1" smtClean="0"/>
              <a:t>generalized</a:t>
            </a:r>
            <a:r>
              <a:rPr lang="cs-CZ" sz="2400" dirty="0" smtClean="0"/>
              <a:t> </a:t>
            </a:r>
            <a:r>
              <a:rPr lang="cs-CZ" sz="2400" dirty="0" smtClean="0"/>
              <a:t>to </a:t>
            </a:r>
            <a:r>
              <a:rPr lang="cs-CZ" sz="2400" dirty="0" err="1" smtClean="0"/>
              <a:t>work</a:t>
            </a:r>
            <a:r>
              <a:rPr lang="cs-CZ" sz="2400" dirty="0" smtClean="0"/>
              <a:t> </a:t>
            </a:r>
            <a:r>
              <a:rPr lang="cs-CZ" sz="2400" dirty="0" err="1" smtClean="0"/>
              <a:t>with</a:t>
            </a:r>
            <a:r>
              <a:rPr lang="cs-CZ" sz="2400" dirty="0" smtClean="0"/>
              <a:t> non-</a:t>
            </a:r>
            <a:r>
              <a:rPr lang="cs-CZ" sz="2400" dirty="0" err="1" smtClean="0"/>
              <a:t>monotonic</a:t>
            </a:r>
            <a:r>
              <a:rPr lang="cs-CZ" sz="2400" dirty="0" smtClean="0"/>
              <a:t> </a:t>
            </a:r>
            <a:r>
              <a:rPr lang="cs-CZ" sz="2400" dirty="0" err="1" smtClean="0"/>
              <a:t>preferences</a:t>
            </a:r>
            <a:endParaRPr lang="en-US" sz="2400" dirty="0" smtClean="0"/>
          </a:p>
          <a:p>
            <a:r>
              <a:rPr lang="en-US" sz="2400" dirty="0" smtClean="0"/>
              <a:t>If  </a:t>
            </a:r>
            <a:r>
              <a:rPr lang="en-US" sz="2400" dirty="0" smtClean="0"/>
              <a:t>there is a </a:t>
            </a:r>
            <a:r>
              <a:rPr lang="en-US" sz="2400" dirty="0" smtClean="0"/>
              <a:t>monotonic solution fully complaint with stated preferences exists, UTA-NM outputs it</a:t>
            </a:r>
            <a:endParaRPr lang="cs-CZ" sz="2400" dirty="0" smtClean="0"/>
          </a:p>
          <a:p>
            <a:r>
              <a:rPr lang="cs-CZ" sz="2400" dirty="0" smtClean="0"/>
              <a:t>UTA-NM has </a:t>
            </a:r>
            <a:r>
              <a:rPr lang="cs-CZ" sz="2400" dirty="0" err="1" smtClean="0"/>
              <a:t>means</a:t>
            </a:r>
            <a:r>
              <a:rPr lang="cs-CZ" sz="2400" dirty="0" smtClean="0"/>
              <a:t> to </a:t>
            </a:r>
            <a:r>
              <a:rPr lang="cs-CZ" sz="2400" dirty="0" err="1" smtClean="0"/>
              <a:t>prevent</a:t>
            </a:r>
            <a:r>
              <a:rPr lang="cs-CZ" sz="2400" dirty="0" smtClean="0"/>
              <a:t> </a:t>
            </a:r>
            <a:r>
              <a:rPr lang="cs-CZ" sz="2400" dirty="0" err="1" smtClean="0"/>
              <a:t>overfitting</a:t>
            </a:r>
            <a:endParaRPr lang="cs-CZ" sz="2400" dirty="0" smtClean="0"/>
          </a:p>
          <a:p>
            <a:r>
              <a:rPr lang="cs-CZ" sz="2400" dirty="0" smtClean="0"/>
              <a:t>Expert </a:t>
            </a:r>
            <a:r>
              <a:rPr lang="cs-CZ" sz="2400" dirty="0" err="1" smtClean="0"/>
              <a:t>can</a:t>
            </a:r>
            <a:r>
              <a:rPr lang="cs-CZ" sz="2400" dirty="0" smtClean="0"/>
              <a:t> input prior </a:t>
            </a:r>
            <a:r>
              <a:rPr lang="cs-CZ" sz="2400" dirty="0" err="1" smtClean="0"/>
              <a:t>knowledge</a:t>
            </a:r>
            <a:r>
              <a:rPr lang="cs-CZ" sz="2400" dirty="0" smtClean="0"/>
              <a:t> </a:t>
            </a:r>
            <a:r>
              <a:rPr lang="cs-CZ" sz="2400" dirty="0" err="1" smtClean="0"/>
              <a:t>about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shape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utility </a:t>
            </a:r>
            <a:r>
              <a:rPr lang="cs-CZ" sz="2400" dirty="0" err="1" smtClean="0"/>
              <a:t>functions</a:t>
            </a:r>
            <a:r>
              <a:rPr lang="en-US" sz="2400" dirty="0" smtClean="0"/>
              <a:t>, these are used to weight contribution of changes in shape to the objective f.</a:t>
            </a:r>
            <a:endParaRPr lang="cs-CZ" sz="2400" dirty="0" smtClean="0"/>
          </a:p>
          <a:p>
            <a:r>
              <a:rPr lang="cs-CZ" sz="2400" dirty="0" err="1" smtClean="0"/>
              <a:t>Resulting</a:t>
            </a:r>
            <a:r>
              <a:rPr lang="cs-CZ" sz="2400" dirty="0" smtClean="0"/>
              <a:t> </a:t>
            </a:r>
            <a:r>
              <a:rPr lang="cs-CZ" sz="2400" dirty="0" err="1" smtClean="0"/>
              <a:t>problem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linear</a:t>
            </a:r>
            <a:r>
              <a:rPr lang="cs-CZ" sz="2400" dirty="0" smtClean="0"/>
              <a:t> </a:t>
            </a:r>
            <a:r>
              <a:rPr lang="cs-CZ" sz="2400" dirty="0" err="1" smtClean="0"/>
              <a:t>and</a:t>
            </a:r>
            <a:r>
              <a:rPr lang="cs-CZ" sz="2400" dirty="0" smtClean="0"/>
              <a:t> </a:t>
            </a:r>
            <a:r>
              <a:rPr lang="cs-CZ" sz="2400" dirty="0" err="1" smtClean="0"/>
              <a:t>convex</a:t>
            </a:r>
            <a:r>
              <a:rPr lang="cs-CZ" sz="2400" dirty="0" smtClean="0"/>
              <a:t> </a:t>
            </a:r>
            <a:r>
              <a:rPr lang="cs-CZ" sz="2400" dirty="0" err="1" smtClean="0"/>
              <a:t>and</a:t>
            </a:r>
            <a:r>
              <a:rPr lang="cs-CZ" sz="2400" dirty="0" smtClean="0"/>
              <a:t> hence </a:t>
            </a:r>
            <a:r>
              <a:rPr lang="cs-CZ" sz="2400" dirty="0" err="1" smtClean="0"/>
              <a:t>processable</a:t>
            </a:r>
            <a:r>
              <a:rPr lang="cs-CZ" sz="2400" dirty="0" smtClean="0"/>
              <a:t> </a:t>
            </a:r>
            <a:r>
              <a:rPr lang="cs-CZ" sz="2400" dirty="0" err="1" smtClean="0"/>
              <a:t>with</a:t>
            </a:r>
            <a:r>
              <a:rPr lang="cs-CZ" sz="2400" dirty="0" smtClean="0"/>
              <a:t> standard LP </a:t>
            </a:r>
            <a:r>
              <a:rPr lang="cs-CZ" sz="2400" dirty="0" err="1" smtClean="0"/>
              <a:t>solvers</a:t>
            </a:r>
            <a:endParaRPr lang="cs-CZ" sz="2400" dirty="0" smtClean="0"/>
          </a:p>
          <a:p>
            <a:pPr lvl="1"/>
            <a:endParaRPr lang="cs-CZ" sz="2000" dirty="0"/>
          </a:p>
          <a:p>
            <a:r>
              <a:rPr lang="cs-CZ" sz="2400" dirty="0" err="1" smtClean="0"/>
              <a:t>Further</a:t>
            </a:r>
            <a:r>
              <a:rPr lang="cs-CZ" sz="2400" dirty="0" smtClean="0"/>
              <a:t> </a:t>
            </a:r>
            <a:r>
              <a:rPr lang="cs-CZ" sz="2400" dirty="0" err="1" smtClean="0"/>
              <a:t>work</a:t>
            </a:r>
            <a:r>
              <a:rPr lang="cs-CZ" sz="2400" dirty="0" smtClean="0"/>
              <a:t> </a:t>
            </a:r>
            <a:r>
              <a:rPr lang="cs-CZ" sz="2400" dirty="0" err="1" smtClean="0"/>
              <a:t>needs</a:t>
            </a:r>
            <a:r>
              <a:rPr lang="cs-CZ" sz="2400" dirty="0" smtClean="0"/>
              <a:t> to </a:t>
            </a:r>
            <a:r>
              <a:rPr lang="cs-CZ" sz="2400" dirty="0" err="1" smtClean="0"/>
              <a:t>focus</a:t>
            </a:r>
            <a:r>
              <a:rPr lang="cs-CZ" sz="2400" dirty="0" smtClean="0"/>
              <a:t> on performance </a:t>
            </a:r>
            <a:r>
              <a:rPr lang="cs-CZ" sz="2400" dirty="0" err="1" smtClean="0"/>
              <a:t>optimisations</a:t>
            </a:r>
            <a:endParaRPr lang="cs-CZ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Conclusion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the UTA method</a:t>
            </a:r>
          </a:p>
          <a:p>
            <a:pPr lvl="1"/>
            <a:r>
              <a:rPr lang="en-US" dirty="0" smtClean="0"/>
              <a:t>Not well known in Preference Learning community (according to one  of the reviewers)</a:t>
            </a:r>
          </a:p>
          <a:p>
            <a:endParaRPr lang="en-US" dirty="0" smtClean="0"/>
          </a:p>
          <a:p>
            <a:r>
              <a:rPr lang="en-US" dirty="0" smtClean="0"/>
              <a:t>Motivation for the non-monotonic extension</a:t>
            </a:r>
          </a:p>
          <a:p>
            <a:endParaRPr lang="en-US" dirty="0" smtClean="0"/>
          </a:p>
          <a:p>
            <a:r>
              <a:rPr lang="en-US" dirty="0" smtClean="0"/>
              <a:t>Illustrative Example</a:t>
            </a:r>
          </a:p>
          <a:p>
            <a:endParaRPr lang="en-US" dirty="0" smtClean="0"/>
          </a:p>
          <a:p>
            <a:r>
              <a:rPr lang="en-US" dirty="0" smtClean="0"/>
              <a:t>Limitations and further work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dirty="0" smtClean="0"/>
              <a:t>The method is general but suffers from severe performance issues</a:t>
            </a:r>
          </a:p>
          <a:p>
            <a:pPr lvl="1"/>
            <a:r>
              <a:rPr lang="en-US" dirty="0" smtClean="0"/>
              <a:t>Even for very small toy problems tens of binary variables</a:t>
            </a:r>
          </a:p>
          <a:p>
            <a:pPr lvl="1"/>
            <a:r>
              <a:rPr lang="en-US" dirty="0" smtClean="0"/>
              <a:t>Real-world problems computationally infeasible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Linearization with less binary variables</a:t>
            </a:r>
          </a:p>
          <a:p>
            <a:r>
              <a:rPr lang="en-US" dirty="0" smtClean="0"/>
              <a:t>Simplification (1 change of shape within criterion)</a:t>
            </a:r>
          </a:p>
          <a:p>
            <a:r>
              <a:rPr lang="en-US" dirty="0" smtClean="0"/>
              <a:t>Run as many </a:t>
            </a:r>
            <a:r>
              <a:rPr lang="en-US" dirty="0" err="1" smtClean="0"/>
              <a:t>Despotis</a:t>
            </a:r>
            <a:r>
              <a:rPr lang="en-US" dirty="0" smtClean="0"/>
              <a:t> UTA as there are positions in which the change of shape may occur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 of further research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g</a:t>
            </a:r>
            <a:r>
              <a:rPr lang="cs-CZ" baseline="-25000" dirty="0" smtClean="0"/>
              <a:t>1</a:t>
            </a:r>
            <a:r>
              <a:rPr lang="cs-CZ" dirty="0" smtClean="0"/>
              <a:t> </a:t>
            </a:r>
            <a:r>
              <a:rPr lang="cs-CZ" i="1" dirty="0" err="1" smtClean="0"/>
              <a:t>looks</a:t>
            </a:r>
            <a:r>
              <a:rPr lang="cs-CZ" dirty="0" smtClean="0"/>
              <a:t>,  g</a:t>
            </a:r>
            <a:r>
              <a:rPr lang="cs-CZ" baseline="-25000" dirty="0" smtClean="0"/>
              <a:t>2</a:t>
            </a:r>
            <a:r>
              <a:rPr lang="cs-CZ" dirty="0" smtClean="0"/>
              <a:t> </a:t>
            </a:r>
            <a:r>
              <a:rPr lang="cs-CZ" i="1" dirty="0" err="1" smtClean="0"/>
              <a:t>wittiness</a:t>
            </a:r>
            <a:r>
              <a:rPr lang="cs-CZ" dirty="0" smtClean="0"/>
              <a:t>,   g</a:t>
            </a:r>
            <a:r>
              <a:rPr lang="cs-CZ" baseline="-25000" dirty="0" smtClean="0"/>
              <a:t>3</a:t>
            </a:r>
            <a:r>
              <a:rPr lang="cs-CZ" dirty="0" smtClean="0"/>
              <a:t> </a:t>
            </a:r>
            <a:r>
              <a:rPr lang="cs-CZ" i="1" dirty="0" smtClean="0"/>
              <a:t>sport </a:t>
            </a:r>
            <a:r>
              <a:rPr lang="cs-CZ" i="1" dirty="0" err="1" smtClean="0"/>
              <a:t>attitude</a:t>
            </a:r>
            <a:endParaRPr lang="cs-CZ" i="1" dirty="0" smtClean="0"/>
          </a:p>
          <a:p>
            <a:pPr eaLnBrk="1" hangingPunct="1"/>
            <a:r>
              <a:rPr lang="cs-CZ" dirty="0" err="1" smtClean="0"/>
              <a:t>Alternatives</a:t>
            </a:r>
            <a:r>
              <a:rPr lang="cs-CZ" dirty="0" smtClean="0"/>
              <a:t> a</a:t>
            </a:r>
            <a:r>
              <a:rPr lang="cs-CZ" baseline="-25000" dirty="0" smtClean="0"/>
              <a:t>1</a:t>
            </a:r>
            <a:r>
              <a:rPr lang="cs-CZ" dirty="0" smtClean="0"/>
              <a:t>… a</a:t>
            </a:r>
            <a:r>
              <a:rPr lang="cs-CZ" baseline="-25000" dirty="0" smtClean="0"/>
              <a:t>5</a:t>
            </a:r>
          </a:p>
          <a:p>
            <a:pPr eaLnBrk="1" hangingPunct="1"/>
            <a:r>
              <a:rPr lang="cs-CZ" dirty="0" err="1" smtClean="0"/>
              <a:t>The</a:t>
            </a:r>
            <a:r>
              <a:rPr lang="cs-CZ" dirty="0" smtClean="0"/>
              <a:t> DM </a:t>
            </a:r>
            <a:r>
              <a:rPr lang="cs-CZ" dirty="0" err="1" smtClean="0"/>
              <a:t>preferences</a:t>
            </a:r>
            <a:r>
              <a:rPr lang="cs-CZ" dirty="0" smtClean="0"/>
              <a:t>: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err="1" smtClean="0"/>
              <a:t>Example</a:t>
            </a:r>
            <a:endParaRPr lang="cs-CZ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336846" y="3249548"/>
          <a:ext cx="5886466" cy="2714641"/>
        </p:xfrm>
        <a:graphic>
          <a:graphicData uri="http://schemas.openxmlformats.org/drawingml/2006/table">
            <a:tbl>
              <a:tblPr/>
              <a:tblGrid>
                <a:gridCol w="1471617"/>
                <a:gridCol w="1647707"/>
                <a:gridCol w="1295526"/>
                <a:gridCol w="1471616"/>
              </a:tblGrid>
              <a:tr h="661576"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Name</a:t>
                      </a: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Look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Wittiness</a:t>
                      </a: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Sport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0613"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John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10613"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Ashley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10613"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Peter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10613"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Martin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10613"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845792" y="3256978"/>
          <a:ext cx="1471616" cy="2714641"/>
        </p:xfrm>
        <a:graphic>
          <a:graphicData uri="http://schemas.openxmlformats.org/drawingml/2006/table">
            <a:tbl>
              <a:tblPr/>
              <a:tblGrid>
                <a:gridCol w="1471616"/>
              </a:tblGrid>
              <a:tr h="661576"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Stated</a:t>
                      </a: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Preference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0613"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10613"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10613"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10613"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10613"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7" name="Obláček 6"/>
          <p:cNvSpPr/>
          <p:nvPr/>
        </p:nvSpPr>
        <p:spPr>
          <a:xfrm>
            <a:off x="857224" y="2000240"/>
            <a:ext cx="3000396" cy="128588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Why?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214942" y="6215082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Legend: 1(</a:t>
            </a:r>
            <a:r>
              <a:rPr lang="cs-CZ" dirty="0" err="1" smtClean="0"/>
              <a:t>Low</a:t>
            </a:r>
            <a:r>
              <a:rPr lang="cs-CZ" dirty="0" smtClean="0"/>
              <a:t>) … 5</a:t>
            </a:r>
            <a:r>
              <a:rPr lang="en-US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High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1328"/>
            <a:ext cx="8543956" cy="473375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/>
              <a:t>UTA </a:t>
            </a:r>
            <a:r>
              <a:rPr lang="cs-CZ" sz="2000" dirty="0" err="1" smtClean="0"/>
              <a:t>Method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a </a:t>
            </a:r>
            <a:r>
              <a:rPr lang="cs-CZ" sz="2000" b="1" dirty="0" err="1" smtClean="0"/>
              <a:t>linear</a:t>
            </a:r>
            <a:r>
              <a:rPr lang="cs-CZ" sz="2000" b="1" dirty="0" smtClean="0"/>
              <a:t>-</a:t>
            </a:r>
            <a:r>
              <a:rPr lang="cs-CZ" sz="2000" b="1" dirty="0" err="1" smtClean="0"/>
              <a:t>programming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method</a:t>
            </a:r>
            <a:r>
              <a:rPr lang="cs-CZ" sz="2000" b="1" dirty="0" smtClean="0"/>
              <a:t> </a:t>
            </a:r>
            <a:r>
              <a:rPr lang="cs-CZ" sz="2000" dirty="0" err="1" smtClean="0"/>
              <a:t>for</a:t>
            </a:r>
            <a:r>
              <a:rPr lang="cs-CZ" sz="2000" dirty="0" smtClean="0"/>
              <a:t> </a:t>
            </a:r>
            <a:r>
              <a:rPr lang="cs-CZ" sz="2000" dirty="0" err="1" smtClean="0"/>
              <a:t>disaggregation</a:t>
            </a:r>
            <a:r>
              <a:rPr lang="cs-CZ" sz="2000" dirty="0" smtClean="0"/>
              <a:t>-</a:t>
            </a:r>
            <a:r>
              <a:rPr lang="cs-CZ" sz="2000" dirty="0" err="1" smtClean="0"/>
              <a:t>aggregation</a:t>
            </a:r>
            <a:r>
              <a:rPr lang="cs-CZ" sz="2000" dirty="0" smtClean="0"/>
              <a:t> </a:t>
            </a:r>
            <a:r>
              <a:rPr lang="cs-CZ" sz="2000" dirty="0" err="1" smtClean="0"/>
              <a:t>analysis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preferences</a:t>
            </a:r>
            <a:r>
              <a:rPr lang="en-US" sz="2000" dirty="0" smtClean="0"/>
              <a:t> (</a:t>
            </a:r>
            <a:r>
              <a:rPr lang="en-US" sz="2000" dirty="0" err="1" smtClean="0"/>
              <a:t>Siskos</a:t>
            </a:r>
            <a:r>
              <a:rPr lang="en-US" sz="2000" dirty="0" smtClean="0"/>
              <a:t> 85)</a:t>
            </a:r>
            <a:r>
              <a:rPr lang="cs-CZ" sz="2000" dirty="0" smtClean="0"/>
              <a:t>. </a:t>
            </a:r>
            <a:endParaRPr lang="cs-CZ" sz="2000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cs-CZ" sz="2000" dirty="0" smtClean="0"/>
              <a:t>Input </a:t>
            </a:r>
            <a:r>
              <a:rPr lang="cs-CZ" sz="2000" dirty="0" err="1" smtClean="0"/>
              <a:t>for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method</a:t>
            </a:r>
            <a:r>
              <a:rPr lang="cs-CZ" sz="2000" dirty="0" smtClean="0"/>
              <a:t> are </a:t>
            </a:r>
            <a:r>
              <a:rPr lang="cs-CZ" sz="2000" dirty="0" err="1" smtClean="0"/>
              <a:t>implicit</a:t>
            </a:r>
            <a:r>
              <a:rPr lang="cs-CZ" sz="2000" dirty="0" smtClean="0"/>
              <a:t> </a:t>
            </a:r>
            <a:r>
              <a:rPr lang="cs-CZ" sz="2000" dirty="0" err="1" smtClean="0"/>
              <a:t>preferences</a:t>
            </a:r>
            <a:r>
              <a:rPr lang="cs-CZ" sz="2000" dirty="0" smtClean="0"/>
              <a:t> in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form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order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alternatives</a:t>
            </a:r>
            <a:r>
              <a:rPr lang="cs-CZ" sz="2000" dirty="0" smtClean="0"/>
              <a:t>. </a:t>
            </a:r>
            <a:r>
              <a:rPr lang="cs-CZ" sz="2000" dirty="0" err="1" smtClean="0"/>
              <a:t>E.g</a:t>
            </a:r>
            <a:r>
              <a:rPr lang="cs-CZ" sz="2000" dirty="0" smtClean="0"/>
              <a:t>.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1</a:t>
            </a:r>
            <a:r>
              <a:rPr lang="cs-CZ" sz="2000" baseline="-25000" dirty="0" smtClean="0"/>
              <a:t> </a:t>
            </a:r>
            <a:r>
              <a:rPr lang="en-US" sz="2000" dirty="0" smtClean="0"/>
              <a:t>&gt;</a:t>
            </a:r>
            <a:r>
              <a:rPr lang="cs-CZ" sz="2000" dirty="0" smtClean="0"/>
              <a:t>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2 </a:t>
            </a:r>
            <a:r>
              <a:rPr lang="en-US" sz="2000" dirty="0" smtClean="0"/>
              <a:t>~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3</a:t>
            </a:r>
            <a:r>
              <a:rPr lang="cs-CZ" sz="2000" baseline="-25000" dirty="0" smtClean="0"/>
              <a:t> </a:t>
            </a:r>
            <a:r>
              <a:rPr lang="en-US" sz="2000" dirty="0" smtClean="0"/>
              <a:t>&gt;</a:t>
            </a:r>
            <a:r>
              <a:rPr lang="cs-CZ" sz="2000" dirty="0" smtClean="0"/>
              <a:t>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4 </a:t>
            </a:r>
            <a:r>
              <a:rPr lang="en-US" sz="2000" dirty="0" smtClean="0"/>
              <a:t>&gt; a</a:t>
            </a:r>
            <a:r>
              <a:rPr lang="en-US" sz="2000" baseline="-25000" dirty="0" smtClean="0"/>
              <a:t>5</a:t>
            </a:r>
            <a:endParaRPr lang="cs-CZ" sz="2000" baseline="-25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err="1" smtClean="0"/>
              <a:t>Alternatives</a:t>
            </a:r>
            <a:r>
              <a:rPr lang="cs-CZ" sz="2000" dirty="0" smtClean="0"/>
              <a:t> are </a:t>
            </a:r>
            <a:r>
              <a:rPr lang="cs-CZ" sz="2000" dirty="0" err="1" smtClean="0"/>
              <a:t>described</a:t>
            </a:r>
            <a:r>
              <a:rPr lang="cs-CZ" sz="2000" dirty="0" smtClean="0"/>
              <a:t> by a set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criteria</a:t>
            </a:r>
            <a:r>
              <a:rPr lang="cs-CZ" sz="2000" dirty="0" smtClean="0"/>
              <a:t> g</a:t>
            </a:r>
            <a:r>
              <a:rPr lang="cs-CZ" sz="2000" baseline="-25000" dirty="0" smtClean="0"/>
              <a:t>1</a:t>
            </a:r>
            <a:r>
              <a:rPr lang="cs-CZ" sz="2000" dirty="0" smtClean="0"/>
              <a:t>,…,</a:t>
            </a:r>
            <a:r>
              <a:rPr lang="cs-CZ" sz="2000" dirty="0" err="1" smtClean="0"/>
              <a:t>g</a:t>
            </a:r>
            <a:r>
              <a:rPr lang="cs-CZ" sz="2000" baseline="-25000" dirty="0" err="1" smtClean="0"/>
              <a:t>n</a:t>
            </a:r>
            <a:endParaRPr lang="cs-CZ" sz="2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err="1" smtClean="0"/>
              <a:t>The</a:t>
            </a:r>
            <a:r>
              <a:rPr lang="cs-CZ" sz="2000" dirty="0" smtClean="0"/>
              <a:t> utility </a:t>
            </a:r>
            <a:r>
              <a:rPr lang="cs-CZ" sz="2000" dirty="0" err="1" smtClean="0"/>
              <a:t>from</a:t>
            </a:r>
            <a:r>
              <a:rPr lang="cs-CZ" sz="2000" dirty="0" smtClean="0"/>
              <a:t> </a:t>
            </a:r>
            <a:r>
              <a:rPr lang="cs-CZ" sz="2000" dirty="0" err="1" smtClean="0"/>
              <a:t>an</a:t>
            </a:r>
            <a:r>
              <a:rPr lang="cs-CZ" sz="2000" dirty="0" smtClean="0"/>
              <a:t> </a:t>
            </a:r>
            <a:r>
              <a:rPr lang="cs-CZ" sz="2000" dirty="0" err="1" smtClean="0"/>
              <a:t>alternative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given</a:t>
            </a:r>
            <a:r>
              <a:rPr lang="cs-CZ" sz="2000" dirty="0" smtClean="0"/>
              <a:t> by </a:t>
            </a:r>
            <a:r>
              <a:rPr lang="cs-CZ" sz="2000" dirty="0" err="1" smtClean="0"/>
              <a:t>the</a:t>
            </a:r>
            <a:r>
              <a:rPr lang="cs-CZ" sz="2000" dirty="0" smtClean="0"/>
              <a:t> sum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utilities</a:t>
            </a:r>
            <a:r>
              <a:rPr lang="cs-CZ" sz="2000" dirty="0" smtClean="0"/>
              <a:t> </a:t>
            </a:r>
            <a:r>
              <a:rPr lang="cs-CZ" sz="2000" dirty="0" err="1" smtClean="0"/>
              <a:t>from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criteria</a:t>
            </a:r>
            <a:r>
              <a:rPr lang="cs-CZ" sz="2000" dirty="0" smtClean="0"/>
              <a:t>:</a:t>
            </a:r>
            <a:endParaRPr lang="cs-CZ" sz="2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 smtClean="0"/>
          </a:p>
          <a:p>
            <a:pPr>
              <a:buNone/>
              <a:defRPr/>
            </a:pPr>
            <a:endParaRPr lang="en-US" sz="2000" dirty="0" smtClean="0"/>
          </a:p>
          <a:p>
            <a:pPr>
              <a:buNone/>
              <a:defRPr/>
            </a:pPr>
            <a:endParaRPr lang="en-US" sz="2000" dirty="0" smtClean="0"/>
          </a:p>
          <a:p>
            <a:pPr>
              <a:buNone/>
              <a:defRPr/>
            </a:pPr>
            <a:endParaRPr lang="en-US" sz="2000" dirty="0" smtClean="0"/>
          </a:p>
          <a:p>
            <a:pPr>
              <a:buNone/>
              <a:defRPr/>
            </a:pPr>
            <a:endParaRPr lang="en-US" sz="2000" dirty="0" smtClean="0"/>
          </a:p>
          <a:p>
            <a:pPr>
              <a:buNone/>
              <a:defRPr/>
            </a:pPr>
            <a:r>
              <a:rPr lang="en-US" sz="2000" dirty="0" smtClean="0"/>
              <a:t>			u(John) = u</a:t>
            </a:r>
            <a:r>
              <a:rPr lang="en-US" sz="2000" baseline="-25000" dirty="0" smtClean="0"/>
              <a:t>looks</a:t>
            </a:r>
            <a:r>
              <a:rPr lang="en-US" sz="2000" dirty="0" smtClean="0"/>
              <a:t>(4) + u</a:t>
            </a:r>
            <a:r>
              <a:rPr lang="en-US" sz="2000" baseline="-25000" dirty="0" smtClean="0"/>
              <a:t>wittines</a:t>
            </a:r>
            <a:r>
              <a:rPr lang="en-US" sz="2000" dirty="0" smtClean="0"/>
              <a:t>(2) + u</a:t>
            </a:r>
            <a:r>
              <a:rPr lang="en-US" sz="2000" baseline="-25000" dirty="0" smtClean="0"/>
              <a:t>sport</a:t>
            </a:r>
            <a:r>
              <a:rPr lang="en-US" sz="2000" dirty="0" smtClean="0"/>
              <a:t>(1)</a:t>
            </a:r>
          </a:p>
          <a:p>
            <a:pPr>
              <a:buFont typeface="Arial" pitchFamily="34" charset="0"/>
              <a:buChar char="•"/>
              <a:defRPr/>
            </a:pPr>
            <a:endParaRPr lang="en-US" sz="2000" dirty="0" smtClean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cs-CZ" sz="2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000" dirty="0" smtClean="0"/>
          </a:p>
        </p:txBody>
      </p:sp>
      <p:sp>
        <p:nvSpPr>
          <p:cNvPr id="102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UTA </a:t>
            </a:r>
            <a:r>
              <a:rPr lang="cs-CZ" dirty="0" err="1" smtClean="0"/>
              <a:t>Method</a:t>
            </a:r>
            <a:endParaRPr lang="cs-CZ" dirty="0" smtClean="0"/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03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Calibri" pitchFamily="34" charset="0"/>
            </a:endParaRP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3529018" y="3429000"/>
          <a:ext cx="2000250" cy="723900"/>
        </p:xfrm>
        <a:graphic>
          <a:graphicData uri="http://schemas.openxmlformats.org/presentationml/2006/ole">
            <p:oleObj spid="_x0000_s1026" name="Rovnice" r:id="rId3" imgW="1193760" imgH="431640" progId="Equation.3">
              <p:embed/>
            </p:oleObj>
          </a:graphicData>
        </a:graphic>
      </p:graphicFrame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2143108" y="4214818"/>
          <a:ext cx="5886466" cy="1072189"/>
        </p:xfrm>
        <a:graphic>
          <a:graphicData uri="http://schemas.openxmlformats.org/drawingml/2006/table">
            <a:tbl>
              <a:tblPr/>
              <a:tblGrid>
                <a:gridCol w="1471617"/>
                <a:gridCol w="1647707"/>
                <a:gridCol w="1295526"/>
                <a:gridCol w="1471616"/>
              </a:tblGrid>
              <a:tr h="661576"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Name</a:t>
                      </a: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Look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Wittiness</a:t>
                      </a: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Sport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0613"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John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2500306"/>
            <a:ext cx="2381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2500306"/>
            <a:ext cx="2381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2500306"/>
            <a:ext cx="2381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000372"/>
            <a:ext cx="13239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57158" y="1481328"/>
            <a:ext cx="8643998" cy="523382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value</a:t>
            </a:r>
            <a:r>
              <a:rPr lang="cs-CZ" sz="2000" dirty="0" smtClean="0"/>
              <a:t>  </a:t>
            </a:r>
            <a:r>
              <a:rPr lang="en-US" sz="2000" dirty="0" smtClean="0"/>
              <a:t>at breakpoints of </a:t>
            </a:r>
            <a:r>
              <a:rPr lang="cs-CZ" sz="2000" dirty="0" err="1" smtClean="0"/>
              <a:t>partial</a:t>
            </a:r>
            <a:r>
              <a:rPr lang="cs-CZ" sz="2000" dirty="0" smtClean="0"/>
              <a:t> utility </a:t>
            </a:r>
            <a:r>
              <a:rPr lang="cs-CZ" sz="2000" dirty="0" err="1" smtClean="0"/>
              <a:t>function</a:t>
            </a:r>
            <a:r>
              <a:rPr lang="cs-CZ" sz="2000" dirty="0" smtClean="0"/>
              <a:t>    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given</a:t>
            </a:r>
            <a:r>
              <a:rPr lang="cs-CZ" sz="2000" dirty="0" smtClean="0"/>
              <a:t> by </a:t>
            </a:r>
            <a:r>
              <a:rPr lang="cs-CZ" sz="2000" dirty="0" err="1" smtClean="0"/>
              <a:t>the</a:t>
            </a:r>
            <a:r>
              <a:rPr lang="cs-CZ" sz="2000" dirty="0" smtClean="0"/>
              <a:t> sum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marginal</a:t>
            </a:r>
            <a:r>
              <a:rPr lang="cs-CZ" sz="2000" dirty="0" smtClean="0"/>
              <a:t> </a:t>
            </a:r>
            <a:r>
              <a:rPr lang="cs-CZ" sz="2000" dirty="0" err="1" smtClean="0"/>
              <a:t>utilities</a:t>
            </a:r>
            <a:r>
              <a:rPr lang="cs-CZ" sz="2000" dirty="0" smtClean="0"/>
              <a:t> </a:t>
            </a:r>
          </a:p>
          <a:p>
            <a:pPr>
              <a:buFont typeface="Arial" pitchFamily="34" charset="0"/>
              <a:buChar char="•"/>
              <a:defRPr/>
            </a:pPr>
            <a:endParaRPr lang="cs-CZ" sz="2000" dirty="0" smtClean="0"/>
          </a:p>
          <a:p>
            <a:pPr>
              <a:buFont typeface="Arial" pitchFamily="34" charset="0"/>
              <a:buChar char="•"/>
              <a:defRPr/>
            </a:pPr>
            <a:endParaRPr lang="cs-CZ" sz="2000" dirty="0" smtClean="0"/>
          </a:p>
          <a:p>
            <a:pPr>
              <a:buFont typeface="Arial" pitchFamily="34" charset="0"/>
              <a:buChar char="•"/>
              <a:defRPr/>
            </a:pPr>
            <a:endParaRPr lang="cs-CZ" sz="2000" dirty="0" smtClean="0"/>
          </a:p>
          <a:p>
            <a:pPr>
              <a:buFont typeface="Arial" pitchFamily="34" charset="0"/>
              <a:buChar char="•"/>
              <a:defRPr/>
            </a:pPr>
            <a:endParaRPr lang="cs-CZ" sz="2000" dirty="0" smtClean="0"/>
          </a:p>
          <a:p>
            <a:pPr>
              <a:buFont typeface="Arial" pitchFamily="34" charset="0"/>
              <a:buChar char="•"/>
              <a:defRPr/>
            </a:pPr>
            <a:endParaRPr lang="cs-CZ" sz="2000" dirty="0" smtClean="0"/>
          </a:p>
          <a:p>
            <a:pPr>
              <a:buFont typeface="Arial" pitchFamily="34" charset="0"/>
              <a:buChar char="•"/>
              <a:defRPr/>
            </a:pPr>
            <a:endParaRPr lang="cs-CZ" sz="2000" dirty="0" smtClean="0"/>
          </a:p>
          <a:p>
            <a:pPr>
              <a:buNone/>
              <a:defRPr/>
            </a:pPr>
            <a:endParaRPr lang="en-US" sz="2000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cs-CZ" sz="2000" dirty="0" err="1" smtClean="0"/>
              <a:t>Partial</a:t>
            </a:r>
            <a:r>
              <a:rPr lang="cs-CZ" sz="2000" dirty="0" smtClean="0"/>
              <a:t> utility </a:t>
            </a:r>
            <a:r>
              <a:rPr lang="cs-CZ" sz="2000" dirty="0" err="1" smtClean="0"/>
              <a:t>functions</a:t>
            </a:r>
            <a:r>
              <a:rPr lang="cs-CZ" sz="2000" dirty="0" smtClean="0"/>
              <a:t> in </a:t>
            </a:r>
            <a:r>
              <a:rPr lang="cs-CZ" sz="2000" dirty="0" err="1" smtClean="0"/>
              <a:t>traditional</a:t>
            </a:r>
            <a:r>
              <a:rPr lang="cs-CZ" sz="2000" dirty="0" smtClean="0"/>
              <a:t> UTA </a:t>
            </a:r>
            <a:r>
              <a:rPr lang="cs-CZ" sz="2000" dirty="0" err="1" smtClean="0"/>
              <a:t>methods</a:t>
            </a:r>
            <a:r>
              <a:rPr lang="cs-CZ" sz="2000" dirty="0" smtClean="0"/>
              <a:t> are </a:t>
            </a:r>
            <a:r>
              <a:rPr lang="cs-CZ" sz="2000" dirty="0" err="1" smtClean="0"/>
              <a:t>monotonic</a:t>
            </a:r>
            <a:endParaRPr lang="cs-CZ" sz="2000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/>
              <a:t>UTA finds values of marginal utility variables    </a:t>
            </a:r>
            <a:r>
              <a:rPr lang="en-US" sz="2000" dirty="0" smtClean="0"/>
              <a:t> </a:t>
            </a:r>
            <a:r>
              <a:rPr lang="en-US" sz="2000" dirty="0" smtClean="0"/>
              <a:t>that generate the most similar ranking to the reference ranking</a:t>
            </a:r>
          </a:p>
          <a:p>
            <a:pPr>
              <a:buFont typeface="Arial" pitchFamily="34" charset="0"/>
              <a:buChar char="•"/>
              <a:defRPr/>
            </a:pPr>
            <a:endParaRPr lang="cs-CZ" sz="2000" dirty="0" smtClean="0"/>
          </a:p>
          <a:p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</a:t>
            </a:r>
            <a:r>
              <a:rPr lang="cs-CZ" dirty="0" smtClean="0"/>
              <a:t>Utility </a:t>
            </a:r>
            <a:r>
              <a:rPr lang="en-US" dirty="0" smtClean="0"/>
              <a:t>F</a:t>
            </a:r>
            <a:r>
              <a:rPr lang="cs-CZ" dirty="0" err="1" smtClean="0"/>
              <a:t>unction</a:t>
            </a:r>
            <a:endParaRPr lang="cs-CZ" dirty="0"/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4354642" y="1698374"/>
          <a:ext cx="409575" cy="487363"/>
        </p:xfrm>
        <a:graphic>
          <a:graphicData uri="http://schemas.openxmlformats.org/presentationml/2006/ole">
            <p:oleObj spid="_x0000_s32770" name="Rovnice" r:id="rId4" imgW="203040" imgH="241200" progId="Equation.3">
              <p:embed/>
            </p:oleObj>
          </a:graphicData>
        </a:graphic>
      </p:graphicFrame>
      <p:sp>
        <p:nvSpPr>
          <p:cNvPr id="7" name="Rectangle 24"/>
          <p:cNvSpPr/>
          <p:nvPr/>
        </p:nvSpPr>
        <p:spPr>
          <a:xfrm>
            <a:off x="3000364" y="2428868"/>
            <a:ext cx="5214974" cy="19288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8" name="Straight Connector 27"/>
          <p:cNvCxnSpPr/>
          <p:nvPr/>
        </p:nvCxnSpPr>
        <p:spPr>
          <a:xfrm rot="5400000">
            <a:off x="3036877" y="3245609"/>
            <a:ext cx="1357322" cy="1588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9"/>
          <p:cNvCxnSpPr/>
          <p:nvPr/>
        </p:nvCxnSpPr>
        <p:spPr>
          <a:xfrm>
            <a:off x="3714744" y="3925064"/>
            <a:ext cx="3929090" cy="1588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31"/>
          <p:cNvCxnSpPr/>
          <p:nvPr/>
        </p:nvCxnSpPr>
        <p:spPr>
          <a:xfrm rot="5400000" flipH="1" flipV="1">
            <a:off x="3857620" y="3424998"/>
            <a:ext cx="571504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35"/>
          <p:cNvCxnSpPr/>
          <p:nvPr/>
        </p:nvCxnSpPr>
        <p:spPr>
          <a:xfrm flipV="1">
            <a:off x="4357686" y="3139246"/>
            <a:ext cx="642942" cy="214314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39"/>
          <p:cNvCxnSpPr>
            <a:stCxn id="51" idx="1"/>
          </p:cNvCxnSpPr>
          <p:nvPr/>
        </p:nvCxnSpPr>
        <p:spPr>
          <a:xfrm rot="10800000">
            <a:off x="5000628" y="3139246"/>
            <a:ext cx="646880" cy="40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amond 59"/>
          <p:cNvSpPr/>
          <p:nvPr/>
        </p:nvSpPr>
        <p:spPr>
          <a:xfrm>
            <a:off x="4286248" y="3282122"/>
            <a:ext cx="142876" cy="14287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Diamond 60"/>
          <p:cNvSpPr/>
          <p:nvPr/>
        </p:nvSpPr>
        <p:spPr>
          <a:xfrm>
            <a:off x="4929190" y="3067808"/>
            <a:ext cx="142876" cy="14287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Box 70"/>
          <p:cNvSpPr txBox="1"/>
          <p:nvPr/>
        </p:nvSpPr>
        <p:spPr>
          <a:xfrm>
            <a:off x="3000364" y="2567742"/>
            <a:ext cx="857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u</a:t>
            </a:r>
            <a:r>
              <a:rPr lang="en-US" sz="1600" baseline="-25000" dirty="0" err="1" smtClean="0"/>
              <a:t>look</a:t>
            </a:r>
            <a:r>
              <a:rPr lang="en-US" sz="1600" dirty="0" smtClean="0"/>
              <a:t>(a)</a:t>
            </a:r>
            <a:endParaRPr lang="cs-CZ" sz="1600" dirty="0"/>
          </a:p>
        </p:txBody>
      </p:sp>
      <p:sp>
        <p:nvSpPr>
          <p:cNvPr id="23" name="Left Brace 71"/>
          <p:cNvSpPr/>
          <p:nvPr/>
        </p:nvSpPr>
        <p:spPr>
          <a:xfrm>
            <a:off x="4214810" y="3139246"/>
            <a:ext cx="71438" cy="21431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extBox 72"/>
          <p:cNvSpPr txBox="1"/>
          <p:nvPr/>
        </p:nvSpPr>
        <p:spPr>
          <a:xfrm>
            <a:off x="3857620" y="3067808"/>
            <a:ext cx="8412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</a:t>
            </a:r>
            <a:r>
              <a:rPr lang="en-US" sz="1600" baseline="-25000" dirty="0" smtClean="0"/>
              <a:t>i</a:t>
            </a:r>
            <a:r>
              <a:rPr lang="en-US" sz="1600" baseline="30000" dirty="0" smtClean="0"/>
              <a:t>2</a:t>
            </a:r>
            <a:endParaRPr lang="cs-CZ" sz="1600" baseline="30000" dirty="0"/>
          </a:p>
        </p:txBody>
      </p:sp>
      <p:cxnSp>
        <p:nvCxnSpPr>
          <p:cNvPr id="28" name="Straight Connector 78"/>
          <p:cNvCxnSpPr>
            <a:endCxn id="16" idx="1"/>
          </p:cNvCxnSpPr>
          <p:nvPr/>
        </p:nvCxnSpPr>
        <p:spPr>
          <a:xfrm>
            <a:off x="4286248" y="3139246"/>
            <a:ext cx="642942" cy="15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86"/>
          <p:cNvCxnSpPr/>
          <p:nvPr/>
        </p:nvCxnSpPr>
        <p:spPr>
          <a:xfrm rot="5400000">
            <a:off x="4625944" y="3571082"/>
            <a:ext cx="714380" cy="15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93"/>
          <p:cNvSpPr txBox="1"/>
          <p:nvPr/>
        </p:nvSpPr>
        <p:spPr>
          <a:xfrm>
            <a:off x="3786182" y="3925064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</a:t>
            </a:r>
            <a:r>
              <a:rPr lang="en-US" sz="14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US" sz="14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</a:t>
            </a:r>
            <a:endParaRPr lang="cs-CZ" sz="1400" baseline="30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TextBox 94"/>
          <p:cNvSpPr txBox="1"/>
          <p:nvPr/>
        </p:nvSpPr>
        <p:spPr>
          <a:xfrm>
            <a:off x="4214810" y="3925064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</a:t>
            </a:r>
            <a:r>
              <a:rPr lang="en-US" sz="14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US" sz="14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endParaRPr lang="cs-CZ" sz="1400" baseline="30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" name="TextBox 95"/>
          <p:cNvSpPr txBox="1"/>
          <p:nvPr/>
        </p:nvSpPr>
        <p:spPr>
          <a:xfrm>
            <a:off x="4786314" y="3925064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</a:t>
            </a:r>
            <a:r>
              <a:rPr lang="en-US" sz="14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US" sz="14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cs-CZ" sz="1400" baseline="30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TextBox 96"/>
          <p:cNvSpPr txBox="1"/>
          <p:nvPr/>
        </p:nvSpPr>
        <p:spPr>
          <a:xfrm>
            <a:off x="5400072" y="3905608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</a:t>
            </a:r>
            <a:r>
              <a:rPr lang="en-US" sz="14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US" sz="14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endParaRPr lang="cs-CZ" sz="1400" baseline="30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" name="TextBox 72"/>
          <p:cNvSpPr txBox="1"/>
          <p:nvPr/>
        </p:nvSpPr>
        <p:spPr>
          <a:xfrm>
            <a:off x="3707314" y="3447288"/>
            <a:ext cx="8412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w</a:t>
            </a:r>
            <a:r>
              <a:rPr lang="en-US" sz="1600" baseline="-25000" dirty="0" err="1" smtClean="0"/>
              <a:t>i</a:t>
            </a:r>
            <a:r>
              <a:rPr lang="cs-CZ" sz="1600" baseline="30000" dirty="0" smtClean="0"/>
              <a:t>1</a:t>
            </a:r>
            <a:endParaRPr lang="cs-CZ" sz="1600" baseline="30000" dirty="0"/>
          </a:p>
        </p:txBody>
      </p:sp>
      <p:sp>
        <p:nvSpPr>
          <p:cNvPr id="48" name="Left Brace 71"/>
          <p:cNvSpPr/>
          <p:nvPr/>
        </p:nvSpPr>
        <p:spPr>
          <a:xfrm>
            <a:off x="4042796" y="3357562"/>
            <a:ext cx="243452" cy="56750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Obdélník 49"/>
          <p:cNvSpPr/>
          <p:nvPr/>
        </p:nvSpPr>
        <p:spPr>
          <a:xfrm>
            <a:off x="6199833" y="2857496"/>
            <a:ext cx="18726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u</a:t>
            </a:r>
            <a:r>
              <a:rPr lang="en-US" sz="1400" baseline="-25000" dirty="0" smtClean="0"/>
              <a:t>looks</a:t>
            </a:r>
            <a:r>
              <a:rPr lang="cs-CZ" sz="1400" dirty="0" smtClean="0"/>
              <a:t>(John</a:t>
            </a:r>
            <a:r>
              <a:rPr lang="cs-CZ" sz="1400" dirty="0" smtClean="0"/>
              <a:t>) </a:t>
            </a:r>
            <a:r>
              <a:rPr lang="cs-CZ" sz="1400" dirty="0" smtClean="0"/>
              <a:t>=</a:t>
            </a:r>
            <a:r>
              <a:rPr lang="en-US" sz="1400" dirty="0" smtClean="0"/>
              <a:t> u</a:t>
            </a:r>
            <a:r>
              <a:rPr lang="en-US" sz="1400" baseline="-25000" dirty="0" smtClean="0"/>
              <a:t>looks</a:t>
            </a:r>
            <a:r>
              <a:rPr lang="cs-CZ" sz="1400" dirty="0" smtClean="0"/>
              <a:t>(</a:t>
            </a:r>
            <a:r>
              <a:rPr lang="en-US" sz="1400" dirty="0" smtClean="0"/>
              <a:t>4)</a:t>
            </a:r>
          </a:p>
          <a:p>
            <a:r>
              <a:rPr lang="cs-CZ" sz="1400" dirty="0" smtClean="0"/>
              <a:t> </a:t>
            </a:r>
            <a:r>
              <a:rPr lang="en-US" sz="1400" dirty="0" smtClean="0"/>
              <a:t>=</a:t>
            </a:r>
            <a:r>
              <a:rPr lang="cs-CZ" sz="1400" dirty="0" smtClean="0"/>
              <a:t> </a:t>
            </a:r>
            <a:r>
              <a:rPr lang="en-US" sz="1400" dirty="0" smtClean="0"/>
              <a:t>w</a:t>
            </a:r>
            <a:r>
              <a:rPr lang="en-US" sz="1400" baseline="-25000" dirty="0" smtClean="0"/>
              <a:t>1</a:t>
            </a:r>
            <a:r>
              <a:rPr lang="cs-CZ" sz="1400" baseline="30000" dirty="0" smtClean="0"/>
              <a:t>1 </a:t>
            </a:r>
            <a:r>
              <a:rPr lang="en-US" sz="1400" dirty="0" smtClean="0"/>
              <a:t>+w</a:t>
            </a:r>
            <a:r>
              <a:rPr lang="en-US" sz="1400" baseline="-25000" dirty="0" smtClean="0"/>
              <a:t>1</a:t>
            </a:r>
            <a:r>
              <a:rPr lang="cs-CZ" sz="1400" baseline="30000" dirty="0" smtClean="0"/>
              <a:t>2</a:t>
            </a:r>
            <a:r>
              <a:rPr lang="en-US" sz="1400" dirty="0" smtClean="0"/>
              <a:t>+w</a:t>
            </a:r>
            <a:r>
              <a:rPr lang="en-US" sz="1400" baseline="-25000" dirty="0" smtClean="0"/>
              <a:t>1</a:t>
            </a:r>
            <a:r>
              <a:rPr lang="en-US" sz="1400" baseline="30000" dirty="0" smtClean="0"/>
              <a:t>3</a:t>
            </a:r>
            <a:endParaRPr lang="cs-CZ" sz="1400" baseline="30000" dirty="0" smtClean="0"/>
          </a:p>
        </p:txBody>
      </p:sp>
      <p:sp>
        <p:nvSpPr>
          <p:cNvPr id="51" name="Diamond 61"/>
          <p:cNvSpPr/>
          <p:nvPr/>
        </p:nvSpPr>
        <p:spPr>
          <a:xfrm>
            <a:off x="5647508" y="3071810"/>
            <a:ext cx="142876" cy="14287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7143768" y="1428736"/>
          <a:ext cx="357188" cy="466725"/>
        </p:xfrm>
        <a:graphic>
          <a:graphicData uri="http://schemas.openxmlformats.org/presentationml/2006/ole">
            <p:oleObj spid="_x0000_s32772" name="Rovnice" r:id="rId5" imgW="164880" imgH="215640" progId="Equation.3">
              <p:embed/>
            </p:oleObj>
          </a:graphicData>
        </a:graphic>
      </p:graphicFrame>
      <p:sp>
        <p:nvSpPr>
          <p:cNvPr id="29" name="Diamond 59"/>
          <p:cNvSpPr/>
          <p:nvPr/>
        </p:nvSpPr>
        <p:spPr>
          <a:xfrm>
            <a:off x="3890146" y="3828444"/>
            <a:ext cx="142876" cy="14287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6338091" y="4912717"/>
          <a:ext cx="409575" cy="487363"/>
        </p:xfrm>
        <a:graphic>
          <a:graphicData uri="http://schemas.openxmlformats.org/presentationml/2006/ole">
            <p:oleObj spid="_x0000_s32774" name="Rovnice" r:id="rId6" imgW="203040" imgH="241200" progId="Equation.3">
              <p:embed/>
            </p:oleObj>
          </a:graphicData>
        </a:graphic>
      </p:graphicFrame>
      <p:sp>
        <p:nvSpPr>
          <p:cNvPr id="35" name="TextBox 72"/>
          <p:cNvSpPr txBox="1"/>
          <p:nvPr/>
        </p:nvSpPr>
        <p:spPr>
          <a:xfrm>
            <a:off x="5214942" y="2714620"/>
            <a:ext cx="8412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</a:t>
            </a:r>
            <a:r>
              <a:rPr lang="en-US" sz="1600" baseline="-25000" dirty="0" smtClean="0"/>
              <a:t>i</a:t>
            </a:r>
            <a:r>
              <a:rPr lang="en-US" sz="1600" baseline="30000" dirty="0" smtClean="0"/>
              <a:t>3</a:t>
            </a:r>
            <a:endParaRPr lang="cs-CZ" sz="1600" baseline="30000" dirty="0"/>
          </a:p>
        </p:txBody>
      </p:sp>
      <p:pic>
        <p:nvPicPr>
          <p:cNvPr id="36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71538" y="2357430"/>
            <a:ext cx="13049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28662" y="3295655"/>
            <a:ext cx="18288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401080" cy="3019242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latin typeface="Calibri" pitchFamily="34" charset="0"/>
              </a:rPr>
              <a:t>Introduce two errors </a:t>
            </a:r>
            <a:r>
              <a:rPr lang="en-US" sz="2800" i="1" dirty="0" smtClean="0">
                <a:latin typeface="Calibri" pitchFamily="34" charset="0"/>
              </a:rPr>
              <a:t>σ</a:t>
            </a:r>
            <a:r>
              <a:rPr lang="en-US" sz="2800" i="1" baseline="30000" dirty="0" smtClean="0">
                <a:latin typeface="Calibri" pitchFamily="34" charset="0"/>
              </a:rPr>
              <a:t>+</a:t>
            </a:r>
            <a:r>
              <a:rPr lang="en-US" sz="2800" dirty="0" smtClean="0">
                <a:latin typeface="Calibri" pitchFamily="34" charset="0"/>
              </a:rPr>
              <a:t> and </a:t>
            </a:r>
            <a:r>
              <a:rPr lang="en-US" sz="2800" i="1" dirty="0" smtClean="0">
                <a:latin typeface="Calibri" pitchFamily="34" charset="0"/>
              </a:rPr>
              <a:t>σ</a:t>
            </a:r>
            <a:r>
              <a:rPr lang="en-US" sz="2800" i="1" baseline="30000" dirty="0" smtClean="0">
                <a:latin typeface="Calibri" pitchFamily="34" charset="0"/>
              </a:rPr>
              <a:t>−</a:t>
            </a:r>
            <a:r>
              <a:rPr lang="en-US" sz="2800" dirty="0" smtClean="0">
                <a:latin typeface="Calibri" pitchFamily="34" charset="0"/>
              </a:rPr>
              <a:t> for each alternative</a:t>
            </a:r>
            <a:r>
              <a:rPr lang="en-US" sz="2800" i="1" dirty="0" smtClean="0">
                <a:latin typeface="Calibri" pitchFamily="34" charset="0"/>
              </a:rPr>
              <a:t> </a:t>
            </a:r>
          </a:p>
          <a:p>
            <a:r>
              <a:rPr lang="en-US" sz="2800" dirty="0" err="1" smtClean="0">
                <a:latin typeface="Calibri" pitchFamily="34" charset="0"/>
              </a:rPr>
              <a:t>Susbtract</a:t>
            </a:r>
            <a:r>
              <a:rPr lang="en-US" sz="2800" dirty="0" smtClean="0">
                <a:latin typeface="Calibri" pitchFamily="34" charset="0"/>
              </a:rPr>
              <a:t> utilities of consecutive alternatives:</a:t>
            </a:r>
            <a:endParaRPr lang="en-US" sz="2800" dirty="0" smtClean="0">
              <a:latin typeface="Calibri" pitchFamily="34" charset="0"/>
            </a:endParaRPr>
          </a:p>
          <a:p>
            <a:endParaRPr lang="en-US" sz="2800" dirty="0" smtClean="0">
              <a:latin typeface="Calibri" pitchFamily="34" charset="0"/>
            </a:endParaRPr>
          </a:p>
          <a:p>
            <a:endParaRPr lang="en-US" sz="2800" dirty="0" smtClean="0">
              <a:latin typeface="Calibri" pitchFamily="34" charset="0"/>
            </a:endParaRPr>
          </a:p>
          <a:p>
            <a:endParaRPr lang="en-US" sz="2800" dirty="0" smtClean="0">
              <a:latin typeface="Calibri" pitchFamily="34" charset="0"/>
            </a:endParaRPr>
          </a:p>
          <a:p>
            <a:endParaRPr lang="en-US" sz="2800" dirty="0" smtClean="0">
              <a:latin typeface="Calibri" pitchFamily="34" charset="0"/>
            </a:endParaRPr>
          </a:p>
          <a:p>
            <a:endParaRPr lang="en-US" sz="2800" dirty="0" smtClean="0">
              <a:latin typeface="Calibri" pitchFamily="34" charset="0"/>
            </a:endParaRPr>
          </a:p>
          <a:p>
            <a:r>
              <a:rPr lang="en-US" sz="2800" dirty="0" smtClean="0">
                <a:latin typeface="Calibri" pitchFamily="34" charset="0"/>
              </a:rPr>
              <a:t>Objective function minimizes the sum of errors </a:t>
            </a:r>
            <a:r>
              <a:rPr lang="en-US" sz="2800" i="1" dirty="0" smtClean="0">
                <a:latin typeface="Calibri" pitchFamily="34" charset="0"/>
              </a:rPr>
              <a:t>σ</a:t>
            </a:r>
            <a:r>
              <a:rPr lang="en-US" sz="2800" i="1" baseline="30000" dirty="0" smtClean="0">
                <a:latin typeface="Calibri" pitchFamily="34" charset="0"/>
              </a:rPr>
              <a:t>+</a:t>
            </a:r>
            <a:r>
              <a:rPr lang="en-US" sz="2800" dirty="0" smtClean="0">
                <a:latin typeface="Calibri" pitchFamily="34" charset="0"/>
              </a:rPr>
              <a:t> and </a:t>
            </a:r>
            <a:r>
              <a:rPr lang="en-US" sz="2800" i="1" dirty="0" smtClean="0">
                <a:latin typeface="Calibri" pitchFamily="34" charset="0"/>
              </a:rPr>
              <a:t>σ</a:t>
            </a:r>
            <a:r>
              <a:rPr lang="en-US" sz="2800" i="1" baseline="30000" dirty="0" smtClean="0">
                <a:latin typeface="Calibri" pitchFamily="34" charset="0"/>
              </a:rPr>
              <a:t>−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endParaRPr lang="en-US" sz="2800" dirty="0" smtClean="0">
              <a:latin typeface="Calibri" pitchFamily="34" charset="0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Infering</a:t>
            </a:r>
            <a:r>
              <a:rPr lang="en-US" dirty="0" smtClean="0"/>
              <a:t> </a:t>
            </a:r>
            <a:r>
              <a:rPr lang="cs-CZ" dirty="0" err="1" smtClean="0"/>
              <a:t>marginal</a:t>
            </a:r>
            <a:r>
              <a:rPr lang="cs-CZ" dirty="0" smtClean="0"/>
              <a:t> </a:t>
            </a:r>
            <a:r>
              <a:rPr lang="cs-CZ" dirty="0" err="1" smtClean="0"/>
              <a:t>utilities</a:t>
            </a:r>
            <a:r>
              <a:rPr lang="en-US" dirty="0" smtClean="0"/>
              <a:t> from the ranking</a:t>
            </a:r>
            <a:endParaRPr lang="cs-CZ" dirty="0"/>
          </a:p>
        </p:txBody>
      </p:sp>
      <p:graphicFrame>
        <p:nvGraphicFramePr>
          <p:cNvPr id="44034" name="Object 3"/>
          <p:cNvGraphicFramePr>
            <a:graphicFrameLocks noChangeAspect="1"/>
          </p:cNvGraphicFramePr>
          <p:nvPr/>
        </p:nvGraphicFramePr>
        <p:xfrm>
          <a:off x="928662" y="2428868"/>
          <a:ext cx="7315200" cy="381000"/>
        </p:xfrm>
        <a:graphic>
          <a:graphicData uri="http://schemas.openxmlformats.org/presentationml/2006/ole">
            <p:oleObj spid="_x0000_s44034" name="Equation" r:id="rId3" imgW="7315200" imgH="380880" progId="">
              <p:embed/>
            </p:oleObj>
          </a:graphicData>
        </a:graphic>
      </p:graphicFrame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2852742"/>
            <a:ext cx="49720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Obdélník 7"/>
          <p:cNvSpPr/>
          <p:nvPr/>
        </p:nvSpPr>
        <p:spPr>
          <a:xfrm>
            <a:off x="571472" y="5572140"/>
            <a:ext cx="84296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	d(A1,A2) = w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cs-CZ" baseline="30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baseline="30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aseline="30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+</a:t>
            </a:r>
            <a:r>
              <a:rPr lang="en-US" baseline="30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w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n-US" baseline="30000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cs-CZ" baseline="30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+ w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baseline="30000" dirty="0" smtClean="0">
                <a:latin typeface="Calibri" pitchFamily="34" charset="0"/>
                <a:cs typeface="Calibri" pitchFamily="34" charset="0"/>
              </a:rPr>
              <a:t>1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+</a:t>
            </a:r>
            <a:r>
              <a:rPr lang="en-US" baseline="30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w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en-US" baseline="30000" dirty="0" smtClean="0">
                <a:latin typeface="Calibri" pitchFamily="34" charset="0"/>
                <a:cs typeface="Calibri" pitchFamily="34" charset="0"/>
              </a:rPr>
              <a:t>1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&gt;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δ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δ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= 0.05 </a:t>
            </a: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9" name="Zástupný symbol pro obsah 1"/>
          <p:cNvSpPr txBox="1">
            <a:spLocks/>
          </p:cNvSpPr>
          <p:nvPr/>
        </p:nvSpPr>
        <p:spPr>
          <a:xfrm>
            <a:off x="457200" y="4572008"/>
            <a:ext cx="8401080" cy="1000132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A1: u(John) = w</a:t>
            </a:r>
            <a:r>
              <a:rPr kumimoji="0" lang="en-US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cs-CZ" sz="20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+w</a:t>
            </a:r>
            <a:r>
              <a:rPr kumimoji="0" lang="en-US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cs-CZ" sz="20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0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</a:t>
            </a:r>
            <a:r>
              <a:rPr kumimoji="0" lang="en-US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0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cs-CZ" sz="20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+w</a:t>
            </a:r>
            <a:r>
              <a:rPr kumimoji="0" lang="en-US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0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   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A2: u(Ashley) = w</a:t>
            </a:r>
            <a:r>
              <a:rPr kumimoji="0" lang="en-US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cs-CZ" sz="20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+w</a:t>
            </a:r>
            <a:r>
              <a:rPr kumimoji="0" lang="en-US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0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000" b="0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Since Rank(John) = 1 and Rank(Ashley)=2 then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4572000" y="62116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n-US" dirty="0" smtClean="0"/>
              <a:t>Errors </a:t>
            </a:r>
            <a:r>
              <a:rPr lang="en-US" i="1" dirty="0" smtClean="0">
                <a:latin typeface="Calibri" pitchFamily="34" charset="0"/>
              </a:rPr>
              <a:t>σ</a:t>
            </a:r>
            <a:r>
              <a:rPr lang="en-US" i="1" baseline="30000" dirty="0" smtClean="0">
                <a:latin typeface="Calibri" pitchFamily="34" charset="0"/>
              </a:rPr>
              <a:t>+</a:t>
            </a:r>
            <a:r>
              <a:rPr lang="en-US" dirty="0" smtClean="0">
                <a:latin typeface="Calibri" pitchFamily="34" charset="0"/>
              </a:rPr>
              <a:t> and </a:t>
            </a:r>
            <a:r>
              <a:rPr lang="en-US" i="1" dirty="0" smtClean="0">
                <a:latin typeface="Calibri" pitchFamily="34" charset="0"/>
              </a:rPr>
              <a:t>σ</a:t>
            </a:r>
            <a:r>
              <a:rPr lang="en-US" i="1" baseline="30000" dirty="0" smtClean="0">
                <a:latin typeface="Calibri" pitchFamily="34" charset="0"/>
              </a:rPr>
              <a:t>− </a:t>
            </a:r>
            <a:r>
              <a:rPr lang="en-US" dirty="0" smtClean="0"/>
              <a:t>allow UTA to find imperfect solutions 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571472" y="5568751"/>
            <a:ext cx="84296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	d(A1,A2) = w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cs-CZ" baseline="30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baseline="30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+</a:t>
            </a:r>
            <a:r>
              <a:rPr lang="en-US" baseline="30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w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n-US" baseline="30000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cs-CZ" baseline="30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+w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baseline="30000" dirty="0" smtClean="0">
                <a:latin typeface="Calibri" pitchFamily="34" charset="0"/>
                <a:cs typeface="Calibri" pitchFamily="34" charset="0"/>
              </a:rPr>
              <a:t>1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+</a:t>
            </a:r>
            <a:r>
              <a:rPr lang="en-US" baseline="30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w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en-US" baseline="30000" dirty="0" smtClean="0">
                <a:latin typeface="Calibri" pitchFamily="34" charset="0"/>
                <a:cs typeface="Calibri" pitchFamily="34" charset="0"/>
              </a:rPr>
              <a:t>1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+</a:t>
            </a:r>
            <a:r>
              <a:rPr lang="en-US" baseline="30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σ</a:t>
            </a:r>
            <a:r>
              <a:rPr lang="en-US" i="1" baseline="-250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n-US" i="1" baseline="30000" dirty="0" smtClean="0">
                <a:latin typeface="Calibri" pitchFamily="34" charset="0"/>
                <a:cs typeface="Calibri" pitchFamily="34" charset="0"/>
              </a:rPr>
              <a:t>+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+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σ</a:t>
            </a:r>
            <a:r>
              <a:rPr lang="en-US" i="1" baseline="-250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n-US" i="1" baseline="30000" dirty="0" smtClean="0">
                <a:latin typeface="Calibri" pitchFamily="34" charset="0"/>
                <a:cs typeface="Calibri" pitchFamily="34" charset="0"/>
              </a:rPr>
              <a:t>−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+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σ</a:t>
            </a:r>
            <a:r>
              <a:rPr lang="en-US" i="1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i="1" baseline="30000" dirty="0" smtClean="0">
                <a:latin typeface="Calibri" pitchFamily="34" charset="0"/>
                <a:cs typeface="Calibri" pitchFamily="34" charset="0"/>
              </a:rPr>
              <a:t>+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-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σ</a:t>
            </a:r>
            <a:r>
              <a:rPr lang="en-US" i="1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i="1" baseline="30000" dirty="0" smtClean="0">
                <a:latin typeface="Calibri" pitchFamily="34" charset="0"/>
                <a:cs typeface="Calibri" pitchFamily="34" charset="0"/>
              </a:rPr>
              <a:t>−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 &gt;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δ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δ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= 0.05 </a:t>
            </a: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12" name="Obdélník 11"/>
          <p:cNvSpPr/>
          <p:nvPr/>
        </p:nvSpPr>
        <p:spPr>
          <a:xfrm>
            <a:off x="4429124" y="607220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Other constraints may prevent this hard constraint to hold</a:t>
            </a:r>
            <a:endParaRPr lang="cs-CZ" dirty="0"/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3071810"/>
            <a:ext cx="2381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786058"/>
            <a:ext cx="2741613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2714620"/>
            <a:ext cx="297497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2857496"/>
            <a:ext cx="2744787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TextBox 9"/>
          <p:cNvSpPr txBox="1">
            <a:spLocks noChangeArrowheads="1"/>
          </p:cNvSpPr>
          <p:nvPr/>
        </p:nvSpPr>
        <p:spPr bwMode="auto">
          <a:xfrm>
            <a:off x="1285852" y="4643446"/>
            <a:ext cx="1428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dirty="0" err="1" smtClean="0"/>
              <a:t>Looks</a:t>
            </a:r>
            <a:endParaRPr lang="cs-CZ" dirty="0"/>
          </a:p>
        </p:txBody>
      </p:sp>
      <p:sp>
        <p:nvSpPr>
          <p:cNvPr id="7177" name="TextBox 10"/>
          <p:cNvSpPr txBox="1">
            <a:spLocks noChangeArrowheads="1"/>
          </p:cNvSpPr>
          <p:nvPr/>
        </p:nvSpPr>
        <p:spPr bwMode="auto">
          <a:xfrm>
            <a:off x="4357686" y="4714884"/>
            <a:ext cx="1357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dirty="0" err="1" smtClean="0"/>
              <a:t>Wittiness</a:t>
            </a:r>
            <a:endParaRPr lang="cs-CZ" dirty="0"/>
          </a:p>
        </p:txBody>
      </p:sp>
      <p:sp>
        <p:nvSpPr>
          <p:cNvPr id="7178" name="TextBox 11"/>
          <p:cNvSpPr txBox="1">
            <a:spLocks noChangeArrowheads="1"/>
          </p:cNvSpPr>
          <p:nvPr/>
        </p:nvSpPr>
        <p:spPr bwMode="auto">
          <a:xfrm>
            <a:off x="6929454" y="4714884"/>
            <a:ext cx="1785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dirty="0" err="1" smtClean="0"/>
              <a:t>Attitude</a:t>
            </a:r>
            <a:r>
              <a:rPr lang="cs-CZ" dirty="0" smtClean="0"/>
              <a:t> to sport</a:t>
            </a:r>
            <a:endParaRPr lang="cs-CZ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00034" y="1626826"/>
            <a:ext cx="8229600" cy="4525962"/>
          </a:xfrm>
        </p:spPr>
        <p:txBody>
          <a:bodyPr/>
          <a:lstStyle/>
          <a:p>
            <a:pPr eaLnBrk="1" hangingPunct="1"/>
            <a:endParaRPr lang="en-US" sz="2800" dirty="0" smtClean="0"/>
          </a:p>
          <a:p>
            <a:pPr eaLnBrk="1" hangingPunct="1"/>
            <a:r>
              <a:rPr lang="cs-CZ" sz="2400" dirty="0" err="1" smtClean="0"/>
              <a:t>Explanation</a:t>
            </a:r>
            <a:r>
              <a:rPr lang="cs-CZ" sz="2400" dirty="0" smtClean="0"/>
              <a:t> </a:t>
            </a:r>
            <a:r>
              <a:rPr lang="cs-CZ" sz="2400" dirty="0" err="1" smtClean="0"/>
              <a:t>for</a:t>
            </a:r>
            <a:r>
              <a:rPr lang="cs-CZ" sz="2400" dirty="0" smtClean="0"/>
              <a:t> </a:t>
            </a:r>
            <a:r>
              <a:rPr lang="cs-CZ" sz="2400" dirty="0" err="1" smtClean="0"/>
              <a:t>stated</a:t>
            </a:r>
            <a:r>
              <a:rPr lang="cs-CZ" sz="2400" dirty="0" smtClean="0"/>
              <a:t> </a:t>
            </a:r>
            <a:r>
              <a:rPr lang="cs-CZ" sz="2400" dirty="0" err="1" smtClean="0"/>
              <a:t>order</a:t>
            </a:r>
            <a:endParaRPr lang="en-US" sz="2400" dirty="0" smtClean="0"/>
          </a:p>
          <a:p>
            <a:pPr lvl="1"/>
            <a:r>
              <a:rPr lang="en-US" sz="2400" dirty="0" smtClean="0"/>
              <a:t>a</a:t>
            </a:r>
            <a:r>
              <a:rPr lang="en-US" sz="2400" baseline="-25000" dirty="0" smtClean="0"/>
              <a:t>1    </a:t>
            </a:r>
            <a:r>
              <a:rPr lang="en-US" sz="2400" dirty="0" smtClean="0"/>
              <a:t>a</a:t>
            </a:r>
            <a:r>
              <a:rPr lang="en-US" sz="2400" baseline="-25000" dirty="0" smtClean="0"/>
              <a:t>2 </a:t>
            </a:r>
            <a:r>
              <a:rPr lang="en-US" sz="2400" dirty="0" smtClean="0"/>
              <a:t>  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  </a:t>
            </a:r>
            <a:r>
              <a:rPr lang="en-US" sz="2400" dirty="0" smtClean="0"/>
              <a:t>a</a:t>
            </a:r>
            <a:r>
              <a:rPr lang="en-US" sz="2400" baseline="-25000" dirty="0" smtClean="0"/>
              <a:t>4 </a:t>
            </a:r>
            <a:r>
              <a:rPr lang="en-US" sz="2400" dirty="0" smtClean="0"/>
              <a:t>   </a:t>
            </a:r>
            <a:r>
              <a:rPr lang="en-US" sz="2400" dirty="0" smtClean="0"/>
              <a:t>a</a:t>
            </a:r>
            <a:r>
              <a:rPr lang="en-US" sz="2400" baseline="-25000" dirty="0" smtClean="0"/>
              <a:t>5</a:t>
            </a:r>
            <a:endParaRPr lang="cs-CZ" sz="2400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err="1" smtClean="0"/>
              <a:t>Example</a:t>
            </a:r>
            <a:endParaRPr lang="cs-CZ" dirty="0" smtClean="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214678" y="5143512"/>
            <a:ext cx="542928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/>
              <a:t>By </a:t>
            </a:r>
            <a:r>
              <a:rPr lang="cs-CZ" sz="2000" dirty="0" err="1" smtClean="0"/>
              <a:t>applying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model </a:t>
            </a:r>
            <a:r>
              <a:rPr lang="cs-CZ" sz="2000" dirty="0" err="1" smtClean="0"/>
              <a:t>back</a:t>
            </a:r>
            <a:r>
              <a:rPr lang="cs-CZ" sz="2000" dirty="0" smtClean="0"/>
              <a:t> to data </a:t>
            </a:r>
            <a:r>
              <a:rPr lang="cs-CZ" sz="2000" dirty="0" err="1" smtClean="0"/>
              <a:t>we</a:t>
            </a:r>
            <a:r>
              <a:rPr lang="cs-CZ" sz="2000" dirty="0" smtClean="0"/>
              <a:t> </a:t>
            </a:r>
            <a:r>
              <a:rPr lang="cs-CZ" sz="2000" dirty="0" err="1" smtClean="0"/>
              <a:t>get</a:t>
            </a:r>
            <a:r>
              <a:rPr lang="cs-CZ" sz="2000" dirty="0" smtClean="0"/>
              <a:t>:</a:t>
            </a:r>
            <a:endParaRPr lang="cs-CZ" sz="2000" dirty="0"/>
          </a:p>
          <a:p>
            <a:r>
              <a:rPr lang="cs-CZ" sz="2000" dirty="0"/>
              <a:t>		</a:t>
            </a:r>
            <a:r>
              <a:rPr lang="cs-CZ" sz="2000" dirty="0" smtClean="0"/>
              <a:t>  </a:t>
            </a:r>
            <a:r>
              <a:rPr lang="cs-CZ" sz="2000" dirty="0"/>
              <a:t>a</a:t>
            </a:r>
            <a:r>
              <a:rPr lang="cs-CZ" sz="2000" baseline="-25000" dirty="0"/>
              <a:t>1</a:t>
            </a:r>
            <a:r>
              <a:rPr lang="cs-CZ" sz="2000" dirty="0"/>
              <a:t> </a:t>
            </a:r>
            <a:r>
              <a:rPr lang="en-US" sz="2000" dirty="0" smtClean="0"/>
              <a:t>     a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    a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</a:t>
            </a:r>
            <a:r>
              <a:rPr lang="en-US" sz="2000" b="1" dirty="0" smtClean="0">
                <a:latin typeface="Times New Roman"/>
                <a:ea typeface="Times New Roman"/>
                <a:cs typeface="Times New Roman"/>
              </a:rPr>
              <a:t>~</a:t>
            </a:r>
            <a:r>
              <a:rPr lang="en-US" sz="2000" dirty="0" smtClean="0"/>
              <a:t> </a:t>
            </a:r>
            <a:r>
              <a:rPr lang="en-US" sz="2000" dirty="0"/>
              <a:t>a</a:t>
            </a:r>
            <a:r>
              <a:rPr lang="en-US" sz="2000" baseline="-25000" dirty="0"/>
              <a:t>4</a:t>
            </a:r>
            <a:r>
              <a:rPr lang="en-US" sz="2000" dirty="0"/>
              <a:t> </a:t>
            </a:r>
            <a:r>
              <a:rPr lang="en-US" sz="2000" b="1" dirty="0" smtClean="0">
                <a:latin typeface="Times New Roman"/>
                <a:ea typeface="Times New Roman"/>
                <a:cs typeface="Times New Roman"/>
              </a:rPr>
              <a:t>~</a:t>
            </a:r>
            <a:r>
              <a:rPr lang="en-US" sz="2000" dirty="0" smtClean="0"/>
              <a:t> </a:t>
            </a:r>
            <a:r>
              <a:rPr lang="en-US" sz="2000" dirty="0"/>
              <a:t>a</a:t>
            </a:r>
            <a:r>
              <a:rPr lang="en-US" sz="2000" baseline="-25000" dirty="0"/>
              <a:t>5</a:t>
            </a:r>
          </a:p>
          <a:p>
            <a:pPr>
              <a:buFont typeface="Arial" charset="0"/>
              <a:buChar char="•"/>
            </a:pPr>
            <a:endParaRPr lang="cs-CZ" sz="2000" dirty="0"/>
          </a:p>
          <a:p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discovered</a:t>
            </a:r>
            <a:r>
              <a:rPr lang="cs-CZ" sz="2000" dirty="0" smtClean="0"/>
              <a:t> </a:t>
            </a:r>
            <a:r>
              <a:rPr lang="cs-CZ" sz="2000" dirty="0" err="1" smtClean="0"/>
              <a:t>solution</a:t>
            </a:r>
            <a:r>
              <a:rPr lang="cs-CZ" sz="2000" dirty="0" smtClean="0"/>
              <a:t> </a:t>
            </a:r>
            <a:r>
              <a:rPr lang="cs-CZ" sz="2000" dirty="0" err="1" smtClean="0"/>
              <a:t>does</a:t>
            </a:r>
            <a:r>
              <a:rPr lang="cs-CZ" sz="2000" dirty="0" smtClean="0"/>
              <a:t> not </a:t>
            </a:r>
            <a:r>
              <a:rPr lang="cs-CZ" sz="2000" dirty="0" err="1" smtClean="0"/>
              <a:t>fully</a:t>
            </a:r>
            <a:r>
              <a:rPr lang="cs-CZ" sz="2000" dirty="0" smtClean="0"/>
              <a:t> </a:t>
            </a:r>
            <a:r>
              <a:rPr lang="en-US" sz="2000" dirty="0" smtClean="0"/>
              <a:t>comply with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en-US" sz="2000" dirty="0" smtClean="0"/>
              <a:t>stated </a:t>
            </a:r>
            <a:r>
              <a:rPr lang="cs-CZ" sz="2000" dirty="0" err="1" smtClean="0"/>
              <a:t>order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alternatives</a:t>
            </a:r>
            <a:r>
              <a:rPr lang="cs-CZ" sz="2000" dirty="0" smtClean="0"/>
              <a:t> </a:t>
            </a:r>
            <a:endParaRPr lang="cs-CZ" sz="2000" dirty="0"/>
          </a:p>
          <a:p>
            <a:pPr>
              <a:buFont typeface="Arial" charset="0"/>
              <a:buChar char="•"/>
            </a:pPr>
            <a:endParaRPr lang="cs-CZ" sz="2000" dirty="0"/>
          </a:p>
          <a:p>
            <a:pPr>
              <a:buFont typeface="Arial" charset="0"/>
              <a:buChar char="•"/>
            </a:pPr>
            <a:endParaRPr lang="cs-CZ" sz="2000" dirty="0"/>
          </a:p>
          <a:p>
            <a:endParaRPr lang="cs-CZ" sz="1400" dirty="0"/>
          </a:p>
          <a:p>
            <a:endParaRPr lang="cs-CZ" sz="1400" dirty="0"/>
          </a:p>
        </p:txBody>
      </p:sp>
      <p:graphicFrame>
        <p:nvGraphicFramePr>
          <p:cNvPr id="11" name="Table 3"/>
          <p:cNvGraphicFramePr>
            <a:graphicFrameLocks noGrp="1"/>
          </p:cNvGraphicFramePr>
          <p:nvPr/>
        </p:nvGraphicFramePr>
        <p:xfrm>
          <a:off x="4286248" y="142852"/>
          <a:ext cx="4714909" cy="1913983"/>
        </p:xfrm>
        <a:graphic>
          <a:graphicData uri="http://schemas.openxmlformats.org/drawingml/2006/table">
            <a:tbl>
              <a:tblPr/>
              <a:tblGrid>
                <a:gridCol w="714380"/>
                <a:gridCol w="1074032"/>
                <a:gridCol w="797183"/>
                <a:gridCol w="1216750"/>
                <a:gridCol w="912564"/>
              </a:tblGrid>
              <a:tr h="389983"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Pref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Name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Look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Wittiness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Sport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00796"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John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00796"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Ashley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00796"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Peter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00796"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Martin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00796"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pic>
        <p:nvPicPr>
          <p:cNvPr id="542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78" y="2571744"/>
            <a:ext cx="2381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27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43174" y="2571744"/>
            <a:ext cx="2381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279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47859" y="2571744"/>
            <a:ext cx="2381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280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00166" y="2571744"/>
            <a:ext cx="2381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72132" y="5552684"/>
            <a:ext cx="2381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91263" y="5529482"/>
            <a:ext cx="2381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/>
      <p:bldP spid="7177" grpId="0"/>
      <p:bldP spid="7178" grpId="0"/>
      <p:bldP spid="717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000" dirty="0" smtClean="0"/>
              <a:t>In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example</a:t>
            </a:r>
            <a:r>
              <a:rPr lang="cs-CZ" sz="2000" dirty="0" smtClean="0"/>
              <a:t>, a </a:t>
            </a:r>
            <a:r>
              <a:rPr lang="cs-CZ" sz="2000" dirty="0" err="1" smtClean="0"/>
              <a:t>fully</a:t>
            </a:r>
            <a:r>
              <a:rPr lang="cs-CZ" sz="2000" dirty="0" smtClean="0"/>
              <a:t> </a:t>
            </a:r>
            <a:r>
              <a:rPr lang="cs-CZ" sz="2000" dirty="0" err="1" smtClean="0"/>
              <a:t>fitting</a:t>
            </a:r>
            <a:r>
              <a:rPr lang="cs-CZ" sz="2000" dirty="0" smtClean="0"/>
              <a:t> model </a:t>
            </a:r>
            <a:r>
              <a:rPr lang="cs-CZ" sz="2000" dirty="0" err="1" smtClean="0"/>
              <a:t>was</a:t>
            </a:r>
            <a:r>
              <a:rPr lang="cs-CZ" sz="2000" dirty="0" smtClean="0"/>
              <a:t> not </a:t>
            </a:r>
            <a:r>
              <a:rPr lang="cs-CZ" sz="2000" dirty="0" err="1" smtClean="0"/>
              <a:t>found</a:t>
            </a:r>
            <a:r>
              <a:rPr lang="cs-CZ" sz="2000" dirty="0" smtClean="0"/>
              <a:t> </a:t>
            </a:r>
            <a:r>
              <a:rPr lang="cs-CZ" sz="2000" dirty="0" err="1" smtClean="0"/>
              <a:t>because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preferences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DM </a:t>
            </a:r>
            <a:r>
              <a:rPr lang="cs-CZ" sz="2000" dirty="0" err="1" smtClean="0"/>
              <a:t>were</a:t>
            </a:r>
            <a:r>
              <a:rPr lang="en-US" sz="2000" dirty="0" smtClean="0"/>
              <a:t> actually</a:t>
            </a:r>
            <a:r>
              <a:rPr lang="cs-CZ" sz="2000" dirty="0" smtClean="0"/>
              <a:t> </a:t>
            </a:r>
            <a:r>
              <a:rPr lang="cs-CZ" sz="2000" dirty="0" smtClean="0"/>
              <a:t>non-</a:t>
            </a:r>
            <a:r>
              <a:rPr lang="cs-CZ" sz="2000" dirty="0" err="1" smtClean="0"/>
              <a:t>monotonic</a:t>
            </a:r>
            <a:r>
              <a:rPr lang="cs-CZ" sz="2000" dirty="0" smtClean="0"/>
              <a:t> in </a:t>
            </a:r>
            <a:r>
              <a:rPr lang="cs-CZ" sz="2000" dirty="0" err="1" smtClean="0"/>
              <a:t>criterion</a:t>
            </a:r>
            <a:r>
              <a:rPr lang="en-US" sz="2000" dirty="0" smtClean="0"/>
              <a:t> </a:t>
            </a:r>
            <a:r>
              <a:rPr lang="cs-CZ" sz="2000" dirty="0" smtClean="0"/>
              <a:t>„g3: Sport“</a:t>
            </a:r>
          </a:p>
          <a:p>
            <a:pPr eaLnBrk="1" hangingPunct="1"/>
            <a:r>
              <a:rPr lang="cs-CZ" sz="2000" dirty="0" smtClean="0"/>
              <a:t>UTA </a:t>
            </a:r>
            <a:r>
              <a:rPr lang="cs-CZ" sz="2000" dirty="0" err="1" smtClean="0"/>
              <a:t>assumes</a:t>
            </a:r>
            <a:r>
              <a:rPr lang="cs-CZ" sz="2000" dirty="0" smtClean="0"/>
              <a:t> </a:t>
            </a:r>
            <a:r>
              <a:rPr lang="cs-CZ" sz="2000" dirty="0" err="1" smtClean="0"/>
              <a:t>monotonic</a:t>
            </a:r>
            <a:r>
              <a:rPr lang="cs-CZ" sz="2000" dirty="0" smtClean="0"/>
              <a:t> </a:t>
            </a:r>
            <a:r>
              <a:rPr lang="cs-CZ" sz="2000" dirty="0" err="1" smtClean="0"/>
              <a:t>preferences</a:t>
            </a:r>
            <a:endParaRPr lang="cs-CZ" sz="2000" dirty="0" smtClean="0"/>
          </a:p>
          <a:p>
            <a:pPr eaLnBrk="1" hangingPunct="1"/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only</a:t>
            </a:r>
            <a:r>
              <a:rPr lang="cs-CZ" sz="2000" dirty="0" smtClean="0"/>
              <a:t> </a:t>
            </a:r>
            <a:r>
              <a:rPr lang="en-US" sz="2000" dirty="0" smtClean="0"/>
              <a:t>non monotonic</a:t>
            </a:r>
            <a:r>
              <a:rPr lang="cs-CZ" sz="2000" dirty="0" smtClean="0"/>
              <a:t> UTA </a:t>
            </a:r>
            <a:r>
              <a:rPr lang="cs-CZ" sz="2000" dirty="0" err="1" smtClean="0"/>
              <a:t>algorithm</a:t>
            </a:r>
            <a:r>
              <a:rPr lang="cs-CZ" sz="2000" dirty="0" smtClean="0"/>
              <a:t> (</a:t>
            </a:r>
            <a:r>
              <a:rPr lang="cs-CZ" sz="2000" dirty="0" err="1" smtClean="0"/>
              <a:t>Despotis</a:t>
            </a:r>
            <a:r>
              <a:rPr lang="cs-CZ" sz="2000" dirty="0" smtClean="0"/>
              <a:t>, </a:t>
            </a:r>
            <a:r>
              <a:rPr lang="cs-CZ" sz="2000" dirty="0" err="1" smtClean="0"/>
              <a:t>Zopounidis</a:t>
            </a:r>
            <a:r>
              <a:rPr lang="cs-CZ" sz="2000" dirty="0" smtClean="0"/>
              <a:t> 93) has </a:t>
            </a:r>
            <a:r>
              <a:rPr lang="cs-CZ" sz="2000" dirty="0" err="1" smtClean="0"/>
              <a:t>following</a:t>
            </a:r>
            <a:r>
              <a:rPr lang="cs-CZ" sz="2000" dirty="0" smtClean="0"/>
              <a:t> </a:t>
            </a:r>
            <a:r>
              <a:rPr lang="cs-CZ" sz="2000" dirty="0" err="1" smtClean="0"/>
              <a:t>limitations</a:t>
            </a:r>
            <a:r>
              <a:rPr lang="cs-CZ" sz="2000" dirty="0" smtClean="0"/>
              <a:t> </a:t>
            </a:r>
            <a:endParaRPr lang="en-US" sz="2000" dirty="0" smtClean="0"/>
          </a:p>
          <a:p>
            <a:pPr eaLnBrk="1" hangingPunct="1"/>
            <a:endParaRPr lang="cs-CZ" sz="2000" dirty="0" smtClean="0"/>
          </a:p>
          <a:p>
            <a:pPr lvl="1" eaLnBrk="1" hangingPunct="1"/>
            <a:r>
              <a:rPr lang="cs-CZ" sz="1800" dirty="0" err="1" smtClean="0"/>
              <a:t>The</a:t>
            </a:r>
            <a:r>
              <a:rPr lang="cs-CZ" sz="1800" dirty="0" smtClean="0"/>
              <a:t> </a:t>
            </a:r>
            <a:r>
              <a:rPr lang="cs-CZ" sz="1800" dirty="0" err="1" smtClean="0"/>
              <a:t>exact</a:t>
            </a:r>
            <a:r>
              <a:rPr lang="cs-CZ" sz="1800" dirty="0" smtClean="0"/>
              <a:t> utility </a:t>
            </a:r>
            <a:r>
              <a:rPr lang="cs-CZ" sz="1800" dirty="0" err="1" smtClean="0"/>
              <a:t>function</a:t>
            </a:r>
            <a:r>
              <a:rPr lang="cs-CZ" sz="1800" dirty="0" smtClean="0"/>
              <a:t> </a:t>
            </a:r>
            <a:r>
              <a:rPr lang="cs-CZ" sz="1800" dirty="0" err="1" smtClean="0"/>
              <a:t>shape</a:t>
            </a:r>
            <a:r>
              <a:rPr lang="cs-CZ" sz="1800" dirty="0" smtClean="0"/>
              <a:t> </a:t>
            </a:r>
            <a:r>
              <a:rPr lang="cs-CZ" sz="1800" dirty="0" err="1" smtClean="0"/>
              <a:t>need</a:t>
            </a:r>
            <a:r>
              <a:rPr lang="cs-CZ" sz="1800" dirty="0" smtClean="0"/>
              <a:t> to </a:t>
            </a:r>
            <a:r>
              <a:rPr lang="cs-CZ" sz="1800" dirty="0" err="1" smtClean="0"/>
              <a:t>be</a:t>
            </a:r>
            <a:r>
              <a:rPr lang="cs-CZ" sz="1800" dirty="0" smtClean="0"/>
              <a:t> </a:t>
            </a:r>
            <a:r>
              <a:rPr lang="cs-CZ" sz="1800" dirty="0" err="1" smtClean="0"/>
              <a:t>known</a:t>
            </a:r>
            <a:r>
              <a:rPr lang="cs-CZ" sz="1800" dirty="0" smtClean="0"/>
              <a:t> </a:t>
            </a:r>
            <a:r>
              <a:rPr lang="cs-CZ" sz="1800" dirty="0" err="1" smtClean="0"/>
              <a:t>beforehand</a:t>
            </a:r>
            <a:endParaRPr lang="en-US" sz="1800" dirty="0" smtClean="0"/>
          </a:p>
          <a:p>
            <a:pPr lvl="1" eaLnBrk="1" hangingPunct="1"/>
            <a:endParaRPr lang="cs-CZ" sz="1800" dirty="0" smtClean="0"/>
          </a:p>
          <a:p>
            <a:pPr lvl="1" eaLnBrk="1" hangingPunct="1"/>
            <a:r>
              <a:rPr lang="cs-CZ" sz="1800" dirty="0" err="1" smtClean="0"/>
              <a:t>There</a:t>
            </a:r>
            <a:r>
              <a:rPr lang="cs-CZ" sz="1800" dirty="0" smtClean="0"/>
              <a:t> </a:t>
            </a:r>
            <a:r>
              <a:rPr lang="cs-CZ" sz="1800" dirty="0" err="1" smtClean="0"/>
              <a:t>is</a:t>
            </a:r>
            <a:r>
              <a:rPr lang="cs-CZ" sz="1800" dirty="0" smtClean="0"/>
              <a:t> maximum </a:t>
            </a:r>
            <a:r>
              <a:rPr lang="cs-CZ" sz="1800" dirty="0" err="1" smtClean="0"/>
              <a:t>one</a:t>
            </a:r>
            <a:r>
              <a:rPr lang="cs-CZ" sz="1800" dirty="0" smtClean="0"/>
              <a:t> </a:t>
            </a:r>
            <a:r>
              <a:rPr lang="cs-CZ" sz="1800" dirty="0" err="1" smtClean="0"/>
              <a:t>change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shape</a:t>
            </a:r>
            <a:r>
              <a:rPr lang="cs-CZ" sz="1800" dirty="0" smtClean="0"/>
              <a:t> per utility </a:t>
            </a:r>
            <a:r>
              <a:rPr lang="cs-CZ" sz="1800" dirty="0" err="1" smtClean="0"/>
              <a:t>function</a:t>
            </a:r>
            <a:r>
              <a:rPr lang="cs-CZ" sz="1800" dirty="0" smtClean="0"/>
              <a:t> </a:t>
            </a:r>
            <a:endParaRPr lang="en-US" sz="1800" dirty="0" smtClean="0"/>
          </a:p>
          <a:p>
            <a:pPr lvl="1" eaLnBrk="1" hangingPunct="1"/>
            <a:endParaRPr lang="cs-CZ" sz="1800" dirty="0" smtClean="0"/>
          </a:p>
          <a:p>
            <a:pPr lvl="1" eaLnBrk="1" hangingPunct="1"/>
            <a:r>
              <a:rPr lang="cs-CZ" sz="1800" dirty="0" err="1" smtClean="0"/>
              <a:t>Proposed</a:t>
            </a:r>
            <a:r>
              <a:rPr lang="cs-CZ" sz="1800" dirty="0" smtClean="0"/>
              <a:t> </a:t>
            </a:r>
            <a:r>
              <a:rPr lang="cs-CZ" sz="1800" dirty="0" err="1" smtClean="0"/>
              <a:t>fully</a:t>
            </a:r>
            <a:r>
              <a:rPr lang="cs-CZ" sz="1800" dirty="0" smtClean="0"/>
              <a:t> non-</a:t>
            </a:r>
            <a:r>
              <a:rPr lang="cs-CZ" sz="1800" dirty="0" err="1" smtClean="0"/>
              <a:t>monotonic</a:t>
            </a:r>
            <a:r>
              <a:rPr lang="cs-CZ" sz="1800" dirty="0" smtClean="0"/>
              <a:t> </a:t>
            </a:r>
            <a:r>
              <a:rPr lang="cs-CZ" sz="1800" dirty="0" err="1" smtClean="0"/>
              <a:t>version</a:t>
            </a:r>
            <a:r>
              <a:rPr lang="cs-CZ" sz="1800" dirty="0" smtClean="0"/>
              <a:t>: UTA-NM</a:t>
            </a:r>
          </a:p>
          <a:p>
            <a:pPr lvl="1" eaLnBrk="1" hangingPunct="1"/>
            <a:endParaRPr lang="cs-CZ" sz="1800" dirty="0" smtClean="0"/>
          </a:p>
          <a:p>
            <a:pPr eaLnBrk="1" hangingPunct="1"/>
            <a:endParaRPr lang="cs-CZ" sz="2000" dirty="0" smtClean="0"/>
          </a:p>
          <a:p>
            <a:pPr eaLnBrk="1" hangingPunct="1"/>
            <a:endParaRPr lang="cs-CZ" sz="2000" dirty="0" smtClean="0"/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 err="1" smtClean="0"/>
              <a:t>Motivation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non-</a:t>
            </a:r>
            <a:r>
              <a:rPr lang="cs-CZ" dirty="0" err="1" smtClean="0"/>
              <a:t>monotonic</a:t>
            </a:r>
            <a:r>
              <a:rPr lang="cs-CZ" dirty="0" smtClean="0"/>
              <a:t> UTA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Content Placeholder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1285883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000" dirty="0" err="1" smtClean="0"/>
              <a:t>Inspired</a:t>
            </a:r>
            <a:r>
              <a:rPr lang="cs-CZ" sz="2000" dirty="0" smtClean="0"/>
              <a:t> by UTA</a:t>
            </a:r>
          </a:p>
          <a:p>
            <a:pPr eaLnBrk="1" hangingPunct="1"/>
            <a:r>
              <a:rPr lang="cs-CZ" sz="2000" dirty="0" err="1" smtClean="0"/>
              <a:t>Relaxes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monotonicity</a:t>
            </a:r>
            <a:r>
              <a:rPr lang="cs-CZ" sz="2000" dirty="0" smtClean="0"/>
              <a:t> </a:t>
            </a:r>
            <a:r>
              <a:rPr lang="cs-CZ" sz="2000" dirty="0" err="1" smtClean="0"/>
              <a:t>assumption</a:t>
            </a:r>
            <a:r>
              <a:rPr lang="cs-CZ" sz="2000" dirty="0" smtClean="0"/>
              <a:t> (by </a:t>
            </a:r>
            <a:r>
              <a:rPr lang="cs-CZ" sz="2000" dirty="0" err="1" smtClean="0"/>
              <a:t>allowing</a:t>
            </a:r>
            <a:r>
              <a:rPr lang="cs-CZ" sz="2000" dirty="0" smtClean="0"/>
              <a:t> negative </a:t>
            </a:r>
            <a:r>
              <a:rPr lang="cs-CZ" sz="2000" dirty="0" err="1" smtClean="0"/>
              <a:t>marginal</a:t>
            </a:r>
            <a:r>
              <a:rPr lang="cs-CZ" sz="2000" dirty="0" smtClean="0"/>
              <a:t> utility)</a:t>
            </a:r>
            <a:endParaRPr lang="cs-CZ" sz="2400" dirty="0" smtClean="0"/>
          </a:p>
          <a:p>
            <a:pPr eaLnBrk="1" hangingPunct="1"/>
            <a:endParaRPr lang="cs-CZ" sz="2400" dirty="0" smtClean="0"/>
          </a:p>
          <a:p>
            <a:pPr eaLnBrk="1" hangingPunct="1"/>
            <a:endParaRPr lang="cs-CZ" sz="2400" dirty="0" smtClean="0"/>
          </a:p>
          <a:p>
            <a:pPr eaLnBrk="1" hangingPunct="1"/>
            <a:endParaRPr lang="cs-CZ" sz="2400" dirty="0" smtClean="0"/>
          </a:p>
        </p:txBody>
      </p:sp>
      <p:sp>
        <p:nvSpPr>
          <p:cNvPr id="205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pPr eaLnBrk="1" hangingPunct="1"/>
            <a:r>
              <a:rPr lang="cs-CZ" dirty="0" smtClean="0">
                <a:latin typeface="+mn-lt"/>
              </a:rPr>
              <a:t>UTA - NM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28596" y="2786058"/>
            <a:ext cx="5500726" cy="25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pitchFamily="34" charset="0"/>
              <a:buChar char="•"/>
            </a:pPr>
            <a:endParaRPr lang="cs-CZ" sz="2400" dirty="0">
              <a:latin typeface="+mn-lt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01164" y="2643182"/>
            <a:ext cx="5072098" cy="1643074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65760" lvl="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cs-CZ" sz="2000" dirty="0" err="1" smtClean="0">
                <a:latin typeface="+mn-lt"/>
              </a:rPr>
              <a:t>Problem</a:t>
            </a:r>
            <a:r>
              <a:rPr lang="cs-CZ" sz="2000" dirty="0" smtClean="0">
                <a:latin typeface="+mn-lt"/>
              </a:rPr>
              <a:t>: </a:t>
            </a:r>
            <a:r>
              <a:rPr lang="en-US" sz="2000" dirty="0" smtClean="0">
                <a:latin typeface="+mn-lt"/>
              </a:rPr>
              <a:t>solutions have many </a:t>
            </a:r>
            <a:r>
              <a:rPr lang="cs-CZ" sz="2000" dirty="0" err="1" smtClean="0">
                <a:latin typeface="+mn-lt"/>
              </a:rPr>
              <a:t>change</a:t>
            </a:r>
            <a:r>
              <a:rPr lang="en-US" sz="2000" dirty="0" smtClean="0">
                <a:latin typeface="+mn-lt"/>
              </a:rPr>
              <a:t>s</a:t>
            </a:r>
            <a:r>
              <a:rPr lang="cs-CZ" sz="2000" dirty="0" smtClean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of </a:t>
            </a:r>
            <a:r>
              <a:rPr lang="cs-CZ" sz="2000" dirty="0" err="1" smtClean="0">
                <a:latin typeface="+mn-lt"/>
              </a:rPr>
              <a:t>shape</a:t>
            </a:r>
            <a:r>
              <a:rPr lang="cs-CZ" sz="2000" dirty="0" smtClean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in partial utility functions </a:t>
            </a:r>
          </a:p>
          <a:p>
            <a:pPr marL="822960" lvl="1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000" dirty="0" err="1" smtClean="0">
                <a:latin typeface="+mn-lt"/>
              </a:rPr>
              <a:t>overfitting</a:t>
            </a:r>
            <a:endParaRPr lang="en-US" sz="2000" dirty="0" smtClean="0">
              <a:latin typeface="+mn-lt"/>
            </a:endParaRPr>
          </a:p>
          <a:p>
            <a:pPr marL="822960" lvl="1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cs-CZ" sz="2000" dirty="0" smtClean="0">
                <a:latin typeface="+mn-lt"/>
              </a:rPr>
              <a:t>not </a:t>
            </a:r>
            <a:r>
              <a:rPr lang="en-US" sz="2000" dirty="0" err="1" smtClean="0">
                <a:latin typeface="+mn-lt"/>
              </a:rPr>
              <a:t>i</a:t>
            </a:r>
            <a:r>
              <a:rPr lang="cs-CZ" sz="2000" dirty="0" err="1" smtClean="0">
                <a:latin typeface="+mn-lt"/>
              </a:rPr>
              <a:t>nterpretable</a:t>
            </a:r>
            <a:endParaRPr lang="cs-CZ" sz="2000" dirty="0" smtClean="0">
              <a:latin typeface="+mn-lt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28596" y="4357694"/>
            <a:ext cx="8229600" cy="1285883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lvl="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cs-CZ" sz="2000" dirty="0" smtClean="0">
                <a:latin typeface="+mn-lt"/>
              </a:rPr>
              <a:t>UTA - NM </a:t>
            </a:r>
            <a:r>
              <a:rPr lang="cs-CZ" sz="2000" b="1" dirty="0" err="1" smtClean="0">
                <a:latin typeface="+mn-lt"/>
              </a:rPr>
              <a:t>simultaneously</a:t>
            </a:r>
            <a:r>
              <a:rPr lang="cs-CZ" sz="2000" b="1" dirty="0" smtClean="0">
                <a:latin typeface="+mn-lt"/>
              </a:rPr>
              <a:t> </a:t>
            </a:r>
            <a:r>
              <a:rPr lang="cs-CZ" sz="2000" dirty="0" err="1" smtClean="0">
                <a:latin typeface="+mn-lt"/>
              </a:rPr>
              <a:t>minimizes</a:t>
            </a:r>
            <a:r>
              <a:rPr lang="cs-CZ" sz="2000" dirty="0" smtClean="0">
                <a:latin typeface="+mn-lt"/>
              </a:rPr>
              <a:t> </a:t>
            </a:r>
            <a:r>
              <a:rPr lang="cs-CZ" sz="2000" dirty="0" err="1" smtClean="0">
                <a:latin typeface="+mn-lt"/>
              </a:rPr>
              <a:t>the</a:t>
            </a:r>
            <a:r>
              <a:rPr lang="cs-CZ" sz="2000" dirty="0" smtClean="0">
                <a:latin typeface="+mn-lt"/>
              </a:rPr>
              <a:t> </a:t>
            </a:r>
            <a:r>
              <a:rPr lang="cs-CZ" sz="2000" b="1" dirty="0" smtClean="0">
                <a:latin typeface="+mn-lt"/>
              </a:rPr>
              <a:t>sum </a:t>
            </a:r>
            <a:r>
              <a:rPr lang="cs-CZ" sz="2000" b="1" dirty="0" err="1" smtClean="0">
                <a:latin typeface="+mn-lt"/>
              </a:rPr>
              <a:t>of</a:t>
            </a:r>
            <a:r>
              <a:rPr lang="cs-CZ" sz="2000" b="1" dirty="0" smtClean="0">
                <a:latin typeface="+mn-lt"/>
              </a:rPr>
              <a:t> </a:t>
            </a:r>
            <a:r>
              <a:rPr lang="cs-CZ" sz="2000" b="1" dirty="0" err="1" smtClean="0">
                <a:latin typeface="+mn-lt"/>
              </a:rPr>
              <a:t>errors</a:t>
            </a:r>
            <a:r>
              <a:rPr lang="cs-CZ" sz="2000" b="1" dirty="0" smtClean="0">
                <a:latin typeface="+mn-lt"/>
              </a:rPr>
              <a:t> </a:t>
            </a:r>
            <a:r>
              <a:rPr lang="en-US" sz="2000" i="1" dirty="0" smtClean="0">
                <a:latin typeface="Calibri" pitchFamily="34" charset="0"/>
              </a:rPr>
              <a:t>σ</a:t>
            </a:r>
            <a:r>
              <a:rPr lang="en-US" sz="2000" i="1" baseline="30000" dirty="0" smtClean="0">
                <a:latin typeface="Calibri" pitchFamily="34" charset="0"/>
              </a:rPr>
              <a:t>+</a:t>
            </a:r>
            <a:r>
              <a:rPr lang="en-US" sz="2000" dirty="0" smtClean="0">
                <a:latin typeface="Calibri" pitchFamily="34" charset="0"/>
              </a:rPr>
              <a:t> and </a:t>
            </a:r>
            <a:r>
              <a:rPr lang="en-US" sz="2000" i="1" dirty="0" smtClean="0">
                <a:latin typeface="Calibri" pitchFamily="34" charset="0"/>
              </a:rPr>
              <a:t>σ</a:t>
            </a:r>
            <a:r>
              <a:rPr lang="en-US" sz="2000" i="1" baseline="30000" dirty="0" smtClean="0">
                <a:latin typeface="Calibri" pitchFamily="34" charset="0"/>
              </a:rPr>
              <a:t>− </a:t>
            </a:r>
            <a:r>
              <a:rPr lang="cs-CZ" sz="2000" dirty="0" err="1" smtClean="0">
                <a:latin typeface="+mn-lt"/>
              </a:rPr>
              <a:t>and</a:t>
            </a:r>
            <a:r>
              <a:rPr lang="cs-CZ" sz="2000" dirty="0" smtClean="0">
                <a:latin typeface="+mn-lt"/>
              </a:rPr>
              <a:t> </a:t>
            </a:r>
            <a:r>
              <a:rPr lang="cs-CZ" sz="2000" dirty="0" err="1" smtClean="0">
                <a:latin typeface="+mn-lt"/>
              </a:rPr>
              <a:t>the</a:t>
            </a:r>
            <a:r>
              <a:rPr lang="cs-CZ" sz="2000" dirty="0" smtClean="0">
                <a:latin typeface="+mn-lt"/>
              </a:rPr>
              <a:t> </a:t>
            </a:r>
            <a:r>
              <a:rPr lang="cs-CZ" sz="2000" dirty="0" err="1" smtClean="0">
                <a:latin typeface="+mn-lt"/>
              </a:rPr>
              <a:t>complexity</a:t>
            </a:r>
            <a:r>
              <a:rPr lang="cs-CZ" sz="2000" dirty="0" smtClean="0">
                <a:latin typeface="+mn-lt"/>
              </a:rPr>
              <a:t> </a:t>
            </a:r>
            <a:r>
              <a:rPr lang="cs-CZ" sz="2000" dirty="0" err="1" smtClean="0">
                <a:latin typeface="+mn-lt"/>
              </a:rPr>
              <a:t>of</a:t>
            </a:r>
            <a:r>
              <a:rPr lang="cs-CZ" sz="2000" dirty="0" smtClean="0">
                <a:latin typeface="+mn-lt"/>
              </a:rPr>
              <a:t> </a:t>
            </a:r>
            <a:r>
              <a:rPr lang="cs-CZ" sz="2000" dirty="0" err="1" smtClean="0">
                <a:latin typeface="+mn-lt"/>
              </a:rPr>
              <a:t>the</a:t>
            </a:r>
            <a:r>
              <a:rPr lang="cs-CZ" sz="2000" dirty="0" smtClean="0">
                <a:latin typeface="+mn-lt"/>
              </a:rPr>
              <a:t> </a:t>
            </a:r>
            <a:r>
              <a:rPr lang="cs-CZ" sz="2000" dirty="0" smtClean="0">
                <a:latin typeface="+mn-lt"/>
              </a:rPr>
              <a:t>model </a:t>
            </a:r>
            <a:r>
              <a:rPr lang="cs-CZ" sz="2000" dirty="0" err="1" smtClean="0">
                <a:latin typeface="+mn-lt"/>
              </a:rPr>
              <a:t>expressed</a:t>
            </a:r>
            <a:r>
              <a:rPr lang="cs-CZ" sz="2000" dirty="0" smtClean="0">
                <a:latin typeface="+mn-lt"/>
              </a:rPr>
              <a:t> </a:t>
            </a:r>
            <a:r>
              <a:rPr lang="cs-CZ" sz="2000" dirty="0" smtClean="0">
                <a:latin typeface="+mn-lt"/>
              </a:rPr>
              <a:t>by </a:t>
            </a:r>
            <a:r>
              <a:rPr lang="cs-CZ" sz="2000" dirty="0" err="1" smtClean="0">
                <a:latin typeface="+mn-lt"/>
              </a:rPr>
              <a:t>the</a:t>
            </a:r>
            <a:r>
              <a:rPr lang="cs-CZ" sz="2000" dirty="0" smtClean="0">
                <a:latin typeface="+mn-lt"/>
              </a:rPr>
              <a:t> </a:t>
            </a:r>
            <a:r>
              <a:rPr lang="cs-CZ" sz="2000" b="1" dirty="0" err="1" smtClean="0">
                <a:latin typeface="+mn-lt"/>
              </a:rPr>
              <a:t>number</a:t>
            </a:r>
            <a:r>
              <a:rPr lang="cs-CZ" sz="2000" b="1" dirty="0" smtClean="0">
                <a:latin typeface="+mn-lt"/>
              </a:rPr>
              <a:t> </a:t>
            </a:r>
            <a:r>
              <a:rPr lang="cs-CZ" sz="2000" b="1" dirty="0" err="1" smtClean="0">
                <a:latin typeface="+mn-lt"/>
              </a:rPr>
              <a:t>of</a:t>
            </a:r>
            <a:r>
              <a:rPr lang="cs-CZ" sz="2000" b="1" dirty="0" smtClean="0">
                <a:latin typeface="+mn-lt"/>
              </a:rPr>
              <a:t> </a:t>
            </a:r>
            <a:r>
              <a:rPr lang="cs-CZ" sz="2000" b="1" dirty="0" err="1" smtClean="0">
                <a:latin typeface="+mn-lt"/>
              </a:rPr>
              <a:t>changes</a:t>
            </a:r>
            <a:r>
              <a:rPr lang="cs-CZ" sz="2000" b="1" dirty="0" smtClean="0">
                <a:latin typeface="+mn-lt"/>
              </a:rPr>
              <a:t> </a:t>
            </a:r>
            <a:r>
              <a:rPr lang="cs-CZ" sz="2000" dirty="0" smtClean="0">
                <a:latin typeface="+mn-lt"/>
              </a:rPr>
              <a:t>in</a:t>
            </a:r>
            <a:r>
              <a:rPr lang="en-US" sz="2000" dirty="0" smtClean="0">
                <a:latin typeface="+mn-lt"/>
              </a:rPr>
              <a:t> shape of partial</a:t>
            </a:r>
            <a:r>
              <a:rPr lang="cs-CZ" sz="2000" dirty="0" smtClean="0">
                <a:latin typeface="+mn-lt"/>
              </a:rPr>
              <a:t> </a:t>
            </a:r>
            <a:r>
              <a:rPr lang="cs-CZ" sz="2000" dirty="0" smtClean="0">
                <a:latin typeface="+mn-lt"/>
              </a:rPr>
              <a:t>utility </a:t>
            </a:r>
            <a:r>
              <a:rPr lang="cs-CZ" sz="2000" dirty="0" err="1" smtClean="0">
                <a:latin typeface="+mn-lt"/>
              </a:rPr>
              <a:t>function</a:t>
            </a:r>
            <a:r>
              <a:rPr lang="en-US" sz="2000" dirty="0" smtClean="0">
                <a:latin typeface="+mn-lt"/>
              </a:rPr>
              <a:t>s</a:t>
            </a:r>
            <a:r>
              <a:rPr lang="cs-CZ" sz="2000" dirty="0" smtClean="0">
                <a:latin typeface="+mn-lt"/>
              </a:rPr>
              <a:t>.</a:t>
            </a:r>
            <a:endParaRPr lang="cs-CZ" sz="2000" dirty="0" smtClean="0">
              <a:latin typeface="+mn-lt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436405" y="5345684"/>
            <a:ext cx="43499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5760" lvl="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cs-CZ" dirty="0" err="1" smtClean="0"/>
              <a:t>Challenge</a:t>
            </a:r>
            <a:r>
              <a:rPr lang="cs-CZ" dirty="0" smtClean="0"/>
              <a:t>: </a:t>
            </a:r>
            <a:r>
              <a:rPr lang="cs-CZ" b="1" dirty="0" err="1" smtClean="0"/>
              <a:t>Keep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problem</a:t>
            </a:r>
            <a:r>
              <a:rPr lang="cs-CZ" b="1" dirty="0" smtClean="0"/>
              <a:t> </a:t>
            </a:r>
            <a:r>
              <a:rPr lang="cs-CZ" b="1" dirty="0" err="1" smtClean="0"/>
              <a:t>linear</a:t>
            </a:r>
            <a:endParaRPr lang="cs-CZ" b="1" dirty="0" smtClean="0"/>
          </a:p>
        </p:txBody>
      </p:sp>
      <p:graphicFrame>
        <p:nvGraphicFramePr>
          <p:cNvPr id="11" name="Graf 10"/>
          <p:cNvGraphicFramePr/>
          <p:nvPr/>
        </p:nvGraphicFramePr>
        <p:xfrm>
          <a:off x="5357818" y="2428868"/>
          <a:ext cx="3286132" cy="1800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f 11"/>
          <p:cNvGraphicFramePr/>
          <p:nvPr/>
        </p:nvGraphicFramePr>
        <p:xfrm>
          <a:off x="5357818" y="2571744"/>
          <a:ext cx="3286148" cy="1643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Graphic spid="11" grpId="0">
        <p:bldAsOne/>
      </p:bldGraphic>
      <p:bldGraphic spid="12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2889</TotalTime>
  <Words>1201</Words>
  <Application>Microsoft Office PowerPoint</Application>
  <PresentationFormat>Předvádění na obrazovce (4:3)</PresentationFormat>
  <Paragraphs>372</Paragraphs>
  <Slides>20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Shluk</vt:lpstr>
      <vt:lpstr>Rovnice</vt:lpstr>
      <vt:lpstr>Equation</vt:lpstr>
      <vt:lpstr>Editor rovnic 3.0</vt:lpstr>
      <vt:lpstr>UTA-NM:  Explaining Stated Preferences with Additive Least Non-Monotonic Utility Functions</vt:lpstr>
      <vt:lpstr>Outline</vt:lpstr>
      <vt:lpstr>Example</vt:lpstr>
      <vt:lpstr>UTA Method</vt:lpstr>
      <vt:lpstr>Partial Utility Function</vt:lpstr>
      <vt:lpstr>Infering marginal utilities from the ranking</vt:lpstr>
      <vt:lpstr>Example</vt:lpstr>
      <vt:lpstr>Motivation for non-monotonic UTA</vt:lpstr>
      <vt:lpstr>UTA - NM</vt:lpstr>
      <vt:lpstr>First approach: non-linear model, non-linear methods</vt:lpstr>
      <vt:lpstr>LP program outline</vt:lpstr>
      <vt:lpstr>Utility calculation</vt:lpstr>
      <vt:lpstr>Normalization</vt:lpstr>
      <vt:lpstr>Penalization</vt:lpstr>
      <vt:lpstr>Locating the nearest previous nonzero wil </vt:lpstr>
      <vt:lpstr>Example</vt:lpstr>
      <vt:lpstr>Snímek 17</vt:lpstr>
      <vt:lpstr>Experimental results</vt:lpstr>
      <vt:lpstr>Conclusion</vt:lpstr>
      <vt:lpstr>Direction of further research </vt:lpstr>
    </vt:vector>
  </TitlesOfParts>
  <Company>VSE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Algoritmus pro hledání nemonotónních užitkových funkcí</dc:title>
  <dc:creator>Tomas Kliegr</dc:creator>
  <cp:lastModifiedBy>Tomas</cp:lastModifiedBy>
  <cp:revision>191</cp:revision>
  <dcterms:created xsi:type="dcterms:W3CDTF">2009-02-24T11:00:28Z</dcterms:created>
  <dcterms:modified xsi:type="dcterms:W3CDTF">2009-09-11T15:08:27Z</dcterms:modified>
</cp:coreProperties>
</file>