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slideLayouts/slideLayout24.xml" ContentType="application/vnd.openxmlformats-officedocument.presentationml.slideLayout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slideLayouts/slideLayout21.xml" ContentType="application/vnd.openxmlformats-officedocument.presentationml.slideLayout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notesSlides/notesSlide13.xml" ContentType="application/vnd.openxmlformats-officedocument.presentationml.notesSlide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23.xml" ContentType="application/vnd.openxmlformats-officedocument.presentationml.slideLayout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tags/tag385.xml" ContentType="application/vnd.openxmlformats-officedocument.presentationml.tags+xml"/>
  <Override PartName="/ppt/tags/tag396.xml" ContentType="application/vnd.openxmlformats-officedocument.presentationml.tags+xml"/>
  <Override PartName="/ppt/tags/tag401.xml" ContentType="application/vnd.openxmlformats-officedocument.presentationml.tags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14.xml" ContentType="application/vnd.openxmlformats-officedocument.presentationml.slideLayout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Default Extension="gif" ContentType="image/gif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notesSlides/notesSlide11.xml" ContentType="application/vnd.openxmlformats-officedocument.presentationml.notesSlide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slides/slide2.xml" ContentType="application/vnd.openxmlformats-officedocument.presentationml.slide+xml"/>
  <Default Extension="wmf" ContentType="image/x-wmf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notesSlides/notesSlide18.xml" ContentType="application/vnd.openxmlformats-officedocument.presentationml.notesSlide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1" r:id="rId2"/>
  </p:sldMasterIdLst>
  <p:notesMasterIdLst>
    <p:notesMasterId r:id="rId45"/>
  </p:notesMasterIdLst>
  <p:sldIdLst>
    <p:sldId id="258" r:id="rId3"/>
    <p:sldId id="309" r:id="rId4"/>
    <p:sldId id="310" r:id="rId5"/>
    <p:sldId id="311" r:id="rId6"/>
    <p:sldId id="312" r:id="rId7"/>
    <p:sldId id="293" r:id="rId8"/>
    <p:sldId id="273" r:id="rId9"/>
    <p:sldId id="308" r:id="rId10"/>
    <p:sldId id="294" r:id="rId11"/>
    <p:sldId id="298" r:id="rId12"/>
    <p:sldId id="295" r:id="rId13"/>
    <p:sldId id="296" r:id="rId14"/>
    <p:sldId id="299" r:id="rId15"/>
    <p:sldId id="297" r:id="rId16"/>
    <p:sldId id="274" r:id="rId17"/>
    <p:sldId id="307" r:id="rId18"/>
    <p:sldId id="306" r:id="rId19"/>
    <p:sldId id="303" r:id="rId20"/>
    <p:sldId id="305" r:id="rId21"/>
    <p:sldId id="304" r:id="rId22"/>
    <p:sldId id="262" r:id="rId23"/>
    <p:sldId id="264" r:id="rId24"/>
    <p:sldId id="265" r:id="rId25"/>
    <p:sldId id="259" r:id="rId26"/>
    <p:sldId id="268" r:id="rId27"/>
    <p:sldId id="267" r:id="rId28"/>
    <p:sldId id="272" r:id="rId29"/>
    <p:sldId id="261" r:id="rId30"/>
    <p:sldId id="287" r:id="rId31"/>
    <p:sldId id="302" r:id="rId32"/>
    <p:sldId id="288" r:id="rId33"/>
    <p:sldId id="277" r:id="rId34"/>
    <p:sldId id="289" r:id="rId35"/>
    <p:sldId id="281" r:id="rId36"/>
    <p:sldId id="291" r:id="rId37"/>
    <p:sldId id="292" r:id="rId38"/>
    <p:sldId id="279" r:id="rId39"/>
    <p:sldId id="283" r:id="rId40"/>
    <p:sldId id="275" r:id="rId41"/>
    <p:sldId id="300" r:id="rId42"/>
    <p:sldId id="301" r:id="rId43"/>
    <p:sldId id="276" r:id="rId44"/>
  </p:sldIdLst>
  <p:sldSz cx="9144000" cy="6858000" type="screen4x3"/>
  <p:notesSz cx="6858000" cy="9144000"/>
  <p:custDataLst>
    <p:tags r:id="rId4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el Tilly" initials="M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FCED"/>
    <a:srgbClr val="FFFF66"/>
    <a:srgbClr val="ADF1EB"/>
    <a:srgbClr val="BBFDFB"/>
    <a:srgbClr val="DAFEFD"/>
    <a:srgbClr val="B2E5FC"/>
    <a:srgbClr val="FFFFA3"/>
    <a:srgbClr val="B0DD7F"/>
    <a:srgbClr val="CED3EA"/>
    <a:srgbClr val="B1EBFD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0" autoAdjust="0"/>
    <p:restoredTop sz="89048" autoAdjust="0"/>
  </p:normalViewPr>
  <p:slideViewPr>
    <p:cSldViewPr>
      <p:cViewPr>
        <p:scale>
          <a:sx n="60" d="100"/>
          <a:sy n="60" d="100"/>
        </p:scale>
        <p:origin x="-163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F83E9-E03A-4EB0-A958-B168EC0CB85E}" type="datetimeFigureOut">
              <a:rPr lang="en-GB" smtClean="0"/>
              <a:pPr/>
              <a:t>05/09/2009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A8F6A-2CB1-4BEB-A09D-A842AC210EB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E6E8E-D5A8-488D-83F2-6A5AD37CE729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8F6A-2CB1-4BEB-A09D-A842AC210EB5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6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0.v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6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1.v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oleObject" Target="../embeddings/oleObject12.bin"/><Relationship Id="rId2" Type="http://schemas.openxmlformats.org/officeDocument/2006/relationships/tags" Target="../tags/tag69.xml"/><Relationship Id="rId1" Type="http://schemas.openxmlformats.org/officeDocument/2006/relationships/vmlDrawing" Target="../drawings/vmlDrawing1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image" Target="../media/image7.png"/><Relationship Id="rId3" Type="http://schemas.openxmlformats.org/officeDocument/2006/relationships/tags" Target="../tags/tag13.xml"/><Relationship Id="rId21" Type="http://schemas.openxmlformats.org/officeDocument/2006/relationships/image" Target="../media/image3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image" Target="../media/image15.png"/><Relationship Id="rId33" Type="http://schemas.openxmlformats.org/officeDocument/2006/relationships/image" Target="../media/image17.emf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16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6.png"/><Relationship Id="rId32" Type="http://schemas.openxmlformats.org/officeDocument/2006/relationships/image" Target="../media/image12.jpe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5.png"/><Relationship Id="rId28" Type="http://schemas.openxmlformats.org/officeDocument/2006/relationships/image" Target="../media/image8.png"/><Relationship Id="rId10" Type="http://schemas.openxmlformats.org/officeDocument/2006/relationships/tags" Target="../tags/tag20.xml"/><Relationship Id="rId19" Type="http://schemas.openxmlformats.org/officeDocument/2006/relationships/slideMaster" Target="../slideMasters/slideMaster1.xml"/><Relationship Id="rId31" Type="http://schemas.openxmlformats.org/officeDocument/2006/relationships/image" Target="../media/image11.jpe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4.png"/><Relationship Id="rId27" Type="http://schemas.openxmlformats.org/officeDocument/2006/relationships/image" Target="../media/image13.png"/><Relationship Id="rId30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5.v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6.vml"/><Relationship Id="rId6" Type="http://schemas.openxmlformats.org/officeDocument/2006/relationships/tags" Target="../tags/tag42.xml"/><Relationship Id="rId11" Type="http://schemas.openxmlformats.org/officeDocument/2006/relationships/oleObject" Target="../embeddings/oleObject6.bin"/><Relationship Id="rId5" Type="http://schemas.openxmlformats.org/officeDocument/2006/relationships/tags" Target="../tags/tag4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oleObject" Target="../embeddings/oleObject7.bin"/><Relationship Id="rId2" Type="http://schemas.openxmlformats.org/officeDocument/2006/relationships/tags" Target="../tags/tag46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vmlDrawing" Target="../drawings/vmlDrawing9.v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30"/>
          <p:cNvGrpSpPr/>
          <p:nvPr userDrawn="1"/>
        </p:nvGrpSpPr>
        <p:grpSpPr>
          <a:xfrm>
            <a:off x="-32" y="4500570"/>
            <a:ext cx="9144032" cy="2357430"/>
            <a:chOff x="-32" y="4143380"/>
            <a:chExt cx="6429420" cy="2714620"/>
          </a:xfrm>
        </p:grpSpPr>
        <p:sp>
          <p:nvSpPr>
            <p:cNvPr id="25" name="Gleichschenkliges Dreieck 24"/>
            <p:cNvSpPr/>
            <p:nvPr userDrawn="1"/>
          </p:nvSpPr>
          <p:spPr>
            <a:xfrm>
              <a:off x="21" y="4143380"/>
              <a:ext cx="6429367" cy="271462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Gleichschenkliges Dreieck 25"/>
            <p:cNvSpPr/>
            <p:nvPr userDrawn="1"/>
          </p:nvSpPr>
          <p:spPr>
            <a:xfrm>
              <a:off x="-32" y="4143380"/>
              <a:ext cx="5826662" cy="2714620"/>
            </a:xfrm>
            <a:prstGeom prst="triangle">
              <a:avLst>
                <a:gd name="adj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Gleichschenkliges Dreieck 26"/>
            <p:cNvSpPr/>
            <p:nvPr userDrawn="1"/>
          </p:nvSpPr>
          <p:spPr>
            <a:xfrm>
              <a:off x="-32" y="4143380"/>
              <a:ext cx="5290877" cy="271462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ight Triangle 13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54" descr="B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4963540"/>
            <a:ext cx="785818" cy="37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6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57" t="31859" r="4457" b="28745"/>
          <a:stretch>
            <a:fillRect/>
          </a:stretch>
        </p:blipFill>
        <p:spPr bwMode="auto">
          <a:xfrm>
            <a:off x="5000628" y="6500834"/>
            <a:ext cx="1039454" cy="2233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57" descr="JSI_log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349" y="5517404"/>
            <a:ext cx="1746445" cy="2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8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6102" y="6429396"/>
            <a:ext cx="967776" cy="2926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60"/>
          <p:cNvPicPr>
            <a:picLocks noChangeAspect="1" noChangeArrowheads="1"/>
          </p:cNvPicPr>
          <p:nvPr userDrawn="1"/>
        </p:nvPicPr>
        <p:blipFill>
          <a:blip r:embed="rId6" cstate="print"/>
          <a:srcRect t="39961" b="41882"/>
          <a:stretch>
            <a:fillRect/>
          </a:stretch>
        </p:blipFill>
        <p:spPr bwMode="auto">
          <a:xfrm>
            <a:off x="142844" y="6000768"/>
            <a:ext cx="1098173" cy="199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6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328" y="6453216"/>
            <a:ext cx="1033086" cy="261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63" descr="Logo FIR_HKS25_ohneText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6111" y="6357958"/>
            <a:ext cx="585691" cy="35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EMIC-logo-NEW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5993674"/>
            <a:ext cx="1681085" cy="292846"/>
          </a:xfrm>
          <a:prstGeom prst="rect">
            <a:avLst/>
          </a:prstGeom>
          <a:noFill/>
        </p:spPr>
      </p:pic>
      <p:pic>
        <p:nvPicPr>
          <p:cNvPr id="18" name="Picture 23" descr="ActiveLogo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203200"/>
            <a:ext cx="3505200" cy="1168400"/>
          </a:xfrm>
          <a:prstGeom prst="rect">
            <a:avLst/>
          </a:prstGeom>
          <a:noFill/>
        </p:spPr>
      </p:pic>
      <p:pic>
        <p:nvPicPr>
          <p:cNvPr id="19" name="Picture 24" descr="STI-IBK-Logo_CMYK_Pfad_L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1" t="15965" r="5635" b="20177"/>
          <a:stretch>
            <a:fillRect/>
          </a:stretch>
        </p:blipFill>
        <p:spPr bwMode="auto">
          <a:xfrm>
            <a:off x="1320047" y="5846642"/>
            <a:ext cx="1537441" cy="439878"/>
          </a:xfrm>
          <a:prstGeom prst="rect">
            <a:avLst/>
          </a:prstGeom>
          <a:noFill/>
        </p:spPr>
      </p:pic>
      <p:grpSp>
        <p:nvGrpSpPr>
          <p:cNvPr id="3" name="Gruppieren 28"/>
          <p:cNvGrpSpPr/>
          <p:nvPr userDrawn="1"/>
        </p:nvGrpSpPr>
        <p:grpSpPr>
          <a:xfrm>
            <a:off x="1200229" y="6428273"/>
            <a:ext cx="1102151" cy="358313"/>
            <a:chOff x="6010444" y="4371743"/>
            <a:chExt cx="1075455" cy="349633"/>
          </a:xfrm>
        </p:grpSpPr>
        <p:pic>
          <p:nvPicPr>
            <p:cNvPr id="12" name="Picture 6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00148" y="4371743"/>
              <a:ext cx="285751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6010444" y="4481120"/>
              <a:ext cx="808387" cy="240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000" b="1" dirty="0">
                  <a:latin typeface="+mj-lt"/>
                </a:rPr>
                <a:t>kea-pro</a:t>
              </a:r>
            </a:p>
          </p:txBody>
        </p:sp>
      </p:grpSp>
      <p:sp>
        <p:nvSpPr>
          <p:cNvPr id="9" name="Title 8"/>
          <p:cNvSpPr>
            <a:spLocks noGrp="1"/>
          </p:cNvSpPr>
          <p:nvPr userDrawn="1">
            <p:ph type="ctrTitle"/>
          </p:nvPr>
        </p:nvSpPr>
        <p:spPr>
          <a:xfrm>
            <a:off x="857224" y="1500174"/>
            <a:ext cx="7772400" cy="1829761"/>
          </a:xfrm>
        </p:spPr>
        <p:txBody>
          <a:bodyPr anchor="b"/>
          <a:lstStyle>
            <a:lvl1pPr algn="r">
              <a:defRPr sz="4400" b="1">
                <a:solidFill>
                  <a:schemeClr val="tx2"/>
                </a:solidFill>
                <a:effectLst/>
              </a:defRPr>
            </a:lvl1pPr>
            <a:extLst/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 userDrawn="1">
            <p:ph type="subTitle" idx="1"/>
          </p:nvPr>
        </p:nvSpPr>
        <p:spPr>
          <a:xfrm>
            <a:off x="857224" y="3359180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21" name="Grafik 20" descr="KITLogo_CMYK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3108" y="5517404"/>
            <a:ext cx="732115" cy="340488"/>
          </a:xfrm>
          <a:prstGeom prst="rect">
            <a:avLst/>
          </a:prstGeom>
        </p:spPr>
      </p:pic>
      <p:pic>
        <p:nvPicPr>
          <p:cNvPr id="10" name="Picture 5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86116" y="6381068"/>
            <a:ext cx="428628" cy="334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265" r:id="rId8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extLst/>
          </a:lstStyle>
          <a:p>
            <a:r>
              <a:rPr lang="en-GB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F9A1F09-A9C1-4F7F-A6B7-20C46D19B3F6}" type="datetime1">
              <a:rPr lang="en-GB" smtClean="0"/>
              <a:pPr/>
              <a:t>05/09/2009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6625" r:id="rId8" imgW="0" imgH="0" progId="">
              <p:embed/>
            </p:oleObj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GB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19A38B1-CFFF-4CC1-8985-A12763B673C2}" type="datetime1">
              <a:rPr lang="en-GB" smtClean="0"/>
              <a:pPr/>
              <a:t>05/09/2009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 userDrawn="1">
            <p:custDataLst>
              <p:tags r:id="rId2"/>
            </p:custDataLst>
          </p:nvPr>
        </p:nvGrpSpPr>
        <p:grpSpPr bwMode="auto">
          <a:xfrm flipH="1">
            <a:off x="7786688" y="6029325"/>
            <a:ext cx="1357312" cy="828675"/>
            <a:chOff x="-10160" y="6041726"/>
            <a:chExt cx="1357290" cy="828000"/>
          </a:xfrm>
        </p:grpSpPr>
        <p:sp>
          <p:nvSpPr>
            <p:cNvPr id="4" name="Right Triangle 3"/>
            <p:cNvSpPr/>
            <p:nvPr userDrawn="1"/>
          </p:nvSpPr>
          <p:spPr>
            <a:xfrm>
              <a:off x="-10160" y="6041726"/>
              <a:ext cx="1357290" cy="828000"/>
            </a:xfrm>
            <a:prstGeom prst="rtTriangle">
              <a:avLst/>
            </a:prstGeom>
            <a:solidFill>
              <a:srgbClr val="E20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ight Triangle 4"/>
            <p:cNvSpPr/>
            <p:nvPr userDrawn="1"/>
          </p:nvSpPr>
          <p:spPr>
            <a:xfrm>
              <a:off x="-10160" y="6041726"/>
              <a:ext cx="1079483" cy="82800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Triangle 5"/>
            <p:cNvSpPr/>
            <p:nvPr userDrawn="1"/>
          </p:nvSpPr>
          <p:spPr>
            <a:xfrm>
              <a:off x="-10160" y="6041726"/>
              <a:ext cx="828662" cy="82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7" name="Rectangle 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7826" name="think-cell Slide" r:id="rId7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BB92-9AA0-4AD4-8C90-13D5818B98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Zwei Inhalte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382000" cy="2190751"/>
          </a:xfrm>
        </p:spPr>
        <p:txBody>
          <a:bodyPr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FB607B-E315-49AC-82D0-E895E44B3CF3}" type="datetime1">
              <a:rPr lang="de-DE" smtClean="0"/>
              <a:pPr/>
              <a:t>05.09.2009</a:t>
            </a:fld>
            <a:endParaRPr 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06000" y="3857628"/>
            <a:ext cx="8382000" cy="2190751"/>
          </a:xfrm>
        </p:spPr>
        <p:txBody>
          <a:bodyPr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/>
          </p:nvPr>
        </p:nvSpPr>
        <p:spPr>
          <a:xfrm>
            <a:off x="685800" y="3504239"/>
            <a:ext cx="7772400" cy="1829761"/>
          </a:xfrm>
        </p:spPr>
        <p:txBody>
          <a:bodyPr anchor="t" anchorCtr="0">
            <a:normAutofit/>
          </a:bodyPr>
          <a:lstStyle>
            <a:lvl1pPr algn="r">
              <a:defRPr sz="40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772400" cy="1199704"/>
          </a:xfrm>
        </p:spPr>
        <p:txBody>
          <a:bodyPr lIns="45720" rIns="45720" anchor="b" anchorCtr="0"/>
          <a:lstStyle>
            <a:lvl1pPr marL="0" marR="64008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/>
          </p:nvPr>
        </p:nvSpPr>
        <p:spPr>
          <a:xfrm>
            <a:off x="685800" y="3504239"/>
            <a:ext cx="7772400" cy="1829761"/>
          </a:xfrm>
        </p:spPr>
        <p:txBody>
          <a:bodyPr anchor="t" anchorCtr="0">
            <a:normAutofit/>
          </a:bodyPr>
          <a:lstStyle>
            <a:lvl1pPr algn="r">
              <a:defRPr sz="4000" b="1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Subtitle 16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772400" cy="1199704"/>
          </a:xfrm>
        </p:spPr>
        <p:txBody>
          <a:bodyPr lIns="45720" rIns="45720" anchor="b" anchorCtr="0"/>
          <a:lstStyle>
            <a:lvl1pPr marL="0" marR="64008" indent="0" algn="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F333-B631-4E0D-A129-4F11E731D491}" type="datetime1">
              <a:rPr lang="de-DE" smtClean="0"/>
              <a:pPr/>
              <a:t>05.09.2009</a:t>
            </a:fld>
            <a:endParaRPr 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382000" cy="2190751"/>
          </a:xfrm>
        </p:spPr>
        <p:txBody>
          <a:bodyPr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FB607B-E315-49AC-82D0-E895E44B3CF3}" type="datetime1">
              <a:rPr lang="de-DE" smtClean="0"/>
              <a:pPr/>
              <a:t>05.09.2009</a:t>
            </a:fld>
            <a:endParaRPr 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06000" y="3857628"/>
            <a:ext cx="8382000" cy="2190751"/>
          </a:xfrm>
        </p:spPr>
        <p:txBody>
          <a:bodyPr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tx2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tx2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FDAB3C3-6EBD-449A-A4FE-250DB8C14226}" type="datetime1">
              <a:rPr lang="de-DE" smtClean="0"/>
              <a:pPr/>
              <a:t>05.09.2009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57D2D-E569-4FB5-9F5B-6D8A8BA1547E}" type="datetime1">
              <a:rPr lang="de-DE" smtClean="0"/>
              <a:pPr/>
              <a:t>05.09.2009</a:t>
            </a:fld>
            <a:endParaRPr lang="de-DE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9457" r:id="rId20" imgW="0" imgH="0" progId="">
              <p:embed/>
            </p:oleObj>
          </a:graphicData>
        </a:graphic>
      </p:graphicFrame>
      <p:sp>
        <p:nvSpPr>
          <p:cNvPr id="4" name="Right Triangle 13"/>
          <p:cNvSpPr/>
          <p:nvPr>
            <p:custDataLst>
              <p:tags r:id="rId2"/>
            </p:custDataLst>
          </p:nvPr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54" descr="B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4925" y="6213475"/>
            <a:ext cx="822299" cy="39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/>
          <a:srcRect l="4457" t="31859" r="4457" b="28745"/>
          <a:stretch>
            <a:fillRect/>
          </a:stretch>
        </p:blipFill>
        <p:spPr bwMode="auto">
          <a:xfrm>
            <a:off x="7786710" y="6199732"/>
            <a:ext cx="1141413" cy="24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57" descr="JSI_logo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57224" y="6464300"/>
            <a:ext cx="23050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143372" y="6553200"/>
            <a:ext cx="1008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5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239975" y="6429396"/>
            <a:ext cx="549907" cy="4286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60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/>
          <a:srcRect t="39961" b="41882"/>
          <a:stretch>
            <a:fillRect/>
          </a:stretch>
        </p:blipFill>
        <p:spPr bwMode="auto">
          <a:xfrm>
            <a:off x="1428728" y="6286520"/>
            <a:ext cx="936625" cy="169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6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786578" y="6215082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883104" y="6553200"/>
            <a:ext cx="12021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63" descr="Logo FIR_HKS25_ohneText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357554" y="6286520"/>
            <a:ext cx="7207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EMIC-logo-NEW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357686" y="6215082"/>
            <a:ext cx="1640362" cy="285752"/>
          </a:xfrm>
          <a:prstGeom prst="rect">
            <a:avLst/>
          </a:prstGeom>
          <a:noFill/>
        </p:spPr>
      </p:pic>
      <p:pic>
        <p:nvPicPr>
          <p:cNvPr id="18" name="Picture 23" descr="ActiveLogo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52400" y="203200"/>
            <a:ext cx="3505200" cy="1168400"/>
          </a:xfrm>
          <a:prstGeom prst="rect">
            <a:avLst/>
          </a:prstGeom>
          <a:noFill/>
        </p:spPr>
      </p:pic>
      <p:pic>
        <p:nvPicPr>
          <p:cNvPr id="19" name="Picture 24" descr="STI-IBK-Logo_CMYK_Pfad_L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/>
          <a:srcRect l="6291" t="15965" r="5635" b="20177"/>
          <a:stretch>
            <a:fillRect/>
          </a:stretch>
        </p:blipFill>
        <p:spPr bwMode="auto">
          <a:xfrm>
            <a:off x="5429256" y="6490098"/>
            <a:ext cx="1285877" cy="367903"/>
          </a:xfrm>
          <a:prstGeom prst="rect">
            <a:avLst/>
          </a:prstGeom>
          <a:noFill/>
        </p:spPr>
      </p:pic>
      <p:sp>
        <p:nvSpPr>
          <p:cNvPr id="20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29322" y="628652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 dirty="0">
                <a:latin typeface="+mj-lt"/>
              </a:rPr>
              <a:t>kea-pro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  <p:custDataLst>
              <p:tags r:id="rId16"/>
            </p:custDataLst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GB" smtClean="0"/>
              <a:t>Titelmasterformat durch Klicken bearbeiten</a:t>
            </a:r>
            <a:endParaRPr lang="en-GB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  <p:custDataLst>
              <p:tags r:id="rId17"/>
            </p:custDataLst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GB" smtClean="0"/>
              <a:t>Formatvorlage des Untertitelmasters durch Klicken bearbeiten</a:t>
            </a:r>
            <a:endParaRPr lang="en-GB"/>
          </a:p>
        </p:txBody>
      </p:sp>
      <p:pic>
        <p:nvPicPr>
          <p:cNvPr id="21" name="Picture 20" descr="KITlogo_4c_frutiger.eps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2643174" y="6286520"/>
            <a:ext cx="642942" cy="2948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DCD1-609A-4DFE-9BB2-502693D15652}" type="datetime1">
              <a:rPr lang="de-DE" smtClean="0"/>
              <a:pPr/>
              <a:t>05.09.2009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5CEB139-40DC-4EA2-8447-0B2698E0D3B2}" type="datetime1">
              <a:rPr lang="de-DE" smtClean="0"/>
              <a:pPr/>
              <a:t>05.09.2009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4668F9-C212-4FE5-AE9C-DE03F57B6C19}" type="datetime1">
              <a:rPr lang="de-DE" smtClean="0"/>
              <a:pPr/>
              <a:t>05.09.2009</a:t>
            </a:fld>
            <a:endParaRPr 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61AB5-F20D-446E-A39A-CAA99F7EDAA9}" type="datetime1">
              <a:rPr lang="de-DE" smtClean="0"/>
              <a:pPr/>
              <a:t>05.09.2009</a:t>
            </a:fld>
            <a:endParaRPr 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4CA7-0D35-4BB4-A840-460743CAB018}" type="datetime1">
              <a:rPr lang="de-DE" smtClean="0"/>
              <a:pPr/>
              <a:t>05.09.2009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8433" r:id="rId5" imgW="0" imgH="0" progId="">
              <p:embed/>
            </p:oleObj>
          </a:graphicData>
        </a:graphic>
      </p:graphicFrame>
      <p:sp>
        <p:nvSpPr>
          <p:cNvPr id="6" name="Titl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3504239"/>
            <a:ext cx="7772400" cy="1829761"/>
          </a:xfrm>
        </p:spPr>
        <p:txBody>
          <a:bodyPr anchor="t" anchorCtr="0">
            <a:normAutofit/>
          </a:bodyPr>
          <a:lstStyle>
            <a:lvl1pPr algn="r">
              <a:defRPr sz="40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GB" smtClean="0"/>
              <a:t>Titelmasterformat durch Klicken bearbeiten</a:t>
            </a:r>
            <a:endParaRPr lang="en-GB"/>
          </a:p>
        </p:txBody>
      </p:sp>
      <p:sp>
        <p:nvSpPr>
          <p:cNvPr id="7" name="Subtitle 16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85800" y="2286000"/>
            <a:ext cx="7772400" cy="1199704"/>
          </a:xfrm>
        </p:spPr>
        <p:txBody>
          <a:bodyPr lIns="45720" rIns="45720" anchor="b" anchorCtr="0"/>
          <a:lstStyle>
            <a:lvl1pPr marL="0" marR="64008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GB" smtClean="0"/>
              <a:t>Formatvorlage des Untertitelmasters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enutzerdefiniertes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409" r:id="rId5" imgW="0" imgH="0" progId="">
              <p:embed/>
            </p:oleObj>
          </a:graphicData>
        </a:graphic>
      </p:graphicFrame>
      <p:sp>
        <p:nvSpPr>
          <p:cNvPr id="6" name="Titl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3504239"/>
            <a:ext cx="7772400" cy="1829761"/>
          </a:xfrm>
        </p:spPr>
        <p:txBody>
          <a:bodyPr anchor="t" anchorCtr="0">
            <a:normAutofit/>
          </a:bodyPr>
          <a:lstStyle>
            <a:lvl1pPr algn="r">
              <a:defRPr sz="4000" b="1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GB" smtClean="0"/>
              <a:t>Titelmasterformat durch Klicken bearbeiten</a:t>
            </a:r>
            <a:endParaRPr lang="en-GB"/>
          </a:p>
        </p:txBody>
      </p:sp>
      <p:sp>
        <p:nvSpPr>
          <p:cNvPr id="7" name="Subtitle 16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85800" y="2286000"/>
            <a:ext cx="7772400" cy="1199704"/>
          </a:xfrm>
        </p:spPr>
        <p:txBody>
          <a:bodyPr lIns="45720" rIns="45720" anchor="b" anchorCtr="0"/>
          <a:lstStyle>
            <a:lvl1pPr marL="0" marR="64008" indent="0" algn="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GB" smtClean="0"/>
              <a:t>Formatvorlage des Untertitelmasters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6385" r:id="rId8" imgW="0" imgH="0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extLst/>
          </a:lstStyle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rtlCol="0"/>
          <a:lstStyle>
            <a:extLst/>
          </a:lstStyle>
          <a:p>
            <a:r>
              <a:rPr lang="en-GB" smtClean="0"/>
              <a:t>Titelmasterformat durch Klicken bearbeiten</a:t>
            </a:r>
            <a:endParaRPr lang="en-GB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AEF15BC-705F-43CE-A0FA-147D0C0D8C98}" type="datetime1">
              <a:rPr lang="en-GB" smtClean="0"/>
              <a:pPr/>
              <a:t>05/09/2009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361" r:id="rId11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GB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5410200"/>
            <a:ext cx="4040188" cy="762000"/>
          </a:xfrm>
          <a:solidFill>
            <a:schemeClr val="tx2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  <p:custDataLst>
              <p:tags r:id="rId4"/>
            </p:custDataLst>
          </p:nvPr>
        </p:nvSpPr>
        <p:spPr>
          <a:xfrm>
            <a:off x="4645026" y="5410200"/>
            <a:ext cx="4041775" cy="762000"/>
          </a:xfrm>
          <a:solidFill>
            <a:schemeClr val="tx2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  <p:custDataLst>
              <p:tags r:id="rId5"/>
            </p:custDataLst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1E8E94F-4712-49B3-9348-5C88F58963BB}" type="datetime1">
              <a:rPr lang="en-GB" smtClean="0"/>
              <a:pPr/>
              <a:t>05/09/2009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4337" r:id="rId7" imgW="0" imgH="0" progId="">
              <p:embed/>
            </p:oleObj>
          </a:graphicData>
        </a:graphic>
      </p:graphicFrame>
      <p:sp>
        <p:nvSpPr>
          <p:cNvPr id="2" name="Date Placeholder 9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57373ED-5A6C-4057-B6A0-8F54818E9042}" type="datetime1">
              <a:rPr lang="en-GB" smtClean="0"/>
              <a:pPr/>
              <a:t>05/09/2009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extLst/>
          </a:lstStyle>
          <a:p>
            <a:r>
              <a:rPr lang="en-GB" smtClean="0"/>
              <a:t>Titelmasterformat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313" r:id="rId6" imgW="0" imgH="0" progId="">
              <p:embed/>
            </p:oleObj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5E056E9-0643-4E0C-95DE-683B4CAB3504}" type="datetime1">
              <a:rPr lang="en-GB" smtClean="0"/>
              <a:pPr/>
              <a:t>05/09/2009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289" r:id="rId9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GB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  <p:custDataLst>
              <p:tags r:id="rId3"/>
            </p:custDataLst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2F80C68-F301-432A-88B6-0239267FF194}" type="datetime1">
              <a:rPr lang="en-GB" smtClean="0"/>
              <a:pPr/>
              <a:t>05/09/2009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8.xml"/><Relationship Id="rId27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481" r:id="rId26" imgW="0" imgH="0" progId="">
              <p:embed/>
            </p:oleObj>
          </a:graphicData>
        </a:graphic>
      </p:graphicFrame>
      <p:sp>
        <p:nvSpPr>
          <p:cNvPr id="16" name="Freihandform 15"/>
          <p:cNvSpPr/>
          <p:nvPr>
            <p:custDataLst>
              <p:tags r:id="rId16"/>
            </p:custDataLst>
          </p:nvPr>
        </p:nvSpPr>
        <p:spPr>
          <a:xfrm>
            <a:off x="0" y="5857893"/>
            <a:ext cx="3377682" cy="990776"/>
          </a:xfrm>
          <a:custGeom>
            <a:avLst/>
            <a:gdLst>
              <a:gd name="connsiteX0" fmla="*/ 0 w 3377682"/>
              <a:gd name="connsiteY0" fmla="*/ 0 h 1045028"/>
              <a:gd name="connsiteX1" fmla="*/ 0 w 3377682"/>
              <a:gd name="connsiteY1" fmla="*/ 1045028 h 1045028"/>
              <a:gd name="connsiteX2" fmla="*/ 3377682 w 3377682"/>
              <a:gd name="connsiteY2" fmla="*/ 1045028 h 1045028"/>
              <a:gd name="connsiteX3" fmla="*/ 0 w 3377682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7682" h="1045028">
                <a:moveTo>
                  <a:pt x="0" y="0"/>
                </a:moveTo>
                <a:lnTo>
                  <a:pt x="0" y="1045028"/>
                </a:lnTo>
                <a:lnTo>
                  <a:pt x="3377682" y="10450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5" name="Picture 11" descr="ActiveLogo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1406" y="6238894"/>
            <a:ext cx="1666876" cy="555625"/>
          </a:xfrm>
          <a:prstGeom prst="rect">
            <a:avLst/>
          </a:prstGeom>
          <a:noFill/>
        </p:spPr>
      </p:pic>
      <p:sp>
        <p:nvSpPr>
          <p:cNvPr id="9" name="Title Placeholder 8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GB" smtClean="0"/>
              <a:t>Titelmasterformat durch Klicken bearbeiten</a:t>
            </a:r>
            <a:endParaRPr lang="en-GB"/>
          </a:p>
        </p:txBody>
      </p:sp>
      <p:sp>
        <p:nvSpPr>
          <p:cNvPr id="1031" name="Text Placeholder 29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 bwMode="auto">
          <a:xfrm>
            <a:off x="304800" y="15240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7640688" y="6408000"/>
            <a:ext cx="1003278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i="0" smtClean="0">
                <a:solidFill>
                  <a:schemeClr val="tx2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fld id="{9207D0F9-28A9-483B-A14D-DDE2ECAF9558}" type="datetime1">
              <a:rPr lang="en-GB" smtClean="0"/>
              <a:pPr/>
              <a:t>05/09/2009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500562" y="6408738"/>
            <a:ext cx="3143272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i="0">
                <a:solidFill>
                  <a:schemeClr val="tx2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endParaRPr lang="de-D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647112" y="6408738"/>
            <a:ext cx="496887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b="1" i="0" smtClean="0">
                <a:solidFill>
                  <a:schemeClr val="tx2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reeform 11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-540000" y="5673600"/>
            <a:ext cx="3816000" cy="918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16000" y="4798800"/>
            <a:ext cx="3801600" cy="1598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extfeld 13"/>
          <p:cNvSpPr txBox="1"/>
          <p:nvPr userDrawn="1">
            <p:custDataLst>
              <p:tags r:id="rId25"/>
            </p:custDataLst>
          </p:nvPr>
        </p:nvSpPr>
        <p:spPr>
          <a:xfrm>
            <a:off x="540000" y="6572272"/>
            <a:ext cx="1500198" cy="2921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900" i="0" cap="none" normalizeH="0" baseline="0" smtClean="0">
                <a:solidFill>
                  <a:schemeClr val="tx2"/>
                </a:solidFill>
                <a:latin typeface="Gill Sans MT" pitchFamily="34" charset="0"/>
              </a:rPr>
              <a:t>www.active-project.eu</a:t>
            </a:r>
            <a:endParaRPr lang="en-GB" sz="900" i="0" cap="none" normalizeH="0" baseline="0" dirty="0">
              <a:solidFill>
                <a:schemeClr val="tx2"/>
              </a:solidFill>
              <a:latin typeface="Gill Sans M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84" r:id="rId12"/>
    <p:sldLayoutId id="214748368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tx2"/>
        </a:buClr>
        <a:buFont typeface="Calibri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tx2"/>
        </a:buClr>
        <a:buFont typeface="Calibri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extLst/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03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85720" y="1524000"/>
            <a:ext cx="84010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497812" y="6408000"/>
            <a:ext cx="1003278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i="0" smtClean="0">
                <a:solidFill>
                  <a:schemeClr val="tx2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fld id="{79B09BD8-F166-42BF-B189-19CF1B175D55}" type="datetime1">
              <a:rPr lang="de-DE" smtClean="0"/>
              <a:pPr/>
              <a:t>05.09.2009</a:t>
            </a:fld>
            <a:endParaRPr lang="de-DE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43306" y="6408738"/>
            <a:ext cx="3857652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i="0">
                <a:solidFill>
                  <a:schemeClr val="tx2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endParaRPr lang="de-D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04236" y="6408738"/>
            <a:ext cx="496887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 i="0" smtClean="0">
                <a:solidFill>
                  <a:schemeClr val="tx2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" name="Gruppieren 23"/>
          <p:cNvGrpSpPr/>
          <p:nvPr userDrawn="1"/>
        </p:nvGrpSpPr>
        <p:grpSpPr>
          <a:xfrm>
            <a:off x="-32" y="5286388"/>
            <a:ext cx="3714776" cy="1571612"/>
            <a:chOff x="-32" y="5286388"/>
            <a:chExt cx="3714776" cy="1571612"/>
          </a:xfrm>
        </p:grpSpPr>
        <p:sp>
          <p:nvSpPr>
            <p:cNvPr id="19" name="Gleichschenkliges Dreieck 18"/>
            <p:cNvSpPr/>
            <p:nvPr userDrawn="1"/>
          </p:nvSpPr>
          <p:spPr>
            <a:xfrm>
              <a:off x="0" y="5286388"/>
              <a:ext cx="3714744" cy="1571612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Gleichschenkliges Dreieck 19"/>
            <p:cNvSpPr/>
            <p:nvPr userDrawn="1"/>
          </p:nvSpPr>
          <p:spPr>
            <a:xfrm>
              <a:off x="-32" y="5286388"/>
              <a:ext cx="3286148" cy="1571612"/>
            </a:xfrm>
            <a:prstGeom prst="triangle">
              <a:avLst>
                <a:gd name="adj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Gleichschenkliges Dreieck 20"/>
            <p:cNvSpPr/>
            <p:nvPr userDrawn="1"/>
          </p:nvSpPr>
          <p:spPr>
            <a:xfrm>
              <a:off x="-32" y="5286388"/>
              <a:ext cx="2857520" cy="1571612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5" name="Picture 11" descr="ActiveLogo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316" y="6215082"/>
              <a:ext cx="1666876" cy="555625"/>
            </a:xfrm>
            <a:prstGeom prst="rect">
              <a:avLst/>
            </a:prstGeom>
            <a:noFill/>
          </p:spPr>
        </p:pic>
        <p:sp>
          <p:nvSpPr>
            <p:cNvPr id="14" name="Textfeld 13"/>
            <p:cNvSpPr txBox="1"/>
            <p:nvPr/>
          </p:nvSpPr>
          <p:spPr>
            <a:xfrm>
              <a:off x="642910" y="6548460"/>
              <a:ext cx="1500198" cy="29216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de-DE" sz="900" i="0" cap="none" normalizeH="0" baseline="0" dirty="0" smtClean="0">
                  <a:solidFill>
                    <a:schemeClr val="tx2"/>
                  </a:solidFill>
                  <a:latin typeface="Gill Sans MT" pitchFamily="34" charset="0"/>
                </a:rPr>
                <a:t>www.active-project.eu</a:t>
              </a:r>
              <a:endParaRPr lang="en-GB" sz="900" i="0" cap="none" normalizeH="0" baseline="0" dirty="0">
                <a:solidFill>
                  <a:schemeClr val="tx2"/>
                </a:solidFill>
                <a:latin typeface="Gill Sans MT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ts val="600"/>
        </a:spcAft>
        <a:buClr>
          <a:schemeClr val="tx2"/>
        </a:buClr>
        <a:buSzPct val="68000"/>
        <a:buFont typeface="Wingdings 3" pitchFamily="18" charset="2"/>
        <a:buChar char="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ts val="600"/>
        </a:spcAft>
        <a:buClr>
          <a:schemeClr val="tx2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ts val="600"/>
        </a:spcAft>
        <a:buClr>
          <a:schemeClr val="tx2"/>
        </a:buClr>
        <a:buFont typeface="Calibri" pitchFamily="34" charset="0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ts val="600"/>
        </a:spcAft>
        <a:buClr>
          <a:schemeClr val="tx2"/>
        </a:buClr>
        <a:buFont typeface="Calibri" pitchFamily="34" charset="0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74.xml"/><Relationship Id="rId7" Type="http://schemas.openxmlformats.org/officeDocument/2006/relationships/image" Target="../media/image18.png"/><Relationship Id="rId2" Type="http://schemas.openxmlformats.org/officeDocument/2006/relationships/tags" Target="../tags/tag73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" Type="http://schemas.openxmlformats.org/officeDocument/2006/relationships/tags" Target="../tags/tag80.xml"/><Relationship Id="rId21" Type="http://schemas.openxmlformats.org/officeDocument/2006/relationships/tags" Target="../tags/tag98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29" Type="http://schemas.openxmlformats.org/officeDocument/2006/relationships/notesSlide" Target="../notesSlides/notesSlide3.xml"/><Relationship Id="rId1" Type="http://schemas.openxmlformats.org/officeDocument/2006/relationships/vmlDrawing" Target="../drawings/vmlDrawing15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oleObject" Target="../embeddings/oleObject15.bin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slideLayout" Target="../slideLayouts/slideLayout5.xml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image" Target="../media/image24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19.xml"/><Relationship Id="rId11" Type="http://schemas.openxmlformats.org/officeDocument/2006/relationships/image" Target="../media/image27.png"/><Relationship Id="rId5" Type="http://schemas.openxmlformats.org/officeDocument/2006/relationships/tags" Target="../tags/tag118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117.xml"/><Relationship Id="rId9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" Type="http://schemas.openxmlformats.org/officeDocument/2006/relationships/tags" Target="../tags/tag122.xml"/><Relationship Id="rId21" Type="http://schemas.openxmlformats.org/officeDocument/2006/relationships/tags" Target="../tags/tag140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oleObject" Target="../embeddings/oleObject17.bin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tags" Target="../tags/tag148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notesSlide" Target="../notesSlides/notesSlide5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slideLayout" Target="../slideLayouts/slideLayout5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tags" Target="../tags/tag14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tags" Target="../tags/tag174.xml"/><Relationship Id="rId39" Type="http://schemas.openxmlformats.org/officeDocument/2006/relationships/tags" Target="../tags/tag187.xml"/><Relationship Id="rId3" Type="http://schemas.openxmlformats.org/officeDocument/2006/relationships/tags" Target="../tags/tag151.xml"/><Relationship Id="rId21" Type="http://schemas.openxmlformats.org/officeDocument/2006/relationships/tags" Target="../tags/tag169.xml"/><Relationship Id="rId34" Type="http://schemas.openxmlformats.org/officeDocument/2006/relationships/tags" Target="../tags/tag182.xml"/><Relationship Id="rId42" Type="http://schemas.openxmlformats.org/officeDocument/2006/relationships/tags" Target="../tags/tag190.xml"/><Relationship Id="rId47" Type="http://schemas.openxmlformats.org/officeDocument/2006/relationships/oleObject" Target="../embeddings/oleObject18.bin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3.xml"/><Relationship Id="rId33" Type="http://schemas.openxmlformats.org/officeDocument/2006/relationships/tags" Target="../tags/tag181.xml"/><Relationship Id="rId38" Type="http://schemas.openxmlformats.org/officeDocument/2006/relationships/tags" Target="../tags/tag186.xml"/><Relationship Id="rId46" Type="http://schemas.openxmlformats.org/officeDocument/2006/relationships/notesSlide" Target="../notesSlides/notesSlide6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29" Type="http://schemas.openxmlformats.org/officeDocument/2006/relationships/tags" Target="../tags/tag177.xml"/><Relationship Id="rId41" Type="http://schemas.openxmlformats.org/officeDocument/2006/relationships/tags" Target="../tags/tag189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tags" Target="../tags/tag172.xml"/><Relationship Id="rId32" Type="http://schemas.openxmlformats.org/officeDocument/2006/relationships/tags" Target="../tags/tag180.xml"/><Relationship Id="rId37" Type="http://schemas.openxmlformats.org/officeDocument/2006/relationships/tags" Target="../tags/tag185.xml"/><Relationship Id="rId40" Type="http://schemas.openxmlformats.org/officeDocument/2006/relationships/tags" Target="../tags/tag188.xml"/><Relationship Id="rId45" Type="http://schemas.openxmlformats.org/officeDocument/2006/relationships/slideLayout" Target="../slideLayouts/slideLayout5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28" Type="http://schemas.openxmlformats.org/officeDocument/2006/relationships/tags" Target="../tags/tag176.xml"/><Relationship Id="rId36" Type="http://schemas.openxmlformats.org/officeDocument/2006/relationships/tags" Target="../tags/tag184.xml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tags" Target="../tags/tag179.xml"/><Relationship Id="rId44" Type="http://schemas.openxmlformats.org/officeDocument/2006/relationships/tags" Target="../tags/tag192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tags" Target="../tags/tag175.xml"/><Relationship Id="rId30" Type="http://schemas.openxmlformats.org/officeDocument/2006/relationships/tags" Target="../tags/tag178.xml"/><Relationship Id="rId35" Type="http://schemas.openxmlformats.org/officeDocument/2006/relationships/tags" Target="../tags/tag183.xml"/><Relationship Id="rId43" Type="http://schemas.openxmlformats.org/officeDocument/2006/relationships/tags" Target="../tags/tag19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194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9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198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20.v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9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tags" Target="../tags/tag225.xml"/><Relationship Id="rId39" Type="http://schemas.openxmlformats.org/officeDocument/2006/relationships/tags" Target="../tags/tag238.xml"/><Relationship Id="rId21" Type="http://schemas.openxmlformats.org/officeDocument/2006/relationships/tags" Target="../tags/tag220.xml"/><Relationship Id="rId34" Type="http://schemas.openxmlformats.org/officeDocument/2006/relationships/tags" Target="../tags/tag233.xml"/><Relationship Id="rId42" Type="http://schemas.openxmlformats.org/officeDocument/2006/relationships/tags" Target="../tags/tag241.xml"/><Relationship Id="rId47" Type="http://schemas.openxmlformats.org/officeDocument/2006/relationships/tags" Target="../tags/tag246.xml"/><Relationship Id="rId50" Type="http://schemas.openxmlformats.org/officeDocument/2006/relationships/tags" Target="../tags/tag249.xml"/><Relationship Id="rId55" Type="http://schemas.openxmlformats.org/officeDocument/2006/relationships/tags" Target="../tags/tag254.xml"/><Relationship Id="rId63" Type="http://schemas.openxmlformats.org/officeDocument/2006/relationships/tags" Target="../tags/tag262.xml"/><Relationship Id="rId68" Type="http://schemas.openxmlformats.org/officeDocument/2006/relationships/tags" Target="../tags/tag267.xml"/><Relationship Id="rId7" Type="http://schemas.openxmlformats.org/officeDocument/2006/relationships/tags" Target="../tags/tag206.xml"/><Relationship Id="rId71" Type="http://schemas.openxmlformats.org/officeDocument/2006/relationships/oleObject" Target="../embeddings/oleObject23.bin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9" Type="http://schemas.openxmlformats.org/officeDocument/2006/relationships/tags" Target="../tags/tag228.xml"/><Relationship Id="rId1" Type="http://schemas.openxmlformats.org/officeDocument/2006/relationships/vmlDrawing" Target="../drawings/vmlDrawing21.v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tags" Target="../tags/tag223.xml"/><Relationship Id="rId32" Type="http://schemas.openxmlformats.org/officeDocument/2006/relationships/tags" Target="../tags/tag231.xml"/><Relationship Id="rId37" Type="http://schemas.openxmlformats.org/officeDocument/2006/relationships/tags" Target="../tags/tag236.xml"/><Relationship Id="rId40" Type="http://schemas.openxmlformats.org/officeDocument/2006/relationships/tags" Target="../tags/tag239.xml"/><Relationship Id="rId45" Type="http://schemas.openxmlformats.org/officeDocument/2006/relationships/tags" Target="../tags/tag244.xml"/><Relationship Id="rId53" Type="http://schemas.openxmlformats.org/officeDocument/2006/relationships/tags" Target="../tags/tag252.xml"/><Relationship Id="rId58" Type="http://schemas.openxmlformats.org/officeDocument/2006/relationships/tags" Target="../tags/tag257.xml"/><Relationship Id="rId66" Type="http://schemas.openxmlformats.org/officeDocument/2006/relationships/tags" Target="../tags/tag265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28" Type="http://schemas.openxmlformats.org/officeDocument/2006/relationships/tags" Target="../tags/tag227.xml"/><Relationship Id="rId36" Type="http://schemas.openxmlformats.org/officeDocument/2006/relationships/tags" Target="../tags/tag235.xml"/><Relationship Id="rId49" Type="http://schemas.openxmlformats.org/officeDocument/2006/relationships/tags" Target="../tags/tag248.xml"/><Relationship Id="rId57" Type="http://schemas.openxmlformats.org/officeDocument/2006/relationships/tags" Target="../tags/tag256.xml"/><Relationship Id="rId61" Type="http://schemas.openxmlformats.org/officeDocument/2006/relationships/tags" Target="../tags/tag260.xml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31" Type="http://schemas.openxmlformats.org/officeDocument/2006/relationships/tags" Target="../tags/tag230.xml"/><Relationship Id="rId44" Type="http://schemas.openxmlformats.org/officeDocument/2006/relationships/tags" Target="../tags/tag243.xml"/><Relationship Id="rId52" Type="http://schemas.openxmlformats.org/officeDocument/2006/relationships/tags" Target="../tags/tag251.xml"/><Relationship Id="rId60" Type="http://schemas.openxmlformats.org/officeDocument/2006/relationships/tags" Target="../tags/tag259.xml"/><Relationship Id="rId65" Type="http://schemas.openxmlformats.org/officeDocument/2006/relationships/tags" Target="../tags/tag264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Relationship Id="rId27" Type="http://schemas.openxmlformats.org/officeDocument/2006/relationships/tags" Target="../tags/tag226.xml"/><Relationship Id="rId30" Type="http://schemas.openxmlformats.org/officeDocument/2006/relationships/tags" Target="../tags/tag229.xml"/><Relationship Id="rId35" Type="http://schemas.openxmlformats.org/officeDocument/2006/relationships/tags" Target="../tags/tag234.xml"/><Relationship Id="rId43" Type="http://schemas.openxmlformats.org/officeDocument/2006/relationships/tags" Target="../tags/tag242.xml"/><Relationship Id="rId48" Type="http://schemas.openxmlformats.org/officeDocument/2006/relationships/tags" Target="../tags/tag247.xml"/><Relationship Id="rId56" Type="http://schemas.openxmlformats.org/officeDocument/2006/relationships/tags" Target="../tags/tag255.xml"/><Relationship Id="rId64" Type="http://schemas.openxmlformats.org/officeDocument/2006/relationships/tags" Target="../tags/tag263.xml"/><Relationship Id="rId69" Type="http://schemas.openxmlformats.org/officeDocument/2006/relationships/slideLayout" Target="../slideLayouts/slideLayout5.xml"/><Relationship Id="rId8" Type="http://schemas.openxmlformats.org/officeDocument/2006/relationships/tags" Target="../tags/tag207.xml"/><Relationship Id="rId51" Type="http://schemas.openxmlformats.org/officeDocument/2006/relationships/tags" Target="../tags/tag250.xml"/><Relationship Id="rId3" Type="http://schemas.openxmlformats.org/officeDocument/2006/relationships/tags" Target="../tags/tag202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tags" Target="../tags/tag224.xml"/><Relationship Id="rId33" Type="http://schemas.openxmlformats.org/officeDocument/2006/relationships/tags" Target="../tags/tag232.xml"/><Relationship Id="rId38" Type="http://schemas.openxmlformats.org/officeDocument/2006/relationships/tags" Target="../tags/tag237.xml"/><Relationship Id="rId46" Type="http://schemas.openxmlformats.org/officeDocument/2006/relationships/tags" Target="../tags/tag245.xml"/><Relationship Id="rId59" Type="http://schemas.openxmlformats.org/officeDocument/2006/relationships/tags" Target="../tags/tag258.xml"/><Relationship Id="rId67" Type="http://schemas.openxmlformats.org/officeDocument/2006/relationships/tags" Target="../tags/tag266.xml"/><Relationship Id="rId20" Type="http://schemas.openxmlformats.org/officeDocument/2006/relationships/tags" Target="../tags/tag219.xml"/><Relationship Id="rId41" Type="http://schemas.openxmlformats.org/officeDocument/2006/relationships/tags" Target="../tags/tag240.xml"/><Relationship Id="rId54" Type="http://schemas.openxmlformats.org/officeDocument/2006/relationships/tags" Target="../tags/tag253.xml"/><Relationship Id="rId62" Type="http://schemas.openxmlformats.org/officeDocument/2006/relationships/tags" Target="../tags/tag261.xml"/><Relationship Id="rId70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26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68.xml"/><Relationship Id="rId1" Type="http://schemas.openxmlformats.org/officeDocument/2006/relationships/vmlDrawing" Target="../drawings/vmlDrawing22.v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7" Type="http://schemas.openxmlformats.org/officeDocument/2006/relationships/oleObject" Target="../embeddings/oleObject25.bin"/><Relationship Id="rId2" Type="http://schemas.openxmlformats.org/officeDocument/2006/relationships/tags" Target="../tags/tag272.xml"/><Relationship Id="rId1" Type="http://schemas.openxmlformats.org/officeDocument/2006/relationships/vmlDrawing" Target="../drawings/vmlDrawing23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7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tags" Target="../tags/tag300.xml"/><Relationship Id="rId3" Type="http://schemas.openxmlformats.org/officeDocument/2006/relationships/tags" Target="../tags/tag277.xml"/><Relationship Id="rId21" Type="http://schemas.openxmlformats.org/officeDocument/2006/relationships/tags" Target="../tags/tag295.xml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tags" Target="../tags/tag299.xml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29" Type="http://schemas.openxmlformats.org/officeDocument/2006/relationships/image" Target="../media/image31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slideLayout" Target="../slideLayouts/slideLayout5.xml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tags" Target="../tags/tag301.xml"/><Relationship Id="rId30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tags" Target="../tags/tag326.xml"/><Relationship Id="rId39" Type="http://schemas.openxmlformats.org/officeDocument/2006/relationships/tags" Target="../tags/tag339.xml"/><Relationship Id="rId21" Type="http://schemas.openxmlformats.org/officeDocument/2006/relationships/tags" Target="../tags/tag321.xml"/><Relationship Id="rId34" Type="http://schemas.openxmlformats.org/officeDocument/2006/relationships/tags" Target="../tags/tag334.xml"/><Relationship Id="rId42" Type="http://schemas.openxmlformats.org/officeDocument/2006/relationships/tags" Target="../tags/tag342.xml"/><Relationship Id="rId47" Type="http://schemas.openxmlformats.org/officeDocument/2006/relationships/tags" Target="../tags/tag347.xml"/><Relationship Id="rId50" Type="http://schemas.openxmlformats.org/officeDocument/2006/relationships/tags" Target="../tags/tag350.xml"/><Relationship Id="rId55" Type="http://schemas.openxmlformats.org/officeDocument/2006/relationships/tags" Target="../tags/tag355.xml"/><Relationship Id="rId63" Type="http://schemas.openxmlformats.org/officeDocument/2006/relationships/tags" Target="../tags/tag363.xml"/><Relationship Id="rId68" Type="http://schemas.openxmlformats.org/officeDocument/2006/relationships/tags" Target="../tags/tag368.xml"/><Relationship Id="rId76" Type="http://schemas.openxmlformats.org/officeDocument/2006/relationships/tags" Target="../tags/tag376.xml"/><Relationship Id="rId84" Type="http://schemas.openxmlformats.org/officeDocument/2006/relationships/tags" Target="../tags/tag384.xml"/><Relationship Id="rId7" Type="http://schemas.openxmlformats.org/officeDocument/2006/relationships/tags" Target="../tags/tag307.xml"/><Relationship Id="rId71" Type="http://schemas.openxmlformats.org/officeDocument/2006/relationships/tags" Target="../tags/tag371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9" Type="http://schemas.openxmlformats.org/officeDocument/2006/relationships/tags" Target="../tags/tag329.xml"/><Relationship Id="rId11" Type="http://schemas.openxmlformats.org/officeDocument/2006/relationships/tags" Target="../tags/tag311.xml"/><Relationship Id="rId24" Type="http://schemas.openxmlformats.org/officeDocument/2006/relationships/tags" Target="../tags/tag324.xml"/><Relationship Id="rId32" Type="http://schemas.openxmlformats.org/officeDocument/2006/relationships/tags" Target="../tags/tag332.xml"/><Relationship Id="rId37" Type="http://schemas.openxmlformats.org/officeDocument/2006/relationships/tags" Target="../tags/tag337.xml"/><Relationship Id="rId40" Type="http://schemas.openxmlformats.org/officeDocument/2006/relationships/tags" Target="../tags/tag340.xml"/><Relationship Id="rId45" Type="http://schemas.openxmlformats.org/officeDocument/2006/relationships/tags" Target="../tags/tag345.xml"/><Relationship Id="rId53" Type="http://schemas.openxmlformats.org/officeDocument/2006/relationships/tags" Target="../tags/tag353.xml"/><Relationship Id="rId58" Type="http://schemas.openxmlformats.org/officeDocument/2006/relationships/tags" Target="../tags/tag358.xml"/><Relationship Id="rId66" Type="http://schemas.openxmlformats.org/officeDocument/2006/relationships/tags" Target="../tags/tag366.xml"/><Relationship Id="rId74" Type="http://schemas.openxmlformats.org/officeDocument/2006/relationships/tags" Target="../tags/tag374.xml"/><Relationship Id="rId79" Type="http://schemas.openxmlformats.org/officeDocument/2006/relationships/tags" Target="../tags/tag379.xml"/><Relationship Id="rId87" Type="http://schemas.openxmlformats.org/officeDocument/2006/relationships/oleObject" Target="../embeddings/oleObject26.bin"/><Relationship Id="rId5" Type="http://schemas.openxmlformats.org/officeDocument/2006/relationships/tags" Target="../tags/tag305.xml"/><Relationship Id="rId61" Type="http://schemas.openxmlformats.org/officeDocument/2006/relationships/tags" Target="../tags/tag361.xml"/><Relationship Id="rId82" Type="http://schemas.openxmlformats.org/officeDocument/2006/relationships/tags" Target="../tags/tag382.xml"/><Relationship Id="rId19" Type="http://schemas.openxmlformats.org/officeDocument/2006/relationships/tags" Target="../tags/tag319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Relationship Id="rId27" Type="http://schemas.openxmlformats.org/officeDocument/2006/relationships/tags" Target="../tags/tag327.xml"/><Relationship Id="rId30" Type="http://schemas.openxmlformats.org/officeDocument/2006/relationships/tags" Target="../tags/tag330.xml"/><Relationship Id="rId35" Type="http://schemas.openxmlformats.org/officeDocument/2006/relationships/tags" Target="../tags/tag335.xml"/><Relationship Id="rId43" Type="http://schemas.openxmlformats.org/officeDocument/2006/relationships/tags" Target="../tags/tag343.xml"/><Relationship Id="rId48" Type="http://schemas.openxmlformats.org/officeDocument/2006/relationships/tags" Target="../tags/tag348.xml"/><Relationship Id="rId56" Type="http://schemas.openxmlformats.org/officeDocument/2006/relationships/tags" Target="../tags/tag356.xml"/><Relationship Id="rId64" Type="http://schemas.openxmlformats.org/officeDocument/2006/relationships/tags" Target="../tags/tag364.xml"/><Relationship Id="rId69" Type="http://schemas.openxmlformats.org/officeDocument/2006/relationships/tags" Target="../tags/tag369.xml"/><Relationship Id="rId77" Type="http://schemas.openxmlformats.org/officeDocument/2006/relationships/tags" Target="../tags/tag377.xml"/><Relationship Id="rId8" Type="http://schemas.openxmlformats.org/officeDocument/2006/relationships/tags" Target="../tags/tag308.xml"/><Relationship Id="rId51" Type="http://schemas.openxmlformats.org/officeDocument/2006/relationships/tags" Target="../tags/tag351.xml"/><Relationship Id="rId72" Type="http://schemas.openxmlformats.org/officeDocument/2006/relationships/tags" Target="../tags/tag372.xml"/><Relationship Id="rId80" Type="http://schemas.openxmlformats.org/officeDocument/2006/relationships/tags" Target="../tags/tag380.xml"/><Relationship Id="rId85" Type="http://schemas.openxmlformats.org/officeDocument/2006/relationships/slideLayout" Target="../slideLayouts/slideLayout5.xml"/><Relationship Id="rId3" Type="http://schemas.openxmlformats.org/officeDocument/2006/relationships/tags" Target="../tags/tag303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tags" Target="../tags/tag325.xml"/><Relationship Id="rId33" Type="http://schemas.openxmlformats.org/officeDocument/2006/relationships/tags" Target="../tags/tag333.xml"/><Relationship Id="rId38" Type="http://schemas.openxmlformats.org/officeDocument/2006/relationships/tags" Target="../tags/tag338.xml"/><Relationship Id="rId46" Type="http://schemas.openxmlformats.org/officeDocument/2006/relationships/tags" Target="../tags/tag346.xml"/><Relationship Id="rId59" Type="http://schemas.openxmlformats.org/officeDocument/2006/relationships/tags" Target="../tags/tag359.xml"/><Relationship Id="rId67" Type="http://schemas.openxmlformats.org/officeDocument/2006/relationships/tags" Target="../tags/tag367.xml"/><Relationship Id="rId20" Type="http://schemas.openxmlformats.org/officeDocument/2006/relationships/tags" Target="../tags/tag320.xml"/><Relationship Id="rId41" Type="http://schemas.openxmlformats.org/officeDocument/2006/relationships/tags" Target="../tags/tag341.xml"/><Relationship Id="rId54" Type="http://schemas.openxmlformats.org/officeDocument/2006/relationships/tags" Target="../tags/tag354.xml"/><Relationship Id="rId62" Type="http://schemas.openxmlformats.org/officeDocument/2006/relationships/tags" Target="../tags/tag362.xml"/><Relationship Id="rId70" Type="http://schemas.openxmlformats.org/officeDocument/2006/relationships/tags" Target="../tags/tag370.xml"/><Relationship Id="rId75" Type="http://schemas.openxmlformats.org/officeDocument/2006/relationships/tags" Target="../tags/tag375.xml"/><Relationship Id="rId83" Type="http://schemas.openxmlformats.org/officeDocument/2006/relationships/tags" Target="../tags/tag383.xml"/><Relationship Id="rId88" Type="http://schemas.openxmlformats.org/officeDocument/2006/relationships/image" Target="../media/image39.png"/><Relationship Id="rId1" Type="http://schemas.openxmlformats.org/officeDocument/2006/relationships/vmlDrawing" Target="../drawings/vmlDrawing24.vml"/><Relationship Id="rId6" Type="http://schemas.openxmlformats.org/officeDocument/2006/relationships/tags" Target="../tags/tag306.xml"/><Relationship Id="rId15" Type="http://schemas.openxmlformats.org/officeDocument/2006/relationships/tags" Target="../tags/tag315.xml"/><Relationship Id="rId23" Type="http://schemas.openxmlformats.org/officeDocument/2006/relationships/tags" Target="../tags/tag323.xml"/><Relationship Id="rId28" Type="http://schemas.openxmlformats.org/officeDocument/2006/relationships/tags" Target="../tags/tag328.xml"/><Relationship Id="rId36" Type="http://schemas.openxmlformats.org/officeDocument/2006/relationships/tags" Target="../tags/tag336.xml"/><Relationship Id="rId49" Type="http://schemas.openxmlformats.org/officeDocument/2006/relationships/tags" Target="../tags/tag349.xml"/><Relationship Id="rId57" Type="http://schemas.openxmlformats.org/officeDocument/2006/relationships/tags" Target="../tags/tag357.xml"/><Relationship Id="rId10" Type="http://schemas.openxmlformats.org/officeDocument/2006/relationships/tags" Target="../tags/tag310.xml"/><Relationship Id="rId31" Type="http://schemas.openxmlformats.org/officeDocument/2006/relationships/tags" Target="../tags/tag331.xml"/><Relationship Id="rId44" Type="http://schemas.openxmlformats.org/officeDocument/2006/relationships/tags" Target="../tags/tag344.xml"/><Relationship Id="rId52" Type="http://schemas.openxmlformats.org/officeDocument/2006/relationships/tags" Target="../tags/tag352.xml"/><Relationship Id="rId60" Type="http://schemas.openxmlformats.org/officeDocument/2006/relationships/tags" Target="../tags/tag360.xml"/><Relationship Id="rId65" Type="http://schemas.openxmlformats.org/officeDocument/2006/relationships/tags" Target="../tags/tag365.xml"/><Relationship Id="rId73" Type="http://schemas.openxmlformats.org/officeDocument/2006/relationships/tags" Target="../tags/tag373.xml"/><Relationship Id="rId78" Type="http://schemas.openxmlformats.org/officeDocument/2006/relationships/tags" Target="../tags/tag378.xml"/><Relationship Id="rId81" Type="http://schemas.openxmlformats.org/officeDocument/2006/relationships/tags" Target="../tags/tag381.xml"/><Relationship Id="rId86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42.png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12" Type="http://schemas.openxmlformats.org/officeDocument/2006/relationships/tags" Target="../tags/tag395.xml"/><Relationship Id="rId17" Type="http://schemas.openxmlformats.org/officeDocument/2006/relationships/image" Target="../media/image41.png"/><Relationship Id="rId2" Type="http://schemas.openxmlformats.org/officeDocument/2006/relationships/tags" Target="../tags/tag385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25.v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5" Type="http://schemas.openxmlformats.org/officeDocument/2006/relationships/tags" Target="../tags/tag388.xml"/><Relationship Id="rId15" Type="http://schemas.openxmlformats.org/officeDocument/2006/relationships/oleObject" Target="../embeddings/oleObject27.bin"/><Relationship Id="rId10" Type="http://schemas.openxmlformats.org/officeDocument/2006/relationships/tags" Target="../tags/tag393.xml"/><Relationship Id="rId19" Type="http://schemas.openxmlformats.org/officeDocument/2006/relationships/image" Target="../media/image43.png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7" Type="http://schemas.openxmlformats.org/officeDocument/2006/relationships/oleObject" Target="../embeddings/oleObject28.bin"/><Relationship Id="rId2" Type="http://schemas.openxmlformats.org/officeDocument/2006/relationships/tags" Target="../tags/tag396.xml"/><Relationship Id="rId1" Type="http://schemas.openxmlformats.org/officeDocument/2006/relationships/vmlDrawing" Target="../drawings/vmlDrawing26.v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9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12" Type="http://schemas.openxmlformats.org/officeDocument/2006/relationships/oleObject" Target="../embeddings/oleObject29.bin"/><Relationship Id="rId2" Type="http://schemas.openxmlformats.org/officeDocument/2006/relationships/tags" Target="../tags/tag399.xml"/><Relationship Id="rId1" Type="http://schemas.openxmlformats.org/officeDocument/2006/relationships/vmlDrawing" Target="../drawings/vmlDrawing27.vml"/><Relationship Id="rId6" Type="http://schemas.openxmlformats.org/officeDocument/2006/relationships/tags" Target="../tags/tag403.xml"/><Relationship Id="rId11" Type="http://schemas.openxmlformats.org/officeDocument/2006/relationships/image" Target="../media/image44.jpeg"/><Relationship Id="rId5" Type="http://schemas.openxmlformats.org/officeDocument/2006/relationships/tags" Target="../tags/tag402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401.xml"/><Relationship Id="rId9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7" Type="http://schemas.openxmlformats.org/officeDocument/2006/relationships/oleObject" Target="../embeddings/oleObject30.bin"/><Relationship Id="rId2" Type="http://schemas.openxmlformats.org/officeDocument/2006/relationships/tags" Target="../tags/tag406.xml"/><Relationship Id="rId1" Type="http://schemas.openxmlformats.org/officeDocument/2006/relationships/vmlDrawing" Target="../drawings/vmlDrawing28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7" Type="http://schemas.openxmlformats.org/officeDocument/2006/relationships/oleObject" Target="../embeddings/oleObject31.bin"/><Relationship Id="rId2" Type="http://schemas.openxmlformats.org/officeDocument/2006/relationships/tags" Target="../tags/tag409.xml"/><Relationship Id="rId1" Type="http://schemas.openxmlformats.org/officeDocument/2006/relationships/vmlDrawing" Target="../drawings/vmlDrawing29.v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ldc.upenn.edu/myl/llog/LongTail.gif" TargetMode="External"/><Relationship Id="rId2" Type="http://schemas.openxmlformats.org/officeDocument/2006/relationships/hyperlink" Target="http://www.thecontenteconomy.com/2009/04/slides-from-our-enterprise-20-seminar.html" TargetMode="Externa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2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oleObject" Target="../embeddings/oleObject14.bin"/><Relationship Id="rId2" Type="http://schemas.openxmlformats.org/officeDocument/2006/relationships/tags" Target="../tags/tag76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t="11198" r="7378"/>
          <a:stretch>
            <a:fillRect/>
          </a:stretch>
        </p:blipFill>
        <p:spPr bwMode="auto">
          <a:xfrm>
            <a:off x="1162226" y="1990614"/>
            <a:ext cx="3381370" cy="15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014442" y="2143116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Informal Knowledge Processes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The Long Tail of Business Processes</a:t>
            </a:r>
            <a:br>
              <a:rPr lang="en-GB" sz="3100" dirty="0" smtClean="0"/>
            </a:br>
            <a:r>
              <a:rPr lang="en-GB" sz="3100" dirty="0" smtClean="0"/>
              <a:t> </a:t>
            </a: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014442" y="4158122"/>
            <a:ext cx="7772400" cy="1199704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Marcel Tilly, </a:t>
            </a:r>
            <a:r>
              <a:rPr lang="en-GB" dirty="0" err="1" smtClean="0"/>
              <a:t>EMIC</a:t>
            </a:r>
            <a:endParaRPr lang="en-GB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2009-09-05, Bled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Summer School</a:t>
            </a:r>
            <a:endParaRPr lang="en-GB" dirty="0"/>
          </a:p>
        </p:txBody>
      </p:sp>
      <p:graphicFrame>
        <p:nvGraphicFramePr>
          <p:cNvPr id="4" name="Object 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193" r:id="rId8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" y="-24"/>
            <a:ext cx="9178708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Worker Revisited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Thomas Davenport has defined </a:t>
            </a:r>
            <a:r>
              <a:rPr lang="en-GB" sz="2400" i="1" dirty="0" smtClean="0"/>
              <a:t>knowledge workers </a:t>
            </a:r>
            <a:r>
              <a:rPr lang="en-GB" sz="2400" dirty="0" smtClean="0"/>
              <a:t>as people who “think for a living” and discusses who they are, what they do, and how their number is growing [2005].</a:t>
            </a:r>
          </a:p>
          <a:p>
            <a:pPr lvl="1"/>
            <a:r>
              <a:rPr lang="en-GB" sz="2000" dirty="0" smtClean="0"/>
              <a:t>For our purposes we accept as a given that, for an increasing proportion of people in the world economy, work is to a large extent mental rather than physical.</a:t>
            </a:r>
          </a:p>
          <a:p>
            <a:pPr lvl="1"/>
            <a:r>
              <a:rPr lang="en-GB" sz="2000" dirty="0" smtClean="0"/>
              <a:t>To significantly increase economic productivity it is necessary, therefore, to increase the productivity of this knowledge-based and knowledge-driven work. 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 knowledge worker is a specialist or an expert dedicated to a specific knowledge intensive work domain within an enterprise.</a:t>
            </a:r>
          </a:p>
          <a:p>
            <a:r>
              <a:rPr lang="en-GB" sz="2400" dirty="0" smtClean="0"/>
              <a:t>He principally uses his experience, skill, and current working context to understand summaries and create new knowledge from exiting pieces of work. </a:t>
            </a:r>
          </a:p>
          <a:p>
            <a:r>
              <a:rPr lang="en-GB" sz="2400" dirty="0" smtClean="0"/>
              <a:t>Knowledge workers bring ingenuity and inventiveness along with intuitive dissension making in their daily work as well as for the team. </a:t>
            </a:r>
          </a:p>
          <a:p>
            <a:r>
              <a:rPr lang="en-GB" sz="2400" dirty="0" smtClean="0"/>
              <a:t>Related tasks and workers benefit in terms of learning, modifying and enhancing their workflows.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ACTIVE’s Knowledge Worker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571604" y="1285860"/>
            <a:ext cx="6072230" cy="5072074"/>
          </a:xfrm>
          <a:prstGeom prst="cloud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4878" y="571480"/>
            <a:ext cx="896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typical situation of a Knowledge Worker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22882" name="Picture 2" descr="C:\Users\mtilly\AppData\Local\Microsoft\Windows\Temporary Internet Files\Content.IE5\6H6XO4FM\MCj044063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714620"/>
            <a:ext cx="1812925" cy="18129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1928802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What’s happening?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571876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 to look?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5357826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Anything new?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5929330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Who and what can I trust?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514351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Who knows what?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6" y="3786190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to act?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185736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to share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643182"/>
            <a:ext cx="8382000" cy="14287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Discuss with your neighbor the term</a:t>
            </a:r>
          </a:p>
          <a:p>
            <a:pPr algn="ctr">
              <a:buNone/>
            </a:pPr>
            <a:r>
              <a:rPr lang="en-US" dirty="0" smtClean="0"/>
              <a:t>“</a:t>
            </a:r>
            <a:r>
              <a:rPr lang="en-US" b="1" dirty="0" smtClean="0"/>
              <a:t>informal</a:t>
            </a:r>
            <a:r>
              <a:rPr lang="en-US" dirty="0" smtClean="0"/>
              <a:t> </a:t>
            </a:r>
            <a:r>
              <a:rPr lang="en-US" b="1" dirty="0" smtClean="0"/>
              <a:t>knowledge process</a:t>
            </a:r>
            <a:r>
              <a:rPr lang="en-US" dirty="0" smtClean="0"/>
              <a:t>”!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EXCERCISE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5357826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 min.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loud 34"/>
          <p:cNvSpPr/>
          <p:nvPr/>
        </p:nvSpPr>
        <p:spPr>
          <a:xfrm rot="20127740">
            <a:off x="-71850" y="4235699"/>
            <a:ext cx="2428892" cy="1214446"/>
          </a:xfrm>
          <a:prstGeom prst="cloud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SAP, </a:t>
            </a:r>
            <a:r>
              <a:rPr lang="en-US" sz="1200" dirty="0" err="1" smtClean="0"/>
              <a:t>Dyamics</a:t>
            </a:r>
            <a:r>
              <a:rPr lang="en-US" sz="1200" dirty="0" smtClean="0"/>
              <a:t>, ARIS …</a:t>
            </a:r>
            <a:endParaRPr lang="en-US" sz="1200" dirty="0"/>
          </a:p>
        </p:txBody>
      </p:sp>
      <p:sp>
        <p:nvSpPr>
          <p:cNvPr id="37" name="Cloud 36"/>
          <p:cNvSpPr/>
          <p:nvPr/>
        </p:nvSpPr>
        <p:spPr>
          <a:xfrm rot="1556601">
            <a:off x="6571842" y="4184859"/>
            <a:ext cx="2428892" cy="1214446"/>
          </a:xfrm>
          <a:prstGeom prst="cloud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UAM, NEPOMUK, </a:t>
            </a:r>
            <a:r>
              <a:rPr lang="en-US" sz="1200" dirty="0" err="1" smtClean="0"/>
              <a:t>SmartDesktop</a:t>
            </a:r>
            <a:endParaRPr lang="en-US" sz="1200" dirty="0"/>
          </a:p>
        </p:txBody>
      </p:sp>
      <p:grpSp>
        <p:nvGrpSpPr>
          <p:cNvPr id="56" name="Group 55"/>
          <p:cNvGrpSpPr/>
          <p:nvPr>
            <p:custDataLst>
              <p:tags r:id="rId2"/>
            </p:custDataLst>
          </p:nvPr>
        </p:nvGrpSpPr>
        <p:grpSpPr>
          <a:xfrm>
            <a:off x="2997554" y="3286124"/>
            <a:ext cx="5587723" cy="2786082"/>
            <a:chOff x="2997554" y="3286124"/>
            <a:chExt cx="5587723" cy="2786082"/>
          </a:xfrm>
        </p:grpSpPr>
        <p:grpSp>
          <p:nvGrpSpPr>
            <p:cNvPr id="54" name="Group 53"/>
            <p:cNvGrpSpPr/>
            <p:nvPr/>
          </p:nvGrpSpPr>
          <p:grpSpPr>
            <a:xfrm>
              <a:off x="2997554" y="3286124"/>
              <a:ext cx="5320905" cy="2778271"/>
              <a:chOff x="2997554" y="3286124"/>
              <a:chExt cx="5320905" cy="2778271"/>
            </a:xfrm>
          </p:grpSpPr>
          <p:grpSp>
            <p:nvGrpSpPr>
              <p:cNvPr id="52" name="Group 51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3030181" y="3286124"/>
                <a:ext cx="5288278" cy="2778271"/>
                <a:chOff x="3355689" y="3286124"/>
                <a:chExt cx="5288278" cy="2778271"/>
              </a:xfrm>
            </p:grpSpPr>
            <p:grpSp>
              <p:nvGrpSpPr>
                <p:cNvPr id="50" name="Group 49"/>
                <p:cNvGrpSpPr/>
                <p:nvPr>
                  <p:custDataLst>
                    <p:tags r:id="rId23"/>
                  </p:custDataLst>
                </p:nvPr>
              </p:nvGrpSpPr>
              <p:grpSpPr>
                <a:xfrm>
                  <a:off x="3355689" y="3286124"/>
                  <a:ext cx="2113323" cy="2768069"/>
                  <a:chOff x="3357554" y="1285860"/>
                  <a:chExt cx="5332769" cy="2735755"/>
                </a:xfrm>
              </p:grpSpPr>
              <p:sp>
                <p:nvSpPr>
                  <p:cNvPr id="40" name="Freeform 39"/>
                  <p:cNvSpPr/>
                  <p:nvPr>
                    <p:custDataLst>
                      <p:tags r:id="rId27"/>
                    </p:custDataLst>
                  </p:nvPr>
                </p:nvSpPr>
                <p:spPr>
                  <a:xfrm>
                    <a:off x="3403911" y="1428736"/>
                    <a:ext cx="5286412" cy="2592879"/>
                  </a:xfrm>
                  <a:custGeom>
                    <a:avLst/>
                    <a:gdLst>
                      <a:gd name="connsiteX0" fmla="*/ 0 w 5286412"/>
                      <a:gd name="connsiteY0" fmla="*/ 2541288 h 2541288"/>
                      <a:gd name="connsiteX1" fmla="*/ 0 w 5286412"/>
                      <a:gd name="connsiteY1" fmla="*/ 0 h 2541288"/>
                      <a:gd name="connsiteX2" fmla="*/ 5286412 w 5286412"/>
                      <a:gd name="connsiteY2" fmla="*/ 2541288 h 2541288"/>
                      <a:gd name="connsiteX3" fmla="*/ 0 w 5286412"/>
                      <a:gd name="connsiteY3" fmla="*/ 2541288 h 2541288"/>
                      <a:gd name="connsiteX0" fmla="*/ 0 w 5286412"/>
                      <a:gd name="connsiteY0" fmla="*/ 2606523 h 2606523"/>
                      <a:gd name="connsiteX1" fmla="*/ 0 w 5286412"/>
                      <a:gd name="connsiteY1" fmla="*/ 65235 h 2606523"/>
                      <a:gd name="connsiteX2" fmla="*/ 496314 w 5286412"/>
                      <a:gd name="connsiteY2" fmla="*/ 0 h 2606523"/>
                      <a:gd name="connsiteX3" fmla="*/ 5286412 w 5286412"/>
                      <a:gd name="connsiteY3" fmla="*/ 2606523 h 2606523"/>
                      <a:gd name="connsiteX4" fmla="*/ 0 w 5286412"/>
                      <a:gd name="connsiteY4" fmla="*/ 2606523 h 2606523"/>
                      <a:gd name="connsiteX0" fmla="*/ 0 w 5286412"/>
                      <a:gd name="connsiteY0" fmla="*/ 2606523 h 2606523"/>
                      <a:gd name="connsiteX1" fmla="*/ 0 w 5286412"/>
                      <a:gd name="connsiteY1" fmla="*/ 65235 h 2606523"/>
                      <a:gd name="connsiteX2" fmla="*/ 496314 w 5286412"/>
                      <a:gd name="connsiteY2" fmla="*/ 0 h 2606523"/>
                      <a:gd name="connsiteX3" fmla="*/ 213045 w 5286412"/>
                      <a:gd name="connsiteY3" fmla="*/ 156544 h 2606523"/>
                      <a:gd name="connsiteX4" fmla="*/ 5286412 w 5286412"/>
                      <a:gd name="connsiteY4" fmla="*/ 2606523 h 2606523"/>
                      <a:gd name="connsiteX5" fmla="*/ 0 w 5286412"/>
                      <a:gd name="connsiteY5" fmla="*/ 2606523 h 2606523"/>
                      <a:gd name="connsiteX0" fmla="*/ 0 w 5286412"/>
                      <a:gd name="connsiteY0" fmla="*/ 2606523 h 2606523"/>
                      <a:gd name="connsiteX1" fmla="*/ 0 w 5286412"/>
                      <a:gd name="connsiteY1" fmla="*/ 65235 h 2606523"/>
                      <a:gd name="connsiteX2" fmla="*/ 496314 w 5286412"/>
                      <a:gd name="connsiteY2" fmla="*/ 0 h 2606523"/>
                      <a:gd name="connsiteX3" fmla="*/ 213045 w 5286412"/>
                      <a:gd name="connsiteY3" fmla="*/ 13644 h 2606523"/>
                      <a:gd name="connsiteX4" fmla="*/ 5286412 w 5286412"/>
                      <a:gd name="connsiteY4" fmla="*/ 2606523 h 2606523"/>
                      <a:gd name="connsiteX5" fmla="*/ 0 w 5286412"/>
                      <a:gd name="connsiteY5" fmla="*/ 2606523 h 2606523"/>
                      <a:gd name="connsiteX0" fmla="*/ 0 w 5286412"/>
                      <a:gd name="connsiteY0" fmla="*/ 2592879 h 2592879"/>
                      <a:gd name="connsiteX1" fmla="*/ 0 w 5286412"/>
                      <a:gd name="connsiteY1" fmla="*/ 51591 h 2592879"/>
                      <a:gd name="connsiteX2" fmla="*/ 213045 w 5286412"/>
                      <a:gd name="connsiteY2" fmla="*/ 0 h 2592879"/>
                      <a:gd name="connsiteX3" fmla="*/ 5286412 w 5286412"/>
                      <a:gd name="connsiteY3" fmla="*/ 2592879 h 2592879"/>
                      <a:gd name="connsiteX4" fmla="*/ 0 w 5286412"/>
                      <a:gd name="connsiteY4" fmla="*/ 2592879 h 2592879"/>
                      <a:gd name="connsiteX0" fmla="*/ 0 w 5286412"/>
                      <a:gd name="connsiteY0" fmla="*/ 2592879 h 2592879"/>
                      <a:gd name="connsiteX1" fmla="*/ 0 w 5286412"/>
                      <a:gd name="connsiteY1" fmla="*/ 51591 h 2592879"/>
                      <a:gd name="connsiteX2" fmla="*/ 213045 w 5286412"/>
                      <a:gd name="connsiteY2" fmla="*/ 0 h 2592879"/>
                      <a:gd name="connsiteX3" fmla="*/ 5286412 w 5286412"/>
                      <a:gd name="connsiteY3" fmla="*/ 2592879 h 2592879"/>
                      <a:gd name="connsiteX4" fmla="*/ 0 w 5286412"/>
                      <a:gd name="connsiteY4" fmla="*/ 2592879 h 259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6412" h="2592879">
                        <a:moveTo>
                          <a:pt x="0" y="2592879"/>
                        </a:moveTo>
                        <a:lnTo>
                          <a:pt x="0" y="51591"/>
                        </a:lnTo>
                        <a:lnTo>
                          <a:pt x="213045" y="0"/>
                        </a:lnTo>
                        <a:lnTo>
                          <a:pt x="5286412" y="2592879"/>
                        </a:lnTo>
                        <a:lnTo>
                          <a:pt x="0" y="2592879"/>
                        </a:lnTo>
                        <a:close/>
                      </a:path>
                    </a:pathLst>
                  </a:custGeom>
                  <a:solidFill>
                    <a:srgbClr val="B0DD7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3357554" y="1285860"/>
                    <a:ext cx="500066" cy="2143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" name="Group 22"/>
                <p:cNvGrpSpPr/>
                <p:nvPr>
                  <p:custDataLst>
                    <p:tags r:id="rId24"/>
                  </p:custDataLst>
                </p:nvPr>
              </p:nvGrpSpPr>
              <p:grpSpPr>
                <a:xfrm>
                  <a:off x="3358406" y="3490278"/>
                  <a:ext cx="5285561" cy="2571768"/>
                  <a:chOff x="4214810" y="3644108"/>
                  <a:chExt cx="4929190" cy="2571768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rot="5400000">
                    <a:off x="2938195" y="4929198"/>
                    <a:ext cx="2571768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rot="10800000" flipV="1">
                    <a:off x="4214810" y="6215082"/>
                    <a:ext cx="492919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6151" name="Picture 7"/>
                <p:cNvPicPr>
                  <a:picLocks noChangeAspect="1" noChangeArrowheads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30" cstate="print"/>
                <a:srcRect l="6767" t="20700"/>
                <a:stretch>
                  <a:fillRect/>
                </a:stretch>
              </p:blipFill>
              <p:spPr bwMode="auto">
                <a:xfrm>
                  <a:off x="4347747" y="5000636"/>
                  <a:ext cx="4286280" cy="10637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8" name="Freeform 37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3500430" y="3498573"/>
                  <a:ext cx="5112000" cy="2484000"/>
                </a:xfrm>
                <a:custGeom>
                  <a:avLst/>
                  <a:gdLst>
                    <a:gd name="connsiteX0" fmla="*/ 0 w 5151120"/>
                    <a:gd name="connsiteY0" fmla="*/ 0 h 2479040"/>
                    <a:gd name="connsiteX1" fmla="*/ 1534160 w 5151120"/>
                    <a:gd name="connsiteY1" fmla="*/ 1940560 h 2479040"/>
                    <a:gd name="connsiteX2" fmla="*/ 5151120 w 5151120"/>
                    <a:gd name="connsiteY2" fmla="*/ 2479040 h 2479040"/>
                    <a:gd name="connsiteX0" fmla="*/ 0 w 5008276"/>
                    <a:gd name="connsiteY0" fmla="*/ 0 h 2479040"/>
                    <a:gd name="connsiteX1" fmla="*/ 1391316 w 5008276"/>
                    <a:gd name="connsiteY1" fmla="*/ 1940560 h 2479040"/>
                    <a:gd name="connsiteX2" fmla="*/ 5008276 w 5008276"/>
                    <a:gd name="connsiteY2" fmla="*/ 2479040 h 2479040"/>
                    <a:gd name="connsiteX0" fmla="*/ 0 w 5008276"/>
                    <a:gd name="connsiteY0" fmla="*/ 0 h 2339848"/>
                    <a:gd name="connsiteX1" fmla="*/ 1391316 w 5008276"/>
                    <a:gd name="connsiteY1" fmla="*/ 1940560 h 2339848"/>
                    <a:gd name="connsiteX2" fmla="*/ 5008276 w 5008276"/>
                    <a:gd name="connsiteY2" fmla="*/ 2339848 h 2339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08276" h="2339848">
                      <a:moveTo>
                        <a:pt x="0" y="0"/>
                      </a:moveTo>
                      <a:cubicBezTo>
                        <a:pt x="337820" y="763693"/>
                        <a:pt x="556603" y="1550585"/>
                        <a:pt x="1391316" y="1940560"/>
                      </a:cubicBezTo>
                      <a:cubicBezTo>
                        <a:pt x="2226029" y="2330535"/>
                        <a:pt x="3629056" y="2277194"/>
                        <a:pt x="5008276" y="2339848"/>
                      </a:cubicBezTo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>
                <a:off x="2997554" y="3335819"/>
                <a:ext cx="360000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8225277" y="5857892"/>
              <a:ext cx="36000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42844" y="1571612"/>
            <a:ext cx="3929090" cy="4525963"/>
          </a:xfrm>
        </p:spPr>
        <p:txBody>
          <a:bodyPr/>
          <a:lstStyle/>
          <a:p>
            <a:r>
              <a:rPr lang="en-GB" sz="2000" dirty="0" smtClean="0"/>
              <a:t>Complex Business Processes</a:t>
            </a:r>
          </a:p>
          <a:p>
            <a:pPr lvl="1"/>
            <a:r>
              <a:rPr lang="en-GB" sz="1800" dirty="0" smtClean="0"/>
              <a:t>High repetition rate</a:t>
            </a:r>
          </a:p>
          <a:p>
            <a:pPr lvl="1"/>
            <a:r>
              <a:rPr lang="en-GB" sz="1800" dirty="0" smtClean="0"/>
              <a:t>Mature</a:t>
            </a:r>
          </a:p>
          <a:p>
            <a:pPr lvl="1"/>
            <a:r>
              <a:rPr lang="en-GB" sz="1800" dirty="0" smtClean="0"/>
              <a:t>Involve defined roles</a:t>
            </a:r>
          </a:p>
          <a:p>
            <a:pPr lvl="1"/>
            <a:r>
              <a:rPr lang="en-GB" sz="1800" dirty="0" smtClean="0"/>
              <a:t>Enterprise driven</a:t>
            </a:r>
          </a:p>
          <a:p>
            <a:pPr lvl="1"/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 smtClean="0"/>
              <a:t>The Long Tail …</a:t>
            </a:r>
            <a:endParaRPr lang="en-GB" dirty="0"/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3021002" y="5143830"/>
            <a:ext cx="1000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smtClean="0"/>
              <a:t>Formalized processes</a:t>
            </a:r>
            <a:endParaRPr lang="en-GB" sz="1100" dirty="0" smtClean="0"/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 rot="16200000">
            <a:off x="2363437" y="3953994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Repetition</a:t>
            </a:r>
            <a:endParaRPr lang="en-GB" sz="1400" dirty="0"/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4857752" y="6072206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Processes</a:t>
            </a:r>
            <a:endParaRPr lang="en-GB" sz="1000" dirty="0"/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5857884" y="528638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/>
              <a:t>Not supported by enterprise applications</a:t>
            </a:r>
            <a:endParaRPr lang="en-GB" sz="1400" b="1" dirty="0"/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4419630" y="6488668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* aka Artful Processes, Knowledge Processes</a:t>
            </a:r>
            <a:endParaRPr lang="en-GB" sz="1600" dirty="0"/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1571605" y="4904914"/>
            <a:ext cx="15716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smtClean="0"/>
              <a:t>Supported by enterprise applications</a:t>
            </a:r>
            <a:endParaRPr lang="en-GB" sz="1400" b="1" dirty="0"/>
          </a:p>
        </p:txBody>
      </p:sp>
      <p:sp>
        <p:nvSpPr>
          <p:cNvPr id="17" name="Content Placeholder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4143372" y="1571612"/>
            <a:ext cx="4286280" cy="331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Informal Processes*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Scope - user or small team 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Repetition rate is low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 on skill, experience, and judgement of the knowledge worker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18027" t="51491" r="73047"/>
          <a:stretch>
            <a:fillRect/>
          </a:stretch>
        </p:blipFill>
        <p:spPr bwMode="auto">
          <a:xfrm>
            <a:off x="4000496" y="4714884"/>
            <a:ext cx="500066" cy="13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6" name="Group 75"/>
          <p:cNvGrpSpPr/>
          <p:nvPr>
            <p:custDataLst>
              <p:tags r:id="rId13"/>
            </p:custDataLst>
          </p:nvPr>
        </p:nvGrpSpPr>
        <p:grpSpPr>
          <a:xfrm>
            <a:off x="4000496" y="4898400"/>
            <a:ext cx="504000" cy="1388120"/>
            <a:chOff x="3970017" y="4684086"/>
            <a:chExt cx="530546" cy="1816748"/>
          </a:xfrm>
        </p:grpSpPr>
        <p:cxnSp>
          <p:nvCxnSpPr>
            <p:cNvPr id="70" name="Straight Connector 69"/>
            <p:cNvCxnSpPr/>
            <p:nvPr>
              <p:custDataLst>
                <p:tags r:id="rId19"/>
              </p:custDataLst>
            </p:nvPr>
          </p:nvCxnSpPr>
          <p:spPr>
            <a:xfrm rot="5400000">
              <a:off x="3582029" y="5582300"/>
              <a:ext cx="1816748" cy="2032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>
              <p:custDataLst>
                <p:tags r:id="rId20"/>
              </p:custDataLst>
            </p:nvPr>
          </p:nvCxnSpPr>
          <p:spPr>
            <a:xfrm rot="10800000">
              <a:off x="4000497" y="4684086"/>
              <a:ext cx="50006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custDataLst>
                <p:tags r:id="rId21"/>
              </p:custDataLst>
            </p:nvPr>
          </p:nvCxnSpPr>
          <p:spPr>
            <a:xfrm rot="10800000">
              <a:off x="3970017" y="6500833"/>
              <a:ext cx="50006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>
            <p:custDataLst>
              <p:tags r:id="rId14"/>
            </p:custDataLst>
          </p:nvPr>
        </p:nvCxnSpPr>
        <p:spPr>
          <a:xfrm rot="5400000">
            <a:off x="1474925" y="4107661"/>
            <a:ext cx="507209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47" r:id="rId32" imgW="0" imgH="0" progId="">
              <p:embed/>
            </p:oleObj>
          </a:graphicData>
        </a:graphic>
      </p:graphicFrame>
      <p:sp>
        <p:nvSpPr>
          <p:cNvPr id="85" name="TextBox 84"/>
          <p:cNvSpPr txBox="1"/>
          <p:nvPr>
            <p:custDataLst>
              <p:tags r:id="rId15"/>
            </p:custDataLst>
          </p:nvPr>
        </p:nvSpPr>
        <p:spPr>
          <a:xfrm>
            <a:off x="4429124" y="428625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/>
              <a:t>Capturing and supporting </a:t>
            </a:r>
          </a:p>
          <a:p>
            <a:r>
              <a:rPr lang="en-GB" sz="1400" b="1" smtClean="0"/>
              <a:t>non-formalized processes</a:t>
            </a:r>
            <a:endParaRPr lang="en-GB" sz="1400" b="1" dirty="0"/>
          </a:p>
        </p:txBody>
      </p:sp>
      <p:cxnSp>
        <p:nvCxnSpPr>
          <p:cNvPr id="87" name="Straight Arrow Connector 86"/>
          <p:cNvCxnSpPr/>
          <p:nvPr>
            <p:custDataLst>
              <p:tags r:id="rId16"/>
            </p:custDataLst>
          </p:nvPr>
        </p:nvCxnSpPr>
        <p:spPr>
          <a:xfrm rot="5400000">
            <a:off x="3964777" y="4893479"/>
            <a:ext cx="714380" cy="35719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>
            <p:custDataLst>
              <p:tags r:id="rId17"/>
            </p:custDataLst>
          </p:nvPr>
        </p:nvSpPr>
        <p:spPr>
          <a:xfrm>
            <a:off x="4719327" y="5861600"/>
            <a:ext cx="20008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/>
              <a:t>Non-formalized processes</a:t>
            </a:r>
            <a:endParaRPr lang="en-GB" sz="1100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1114" y="3286124"/>
            <a:ext cx="1855604" cy="208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Business…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Isosceles Triangle 4"/>
          <p:cNvSpPr/>
          <p:nvPr/>
        </p:nvSpPr>
        <p:spPr>
          <a:xfrm>
            <a:off x="1142976" y="1571612"/>
            <a:ext cx="4643470" cy="4286280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3500430" y="1571612"/>
            <a:ext cx="4643470" cy="4286280"/>
          </a:xfrm>
          <a:prstGeom prst="triangl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221455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6643702" y="3643314"/>
            <a:ext cx="2286016" cy="1500198"/>
          </a:xfrm>
          <a:prstGeom prst="wedgeRoundRectCallout">
            <a:avLst>
              <a:gd name="adj1" fmla="val -49798"/>
              <a:gd name="adj2" fmla="val -115101"/>
              <a:gd name="adj3" fmla="val 16667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basis of the operation is the </a:t>
            </a:r>
            <a:r>
              <a:rPr lang="en-US" b="1" dirty="0" smtClean="0"/>
              <a:t>knowledge of individuals.</a:t>
            </a:r>
            <a:endParaRPr lang="en-US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85720" y="1571612"/>
            <a:ext cx="2286016" cy="1500198"/>
          </a:xfrm>
          <a:prstGeom prst="wedgeRoundRectCallout">
            <a:avLst>
              <a:gd name="adj1" fmla="val 99856"/>
              <a:gd name="adj2" fmla="val 88773"/>
              <a:gd name="adj3" fmla="val 16667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basis of the operation is the structure of the activities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7422" y="5500702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Structured-based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1571612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Knowledge-based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9835635">
            <a:off x="4143372" y="3143248"/>
            <a:ext cx="785818" cy="50006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57620" y="6211669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taken from http://www.thecontenteconomy.com/2009/04/slides-from-our-enterprise-20-seminar.html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1868" y="1142984"/>
            <a:ext cx="466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People, empowerment, collaboration, 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28728" y="5857892"/>
            <a:ext cx="401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Procedures, control, compliance…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</a:t>
            </a:r>
            <a:r>
              <a:rPr lang="en-US" dirty="0" err="1" smtClean="0"/>
              <a:t>knowlegde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17</a:t>
            </a:fld>
            <a:endParaRPr lang="en-GB"/>
          </a:p>
        </p:txBody>
      </p:sp>
      <p:cxnSp>
        <p:nvCxnSpPr>
          <p:cNvPr id="5" name="Gerade Verbindung mit Pfeil 5"/>
          <p:cNvCxnSpPr/>
          <p:nvPr/>
        </p:nvCxnSpPr>
        <p:spPr>
          <a:xfrm>
            <a:off x="1482753" y="6072181"/>
            <a:ext cx="6643688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4286248" y="6072206"/>
            <a:ext cx="3929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28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Ability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e-DE" sz="28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of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e-DE" sz="28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formalisation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7" name="Gerade Verbindung mit Pfeil 7"/>
          <p:cNvCxnSpPr/>
          <p:nvPr/>
        </p:nvCxnSpPr>
        <p:spPr>
          <a:xfrm rot="5400000" flipH="1" flipV="1">
            <a:off x="-266672" y="4321169"/>
            <a:ext cx="3500437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feld 8"/>
          <p:cNvSpPr txBox="1">
            <a:spLocks noChangeArrowheads="1"/>
          </p:cNvSpPr>
          <p:nvPr/>
        </p:nvSpPr>
        <p:spPr bwMode="auto">
          <a:xfrm rot="-5400000">
            <a:off x="-528634" y="4073519"/>
            <a:ext cx="35004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Number of repetitions</a:t>
            </a:r>
          </a:p>
        </p:txBody>
      </p:sp>
      <p:grpSp>
        <p:nvGrpSpPr>
          <p:cNvPr id="9" name="Gruppieren 15"/>
          <p:cNvGrpSpPr>
            <a:grpSpLocks/>
          </p:cNvGrpSpPr>
          <p:nvPr/>
        </p:nvGrpSpPr>
        <p:grpSpPr bwMode="auto">
          <a:xfrm>
            <a:off x="1685953" y="2573331"/>
            <a:ext cx="6958013" cy="3511550"/>
            <a:chOff x="1346356" y="1774581"/>
            <a:chExt cx="6958069" cy="3511806"/>
          </a:xfrm>
        </p:grpSpPr>
        <p:cxnSp>
          <p:nvCxnSpPr>
            <p:cNvPr id="10" name="Gerade Verbindung mit Pfeil 16"/>
            <p:cNvCxnSpPr/>
            <p:nvPr/>
          </p:nvCxnSpPr>
          <p:spPr>
            <a:xfrm rot="5400000" flipH="1" flipV="1">
              <a:off x="6038137" y="3523340"/>
              <a:ext cx="349910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feld 17"/>
            <p:cNvSpPr txBox="1"/>
            <p:nvPr/>
          </p:nvSpPr>
          <p:spPr>
            <a:xfrm rot="16200000">
              <a:off x="6292139" y="3274101"/>
              <a:ext cx="3500692" cy="5238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>
                  <a:solidFill>
                    <a:schemeClr val="accent6"/>
                  </a:solidFill>
                  <a:latin typeface="+mn-lt"/>
                </a:rPr>
                <a:t>Use of knowledge</a:t>
              </a:r>
            </a:p>
          </p:txBody>
        </p:sp>
        <p:sp>
          <p:nvSpPr>
            <p:cNvPr id="12" name="Freihandform 18"/>
            <p:cNvSpPr/>
            <p:nvPr/>
          </p:nvSpPr>
          <p:spPr>
            <a:xfrm>
              <a:off x="1346356" y="1903178"/>
              <a:ext cx="6169075" cy="3257787"/>
            </a:xfrm>
            <a:custGeom>
              <a:avLst/>
              <a:gdLst>
                <a:gd name="connsiteX0" fmla="*/ 0 w 6339254"/>
                <a:gd name="connsiteY0" fmla="*/ 1820008 h 1820008"/>
                <a:gd name="connsiteX1" fmla="*/ 2110154 w 6339254"/>
                <a:gd name="connsiteY1" fmla="*/ 448408 h 1820008"/>
                <a:gd name="connsiteX2" fmla="*/ 6339254 w 6339254"/>
                <a:gd name="connsiteY2" fmla="*/ 0 h 182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9254" h="1820008">
                  <a:moveTo>
                    <a:pt x="0" y="1820008"/>
                  </a:moveTo>
                  <a:cubicBezTo>
                    <a:pt x="526806" y="1285875"/>
                    <a:pt x="1053612" y="751743"/>
                    <a:pt x="2110154" y="448408"/>
                  </a:cubicBezTo>
                  <a:cubicBezTo>
                    <a:pt x="3166696" y="145073"/>
                    <a:pt x="4752975" y="72536"/>
                    <a:pt x="6339254" y="0"/>
                  </a:cubicBezTo>
                </a:path>
              </a:pathLst>
            </a:cu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3" name="Freihandform 19"/>
          <p:cNvSpPr/>
          <p:nvPr/>
        </p:nvSpPr>
        <p:spPr>
          <a:xfrm>
            <a:off x="1724053" y="2633656"/>
            <a:ext cx="6165873" cy="3386138"/>
          </a:xfrm>
          <a:custGeom>
            <a:avLst/>
            <a:gdLst>
              <a:gd name="connsiteX0" fmla="*/ 0 w 7156939"/>
              <a:gd name="connsiteY0" fmla="*/ 0 h 1899138"/>
              <a:gd name="connsiteX1" fmla="*/ 1222131 w 7156939"/>
              <a:gd name="connsiteY1" fmla="*/ 1371600 h 1899138"/>
              <a:gd name="connsiteX2" fmla="*/ 7156939 w 7156939"/>
              <a:gd name="connsiteY2" fmla="*/ 1899138 h 189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56939" h="1899138">
                <a:moveTo>
                  <a:pt x="0" y="0"/>
                </a:moveTo>
                <a:cubicBezTo>
                  <a:pt x="14654" y="527538"/>
                  <a:pt x="29308" y="1055077"/>
                  <a:pt x="1222131" y="1371600"/>
                </a:cubicBezTo>
                <a:cubicBezTo>
                  <a:pt x="2414954" y="1688123"/>
                  <a:pt x="4785946" y="1793630"/>
                  <a:pt x="7156939" y="1899138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4" name="Straight Connector 13"/>
          <p:cNvCxnSpPr/>
          <p:nvPr>
            <p:custDataLst>
              <p:tags r:id="rId1"/>
            </p:custDataLst>
          </p:nvPr>
        </p:nvCxnSpPr>
        <p:spPr>
          <a:xfrm rot="5400000">
            <a:off x="535741" y="3964773"/>
            <a:ext cx="435774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>
            <p:custDataLst>
              <p:tags r:id="rId2"/>
            </p:custDataLst>
          </p:nvPr>
        </p:nvGrpSpPr>
        <p:grpSpPr>
          <a:xfrm>
            <a:off x="2643174" y="3000372"/>
            <a:ext cx="1857388" cy="3071834"/>
            <a:chOff x="3970017" y="4684086"/>
            <a:chExt cx="530546" cy="1816748"/>
          </a:xfrm>
        </p:grpSpPr>
        <p:cxnSp>
          <p:nvCxnSpPr>
            <p:cNvPr id="17" name="Straight Connector 16"/>
            <p:cNvCxnSpPr/>
            <p:nvPr>
              <p:custDataLst>
                <p:tags r:id="rId3"/>
              </p:custDataLst>
            </p:nvPr>
          </p:nvCxnSpPr>
          <p:spPr>
            <a:xfrm rot="5400000">
              <a:off x="3582029" y="5582300"/>
              <a:ext cx="1816748" cy="2032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>
              <p:custDataLst>
                <p:tags r:id="rId4"/>
              </p:custDataLst>
            </p:nvPr>
          </p:nvCxnSpPr>
          <p:spPr>
            <a:xfrm rot="10800000">
              <a:off x="4000497" y="4684086"/>
              <a:ext cx="50006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>
              <p:custDataLst>
                <p:tags r:id="rId5"/>
              </p:custDataLst>
            </p:nvPr>
          </p:nvCxnSpPr>
          <p:spPr>
            <a:xfrm rot="10800000">
              <a:off x="3970017" y="6500833"/>
              <a:ext cx="50006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28662" y="178592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Formalized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14678" y="1785926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Non-Formalized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57818" y="642918"/>
            <a:ext cx="1643074" cy="8572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57686" y="3357562"/>
            <a:ext cx="1643074" cy="8572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00826" y="3357562"/>
            <a:ext cx="1643074" cy="8572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57818" y="4929198"/>
            <a:ext cx="1643074" cy="8572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5" idx="2"/>
            <a:endCxn id="23" idx="0"/>
          </p:cNvCxnSpPr>
          <p:nvPr/>
        </p:nvCxnSpPr>
        <p:spPr>
          <a:xfrm rot="5400000">
            <a:off x="5929322" y="1750207"/>
            <a:ext cx="500066" cy="158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23" idx="3"/>
            <a:endCxn id="7" idx="0"/>
          </p:cNvCxnSpPr>
          <p:nvPr/>
        </p:nvCxnSpPr>
        <p:spPr>
          <a:xfrm>
            <a:off x="6715140" y="2464587"/>
            <a:ext cx="607223" cy="892975"/>
          </a:xfrm>
          <a:prstGeom prst="bentConnector2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/>
        </p:nvSpPr>
        <p:spPr>
          <a:xfrm>
            <a:off x="5643570" y="2000240"/>
            <a:ext cx="1071570" cy="928694"/>
          </a:xfrm>
          <a:prstGeom prst="diamond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hape 27"/>
          <p:cNvCxnSpPr>
            <a:stCxn id="23" idx="1"/>
            <a:endCxn id="6" idx="0"/>
          </p:cNvCxnSpPr>
          <p:nvPr/>
        </p:nvCxnSpPr>
        <p:spPr>
          <a:xfrm rot="10800000" flipV="1">
            <a:off x="5179224" y="2464586"/>
            <a:ext cx="464347" cy="892975"/>
          </a:xfrm>
          <a:prstGeom prst="bentConnector2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6" idx="2"/>
            <a:endCxn id="8" idx="0"/>
          </p:cNvCxnSpPr>
          <p:nvPr/>
        </p:nvCxnSpPr>
        <p:spPr>
          <a:xfrm rot="16200000" flipH="1">
            <a:off x="5322099" y="4071942"/>
            <a:ext cx="714380" cy="1000132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2"/>
            <a:endCxn id="8" idx="0"/>
          </p:cNvCxnSpPr>
          <p:nvPr/>
        </p:nvCxnSpPr>
        <p:spPr>
          <a:xfrm rot="5400000">
            <a:off x="6393669" y="4000504"/>
            <a:ext cx="714380" cy="1143008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720" y="500042"/>
            <a:ext cx="4500594" cy="2571768"/>
          </a:xfrm>
          <a:prstGeom prst="rect">
            <a:avLst/>
          </a:prstGeom>
          <a:noFill/>
        </p:spPr>
        <p:txBody>
          <a:bodyPr/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Workflow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 finite set of sequential/ parallel activities triggered by events.*</a:t>
            </a:r>
          </a:p>
        </p:txBody>
      </p:sp>
      <p:sp>
        <p:nvSpPr>
          <p:cNvPr id="35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6167459"/>
            <a:ext cx="66421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  <a:latin typeface="Calibri" pitchFamily="34" charset="0"/>
              </a:rPr>
              <a:t>*taken from: Computer/Supported Coorperative Work, Uwe m. Borghoff and Johann H. Schlichter, Springer, 2000</a:t>
            </a:r>
            <a:endParaRPr lang="en-GB" sz="1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57818" y="642918"/>
            <a:ext cx="1643074" cy="8572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57686" y="3357562"/>
            <a:ext cx="1643074" cy="8572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00826" y="3357562"/>
            <a:ext cx="1643074" cy="8572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57818" y="4929198"/>
            <a:ext cx="1643074" cy="8572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5" idx="2"/>
            <a:endCxn id="23" idx="0"/>
          </p:cNvCxnSpPr>
          <p:nvPr/>
        </p:nvCxnSpPr>
        <p:spPr>
          <a:xfrm rot="5400000">
            <a:off x="5929322" y="1750207"/>
            <a:ext cx="500066" cy="158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23" idx="3"/>
            <a:endCxn id="7" idx="0"/>
          </p:cNvCxnSpPr>
          <p:nvPr/>
        </p:nvCxnSpPr>
        <p:spPr>
          <a:xfrm>
            <a:off x="6715140" y="2464587"/>
            <a:ext cx="607223" cy="892975"/>
          </a:xfrm>
          <a:prstGeom prst="bentConnector2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/>
        </p:nvSpPr>
        <p:spPr>
          <a:xfrm>
            <a:off x="5643570" y="2000240"/>
            <a:ext cx="1071570" cy="928694"/>
          </a:xfrm>
          <a:prstGeom prst="diamond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hape 27"/>
          <p:cNvCxnSpPr>
            <a:stCxn id="23" idx="1"/>
            <a:endCxn id="6" idx="0"/>
          </p:cNvCxnSpPr>
          <p:nvPr/>
        </p:nvCxnSpPr>
        <p:spPr>
          <a:xfrm rot="10800000" flipV="1">
            <a:off x="5179224" y="2464586"/>
            <a:ext cx="464347" cy="892975"/>
          </a:xfrm>
          <a:prstGeom prst="bentConnector2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6" idx="2"/>
            <a:endCxn id="8" idx="0"/>
          </p:cNvCxnSpPr>
          <p:nvPr/>
        </p:nvCxnSpPr>
        <p:spPr>
          <a:xfrm rot="16200000" flipH="1">
            <a:off x="5322099" y="4071942"/>
            <a:ext cx="714380" cy="1000132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2"/>
            <a:endCxn id="8" idx="0"/>
          </p:cNvCxnSpPr>
          <p:nvPr/>
        </p:nvCxnSpPr>
        <p:spPr>
          <a:xfrm rot="5400000">
            <a:off x="6393669" y="4000504"/>
            <a:ext cx="714380" cy="1143008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720" y="500042"/>
            <a:ext cx="4500594" cy="2571768"/>
          </a:xfrm>
          <a:prstGeom prst="rect">
            <a:avLst/>
          </a:prstGeom>
          <a:noFill/>
        </p:spPr>
        <p:txBody>
          <a:bodyPr/>
          <a:lstStyle/>
          <a:p>
            <a:pPr marL="365125" indent="-255588" fontAlgn="base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Business Process </a:t>
            </a:r>
            <a:r>
              <a:rPr lang="en-US" sz="2800" dirty="0" smtClean="0">
                <a:solidFill>
                  <a:schemeClr val="bg1"/>
                </a:solidFill>
              </a:rPr>
              <a:t>is a collection of sequential/ parallel activities necessary for processing of </a:t>
            </a:r>
            <a:r>
              <a:rPr lang="en-US" sz="2800" u="sng" dirty="0" smtClean="0">
                <a:solidFill>
                  <a:schemeClr val="bg1"/>
                </a:solidFill>
              </a:rPr>
              <a:t>economically relevant objects</a:t>
            </a:r>
            <a:r>
              <a:rPr lang="en-US" sz="2800" dirty="0" smtClean="0">
                <a:solidFill>
                  <a:schemeClr val="bg1"/>
                </a:solidFill>
              </a:rPr>
              <a:t>.*</a:t>
            </a:r>
          </a:p>
        </p:txBody>
      </p:sp>
      <p:sp>
        <p:nvSpPr>
          <p:cNvPr id="14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6167459"/>
            <a:ext cx="66421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  <a:latin typeface="Calibri" pitchFamily="34" charset="0"/>
              </a:rPr>
              <a:t>*taken from: Computer/Supported Coorperative Work, Uwe m. Borghoff and Johann H. Schlichter, Springer, 2000</a:t>
            </a:r>
            <a:endParaRPr lang="en-GB" sz="1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7051" y="3071810"/>
            <a:ext cx="3852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Name: </a:t>
            </a:r>
            <a:r>
              <a:rPr lang="en-US" sz="3200" i="1" dirty="0" smtClean="0">
                <a:solidFill>
                  <a:schemeClr val="bg1"/>
                </a:solidFill>
              </a:rPr>
              <a:t>Marcel Tilly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57818" y="642918"/>
            <a:ext cx="1643074" cy="8572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57818" y="2143116"/>
            <a:ext cx="1643074" cy="8572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57818" y="3571876"/>
            <a:ext cx="1643074" cy="8572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5" idx="2"/>
            <a:endCxn id="7" idx="0"/>
          </p:cNvCxnSpPr>
          <p:nvPr/>
        </p:nvCxnSpPr>
        <p:spPr>
          <a:xfrm rot="5400000">
            <a:off x="5857884" y="1821645"/>
            <a:ext cx="642942" cy="158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2"/>
            <a:endCxn id="8" idx="0"/>
          </p:cNvCxnSpPr>
          <p:nvPr/>
        </p:nvCxnSpPr>
        <p:spPr>
          <a:xfrm rot="5400000">
            <a:off x="5893603" y="3286124"/>
            <a:ext cx="571504" cy="1588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720" y="500042"/>
            <a:ext cx="4500594" cy="2571768"/>
          </a:xfrm>
          <a:prstGeom prst="rect">
            <a:avLst/>
          </a:prstGeom>
          <a:noFill/>
        </p:spPr>
        <p:txBody>
          <a:bodyPr/>
          <a:lstStyle/>
          <a:p>
            <a:pPr marL="365125" indent="-255588" fontAlgn="base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Informal Knowledge Process </a:t>
            </a:r>
            <a:r>
              <a:rPr lang="en-US" sz="2800" dirty="0" smtClean="0">
                <a:solidFill>
                  <a:schemeClr val="bg1"/>
                </a:solidFill>
              </a:rPr>
              <a:t>is a collection of </a:t>
            </a:r>
            <a:r>
              <a:rPr lang="en-US" sz="2800" u="sng" dirty="0" smtClean="0">
                <a:solidFill>
                  <a:schemeClr val="bg1"/>
                </a:solidFill>
              </a:rPr>
              <a:t>loosely defined and ramified activities </a:t>
            </a:r>
            <a:r>
              <a:rPr lang="en-US" sz="2800" dirty="0" smtClean="0">
                <a:solidFill>
                  <a:schemeClr val="bg1"/>
                </a:solidFill>
              </a:rPr>
              <a:t>(actions) necessary for processing of user relevant data.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57818" y="5000636"/>
            <a:ext cx="1643074" cy="8572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endCxn id="15" idx="0"/>
          </p:cNvCxnSpPr>
          <p:nvPr/>
        </p:nvCxnSpPr>
        <p:spPr>
          <a:xfrm rot="5400000">
            <a:off x="5893603" y="4714884"/>
            <a:ext cx="571504" cy="1588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143768" y="2143116"/>
            <a:ext cx="1643074" cy="85725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5" idx="2"/>
            <a:endCxn id="18" idx="0"/>
          </p:cNvCxnSpPr>
          <p:nvPr/>
        </p:nvCxnSpPr>
        <p:spPr>
          <a:xfrm rot="16200000" flipH="1">
            <a:off x="6750859" y="928670"/>
            <a:ext cx="642942" cy="178595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</p:cNvCxnSpPr>
          <p:nvPr/>
        </p:nvCxnSpPr>
        <p:spPr>
          <a:xfrm rot="5400000">
            <a:off x="6125777" y="3089670"/>
            <a:ext cx="1928827" cy="175023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00430" y="3571876"/>
            <a:ext cx="1643074" cy="85725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>
            <a:stCxn id="7" idx="2"/>
          </p:cNvCxnSpPr>
          <p:nvPr/>
        </p:nvCxnSpPr>
        <p:spPr>
          <a:xfrm rot="5400000">
            <a:off x="4982770" y="2303853"/>
            <a:ext cx="500067" cy="1893104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28"/>
          <p:cNvCxnSpPr>
            <a:stCxn id="27" idx="2"/>
            <a:endCxn id="15" idx="0"/>
          </p:cNvCxnSpPr>
          <p:nvPr/>
        </p:nvCxnSpPr>
        <p:spPr>
          <a:xfrm rot="16200000" flipH="1">
            <a:off x="4964909" y="3786190"/>
            <a:ext cx="571504" cy="185738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714480" y="3571876"/>
            <a:ext cx="1643074" cy="857256"/>
          </a:xfrm>
          <a:prstGeom prst="rect">
            <a:avLst/>
          </a:prstGeom>
          <a:noFill/>
          <a:ln>
            <a:solidFill>
              <a:srgbClr val="BCF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571868" y="5000636"/>
            <a:ext cx="1643074" cy="85725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215206" y="5000636"/>
            <a:ext cx="1643074" cy="857256"/>
          </a:xfrm>
          <a:prstGeom prst="rect">
            <a:avLst/>
          </a:prstGeom>
          <a:noFill/>
          <a:ln>
            <a:solidFill>
              <a:srgbClr val="BCF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215206" y="3571876"/>
            <a:ext cx="1643074" cy="85725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Elbow Connector 28"/>
          <p:cNvCxnSpPr>
            <a:stCxn id="27" idx="2"/>
            <a:endCxn id="39" idx="0"/>
          </p:cNvCxnSpPr>
          <p:nvPr/>
        </p:nvCxnSpPr>
        <p:spPr>
          <a:xfrm rot="16200000" flipH="1">
            <a:off x="4071934" y="4679165"/>
            <a:ext cx="571504" cy="7143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28"/>
          <p:cNvCxnSpPr>
            <a:stCxn id="38" idx="2"/>
            <a:endCxn id="40" idx="0"/>
          </p:cNvCxnSpPr>
          <p:nvPr/>
        </p:nvCxnSpPr>
        <p:spPr>
          <a:xfrm rot="16200000" flipH="1">
            <a:off x="5000628" y="1964521"/>
            <a:ext cx="571504" cy="5500726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2"/>
            <a:endCxn id="41" idx="0"/>
          </p:cNvCxnSpPr>
          <p:nvPr/>
        </p:nvCxnSpPr>
        <p:spPr>
          <a:xfrm rot="16200000" flipH="1">
            <a:off x="6822297" y="2357430"/>
            <a:ext cx="571504" cy="185738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1" idx="2"/>
            <a:endCxn id="39" idx="0"/>
          </p:cNvCxnSpPr>
          <p:nvPr/>
        </p:nvCxnSpPr>
        <p:spPr>
          <a:xfrm rot="5400000">
            <a:off x="5929322" y="2893215"/>
            <a:ext cx="571504" cy="364333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28"/>
          <p:cNvCxnSpPr>
            <a:stCxn id="5" idx="2"/>
            <a:endCxn id="38" idx="0"/>
          </p:cNvCxnSpPr>
          <p:nvPr/>
        </p:nvCxnSpPr>
        <p:spPr>
          <a:xfrm rot="5400000">
            <a:off x="3321835" y="714356"/>
            <a:ext cx="2071702" cy="364333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3553" r:id="rId10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Workflows, Business Processes, Informal Knowledge Process</a:t>
            </a:r>
            <a:endParaRPr lang="en-GB" dirty="0"/>
          </a:p>
        </p:txBody>
      </p:sp>
      <p:sp>
        <p:nvSpPr>
          <p:cNvPr id="6160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6167459"/>
            <a:ext cx="66421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smtClean="0">
                <a:latin typeface="Calibri" pitchFamily="34" charset="0"/>
              </a:rPr>
              <a:t>*taken from: Computer/Supported Coorperative Work, Uwe m. Borghoff and Johann H. Schlichter, Springer, 2000</a:t>
            </a:r>
            <a:endParaRPr lang="en-GB" sz="1100" dirty="0">
              <a:latin typeface="Calibri" pitchFamily="34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72066" y="2214554"/>
            <a:ext cx="3871482" cy="196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428728" y="4429132"/>
          <a:ext cx="7643834" cy="1714511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1410028"/>
                <a:gridCol w="3116903"/>
                <a:gridCol w="3116903"/>
              </a:tblGrid>
              <a:tr h="30192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chemeClr val="tx1"/>
                          </a:solidFill>
                        </a:rPr>
                        <a:t>Business Process</a:t>
                      </a:r>
                      <a:endParaRPr lang="en-GB" sz="14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Informal Knowledge Process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543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/>
                        <a:t>Goal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/>
                        <a:t>Business-goal driven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User-goal driven 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543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/>
                        <a:t>Scope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Enterprise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/>
                        <a:t>Individual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543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/>
                        <a:t>Structure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Static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/>
                        <a:t>Ramified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543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/>
                        <a:t>Description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/>
                        <a:t>Formal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Informal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543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/>
                        <a:t>Guided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/>
                        <a:t>Externally Coordinated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/>
                        <a:t>Ad-hoc/ Spontaneous 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543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Analyzed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Monitored, Analyzed, Optimized 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Not Monitored, Emerging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357190" y="1428736"/>
            <a:ext cx="8643966" cy="50006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1800" b="1" dirty="0" smtClean="0"/>
              <a:t>Workflow </a:t>
            </a:r>
            <a:r>
              <a:rPr lang="en-US" sz="1800" dirty="0" smtClean="0"/>
              <a:t>is a finite set of sequential/ parallel activities triggered by events.*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7190" y="3176588"/>
            <a:ext cx="4786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 fontAlgn="base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b="1" dirty="0" smtClean="0"/>
              <a:t>Informal Knowledge Process </a:t>
            </a:r>
            <a:r>
              <a:rPr lang="en-US" dirty="0" smtClean="0"/>
              <a:t>is a collection of loosely defined and ramified activities (actions) necessary for processing of user relevant data.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7205" y="2143116"/>
            <a:ext cx="6429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 fontAlgn="base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b="1" dirty="0" smtClean="0"/>
              <a:t>Business Process </a:t>
            </a:r>
            <a:r>
              <a:rPr lang="en-US" dirty="0" smtClean="0"/>
              <a:t>is a collection of sequential/ parallel activities necessary for processing of economically relevant objects.*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2529" r:id="rId33" imgW="0" imgH="0" progId="">
              <p:embed/>
            </p:oleObj>
          </a:graphicData>
        </a:graphic>
      </p:graphicFrame>
      <p:sp>
        <p:nvSpPr>
          <p:cNvPr id="819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mtClean="0"/>
              <a:t>Business Processes &amp; KPs</a:t>
            </a:r>
            <a:endParaRPr lang="en-GB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0034" y="1714488"/>
            <a:ext cx="4857784" cy="4724400"/>
          </a:xfrm>
        </p:spPr>
        <p:txBody>
          <a:bodyPr/>
          <a:lstStyle/>
          <a:p>
            <a:pPr fontAlgn="ctr"/>
            <a:r>
              <a:rPr lang="en-GB" sz="2400" dirty="0" smtClean="0"/>
              <a:t>Business Processes trigger </a:t>
            </a:r>
            <a:r>
              <a:rPr lang="en-GB" sz="2400" dirty="0" err="1" smtClean="0"/>
              <a:t>KPs</a:t>
            </a:r>
            <a:r>
              <a:rPr lang="en-GB" sz="2400" dirty="0" smtClean="0"/>
              <a:t> (BPC)</a:t>
            </a:r>
          </a:p>
          <a:p>
            <a:pPr fontAlgn="ctr"/>
            <a:endParaRPr lang="en-GB" sz="1000" dirty="0" smtClean="0"/>
          </a:p>
          <a:p>
            <a:pPr fontAlgn="ctr"/>
            <a:r>
              <a:rPr lang="en-GB" sz="2400" dirty="0" err="1" smtClean="0"/>
              <a:t>KPs</a:t>
            </a:r>
            <a:r>
              <a:rPr lang="en-GB" sz="2400" dirty="0" smtClean="0"/>
              <a:t> can trigger </a:t>
            </a:r>
            <a:r>
              <a:rPr lang="en-GB" sz="2400" dirty="0" err="1" smtClean="0"/>
              <a:t>BPs</a:t>
            </a:r>
            <a:r>
              <a:rPr lang="en-GB" sz="2400" dirty="0" smtClean="0"/>
              <a:t> (KP2)</a:t>
            </a:r>
          </a:p>
          <a:p>
            <a:pPr fontAlgn="ctr"/>
            <a:endParaRPr lang="en-GB" sz="1000" dirty="0" smtClean="0"/>
          </a:p>
          <a:p>
            <a:pPr fontAlgn="ctr"/>
            <a:r>
              <a:rPr lang="en-GB" sz="2400" dirty="0" err="1" smtClean="0"/>
              <a:t>KPs</a:t>
            </a:r>
            <a:r>
              <a:rPr lang="en-GB" sz="2400" dirty="0" smtClean="0"/>
              <a:t> can connect business processes (</a:t>
            </a:r>
            <a:r>
              <a:rPr lang="en-GB" sz="2400" dirty="0" err="1" smtClean="0"/>
              <a:t>KPA-KPB</a:t>
            </a:r>
            <a:r>
              <a:rPr lang="en-GB" sz="2400" dirty="0" smtClean="0"/>
              <a:t>)</a:t>
            </a:r>
          </a:p>
          <a:p>
            <a:pPr fontAlgn="ctr"/>
            <a:endParaRPr lang="en-GB" sz="2400" dirty="0" smtClean="0"/>
          </a:p>
          <a:p>
            <a:pPr fontAlgn="ctr"/>
            <a:endParaRPr lang="en-GB" sz="2400" dirty="0" smtClean="0"/>
          </a:p>
          <a:p>
            <a:pPr fontAlgn="ctr"/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4" name="Rounded Rectangle 3"/>
          <p:cNvSpPr/>
          <p:nvPr>
            <p:custDataLst>
              <p:tags r:id="rId4"/>
            </p:custDataLst>
          </p:nvPr>
        </p:nvSpPr>
        <p:spPr>
          <a:xfrm>
            <a:off x="5926949" y="3714768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mtClean="0"/>
              <a:t>BP1</a:t>
            </a:r>
            <a:endParaRPr lang="en-GB" sz="1400" dirty="0"/>
          </a:p>
        </p:txBody>
      </p:sp>
      <p:sp>
        <p:nvSpPr>
          <p:cNvPr id="5" name="Rounded Rectangle 4"/>
          <p:cNvSpPr/>
          <p:nvPr>
            <p:custDataLst>
              <p:tags r:id="rId5"/>
            </p:custDataLst>
          </p:nvPr>
        </p:nvSpPr>
        <p:spPr>
          <a:xfrm>
            <a:off x="6917549" y="3714768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mtClean="0"/>
              <a:t>BP2</a:t>
            </a:r>
            <a:endParaRPr lang="en-GB" sz="1400" dirty="0"/>
          </a:p>
        </p:txBody>
      </p:sp>
      <p:sp>
        <p:nvSpPr>
          <p:cNvPr id="6" name="Rounded Rectangle 5"/>
          <p:cNvSpPr/>
          <p:nvPr>
            <p:custDataLst>
              <p:tags r:id="rId6"/>
            </p:custDataLst>
          </p:nvPr>
        </p:nvSpPr>
        <p:spPr>
          <a:xfrm>
            <a:off x="7886728" y="3714768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mtClean="0"/>
              <a:t>BP3</a:t>
            </a:r>
            <a:endParaRPr lang="en-GB" sz="1400" dirty="0"/>
          </a:p>
        </p:txBody>
      </p:sp>
      <p:cxnSp>
        <p:nvCxnSpPr>
          <p:cNvPr id="8" name="Straight Connector 7"/>
          <p:cNvCxnSpPr>
            <a:stCxn id="4" idx="3"/>
            <a:endCxn id="5" idx="1"/>
          </p:cNvCxnSpPr>
          <p:nvPr>
            <p:custDataLst>
              <p:tags r:id="rId7"/>
            </p:custDataLst>
          </p:nvPr>
        </p:nvCxnSpPr>
        <p:spPr>
          <a:xfrm>
            <a:off x="6612749" y="3905268"/>
            <a:ext cx="304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3"/>
            <a:endCxn id="6" idx="1"/>
          </p:cNvCxnSpPr>
          <p:nvPr>
            <p:custDataLst>
              <p:tags r:id="rId8"/>
            </p:custDataLst>
          </p:nvPr>
        </p:nvCxnSpPr>
        <p:spPr>
          <a:xfrm>
            <a:off x="7603349" y="3905268"/>
            <a:ext cx="283379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>
            <p:custDataLst>
              <p:tags r:id="rId9"/>
            </p:custDataLst>
          </p:nvPr>
        </p:nvSpPr>
        <p:spPr>
          <a:xfrm>
            <a:off x="6917549" y="4171968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mtClean="0"/>
              <a:t>KPA</a:t>
            </a:r>
            <a:endParaRPr lang="en-GB" sz="1400" dirty="0"/>
          </a:p>
        </p:txBody>
      </p:sp>
      <p:sp>
        <p:nvSpPr>
          <p:cNvPr id="12" name="Rounded Rectangle 11"/>
          <p:cNvSpPr/>
          <p:nvPr>
            <p:custDataLst>
              <p:tags r:id="rId10"/>
            </p:custDataLst>
          </p:nvPr>
        </p:nvSpPr>
        <p:spPr>
          <a:xfrm>
            <a:off x="6917549" y="4629168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mtClean="0"/>
              <a:t>KPB</a:t>
            </a:r>
            <a:endParaRPr lang="en-GB" sz="1400" dirty="0"/>
          </a:p>
        </p:txBody>
      </p:sp>
      <p:cxnSp>
        <p:nvCxnSpPr>
          <p:cNvPr id="19" name="Straight Connector 18"/>
          <p:cNvCxnSpPr>
            <a:stCxn id="5" idx="2"/>
            <a:endCxn id="11" idx="0"/>
          </p:cNvCxnSpPr>
          <p:nvPr>
            <p:custDataLst>
              <p:tags r:id="rId11"/>
            </p:custDataLst>
          </p:nvPr>
        </p:nvCxnSpPr>
        <p:spPr>
          <a:xfrm rot="5400000">
            <a:off x="7222350" y="4133868"/>
            <a:ext cx="762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2"/>
            <a:endCxn id="12" idx="0"/>
          </p:cNvCxnSpPr>
          <p:nvPr>
            <p:custDataLst>
              <p:tags r:id="rId12"/>
            </p:custDataLst>
          </p:nvPr>
        </p:nvCxnSpPr>
        <p:spPr>
          <a:xfrm rot="5400000">
            <a:off x="7222350" y="4591068"/>
            <a:ext cx="762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>
            <p:custDataLst>
              <p:tags r:id="rId13"/>
            </p:custDataLst>
          </p:nvPr>
        </p:nvSpPr>
        <p:spPr>
          <a:xfrm>
            <a:off x="5926949" y="2495568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mtClean="0"/>
              <a:t>KP1</a:t>
            </a:r>
            <a:endParaRPr lang="en-GB" sz="1400" dirty="0"/>
          </a:p>
        </p:txBody>
      </p:sp>
      <p:sp>
        <p:nvSpPr>
          <p:cNvPr id="25" name="Rounded Rectangle 24"/>
          <p:cNvSpPr/>
          <p:nvPr>
            <p:custDataLst>
              <p:tags r:id="rId14"/>
            </p:custDataLst>
          </p:nvPr>
        </p:nvSpPr>
        <p:spPr>
          <a:xfrm>
            <a:off x="5926949" y="3105168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mtClean="0"/>
              <a:t>KP2</a:t>
            </a:r>
            <a:endParaRPr lang="en-GB" sz="1400" dirty="0"/>
          </a:p>
        </p:txBody>
      </p:sp>
      <p:cxnSp>
        <p:nvCxnSpPr>
          <p:cNvPr id="26" name="Straight Connector 25"/>
          <p:cNvCxnSpPr>
            <a:stCxn id="24" idx="2"/>
            <a:endCxn id="25" idx="0"/>
          </p:cNvCxnSpPr>
          <p:nvPr>
            <p:custDataLst>
              <p:tags r:id="rId15"/>
            </p:custDataLst>
          </p:nvPr>
        </p:nvCxnSpPr>
        <p:spPr>
          <a:xfrm rot="5400000">
            <a:off x="6155550" y="2990868"/>
            <a:ext cx="2286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2"/>
            <a:endCxn id="4" idx="0"/>
          </p:cNvCxnSpPr>
          <p:nvPr>
            <p:custDataLst>
              <p:tags r:id="rId16"/>
            </p:custDataLst>
          </p:nvPr>
        </p:nvCxnSpPr>
        <p:spPr>
          <a:xfrm rot="5400000">
            <a:off x="6155550" y="3600468"/>
            <a:ext cx="2286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>
            <p:custDataLst>
              <p:tags r:id="rId17"/>
            </p:custDataLst>
          </p:nvPr>
        </p:nvSpPr>
        <p:spPr>
          <a:xfrm>
            <a:off x="285720" y="4762512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3" name="Rounded Rectangle 32"/>
          <p:cNvSpPr/>
          <p:nvPr>
            <p:custDataLst>
              <p:tags r:id="rId18"/>
            </p:custDataLst>
          </p:nvPr>
        </p:nvSpPr>
        <p:spPr>
          <a:xfrm>
            <a:off x="1543024" y="5262578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9" name="Rounded Rectangle 38"/>
          <p:cNvSpPr/>
          <p:nvPr>
            <p:custDataLst>
              <p:tags r:id="rId19"/>
            </p:custDataLst>
          </p:nvPr>
        </p:nvSpPr>
        <p:spPr>
          <a:xfrm>
            <a:off x="6917549" y="5086368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/>
          </a:p>
        </p:txBody>
      </p:sp>
      <p:sp>
        <p:nvSpPr>
          <p:cNvPr id="41" name="Rounded Rectangle 40"/>
          <p:cNvSpPr/>
          <p:nvPr>
            <p:custDataLst>
              <p:tags r:id="rId20"/>
            </p:custDataLst>
          </p:nvPr>
        </p:nvSpPr>
        <p:spPr>
          <a:xfrm>
            <a:off x="6917549" y="5619768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mtClean="0"/>
              <a:t>KP…</a:t>
            </a:r>
            <a:endParaRPr lang="en-GB" sz="1400" dirty="0"/>
          </a:p>
        </p:txBody>
      </p:sp>
      <p:cxnSp>
        <p:nvCxnSpPr>
          <p:cNvPr id="54" name="Straight Connector 53"/>
          <p:cNvCxnSpPr>
            <a:stCxn id="12" idx="2"/>
            <a:endCxn id="39" idx="0"/>
          </p:cNvCxnSpPr>
          <p:nvPr>
            <p:custDataLst>
              <p:tags r:id="rId21"/>
            </p:custDataLst>
          </p:nvPr>
        </p:nvCxnSpPr>
        <p:spPr>
          <a:xfrm rot="5400000">
            <a:off x="7222350" y="5048268"/>
            <a:ext cx="762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9" idx="2"/>
            <a:endCxn id="41" idx="0"/>
          </p:cNvCxnSpPr>
          <p:nvPr>
            <p:custDataLst>
              <p:tags r:id="rId22"/>
            </p:custDataLst>
          </p:nvPr>
        </p:nvCxnSpPr>
        <p:spPr>
          <a:xfrm rot="5400000">
            <a:off x="7184250" y="5543568"/>
            <a:ext cx="1524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>
            <p:custDataLst>
              <p:tags r:id="rId23"/>
            </p:custDataLst>
          </p:nvPr>
        </p:nvSpPr>
        <p:spPr>
          <a:xfrm>
            <a:off x="4936349" y="5086368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mtClean="0"/>
              <a:t>BPA</a:t>
            </a:r>
            <a:endParaRPr lang="en-GB" sz="1400" dirty="0"/>
          </a:p>
        </p:txBody>
      </p:sp>
      <p:sp>
        <p:nvSpPr>
          <p:cNvPr id="61" name="Rounded Rectangle 60"/>
          <p:cNvSpPr/>
          <p:nvPr>
            <p:custDataLst>
              <p:tags r:id="rId24"/>
            </p:custDataLst>
          </p:nvPr>
        </p:nvSpPr>
        <p:spPr>
          <a:xfrm>
            <a:off x="5926949" y="5086368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mtClean="0"/>
              <a:t>BPB</a:t>
            </a:r>
            <a:endParaRPr lang="en-GB" sz="1400" dirty="0"/>
          </a:p>
        </p:txBody>
      </p:sp>
      <p:sp>
        <p:nvSpPr>
          <p:cNvPr id="62" name="Rounded Rectangle 61"/>
          <p:cNvSpPr/>
          <p:nvPr>
            <p:custDataLst>
              <p:tags r:id="rId25"/>
            </p:custDataLst>
          </p:nvPr>
        </p:nvSpPr>
        <p:spPr>
          <a:xfrm>
            <a:off x="6917549" y="5086368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mtClean="0"/>
              <a:t>BPC</a:t>
            </a:r>
            <a:endParaRPr lang="en-GB" sz="1400" dirty="0"/>
          </a:p>
        </p:txBody>
      </p:sp>
      <p:cxnSp>
        <p:nvCxnSpPr>
          <p:cNvPr id="63" name="Straight Connector 62"/>
          <p:cNvCxnSpPr>
            <a:stCxn id="60" idx="3"/>
            <a:endCxn id="61" idx="1"/>
          </p:cNvCxnSpPr>
          <p:nvPr>
            <p:custDataLst>
              <p:tags r:id="rId26"/>
            </p:custDataLst>
          </p:nvPr>
        </p:nvCxnSpPr>
        <p:spPr>
          <a:xfrm>
            <a:off x="5622149" y="5276868"/>
            <a:ext cx="304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1" idx="3"/>
            <a:endCxn id="62" idx="1"/>
          </p:cNvCxnSpPr>
          <p:nvPr>
            <p:custDataLst>
              <p:tags r:id="rId27"/>
            </p:custDataLst>
          </p:nvPr>
        </p:nvCxnSpPr>
        <p:spPr>
          <a:xfrm>
            <a:off x="6612749" y="5276868"/>
            <a:ext cx="304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28"/>
            </p:custDataLst>
          </p:nvPr>
        </p:nvSpPr>
        <p:spPr>
          <a:xfrm>
            <a:off x="971520" y="4833950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Business Process</a:t>
            </a:r>
            <a:endParaRPr lang="en-GB" sz="1400" dirty="0"/>
          </a:p>
        </p:txBody>
      </p:sp>
      <p:sp>
        <p:nvSpPr>
          <p:cNvPr id="35" name="TextBox 34"/>
          <p:cNvSpPr txBox="1"/>
          <p:nvPr>
            <p:custDataLst>
              <p:tags r:id="rId29"/>
            </p:custDataLst>
          </p:nvPr>
        </p:nvSpPr>
        <p:spPr>
          <a:xfrm>
            <a:off x="2328842" y="5262578"/>
            <a:ext cx="1850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Knowledge Process</a:t>
            </a:r>
            <a:endParaRPr lang="en-GB" sz="14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ct 7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505" r:id="rId47" imgW="0" imgH="0" progId="">
              <p:embed/>
            </p:oleObj>
          </a:graphicData>
        </a:graphic>
      </p:graphicFrame>
      <p:sp>
        <p:nvSpPr>
          <p:cNvPr id="74" name="Rounded Rectangle 73"/>
          <p:cNvSpPr/>
          <p:nvPr>
            <p:custDataLst>
              <p:tags r:id="rId2"/>
            </p:custDataLst>
          </p:nvPr>
        </p:nvSpPr>
        <p:spPr>
          <a:xfrm>
            <a:off x="6705600" y="3962400"/>
            <a:ext cx="685800" cy="381000"/>
          </a:xfrm>
          <a:prstGeom prst="round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2" name="Rounded Rectangle 71"/>
          <p:cNvSpPr/>
          <p:nvPr>
            <p:custDataLst>
              <p:tags r:id="rId3"/>
            </p:custDataLst>
          </p:nvPr>
        </p:nvSpPr>
        <p:spPr>
          <a:xfrm>
            <a:off x="6705600" y="3276600"/>
            <a:ext cx="685800" cy="381000"/>
          </a:xfrm>
          <a:prstGeom prst="round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3" name="Rounded Rectangle 72"/>
          <p:cNvSpPr/>
          <p:nvPr>
            <p:custDataLst>
              <p:tags r:id="rId4"/>
            </p:custDataLst>
          </p:nvPr>
        </p:nvSpPr>
        <p:spPr>
          <a:xfrm>
            <a:off x="7620000" y="3276600"/>
            <a:ext cx="685800" cy="381000"/>
          </a:xfrm>
          <a:prstGeom prst="round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1" name="Rounded Rectangle 70"/>
          <p:cNvSpPr/>
          <p:nvPr>
            <p:custDataLst>
              <p:tags r:id="rId5"/>
            </p:custDataLst>
          </p:nvPr>
        </p:nvSpPr>
        <p:spPr>
          <a:xfrm>
            <a:off x="6705600" y="2667000"/>
            <a:ext cx="685800" cy="381000"/>
          </a:xfrm>
          <a:prstGeom prst="round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0" name="Rounded Rectangle 69"/>
          <p:cNvSpPr/>
          <p:nvPr>
            <p:custDataLst>
              <p:tags r:id="rId6"/>
            </p:custDataLst>
          </p:nvPr>
        </p:nvSpPr>
        <p:spPr>
          <a:xfrm>
            <a:off x="5791200" y="2667000"/>
            <a:ext cx="685800" cy="381000"/>
          </a:xfrm>
          <a:prstGeom prst="round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8" name="Rounded Rectangle 67"/>
          <p:cNvSpPr/>
          <p:nvPr>
            <p:custDataLst>
              <p:tags r:id="rId7"/>
            </p:custDataLst>
          </p:nvPr>
        </p:nvSpPr>
        <p:spPr>
          <a:xfrm>
            <a:off x="6781800" y="1828800"/>
            <a:ext cx="685800" cy="381000"/>
          </a:xfrm>
          <a:prstGeom prst="round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7" name="Rounded Rectangle 66"/>
          <p:cNvSpPr/>
          <p:nvPr>
            <p:custDataLst>
              <p:tags r:id="rId8"/>
            </p:custDataLst>
          </p:nvPr>
        </p:nvSpPr>
        <p:spPr>
          <a:xfrm>
            <a:off x="6705600" y="1981200"/>
            <a:ext cx="685800" cy="381000"/>
          </a:xfrm>
          <a:prstGeom prst="round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9" name="Rounded Rectangle 68"/>
          <p:cNvSpPr/>
          <p:nvPr>
            <p:custDataLst>
              <p:tags r:id="rId9"/>
            </p:custDataLst>
          </p:nvPr>
        </p:nvSpPr>
        <p:spPr>
          <a:xfrm>
            <a:off x="7620000" y="1981200"/>
            <a:ext cx="685800" cy="381000"/>
          </a:xfrm>
          <a:prstGeom prst="round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6" name="Rounded Rectangle 65"/>
          <p:cNvSpPr/>
          <p:nvPr>
            <p:custDataLst>
              <p:tags r:id="rId10"/>
            </p:custDataLst>
          </p:nvPr>
        </p:nvSpPr>
        <p:spPr>
          <a:xfrm>
            <a:off x="5791200" y="1981200"/>
            <a:ext cx="685800" cy="381000"/>
          </a:xfrm>
          <a:prstGeom prst="round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227" name="Title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GB" smtClean="0"/>
              <a:t>Evolving Knowledge Processes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2"/>
            </p:custDataLst>
          </p:nvPr>
        </p:nvSpPr>
        <p:spPr>
          <a:xfrm>
            <a:off x="509590" y="1643050"/>
            <a:ext cx="4562476" cy="4724400"/>
          </a:xfrm>
        </p:spPr>
        <p:txBody>
          <a:bodyPr rtlCol="0">
            <a:normAutofit fontScale="92500"/>
          </a:bodyPr>
          <a:lstStyle/>
          <a:p>
            <a:pPr fontAlgn="ctr">
              <a:defRPr/>
            </a:pPr>
            <a:r>
              <a:rPr lang="en-GB" sz="2600" dirty="0" err="1" smtClean="0"/>
              <a:t>KPs</a:t>
            </a:r>
            <a:r>
              <a:rPr lang="en-GB" sz="2600" dirty="0" smtClean="0"/>
              <a:t>  can transform to business processes over time when they become stable and static/ mature</a:t>
            </a:r>
          </a:p>
          <a:p>
            <a:pPr fontAlgn="ctr">
              <a:defRPr/>
            </a:pPr>
            <a:endParaRPr lang="en-GB" sz="1100" dirty="0" smtClean="0"/>
          </a:p>
          <a:p>
            <a:pPr fontAlgn="ctr">
              <a:defRPr/>
            </a:pPr>
            <a:r>
              <a:rPr lang="en-GB" sz="2600" dirty="0" smtClean="0"/>
              <a:t>There are </a:t>
            </a:r>
            <a:r>
              <a:rPr lang="en-GB" sz="2600" dirty="0" err="1" smtClean="0"/>
              <a:t>KPs</a:t>
            </a:r>
            <a:r>
              <a:rPr lang="en-GB" sz="2600" dirty="0" smtClean="0"/>
              <a:t> without a business process context</a:t>
            </a:r>
          </a:p>
          <a:p>
            <a:pPr lvl="1" fontAlgn="ctr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Example: </a:t>
            </a:r>
          </a:p>
          <a:p>
            <a:pPr lvl="2" fontAlgn="ctr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Start-ups usually do not have well-defined business process. Knowledge worker just executing knowledge processes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34" name="Rounded Rectangle 33"/>
          <p:cNvSpPr/>
          <p:nvPr>
            <p:custDataLst>
              <p:tags r:id="rId13"/>
            </p:custDataLst>
          </p:nvPr>
        </p:nvSpPr>
        <p:spPr>
          <a:xfrm>
            <a:off x="5638800" y="28194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5" name="Rounded Rectangle 34"/>
          <p:cNvSpPr/>
          <p:nvPr>
            <p:custDataLst>
              <p:tags r:id="rId14"/>
            </p:custDataLst>
          </p:nvPr>
        </p:nvSpPr>
        <p:spPr>
          <a:xfrm>
            <a:off x="6553200" y="28194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37" name="Straight Connector 36"/>
          <p:cNvCxnSpPr>
            <a:stCxn id="34" idx="3"/>
            <a:endCxn id="35" idx="1"/>
          </p:cNvCxnSpPr>
          <p:nvPr>
            <p:custDataLst>
              <p:tags r:id="rId15"/>
            </p:custDataLst>
          </p:nvPr>
        </p:nvCxnSpPr>
        <p:spPr>
          <a:xfrm>
            <a:off x="6324600" y="30099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>
            <p:custDataLst>
              <p:tags r:id="rId16"/>
            </p:custDataLst>
          </p:nvPr>
        </p:nvSpPr>
        <p:spPr>
          <a:xfrm>
            <a:off x="5638800" y="47244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4" name="Rounded Rectangle 43"/>
          <p:cNvSpPr/>
          <p:nvPr>
            <p:custDataLst>
              <p:tags r:id="rId17"/>
            </p:custDataLst>
          </p:nvPr>
        </p:nvSpPr>
        <p:spPr>
          <a:xfrm>
            <a:off x="6553200" y="47244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5" name="Rounded Rectangle 44"/>
          <p:cNvSpPr/>
          <p:nvPr>
            <p:custDataLst>
              <p:tags r:id="rId18"/>
            </p:custDataLst>
          </p:nvPr>
        </p:nvSpPr>
        <p:spPr>
          <a:xfrm>
            <a:off x="7467600" y="47244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46" name="Straight Connector 45"/>
          <p:cNvCxnSpPr>
            <a:stCxn id="43" idx="3"/>
            <a:endCxn id="44" idx="1"/>
          </p:cNvCxnSpPr>
          <p:nvPr>
            <p:custDataLst>
              <p:tags r:id="rId19"/>
            </p:custDataLst>
          </p:nvPr>
        </p:nvCxnSpPr>
        <p:spPr>
          <a:xfrm>
            <a:off x="6324600" y="49149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4" idx="3"/>
            <a:endCxn id="45" idx="1"/>
          </p:cNvCxnSpPr>
          <p:nvPr>
            <p:custDataLst>
              <p:tags r:id="rId20"/>
            </p:custDataLst>
          </p:nvPr>
        </p:nvCxnSpPr>
        <p:spPr>
          <a:xfrm>
            <a:off x="7239000" y="49149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ight Brace 47"/>
          <p:cNvSpPr/>
          <p:nvPr>
            <p:custDataLst>
              <p:tags r:id="rId21"/>
            </p:custDataLst>
          </p:nvPr>
        </p:nvSpPr>
        <p:spPr>
          <a:xfrm rot="5400000">
            <a:off x="6743700" y="4000500"/>
            <a:ext cx="304800" cy="2667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9" name="Rounded Rectangle 48"/>
          <p:cNvSpPr/>
          <p:nvPr>
            <p:custDataLst>
              <p:tags r:id="rId22"/>
            </p:custDataLst>
          </p:nvPr>
        </p:nvSpPr>
        <p:spPr>
          <a:xfrm>
            <a:off x="5715000" y="56388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0" name="Rounded Rectangle 49"/>
          <p:cNvSpPr/>
          <p:nvPr>
            <p:custDataLst>
              <p:tags r:id="rId23"/>
            </p:custDataLst>
          </p:nvPr>
        </p:nvSpPr>
        <p:spPr>
          <a:xfrm>
            <a:off x="6629400" y="56388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1" name="Rounded Rectangle 50"/>
          <p:cNvSpPr/>
          <p:nvPr>
            <p:custDataLst>
              <p:tags r:id="rId24"/>
            </p:custDataLst>
          </p:nvPr>
        </p:nvSpPr>
        <p:spPr>
          <a:xfrm>
            <a:off x="7543800" y="56388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52" name="Straight Connector 51"/>
          <p:cNvCxnSpPr>
            <a:stCxn id="49" idx="3"/>
            <a:endCxn id="50" idx="1"/>
          </p:cNvCxnSpPr>
          <p:nvPr>
            <p:custDataLst>
              <p:tags r:id="rId25"/>
            </p:custDataLst>
          </p:nvPr>
        </p:nvCxnSpPr>
        <p:spPr>
          <a:xfrm>
            <a:off x="6400800" y="5829300"/>
            <a:ext cx="228600" cy="1588"/>
          </a:xfrm>
          <a:prstGeom prst="lin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Straight Connector 52"/>
          <p:cNvCxnSpPr>
            <a:stCxn id="50" idx="3"/>
            <a:endCxn id="51" idx="1"/>
          </p:cNvCxnSpPr>
          <p:nvPr>
            <p:custDataLst>
              <p:tags r:id="rId26"/>
            </p:custDataLst>
          </p:nvPr>
        </p:nvCxnSpPr>
        <p:spPr>
          <a:xfrm>
            <a:off x="7315200" y="5829300"/>
            <a:ext cx="228600" cy="1588"/>
          </a:xfrm>
          <a:prstGeom prst="lin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Rounded Rectangle 38"/>
          <p:cNvSpPr/>
          <p:nvPr>
            <p:custDataLst>
              <p:tags r:id="rId27"/>
            </p:custDataLst>
          </p:nvPr>
        </p:nvSpPr>
        <p:spPr>
          <a:xfrm>
            <a:off x="5638800" y="34290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1" name="Rounded Rectangle 40"/>
          <p:cNvSpPr/>
          <p:nvPr>
            <p:custDataLst>
              <p:tags r:id="rId28"/>
            </p:custDataLst>
          </p:nvPr>
        </p:nvSpPr>
        <p:spPr>
          <a:xfrm>
            <a:off x="6553200" y="34290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2" name="Rounded Rectangle 41"/>
          <p:cNvSpPr/>
          <p:nvPr>
            <p:custDataLst>
              <p:tags r:id="rId29"/>
            </p:custDataLst>
          </p:nvPr>
        </p:nvSpPr>
        <p:spPr>
          <a:xfrm>
            <a:off x="7467600" y="34290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54" name="Straight Connector 53"/>
          <p:cNvCxnSpPr>
            <a:stCxn id="39" idx="3"/>
            <a:endCxn id="41" idx="1"/>
          </p:cNvCxnSpPr>
          <p:nvPr>
            <p:custDataLst>
              <p:tags r:id="rId30"/>
            </p:custDataLst>
          </p:nvPr>
        </p:nvCxnSpPr>
        <p:spPr>
          <a:xfrm>
            <a:off x="6324600" y="36195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1" idx="3"/>
            <a:endCxn id="42" idx="1"/>
          </p:cNvCxnSpPr>
          <p:nvPr>
            <p:custDataLst>
              <p:tags r:id="rId31"/>
            </p:custDataLst>
          </p:nvPr>
        </p:nvCxnSpPr>
        <p:spPr>
          <a:xfrm>
            <a:off x="7239000" y="36195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>
            <p:custDataLst>
              <p:tags r:id="rId32"/>
            </p:custDataLst>
          </p:nvPr>
        </p:nvSpPr>
        <p:spPr>
          <a:xfrm>
            <a:off x="5638800" y="41148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7" name="Rounded Rectangle 56"/>
          <p:cNvSpPr/>
          <p:nvPr>
            <p:custDataLst>
              <p:tags r:id="rId33"/>
            </p:custDataLst>
          </p:nvPr>
        </p:nvSpPr>
        <p:spPr>
          <a:xfrm>
            <a:off x="6553200" y="41148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8" name="Rounded Rectangle 57"/>
          <p:cNvSpPr/>
          <p:nvPr>
            <p:custDataLst>
              <p:tags r:id="rId34"/>
            </p:custDataLst>
          </p:nvPr>
        </p:nvSpPr>
        <p:spPr>
          <a:xfrm>
            <a:off x="7467600" y="41148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59" name="Straight Connector 58"/>
          <p:cNvCxnSpPr>
            <a:stCxn id="56" idx="3"/>
            <a:endCxn id="57" idx="1"/>
          </p:cNvCxnSpPr>
          <p:nvPr>
            <p:custDataLst>
              <p:tags r:id="rId35"/>
            </p:custDataLst>
          </p:nvPr>
        </p:nvCxnSpPr>
        <p:spPr>
          <a:xfrm>
            <a:off x="6324600" y="43053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7" idx="3"/>
            <a:endCxn id="58" idx="1"/>
          </p:cNvCxnSpPr>
          <p:nvPr>
            <p:custDataLst>
              <p:tags r:id="rId36"/>
            </p:custDataLst>
          </p:nvPr>
        </p:nvCxnSpPr>
        <p:spPr>
          <a:xfrm>
            <a:off x="7239000" y="43053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>
            <p:custDataLst>
              <p:tags r:id="rId37"/>
            </p:custDataLst>
          </p:nvPr>
        </p:nvSpPr>
        <p:spPr>
          <a:xfrm>
            <a:off x="5638800" y="21336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2" name="Rounded Rectangle 61"/>
          <p:cNvSpPr/>
          <p:nvPr>
            <p:custDataLst>
              <p:tags r:id="rId38"/>
            </p:custDataLst>
          </p:nvPr>
        </p:nvSpPr>
        <p:spPr>
          <a:xfrm>
            <a:off x="6553200" y="21336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3" name="Rounded Rectangle 62"/>
          <p:cNvSpPr/>
          <p:nvPr>
            <p:custDataLst>
              <p:tags r:id="rId39"/>
            </p:custDataLst>
          </p:nvPr>
        </p:nvSpPr>
        <p:spPr>
          <a:xfrm>
            <a:off x="7467600" y="2133600"/>
            <a:ext cx="685800" cy="381000"/>
          </a:xfrm>
          <a:prstGeom prst="round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64" name="Straight Connector 63"/>
          <p:cNvCxnSpPr>
            <a:stCxn id="61" idx="3"/>
            <a:endCxn id="62" idx="1"/>
          </p:cNvCxnSpPr>
          <p:nvPr>
            <p:custDataLst>
              <p:tags r:id="rId40"/>
            </p:custDataLst>
          </p:nvPr>
        </p:nvCxnSpPr>
        <p:spPr>
          <a:xfrm>
            <a:off x="6324600" y="23241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2" idx="3"/>
            <a:endCxn id="63" idx="1"/>
          </p:cNvCxnSpPr>
          <p:nvPr>
            <p:custDataLst>
              <p:tags r:id="rId41"/>
            </p:custDataLst>
          </p:nvPr>
        </p:nvCxnSpPr>
        <p:spPr>
          <a:xfrm>
            <a:off x="7239000" y="23241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>
            <p:custDataLst>
              <p:tags r:id="rId42"/>
            </p:custDataLst>
          </p:nvPr>
        </p:nvCxnSpPr>
        <p:spPr>
          <a:xfrm rot="16200000" flipH="1">
            <a:off x="6457972" y="3900482"/>
            <a:ext cx="4233874" cy="4762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61" name="TextBox 7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882063" y="5786454"/>
            <a:ext cx="26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latin typeface="Calibri" pitchFamily="34" charset="0"/>
              </a:rPr>
              <a:t>t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  <p:custDataLst>
              <p:tags r:id="rId44"/>
            </p:custDataLst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9" r:id="rId8" imgW="0" imgH="0" progId="">
              <p:embed/>
            </p:oleObj>
          </a:graphicData>
        </a:graphic>
      </p:graphicFrame>
      <p:sp>
        <p:nvSpPr>
          <p:cNvPr id="102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mtClean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81104"/>
            <a:ext cx="8229600" cy="2819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/>
              <a:t>A </a:t>
            </a:r>
            <a:r>
              <a:rPr lang="en-GB" sz="2000" i="1" dirty="0" smtClean="0"/>
              <a:t>Knowledge Process </a:t>
            </a:r>
            <a:r>
              <a:rPr lang="en-GB" sz="2000" dirty="0" smtClean="0"/>
              <a:t>(</a:t>
            </a:r>
            <a:r>
              <a:rPr lang="en-GB" sz="2000" dirty="0" err="1" smtClean="0"/>
              <a:t>KP</a:t>
            </a:r>
            <a:r>
              <a:rPr lang="en-GB" sz="2000" dirty="0" smtClean="0"/>
              <a:t>) is…</a:t>
            </a:r>
          </a:p>
          <a:p>
            <a:pPr marL="365125" lvl="1" indent="-255588" fontAlgn="ctr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en-GB" sz="1600" dirty="0" smtClean="0"/>
              <a:t>loosely defined and structural ramified collection of actions.</a:t>
            </a:r>
          </a:p>
          <a:p>
            <a:pPr marL="365125" lvl="1" indent="-255588" fontAlgn="ctr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en-GB" sz="1600" dirty="0" smtClean="0"/>
              <a:t>not fully defined in terms of structure and the order of action are at its point of initiation</a:t>
            </a:r>
          </a:p>
          <a:p>
            <a:pPr marL="365125" lvl="1" indent="-255588" fontAlgn="ctr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en-GB" sz="1600" dirty="0" smtClean="0"/>
              <a:t>in which actions require a decision by an actor about the follow-up action.</a:t>
            </a:r>
          </a:p>
          <a:p>
            <a:pPr marL="365125" lvl="1" indent="-255588" fontAlgn="ctr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en-GB" sz="1600" dirty="0" smtClean="0"/>
              <a:t>in which the actor uses his knowledge and the context to decide for the successor action.</a:t>
            </a:r>
          </a:p>
          <a:p>
            <a:pPr marL="365125" lvl="1" indent="-255588" fontAlgn="ctr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en-GB" sz="1600" dirty="0" smtClean="0"/>
              <a:t>in which decisions have to been taken during execution time over the process development path and lead to emerging structural ramification constituted by admissible alternatives.</a:t>
            </a:r>
          </a:p>
          <a:p>
            <a:pPr marL="365125" lvl="1" indent="-255588" fontAlgn="ctr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en-GB" sz="1600" b="1" dirty="0" smtClean="0"/>
              <a:t>in which dynamic ramification is the one of the key features. </a:t>
            </a:r>
            <a:endParaRPr lang="en-GB" sz="1600" b="1" dirty="0"/>
          </a:p>
        </p:txBody>
      </p:sp>
      <p:sp>
        <p:nvSpPr>
          <p:cNvPr id="10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490165" y="4281582"/>
          <a:ext cx="7582429" cy="2362128"/>
        </p:xfrm>
        <a:graphic>
          <a:graphicData uri="http://schemas.openxmlformats.org/presentationml/2006/ole">
            <p:oleObj spid="_x0000_s1028" name="Visio" r:id="rId9" imgW="11695389" imgH="3649645" progId="Visio.Drawing.11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42" r:id="rId8" imgW="0" imgH="0" progId="">
              <p:embed/>
            </p:oleObj>
          </a:graphicData>
        </a:graphic>
      </p:graphicFrame>
      <p:sp>
        <p:nvSpPr>
          <p:cNvPr id="12290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mtClean="0"/>
              <a:t>KP over time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95400"/>
            <a:ext cx="8229600" cy="1524000"/>
          </a:xfrm>
        </p:spPr>
        <p:txBody>
          <a:bodyPr rtlCol="0">
            <a:normAutofit fontScale="40000" lnSpcReduction="20000"/>
          </a:bodyPr>
          <a:lstStyle/>
          <a:p>
            <a:pPr marL="365125" lvl="1" indent="-255588" fontAlgn="ctr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en-GB" sz="3400" dirty="0" smtClean="0"/>
              <a:t>A knowledge process is a collection of actions (ramified, non-structure at the beginning)</a:t>
            </a:r>
          </a:p>
          <a:p>
            <a:pPr marL="365125" lvl="1" indent="-255588" fontAlgn="ctr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en-GB" sz="3400" dirty="0" smtClean="0"/>
              <a:t>Actor makes a decision influenced by a driver about a follow-up action out of the admissible actions</a:t>
            </a:r>
          </a:p>
          <a:p>
            <a:pPr marL="365125" lvl="1" indent="-255588" fontAlgn="ctr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en-GB" sz="3400" dirty="0" smtClean="0"/>
              <a:t>The driver is derived from the state of  the context and  the environment  (situation)</a:t>
            </a:r>
          </a:p>
          <a:p>
            <a:pPr marL="365125" lvl="1" indent="-255588" fontAlgn="ctr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en-GB" sz="3400" dirty="0" smtClean="0"/>
              <a:t>A follow-up action could trigger another knowledge process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571471" y="2857496"/>
          <a:ext cx="8173639" cy="3857652"/>
        </p:xfrm>
        <a:graphic>
          <a:graphicData uri="http://schemas.openxmlformats.org/presentationml/2006/ole">
            <p:oleObj spid="_x0000_s10241" name="Visio" r:id="rId9" imgW="11949672" imgH="5641246" progId="Visio.Drawing.11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Object 8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7650" r:id="rId71" imgW="0" imgH="0" progId="">
              <p:embed/>
            </p:oleObj>
          </a:graphicData>
        </a:graphic>
      </p:graphicFrame>
      <p:sp>
        <p:nvSpPr>
          <p:cNvPr id="4" name="Pentagon 3"/>
          <p:cNvSpPr/>
          <p:nvPr>
            <p:custDataLst>
              <p:tags r:id="rId2"/>
            </p:custDataLst>
          </p:nvPr>
        </p:nvSpPr>
        <p:spPr>
          <a:xfrm>
            <a:off x="990600" y="1447800"/>
            <a:ext cx="1066800" cy="6858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Go to url</a:t>
            </a:r>
            <a:endParaRPr lang="en-GB" sz="900" dirty="0"/>
          </a:p>
        </p:txBody>
      </p:sp>
      <p:sp>
        <p:nvSpPr>
          <p:cNvPr id="5" name="Pentagon 4"/>
          <p:cNvSpPr/>
          <p:nvPr>
            <p:custDataLst>
              <p:tags r:id="rId3"/>
            </p:custDataLst>
          </p:nvPr>
        </p:nvSpPr>
        <p:spPr>
          <a:xfrm>
            <a:off x="3276600" y="1447800"/>
            <a:ext cx="1066800" cy="6858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Copy information</a:t>
            </a:r>
            <a:endParaRPr lang="en-GB" sz="900" dirty="0"/>
          </a:p>
        </p:txBody>
      </p:sp>
      <p:sp>
        <p:nvSpPr>
          <p:cNvPr id="6" name="Pentagon 5"/>
          <p:cNvSpPr/>
          <p:nvPr>
            <p:custDataLst>
              <p:tags r:id="rId4"/>
            </p:custDataLst>
          </p:nvPr>
        </p:nvSpPr>
        <p:spPr>
          <a:xfrm>
            <a:off x="4419600" y="1447800"/>
            <a:ext cx="1066800" cy="6858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Open Powerpoint</a:t>
            </a:r>
            <a:endParaRPr lang="en-GB" sz="900" dirty="0"/>
          </a:p>
        </p:txBody>
      </p:sp>
      <p:sp>
        <p:nvSpPr>
          <p:cNvPr id="7" name="Pentagon 6"/>
          <p:cNvSpPr/>
          <p:nvPr>
            <p:custDataLst>
              <p:tags r:id="rId5"/>
            </p:custDataLst>
          </p:nvPr>
        </p:nvSpPr>
        <p:spPr>
          <a:xfrm>
            <a:off x="5562600" y="1447800"/>
            <a:ext cx="1066800" cy="6858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Paste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information</a:t>
            </a:r>
            <a:endParaRPr lang="en-GB" sz="900" dirty="0"/>
          </a:p>
        </p:txBody>
      </p:sp>
      <p:sp>
        <p:nvSpPr>
          <p:cNvPr id="8" name="Pentagon 7"/>
          <p:cNvSpPr/>
          <p:nvPr>
            <p:custDataLst>
              <p:tags r:id="rId6"/>
            </p:custDataLst>
          </p:nvPr>
        </p:nvSpPr>
        <p:spPr>
          <a:xfrm>
            <a:off x="7924800" y="1447800"/>
            <a:ext cx="1066800" cy="6858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Save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presentation</a:t>
            </a:r>
            <a:endParaRPr lang="en-GB" sz="900" dirty="0"/>
          </a:p>
        </p:txBody>
      </p:sp>
      <p:cxnSp>
        <p:nvCxnSpPr>
          <p:cNvPr id="10" name="Straight Connector 9"/>
          <p:cNvCxnSpPr>
            <a:stCxn id="4" idx="3"/>
            <a:endCxn id="20" idx="1"/>
          </p:cNvCxnSpPr>
          <p:nvPr>
            <p:custDataLst>
              <p:tags r:id="rId7"/>
            </p:custDataLst>
          </p:nvPr>
        </p:nvCxnSpPr>
        <p:spPr>
          <a:xfrm>
            <a:off x="2057400" y="1790700"/>
            <a:ext cx="7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" name="Straight Connector 10"/>
          <p:cNvCxnSpPr>
            <a:stCxn id="5" idx="3"/>
            <a:endCxn id="6" idx="1"/>
          </p:cNvCxnSpPr>
          <p:nvPr>
            <p:custDataLst>
              <p:tags r:id="rId8"/>
            </p:custDataLst>
          </p:nvPr>
        </p:nvCxnSpPr>
        <p:spPr>
          <a:xfrm>
            <a:off x="4343400" y="1790700"/>
            <a:ext cx="7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6" idx="3"/>
            <a:endCxn id="7" idx="1"/>
          </p:cNvCxnSpPr>
          <p:nvPr>
            <p:custDataLst>
              <p:tags r:id="rId9"/>
            </p:custDataLst>
          </p:nvPr>
        </p:nvCxnSpPr>
        <p:spPr>
          <a:xfrm>
            <a:off x="5486400" y="1790700"/>
            <a:ext cx="7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7" name="Straight Connector 16"/>
          <p:cNvCxnSpPr>
            <a:stCxn id="42" idx="1"/>
            <a:endCxn id="7" idx="3"/>
          </p:cNvCxnSpPr>
          <p:nvPr>
            <p:custDataLst>
              <p:tags r:id="rId10"/>
            </p:custDataLst>
          </p:nvPr>
        </p:nvCxnSpPr>
        <p:spPr>
          <a:xfrm rot="10800000">
            <a:off x="6629400" y="1790700"/>
            <a:ext cx="7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0" name="Pentagon 19"/>
          <p:cNvSpPr/>
          <p:nvPr>
            <p:custDataLst>
              <p:tags r:id="rId11"/>
            </p:custDataLst>
          </p:nvPr>
        </p:nvSpPr>
        <p:spPr>
          <a:xfrm>
            <a:off x="2133600" y="1447800"/>
            <a:ext cx="1066800" cy="685800"/>
          </a:xfrm>
          <a:prstGeom prst="homePlat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Identify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information</a:t>
            </a:r>
            <a:endParaRPr lang="en-GB" sz="900" dirty="0"/>
          </a:p>
        </p:txBody>
      </p:sp>
      <p:cxnSp>
        <p:nvCxnSpPr>
          <p:cNvPr id="24" name="Straight Connector 23"/>
          <p:cNvCxnSpPr>
            <a:stCxn id="20" idx="3"/>
            <a:endCxn id="5" idx="1"/>
          </p:cNvCxnSpPr>
          <p:nvPr>
            <p:custDataLst>
              <p:tags r:id="rId12"/>
            </p:custDataLst>
          </p:nvPr>
        </p:nvCxnSpPr>
        <p:spPr>
          <a:xfrm>
            <a:off x="3200400" y="1790700"/>
            <a:ext cx="7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1277" name="Title 26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KP-Example: Prepare Presentation</a:t>
            </a:r>
          </a:p>
        </p:txBody>
      </p:sp>
      <p:sp>
        <p:nvSpPr>
          <p:cNvPr id="11278" name="TextBox 4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1447800"/>
            <a:ext cx="693738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latin typeface="Calibri" pitchFamily="34" charset="0"/>
              </a:rPr>
              <a:t>KP#1</a:t>
            </a:r>
          </a:p>
          <a:p>
            <a:r>
              <a:rPr lang="en-GB" smtClean="0">
                <a:latin typeface="Calibri" pitchFamily="34" charset="0"/>
              </a:rPr>
              <a:t>(Bob)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2" name="Pentagon 41"/>
          <p:cNvSpPr/>
          <p:nvPr>
            <p:custDataLst>
              <p:tags r:id="rId15"/>
            </p:custDataLst>
          </p:nvPr>
        </p:nvSpPr>
        <p:spPr>
          <a:xfrm>
            <a:off x="6705600" y="1447800"/>
            <a:ext cx="1066800" cy="685800"/>
          </a:xfrm>
          <a:prstGeom prst="homePlate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Talk to another person</a:t>
            </a:r>
            <a:endParaRPr lang="en-GB" sz="900" dirty="0"/>
          </a:p>
        </p:txBody>
      </p:sp>
      <p:cxnSp>
        <p:nvCxnSpPr>
          <p:cNvPr id="58" name="Straight Connector 57"/>
          <p:cNvCxnSpPr>
            <a:stCxn id="42" idx="3"/>
            <a:endCxn id="8" idx="1"/>
          </p:cNvCxnSpPr>
          <p:nvPr>
            <p:custDataLst>
              <p:tags r:id="rId16"/>
            </p:custDataLst>
          </p:nvPr>
        </p:nvCxnSpPr>
        <p:spPr>
          <a:xfrm>
            <a:off x="7772400" y="1790700"/>
            <a:ext cx="1524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1" name="Pentagon 60"/>
          <p:cNvSpPr/>
          <p:nvPr>
            <p:custDataLst>
              <p:tags r:id="rId17"/>
            </p:custDataLst>
          </p:nvPr>
        </p:nvSpPr>
        <p:spPr>
          <a:xfrm>
            <a:off x="990600" y="2209800"/>
            <a:ext cx="1066800" cy="6858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Go to url</a:t>
            </a:r>
            <a:endParaRPr lang="en-GB" sz="900" dirty="0"/>
          </a:p>
        </p:txBody>
      </p:sp>
      <p:sp>
        <p:nvSpPr>
          <p:cNvPr id="62" name="Pentagon 61"/>
          <p:cNvSpPr/>
          <p:nvPr>
            <p:custDataLst>
              <p:tags r:id="rId18"/>
            </p:custDataLst>
          </p:nvPr>
        </p:nvSpPr>
        <p:spPr>
          <a:xfrm>
            <a:off x="4419600" y="2209800"/>
            <a:ext cx="1066800" cy="6858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Copy information</a:t>
            </a:r>
            <a:endParaRPr lang="en-GB" sz="900" dirty="0"/>
          </a:p>
        </p:txBody>
      </p:sp>
      <p:sp>
        <p:nvSpPr>
          <p:cNvPr id="63" name="Pentagon 62"/>
          <p:cNvSpPr/>
          <p:nvPr>
            <p:custDataLst>
              <p:tags r:id="rId19"/>
            </p:custDataLst>
          </p:nvPr>
        </p:nvSpPr>
        <p:spPr>
          <a:xfrm>
            <a:off x="2133600" y="2209800"/>
            <a:ext cx="1066800" cy="685800"/>
          </a:xfrm>
          <a:prstGeom prst="homePlat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Open Powerpoint</a:t>
            </a:r>
            <a:endParaRPr lang="en-GB" sz="900" dirty="0"/>
          </a:p>
        </p:txBody>
      </p:sp>
      <p:sp>
        <p:nvSpPr>
          <p:cNvPr id="64" name="Pentagon 63"/>
          <p:cNvSpPr/>
          <p:nvPr>
            <p:custDataLst>
              <p:tags r:id="rId20"/>
            </p:custDataLst>
          </p:nvPr>
        </p:nvSpPr>
        <p:spPr>
          <a:xfrm>
            <a:off x="5562600" y="2209800"/>
            <a:ext cx="1066800" cy="6858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Paste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information</a:t>
            </a:r>
            <a:endParaRPr lang="en-GB" sz="900" dirty="0"/>
          </a:p>
        </p:txBody>
      </p:sp>
      <p:sp>
        <p:nvSpPr>
          <p:cNvPr id="65" name="Pentagon 64"/>
          <p:cNvSpPr/>
          <p:nvPr>
            <p:custDataLst>
              <p:tags r:id="rId21"/>
            </p:custDataLst>
          </p:nvPr>
        </p:nvSpPr>
        <p:spPr>
          <a:xfrm>
            <a:off x="7924800" y="2209800"/>
            <a:ext cx="1066800" cy="6858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Save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presentation</a:t>
            </a:r>
            <a:endParaRPr lang="en-GB" sz="900" dirty="0"/>
          </a:p>
        </p:txBody>
      </p:sp>
      <p:cxnSp>
        <p:nvCxnSpPr>
          <p:cNvPr id="66" name="Straight Connector 65"/>
          <p:cNvCxnSpPr>
            <a:endCxn id="70" idx="1"/>
          </p:cNvCxnSpPr>
          <p:nvPr>
            <p:custDataLst>
              <p:tags r:id="rId22"/>
            </p:custDataLst>
          </p:nvPr>
        </p:nvCxnSpPr>
        <p:spPr>
          <a:xfrm rot="5400000" flipH="1" flipV="1">
            <a:off x="3200400" y="2552700"/>
            <a:ext cx="76200" cy="7620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7" name="Straight Connector 66"/>
          <p:cNvCxnSpPr>
            <a:stCxn id="61" idx="3"/>
            <a:endCxn id="63" idx="1"/>
          </p:cNvCxnSpPr>
          <p:nvPr>
            <p:custDataLst>
              <p:tags r:id="rId23"/>
            </p:custDataLst>
          </p:nvPr>
        </p:nvCxnSpPr>
        <p:spPr>
          <a:xfrm>
            <a:off x="2057400" y="2552700"/>
            <a:ext cx="7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8" name="Straight Connector 67"/>
          <p:cNvCxnSpPr/>
          <p:nvPr>
            <p:custDataLst>
              <p:tags r:id="rId24"/>
            </p:custDataLst>
          </p:nvPr>
        </p:nvCxnSpPr>
        <p:spPr>
          <a:xfrm>
            <a:off x="3429000" y="2628900"/>
            <a:ext cx="228600" cy="11430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9" name="Straight Connector 68"/>
          <p:cNvCxnSpPr>
            <a:stCxn id="72" idx="1"/>
            <a:endCxn id="64" idx="3"/>
          </p:cNvCxnSpPr>
          <p:nvPr>
            <p:custDataLst>
              <p:tags r:id="rId25"/>
            </p:custDataLst>
          </p:nvPr>
        </p:nvCxnSpPr>
        <p:spPr>
          <a:xfrm rot="10800000">
            <a:off x="6629400" y="2552700"/>
            <a:ext cx="7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70" name="Pentagon 69"/>
          <p:cNvSpPr/>
          <p:nvPr>
            <p:custDataLst>
              <p:tags r:id="rId26"/>
            </p:custDataLst>
          </p:nvPr>
        </p:nvSpPr>
        <p:spPr>
          <a:xfrm>
            <a:off x="3276600" y="2209800"/>
            <a:ext cx="1066800" cy="685800"/>
          </a:xfrm>
          <a:prstGeom prst="homePlat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Identify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information</a:t>
            </a:r>
            <a:endParaRPr lang="en-GB" sz="900" dirty="0"/>
          </a:p>
        </p:txBody>
      </p:sp>
      <p:cxnSp>
        <p:nvCxnSpPr>
          <p:cNvPr id="71" name="Straight Connector 70"/>
          <p:cNvCxnSpPr>
            <a:stCxn id="70" idx="3"/>
            <a:endCxn id="62" idx="1"/>
          </p:cNvCxnSpPr>
          <p:nvPr>
            <p:custDataLst>
              <p:tags r:id="rId27"/>
            </p:custDataLst>
          </p:nvPr>
        </p:nvCxnSpPr>
        <p:spPr>
          <a:xfrm>
            <a:off x="4343400" y="2552700"/>
            <a:ext cx="7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72" name="Pentagon 71"/>
          <p:cNvSpPr/>
          <p:nvPr>
            <p:custDataLst>
              <p:tags r:id="rId28"/>
            </p:custDataLst>
          </p:nvPr>
        </p:nvSpPr>
        <p:spPr>
          <a:xfrm>
            <a:off x="6705600" y="2209800"/>
            <a:ext cx="1066800" cy="685800"/>
          </a:xfrm>
          <a:prstGeom prst="homePlate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Talk to another person</a:t>
            </a:r>
            <a:endParaRPr lang="en-GB" sz="900" dirty="0"/>
          </a:p>
        </p:txBody>
      </p:sp>
      <p:cxnSp>
        <p:nvCxnSpPr>
          <p:cNvPr id="73" name="Straight Connector 72"/>
          <p:cNvCxnSpPr>
            <a:stCxn id="72" idx="3"/>
            <a:endCxn id="65" idx="1"/>
          </p:cNvCxnSpPr>
          <p:nvPr>
            <p:custDataLst>
              <p:tags r:id="rId29"/>
            </p:custDataLst>
          </p:nvPr>
        </p:nvCxnSpPr>
        <p:spPr>
          <a:xfrm>
            <a:off x="7772400" y="2552700"/>
            <a:ext cx="1524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74" name="Pentagon 73"/>
          <p:cNvSpPr/>
          <p:nvPr>
            <p:custDataLst>
              <p:tags r:id="rId30"/>
            </p:custDataLst>
          </p:nvPr>
        </p:nvSpPr>
        <p:spPr>
          <a:xfrm>
            <a:off x="990600" y="2971800"/>
            <a:ext cx="1066800" cy="6096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Go to url</a:t>
            </a:r>
            <a:endParaRPr lang="en-GB" sz="900" dirty="0"/>
          </a:p>
        </p:txBody>
      </p:sp>
      <p:sp>
        <p:nvSpPr>
          <p:cNvPr id="75" name="Pentagon 74"/>
          <p:cNvSpPr/>
          <p:nvPr>
            <p:custDataLst>
              <p:tags r:id="rId31"/>
            </p:custDataLst>
          </p:nvPr>
        </p:nvSpPr>
        <p:spPr>
          <a:xfrm>
            <a:off x="4419600" y="2971800"/>
            <a:ext cx="1066800" cy="6096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Copy information</a:t>
            </a:r>
            <a:endParaRPr lang="en-GB" sz="900" dirty="0"/>
          </a:p>
        </p:txBody>
      </p:sp>
      <p:sp>
        <p:nvSpPr>
          <p:cNvPr id="76" name="Pentagon 75"/>
          <p:cNvSpPr/>
          <p:nvPr>
            <p:custDataLst>
              <p:tags r:id="rId32"/>
            </p:custDataLst>
          </p:nvPr>
        </p:nvSpPr>
        <p:spPr>
          <a:xfrm>
            <a:off x="5562600" y="2971800"/>
            <a:ext cx="1066800" cy="6096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Open Powerpoint</a:t>
            </a:r>
            <a:endParaRPr lang="en-GB" sz="900" dirty="0"/>
          </a:p>
        </p:txBody>
      </p:sp>
      <p:sp>
        <p:nvSpPr>
          <p:cNvPr id="77" name="Pentagon 76"/>
          <p:cNvSpPr/>
          <p:nvPr>
            <p:custDataLst>
              <p:tags r:id="rId33"/>
            </p:custDataLst>
          </p:nvPr>
        </p:nvSpPr>
        <p:spPr>
          <a:xfrm>
            <a:off x="6705600" y="2971800"/>
            <a:ext cx="1066800" cy="6096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Paste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information</a:t>
            </a:r>
            <a:endParaRPr lang="en-GB" sz="900" dirty="0"/>
          </a:p>
        </p:txBody>
      </p:sp>
      <p:sp>
        <p:nvSpPr>
          <p:cNvPr id="78" name="Pentagon 77"/>
          <p:cNvSpPr/>
          <p:nvPr>
            <p:custDataLst>
              <p:tags r:id="rId34"/>
            </p:custDataLst>
          </p:nvPr>
        </p:nvSpPr>
        <p:spPr>
          <a:xfrm>
            <a:off x="7924800" y="2971800"/>
            <a:ext cx="1066800" cy="6096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Save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presentation</a:t>
            </a:r>
            <a:endParaRPr lang="en-GB" sz="900" dirty="0"/>
          </a:p>
        </p:txBody>
      </p:sp>
      <p:cxnSp>
        <p:nvCxnSpPr>
          <p:cNvPr id="79" name="Straight Connector 78"/>
          <p:cNvCxnSpPr>
            <a:stCxn id="85" idx="3"/>
            <a:endCxn id="83" idx="1"/>
          </p:cNvCxnSpPr>
          <p:nvPr>
            <p:custDataLst>
              <p:tags r:id="rId35"/>
            </p:custDataLst>
          </p:nvPr>
        </p:nvCxnSpPr>
        <p:spPr>
          <a:xfrm>
            <a:off x="3200400" y="3276600"/>
            <a:ext cx="7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0" name="Straight Connector 79"/>
          <p:cNvCxnSpPr>
            <a:stCxn id="75" idx="3"/>
            <a:endCxn id="76" idx="1"/>
          </p:cNvCxnSpPr>
          <p:nvPr>
            <p:custDataLst>
              <p:tags r:id="rId36"/>
            </p:custDataLst>
          </p:nvPr>
        </p:nvCxnSpPr>
        <p:spPr>
          <a:xfrm>
            <a:off x="5486400" y="3276600"/>
            <a:ext cx="7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1" name="Straight Connector 80"/>
          <p:cNvCxnSpPr>
            <a:stCxn id="76" idx="3"/>
            <a:endCxn id="77" idx="1"/>
          </p:cNvCxnSpPr>
          <p:nvPr>
            <p:custDataLst>
              <p:tags r:id="rId37"/>
            </p:custDataLst>
          </p:nvPr>
        </p:nvCxnSpPr>
        <p:spPr>
          <a:xfrm>
            <a:off x="6629400" y="3276600"/>
            <a:ext cx="7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2" name="Straight Connector 81"/>
          <p:cNvCxnSpPr>
            <a:stCxn id="85" idx="1"/>
            <a:endCxn id="74" idx="3"/>
          </p:cNvCxnSpPr>
          <p:nvPr>
            <p:custDataLst>
              <p:tags r:id="rId38"/>
            </p:custDataLst>
          </p:nvPr>
        </p:nvCxnSpPr>
        <p:spPr>
          <a:xfrm rot="10800000">
            <a:off x="2057400" y="3276600"/>
            <a:ext cx="7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83" name="Pentagon 82"/>
          <p:cNvSpPr/>
          <p:nvPr>
            <p:custDataLst>
              <p:tags r:id="rId39"/>
            </p:custDataLst>
          </p:nvPr>
        </p:nvSpPr>
        <p:spPr>
          <a:xfrm>
            <a:off x="3276600" y="2971800"/>
            <a:ext cx="1066800" cy="609600"/>
          </a:xfrm>
          <a:prstGeom prst="homePlat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Identify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information</a:t>
            </a:r>
            <a:endParaRPr lang="en-GB" sz="900" dirty="0"/>
          </a:p>
        </p:txBody>
      </p:sp>
      <p:cxnSp>
        <p:nvCxnSpPr>
          <p:cNvPr id="84" name="Straight Connector 83"/>
          <p:cNvCxnSpPr>
            <a:stCxn id="83" idx="3"/>
            <a:endCxn id="75" idx="1"/>
          </p:cNvCxnSpPr>
          <p:nvPr>
            <p:custDataLst>
              <p:tags r:id="rId40"/>
            </p:custDataLst>
          </p:nvPr>
        </p:nvCxnSpPr>
        <p:spPr>
          <a:xfrm>
            <a:off x="4343400" y="3276600"/>
            <a:ext cx="7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85" name="Pentagon 84"/>
          <p:cNvSpPr/>
          <p:nvPr>
            <p:custDataLst>
              <p:tags r:id="rId41"/>
            </p:custDataLst>
          </p:nvPr>
        </p:nvSpPr>
        <p:spPr>
          <a:xfrm>
            <a:off x="2133600" y="2971800"/>
            <a:ext cx="1066800" cy="609600"/>
          </a:xfrm>
          <a:prstGeom prst="homePlate">
            <a:avLst/>
          </a:prstGeom>
          <a:ln w="28575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Talk to another person</a:t>
            </a:r>
            <a:endParaRPr lang="en-GB" sz="900" dirty="0"/>
          </a:p>
        </p:txBody>
      </p:sp>
      <p:sp>
        <p:nvSpPr>
          <p:cNvPr id="11306" name="TextBox 8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0" y="2286000"/>
            <a:ext cx="777875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latin typeface="Calibri" pitchFamily="34" charset="0"/>
              </a:rPr>
              <a:t>KP#2</a:t>
            </a:r>
          </a:p>
          <a:p>
            <a:r>
              <a:rPr lang="en-GB" smtClean="0">
                <a:latin typeface="Calibri" pitchFamily="34" charset="0"/>
              </a:rPr>
              <a:t>(Alice)</a:t>
            </a:r>
            <a:endParaRPr lang="en-GB">
              <a:latin typeface="Calibri" pitchFamily="34" charset="0"/>
            </a:endParaRPr>
          </a:p>
        </p:txBody>
      </p:sp>
      <p:sp>
        <p:nvSpPr>
          <p:cNvPr id="11307" name="TextBox 8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0" y="2971800"/>
            <a:ext cx="693738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latin typeface="Calibri" pitchFamily="34" charset="0"/>
              </a:rPr>
              <a:t>KP#3</a:t>
            </a:r>
          </a:p>
          <a:p>
            <a:r>
              <a:rPr lang="en-GB" smtClean="0">
                <a:latin typeface="Calibri" pitchFamily="34" charset="0"/>
              </a:rPr>
              <a:t>(Bob)</a:t>
            </a:r>
            <a:endParaRPr lang="en-GB">
              <a:latin typeface="Calibri" pitchFamily="34" charset="0"/>
            </a:endParaRPr>
          </a:p>
        </p:txBody>
      </p:sp>
      <p:cxnSp>
        <p:nvCxnSpPr>
          <p:cNvPr id="90" name="Straight Connector 89"/>
          <p:cNvCxnSpPr/>
          <p:nvPr>
            <p:custDataLst>
              <p:tags r:id="rId44"/>
            </p:custDataLst>
          </p:nvPr>
        </p:nvCxnSpPr>
        <p:spPr>
          <a:xfrm>
            <a:off x="152400" y="3733800"/>
            <a:ext cx="8839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2" idx="3"/>
            <a:endCxn id="64" idx="1"/>
          </p:cNvCxnSpPr>
          <p:nvPr>
            <p:custDataLst>
              <p:tags r:id="rId45"/>
            </p:custDataLst>
          </p:nvPr>
        </p:nvCxnSpPr>
        <p:spPr>
          <a:xfrm>
            <a:off x="5486400" y="2552700"/>
            <a:ext cx="7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77" idx="3"/>
            <a:endCxn id="78" idx="1"/>
          </p:cNvCxnSpPr>
          <p:nvPr>
            <p:custDataLst>
              <p:tags r:id="rId46"/>
            </p:custDataLst>
          </p:nvPr>
        </p:nvCxnSpPr>
        <p:spPr>
          <a:xfrm>
            <a:off x="7772400" y="3276600"/>
            <a:ext cx="1524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07" name="Oval 106"/>
          <p:cNvSpPr/>
          <p:nvPr>
            <p:custDataLst>
              <p:tags r:id="rId47"/>
            </p:custDataLst>
          </p:nvPr>
        </p:nvSpPr>
        <p:spPr>
          <a:xfrm>
            <a:off x="2819400" y="3810000"/>
            <a:ext cx="6172200" cy="2057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312" name="TextBox 10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0954" y="4103566"/>
            <a:ext cx="3276600" cy="18569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 smtClean="0"/>
              <a:t>Knowledge Process:</a:t>
            </a:r>
          </a:p>
          <a:p>
            <a:pPr marL="271463" lvl="1" indent="-255588" fontAlgn="ctr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1600" dirty="0" smtClean="0"/>
              <a:t>Collection of actions</a:t>
            </a:r>
          </a:p>
          <a:p>
            <a:pPr marL="452438" lvl="2" indent="-255588" fontAlgn="ctr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1600" dirty="0" smtClean="0"/>
              <a:t>Ramified</a:t>
            </a:r>
          </a:p>
          <a:p>
            <a:pPr marL="452438" lvl="2" indent="-255588" fontAlgn="ctr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1600" dirty="0" smtClean="0"/>
              <a:t>non-structured</a:t>
            </a:r>
          </a:p>
          <a:p>
            <a:pPr marL="452438" lvl="2" indent="-255588" fontAlgn="ctr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1600" dirty="0" smtClean="0"/>
              <a:t>with constraints</a:t>
            </a:r>
          </a:p>
          <a:p>
            <a:pPr marL="452438" lvl="2" indent="-255588" fontAlgn="ctr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Wingdings 3" pitchFamily="18" charset="2"/>
              <a:buChar char=""/>
              <a:defRPr/>
            </a:pPr>
            <a:endParaRPr lang="en-GB" sz="1600" dirty="0" smtClean="0"/>
          </a:p>
          <a:p>
            <a:pPr marL="96838" lvl="1"/>
            <a:r>
              <a:rPr lang="en-GB" dirty="0" err="1" smtClean="0">
                <a:latin typeface="Calibri" pitchFamily="34" charset="0"/>
              </a:rPr>
              <a:t>KP</a:t>
            </a:r>
            <a:r>
              <a:rPr lang="en-GB" dirty="0" smtClean="0">
                <a:latin typeface="Calibri" pitchFamily="34" charset="0"/>
              </a:rPr>
              <a:t> = [</a:t>
            </a:r>
            <a:r>
              <a:rPr lang="en-GB" dirty="0" smtClean="0"/>
              <a:t>a1,a2,a3,a4,a5,a6,a7</a:t>
            </a:r>
            <a:r>
              <a:rPr lang="en-GB" dirty="0" smtClean="0">
                <a:latin typeface="Calibri" pitchFamily="34" charset="0"/>
              </a:rPr>
              <a:t>]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09" name="Pentagon 108"/>
          <p:cNvSpPr/>
          <p:nvPr>
            <p:custDataLst>
              <p:tags r:id="rId49"/>
            </p:custDataLst>
          </p:nvPr>
        </p:nvSpPr>
        <p:spPr>
          <a:xfrm>
            <a:off x="3124200" y="4572000"/>
            <a:ext cx="838200" cy="4572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A1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Go to url</a:t>
            </a:r>
            <a:endParaRPr lang="en-GB" sz="800" dirty="0"/>
          </a:p>
        </p:txBody>
      </p:sp>
      <p:sp>
        <p:nvSpPr>
          <p:cNvPr id="110" name="Pentagon 109"/>
          <p:cNvSpPr/>
          <p:nvPr>
            <p:custDataLst>
              <p:tags r:id="rId50"/>
            </p:custDataLst>
          </p:nvPr>
        </p:nvSpPr>
        <p:spPr>
          <a:xfrm>
            <a:off x="4191000" y="4572000"/>
            <a:ext cx="914400" cy="457200"/>
          </a:xfrm>
          <a:prstGeom prst="homePlat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A2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Identify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information</a:t>
            </a:r>
            <a:endParaRPr lang="en-GB" sz="800" dirty="0"/>
          </a:p>
        </p:txBody>
      </p:sp>
      <p:cxnSp>
        <p:nvCxnSpPr>
          <p:cNvPr id="111" name="Straight Connector 110"/>
          <p:cNvCxnSpPr>
            <a:stCxn id="109" idx="3"/>
            <a:endCxn id="110" idx="1"/>
          </p:cNvCxnSpPr>
          <p:nvPr>
            <p:custDataLst>
              <p:tags r:id="rId51"/>
            </p:custDataLst>
          </p:nvPr>
        </p:nvCxnSpPr>
        <p:spPr>
          <a:xfrm>
            <a:off x="3962400" y="4800600"/>
            <a:ext cx="2286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14" name="Pentagon 113"/>
          <p:cNvSpPr/>
          <p:nvPr>
            <p:custDataLst>
              <p:tags r:id="rId52"/>
            </p:custDataLst>
          </p:nvPr>
        </p:nvSpPr>
        <p:spPr>
          <a:xfrm>
            <a:off x="4876800" y="4038600"/>
            <a:ext cx="914400" cy="4572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A3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Copy information</a:t>
            </a:r>
            <a:endParaRPr lang="en-GB" sz="800" dirty="0"/>
          </a:p>
        </p:txBody>
      </p:sp>
      <p:sp>
        <p:nvSpPr>
          <p:cNvPr id="115" name="Pentagon 114"/>
          <p:cNvSpPr/>
          <p:nvPr>
            <p:custDataLst>
              <p:tags r:id="rId53"/>
            </p:custDataLst>
          </p:nvPr>
        </p:nvSpPr>
        <p:spPr>
          <a:xfrm>
            <a:off x="6019800" y="4038600"/>
            <a:ext cx="914400" cy="4572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A5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Paste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information</a:t>
            </a:r>
            <a:endParaRPr lang="en-GB" sz="800" dirty="0"/>
          </a:p>
        </p:txBody>
      </p:sp>
      <p:cxnSp>
        <p:nvCxnSpPr>
          <p:cNvPr id="116" name="Straight Connector 115"/>
          <p:cNvCxnSpPr>
            <a:stCxn id="114" idx="3"/>
            <a:endCxn id="115" idx="1"/>
          </p:cNvCxnSpPr>
          <p:nvPr>
            <p:custDataLst>
              <p:tags r:id="rId54"/>
            </p:custDataLst>
          </p:nvPr>
        </p:nvCxnSpPr>
        <p:spPr>
          <a:xfrm>
            <a:off x="5791200" y="4267200"/>
            <a:ext cx="2286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19" name="Pentagon 118"/>
          <p:cNvSpPr/>
          <p:nvPr>
            <p:custDataLst>
              <p:tags r:id="rId55"/>
            </p:custDataLst>
          </p:nvPr>
        </p:nvSpPr>
        <p:spPr>
          <a:xfrm>
            <a:off x="5334000" y="5029200"/>
            <a:ext cx="914400" cy="533400"/>
          </a:xfrm>
          <a:prstGeom prst="homePlate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A6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Talk to another person</a:t>
            </a:r>
            <a:endParaRPr lang="en-GB" sz="800" dirty="0"/>
          </a:p>
        </p:txBody>
      </p:sp>
      <p:sp>
        <p:nvSpPr>
          <p:cNvPr id="120" name="Pentagon 119"/>
          <p:cNvSpPr/>
          <p:nvPr>
            <p:custDataLst>
              <p:tags r:id="rId56"/>
            </p:custDataLst>
          </p:nvPr>
        </p:nvSpPr>
        <p:spPr>
          <a:xfrm>
            <a:off x="6553200" y="4648200"/>
            <a:ext cx="914400" cy="4572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A4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Open Powerpoint</a:t>
            </a:r>
            <a:endParaRPr lang="en-GB" sz="800" dirty="0"/>
          </a:p>
        </p:txBody>
      </p:sp>
      <p:sp>
        <p:nvSpPr>
          <p:cNvPr id="121" name="Pentagon 120"/>
          <p:cNvSpPr/>
          <p:nvPr>
            <p:custDataLst>
              <p:tags r:id="rId57"/>
            </p:custDataLst>
          </p:nvPr>
        </p:nvSpPr>
        <p:spPr>
          <a:xfrm>
            <a:off x="7848600" y="4648200"/>
            <a:ext cx="914400" cy="457200"/>
          </a:xfrm>
          <a:prstGeom prst="homePlat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A7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Save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/>
              <a:t>presentation</a:t>
            </a:r>
            <a:endParaRPr lang="en-GB" sz="800" dirty="0"/>
          </a:p>
        </p:txBody>
      </p:sp>
      <p:cxnSp>
        <p:nvCxnSpPr>
          <p:cNvPr id="122" name="Straight Connector 121"/>
          <p:cNvCxnSpPr>
            <a:stCxn id="120" idx="3"/>
            <a:endCxn id="121" idx="1"/>
          </p:cNvCxnSpPr>
          <p:nvPr>
            <p:custDataLst>
              <p:tags r:id="rId58"/>
            </p:custDataLst>
          </p:nvPr>
        </p:nvCxnSpPr>
        <p:spPr>
          <a:xfrm>
            <a:off x="7467600" y="4876800"/>
            <a:ext cx="3810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63" name="Pentagon 162"/>
          <p:cNvSpPr/>
          <p:nvPr>
            <p:custDataLst>
              <p:tags r:id="rId59"/>
            </p:custDataLst>
          </p:nvPr>
        </p:nvSpPr>
        <p:spPr>
          <a:xfrm>
            <a:off x="2571736" y="6000768"/>
            <a:ext cx="838200" cy="457200"/>
          </a:xfrm>
          <a:prstGeom prst="homePlate">
            <a:avLst>
              <a:gd name="adj" fmla="val 3427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A1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smtClean="0"/>
              <a:t>Go to url</a:t>
            </a:r>
            <a:endParaRPr lang="en-GB" sz="900" dirty="0"/>
          </a:p>
        </p:txBody>
      </p:sp>
      <p:sp>
        <p:nvSpPr>
          <p:cNvPr id="11324" name="TextBox 163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409936" y="6000768"/>
            <a:ext cx="1011238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smtClean="0">
                <a:latin typeface="Calibri" pitchFamily="34" charset="0"/>
              </a:rPr>
              <a:t>triggers</a:t>
            </a:r>
          </a:p>
          <a:p>
            <a:r>
              <a:rPr lang="en-GB" sz="1200" smtClean="0">
                <a:latin typeface="Calibri" pitchFamily="34" charset="0"/>
              </a:rPr>
              <a:t>System Event</a:t>
            </a:r>
            <a:endParaRPr lang="en-GB" sz="1200">
              <a:latin typeface="Calibri" pitchFamily="34" charset="0"/>
            </a:endParaRPr>
          </a:p>
        </p:txBody>
      </p:sp>
      <p:sp>
        <p:nvSpPr>
          <p:cNvPr id="165" name="Pentagon 164"/>
          <p:cNvSpPr/>
          <p:nvPr>
            <p:custDataLst>
              <p:tags r:id="rId61"/>
            </p:custDataLst>
          </p:nvPr>
        </p:nvSpPr>
        <p:spPr>
          <a:xfrm>
            <a:off x="4649803" y="6000768"/>
            <a:ext cx="914400" cy="500066"/>
          </a:xfrm>
          <a:prstGeom prst="homePlate">
            <a:avLst>
              <a:gd name="adj" fmla="val 31509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smtClean="0"/>
              <a:t>A2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smtClean="0"/>
              <a:t>Identify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smtClean="0"/>
              <a:t>information</a:t>
            </a:r>
            <a:endParaRPr lang="en-GB" sz="900" dirty="0"/>
          </a:p>
        </p:txBody>
      </p:sp>
      <p:sp>
        <p:nvSpPr>
          <p:cNvPr id="11326" name="TextBox 16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564203" y="6000768"/>
            <a:ext cx="1293813" cy="523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smtClean="0">
                <a:latin typeface="Calibri" pitchFamily="34" charset="0"/>
              </a:rPr>
              <a:t>triggers</a:t>
            </a:r>
          </a:p>
          <a:p>
            <a:r>
              <a:rPr lang="en-GB" sz="1200" smtClean="0">
                <a:latin typeface="Calibri" pitchFamily="34" charset="0"/>
              </a:rPr>
              <a:t>non-system</a:t>
            </a:r>
            <a:r>
              <a:rPr lang="en-GB" sz="1400" smtClean="0">
                <a:latin typeface="Calibri" pitchFamily="34" charset="0"/>
              </a:rPr>
              <a:t> </a:t>
            </a:r>
            <a:r>
              <a:rPr lang="en-GB" sz="1200" smtClean="0">
                <a:latin typeface="Calibri" pitchFamily="34" charset="0"/>
              </a:rPr>
              <a:t>Event</a:t>
            </a:r>
            <a:endParaRPr lang="en-GB" sz="1400">
              <a:latin typeface="Calibri" pitchFamily="34" charset="0"/>
            </a:endParaRPr>
          </a:p>
        </p:txBody>
      </p:sp>
      <p:sp>
        <p:nvSpPr>
          <p:cNvPr id="167" name="Pentagon 166"/>
          <p:cNvSpPr/>
          <p:nvPr>
            <p:custDataLst>
              <p:tags r:id="rId63"/>
            </p:custDataLst>
          </p:nvPr>
        </p:nvSpPr>
        <p:spPr>
          <a:xfrm>
            <a:off x="6965143" y="5960152"/>
            <a:ext cx="914400" cy="533400"/>
          </a:xfrm>
          <a:prstGeom prst="homePlate">
            <a:avLst>
              <a:gd name="adj" fmla="val 30738"/>
            </a:avLst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smtClean="0"/>
              <a:t>A6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smtClean="0"/>
              <a:t>Talk to another person</a:t>
            </a:r>
            <a:endParaRPr lang="en-GB" sz="900" dirty="0"/>
          </a:p>
        </p:txBody>
      </p:sp>
      <p:sp>
        <p:nvSpPr>
          <p:cNvPr id="11328" name="TextBox 167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879543" y="5960152"/>
            <a:ext cx="1203325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smtClean="0">
                <a:latin typeface="Calibri" pitchFamily="34" charset="0"/>
              </a:rPr>
              <a:t>Triggers another</a:t>
            </a:r>
          </a:p>
          <a:p>
            <a:r>
              <a:rPr lang="en-GB" sz="1200" smtClean="0">
                <a:latin typeface="Calibri" pitchFamily="34" charset="0"/>
              </a:rPr>
              <a:t>KP</a:t>
            </a:r>
            <a:endParaRPr lang="en-GB" sz="1200">
              <a:latin typeface="Calibri" pitchFamily="34" charset="0"/>
            </a:endParaRPr>
          </a:p>
        </p:txBody>
      </p:sp>
      <p:cxnSp>
        <p:nvCxnSpPr>
          <p:cNvPr id="89" name="Straight Connector 88"/>
          <p:cNvCxnSpPr>
            <a:endCxn id="11331" idx="1"/>
          </p:cNvCxnSpPr>
          <p:nvPr>
            <p:custDataLst>
              <p:tags r:id="rId65"/>
            </p:custDataLst>
          </p:nvPr>
        </p:nvCxnSpPr>
        <p:spPr>
          <a:xfrm flipV="1">
            <a:off x="7010400" y="3949700"/>
            <a:ext cx="914400" cy="16510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11331" idx="2"/>
          </p:cNvCxnSpPr>
          <p:nvPr>
            <p:custDataLst>
              <p:tags r:id="rId66"/>
            </p:custDataLst>
          </p:nvPr>
        </p:nvCxnSpPr>
        <p:spPr>
          <a:xfrm flipV="1">
            <a:off x="7620000" y="4164013"/>
            <a:ext cx="788988" cy="560387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1" name="TextBox 92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924800" y="3733800"/>
            <a:ext cx="966788" cy="430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smtClean="0">
                <a:latin typeface="Calibri" pitchFamily="34" charset="0"/>
              </a:rPr>
              <a:t>with pre/post</a:t>
            </a:r>
          </a:p>
          <a:p>
            <a:r>
              <a:rPr lang="en-GB" sz="1100" smtClean="0">
                <a:latin typeface="Calibri" pitchFamily="34" charset="0"/>
              </a:rPr>
              <a:t>conditions</a:t>
            </a:r>
            <a:endParaRPr lang="en-GB" sz="1100">
              <a:latin typeface="Calibri" pitchFamily="34" charset="0"/>
            </a:endParaRPr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2"/>
            <p:custDataLst>
              <p:tags r:id="rId68"/>
            </p:custDataLst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5601" r:id="rId8" imgW="0" imgH="0" progId="">
              <p:embed/>
            </p:oleObj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0341" y="4000505"/>
            <a:ext cx="49636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0034" y="1428736"/>
            <a:ext cx="8382000" cy="4714908"/>
          </a:xfrm>
        </p:spPr>
        <p:txBody>
          <a:bodyPr/>
          <a:lstStyle/>
          <a:p>
            <a:r>
              <a:rPr lang="en-GB" sz="2000" dirty="0" smtClean="0"/>
              <a:t>Besides formal processes within the enterprise there are several informal processes</a:t>
            </a:r>
          </a:p>
          <a:p>
            <a:pPr lvl="1"/>
            <a:r>
              <a:rPr lang="en-GB" sz="1800" i="1" dirty="0" smtClean="0"/>
              <a:t>Writing a proposal, scheduling a meeting, preparing a bid …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Use of formal process systems is reserved for enterprise level, not on user level</a:t>
            </a:r>
          </a:p>
          <a:p>
            <a:pPr lvl="1"/>
            <a:r>
              <a:rPr lang="en-GB" sz="1800" dirty="0" smtClean="0"/>
              <a:t>Common workflow modelling tools are considered as too complex</a:t>
            </a:r>
          </a:p>
          <a:p>
            <a:pPr lvl="1"/>
            <a:endParaRPr lang="en-GB" sz="1800" dirty="0" smtClean="0"/>
          </a:p>
          <a:p>
            <a:r>
              <a:rPr lang="en-GB" sz="2200" dirty="0" smtClean="0"/>
              <a:t>Need for a …</a:t>
            </a:r>
          </a:p>
          <a:p>
            <a:pPr lvl="1">
              <a:buNone/>
            </a:pPr>
            <a:r>
              <a:rPr lang="en-GB" sz="1800" dirty="0" smtClean="0">
                <a:sym typeface="Wingdings" pitchFamily="2" charset="2"/>
              </a:rPr>
              <a:t> </a:t>
            </a:r>
            <a:r>
              <a:rPr lang="en-GB" sz="1800" b="1" dirty="0" smtClean="0">
                <a:sym typeface="Wingdings" pitchFamily="2" charset="2"/>
              </a:rPr>
              <a:t>lightweight</a:t>
            </a:r>
          </a:p>
          <a:p>
            <a:pPr lvl="1">
              <a:buFont typeface="Wingdings" pitchFamily="2" charset="2"/>
              <a:buChar char="à"/>
            </a:pPr>
            <a:r>
              <a:rPr lang="en-GB" sz="1800" b="1" dirty="0" smtClean="0">
                <a:sym typeface="Wingdings" pitchFamily="2" charset="2"/>
              </a:rPr>
              <a:t> knowledge worker-driven</a:t>
            </a:r>
          </a:p>
          <a:p>
            <a:pPr lvl="1">
              <a:buFont typeface="Wingdings" pitchFamily="2" charset="2"/>
              <a:buChar char="à"/>
            </a:pPr>
            <a:r>
              <a:rPr lang="en-GB" sz="1800" b="1" dirty="0" smtClean="0">
                <a:sym typeface="Wingdings" pitchFamily="2" charset="2"/>
              </a:rPr>
              <a:t> context-aware</a:t>
            </a:r>
          </a:p>
          <a:p>
            <a:pPr lvl="1">
              <a:buFont typeface="Wingdings" pitchFamily="2" charset="2"/>
              <a:buChar char="à"/>
            </a:pPr>
            <a:r>
              <a:rPr lang="en-GB" sz="1800" b="1" dirty="0" smtClean="0">
                <a:sym typeface="Wingdings" pitchFamily="2" charset="2"/>
              </a:rPr>
              <a:t> support of informal process</a:t>
            </a:r>
          </a:p>
          <a:p>
            <a:pPr lvl="1">
              <a:buNone/>
            </a:pPr>
            <a:r>
              <a:rPr lang="en-GB" sz="1800" b="1" dirty="0" smtClean="0">
                <a:sym typeface="Wingdings" pitchFamily="2" charset="2"/>
              </a:rPr>
              <a:t> 			</a:t>
            </a:r>
            <a:r>
              <a:rPr lang="en-GB" sz="2000" b="1" i="1" dirty="0" smtClean="0">
                <a:sym typeface="Wingdings" pitchFamily="2" charset="2"/>
              </a:rPr>
              <a:t>… </a:t>
            </a:r>
            <a:r>
              <a:rPr lang="en-GB" sz="1800" b="1" dirty="0" smtClean="0">
                <a:sym typeface="Wingdings" pitchFamily="2" charset="2"/>
              </a:rPr>
              <a:t>solution!</a:t>
            </a:r>
            <a:endParaRPr lang="en-GB" sz="1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9698" r:id="rId7" imgW="0" imgH="0" progId="">
              <p:embed/>
            </p:oleObj>
          </a:graphicData>
        </a:graphic>
      </p:graphicFrame>
      <p:sp>
        <p:nvSpPr>
          <p:cNvPr id="512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mtClean="0"/>
              <a:t>Knowledge Processes in ACTIVE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500174"/>
            <a:ext cx="8382000" cy="500066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In ACTIVE we will support knowledge processes with innovative application systems by transforming informal knowledge processes into more formalized knowledge processes.</a:t>
            </a:r>
          </a:p>
          <a:p>
            <a:pPr fontAlgn="auto">
              <a:spcAft>
                <a:spcPts val="0"/>
              </a:spcAft>
              <a:defRPr/>
            </a:pPr>
            <a:endParaRPr lang="en-GB" sz="21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developed "formalized knowledge processes" will support knowledge workers in their daily business.</a:t>
            </a:r>
          </a:p>
          <a:p>
            <a:pPr fontAlgn="auto">
              <a:spcAft>
                <a:spcPts val="0"/>
              </a:spcAft>
              <a:defRPr/>
            </a:pPr>
            <a:endParaRPr lang="en-GB" sz="21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worker still remains the driver of this process.</a:t>
            </a:r>
          </a:p>
          <a:p>
            <a:pPr fontAlgn="auto">
              <a:spcAft>
                <a:spcPts val="0"/>
              </a:spcAft>
              <a:defRPr/>
            </a:pPr>
            <a:endParaRPr lang="en-GB" sz="21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ACTIVE Knowledge Work is going to analyse the informal knowledge processes and tries to identify recurring sequences and patterns within a process of a single person or a team so that tacit knowledge becomes explicit as a result of knowledge process actions</a:t>
            </a:r>
          </a:p>
          <a:p>
            <a:pPr fontAlgn="auto">
              <a:spcAft>
                <a:spcPts val="0"/>
              </a:spcAft>
              <a:defRPr/>
            </a:pPr>
            <a:endParaRPr lang="en-GB" sz="13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b="1" dirty="0" smtClean="0"/>
              <a:t>Enhance knowledge workers‘  effectiveness and efficiency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3571875"/>
            <a:ext cx="4705331" cy="333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357298"/>
            <a:ext cx="4857784" cy="2928958"/>
          </a:xfrm>
        </p:spPr>
        <p:txBody>
          <a:bodyPr/>
          <a:lstStyle/>
          <a:p>
            <a:r>
              <a:rPr lang="en-US" sz="1800" dirty="0" smtClean="0"/>
              <a:t>Provides methods to store tasks and associate resources</a:t>
            </a:r>
          </a:p>
          <a:p>
            <a:r>
              <a:rPr lang="en-US" sz="1800" dirty="0" smtClean="0"/>
              <a:t>Provides methods to structure and restructure tasks lists during runtime (user-driven)</a:t>
            </a:r>
          </a:p>
          <a:p>
            <a:pPr lvl="1"/>
            <a:r>
              <a:rPr lang="en-US" sz="1400" dirty="0" smtClean="0"/>
              <a:t> lightweight and top-down approach</a:t>
            </a:r>
          </a:p>
          <a:p>
            <a:r>
              <a:rPr lang="en-US" sz="1800" dirty="0" smtClean="0"/>
              <a:t>Logs task executions for mining and prediction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TaskService</a:t>
            </a:r>
            <a:r>
              <a:rPr lang="en-US" dirty="0" smtClean="0"/>
              <a:t>/</a:t>
            </a:r>
            <a:r>
              <a:rPr lang="en-US" dirty="0" err="1" smtClean="0"/>
              <a:t>TaskBar</a:t>
            </a:r>
            <a:r>
              <a:rPr lang="en-US" dirty="0" smtClean="0"/>
              <a:t> Integration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097617" y="1269785"/>
            <a:ext cx="3974977" cy="244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hape 6"/>
          <p:cNvCxnSpPr/>
          <p:nvPr/>
        </p:nvCxnSpPr>
        <p:spPr>
          <a:xfrm rot="10800000" flipV="1">
            <a:off x="4643438" y="3571876"/>
            <a:ext cx="2071704" cy="150019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>
            <p:custDataLst>
              <p:tags r:id="rId1"/>
            </p:custDataLst>
          </p:nvPr>
        </p:nvSpPr>
        <p:spPr>
          <a:xfrm>
            <a:off x="5357850" y="5143512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a1</a:t>
            </a:r>
            <a:endParaRPr lang="en-GB" sz="900" dirty="0"/>
          </a:p>
        </p:txBody>
      </p:sp>
      <p:sp>
        <p:nvSpPr>
          <p:cNvPr id="15" name="Rounded Rectangle 14"/>
          <p:cNvSpPr/>
          <p:nvPr>
            <p:custDataLst>
              <p:tags r:id="rId2"/>
            </p:custDataLst>
          </p:nvPr>
        </p:nvSpPr>
        <p:spPr>
          <a:xfrm>
            <a:off x="5715040" y="5143512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a2</a:t>
            </a:r>
            <a:endParaRPr lang="en-GB" sz="900" dirty="0"/>
          </a:p>
        </p:txBody>
      </p:sp>
      <p:sp>
        <p:nvSpPr>
          <p:cNvPr id="16" name="Rounded Rectangle 15"/>
          <p:cNvSpPr/>
          <p:nvPr>
            <p:custDataLst>
              <p:tags r:id="rId3"/>
            </p:custDataLst>
          </p:nvPr>
        </p:nvSpPr>
        <p:spPr>
          <a:xfrm>
            <a:off x="6072230" y="5143512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a3</a:t>
            </a:r>
            <a:endParaRPr lang="en-GB" sz="900" dirty="0"/>
          </a:p>
        </p:txBody>
      </p:sp>
      <p:sp>
        <p:nvSpPr>
          <p:cNvPr id="17" name="Rounded Rectangle 16"/>
          <p:cNvSpPr/>
          <p:nvPr>
            <p:custDataLst>
              <p:tags r:id="rId4"/>
            </p:custDataLst>
          </p:nvPr>
        </p:nvSpPr>
        <p:spPr>
          <a:xfrm>
            <a:off x="6572296" y="5143512"/>
            <a:ext cx="357190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a1</a:t>
            </a:r>
            <a:endParaRPr lang="en-GB" sz="900" dirty="0"/>
          </a:p>
        </p:txBody>
      </p:sp>
      <p:sp>
        <p:nvSpPr>
          <p:cNvPr id="18" name="Rounded Rectangle 17"/>
          <p:cNvSpPr/>
          <p:nvPr>
            <p:custDataLst>
              <p:tags r:id="rId5"/>
            </p:custDataLst>
          </p:nvPr>
        </p:nvSpPr>
        <p:spPr>
          <a:xfrm>
            <a:off x="6929486" y="5143512"/>
            <a:ext cx="357190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a2</a:t>
            </a:r>
            <a:endParaRPr lang="en-GB" sz="900" dirty="0"/>
          </a:p>
        </p:txBody>
      </p:sp>
      <p:sp>
        <p:nvSpPr>
          <p:cNvPr id="19" name="Rounded Rectangle 18"/>
          <p:cNvSpPr/>
          <p:nvPr>
            <p:custDataLst>
              <p:tags r:id="rId6"/>
            </p:custDataLst>
          </p:nvPr>
        </p:nvSpPr>
        <p:spPr>
          <a:xfrm>
            <a:off x="7286676" y="5143512"/>
            <a:ext cx="357190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a3</a:t>
            </a:r>
            <a:endParaRPr lang="en-GB" sz="900" dirty="0"/>
          </a:p>
        </p:txBody>
      </p:sp>
      <p:sp>
        <p:nvSpPr>
          <p:cNvPr id="20" name="Rounded Rectangle 19"/>
          <p:cNvSpPr/>
          <p:nvPr>
            <p:custDataLst>
              <p:tags r:id="rId7"/>
            </p:custDataLst>
          </p:nvPr>
        </p:nvSpPr>
        <p:spPr>
          <a:xfrm>
            <a:off x="7858148" y="5143512"/>
            <a:ext cx="357190" cy="285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a1</a:t>
            </a:r>
            <a:endParaRPr lang="en-GB" sz="900" dirty="0"/>
          </a:p>
        </p:txBody>
      </p:sp>
      <p:sp>
        <p:nvSpPr>
          <p:cNvPr id="21" name="Rounded Rectangle 20"/>
          <p:cNvSpPr/>
          <p:nvPr>
            <p:custDataLst>
              <p:tags r:id="rId8"/>
            </p:custDataLst>
          </p:nvPr>
        </p:nvSpPr>
        <p:spPr>
          <a:xfrm>
            <a:off x="8215338" y="5143512"/>
            <a:ext cx="357190" cy="285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a2</a:t>
            </a:r>
            <a:endParaRPr lang="en-GB" sz="900" dirty="0"/>
          </a:p>
        </p:txBody>
      </p:sp>
      <p:sp>
        <p:nvSpPr>
          <p:cNvPr id="22" name="Rounded Rectangle 21"/>
          <p:cNvSpPr/>
          <p:nvPr>
            <p:custDataLst>
              <p:tags r:id="rId9"/>
            </p:custDataLst>
          </p:nvPr>
        </p:nvSpPr>
        <p:spPr>
          <a:xfrm>
            <a:off x="8572528" y="5143512"/>
            <a:ext cx="357190" cy="285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a4</a:t>
            </a:r>
            <a:endParaRPr lang="en-GB" sz="900" dirty="0"/>
          </a:p>
        </p:txBody>
      </p:sp>
      <p:sp>
        <p:nvSpPr>
          <p:cNvPr id="23" name="Rounded Rectangle 22"/>
          <p:cNvSpPr/>
          <p:nvPr>
            <p:custDataLst>
              <p:tags r:id="rId10"/>
            </p:custDataLst>
          </p:nvPr>
        </p:nvSpPr>
        <p:spPr>
          <a:xfrm>
            <a:off x="6286544" y="4286256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a1</a:t>
            </a:r>
            <a:endParaRPr lang="en-GB" sz="900" dirty="0"/>
          </a:p>
        </p:txBody>
      </p:sp>
      <p:sp>
        <p:nvSpPr>
          <p:cNvPr id="24" name="Rounded Rectangle 23"/>
          <p:cNvSpPr/>
          <p:nvPr>
            <p:custDataLst>
              <p:tags r:id="rId11"/>
            </p:custDataLst>
          </p:nvPr>
        </p:nvSpPr>
        <p:spPr>
          <a:xfrm>
            <a:off x="6643734" y="4286256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a2</a:t>
            </a:r>
            <a:endParaRPr lang="en-GB" sz="900" dirty="0"/>
          </a:p>
        </p:txBody>
      </p:sp>
      <p:sp>
        <p:nvSpPr>
          <p:cNvPr id="25" name="Rounded Rectangle 24"/>
          <p:cNvSpPr/>
          <p:nvPr>
            <p:custDataLst>
              <p:tags r:id="rId12"/>
            </p:custDataLst>
          </p:nvPr>
        </p:nvSpPr>
        <p:spPr>
          <a:xfrm>
            <a:off x="7643866" y="4071942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a3</a:t>
            </a:r>
            <a:endParaRPr lang="en-GB" sz="900" dirty="0"/>
          </a:p>
        </p:txBody>
      </p:sp>
      <p:sp>
        <p:nvSpPr>
          <p:cNvPr id="26" name="Rounded Rectangle 25"/>
          <p:cNvSpPr/>
          <p:nvPr>
            <p:custDataLst>
              <p:tags r:id="rId13"/>
            </p:custDataLst>
          </p:nvPr>
        </p:nvSpPr>
        <p:spPr>
          <a:xfrm>
            <a:off x="7643866" y="4572008"/>
            <a:ext cx="357190" cy="285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a4</a:t>
            </a:r>
            <a:endParaRPr lang="en-GB" sz="900" dirty="0"/>
          </a:p>
        </p:txBody>
      </p:sp>
      <p:cxnSp>
        <p:nvCxnSpPr>
          <p:cNvPr id="27" name="Straight Connector 26"/>
          <p:cNvCxnSpPr>
            <a:stCxn id="24" idx="3"/>
            <a:endCxn id="25" idx="1"/>
          </p:cNvCxnSpPr>
          <p:nvPr>
            <p:custDataLst>
              <p:tags r:id="rId14"/>
            </p:custDataLst>
          </p:nvPr>
        </p:nvCxnSpPr>
        <p:spPr>
          <a:xfrm flipV="1">
            <a:off x="7000924" y="4214818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3"/>
            <a:endCxn id="26" idx="1"/>
          </p:cNvCxnSpPr>
          <p:nvPr>
            <p:custDataLst>
              <p:tags r:id="rId15"/>
            </p:custDataLst>
          </p:nvPr>
        </p:nvCxnSpPr>
        <p:spPr>
          <a:xfrm>
            <a:off x="7000924" y="4429132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16"/>
            </p:custDataLst>
          </p:nvPr>
        </p:nvSpPr>
        <p:spPr>
          <a:xfrm>
            <a:off x="7143800" y="4143380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smtClean="0"/>
              <a:t>0.66</a:t>
            </a:r>
            <a:endParaRPr lang="en-GB" sz="1000" dirty="0"/>
          </a:p>
        </p:txBody>
      </p:sp>
      <p:sp>
        <p:nvSpPr>
          <p:cNvPr id="30" name="TextBox 29"/>
          <p:cNvSpPr txBox="1"/>
          <p:nvPr>
            <p:custDataLst>
              <p:tags r:id="rId17"/>
            </p:custDataLst>
          </p:nvPr>
        </p:nvSpPr>
        <p:spPr>
          <a:xfrm>
            <a:off x="7143800" y="4572008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smtClean="0"/>
              <a:t>0.33</a:t>
            </a:r>
            <a:endParaRPr lang="en-GB" sz="1000" dirty="0"/>
          </a:p>
        </p:txBody>
      </p:sp>
      <p:cxnSp>
        <p:nvCxnSpPr>
          <p:cNvPr id="32" name="Straight Arrow Connector 31"/>
          <p:cNvCxnSpPr/>
          <p:nvPr>
            <p:custDataLst>
              <p:tags r:id="rId18"/>
            </p:custDataLst>
          </p:nvPr>
        </p:nvCxnSpPr>
        <p:spPr>
          <a:xfrm>
            <a:off x="5000628" y="5929330"/>
            <a:ext cx="40719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>
            <p:custDataLst>
              <p:tags r:id="rId19"/>
            </p:custDataLst>
          </p:nvPr>
        </p:nvSpPr>
        <p:spPr>
          <a:xfrm>
            <a:off x="5143504" y="5786454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a1</a:t>
            </a:r>
            <a:endParaRPr lang="en-GB" sz="900" dirty="0"/>
          </a:p>
        </p:txBody>
      </p:sp>
      <p:sp>
        <p:nvSpPr>
          <p:cNvPr id="34" name="Rounded Rectangle 33"/>
          <p:cNvSpPr/>
          <p:nvPr>
            <p:custDataLst>
              <p:tags r:id="rId20"/>
            </p:custDataLst>
          </p:nvPr>
        </p:nvSpPr>
        <p:spPr>
          <a:xfrm>
            <a:off x="5572164" y="5786454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a2</a:t>
            </a:r>
            <a:endParaRPr lang="en-GB" sz="900" dirty="0"/>
          </a:p>
        </p:txBody>
      </p:sp>
      <p:sp>
        <p:nvSpPr>
          <p:cNvPr id="35" name="Rounded Rectangle 34"/>
          <p:cNvSpPr/>
          <p:nvPr>
            <p:custDataLst>
              <p:tags r:id="rId21"/>
            </p:custDataLst>
          </p:nvPr>
        </p:nvSpPr>
        <p:spPr>
          <a:xfrm>
            <a:off x="8143900" y="5786454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a3</a:t>
            </a:r>
            <a:endParaRPr lang="en-GB" sz="900" dirty="0"/>
          </a:p>
        </p:txBody>
      </p:sp>
      <p:sp>
        <p:nvSpPr>
          <p:cNvPr id="36" name="Rounded Rectangle 35"/>
          <p:cNvSpPr/>
          <p:nvPr>
            <p:custDataLst>
              <p:tags r:id="rId22"/>
            </p:custDataLst>
          </p:nvPr>
        </p:nvSpPr>
        <p:spPr>
          <a:xfrm>
            <a:off x="6000760" y="5786454"/>
            <a:ext cx="357190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a1</a:t>
            </a:r>
            <a:endParaRPr lang="en-GB" sz="900" dirty="0"/>
          </a:p>
        </p:txBody>
      </p:sp>
      <p:sp>
        <p:nvSpPr>
          <p:cNvPr id="37" name="Rounded Rectangle 36"/>
          <p:cNvSpPr/>
          <p:nvPr>
            <p:custDataLst>
              <p:tags r:id="rId23"/>
            </p:custDataLst>
          </p:nvPr>
        </p:nvSpPr>
        <p:spPr>
          <a:xfrm>
            <a:off x="6858016" y="5786454"/>
            <a:ext cx="357190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a2</a:t>
            </a:r>
            <a:endParaRPr lang="en-GB" sz="900" dirty="0"/>
          </a:p>
        </p:txBody>
      </p:sp>
      <p:sp>
        <p:nvSpPr>
          <p:cNvPr id="38" name="Rounded Rectangle 37"/>
          <p:cNvSpPr/>
          <p:nvPr>
            <p:custDataLst>
              <p:tags r:id="rId24"/>
            </p:custDataLst>
          </p:nvPr>
        </p:nvSpPr>
        <p:spPr>
          <a:xfrm>
            <a:off x="7715272" y="5786454"/>
            <a:ext cx="357190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a3</a:t>
            </a:r>
            <a:endParaRPr lang="en-GB" sz="900" dirty="0"/>
          </a:p>
        </p:txBody>
      </p:sp>
      <p:sp>
        <p:nvSpPr>
          <p:cNvPr id="39" name="Rounded Rectangle 38"/>
          <p:cNvSpPr/>
          <p:nvPr>
            <p:custDataLst>
              <p:tags r:id="rId25"/>
            </p:custDataLst>
          </p:nvPr>
        </p:nvSpPr>
        <p:spPr>
          <a:xfrm>
            <a:off x="6429388" y="5786454"/>
            <a:ext cx="357190" cy="285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a1</a:t>
            </a:r>
            <a:endParaRPr lang="en-GB" sz="900" dirty="0"/>
          </a:p>
        </p:txBody>
      </p:sp>
      <p:sp>
        <p:nvSpPr>
          <p:cNvPr id="40" name="Rounded Rectangle 39"/>
          <p:cNvSpPr/>
          <p:nvPr>
            <p:custDataLst>
              <p:tags r:id="rId26"/>
            </p:custDataLst>
          </p:nvPr>
        </p:nvSpPr>
        <p:spPr>
          <a:xfrm>
            <a:off x="7286644" y="5786454"/>
            <a:ext cx="357190" cy="285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a2</a:t>
            </a:r>
            <a:endParaRPr lang="en-GB" sz="900" dirty="0"/>
          </a:p>
        </p:txBody>
      </p:sp>
      <p:sp>
        <p:nvSpPr>
          <p:cNvPr id="41" name="Rounded Rectangle 40"/>
          <p:cNvSpPr/>
          <p:nvPr>
            <p:custDataLst>
              <p:tags r:id="rId27"/>
            </p:custDataLst>
          </p:nvPr>
        </p:nvSpPr>
        <p:spPr>
          <a:xfrm>
            <a:off x="8572528" y="5786454"/>
            <a:ext cx="357190" cy="285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a4</a:t>
            </a:r>
            <a:endParaRPr lang="en-GB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8882390" y="600076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915399"/>
            <a:ext cx="7726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European </a:t>
            </a:r>
            <a:r>
              <a:rPr lang="en-US" sz="3200" i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Microsoft</a:t>
            </a:r>
            <a:r>
              <a:rPr lang="en-US" sz="3200" dirty="0" smtClean="0">
                <a:solidFill>
                  <a:schemeClr val="bg1"/>
                </a:solidFill>
              </a:rPr>
              <a:t> Innovation Center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14554"/>
            <a:ext cx="49149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Management as a Web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30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1214424"/>
          <a:ext cx="8286808" cy="5316341"/>
        </p:xfrm>
        <a:graphic>
          <a:graphicData uri="http://schemas.openxmlformats.org/drawingml/2006/table">
            <a:tbl>
              <a:tblPr/>
              <a:tblGrid>
                <a:gridCol w="3945609"/>
                <a:gridCol w="4341199"/>
              </a:tblGrid>
              <a:tr h="408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B91A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Task</a:t>
                      </a:r>
                      <a:r>
                        <a:rPr lang="en-US" sz="1200" dirty="0">
                          <a:latin typeface="Courier New"/>
                          <a:ea typeface="Calibri"/>
                          <a:cs typeface="Times New Roman"/>
                        </a:rPr>
                        <a:t>[] </a:t>
                      </a:r>
                      <a:r>
                        <a:rPr lang="en-US" sz="1200" dirty="0" err="1">
                          <a:latin typeface="Courier New"/>
                          <a:ea typeface="Calibri"/>
                          <a:cs typeface="Times New Roman"/>
                        </a:rPr>
                        <a:t>GetTasks</a:t>
                      </a:r>
                      <a:r>
                        <a:rPr lang="en-US" sz="1200" dirty="0">
                          <a:latin typeface="Courier New"/>
                          <a:ea typeface="Calibri"/>
                          <a:cs typeface="Times New Roman"/>
                        </a:rPr>
                        <a:t>();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Returns all top level tasks (knowledge process traces) of a specific user from the store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B91A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Task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[] GetSubTasks(</a:t>
                      </a: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string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TaskId);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Returns the next level of tasks for a given parent task from store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string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CreateTask(</a:t>
                      </a:r>
                      <a:r>
                        <a:rPr lang="en-US" sz="1200">
                          <a:solidFill>
                            <a:srgbClr val="2B91A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Task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NewTask);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Creates a new task (knowledge process trace) as a top level task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string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AddTask(</a:t>
                      </a: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string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TaskId, </a:t>
                      </a:r>
                      <a:r>
                        <a:rPr lang="en-US" sz="1200">
                          <a:solidFill>
                            <a:srgbClr val="2B91A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Task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SubTask);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Adds a sub task to a given parent task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void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DeleteTask(</a:t>
                      </a: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string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TaskId);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Deletes a task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void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UpdateTask(</a:t>
                      </a:r>
                      <a:r>
                        <a:rPr lang="en-US" sz="1200">
                          <a:solidFill>
                            <a:srgbClr val="2B91A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Task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Task);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Updates a task; it is important that the ID of the task exists in the store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string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AddResourceToTask(</a:t>
                      </a: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string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TaskId, </a:t>
                      </a:r>
                      <a:r>
                        <a:rPr lang="en-US" sz="1200">
                          <a:solidFill>
                            <a:srgbClr val="2B91A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Resource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Resource);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Adds a resource (file, URL, person) to a task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void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RemoveResource(</a:t>
                      </a: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string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ResourceId);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Removes a resource from the store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void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UpdateResource(</a:t>
                      </a:r>
                      <a:r>
                        <a:rPr lang="en-US" sz="1200">
                          <a:solidFill>
                            <a:srgbClr val="2B91A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Resource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Resource);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Updates a resource in the store; it is manadtory that the resource ID exists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7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string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AddTaskInnvocation(</a:t>
                      </a: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string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TaskId, </a:t>
                      </a:r>
                      <a:r>
                        <a:rPr lang="en-US" sz="1200">
                          <a:solidFill>
                            <a:srgbClr val="2B91A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TaskExecution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NewTaskExecution);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Adds TaskExecution data to a task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7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void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UpdateTaskInnvocation(</a:t>
                      </a:r>
                      <a:r>
                        <a:rPr lang="en-US" sz="1200">
                          <a:solidFill>
                            <a:srgbClr val="2B91A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TaskExecution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TaskInnvocation);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Updates TaskExecution data; it is important that the ID of the TaskExecution exists in the store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void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RemoveTag(</a:t>
                      </a: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string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TaskId, </a:t>
                      </a: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string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TagId);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Removes a tag from a task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String 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AddTag(</a:t>
                      </a:r>
                      <a:r>
                        <a:rPr lang="en-US" sz="1200">
                          <a:solidFill>
                            <a:srgbClr val="0000F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string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TaskId, </a:t>
                      </a:r>
                      <a:r>
                        <a:rPr lang="en-US" sz="1200">
                          <a:solidFill>
                            <a:srgbClr val="2B91AF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Tag</a:t>
                      </a:r>
                      <a:r>
                        <a:rPr lang="en-US" sz="1200">
                          <a:latin typeface="Courier New"/>
                          <a:ea typeface="Calibri"/>
                          <a:cs typeface="Times New Roman"/>
                        </a:rPr>
                        <a:t> NewTag);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imes New Roman"/>
                          <a:ea typeface="Calibri"/>
                          <a:cs typeface="Times New Roman"/>
                        </a:rPr>
                        <a:t>Associate a task with a tag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42844" y="2285992"/>
            <a:ext cx="2143140" cy="3571900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SemFS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4627" y="1885958"/>
            <a:ext cx="1739373" cy="254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Abgerundetes Rechteck 10"/>
          <p:cNvSpPr/>
          <p:nvPr/>
        </p:nvSpPr>
        <p:spPr>
          <a:xfrm>
            <a:off x="2357422" y="4429132"/>
            <a:ext cx="6786578" cy="22145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r"/>
            <a:endParaRPr lang="de-DE" sz="1600" dirty="0" smtClean="0"/>
          </a:p>
          <a:p>
            <a:pPr algn="r"/>
            <a:r>
              <a:rPr lang="de-DE" sz="1600" b="1" dirty="0" smtClean="0"/>
              <a:t>TaskService Store</a:t>
            </a:r>
            <a:endParaRPr lang="de-DE" sz="1600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Task Execution (top-down)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4071934" y="2214554"/>
            <a:ext cx="135732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Wizard</a:t>
            </a:r>
            <a:endParaRPr lang="de-DE" dirty="0"/>
          </a:p>
        </p:txBody>
      </p:sp>
      <p:sp>
        <p:nvSpPr>
          <p:cNvPr id="6" name="Rounded Rectangle 5"/>
          <p:cNvSpPr/>
          <p:nvPr/>
        </p:nvSpPr>
        <p:spPr>
          <a:xfrm>
            <a:off x="2000232" y="1214422"/>
            <a:ext cx="2286016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 err="1" smtClean="0"/>
              <a:t>Taskbar</a:t>
            </a:r>
            <a:endParaRPr lang="de-DE" dirty="0"/>
          </a:p>
        </p:txBody>
      </p:sp>
      <p:sp>
        <p:nvSpPr>
          <p:cNvPr id="7" name="Rounded Rectangle 6"/>
          <p:cNvSpPr/>
          <p:nvPr/>
        </p:nvSpPr>
        <p:spPr>
          <a:xfrm>
            <a:off x="3786182" y="3357562"/>
            <a:ext cx="164307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TaskService</a:t>
            </a:r>
            <a:endParaRPr lang="de-DE" dirty="0"/>
          </a:p>
        </p:txBody>
      </p:sp>
      <p:sp>
        <p:nvSpPr>
          <p:cNvPr id="8" name="Rounded Rectangle 7"/>
          <p:cNvSpPr/>
          <p:nvPr/>
        </p:nvSpPr>
        <p:spPr>
          <a:xfrm>
            <a:off x="6215074" y="2571744"/>
            <a:ext cx="114300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 smtClean="0"/>
              <a:t>&lt;WP1&gt;</a:t>
            </a:r>
            <a:endParaRPr lang="de-DE" dirty="0" smtClean="0"/>
          </a:p>
          <a:p>
            <a:pPr algn="ctr"/>
            <a:r>
              <a:rPr lang="de-DE" dirty="0" smtClean="0"/>
              <a:t>SMW</a:t>
            </a:r>
            <a:endParaRPr lang="de-DE" dirty="0"/>
          </a:p>
        </p:txBody>
      </p:sp>
      <p:cxnSp>
        <p:nvCxnSpPr>
          <p:cNvPr id="11" name="Shape 10"/>
          <p:cNvCxnSpPr>
            <a:stCxn id="5" idx="3"/>
            <a:endCxn id="8" idx="1"/>
          </p:cNvCxnSpPr>
          <p:nvPr/>
        </p:nvCxnSpPr>
        <p:spPr>
          <a:xfrm>
            <a:off x="5429256" y="2464587"/>
            <a:ext cx="785818" cy="32147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5" idx="1"/>
            <a:endCxn id="44" idx="3"/>
          </p:cNvCxnSpPr>
          <p:nvPr/>
        </p:nvCxnSpPr>
        <p:spPr>
          <a:xfrm rot="10800000" flipV="1">
            <a:off x="2214546" y="2464586"/>
            <a:ext cx="1857388" cy="178595"/>
          </a:xfrm>
          <a:prstGeom prst="curvedConnector3">
            <a:avLst>
              <a:gd name="adj1" fmla="val 50000"/>
            </a:avLst>
          </a:prstGeom>
          <a:ln w="19050">
            <a:solidFill>
              <a:schemeClr val="bg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stCxn id="7" idx="3"/>
            <a:endCxn id="59" idx="0"/>
          </p:cNvCxnSpPr>
          <p:nvPr/>
        </p:nvCxnSpPr>
        <p:spPr>
          <a:xfrm>
            <a:off x="5429256" y="3607595"/>
            <a:ext cx="321455" cy="821537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86446" y="4000504"/>
            <a:ext cx="620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Logging</a:t>
            </a:r>
            <a:endParaRPr lang="de-DE" sz="1100" dirty="0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2964645" y="2178835"/>
            <a:ext cx="1357322" cy="71438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12"/>
          <p:cNvCxnSpPr>
            <a:stCxn id="7" idx="3"/>
            <a:endCxn id="8" idx="1"/>
          </p:cNvCxnSpPr>
          <p:nvPr/>
        </p:nvCxnSpPr>
        <p:spPr>
          <a:xfrm flipV="1">
            <a:off x="5429256" y="2786058"/>
            <a:ext cx="785818" cy="82153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43570" y="2214554"/>
            <a:ext cx="1821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KP Templates and Resources</a:t>
            </a:r>
            <a:endParaRPr lang="de-DE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1000100" y="2000240"/>
            <a:ext cx="1821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KP Templates and Resources</a:t>
            </a:r>
            <a:endParaRPr lang="de-DE" sz="1100" dirty="0"/>
          </a:p>
        </p:txBody>
      </p:sp>
      <p:sp>
        <p:nvSpPr>
          <p:cNvPr id="44" name="Rounded Rectangle 43"/>
          <p:cNvSpPr/>
          <p:nvPr/>
        </p:nvSpPr>
        <p:spPr>
          <a:xfrm>
            <a:off x="1571604" y="2357430"/>
            <a:ext cx="642942" cy="57150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</a:rPr>
              <a:t>Local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 FS</a:t>
            </a:r>
            <a:endParaRPr lang="de-D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6" name="Shape 12"/>
          <p:cNvCxnSpPr>
            <a:stCxn id="7" idx="1"/>
          </p:cNvCxnSpPr>
          <p:nvPr/>
        </p:nvCxnSpPr>
        <p:spPr>
          <a:xfrm rot="10800000">
            <a:off x="2071670" y="2643187"/>
            <a:ext cx="1714512" cy="964409"/>
          </a:xfrm>
          <a:prstGeom prst="curvedConnector3">
            <a:avLst>
              <a:gd name="adj1" fmla="val 50000"/>
            </a:avLst>
          </a:prstGeom>
          <a:ln w="19050">
            <a:solidFill>
              <a:schemeClr val="bg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fik 27" descr="PDF_F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0919">
            <a:off x="1303067" y="2730357"/>
            <a:ext cx="417692" cy="453813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3287" y="4786322"/>
            <a:ext cx="455904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429264"/>
            <a:ext cx="4010270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2571736" y="450057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8072462" y="5143512"/>
            <a:ext cx="768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Resources</a:t>
            </a:r>
            <a:endParaRPr lang="en-US" sz="1100" dirty="0"/>
          </a:p>
        </p:txBody>
      </p:sp>
      <p:cxnSp>
        <p:nvCxnSpPr>
          <p:cNvPr id="45" name="Curved Connector 44"/>
          <p:cNvCxnSpPr>
            <a:stCxn id="48" idx="2"/>
          </p:cNvCxnSpPr>
          <p:nvPr/>
        </p:nvCxnSpPr>
        <p:spPr>
          <a:xfrm rot="10800000">
            <a:off x="1500166" y="2928934"/>
            <a:ext cx="4071966" cy="2714644"/>
          </a:xfrm>
          <a:prstGeom prst="curvedConnector3">
            <a:avLst>
              <a:gd name="adj1" fmla="val 50000"/>
            </a:avLst>
          </a:prstGeom>
          <a:ln w="19050">
            <a:solidFill>
              <a:schemeClr val="bg2">
                <a:lumMod val="7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572132" y="5500702"/>
            <a:ext cx="64294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00438"/>
            <a:ext cx="2000264" cy="216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" name="Rounded Rectangle 107"/>
          <p:cNvSpPr/>
          <p:nvPr/>
        </p:nvSpPr>
        <p:spPr>
          <a:xfrm>
            <a:off x="6572264" y="714356"/>
            <a:ext cx="135732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 smtClean="0"/>
              <a:t>&lt;external&gt;</a:t>
            </a:r>
            <a:endParaRPr lang="de-DE" dirty="0" smtClean="0"/>
          </a:p>
          <a:p>
            <a:pPr algn="ctr"/>
            <a:r>
              <a:rPr lang="de-DE" dirty="0" smtClean="0"/>
              <a:t>Aperture</a:t>
            </a:r>
            <a:endParaRPr lang="de-DE" dirty="0"/>
          </a:p>
        </p:txBody>
      </p:sp>
      <p:cxnSp>
        <p:nvCxnSpPr>
          <p:cNvPr id="110" name="Straight Arrow Connector 109"/>
          <p:cNvCxnSpPr>
            <a:stCxn id="6" idx="3"/>
            <a:endCxn id="108" idx="1"/>
          </p:cNvCxnSpPr>
          <p:nvPr/>
        </p:nvCxnSpPr>
        <p:spPr>
          <a:xfrm flipV="1">
            <a:off x="4286248" y="964389"/>
            <a:ext cx="2286016" cy="500066"/>
          </a:xfrm>
          <a:prstGeom prst="straightConnector1">
            <a:avLst/>
          </a:prstGeom>
          <a:ln w="1905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500694" y="1643050"/>
            <a:ext cx="873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Extract Tags</a:t>
            </a:r>
            <a:endParaRPr lang="de-DE" sz="11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394899"/>
            <a:ext cx="1190627" cy="319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" name="Rounded Rectangle 111"/>
          <p:cNvSpPr/>
          <p:nvPr/>
        </p:nvSpPr>
        <p:spPr>
          <a:xfrm>
            <a:off x="6357950" y="1357298"/>
            <a:ext cx="1500198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&lt;external&gt;</a:t>
            </a:r>
          </a:p>
          <a:p>
            <a:pPr algn="ctr"/>
            <a:r>
              <a:rPr lang="de-DE" dirty="0" smtClean="0"/>
              <a:t>OpenCalais</a:t>
            </a:r>
            <a:endParaRPr lang="de-DE" dirty="0"/>
          </a:p>
        </p:txBody>
      </p:sp>
      <p:cxnSp>
        <p:nvCxnSpPr>
          <p:cNvPr id="113" name="Straight Arrow Connector 112"/>
          <p:cNvCxnSpPr>
            <a:stCxn id="5126" idx="3"/>
            <a:endCxn id="112" idx="1"/>
          </p:cNvCxnSpPr>
          <p:nvPr/>
        </p:nvCxnSpPr>
        <p:spPr>
          <a:xfrm>
            <a:off x="4262429" y="1554694"/>
            <a:ext cx="2095521" cy="52637"/>
          </a:xfrm>
          <a:prstGeom prst="straightConnector1">
            <a:avLst/>
          </a:prstGeom>
          <a:ln w="1905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357818" y="1142984"/>
            <a:ext cx="1075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Extract Content</a:t>
            </a:r>
            <a:endParaRPr lang="de-DE" sz="1100" dirty="0"/>
          </a:p>
        </p:txBody>
      </p:sp>
      <p:cxnSp>
        <p:nvCxnSpPr>
          <p:cNvPr id="117" name="Straight Arrow Connector 116"/>
          <p:cNvCxnSpPr>
            <a:endCxn id="5" idx="0"/>
          </p:cNvCxnSpPr>
          <p:nvPr/>
        </p:nvCxnSpPr>
        <p:spPr>
          <a:xfrm>
            <a:off x="3857620" y="1714488"/>
            <a:ext cx="892975" cy="50006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ct 9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722" r:id="rId87" imgW="0" imgH="0" progId="">
              <p:embed/>
            </p:oleObj>
          </a:graphicData>
        </a:graphic>
      </p:graphicFrame>
      <p:cxnSp>
        <p:nvCxnSpPr>
          <p:cNvPr id="98" name="Straight Arrow Connector 97"/>
          <p:cNvCxnSpPr/>
          <p:nvPr>
            <p:custDataLst>
              <p:tags r:id="rId2"/>
            </p:custDataLst>
          </p:nvPr>
        </p:nvCxnSpPr>
        <p:spPr>
          <a:xfrm>
            <a:off x="5429256" y="2857496"/>
            <a:ext cx="37147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>
            <p:custDataLst>
              <p:tags r:id="rId3"/>
            </p:custDataLst>
          </p:nvPr>
        </p:nvCxnSpPr>
        <p:spPr>
          <a:xfrm>
            <a:off x="5572132" y="5750735"/>
            <a:ext cx="3429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 dirty="0" err="1" smtClean="0"/>
              <a:t>KProcess</a:t>
            </a:r>
            <a:r>
              <a:rPr lang="en-GB" dirty="0" smtClean="0"/>
              <a:t> Execution Level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8" cstate="print"/>
          <a:srcRect/>
          <a:stretch>
            <a:fillRect/>
          </a:stretch>
        </p:blipFill>
        <p:spPr bwMode="auto">
          <a:xfrm>
            <a:off x="1" y="1285860"/>
            <a:ext cx="471487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>
            <p:custDataLst>
              <p:tags r:id="rId6"/>
            </p:custDataLst>
          </p:nvPr>
        </p:nvSpPr>
        <p:spPr>
          <a:xfrm>
            <a:off x="5929322" y="5607859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smtClean="0"/>
              <a:t>e1</a:t>
            </a:r>
            <a:endParaRPr lang="en-GB" sz="800" dirty="0"/>
          </a:p>
        </p:txBody>
      </p:sp>
      <p:sp>
        <p:nvSpPr>
          <p:cNvPr id="6" name="Rounded Rectangle 5"/>
          <p:cNvSpPr/>
          <p:nvPr>
            <p:custDataLst>
              <p:tags r:id="rId7"/>
            </p:custDataLst>
          </p:nvPr>
        </p:nvSpPr>
        <p:spPr>
          <a:xfrm>
            <a:off x="6357950" y="5607859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smtClean="0"/>
              <a:t>e2</a:t>
            </a:r>
            <a:endParaRPr lang="en-GB" sz="800" dirty="0"/>
          </a:p>
        </p:txBody>
      </p:sp>
      <p:sp>
        <p:nvSpPr>
          <p:cNvPr id="7" name="Rounded Rectangle 6"/>
          <p:cNvSpPr/>
          <p:nvPr>
            <p:custDataLst>
              <p:tags r:id="rId8"/>
            </p:custDataLst>
          </p:nvPr>
        </p:nvSpPr>
        <p:spPr>
          <a:xfrm>
            <a:off x="6786578" y="5607859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smtClean="0"/>
              <a:t>e3</a:t>
            </a:r>
            <a:endParaRPr lang="en-GB" sz="800" dirty="0"/>
          </a:p>
        </p:txBody>
      </p:sp>
      <p:sp>
        <p:nvSpPr>
          <p:cNvPr id="8" name="Rounded Rectangle 7"/>
          <p:cNvSpPr/>
          <p:nvPr>
            <p:custDataLst>
              <p:tags r:id="rId9"/>
            </p:custDataLst>
          </p:nvPr>
        </p:nvSpPr>
        <p:spPr>
          <a:xfrm>
            <a:off x="7215206" y="5607859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smtClean="0"/>
              <a:t>e4</a:t>
            </a:r>
            <a:endParaRPr lang="en-GB" sz="800" dirty="0"/>
          </a:p>
        </p:txBody>
      </p:sp>
      <p:sp>
        <p:nvSpPr>
          <p:cNvPr id="9" name="Rounded Rectangle 8"/>
          <p:cNvSpPr/>
          <p:nvPr>
            <p:custDataLst>
              <p:tags r:id="rId10"/>
            </p:custDataLst>
          </p:nvPr>
        </p:nvSpPr>
        <p:spPr>
          <a:xfrm>
            <a:off x="8501090" y="5607859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smtClean="0"/>
              <a:t>e7</a:t>
            </a:r>
            <a:endParaRPr lang="en-GB" sz="800" dirty="0"/>
          </a:p>
        </p:txBody>
      </p:sp>
      <p:sp>
        <p:nvSpPr>
          <p:cNvPr id="10" name="Rounded Rectangle 9"/>
          <p:cNvSpPr/>
          <p:nvPr>
            <p:custDataLst>
              <p:tags r:id="rId11"/>
            </p:custDataLst>
          </p:nvPr>
        </p:nvSpPr>
        <p:spPr>
          <a:xfrm>
            <a:off x="7643834" y="5607859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smtClean="0"/>
              <a:t>e5</a:t>
            </a:r>
            <a:endParaRPr lang="en-GB" sz="800" dirty="0"/>
          </a:p>
        </p:txBody>
      </p:sp>
      <p:sp>
        <p:nvSpPr>
          <p:cNvPr id="11" name="Rounded Rectangle 10"/>
          <p:cNvSpPr/>
          <p:nvPr>
            <p:custDataLst>
              <p:tags r:id="rId12"/>
            </p:custDataLst>
          </p:nvPr>
        </p:nvSpPr>
        <p:spPr>
          <a:xfrm>
            <a:off x="8072462" y="5607859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smtClean="0"/>
              <a:t>e6</a:t>
            </a:r>
            <a:endParaRPr lang="en-GB" sz="800" dirty="0"/>
          </a:p>
        </p:txBody>
      </p:sp>
      <p:sp>
        <p:nvSpPr>
          <p:cNvPr id="12" name="Rounded Rectangle 11"/>
          <p:cNvSpPr/>
          <p:nvPr>
            <p:custDataLst>
              <p:tags r:id="rId13"/>
            </p:custDataLst>
          </p:nvPr>
        </p:nvSpPr>
        <p:spPr>
          <a:xfrm>
            <a:off x="6500826" y="3357562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a1</a:t>
            </a:r>
            <a:endParaRPr lang="en-GB" sz="900" dirty="0"/>
          </a:p>
        </p:txBody>
      </p:sp>
      <p:sp>
        <p:nvSpPr>
          <p:cNvPr id="13" name="Rounded Rectangle 12"/>
          <p:cNvSpPr/>
          <p:nvPr>
            <p:custDataLst>
              <p:tags r:id="rId14"/>
            </p:custDataLst>
          </p:nvPr>
        </p:nvSpPr>
        <p:spPr>
          <a:xfrm>
            <a:off x="7286644" y="3357562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a2</a:t>
            </a:r>
            <a:endParaRPr lang="en-GB" sz="900" dirty="0"/>
          </a:p>
        </p:txBody>
      </p:sp>
      <p:sp>
        <p:nvSpPr>
          <p:cNvPr id="14" name="Rounded Rectangle 13"/>
          <p:cNvSpPr/>
          <p:nvPr>
            <p:custDataLst>
              <p:tags r:id="rId15"/>
            </p:custDataLst>
          </p:nvPr>
        </p:nvSpPr>
        <p:spPr>
          <a:xfrm>
            <a:off x="8001024" y="3357562"/>
            <a:ext cx="357190" cy="2857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a3</a:t>
            </a:r>
            <a:endParaRPr lang="en-GB" sz="900" dirty="0"/>
          </a:p>
        </p:txBody>
      </p:sp>
      <p:sp>
        <p:nvSpPr>
          <p:cNvPr id="22" name="Rounded Rectangle 21"/>
          <p:cNvSpPr/>
          <p:nvPr>
            <p:custDataLst>
              <p:tags r:id="rId16"/>
            </p:custDataLst>
          </p:nvPr>
        </p:nvSpPr>
        <p:spPr>
          <a:xfrm>
            <a:off x="5929322" y="4679165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smtClean="0"/>
              <a:t>e1</a:t>
            </a:r>
            <a:endParaRPr lang="en-GB" sz="800" dirty="0"/>
          </a:p>
        </p:txBody>
      </p:sp>
      <p:sp>
        <p:nvSpPr>
          <p:cNvPr id="23" name="Rounded Rectangle 22"/>
          <p:cNvSpPr/>
          <p:nvPr>
            <p:custDataLst>
              <p:tags r:id="rId17"/>
            </p:custDataLst>
          </p:nvPr>
        </p:nvSpPr>
        <p:spPr>
          <a:xfrm>
            <a:off x="6357950" y="4679165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smtClean="0"/>
              <a:t>e2</a:t>
            </a:r>
            <a:endParaRPr lang="en-GB" sz="800" dirty="0"/>
          </a:p>
        </p:txBody>
      </p:sp>
      <p:sp>
        <p:nvSpPr>
          <p:cNvPr id="24" name="Rounded Rectangle 23"/>
          <p:cNvSpPr/>
          <p:nvPr>
            <p:custDataLst>
              <p:tags r:id="rId18"/>
            </p:custDataLst>
          </p:nvPr>
        </p:nvSpPr>
        <p:spPr>
          <a:xfrm>
            <a:off x="6786578" y="4679165"/>
            <a:ext cx="357190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smtClean="0"/>
              <a:t>e3</a:t>
            </a:r>
            <a:endParaRPr lang="en-GB" sz="800" dirty="0"/>
          </a:p>
        </p:txBody>
      </p:sp>
      <p:sp>
        <p:nvSpPr>
          <p:cNvPr id="25" name="Rounded Rectangle 24"/>
          <p:cNvSpPr/>
          <p:nvPr>
            <p:custDataLst>
              <p:tags r:id="rId19"/>
            </p:custDataLst>
          </p:nvPr>
        </p:nvSpPr>
        <p:spPr>
          <a:xfrm>
            <a:off x="7215206" y="4679165"/>
            <a:ext cx="357190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smtClean="0"/>
              <a:t>e4</a:t>
            </a:r>
            <a:endParaRPr lang="en-GB" sz="800" dirty="0"/>
          </a:p>
        </p:txBody>
      </p:sp>
      <p:sp>
        <p:nvSpPr>
          <p:cNvPr id="26" name="Rounded Rectangle 25"/>
          <p:cNvSpPr/>
          <p:nvPr>
            <p:custDataLst>
              <p:tags r:id="rId20"/>
            </p:custDataLst>
          </p:nvPr>
        </p:nvSpPr>
        <p:spPr>
          <a:xfrm>
            <a:off x="8501090" y="4679165"/>
            <a:ext cx="357190" cy="2857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smtClean="0"/>
              <a:t>e7</a:t>
            </a:r>
            <a:endParaRPr lang="en-GB" sz="800" dirty="0"/>
          </a:p>
        </p:txBody>
      </p:sp>
      <p:sp>
        <p:nvSpPr>
          <p:cNvPr id="27" name="Rounded Rectangle 26"/>
          <p:cNvSpPr/>
          <p:nvPr>
            <p:custDataLst>
              <p:tags r:id="rId21"/>
            </p:custDataLst>
          </p:nvPr>
        </p:nvSpPr>
        <p:spPr>
          <a:xfrm>
            <a:off x="7643834" y="4679165"/>
            <a:ext cx="357190" cy="2857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smtClean="0"/>
              <a:t>e5</a:t>
            </a:r>
            <a:endParaRPr lang="en-GB" sz="800" dirty="0"/>
          </a:p>
        </p:txBody>
      </p:sp>
      <p:sp>
        <p:nvSpPr>
          <p:cNvPr id="28" name="Rounded Rectangle 27"/>
          <p:cNvSpPr/>
          <p:nvPr>
            <p:custDataLst>
              <p:tags r:id="rId22"/>
            </p:custDataLst>
          </p:nvPr>
        </p:nvSpPr>
        <p:spPr>
          <a:xfrm>
            <a:off x="8072462" y="4679165"/>
            <a:ext cx="357190" cy="2857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smtClean="0"/>
              <a:t>e6</a:t>
            </a:r>
            <a:endParaRPr lang="en-GB" sz="800" dirty="0"/>
          </a:p>
        </p:txBody>
      </p:sp>
      <p:cxnSp>
        <p:nvCxnSpPr>
          <p:cNvPr id="30" name="Straight Arrow Connector 29"/>
          <p:cNvCxnSpPr/>
          <p:nvPr>
            <p:custDataLst>
              <p:tags r:id="rId23"/>
            </p:custDataLst>
          </p:nvPr>
        </p:nvCxnSpPr>
        <p:spPr>
          <a:xfrm rot="5400000" flipH="1" flipV="1">
            <a:off x="5857884" y="5250669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24"/>
            </p:custDataLst>
          </p:nvPr>
        </p:nvCxnSpPr>
        <p:spPr>
          <a:xfrm rot="5400000" flipH="1" flipV="1">
            <a:off x="6357156" y="5249875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>
            <p:custDataLst>
              <p:tags r:id="rId25"/>
            </p:custDataLst>
          </p:nvPr>
        </p:nvCxnSpPr>
        <p:spPr>
          <a:xfrm rot="5400000" flipH="1" flipV="1">
            <a:off x="6715934" y="5250669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26"/>
            </p:custDataLst>
          </p:nvPr>
        </p:nvCxnSpPr>
        <p:spPr>
          <a:xfrm rot="5400000" flipH="1" flipV="1">
            <a:off x="7215206" y="5249875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>
            <p:custDataLst>
              <p:tags r:id="rId27"/>
            </p:custDataLst>
          </p:nvPr>
        </p:nvCxnSpPr>
        <p:spPr>
          <a:xfrm rot="5400000" flipH="1" flipV="1">
            <a:off x="7573190" y="5250669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>
            <p:custDataLst>
              <p:tags r:id="rId28"/>
            </p:custDataLst>
          </p:nvPr>
        </p:nvCxnSpPr>
        <p:spPr>
          <a:xfrm rot="5400000" flipH="1" flipV="1">
            <a:off x="8072462" y="5249875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>
            <p:custDataLst>
              <p:tags r:id="rId29"/>
            </p:custDataLst>
          </p:nvPr>
        </p:nvCxnSpPr>
        <p:spPr>
          <a:xfrm rot="5400000" flipH="1" flipV="1">
            <a:off x="8501090" y="5250669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>
            <p:custDataLst>
              <p:tags r:id="rId30"/>
            </p:custDataLst>
          </p:nvPr>
        </p:nvSpPr>
        <p:spPr>
          <a:xfrm>
            <a:off x="6143636" y="6357958"/>
            <a:ext cx="428628" cy="2857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smtClean="0"/>
              <a:t>C1</a:t>
            </a:r>
            <a:endParaRPr lang="en-GB" sz="700" dirty="0"/>
          </a:p>
        </p:txBody>
      </p:sp>
      <p:sp>
        <p:nvSpPr>
          <p:cNvPr id="39" name="Oval 38"/>
          <p:cNvSpPr/>
          <p:nvPr>
            <p:custDataLst>
              <p:tags r:id="rId31"/>
            </p:custDataLst>
          </p:nvPr>
        </p:nvSpPr>
        <p:spPr>
          <a:xfrm>
            <a:off x="7000892" y="6357958"/>
            <a:ext cx="428628" cy="2857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smtClean="0"/>
              <a:t>C2</a:t>
            </a:r>
            <a:endParaRPr lang="en-GB" sz="700" dirty="0"/>
          </a:p>
        </p:txBody>
      </p:sp>
      <p:sp>
        <p:nvSpPr>
          <p:cNvPr id="40" name="Oval 39"/>
          <p:cNvSpPr/>
          <p:nvPr>
            <p:custDataLst>
              <p:tags r:id="rId32"/>
            </p:custDataLst>
          </p:nvPr>
        </p:nvSpPr>
        <p:spPr>
          <a:xfrm>
            <a:off x="8072462" y="6357958"/>
            <a:ext cx="428628" cy="2857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smtClean="0"/>
              <a:t>C3</a:t>
            </a:r>
            <a:endParaRPr lang="en-GB" sz="700" dirty="0"/>
          </a:p>
        </p:txBody>
      </p:sp>
      <p:cxnSp>
        <p:nvCxnSpPr>
          <p:cNvPr id="42" name="Straight Connector 41"/>
          <p:cNvCxnSpPr>
            <a:stCxn id="38" idx="0"/>
            <a:endCxn id="5" idx="2"/>
          </p:cNvCxnSpPr>
          <p:nvPr>
            <p:custDataLst>
              <p:tags r:id="rId33"/>
            </p:custDataLst>
          </p:nvPr>
        </p:nvCxnSpPr>
        <p:spPr>
          <a:xfrm rot="16200000" flipV="1">
            <a:off x="6000761" y="6000768"/>
            <a:ext cx="464347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8" idx="0"/>
            <a:endCxn id="6" idx="2"/>
          </p:cNvCxnSpPr>
          <p:nvPr>
            <p:custDataLst>
              <p:tags r:id="rId34"/>
            </p:custDataLst>
          </p:nvPr>
        </p:nvCxnSpPr>
        <p:spPr>
          <a:xfrm rot="5400000" flipH="1" flipV="1">
            <a:off x="6215074" y="6036488"/>
            <a:ext cx="464347" cy="178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9" idx="0"/>
            <a:endCxn id="7" idx="2"/>
          </p:cNvCxnSpPr>
          <p:nvPr>
            <p:custDataLst>
              <p:tags r:id="rId35"/>
            </p:custDataLst>
          </p:nvPr>
        </p:nvCxnSpPr>
        <p:spPr>
          <a:xfrm rot="16200000" flipV="1">
            <a:off x="6858017" y="6000768"/>
            <a:ext cx="464347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9" idx="0"/>
            <a:endCxn id="8" idx="2"/>
          </p:cNvCxnSpPr>
          <p:nvPr>
            <p:custDataLst>
              <p:tags r:id="rId36"/>
            </p:custDataLst>
          </p:nvPr>
        </p:nvCxnSpPr>
        <p:spPr>
          <a:xfrm rot="5400000" flipH="1" flipV="1">
            <a:off x="7072330" y="6036488"/>
            <a:ext cx="464347" cy="178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0" idx="0"/>
            <a:endCxn id="10" idx="2"/>
          </p:cNvCxnSpPr>
          <p:nvPr>
            <p:custDataLst>
              <p:tags r:id="rId37"/>
            </p:custDataLst>
          </p:nvPr>
        </p:nvCxnSpPr>
        <p:spPr>
          <a:xfrm rot="16200000" flipV="1">
            <a:off x="7822430" y="5893611"/>
            <a:ext cx="464347" cy="464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0"/>
            <a:endCxn id="11" idx="2"/>
          </p:cNvCxnSpPr>
          <p:nvPr>
            <p:custDataLst>
              <p:tags r:id="rId38"/>
            </p:custDataLst>
          </p:nvPr>
        </p:nvCxnSpPr>
        <p:spPr>
          <a:xfrm rot="16200000" flipV="1">
            <a:off x="8036744" y="6107925"/>
            <a:ext cx="464347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0" idx="0"/>
            <a:endCxn id="9" idx="2"/>
          </p:cNvCxnSpPr>
          <p:nvPr>
            <p:custDataLst>
              <p:tags r:id="rId39"/>
            </p:custDataLst>
          </p:nvPr>
        </p:nvCxnSpPr>
        <p:spPr>
          <a:xfrm rot="5400000" flipH="1" flipV="1">
            <a:off x="8251057" y="5929331"/>
            <a:ext cx="464347" cy="392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Isosceles Triangle 57"/>
          <p:cNvSpPr/>
          <p:nvPr>
            <p:custDataLst>
              <p:tags r:id="rId40"/>
            </p:custDataLst>
          </p:nvPr>
        </p:nvSpPr>
        <p:spPr>
          <a:xfrm>
            <a:off x="5857884" y="4000504"/>
            <a:ext cx="357190" cy="28575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b="1" smtClean="0"/>
              <a:t>d1</a:t>
            </a:r>
            <a:endParaRPr lang="en-GB" sz="700" b="1" dirty="0"/>
          </a:p>
        </p:txBody>
      </p:sp>
      <p:sp>
        <p:nvSpPr>
          <p:cNvPr id="59" name="Isosceles Triangle 58"/>
          <p:cNvSpPr/>
          <p:nvPr>
            <p:custDataLst>
              <p:tags r:id="rId41"/>
            </p:custDataLst>
          </p:nvPr>
        </p:nvSpPr>
        <p:spPr>
          <a:xfrm>
            <a:off x="6286512" y="4000504"/>
            <a:ext cx="357190" cy="28575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smtClean="0"/>
              <a:t>d2</a:t>
            </a:r>
            <a:endParaRPr lang="en-GB" sz="700" dirty="0"/>
          </a:p>
        </p:txBody>
      </p:sp>
      <p:sp>
        <p:nvSpPr>
          <p:cNvPr id="60" name="Isosceles Triangle 59"/>
          <p:cNvSpPr/>
          <p:nvPr>
            <p:custDataLst>
              <p:tags r:id="rId42"/>
            </p:custDataLst>
          </p:nvPr>
        </p:nvSpPr>
        <p:spPr>
          <a:xfrm>
            <a:off x="6786578" y="4000504"/>
            <a:ext cx="357190" cy="28575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b="1" smtClean="0"/>
              <a:t>d3</a:t>
            </a:r>
            <a:endParaRPr lang="en-GB" sz="700" b="1" dirty="0"/>
          </a:p>
        </p:txBody>
      </p:sp>
      <p:sp>
        <p:nvSpPr>
          <p:cNvPr id="61" name="Isosceles Triangle 60"/>
          <p:cNvSpPr/>
          <p:nvPr>
            <p:custDataLst>
              <p:tags r:id="rId43"/>
            </p:custDataLst>
          </p:nvPr>
        </p:nvSpPr>
        <p:spPr>
          <a:xfrm>
            <a:off x="7215206" y="4000504"/>
            <a:ext cx="357190" cy="28575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b="1" smtClean="0"/>
              <a:t>d4</a:t>
            </a:r>
            <a:endParaRPr lang="en-GB" sz="700" b="1" dirty="0"/>
          </a:p>
        </p:txBody>
      </p:sp>
      <p:sp>
        <p:nvSpPr>
          <p:cNvPr id="62" name="Isosceles Triangle 61"/>
          <p:cNvSpPr/>
          <p:nvPr>
            <p:custDataLst>
              <p:tags r:id="rId44"/>
            </p:custDataLst>
          </p:nvPr>
        </p:nvSpPr>
        <p:spPr>
          <a:xfrm>
            <a:off x="7715272" y="4000504"/>
            <a:ext cx="357190" cy="285752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smtClean="0"/>
              <a:t>d5</a:t>
            </a:r>
            <a:endParaRPr lang="en-GB" sz="700" dirty="0"/>
          </a:p>
        </p:txBody>
      </p:sp>
      <p:sp>
        <p:nvSpPr>
          <p:cNvPr id="64" name="Isosceles Triangle 63"/>
          <p:cNvSpPr/>
          <p:nvPr>
            <p:custDataLst>
              <p:tags r:id="rId45"/>
            </p:custDataLst>
          </p:nvPr>
        </p:nvSpPr>
        <p:spPr>
          <a:xfrm>
            <a:off x="8143900" y="4000504"/>
            <a:ext cx="357190" cy="285752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b="1" smtClean="0"/>
              <a:t>d6</a:t>
            </a:r>
            <a:endParaRPr lang="en-GB" sz="700" b="1" dirty="0"/>
          </a:p>
        </p:txBody>
      </p:sp>
      <p:sp>
        <p:nvSpPr>
          <p:cNvPr id="65" name="Isosceles Triangle 64"/>
          <p:cNvSpPr/>
          <p:nvPr>
            <p:custDataLst>
              <p:tags r:id="rId46"/>
            </p:custDataLst>
          </p:nvPr>
        </p:nvSpPr>
        <p:spPr>
          <a:xfrm>
            <a:off x="8572528" y="4000504"/>
            <a:ext cx="357190" cy="285752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smtClean="0"/>
              <a:t>d7</a:t>
            </a:r>
            <a:endParaRPr lang="en-GB" sz="700" dirty="0"/>
          </a:p>
        </p:txBody>
      </p:sp>
      <p:sp>
        <p:nvSpPr>
          <p:cNvPr id="66" name="Pentagon 65"/>
          <p:cNvSpPr/>
          <p:nvPr>
            <p:custDataLst>
              <p:tags r:id="rId47"/>
            </p:custDataLst>
          </p:nvPr>
        </p:nvSpPr>
        <p:spPr>
          <a:xfrm>
            <a:off x="6357950" y="1142984"/>
            <a:ext cx="1785950" cy="35719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smtClean="0"/>
              <a:t>Schedule a meeting</a:t>
            </a:r>
            <a:endParaRPr lang="en-GB" sz="1050" dirty="0"/>
          </a:p>
        </p:txBody>
      </p:sp>
      <p:cxnSp>
        <p:nvCxnSpPr>
          <p:cNvPr id="68" name="Straight Connector 67"/>
          <p:cNvCxnSpPr>
            <a:stCxn id="14" idx="2"/>
            <a:endCxn id="61" idx="0"/>
          </p:cNvCxnSpPr>
          <p:nvPr>
            <p:custDataLst>
              <p:tags r:id="rId48"/>
            </p:custDataLst>
          </p:nvPr>
        </p:nvCxnSpPr>
        <p:spPr>
          <a:xfrm rot="5400000">
            <a:off x="7608115" y="3429000"/>
            <a:ext cx="357190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4" idx="2"/>
            <a:endCxn id="64" idx="0"/>
          </p:cNvCxnSpPr>
          <p:nvPr>
            <p:custDataLst>
              <p:tags r:id="rId49"/>
            </p:custDataLst>
          </p:nvPr>
        </p:nvCxnSpPr>
        <p:spPr>
          <a:xfrm rot="16200000" flipH="1">
            <a:off x="8072462" y="3750471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3" idx="2"/>
            <a:endCxn id="62" idx="0"/>
          </p:cNvCxnSpPr>
          <p:nvPr>
            <p:custDataLst>
              <p:tags r:id="rId50"/>
            </p:custDataLst>
          </p:nvPr>
        </p:nvCxnSpPr>
        <p:spPr>
          <a:xfrm rot="16200000" flipH="1">
            <a:off x="7500958" y="3607595"/>
            <a:ext cx="35719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9" idx="0"/>
            <a:endCxn id="13" idx="2"/>
          </p:cNvCxnSpPr>
          <p:nvPr>
            <p:custDataLst>
              <p:tags r:id="rId51"/>
            </p:custDataLst>
          </p:nvPr>
        </p:nvCxnSpPr>
        <p:spPr>
          <a:xfrm rot="5400000" flipH="1" flipV="1">
            <a:off x="6786578" y="3321843"/>
            <a:ext cx="357190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8" idx="0"/>
            <a:endCxn id="12" idx="2"/>
          </p:cNvCxnSpPr>
          <p:nvPr>
            <p:custDataLst>
              <p:tags r:id="rId52"/>
            </p:custDataLst>
          </p:nvPr>
        </p:nvCxnSpPr>
        <p:spPr>
          <a:xfrm rot="5400000" flipH="1" flipV="1">
            <a:off x="6179355" y="3500438"/>
            <a:ext cx="357190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2" idx="2"/>
            <a:endCxn id="60" idx="0"/>
          </p:cNvCxnSpPr>
          <p:nvPr>
            <p:custDataLst>
              <p:tags r:id="rId53"/>
            </p:custDataLst>
          </p:nvPr>
        </p:nvCxnSpPr>
        <p:spPr>
          <a:xfrm rot="16200000" flipH="1">
            <a:off x="6643702" y="3679033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>
            <p:custDataLst>
              <p:tags r:id="rId54"/>
            </p:custDataLst>
          </p:nvPr>
        </p:nvSpPr>
        <p:spPr>
          <a:xfrm>
            <a:off x="5429256" y="2714620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a1</a:t>
            </a:r>
            <a:endParaRPr lang="en-GB" sz="900" dirty="0"/>
          </a:p>
        </p:txBody>
      </p:sp>
      <p:sp>
        <p:nvSpPr>
          <p:cNvPr id="82" name="Rounded Rectangle 81"/>
          <p:cNvSpPr/>
          <p:nvPr>
            <p:custDataLst>
              <p:tags r:id="rId55"/>
            </p:custDataLst>
          </p:nvPr>
        </p:nvSpPr>
        <p:spPr>
          <a:xfrm>
            <a:off x="5786446" y="2714620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a2</a:t>
            </a:r>
            <a:endParaRPr lang="en-GB" sz="900" dirty="0"/>
          </a:p>
        </p:txBody>
      </p:sp>
      <p:sp>
        <p:nvSpPr>
          <p:cNvPr id="83" name="Rounded Rectangle 82"/>
          <p:cNvSpPr/>
          <p:nvPr>
            <p:custDataLst>
              <p:tags r:id="rId56"/>
            </p:custDataLst>
          </p:nvPr>
        </p:nvSpPr>
        <p:spPr>
          <a:xfrm>
            <a:off x="6143636" y="2714620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a3</a:t>
            </a:r>
            <a:endParaRPr lang="en-GB" sz="900" dirty="0"/>
          </a:p>
        </p:txBody>
      </p:sp>
      <p:sp>
        <p:nvSpPr>
          <p:cNvPr id="84" name="Rounded Rectangle 83"/>
          <p:cNvSpPr/>
          <p:nvPr>
            <p:custDataLst>
              <p:tags r:id="rId57"/>
            </p:custDataLst>
          </p:nvPr>
        </p:nvSpPr>
        <p:spPr>
          <a:xfrm>
            <a:off x="6643702" y="2714620"/>
            <a:ext cx="357190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a1</a:t>
            </a:r>
            <a:endParaRPr lang="en-GB" sz="900" dirty="0"/>
          </a:p>
        </p:txBody>
      </p:sp>
      <p:sp>
        <p:nvSpPr>
          <p:cNvPr id="85" name="Rounded Rectangle 84"/>
          <p:cNvSpPr/>
          <p:nvPr>
            <p:custDataLst>
              <p:tags r:id="rId58"/>
            </p:custDataLst>
          </p:nvPr>
        </p:nvSpPr>
        <p:spPr>
          <a:xfrm>
            <a:off x="7000892" y="2714620"/>
            <a:ext cx="357190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a2</a:t>
            </a:r>
            <a:endParaRPr lang="en-GB" sz="900" dirty="0"/>
          </a:p>
        </p:txBody>
      </p:sp>
      <p:sp>
        <p:nvSpPr>
          <p:cNvPr id="86" name="Rounded Rectangle 85"/>
          <p:cNvSpPr/>
          <p:nvPr>
            <p:custDataLst>
              <p:tags r:id="rId59"/>
            </p:custDataLst>
          </p:nvPr>
        </p:nvSpPr>
        <p:spPr>
          <a:xfrm>
            <a:off x="7358082" y="2714620"/>
            <a:ext cx="357190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a3</a:t>
            </a:r>
            <a:endParaRPr lang="en-GB" sz="900" dirty="0"/>
          </a:p>
        </p:txBody>
      </p:sp>
      <p:sp>
        <p:nvSpPr>
          <p:cNvPr id="87" name="Rounded Rectangle 86"/>
          <p:cNvSpPr/>
          <p:nvPr>
            <p:custDataLst>
              <p:tags r:id="rId60"/>
            </p:custDataLst>
          </p:nvPr>
        </p:nvSpPr>
        <p:spPr>
          <a:xfrm>
            <a:off x="7929554" y="2714620"/>
            <a:ext cx="357190" cy="285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a1</a:t>
            </a:r>
            <a:endParaRPr lang="en-GB" sz="900" dirty="0"/>
          </a:p>
        </p:txBody>
      </p:sp>
      <p:sp>
        <p:nvSpPr>
          <p:cNvPr id="88" name="Rounded Rectangle 87"/>
          <p:cNvSpPr/>
          <p:nvPr>
            <p:custDataLst>
              <p:tags r:id="rId61"/>
            </p:custDataLst>
          </p:nvPr>
        </p:nvSpPr>
        <p:spPr>
          <a:xfrm>
            <a:off x="8286744" y="2714620"/>
            <a:ext cx="357190" cy="285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a2</a:t>
            </a:r>
            <a:endParaRPr lang="en-GB" sz="900" dirty="0"/>
          </a:p>
        </p:txBody>
      </p:sp>
      <p:sp>
        <p:nvSpPr>
          <p:cNvPr id="89" name="Rounded Rectangle 88"/>
          <p:cNvSpPr/>
          <p:nvPr>
            <p:custDataLst>
              <p:tags r:id="rId62"/>
            </p:custDataLst>
          </p:nvPr>
        </p:nvSpPr>
        <p:spPr>
          <a:xfrm>
            <a:off x="8643934" y="2714620"/>
            <a:ext cx="357190" cy="285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a4</a:t>
            </a:r>
            <a:endParaRPr lang="en-GB" sz="900" dirty="0"/>
          </a:p>
        </p:txBody>
      </p:sp>
      <p:sp>
        <p:nvSpPr>
          <p:cNvPr id="90" name="Rounded Rectangle 89"/>
          <p:cNvSpPr/>
          <p:nvPr>
            <p:custDataLst>
              <p:tags r:id="rId63"/>
            </p:custDataLst>
          </p:nvPr>
        </p:nvSpPr>
        <p:spPr>
          <a:xfrm>
            <a:off x="6357950" y="1857364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a1</a:t>
            </a:r>
            <a:endParaRPr lang="en-GB" sz="900" dirty="0"/>
          </a:p>
        </p:txBody>
      </p:sp>
      <p:sp>
        <p:nvSpPr>
          <p:cNvPr id="91" name="Rounded Rectangle 90"/>
          <p:cNvSpPr/>
          <p:nvPr>
            <p:custDataLst>
              <p:tags r:id="rId64"/>
            </p:custDataLst>
          </p:nvPr>
        </p:nvSpPr>
        <p:spPr>
          <a:xfrm>
            <a:off x="6715140" y="1857364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a2</a:t>
            </a:r>
            <a:endParaRPr lang="en-GB" sz="900" dirty="0"/>
          </a:p>
        </p:txBody>
      </p:sp>
      <p:sp>
        <p:nvSpPr>
          <p:cNvPr id="92" name="Rounded Rectangle 91"/>
          <p:cNvSpPr/>
          <p:nvPr>
            <p:custDataLst>
              <p:tags r:id="rId65"/>
            </p:custDataLst>
          </p:nvPr>
        </p:nvSpPr>
        <p:spPr>
          <a:xfrm>
            <a:off x="7715272" y="1714488"/>
            <a:ext cx="3571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a3</a:t>
            </a:r>
            <a:endParaRPr lang="en-GB" sz="900" dirty="0"/>
          </a:p>
        </p:txBody>
      </p:sp>
      <p:sp>
        <p:nvSpPr>
          <p:cNvPr id="93" name="Rounded Rectangle 92"/>
          <p:cNvSpPr/>
          <p:nvPr>
            <p:custDataLst>
              <p:tags r:id="rId66"/>
            </p:custDataLst>
          </p:nvPr>
        </p:nvSpPr>
        <p:spPr>
          <a:xfrm>
            <a:off x="7715272" y="2143116"/>
            <a:ext cx="357190" cy="285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smtClean="0"/>
              <a:t>a4</a:t>
            </a:r>
            <a:endParaRPr lang="en-GB" sz="900" dirty="0"/>
          </a:p>
        </p:txBody>
      </p:sp>
      <p:cxnSp>
        <p:nvCxnSpPr>
          <p:cNvPr id="95" name="Straight Connector 94"/>
          <p:cNvCxnSpPr>
            <a:stCxn id="91" idx="3"/>
            <a:endCxn id="92" idx="1"/>
          </p:cNvCxnSpPr>
          <p:nvPr>
            <p:custDataLst>
              <p:tags r:id="rId67"/>
            </p:custDataLst>
          </p:nvPr>
        </p:nvCxnSpPr>
        <p:spPr>
          <a:xfrm flipV="1">
            <a:off x="7072330" y="1857364"/>
            <a:ext cx="64294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1" idx="3"/>
            <a:endCxn id="93" idx="1"/>
          </p:cNvCxnSpPr>
          <p:nvPr>
            <p:custDataLst>
              <p:tags r:id="rId68"/>
            </p:custDataLst>
          </p:nvPr>
        </p:nvCxnSpPr>
        <p:spPr>
          <a:xfrm>
            <a:off x="7072330" y="2000240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>
            <p:custDataLst>
              <p:tags r:id="rId69"/>
            </p:custDataLst>
          </p:nvPr>
        </p:nvSpPr>
        <p:spPr>
          <a:xfrm>
            <a:off x="7215206" y="1714488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smtClean="0"/>
              <a:t>0.66</a:t>
            </a:r>
            <a:endParaRPr lang="en-GB" sz="1000" dirty="0"/>
          </a:p>
        </p:txBody>
      </p:sp>
      <p:sp>
        <p:nvSpPr>
          <p:cNvPr id="101" name="TextBox 100"/>
          <p:cNvSpPr txBox="1"/>
          <p:nvPr>
            <p:custDataLst>
              <p:tags r:id="rId70"/>
            </p:custDataLst>
          </p:nvPr>
        </p:nvSpPr>
        <p:spPr>
          <a:xfrm>
            <a:off x="7215206" y="2143116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smtClean="0"/>
              <a:t>0.33</a:t>
            </a:r>
            <a:endParaRPr lang="en-GB" sz="1000" dirty="0"/>
          </a:p>
        </p:txBody>
      </p:sp>
      <p:cxnSp>
        <p:nvCxnSpPr>
          <p:cNvPr id="103" name="Straight Connector 102"/>
          <p:cNvCxnSpPr/>
          <p:nvPr>
            <p:custDataLst>
              <p:tags r:id="rId71"/>
            </p:custDataLst>
          </p:nvPr>
        </p:nvCxnSpPr>
        <p:spPr>
          <a:xfrm>
            <a:off x="5572132" y="1643050"/>
            <a:ext cx="342902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>
            <p:custDataLst>
              <p:tags r:id="rId72"/>
            </p:custDataLst>
          </p:nvPr>
        </p:nvCxnSpPr>
        <p:spPr>
          <a:xfrm>
            <a:off x="5572132" y="3786190"/>
            <a:ext cx="342902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>
            <p:custDataLst>
              <p:tags r:id="rId73"/>
            </p:custDataLst>
          </p:nvPr>
        </p:nvSpPr>
        <p:spPr>
          <a:xfrm>
            <a:off x="4572000" y="628652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Context</a:t>
            </a:r>
            <a:endParaRPr lang="en-GB" sz="1400" dirty="0"/>
          </a:p>
        </p:txBody>
      </p:sp>
      <p:sp>
        <p:nvSpPr>
          <p:cNvPr id="106" name="TextBox 105"/>
          <p:cNvSpPr txBox="1"/>
          <p:nvPr>
            <p:custDataLst>
              <p:tags r:id="rId74"/>
            </p:custDataLst>
          </p:nvPr>
        </p:nvSpPr>
        <p:spPr>
          <a:xfrm>
            <a:off x="4643438" y="557214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Events</a:t>
            </a:r>
            <a:endParaRPr lang="en-GB" sz="1400" dirty="0"/>
          </a:p>
        </p:txBody>
      </p:sp>
      <p:sp>
        <p:nvSpPr>
          <p:cNvPr id="107" name="TextBox 106"/>
          <p:cNvSpPr txBox="1"/>
          <p:nvPr>
            <p:custDataLst>
              <p:tags r:id="rId75"/>
            </p:custDataLst>
          </p:nvPr>
        </p:nvSpPr>
        <p:spPr>
          <a:xfrm>
            <a:off x="4643438" y="2714620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Users</a:t>
            </a:r>
            <a:endParaRPr lang="en-GB" sz="1400" dirty="0"/>
          </a:p>
        </p:txBody>
      </p:sp>
      <p:sp>
        <p:nvSpPr>
          <p:cNvPr id="108" name="TextBox 107"/>
          <p:cNvSpPr txBox="1"/>
          <p:nvPr>
            <p:custDataLst>
              <p:tags r:id="rId76"/>
            </p:custDataLst>
          </p:nvPr>
        </p:nvSpPr>
        <p:spPr>
          <a:xfrm>
            <a:off x="5143504" y="3857628"/>
            <a:ext cx="8226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smtClean="0"/>
              <a:t>d=diff(C-e)</a:t>
            </a:r>
            <a:endParaRPr lang="en-GB" sz="900" dirty="0"/>
          </a:p>
        </p:txBody>
      </p:sp>
      <p:sp>
        <p:nvSpPr>
          <p:cNvPr id="109" name="TextBox 108"/>
          <p:cNvSpPr txBox="1"/>
          <p:nvPr>
            <p:custDataLst>
              <p:tags r:id="rId77"/>
            </p:custDataLst>
          </p:nvPr>
        </p:nvSpPr>
        <p:spPr>
          <a:xfrm>
            <a:off x="6072198" y="5429264"/>
            <a:ext cx="352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smtClean="0"/>
              <a:t>P1</a:t>
            </a:r>
            <a:endParaRPr lang="en-GB" sz="1050" dirty="0"/>
          </a:p>
        </p:txBody>
      </p:sp>
      <p:sp>
        <p:nvSpPr>
          <p:cNvPr id="110" name="TextBox 109"/>
          <p:cNvSpPr txBox="1"/>
          <p:nvPr>
            <p:custDataLst>
              <p:tags r:id="rId78"/>
            </p:custDataLst>
          </p:nvPr>
        </p:nvSpPr>
        <p:spPr>
          <a:xfrm>
            <a:off x="5715008" y="6604084"/>
            <a:ext cx="7473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smtClean="0"/>
              <a:t>P1,P2,P3</a:t>
            </a:r>
            <a:endParaRPr lang="en-GB" sz="1050" dirty="0"/>
          </a:p>
        </p:txBody>
      </p:sp>
      <p:sp>
        <p:nvSpPr>
          <p:cNvPr id="111" name="TextBox 110"/>
          <p:cNvSpPr txBox="1"/>
          <p:nvPr>
            <p:custDataLst>
              <p:tags r:id="rId79"/>
            </p:custDataLst>
          </p:nvPr>
        </p:nvSpPr>
        <p:spPr>
          <a:xfrm>
            <a:off x="7215206" y="6604084"/>
            <a:ext cx="7473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smtClean="0"/>
              <a:t>P2,P3,P4</a:t>
            </a:r>
            <a:endParaRPr lang="en-GB" sz="1050" dirty="0"/>
          </a:p>
        </p:txBody>
      </p:sp>
      <p:sp>
        <p:nvSpPr>
          <p:cNvPr id="112" name="TextBox 111"/>
          <p:cNvSpPr txBox="1"/>
          <p:nvPr>
            <p:custDataLst>
              <p:tags r:id="rId80"/>
            </p:custDataLst>
          </p:nvPr>
        </p:nvSpPr>
        <p:spPr>
          <a:xfrm>
            <a:off x="6929454" y="5429264"/>
            <a:ext cx="3433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smtClean="0"/>
              <a:t>P4</a:t>
            </a:r>
            <a:endParaRPr lang="en-GB" sz="1050" dirty="0"/>
          </a:p>
        </p:txBody>
      </p:sp>
      <p:sp>
        <p:nvSpPr>
          <p:cNvPr id="113" name="TextBox 112"/>
          <p:cNvSpPr txBox="1"/>
          <p:nvPr>
            <p:custDataLst>
              <p:tags r:id="rId81"/>
            </p:custDataLst>
          </p:nvPr>
        </p:nvSpPr>
        <p:spPr>
          <a:xfrm>
            <a:off x="5786446" y="4286256"/>
            <a:ext cx="5453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smtClean="0"/>
              <a:t>P2,P3</a:t>
            </a:r>
            <a:endParaRPr lang="en-GB" sz="1050" dirty="0"/>
          </a:p>
        </p:txBody>
      </p:sp>
      <p:sp>
        <p:nvSpPr>
          <p:cNvPr id="114" name="TextBox 113"/>
          <p:cNvSpPr txBox="1"/>
          <p:nvPr>
            <p:custDataLst>
              <p:tags r:id="rId82"/>
            </p:custDataLst>
          </p:nvPr>
        </p:nvSpPr>
        <p:spPr>
          <a:xfrm>
            <a:off x="6715140" y="4286256"/>
            <a:ext cx="5453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smtClean="0"/>
              <a:t>P2,P3</a:t>
            </a:r>
            <a:endParaRPr lang="en-GB" sz="1050" dirty="0"/>
          </a:p>
        </p:txBody>
      </p:sp>
      <p:sp>
        <p:nvSpPr>
          <p:cNvPr id="115" name="TextBox 114"/>
          <p:cNvSpPr txBox="1"/>
          <p:nvPr>
            <p:custDataLst>
              <p:tags r:id="rId83"/>
            </p:custDataLst>
          </p:nvPr>
        </p:nvSpPr>
        <p:spPr>
          <a:xfrm>
            <a:off x="5929322" y="3500438"/>
            <a:ext cx="631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smtClean="0"/>
              <a:t>d1=d3</a:t>
            </a:r>
            <a:endParaRPr lang="en-GB" sz="1050" dirty="0"/>
          </a:p>
        </p:txBody>
      </p:sp>
      <p:sp>
        <p:nvSpPr>
          <p:cNvPr id="94" name="Slide Number Placeholder 93"/>
          <p:cNvSpPr>
            <a:spLocks noGrp="1"/>
          </p:cNvSpPr>
          <p:nvPr>
            <p:ph type="sldNum" sz="quarter" idx="12"/>
            <p:custDataLst>
              <p:tags r:id="rId84"/>
            </p:custDataLst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5778" r:id="rId15" imgW="0" imgH="0" progId="">
              <p:embed/>
            </p:oleObj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72066" y="1439010"/>
            <a:ext cx="4071966" cy="5204700"/>
          </a:xfrm>
        </p:spPr>
        <p:txBody>
          <a:bodyPr/>
          <a:lstStyle/>
          <a:p>
            <a:pPr lvl="1" algn="ctr"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Measures</a:t>
            </a:r>
          </a:p>
          <a:p>
            <a:pPr lvl="1"/>
            <a:r>
              <a:rPr lang="en-GB" sz="1400" dirty="0" smtClean="0"/>
              <a:t>Size S</a:t>
            </a:r>
          </a:p>
          <a:p>
            <a:pPr lvl="2"/>
            <a:r>
              <a:rPr lang="en-GB" sz="1400" dirty="0" smtClean="0"/>
              <a:t>S(G) = count (N)</a:t>
            </a:r>
          </a:p>
          <a:p>
            <a:pPr lvl="1"/>
            <a:r>
              <a:rPr lang="en-GB" sz="1400" dirty="0" smtClean="0"/>
              <a:t>Dependability D</a:t>
            </a:r>
          </a:p>
          <a:p>
            <a:pPr lvl="2"/>
            <a:r>
              <a:rPr lang="en-GB" sz="1400" dirty="0" smtClean="0"/>
              <a:t>D(G)= count(N</a:t>
            </a:r>
            <a:r>
              <a:rPr lang="en-GB" sz="1400" baseline="-25000" dirty="0" smtClean="0"/>
              <a:t>in</a:t>
            </a:r>
            <a:r>
              <a:rPr lang="en-GB" sz="1400" dirty="0" smtClean="0"/>
              <a:t>)+ count(</a:t>
            </a:r>
            <a:r>
              <a:rPr lang="en-GB" sz="1400" dirty="0" err="1" smtClean="0"/>
              <a:t>N</a:t>
            </a:r>
            <a:r>
              <a:rPr lang="en-GB" sz="1400" baseline="-25000" dirty="0" err="1" smtClean="0"/>
              <a:t>out</a:t>
            </a:r>
            <a:r>
              <a:rPr lang="en-GB" sz="1400" dirty="0" smtClean="0"/>
              <a:t>)</a:t>
            </a:r>
          </a:p>
          <a:p>
            <a:pPr lvl="1"/>
            <a:r>
              <a:rPr lang="en-GB" sz="1400" dirty="0" smtClean="0"/>
              <a:t>Diversity V</a:t>
            </a:r>
          </a:p>
          <a:p>
            <a:endParaRPr lang="en-GB" sz="1800" dirty="0" smtClean="0"/>
          </a:p>
          <a:p>
            <a:pPr lvl="1"/>
            <a:r>
              <a:rPr lang="en-GB" sz="1400" dirty="0" err="1" smtClean="0"/>
              <a:t>Separability</a:t>
            </a:r>
            <a:r>
              <a:rPr lang="en-GB" sz="1400" dirty="0" smtClean="0"/>
              <a:t> Y</a:t>
            </a:r>
          </a:p>
          <a:p>
            <a:pPr lvl="1"/>
            <a:endParaRPr lang="en-GB" sz="1400" dirty="0" smtClean="0"/>
          </a:p>
          <a:p>
            <a:pPr lvl="1"/>
            <a:r>
              <a:rPr lang="en-GB" sz="1400" dirty="0" smtClean="0"/>
              <a:t>Structural Complexity SC</a:t>
            </a:r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pPr lvl="1"/>
            <a:r>
              <a:rPr lang="en-GB" sz="1400" dirty="0" smtClean="0"/>
              <a:t>Performance, external costs</a:t>
            </a:r>
          </a:p>
          <a:p>
            <a:pPr algn="ctr">
              <a:buNone/>
            </a:pPr>
            <a:r>
              <a:rPr lang="en-GB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User-dependable values</a:t>
            </a:r>
          </a:p>
          <a:p>
            <a:pPr lvl="1"/>
            <a:r>
              <a:rPr lang="en-GB" sz="1400" dirty="0" smtClean="0"/>
              <a:t>Skill Value Vector</a:t>
            </a:r>
          </a:p>
          <a:p>
            <a:pPr lvl="1"/>
            <a:r>
              <a:rPr lang="en-GB" sz="1400" dirty="0" smtClean="0"/>
              <a:t>Feasibility</a:t>
            </a:r>
          </a:p>
          <a:p>
            <a:pPr algn="ctr">
              <a:buNone/>
            </a:pPr>
            <a:r>
              <a:rPr lang="en-GB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Subjective values</a:t>
            </a:r>
          </a:p>
          <a:p>
            <a:pPr lvl="1"/>
            <a:r>
              <a:rPr lang="en-GB" sz="1400" dirty="0" smtClean="0"/>
              <a:t>Quality of the result</a:t>
            </a:r>
          </a:p>
          <a:p>
            <a:pPr lvl="1"/>
            <a:r>
              <a:rPr lang="en-GB" sz="1400" dirty="0" smtClean="0"/>
              <a:t>Satisfaction with the process</a:t>
            </a:r>
          </a:p>
          <a:p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Metrics and Measures for KPs</a:t>
            </a:r>
            <a:endParaRPr lang="en-GB" dirty="0"/>
          </a:p>
        </p:txBody>
      </p:sp>
      <p:pic>
        <p:nvPicPr>
          <p:cNvPr id="4" name="Picture 3"/>
          <p:cNvPicPr/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928802"/>
            <a:ext cx="478634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8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4817" name="Picture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786058"/>
            <a:ext cx="1276350" cy="457200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481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286124"/>
            <a:ext cx="1352550" cy="457200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4822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143380"/>
            <a:ext cx="1781175" cy="457200"/>
          </a:xfrm>
          <a:prstGeom prst="rect">
            <a:avLst/>
          </a:prstGeom>
          <a:noFill/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501090" y="6492899"/>
            <a:ext cx="496887" cy="365125"/>
          </a:xfrm>
        </p:spPr>
        <p:txBody>
          <a:bodyPr/>
          <a:lstStyle/>
          <a:p>
            <a:fld id="{6C6AE60A-B69C-4790-82F7-3882EDF23186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25" name="Snip Single Corner Rectangle 24"/>
          <p:cNvSpPr/>
          <p:nvPr/>
        </p:nvSpPr>
        <p:spPr>
          <a:xfrm>
            <a:off x="5429256" y="1357298"/>
            <a:ext cx="3357586" cy="5286412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1428728" y="3286124"/>
            <a:ext cx="6286544" cy="3429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000232" y="4143380"/>
            <a:ext cx="5072098" cy="25717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2643174" y="4857760"/>
            <a:ext cx="3714776" cy="18573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Content</a:t>
            </a:r>
            <a:endParaRPr lang="en-US" dirty="0"/>
          </a:p>
        </p:txBody>
      </p:sp>
      <p:graphicFrame>
        <p:nvGraphicFramePr>
          <p:cNvPr id="37" name="Object 3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1746" r:id="rId7" imgW="0" imgH="0" progId="">
              <p:embed/>
            </p:oleObj>
          </a:graphicData>
        </a:graphic>
      </p:graphicFrame>
      <p:sp>
        <p:nvSpPr>
          <p:cNvPr id="36" name="Slide Number Placeholder 3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428596" y="1071547"/>
            <a:ext cx="8482033" cy="2286016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How do other use resources/ information?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Actions, Skills, Experiences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Discover and share Knowledge processes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Organisation /Social Network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What is the context?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Business Process, Knowledge Process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‚Inter‘ – action Matters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500430" y="5572140"/>
            <a:ext cx="2071702" cy="114300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Hot-dog theory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666750" y="4614885"/>
            <a:ext cx="287338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endParaRPr lang="en-US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3754438" y="4651397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6175375" y="4651397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990600" y="4576785"/>
            <a:ext cx="1492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Active nodes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048125" y="4576785"/>
            <a:ext cx="1479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Dumb nodes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6535738" y="4576785"/>
            <a:ext cx="1708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External nodes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990600" y="4148160"/>
            <a:ext cx="2470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Knowledge workspace</a:t>
            </a:r>
          </a:p>
        </p:txBody>
      </p:sp>
      <p:sp>
        <p:nvSpPr>
          <p:cNvPr id="45066" name="Freeform 10"/>
          <p:cNvSpPr>
            <a:spLocks/>
          </p:cNvSpPr>
          <p:nvPr/>
        </p:nvSpPr>
        <p:spPr bwMode="auto">
          <a:xfrm>
            <a:off x="517525" y="1987572"/>
            <a:ext cx="7689850" cy="2165350"/>
          </a:xfrm>
          <a:custGeom>
            <a:avLst/>
            <a:gdLst>
              <a:gd name="T0" fmla="*/ 2147483647 w 4844"/>
              <a:gd name="T1" fmla="*/ 2147483647 h 1364"/>
              <a:gd name="T2" fmla="*/ 2147483647 w 4844"/>
              <a:gd name="T3" fmla="*/ 2147483647 h 1364"/>
              <a:gd name="T4" fmla="*/ 2147483647 w 4844"/>
              <a:gd name="T5" fmla="*/ 2147483647 h 1364"/>
              <a:gd name="T6" fmla="*/ 2147483647 w 4844"/>
              <a:gd name="T7" fmla="*/ 2147483647 h 1364"/>
              <a:gd name="T8" fmla="*/ 2147483647 w 4844"/>
              <a:gd name="T9" fmla="*/ 2147483647 h 1364"/>
              <a:gd name="T10" fmla="*/ 2147483647 w 4844"/>
              <a:gd name="T11" fmla="*/ 2147483647 h 1364"/>
              <a:gd name="T12" fmla="*/ 2147483647 w 4844"/>
              <a:gd name="T13" fmla="*/ 2147483647 h 1364"/>
              <a:gd name="T14" fmla="*/ 2147483647 w 4844"/>
              <a:gd name="T15" fmla="*/ 2147483647 h 1364"/>
              <a:gd name="T16" fmla="*/ 2147483647 w 4844"/>
              <a:gd name="T17" fmla="*/ 2147483647 h 1364"/>
              <a:gd name="T18" fmla="*/ 2147483647 w 4844"/>
              <a:gd name="T19" fmla="*/ 2147483647 h 1364"/>
              <a:gd name="T20" fmla="*/ 2147483647 w 4844"/>
              <a:gd name="T21" fmla="*/ 2147483647 h 13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44"/>
              <a:gd name="T34" fmla="*/ 0 h 1364"/>
              <a:gd name="T35" fmla="*/ 4844 w 4844"/>
              <a:gd name="T36" fmla="*/ 1364 h 13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44" h="1364">
                <a:moveTo>
                  <a:pt x="423" y="766"/>
                </a:moveTo>
                <a:cubicBezTo>
                  <a:pt x="67" y="611"/>
                  <a:pt x="15" y="487"/>
                  <a:pt x="8" y="362"/>
                </a:cubicBezTo>
                <a:cubicBezTo>
                  <a:pt x="0" y="237"/>
                  <a:pt x="50" y="0"/>
                  <a:pt x="380" y="17"/>
                </a:cubicBezTo>
                <a:cubicBezTo>
                  <a:pt x="710" y="33"/>
                  <a:pt x="1594" y="384"/>
                  <a:pt x="1984" y="462"/>
                </a:cubicBezTo>
                <a:cubicBezTo>
                  <a:pt x="2374" y="540"/>
                  <a:pt x="2335" y="521"/>
                  <a:pt x="2717" y="484"/>
                </a:cubicBezTo>
                <a:cubicBezTo>
                  <a:pt x="3099" y="447"/>
                  <a:pt x="3937" y="252"/>
                  <a:pt x="4277" y="237"/>
                </a:cubicBezTo>
                <a:cubicBezTo>
                  <a:pt x="4617" y="222"/>
                  <a:pt x="4694" y="300"/>
                  <a:pt x="4757" y="392"/>
                </a:cubicBezTo>
                <a:cubicBezTo>
                  <a:pt x="4820" y="484"/>
                  <a:pt x="4844" y="654"/>
                  <a:pt x="4654" y="788"/>
                </a:cubicBezTo>
                <a:cubicBezTo>
                  <a:pt x="4464" y="922"/>
                  <a:pt x="4035" y="1116"/>
                  <a:pt x="3617" y="1199"/>
                </a:cubicBezTo>
                <a:cubicBezTo>
                  <a:pt x="3198" y="1283"/>
                  <a:pt x="2673" y="1364"/>
                  <a:pt x="2141" y="1292"/>
                </a:cubicBezTo>
                <a:cubicBezTo>
                  <a:pt x="1609" y="1220"/>
                  <a:pt x="781" y="876"/>
                  <a:pt x="423" y="76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5067" name="Freeform 11"/>
          <p:cNvSpPr>
            <a:spLocks/>
          </p:cNvSpPr>
          <p:nvPr/>
        </p:nvSpPr>
        <p:spPr bwMode="auto">
          <a:xfrm>
            <a:off x="719138" y="1484335"/>
            <a:ext cx="7610475" cy="1287462"/>
          </a:xfrm>
          <a:custGeom>
            <a:avLst/>
            <a:gdLst>
              <a:gd name="T0" fmla="*/ 0 w 4794"/>
              <a:gd name="T1" fmla="*/ 2147483647 h 811"/>
              <a:gd name="T2" fmla="*/ 2147483647 w 4794"/>
              <a:gd name="T3" fmla="*/ 2147483647 h 811"/>
              <a:gd name="T4" fmla="*/ 2147483647 w 4794"/>
              <a:gd name="T5" fmla="*/ 2147483647 h 811"/>
              <a:gd name="T6" fmla="*/ 2147483647 w 4794"/>
              <a:gd name="T7" fmla="*/ 2147483647 h 811"/>
              <a:gd name="T8" fmla="*/ 2147483647 w 4794"/>
              <a:gd name="T9" fmla="*/ 2147483647 h 811"/>
              <a:gd name="T10" fmla="*/ 2147483647 w 4794"/>
              <a:gd name="T11" fmla="*/ 2147483647 h 811"/>
              <a:gd name="T12" fmla="*/ 2147483647 w 4794"/>
              <a:gd name="T13" fmla="*/ 2147483647 h 811"/>
              <a:gd name="T14" fmla="*/ 2147483647 w 4794"/>
              <a:gd name="T15" fmla="*/ 2147483647 h 811"/>
              <a:gd name="T16" fmla="*/ 2147483647 w 4794"/>
              <a:gd name="T17" fmla="*/ 2147483647 h 811"/>
              <a:gd name="T18" fmla="*/ 2147483647 w 4794"/>
              <a:gd name="T19" fmla="*/ 2147483647 h 811"/>
              <a:gd name="T20" fmla="*/ 2147483647 w 4794"/>
              <a:gd name="T21" fmla="*/ 2147483647 h 811"/>
              <a:gd name="T22" fmla="*/ 2147483647 w 4794"/>
              <a:gd name="T23" fmla="*/ 2147483647 h 811"/>
              <a:gd name="T24" fmla="*/ 0 w 4794"/>
              <a:gd name="T25" fmla="*/ 2147483647 h 8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794"/>
              <a:gd name="T40" fmla="*/ 0 h 811"/>
              <a:gd name="T41" fmla="*/ 4794 w 4794"/>
              <a:gd name="T42" fmla="*/ 811 h 8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794" h="811">
                <a:moveTo>
                  <a:pt x="0" y="349"/>
                </a:moveTo>
                <a:cubicBezTo>
                  <a:pt x="29" y="305"/>
                  <a:pt x="7" y="68"/>
                  <a:pt x="432" y="34"/>
                </a:cubicBezTo>
                <a:cubicBezTo>
                  <a:pt x="857" y="0"/>
                  <a:pt x="1883" y="128"/>
                  <a:pt x="2552" y="146"/>
                </a:cubicBezTo>
                <a:cubicBezTo>
                  <a:pt x="3221" y="164"/>
                  <a:pt x="4100" y="67"/>
                  <a:pt x="4447" y="145"/>
                </a:cubicBezTo>
                <a:cubicBezTo>
                  <a:pt x="4794" y="222"/>
                  <a:pt x="4641" y="546"/>
                  <a:pt x="4633" y="610"/>
                </a:cubicBezTo>
                <a:cubicBezTo>
                  <a:pt x="4625" y="674"/>
                  <a:pt x="4515" y="543"/>
                  <a:pt x="4400" y="530"/>
                </a:cubicBezTo>
                <a:cubicBezTo>
                  <a:pt x="4285" y="517"/>
                  <a:pt x="4146" y="508"/>
                  <a:pt x="3942" y="530"/>
                </a:cubicBezTo>
                <a:cubicBezTo>
                  <a:pt x="3738" y="552"/>
                  <a:pt x="3467" y="621"/>
                  <a:pt x="3174" y="665"/>
                </a:cubicBezTo>
                <a:cubicBezTo>
                  <a:pt x="2881" y="709"/>
                  <a:pt x="2510" y="811"/>
                  <a:pt x="2182" y="792"/>
                </a:cubicBezTo>
                <a:cubicBezTo>
                  <a:pt x="1854" y="773"/>
                  <a:pt x="1473" y="623"/>
                  <a:pt x="1205" y="550"/>
                </a:cubicBezTo>
                <a:cubicBezTo>
                  <a:pt x="937" y="477"/>
                  <a:pt x="741" y="397"/>
                  <a:pt x="571" y="354"/>
                </a:cubicBezTo>
                <a:cubicBezTo>
                  <a:pt x="401" y="311"/>
                  <a:pt x="282" y="291"/>
                  <a:pt x="187" y="290"/>
                </a:cubicBezTo>
                <a:cubicBezTo>
                  <a:pt x="92" y="289"/>
                  <a:pt x="39" y="337"/>
                  <a:pt x="0" y="34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4284" name="Freeform 12"/>
          <p:cNvSpPr>
            <a:spLocks/>
          </p:cNvSpPr>
          <p:nvPr/>
        </p:nvSpPr>
        <p:spPr bwMode="auto">
          <a:xfrm>
            <a:off x="685800" y="1941535"/>
            <a:ext cx="7366000" cy="1744662"/>
          </a:xfrm>
          <a:custGeom>
            <a:avLst/>
            <a:gdLst>
              <a:gd name="T0" fmla="*/ 2147483647 w 4640"/>
              <a:gd name="T1" fmla="*/ 2147483647 h 1099"/>
              <a:gd name="T2" fmla="*/ 2147483647 w 4640"/>
              <a:gd name="T3" fmla="*/ 2147483647 h 1099"/>
              <a:gd name="T4" fmla="*/ 2147483647 w 4640"/>
              <a:gd name="T5" fmla="*/ 2147483647 h 1099"/>
              <a:gd name="T6" fmla="*/ 2147483647 w 4640"/>
              <a:gd name="T7" fmla="*/ 2147483647 h 1099"/>
              <a:gd name="T8" fmla="*/ 2147483647 w 4640"/>
              <a:gd name="T9" fmla="*/ 2147483647 h 1099"/>
              <a:gd name="T10" fmla="*/ 2147483647 w 4640"/>
              <a:gd name="T11" fmla="*/ 2147483647 h 1099"/>
              <a:gd name="T12" fmla="*/ 2147483647 w 4640"/>
              <a:gd name="T13" fmla="*/ 2147483647 h 1099"/>
              <a:gd name="T14" fmla="*/ 2147483647 w 4640"/>
              <a:gd name="T15" fmla="*/ 2147483647 h 1099"/>
              <a:gd name="T16" fmla="*/ 2147483647 w 4640"/>
              <a:gd name="T17" fmla="*/ 2147483647 h 1099"/>
              <a:gd name="T18" fmla="*/ 2147483647 w 4640"/>
              <a:gd name="T19" fmla="*/ 2147483647 h 1099"/>
              <a:gd name="T20" fmla="*/ 2147483647 w 4640"/>
              <a:gd name="T21" fmla="*/ 2147483647 h 1099"/>
              <a:gd name="T22" fmla="*/ 2147483647 w 4640"/>
              <a:gd name="T23" fmla="*/ 2147483647 h 10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40"/>
              <a:gd name="T37" fmla="*/ 0 h 1099"/>
              <a:gd name="T38" fmla="*/ 4640 w 4640"/>
              <a:gd name="T39" fmla="*/ 1099 h 10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40" h="1099">
                <a:moveTo>
                  <a:pt x="462" y="115"/>
                </a:moveTo>
                <a:cubicBezTo>
                  <a:pt x="713" y="177"/>
                  <a:pt x="1361" y="484"/>
                  <a:pt x="1620" y="475"/>
                </a:cubicBezTo>
                <a:cubicBezTo>
                  <a:pt x="1879" y="466"/>
                  <a:pt x="1862" y="122"/>
                  <a:pt x="2016" y="61"/>
                </a:cubicBezTo>
                <a:cubicBezTo>
                  <a:pt x="2170" y="0"/>
                  <a:pt x="2398" y="26"/>
                  <a:pt x="2544" y="109"/>
                </a:cubicBezTo>
                <a:cubicBezTo>
                  <a:pt x="2690" y="192"/>
                  <a:pt x="2618" y="519"/>
                  <a:pt x="2892" y="559"/>
                </a:cubicBezTo>
                <a:cubicBezTo>
                  <a:pt x="3166" y="599"/>
                  <a:pt x="3902" y="366"/>
                  <a:pt x="4188" y="349"/>
                </a:cubicBezTo>
                <a:cubicBezTo>
                  <a:pt x="4474" y="332"/>
                  <a:pt x="4640" y="386"/>
                  <a:pt x="4608" y="457"/>
                </a:cubicBezTo>
                <a:cubicBezTo>
                  <a:pt x="4576" y="528"/>
                  <a:pt x="4411" y="679"/>
                  <a:pt x="3997" y="776"/>
                </a:cubicBezTo>
                <a:cubicBezTo>
                  <a:pt x="3583" y="873"/>
                  <a:pt x="2733" y="1099"/>
                  <a:pt x="2123" y="1038"/>
                </a:cubicBezTo>
                <a:cubicBezTo>
                  <a:pt x="1513" y="977"/>
                  <a:pt x="670" y="563"/>
                  <a:pt x="335" y="407"/>
                </a:cubicBezTo>
                <a:cubicBezTo>
                  <a:pt x="0" y="251"/>
                  <a:pt x="93" y="152"/>
                  <a:pt x="114" y="103"/>
                </a:cubicBezTo>
                <a:cubicBezTo>
                  <a:pt x="135" y="54"/>
                  <a:pt x="211" y="53"/>
                  <a:pt x="462" y="115"/>
                </a:cubicBezTo>
                <a:close/>
              </a:path>
            </a:pathLst>
          </a:custGeom>
          <a:solidFill>
            <a:srgbClr val="97BAFF">
              <a:alpha val="70195"/>
            </a:srgbClr>
          </a:solidFill>
          <a:ln w="952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038225" y="2154260"/>
            <a:ext cx="287338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A</a:t>
            </a:r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2535238" y="2635272"/>
            <a:ext cx="287337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F</a:t>
            </a:r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4838700" y="3043260"/>
            <a:ext cx="287338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O</a:t>
            </a:r>
          </a:p>
        </p:txBody>
      </p:sp>
      <p:sp>
        <p:nvSpPr>
          <p:cNvPr id="54288" name="Oval 16"/>
          <p:cNvSpPr>
            <a:spLocks noChangeArrowheads="1"/>
          </p:cNvSpPr>
          <p:nvPr/>
        </p:nvSpPr>
        <p:spPr bwMode="auto">
          <a:xfrm>
            <a:off x="6561138" y="2735285"/>
            <a:ext cx="287337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S</a:t>
            </a:r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 rot="-1003050">
            <a:off x="1346200" y="2974997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 rot="-1003050">
            <a:off x="4545013" y="2159022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 rot="-1003050">
            <a:off x="1920875" y="312898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 rot="-1003050">
            <a:off x="5219700" y="370048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auto">
          <a:xfrm rot="-1003050">
            <a:off x="6011863" y="213521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Oval 22"/>
          <p:cNvSpPr>
            <a:spLocks noChangeArrowheads="1"/>
          </p:cNvSpPr>
          <p:nvPr/>
        </p:nvSpPr>
        <p:spPr bwMode="auto">
          <a:xfrm rot="-1003050">
            <a:off x="3502025" y="3640160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79" name="Oval 23"/>
          <p:cNvSpPr>
            <a:spLocks noChangeArrowheads="1"/>
          </p:cNvSpPr>
          <p:nvPr/>
        </p:nvSpPr>
        <p:spPr bwMode="auto">
          <a:xfrm rot="-1003050">
            <a:off x="5905500" y="3549672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80" name="Oval 24"/>
          <p:cNvSpPr>
            <a:spLocks noChangeArrowheads="1"/>
          </p:cNvSpPr>
          <p:nvPr/>
        </p:nvSpPr>
        <p:spPr bwMode="auto">
          <a:xfrm rot="-1003050">
            <a:off x="4678363" y="3673497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54297" name="AutoShape 25"/>
          <p:cNvCxnSpPr>
            <a:cxnSpLocks noChangeShapeType="1"/>
            <a:stCxn id="54285" idx="4"/>
            <a:endCxn id="45073" idx="0"/>
          </p:cNvCxnSpPr>
          <p:nvPr/>
        </p:nvCxnSpPr>
        <p:spPr bwMode="auto">
          <a:xfrm>
            <a:off x="1182688" y="2443185"/>
            <a:ext cx="239712" cy="534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98" name="AutoShape 26"/>
          <p:cNvCxnSpPr>
            <a:cxnSpLocks noChangeShapeType="1"/>
            <a:stCxn id="45073" idx="5"/>
            <a:endCxn id="45075" idx="2"/>
          </p:cNvCxnSpPr>
          <p:nvPr/>
        </p:nvCxnSpPr>
        <p:spPr bwMode="auto">
          <a:xfrm>
            <a:off x="1547813" y="3133747"/>
            <a:ext cx="376237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99" name="AutoShape 27"/>
          <p:cNvCxnSpPr>
            <a:cxnSpLocks noChangeShapeType="1"/>
            <a:stCxn id="45075" idx="6"/>
            <a:endCxn id="54286" idx="2"/>
          </p:cNvCxnSpPr>
          <p:nvPr/>
        </p:nvCxnSpPr>
        <p:spPr bwMode="auto">
          <a:xfrm flipV="1">
            <a:off x="2132013" y="2779735"/>
            <a:ext cx="403225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300" name="AutoShape 28"/>
          <p:cNvCxnSpPr>
            <a:cxnSpLocks noChangeShapeType="1"/>
            <a:stCxn id="54286" idx="5"/>
            <a:endCxn id="54312" idx="2"/>
          </p:cNvCxnSpPr>
          <p:nvPr/>
        </p:nvCxnSpPr>
        <p:spPr bwMode="auto">
          <a:xfrm>
            <a:off x="2779713" y="2881335"/>
            <a:ext cx="4445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301" name="AutoShape 29"/>
          <p:cNvCxnSpPr>
            <a:cxnSpLocks noChangeShapeType="1"/>
            <a:stCxn id="54290" idx="4"/>
            <a:endCxn id="54287" idx="0"/>
          </p:cNvCxnSpPr>
          <p:nvPr/>
        </p:nvCxnSpPr>
        <p:spPr bwMode="auto">
          <a:xfrm>
            <a:off x="4683125" y="2370160"/>
            <a:ext cx="300038" cy="673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302" name="AutoShape 30"/>
          <p:cNvCxnSpPr>
            <a:cxnSpLocks noChangeShapeType="1"/>
            <a:stCxn id="54287" idx="5"/>
            <a:endCxn id="45076" idx="0"/>
          </p:cNvCxnSpPr>
          <p:nvPr/>
        </p:nvCxnSpPr>
        <p:spPr bwMode="auto">
          <a:xfrm>
            <a:off x="5083175" y="3289322"/>
            <a:ext cx="212725" cy="414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303" name="AutoShape 31"/>
          <p:cNvCxnSpPr>
            <a:cxnSpLocks noChangeShapeType="1"/>
            <a:stCxn id="45076" idx="6"/>
            <a:endCxn id="45079" idx="2"/>
          </p:cNvCxnSpPr>
          <p:nvPr/>
        </p:nvCxnSpPr>
        <p:spPr bwMode="auto">
          <a:xfrm flipV="1">
            <a:off x="5430838" y="3687785"/>
            <a:ext cx="477837" cy="88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304" name="AutoShape 32"/>
          <p:cNvCxnSpPr>
            <a:cxnSpLocks noChangeShapeType="1"/>
            <a:stCxn id="45079" idx="0"/>
            <a:endCxn id="54293" idx="3"/>
          </p:cNvCxnSpPr>
          <p:nvPr/>
        </p:nvCxnSpPr>
        <p:spPr bwMode="auto">
          <a:xfrm flipV="1">
            <a:off x="5981700" y="2336822"/>
            <a:ext cx="85725" cy="1216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305" name="AutoShape 33"/>
          <p:cNvCxnSpPr>
            <a:cxnSpLocks noChangeShapeType="1"/>
            <a:stCxn id="54293" idx="5"/>
            <a:endCxn id="54288" idx="1"/>
          </p:cNvCxnSpPr>
          <p:nvPr/>
        </p:nvCxnSpPr>
        <p:spPr bwMode="auto">
          <a:xfrm>
            <a:off x="6213475" y="2293960"/>
            <a:ext cx="390525" cy="484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4306" name="Oval 34"/>
          <p:cNvSpPr>
            <a:spLocks noChangeArrowheads="1"/>
          </p:cNvSpPr>
          <p:nvPr/>
        </p:nvSpPr>
        <p:spPr bwMode="auto">
          <a:xfrm rot="-1003050">
            <a:off x="2124075" y="177643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7" name="Oval 35"/>
          <p:cNvSpPr>
            <a:spLocks noChangeArrowheads="1"/>
          </p:cNvSpPr>
          <p:nvPr/>
        </p:nvSpPr>
        <p:spPr bwMode="auto">
          <a:xfrm>
            <a:off x="7480300" y="2578122"/>
            <a:ext cx="287338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T</a:t>
            </a:r>
          </a:p>
        </p:txBody>
      </p:sp>
      <p:cxnSp>
        <p:nvCxnSpPr>
          <p:cNvPr id="54308" name="AutoShape 36"/>
          <p:cNvCxnSpPr>
            <a:cxnSpLocks noChangeShapeType="1"/>
            <a:stCxn id="54288" idx="6"/>
            <a:endCxn id="54307" idx="2"/>
          </p:cNvCxnSpPr>
          <p:nvPr/>
        </p:nvCxnSpPr>
        <p:spPr bwMode="auto">
          <a:xfrm flipV="1">
            <a:off x="6848475" y="2722585"/>
            <a:ext cx="63182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4309" name="Oval 37"/>
          <p:cNvSpPr>
            <a:spLocks noChangeArrowheads="1"/>
          </p:cNvSpPr>
          <p:nvPr/>
        </p:nvSpPr>
        <p:spPr bwMode="auto">
          <a:xfrm rot="-1003050">
            <a:off x="3851275" y="2136797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4310" name="AutoShape 38"/>
          <p:cNvCxnSpPr>
            <a:cxnSpLocks noChangeShapeType="1"/>
            <a:stCxn id="54309" idx="5"/>
            <a:endCxn id="54290" idx="2"/>
          </p:cNvCxnSpPr>
          <p:nvPr/>
        </p:nvCxnSpPr>
        <p:spPr bwMode="auto">
          <a:xfrm>
            <a:off x="4052888" y="2295547"/>
            <a:ext cx="4953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095" name="Oval 39"/>
          <p:cNvSpPr>
            <a:spLocks noChangeArrowheads="1"/>
          </p:cNvSpPr>
          <p:nvPr/>
        </p:nvSpPr>
        <p:spPr bwMode="auto">
          <a:xfrm rot="-1003050">
            <a:off x="4068763" y="378938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312" name="Oval 40"/>
          <p:cNvSpPr>
            <a:spLocks noChangeArrowheads="1"/>
          </p:cNvSpPr>
          <p:nvPr/>
        </p:nvSpPr>
        <p:spPr bwMode="auto">
          <a:xfrm>
            <a:off x="3224213" y="2927372"/>
            <a:ext cx="287337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G</a:t>
            </a:r>
          </a:p>
        </p:txBody>
      </p:sp>
      <p:cxnSp>
        <p:nvCxnSpPr>
          <p:cNvPr id="54313" name="AutoShape 41"/>
          <p:cNvCxnSpPr>
            <a:cxnSpLocks noChangeShapeType="1"/>
            <a:stCxn id="54312" idx="7"/>
            <a:endCxn id="54309" idx="3"/>
          </p:cNvCxnSpPr>
          <p:nvPr/>
        </p:nvCxnSpPr>
        <p:spPr bwMode="auto">
          <a:xfrm flipV="1">
            <a:off x="3468688" y="2338410"/>
            <a:ext cx="438150" cy="631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4314" name="Oval 42"/>
          <p:cNvSpPr>
            <a:spLocks noChangeArrowheads="1"/>
          </p:cNvSpPr>
          <p:nvPr/>
        </p:nvSpPr>
        <p:spPr bwMode="auto">
          <a:xfrm>
            <a:off x="3948113" y="3260747"/>
            <a:ext cx="287337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I</a:t>
            </a:r>
          </a:p>
        </p:txBody>
      </p:sp>
      <p:sp>
        <p:nvSpPr>
          <p:cNvPr id="54315" name="Oval 43"/>
          <p:cNvSpPr>
            <a:spLocks noChangeArrowheads="1"/>
          </p:cNvSpPr>
          <p:nvPr/>
        </p:nvSpPr>
        <p:spPr bwMode="auto">
          <a:xfrm>
            <a:off x="3963988" y="2919435"/>
            <a:ext cx="287337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H</a:t>
            </a:r>
          </a:p>
        </p:txBody>
      </p:sp>
      <p:cxnSp>
        <p:nvCxnSpPr>
          <p:cNvPr id="54316" name="AutoShape 44"/>
          <p:cNvCxnSpPr>
            <a:cxnSpLocks noChangeShapeType="1"/>
            <a:stCxn id="54312" idx="6"/>
            <a:endCxn id="54315" idx="2"/>
          </p:cNvCxnSpPr>
          <p:nvPr/>
        </p:nvCxnSpPr>
        <p:spPr bwMode="auto">
          <a:xfrm flipV="1">
            <a:off x="3511550" y="3063897"/>
            <a:ext cx="452438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317" name="AutoShape 45"/>
          <p:cNvCxnSpPr>
            <a:cxnSpLocks noChangeShapeType="1"/>
            <a:stCxn id="54312" idx="4"/>
            <a:endCxn id="45078" idx="0"/>
          </p:cNvCxnSpPr>
          <p:nvPr/>
        </p:nvCxnSpPr>
        <p:spPr bwMode="auto">
          <a:xfrm rot="16200000" flipH="1">
            <a:off x="3258344" y="3325041"/>
            <a:ext cx="428625" cy="211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318" name="AutoShape 46"/>
          <p:cNvCxnSpPr>
            <a:cxnSpLocks noChangeShapeType="1"/>
            <a:stCxn id="54315" idx="6"/>
            <a:endCxn id="54287" idx="2"/>
          </p:cNvCxnSpPr>
          <p:nvPr/>
        </p:nvCxnSpPr>
        <p:spPr bwMode="auto">
          <a:xfrm>
            <a:off x="4251325" y="3063897"/>
            <a:ext cx="587375" cy="123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319" name="AutoShape 47"/>
          <p:cNvCxnSpPr>
            <a:cxnSpLocks noChangeShapeType="1"/>
            <a:stCxn id="54287" idx="4"/>
            <a:endCxn id="45080" idx="7"/>
          </p:cNvCxnSpPr>
          <p:nvPr/>
        </p:nvCxnSpPr>
        <p:spPr bwMode="auto">
          <a:xfrm flipH="1">
            <a:off x="4837113" y="3332185"/>
            <a:ext cx="146050" cy="354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54320" name="Text Box 48"/>
          <p:cNvSpPr txBox="1">
            <a:spLocks noChangeArrowheads="1"/>
          </p:cNvSpPr>
          <p:nvPr/>
        </p:nvSpPr>
        <p:spPr bwMode="auto">
          <a:xfrm>
            <a:off x="4048125" y="4148160"/>
            <a:ext cx="1225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Enterprise</a:t>
            </a:r>
          </a:p>
        </p:txBody>
      </p:sp>
      <p:sp>
        <p:nvSpPr>
          <p:cNvPr id="54321" name="Text Box 49"/>
          <p:cNvSpPr txBox="1">
            <a:spLocks noChangeArrowheads="1"/>
          </p:cNvSpPr>
          <p:nvPr/>
        </p:nvSpPr>
        <p:spPr bwMode="auto">
          <a:xfrm>
            <a:off x="6535738" y="4148160"/>
            <a:ext cx="1212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Inter-prise</a:t>
            </a:r>
          </a:p>
        </p:txBody>
      </p:sp>
      <p:sp>
        <p:nvSpPr>
          <p:cNvPr id="54322" name="Oval 50"/>
          <p:cNvSpPr>
            <a:spLocks noChangeArrowheads="1"/>
          </p:cNvSpPr>
          <p:nvPr/>
        </p:nvSpPr>
        <p:spPr bwMode="auto">
          <a:xfrm rot="-1003050">
            <a:off x="2771775" y="191931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3" name="Freeform 51"/>
          <p:cNvSpPr>
            <a:spLocks/>
          </p:cNvSpPr>
          <p:nvPr/>
        </p:nvSpPr>
        <p:spPr bwMode="auto">
          <a:xfrm>
            <a:off x="611188" y="4222772"/>
            <a:ext cx="431800" cy="215900"/>
          </a:xfrm>
          <a:custGeom>
            <a:avLst/>
            <a:gdLst>
              <a:gd name="T0" fmla="*/ 2147483647 w 4663"/>
              <a:gd name="T1" fmla="*/ 2147483647 h 1047"/>
              <a:gd name="T2" fmla="*/ 2147483647 w 4663"/>
              <a:gd name="T3" fmla="*/ 2147483647 h 1047"/>
              <a:gd name="T4" fmla="*/ 2147483647 w 4663"/>
              <a:gd name="T5" fmla="*/ 2147483647 h 1047"/>
              <a:gd name="T6" fmla="*/ 2147483647 w 4663"/>
              <a:gd name="T7" fmla="*/ 2147483647 h 1047"/>
              <a:gd name="T8" fmla="*/ 2147483647 w 4663"/>
              <a:gd name="T9" fmla="*/ 2147483647 h 1047"/>
              <a:gd name="T10" fmla="*/ 2147483647 w 4663"/>
              <a:gd name="T11" fmla="*/ 2147483647 h 1047"/>
              <a:gd name="T12" fmla="*/ 2147483647 w 4663"/>
              <a:gd name="T13" fmla="*/ 2147483647 h 1047"/>
              <a:gd name="T14" fmla="*/ 2147483647 w 4663"/>
              <a:gd name="T15" fmla="*/ 2147483647 h 1047"/>
              <a:gd name="T16" fmla="*/ 2147483647 w 4663"/>
              <a:gd name="T17" fmla="*/ 2147483647 h 1047"/>
              <a:gd name="T18" fmla="*/ 2147483647 w 4663"/>
              <a:gd name="T19" fmla="*/ 2147483647 h 10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63"/>
              <a:gd name="T31" fmla="*/ 0 h 1047"/>
              <a:gd name="T32" fmla="*/ 4663 w 4663"/>
              <a:gd name="T33" fmla="*/ 1047 h 10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63" h="1047">
                <a:moveTo>
                  <a:pt x="539" y="60"/>
                </a:moveTo>
                <a:cubicBezTo>
                  <a:pt x="835" y="127"/>
                  <a:pt x="1513" y="386"/>
                  <a:pt x="1837" y="462"/>
                </a:cubicBezTo>
                <a:cubicBezTo>
                  <a:pt x="2162" y="538"/>
                  <a:pt x="2097" y="553"/>
                  <a:pt x="2489" y="517"/>
                </a:cubicBezTo>
                <a:cubicBezTo>
                  <a:pt x="2881" y="481"/>
                  <a:pt x="3835" y="254"/>
                  <a:pt x="4192" y="241"/>
                </a:cubicBezTo>
                <a:cubicBezTo>
                  <a:pt x="4550" y="229"/>
                  <a:pt x="4663" y="361"/>
                  <a:pt x="4632" y="441"/>
                </a:cubicBezTo>
                <a:cubicBezTo>
                  <a:pt x="4600" y="522"/>
                  <a:pt x="4423" y="633"/>
                  <a:pt x="4006" y="724"/>
                </a:cubicBezTo>
                <a:cubicBezTo>
                  <a:pt x="3589" y="815"/>
                  <a:pt x="2742" y="1047"/>
                  <a:pt x="2132" y="986"/>
                </a:cubicBezTo>
                <a:cubicBezTo>
                  <a:pt x="1522" y="925"/>
                  <a:pt x="688" y="509"/>
                  <a:pt x="344" y="355"/>
                </a:cubicBezTo>
                <a:cubicBezTo>
                  <a:pt x="0" y="201"/>
                  <a:pt x="33" y="110"/>
                  <a:pt x="65" y="61"/>
                </a:cubicBezTo>
                <a:cubicBezTo>
                  <a:pt x="97" y="11"/>
                  <a:pt x="244" y="0"/>
                  <a:pt x="539" y="60"/>
                </a:cubicBezTo>
                <a:close/>
              </a:path>
            </a:pathLst>
          </a:custGeom>
          <a:solidFill>
            <a:srgbClr val="97BAFF"/>
          </a:solidFill>
          <a:ln w="952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5108" name="Freeform 52"/>
          <p:cNvSpPr>
            <a:spLocks/>
          </p:cNvSpPr>
          <p:nvPr/>
        </p:nvSpPr>
        <p:spPr bwMode="auto">
          <a:xfrm>
            <a:off x="3635375" y="4259285"/>
            <a:ext cx="454025" cy="144462"/>
          </a:xfrm>
          <a:custGeom>
            <a:avLst/>
            <a:gdLst>
              <a:gd name="T0" fmla="*/ 2147483647 w 4844"/>
              <a:gd name="T1" fmla="*/ 2147483647 h 1364"/>
              <a:gd name="T2" fmla="*/ 617572542 w 4844"/>
              <a:gd name="T3" fmla="*/ 2147483647 h 1364"/>
              <a:gd name="T4" fmla="*/ 2147483647 w 4844"/>
              <a:gd name="T5" fmla="*/ 2138405403 h 1364"/>
              <a:gd name="T6" fmla="*/ 2147483647 w 4844"/>
              <a:gd name="T7" fmla="*/ 2147483647 h 1364"/>
              <a:gd name="T8" fmla="*/ 2147483647 w 4844"/>
              <a:gd name="T9" fmla="*/ 2147483647 h 1364"/>
              <a:gd name="T10" fmla="*/ 2147483647 w 4844"/>
              <a:gd name="T11" fmla="*/ 2147483647 h 1364"/>
              <a:gd name="T12" fmla="*/ 2147483647 w 4844"/>
              <a:gd name="T13" fmla="*/ 2147483647 h 1364"/>
              <a:gd name="T14" fmla="*/ 2147483647 w 4844"/>
              <a:gd name="T15" fmla="*/ 2147483647 h 1364"/>
              <a:gd name="T16" fmla="*/ 2147483647 w 4844"/>
              <a:gd name="T17" fmla="*/ 2147483647 h 1364"/>
              <a:gd name="T18" fmla="*/ 2147483647 w 4844"/>
              <a:gd name="T19" fmla="*/ 2147483647 h 1364"/>
              <a:gd name="T20" fmla="*/ 2147483647 w 4844"/>
              <a:gd name="T21" fmla="*/ 2147483647 h 13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44"/>
              <a:gd name="T34" fmla="*/ 0 h 1364"/>
              <a:gd name="T35" fmla="*/ 4844 w 4844"/>
              <a:gd name="T36" fmla="*/ 1364 h 13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44" h="1364">
                <a:moveTo>
                  <a:pt x="423" y="766"/>
                </a:moveTo>
                <a:cubicBezTo>
                  <a:pt x="67" y="611"/>
                  <a:pt x="15" y="487"/>
                  <a:pt x="8" y="362"/>
                </a:cubicBezTo>
                <a:cubicBezTo>
                  <a:pt x="0" y="237"/>
                  <a:pt x="50" y="0"/>
                  <a:pt x="380" y="17"/>
                </a:cubicBezTo>
                <a:cubicBezTo>
                  <a:pt x="710" y="33"/>
                  <a:pt x="1594" y="384"/>
                  <a:pt x="1984" y="462"/>
                </a:cubicBezTo>
                <a:cubicBezTo>
                  <a:pt x="2374" y="540"/>
                  <a:pt x="2335" y="521"/>
                  <a:pt x="2717" y="484"/>
                </a:cubicBezTo>
                <a:cubicBezTo>
                  <a:pt x="3099" y="447"/>
                  <a:pt x="3937" y="252"/>
                  <a:pt x="4277" y="237"/>
                </a:cubicBezTo>
                <a:cubicBezTo>
                  <a:pt x="4617" y="222"/>
                  <a:pt x="4694" y="300"/>
                  <a:pt x="4757" y="392"/>
                </a:cubicBezTo>
                <a:cubicBezTo>
                  <a:pt x="4820" y="484"/>
                  <a:pt x="4844" y="654"/>
                  <a:pt x="4654" y="788"/>
                </a:cubicBezTo>
                <a:cubicBezTo>
                  <a:pt x="4464" y="922"/>
                  <a:pt x="4035" y="1116"/>
                  <a:pt x="3617" y="1199"/>
                </a:cubicBezTo>
                <a:cubicBezTo>
                  <a:pt x="3198" y="1283"/>
                  <a:pt x="2673" y="1364"/>
                  <a:pt x="2141" y="1292"/>
                </a:cubicBezTo>
                <a:cubicBezTo>
                  <a:pt x="1609" y="1220"/>
                  <a:pt x="781" y="876"/>
                  <a:pt x="423" y="76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5109" name="Freeform 53"/>
          <p:cNvSpPr>
            <a:spLocks/>
          </p:cNvSpPr>
          <p:nvPr/>
        </p:nvSpPr>
        <p:spPr bwMode="auto">
          <a:xfrm>
            <a:off x="6084888" y="4265635"/>
            <a:ext cx="503237" cy="131762"/>
          </a:xfrm>
          <a:custGeom>
            <a:avLst/>
            <a:gdLst>
              <a:gd name="T0" fmla="*/ 0 w 4794"/>
              <a:gd name="T1" fmla="*/ 2147483647 h 811"/>
              <a:gd name="T2" fmla="*/ 2147483647 w 4794"/>
              <a:gd name="T3" fmla="*/ 2147483647 h 811"/>
              <a:gd name="T4" fmla="*/ 2147483647 w 4794"/>
              <a:gd name="T5" fmla="*/ 2147483647 h 811"/>
              <a:gd name="T6" fmla="*/ 2147483647 w 4794"/>
              <a:gd name="T7" fmla="*/ 2147483647 h 811"/>
              <a:gd name="T8" fmla="*/ 2147483647 w 4794"/>
              <a:gd name="T9" fmla="*/ 2147483647 h 811"/>
              <a:gd name="T10" fmla="*/ 2147483647 w 4794"/>
              <a:gd name="T11" fmla="*/ 2147483647 h 811"/>
              <a:gd name="T12" fmla="*/ 2147483647 w 4794"/>
              <a:gd name="T13" fmla="*/ 2147483647 h 811"/>
              <a:gd name="T14" fmla="*/ 2147483647 w 4794"/>
              <a:gd name="T15" fmla="*/ 2147483647 h 811"/>
              <a:gd name="T16" fmla="*/ 2147483647 w 4794"/>
              <a:gd name="T17" fmla="*/ 2147483647 h 811"/>
              <a:gd name="T18" fmla="*/ 2147483647 w 4794"/>
              <a:gd name="T19" fmla="*/ 2147483647 h 811"/>
              <a:gd name="T20" fmla="*/ 2147483647 w 4794"/>
              <a:gd name="T21" fmla="*/ 2147483647 h 811"/>
              <a:gd name="T22" fmla="*/ 2147483647 w 4794"/>
              <a:gd name="T23" fmla="*/ 2147483647 h 811"/>
              <a:gd name="T24" fmla="*/ 0 w 4794"/>
              <a:gd name="T25" fmla="*/ 2147483647 h 8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794"/>
              <a:gd name="T40" fmla="*/ 0 h 811"/>
              <a:gd name="T41" fmla="*/ 4794 w 4794"/>
              <a:gd name="T42" fmla="*/ 811 h 8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794" h="811">
                <a:moveTo>
                  <a:pt x="0" y="349"/>
                </a:moveTo>
                <a:cubicBezTo>
                  <a:pt x="29" y="305"/>
                  <a:pt x="7" y="68"/>
                  <a:pt x="432" y="34"/>
                </a:cubicBezTo>
                <a:cubicBezTo>
                  <a:pt x="857" y="0"/>
                  <a:pt x="1883" y="128"/>
                  <a:pt x="2552" y="146"/>
                </a:cubicBezTo>
                <a:cubicBezTo>
                  <a:pt x="3221" y="164"/>
                  <a:pt x="4100" y="67"/>
                  <a:pt x="4447" y="145"/>
                </a:cubicBezTo>
                <a:cubicBezTo>
                  <a:pt x="4794" y="222"/>
                  <a:pt x="4641" y="546"/>
                  <a:pt x="4633" y="610"/>
                </a:cubicBezTo>
                <a:cubicBezTo>
                  <a:pt x="4625" y="674"/>
                  <a:pt x="4515" y="543"/>
                  <a:pt x="4400" y="530"/>
                </a:cubicBezTo>
                <a:cubicBezTo>
                  <a:pt x="4285" y="517"/>
                  <a:pt x="4146" y="508"/>
                  <a:pt x="3942" y="530"/>
                </a:cubicBezTo>
                <a:cubicBezTo>
                  <a:pt x="3738" y="552"/>
                  <a:pt x="3467" y="621"/>
                  <a:pt x="3174" y="665"/>
                </a:cubicBezTo>
                <a:cubicBezTo>
                  <a:pt x="2881" y="709"/>
                  <a:pt x="2510" y="811"/>
                  <a:pt x="2182" y="792"/>
                </a:cubicBezTo>
                <a:cubicBezTo>
                  <a:pt x="1854" y="773"/>
                  <a:pt x="1473" y="623"/>
                  <a:pt x="1205" y="550"/>
                </a:cubicBezTo>
                <a:cubicBezTo>
                  <a:pt x="937" y="477"/>
                  <a:pt x="741" y="397"/>
                  <a:pt x="571" y="354"/>
                </a:cubicBezTo>
                <a:cubicBezTo>
                  <a:pt x="401" y="311"/>
                  <a:pt x="282" y="291"/>
                  <a:pt x="187" y="290"/>
                </a:cubicBezTo>
                <a:cubicBezTo>
                  <a:pt x="92" y="289"/>
                  <a:pt x="39" y="337"/>
                  <a:pt x="0" y="34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cxnSp>
        <p:nvCxnSpPr>
          <p:cNvPr id="54326" name="AutoShape 54"/>
          <p:cNvCxnSpPr>
            <a:cxnSpLocks noChangeShapeType="1"/>
            <a:stCxn id="45078" idx="6"/>
            <a:endCxn id="54314" idx="3"/>
          </p:cNvCxnSpPr>
          <p:nvPr/>
        </p:nvCxnSpPr>
        <p:spPr bwMode="auto">
          <a:xfrm flipV="1">
            <a:off x="3713163" y="3506810"/>
            <a:ext cx="277812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327" name="AutoShape 55"/>
          <p:cNvCxnSpPr>
            <a:cxnSpLocks noChangeShapeType="1"/>
            <a:stCxn id="54314" idx="4"/>
            <a:endCxn id="45095" idx="0"/>
          </p:cNvCxnSpPr>
          <p:nvPr/>
        </p:nvCxnSpPr>
        <p:spPr bwMode="auto">
          <a:xfrm>
            <a:off x="4092575" y="3549672"/>
            <a:ext cx="52388" cy="242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328" name="AutoShape 56"/>
          <p:cNvCxnSpPr>
            <a:cxnSpLocks noChangeShapeType="1"/>
            <a:stCxn id="45095" idx="6"/>
            <a:endCxn id="45080" idx="2"/>
          </p:cNvCxnSpPr>
          <p:nvPr/>
        </p:nvCxnSpPr>
        <p:spPr bwMode="auto">
          <a:xfrm flipV="1">
            <a:off x="4279900" y="3811610"/>
            <a:ext cx="401638" cy="5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4329" name="Text Box 57"/>
          <p:cNvSpPr txBox="1">
            <a:spLocks noChangeArrowheads="1"/>
          </p:cNvSpPr>
          <p:nvPr/>
        </p:nvSpPr>
        <p:spPr bwMode="auto">
          <a:xfrm>
            <a:off x="106363" y="5013347"/>
            <a:ext cx="8929687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/>
              <a:t>- Active node are specialists that define the process dynamics and can only have an interface to the Enterprise knowledge portals</a:t>
            </a:r>
          </a:p>
          <a:p>
            <a:pPr>
              <a:buFontTx/>
              <a:buChar char="-"/>
            </a:pPr>
            <a:r>
              <a:rPr lang="en-GB" sz="1600" dirty="0"/>
              <a:t> Dumb nodes are non specialists and are information/data pushers and these roles may be incorporated into the enterprise information systems</a:t>
            </a:r>
          </a:p>
          <a:p>
            <a:r>
              <a:rPr lang="en-GB" sz="1600" dirty="0"/>
              <a:t>- External node are specialists in a sub-process level and therefore should be considered while designing the enterprise information systems</a:t>
            </a:r>
          </a:p>
        </p:txBody>
      </p:sp>
      <p:sp>
        <p:nvSpPr>
          <p:cNvPr id="5433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72513" y="6381750"/>
            <a:ext cx="471487" cy="476250"/>
          </a:xfrm>
          <a:noFill/>
        </p:spPr>
        <p:txBody>
          <a:bodyPr/>
          <a:lstStyle/>
          <a:p>
            <a:fld id="{D53236E5-FF0D-4567-AFCA-977BECFDAEE3}" type="slidenum">
              <a:rPr lang="en-GB" smtClean="0"/>
              <a:pPr/>
              <a:t>35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Hot-dog theory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666750" y="4614885"/>
            <a:ext cx="287338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endParaRPr lang="en-US"/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3754438" y="4651397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6175375" y="4651397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990600" y="4576785"/>
            <a:ext cx="1492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Active nodes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048125" y="4576785"/>
            <a:ext cx="1479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Dumb nodes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535738" y="4576785"/>
            <a:ext cx="1708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External nodes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990600" y="4148160"/>
            <a:ext cx="2470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Knowledge workspace</a:t>
            </a:r>
          </a:p>
        </p:txBody>
      </p:sp>
      <p:sp>
        <p:nvSpPr>
          <p:cNvPr id="44042" name="Freeform 10"/>
          <p:cNvSpPr>
            <a:spLocks/>
          </p:cNvSpPr>
          <p:nvPr/>
        </p:nvSpPr>
        <p:spPr bwMode="auto">
          <a:xfrm>
            <a:off x="517525" y="1987572"/>
            <a:ext cx="7689850" cy="2165350"/>
          </a:xfrm>
          <a:custGeom>
            <a:avLst/>
            <a:gdLst>
              <a:gd name="T0" fmla="*/ 2147483647 w 4844"/>
              <a:gd name="T1" fmla="*/ 2147483647 h 1364"/>
              <a:gd name="T2" fmla="*/ 2147483647 w 4844"/>
              <a:gd name="T3" fmla="*/ 2147483647 h 1364"/>
              <a:gd name="T4" fmla="*/ 2147483647 w 4844"/>
              <a:gd name="T5" fmla="*/ 2147483647 h 1364"/>
              <a:gd name="T6" fmla="*/ 2147483647 w 4844"/>
              <a:gd name="T7" fmla="*/ 2147483647 h 1364"/>
              <a:gd name="T8" fmla="*/ 2147483647 w 4844"/>
              <a:gd name="T9" fmla="*/ 2147483647 h 1364"/>
              <a:gd name="T10" fmla="*/ 2147483647 w 4844"/>
              <a:gd name="T11" fmla="*/ 2147483647 h 1364"/>
              <a:gd name="T12" fmla="*/ 2147483647 w 4844"/>
              <a:gd name="T13" fmla="*/ 2147483647 h 1364"/>
              <a:gd name="T14" fmla="*/ 2147483647 w 4844"/>
              <a:gd name="T15" fmla="*/ 2147483647 h 1364"/>
              <a:gd name="T16" fmla="*/ 2147483647 w 4844"/>
              <a:gd name="T17" fmla="*/ 2147483647 h 1364"/>
              <a:gd name="T18" fmla="*/ 2147483647 w 4844"/>
              <a:gd name="T19" fmla="*/ 2147483647 h 1364"/>
              <a:gd name="T20" fmla="*/ 2147483647 w 4844"/>
              <a:gd name="T21" fmla="*/ 2147483647 h 13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44"/>
              <a:gd name="T34" fmla="*/ 0 h 1364"/>
              <a:gd name="T35" fmla="*/ 4844 w 4844"/>
              <a:gd name="T36" fmla="*/ 1364 h 13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44" h="1364">
                <a:moveTo>
                  <a:pt x="423" y="766"/>
                </a:moveTo>
                <a:cubicBezTo>
                  <a:pt x="67" y="611"/>
                  <a:pt x="15" y="487"/>
                  <a:pt x="8" y="362"/>
                </a:cubicBezTo>
                <a:cubicBezTo>
                  <a:pt x="0" y="237"/>
                  <a:pt x="50" y="0"/>
                  <a:pt x="380" y="17"/>
                </a:cubicBezTo>
                <a:cubicBezTo>
                  <a:pt x="710" y="33"/>
                  <a:pt x="1594" y="384"/>
                  <a:pt x="1984" y="462"/>
                </a:cubicBezTo>
                <a:cubicBezTo>
                  <a:pt x="2374" y="540"/>
                  <a:pt x="2335" y="521"/>
                  <a:pt x="2717" y="484"/>
                </a:cubicBezTo>
                <a:cubicBezTo>
                  <a:pt x="3099" y="447"/>
                  <a:pt x="3937" y="252"/>
                  <a:pt x="4277" y="237"/>
                </a:cubicBezTo>
                <a:cubicBezTo>
                  <a:pt x="4617" y="222"/>
                  <a:pt x="4694" y="300"/>
                  <a:pt x="4757" y="392"/>
                </a:cubicBezTo>
                <a:cubicBezTo>
                  <a:pt x="4820" y="484"/>
                  <a:pt x="4844" y="654"/>
                  <a:pt x="4654" y="788"/>
                </a:cubicBezTo>
                <a:cubicBezTo>
                  <a:pt x="4464" y="922"/>
                  <a:pt x="4035" y="1116"/>
                  <a:pt x="3617" y="1199"/>
                </a:cubicBezTo>
                <a:cubicBezTo>
                  <a:pt x="3198" y="1283"/>
                  <a:pt x="2673" y="1364"/>
                  <a:pt x="2141" y="1292"/>
                </a:cubicBezTo>
                <a:cubicBezTo>
                  <a:pt x="1609" y="1220"/>
                  <a:pt x="781" y="876"/>
                  <a:pt x="423" y="76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4043" name="Freeform 11"/>
          <p:cNvSpPr>
            <a:spLocks/>
          </p:cNvSpPr>
          <p:nvPr/>
        </p:nvSpPr>
        <p:spPr bwMode="auto">
          <a:xfrm>
            <a:off x="719138" y="1484335"/>
            <a:ext cx="7610475" cy="1287462"/>
          </a:xfrm>
          <a:custGeom>
            <a:avLst/>
            <a:gdLst>
              <a:gd name="T0" fmla="*/ 0 w 4794"/>
              <a:gd name="T1" fmla="*/ 2147483647 h 811"/>
              <a:gd name="T2" fmla="*/ 2147483647 w 4794"/>
              <a:gd name="T3" fmla="*/ 2147483647 h 811"/>
              <a:gd name="T4" fmla="*/ 2147483647 w 4794"/>
              <a:gd name="T5" fmla="*/ 2147483647 h 811"/>
              <a:gd name="T6" fmla="*/ 2147483647 w 4794"/>
              <a:gd name="T7" fmla="*/ 2147483647 h 811"/>
              <a:gd name="T8" fmla="*/ 2147483647 w 4794"/>
              <a:gd name="T9" fmla="*/ 2147483647 h 811"/>
              <a:gd name="T10" fmla="*/ 2147483647 w 4794"/>
              <a:gd name="T11" fmla="*/ 2147483647 h 811"/>
              <a:gd name="T12" fmla="*/ 2147483647 w 4794"/>
              <a:gd name="T13" fmla="*/ 2147483647 h 811"/>
              <a:gd name="T14" fmla="*/ 2147483647 w 4794"/>
              <a:gd name="T15" fmla="*/ 2147483647 h 811"/>
              <a:gd name="T16" fmla="*/ 2147483647 w 4794"/>
              <a:gd name="T17" fmla="*/ 2147483647 h 811"/>
              <a:gd name="T18" fmla="*/ 2147483647 w 4794"/>
              <a:gd name="T19" fmla="*/ 2147483647 h 811"/>
              <a:gd name="T20" fmla="*/ 2147483647 w 4794"/>
              <a:gd name="T21" fmla="*/ 2147483647 h 811"/>
              <a:gd name="T22" fmla="*/ 2147483647 w 4794"/>
              <a:gd name="T23" fmla="*/ 2147483647 h 811"/>
              <a:gd name="T24" fmla="*/ 0 w 4794"/>
              <a:gd name="T25" fmla="*/ 2147483647 h 8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794"/>
              <a:gd name="T40" fmla="*/ 0 h 811"/>
              <a:gd name="T41" fmla="*/ 4794 w 4794"/>
              <a:gd name="T42" fmla="*/ 811 h 8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794" h="811">
                <a:moveTo>
                  <a:pt x="0" y="349"/>
                </a:moveTo>
                <a:cubicBezTo>
                  <a:pt x="29" y="305"/>
                  <a:pt x="7" y="68"/>
                  <a:pt x="432" y="34"/>
                </a:cubicBezTo>
                <a:cubicBezTo>
                  <a:pt x="857" y="0"/>
                  <a:pt x="1883" y="128"/>
                  <a:pt x="2552" y="146"/>
                </a:cubicBezTo>
                <a:cubicBezTo>
                  <a:pt x="3221" y="164"/>
                  <a:pt x="4100" y="67"/>
                  <a:pt x="4447" y="145"/>
                </a:cubicBezTo>
                <a:cubicBezTo>
                  <a:pt x="4794" y="222"/>
                  <a:pt x="4641" y="546"/>
                  <a:pt x="4633" y="610"/>
                </a:cubicBezTo>
                <a:cubicBezTo>
                  <a:pt x="4625" y="674"/>
                  <a:pt x="4515" y="543"/>
                  <a:pt x="4400" y="530"/>
                </a:cubicBezTo>
                <a:cubicBezTo>
                  <a:pt x="4285" y="517"/>
                  <a:pt x="4146" y="508"/>
                  <a:pt x="3942" y="530"/>
                </a:cubicBezTo>
                <a:cubicBezTo>
                  <a:pt x="3738" y="552"/>
                  <a:pt x="3467" y="621"/>
                  <a:pt x="3174" y="665"/>
                </a:cubicBezTo>
                <a:cubicBezTo>
                  <a:pt x="2881" y="709"/>
                  <a:pt x="2510" y="811"/>
                  <a:pt x="2182" y="792"/>
                </a:cubicBezTo>
                <a:cubicBezTo>
                  <a:pt x="1854" y="773"/>
                  <a:pt x="1473" y="623"/>
                  <a:pt x="1205" y="550"/>
                </a:cubicBezTo>
                <a:cubicBezTo>
                  <a:pt x="937" y="477"/>
                  <a:pt x="741" y="397"/>
                  <a:pt x="571" y="354"/>
                </a:cubicBezTo>
                <a:cubicBezTo>
                  <a:pt x="401" y="311"/>
                  <a:pt x="282" y="291"/>
                  <a:pt x="187" y="290"/>
                </a:cubicBezTo>
                <a:cubicBezTo>
                  <a:pt x="92" y="289"/>
                  <a:pt x="39" y="337"/>
                  <a:pt x="0" y="34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5308" name="Freeform 12"/>
          <p:cNvSpPr>
            <a:spLocks/>
          </p:cNvSpPr>
          <p:nvPr/>
        </p:nvSpPr>
        <p:spPr bwMode="auto">
          <a:xfrm>
            <a:off x="696913" y="1622447"/>
            <a:ext cx="7354887" cy="2063750"/>
          </a:xfrm>
          <a:custGeom>
            <a:avLst/>
            <a:gdLst>
              <a:gd name="T0" fmla="*/ 2147483647 w 10000"/>
              <a:gd name="T1" fmla="*/ 2147483647 h 10853"/>
              <a:gd name="T2" fmla="*/ 2147483647 w 10000"/>
              <a:gd name="T3" fmla="*/ 2147483647 h 10853"/>
              <a:gd name="T4" fmla="*/ 2147483647 w 10000"/>
              <a:gd name="T5" fmla="*/ 2147483647 h 10853"/>
              <a:gd name="T6" fmla="*/ 2147483647 w 10000"/>
              <a:gd name="T7" fmla="*/ 2147483647 h 10853"/>
              <a:gd name="T8" fmla="*/ 2147483647 w 10000"/>
              <a:gd name="T9" fmla="*/ 2147483647 h 10853"/>
              <a:gd name="T10" fmla="*/ 2147483647 w 10000"/>
              <a:gd name="T11" fmla="*/ 2147483647 h 10853"/>
              <a:gd name="T12" fmla="*/ 2147483647 w 10000"/>
              <a:gd name="T13" fmla="*/ 2147483647 h 10853"/>
              <a:gd name="T14" fmla="*/ 2147483647 w 10000"/>
              <a:gd name="T15" fmla="*/ 2147483647 h 10853"/>
              <a:gd name="T16" fmla="*/ 2147483647 w 10000"/>
              <a:gd name="T17" fmla="*/ 2147483647 h 10853"/>
              <a:gd name="T18" fmla="*/ 2147483647 w 10000"/>
              <a:gd name="T19" fmla="*/ 2147483647 h 10853"/>
              <a:gd name="T20" fmla="*/ 2147483647 w 10000"/>
              <a:gd name="T21" fmla="*/ 2147483647 h 108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00"/>
              <a:gd name="T34" fmla="*/ 0 h 10853"/>
              <a:gd name="T35" fmla="*/ 10000 w 10000"/>
              <a:gd name="T36" fmla="*/ 10853 h 108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00" h="10853">
                <a:moveTo>
                  <a:pt x="1287" y="2762"/>
                </a:moveTo>
                <a:cubicBezTo>
                  <a:pt x="1798" y="3255"/>
                  <a:pt x="2350" y="4579"/>
                  <a:pt x="2743" y="1258"/>
                </a:cubicBezTo>
                <a:cubicBezTo>
                  <a:pt x="2905" y="0"/>
                  <a:pt x="3907" y="1711"/>
                  <a:pt x="4686" y="2010"/>
                </a:cubicBezTo>
                <a:cubicBezTo>
                  <a:pt x="5218" y="2920"/>
                  <a:pt x="4740" y="6089"/>
                  <a:pt x="5463" y="6519"/>
                </a:cubicBezTo>
                <a:cubicBezTo>
                  <a:pt x="6186" y="6949"/>
                  <a:pt x="8407" y="4732"/>
                  <a:pt x="9025" y="4590"/>
                </a:cubicBezTo>
                <a:cubicBezTo>
                  <a:pt x="9641" y="4449"/>
                  <a:pt x="10000" y="4899"/>
                  <a:pt x="9931" y="5491"/>
                </a:cubicBezTo>
                <a:cubicBezTo>
                  <a:pt x="9862" y="6084"/>
                  <a:pt x="9505" y="7346"/>
                  <a:pt x="8612" y="8156"/>
                </a:cubicBezTo>
                <a:cubicBezTo>
                  <a:pt x="7719" y="8966"/>
                  <a:pt x="5884" y="10853"/>
                  <a:pt x="4567" y="10344"/>
                </a:cubicBezTo>
                <a:cubicBezTo>
                  <a:pt x="3251" y="9834"/>
                  <a:pt x="1416" y="6338"/>
                  <a:pt x="708" y="5074"/>
                </a:cubicBezTo>
                <a:cubicBezTo>
                  <a:pt x="0" y="3811"/>
                  <a:pt x="269" y="3171"/>
                  <a:pt x="315" y="2762"/>
                </a:cubicBezTo>
                <a:cubicBezTo>
                  <a:pt x="383" y="2054"/>
                  <a:pt x="765" y="2221"/>
                  <a:pt x="1287" y="2762"/>
                </a:cubicBezTo>
                <a:close/>
              </a:path>
            </a:pathLst>
          </a:custGeom>
          <a:solidFill>
            <a:srgbClr val="97BAFF">
              <a:alpha val="70195"/>
            </a:srgbClr>
          </a:solidFill>
          <a:ln w="952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038225" y="2154260"/>
            <a:ext cx="287338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A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535238" y="2635272"/>
            <a:ext cx="287337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F</a:t>
            </a: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4838700" y="3043260"/>
            <a:ext cx="287338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O</a:t>
            </a:r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6561138" y="2735285"/>
            <a:ext cx="287337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S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 rot="-1003050">
            <a:off x="1346200" y="2974997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14" name="Oval 18"/>
          <p:cNvSpPr>
            <a:spLocks noChangeArrowheads="1"/>
          </p:cNvSpPr>
          <p:nvPr/>
        </p:nvSpPr>
        <p:spPr bwMode="auto">
          <a:xfrm rot="-1003050">
            <a:off x="4545013" y="2159022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 rot="-1003050">
            <a:off x="1920875" y="312898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 rot="-1003050">
            <a:off x="5219700" y="370048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 rot="-1003050">
            <a:off x="6011863" y="213521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 rot="-1003050">
            <a:off x="3502025" y="3640160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55" name="Oval 23"/>
          <p:cNvSpPr>
            <a:spLocks noChangeArrowheads="1"/>
          </p:cNvSpPr>
          <p:nvPr/>
        </p:nvSpPr>
        <p:spPr bwMode="auto">
          <a:xfrm rot="-1003050">
            <a:off x="5905500" y="3549672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56" name="Oval 24"/>
          <p:cNvSpPr>
            <a:spLocks noChangeArrowheads="1"/>
          </p:cNvSpPr>
          <p:nvPr/>
        </p:nvSpPr>
        <p:spPr bwMode="auto">
          <a:xfrm rot="-1003050">
            <a:off x="4678363" y="3673497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55321" name="AutoShape 25"/>
          <p:cNvCxnSpPr>
            <a:cxnSpLocks noChangeShapeType="1"/>
            <a:stCxn id="55309" idx="4"/>
            <a:endCxn id="44049" idx="0"/>
          </p:cNvCxnSpPr>
          <p:nvPr/>
        </p:nvCxnSpPr>
        <p:spPr bwMode="auto">
          <a:xfrm>
            <a:off x="1182688" y="2443185"/>
            <a:ext cx="239712" cy="534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22" name="AutoShape 26"/>
          <p:cNvCxnSpPr>
            <a:cxnSpLocks noChangeShapeType="1"/>
            <a:stCxn id="44049" idx="5"/>
            <a:endCxn id="44051" idx="2"/>
          </p:cNvCxnSpPr>
          <p:nvPr/>
        </p:nvCxnSpPr>
        <p:spPr bwMode="auto">
          <a:xfrm>
            <a:off x="1547813" y="3133747"/>
            <a:ext cx="376237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23" name="AutoShape 27"/>
          <p:cNvCxnSpPr>
            <a:cxnSpLocks noChangeShapeType="1"/>
            <a:stCxn id="44051" idx="6"/>
            <a:endCxn id="55310" idx="2"/>
          </p:cNvCxnSpPr>
          <p:nvPr/>
        </p:nvCxnSpPr>
        <p:spPr bwMode="auto">
          <a:xfrm flipV="1">
            <a:off x="2132013" y="2779735"/>
            <a:ext cx="403225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24" name="AutoShape 28"/>
          <p:cNvCxnSpPr>
            <a:cxnSpLocks noChangeShapeType="1"/>
            <a:stCxn id="55342" idx="5"/>
            <a:endCxn id="55332" idx="1"/>
          </p:cNvCxnSpPr>
          <p:nvPr/>
        </p:nvCxnSpPr>
        <p:spPr bwMode="auto">
          <a:xfrm rot="16200000" flipH="1">
            <a:off x="3361531" y="1691504"/>
            <a:ext cx="115887" cy="889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25" name="AutoShape 30"/>
          <p:cNvCxnSpPr>
            <a:cxnSpLocks noChangeShapeType="1"/>
            <a:stCxn id="55311" idx="5"/>
            <a:endCxn id="44052" idx="0"/>
          </p:cNvCxnSpPr>
          <p:nvPr/>
        </p:nvCxnSpPr>
        <p:spPr bwMode="auto">
          <a:xfrm>
            <a:off x="5083175" y="3289322"/>
            <a:ext cx="212725" cy="414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26" name="AutoShape 31"/>
          <p:cNvCxnSpPr>
            <a:cxnSpLocks noChangeShapeType="1"/>
            <a:stCxn id="44052" idx="6"/>
            <a:endCxn id="44055" idx="2"/>
          </p:cNvCxnSpPr>
          <p:nvPr/>
        </p:nvCxnSpPr>
        <p:spPr bwMode="auto">
          <a:xfrm flipV="1">
            <a:off x="5430838" y="3687785"/>
            <a:ext cx="477837" cy="88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27" name="AutoShape 32"/>
          <p:cNvCxnSpPr>
            <a:cxnSpLocks noChangeShapeType="1"/>
            <a:stCxn id="44055" idx="0"/>
            <a:endCxn id="55317" idx="3"/>
          </p:cNvCxnSpPr>
          <p:nvPr/>
        </p:nvCxnSpPr>
        <p:spPr bwMode="auto">
          <a:xfrm flipV="1">
            <a:off x="5981700" y="2336822"/>
            <a:ext cx="85725" cy="1216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28" name="AutoShape 33"/>
          <p:cNvCxnSpPr>
            <a:cxnSpLocks noChangeShapeType="1"/>
            <a:stCxn id="55317" idx="5"/>
            <a:endCxn id="55312" idx="1"/>
          </p:cNvCxnSpPr>
          <p:nvPr/>
        </p:nvCxnSpPr>
        <p:spPr bwMode="auto">
          <a:xfrm>
            <a:off x="6213475" y="2293960"/>
            <a:ext cx="390525" cy="484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29" name="Oval 34"/>
          <p:cNvSpPr>
            <a:spLocks noChangeArrowheads="1"/>
          </p:cNvSpPr>
          <p:nvPr/>
        </p:nvSpPr>
        <p:spPr bwMode="auto">
          <a:xfrm rot="-1003050">
            <a:off x="2124075" y="177643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0" name="Oval 35"/>
          <p:cNvSpPr>
            <a:spLocks noChangeArrowheads="1"/>
          </p:cNvSpPr>
          <p:nvPr/>
        </p:nvSpPr>
        <p:spPr bwMode="auto">
          <a:xfrm>
            <a:off x="7480300" y="2578122"/>
            <a:ext cx="287338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T</a:t>
            </a:r>
          </a:p>
        </p:txBody>
      </p:sp>
      <p:cxnSp>
        <p:nvCxnSpPr>
          <p:cNvPr id="55331" name="AutoShape 36"/>
          <p:cNvCxnSpPr>
            <a:cxnSpLocks noChangeShapeType="1"/>
            <a:stCxn id="55312" idx="6"/>
            <a:endCxn id="55330" idx="2"/>
          </p:cNvCxnSpPr>
          <p:nvPr/>
        </p:nvCxnSpPr>
        <p:spPr bwMode="auto">
          <a:xfrm flipV="1">
            <a:off x="6848475" y="2722585"/>
            <a:ext cx="63182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32" name="Oval 37"/>
          <p:cNvSpPr>
            <a:spLocks noChangeArrowheads="1"/>
          </p:cNvSpPr>
          <p:nvPr/>
        </p:nvSpPr>
        <p:spPr bwMode="auto">
          <a:xfrm rot="-1003050">
            <a:off x="3851275" y="2136797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5333" name="AutoShape 38"/>
          <p:cNvCxnSpPr>
            <a:cxnSpLocks noChangeShapeType="1"/>
            <a:stCxn id="55332" idx="5"/>
            <a:endCxn id="44056" idx="0"/>
          </p:cNvCxnSpPr>
          <p:nvPr/>
        </p:nvCxnSpPr>
        <p:spPr bwMode="auto">
          <a:xfrm rot="16200000" flipH="1">
            <a:off x="3713162" y="2636860"/>
            <a:ext cx="1382713" cy="700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4070" name="Oval 39"/>
          <p:cNvSpPr>
            <a:spLocks noChangeArrowheads="1"/>
          </p:cNvSpPr>
          <p:nvPr/>
        </p:nvSpPr>
        <p:spPr bwMode="auto">
          <a:xfrm rot="-1003050">
            <a:off x="4068763" y="378938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35" name="Oval 40"/>
          <p:cNvSpPr>
            <a:spLocks noChangeArrowheads="1"/>
          </p:cNvSpPr>
          <p:nvPr/>
        </p:nvSpPr>
        <p:spPr bwMode="auto">
          <a:xfrm>
            <a:off x="3224213" y="2927372"/>
            <a:ext cx="287337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G</a:t>
            </a:r>
          </a:p>
        </p:txBody>
      </p:sp>
      <p:cxnSp>
        <p:nvCxnSpPr>
          <p:cNvPr id="55336" name="AutoShape 41"/>
          <p:cNvCxnSpPr>
            <a:cxnSpLocks noChangeShapeType="1"/>
            <a:endCxn id="55342" idx="3"/>
          </p:cNvCxnSpPr>
          <p:nvPr/>
        </p:nvCxnSpPr>
        <p:spPr bwMode="auto">
          <a:xfrm rot="5400000" flipH="1" flipV="1">
            <a:off x="2514600" y="2322535"/>
            <a:ext cx="51435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37" name="Oval 42"/>
          <p:cNvSpPr>
            <a:spLocks noChangeArrowheads="1"/>
          </p:cNvSpPr>
          <p:nvPr/>
        </p:nvSpPr>
        <p:spPr bwMode="auto">
          <a:xfrm>
            <a:off x="3948113" y="3260747"/>
            <a:ext cx="287337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I</a:t>
            </a:r>
          </a:p>
        </p:txBody>
      </p:sp>
      <p:sp>
        <p:nvSpPr>
          <p:cNvPr id="55338" name="Oval 43"/>
          <p:cNvSpPr>
            <a:spLocks noChangeArrowheads="1"/>
          </p:cNvSpPr>
          <p:nvPr/>
        </p:nvSpPr>
        <p:spPr bwMode="auto">
          <a:xfrm>
            <a:off x="3963988" y="2919435"/>
            <a:ext cx="287337" cy="2889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GB"/>
              <a:t>H</a:t>
            </a:r>
          </a:p>
        </p:txBody>
      </p:sp>
      <p:cxnSp>
        <p:nvCxnSpPr>
          <p:cNvPr id="55339" name="AutoShape 47"/>
          <p:cNvCxnSpPr>
            <a:cxnSpLocks noChangeShapeType="1"/>
            <a:stCxn id="55311" idx="4"/>
            <a:endCxn id="44056" idx="7"/>
          </p:cNvCxnSpPr>
          <p:nvPr/>
        </p:nvCxnSpPr>
        <p:spPr bwMode="auto">
          <a:xfrm flipH="1">
            <a:off x="4837113" y="3332185"/>
            <a:ext cx="146050" cy="354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55340" name="Text Box 48"/>
          <p:cNvSpPr txBox="1">
            <a:spLocks noChangeArrowheads="1"/>
          </p:cNvSpPr>
          <p:nvPr/>
        </p:nvSpPr>
        <p:spPr bwMode="auto">
          <a:xfrm>
            <a:off x="4048125" y="4148160"/>
            <a:ext cx="1225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Enterprise</a:t>
            </a:r>
          </a:p>
        </p:txBody>
      </p:sp>
      <p:sp>
        <p:nvSpPr>
          <p:cNvPr id="55341" name="Text Box 49"/>
          <p:cNvSpPr txBox="1">
            <a:spLocks noChangeArrowheads="1"/>
          </p:cNvSpPr>
          <p:nvPr/>
        </p:nvSpPr>
        <p:spPr bwMode="auto">
          <a:xfrm>
            <a:off x="6535738" y="4148160"/>
            <a:ext cx="1212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Inter-prise</a:t>
            </a:r>
          </a:p>
        </p:txBody>
      </p:sp>
      <p:sp>
        <p:nvSpPr>
          <p:cNvPr id="55342" name="Oval 50"/>
          <p:cNvSpPr>
            <a:spLocks noChangeArrowheads="1"/>
          </p:cNvSpPr>
          <p:nvPr/>
        </p:nvSpPr>
        <p:spPr bwMode="auto">
          <a:xfrm rot="-1003050">
            <a:off x="2771775" y="191931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3" name="Freeform 51"/>
          <p:cNvSpPr>
            <a:spLocks/>
          </p:cNvSpPr>
          <p:nvPr/>
        </p:nvSpPr>
        <p:spPr bwMode="auto">
          <a:xfrm>
            <a:off x="611188" y="4222772"/>
            <a:ext cx="431800" cy="215900"/>
          </a:xfrm>
          <a:custGeom>
            <a:avLst/>
            <a:gdLst>
              <a:gd name="T0" fmla="*/ 2147483647 w 4663"/>
              <a:gd name="T1" fmla="*/ 2147483647 h 1047"/>
              <a:gd name="T2" fmla="*/ 2147483647 w 4663"/>
              <a:gd name="T3" fmla="*/ 2147483647 h 1047"/>
              <a:gd name="T4" fmla="*/ 2147483647 w 4663"/>
              <a:gd name="T5" fmla="*/ 2147483647 h 1047"/>
              <a:gd name="T6" fmla="*/ 2147483647 w 4663"/>
              <a:gd name="T7" fmla="*/ 2147483647 h 1047"/>
              <a:gd name="T8" fmla="*/ 2147483647 w 4663"/>
              <a:gd name="T9" fmla="*/ 2147483647 h 1047"/>
              <a:gd name="T10" fmla="*/ 2147483647 w 4663"/>
              <a:gd name="T11" fmla="*/ 2147483647 h 1047"/>
              <a:gd name="T12" fmla="*/ 2147483647 w 4663"/>
              <a:gd name="T13" fmla="*/ 2147483647 h 1047"/>
              <a:gd name="T14" fmla="*/ 2147483647 w 4663"/>
              <a:gd name="T15" fmla="*/ 2147483647 h 1047"/>
              <a:gd name="T16" fmla="*/ 2147483647 w 4663"/>
              <a:gd name="T17" fmla="*/ 2147483647 h 1047"/>
              <a:gd name="T18" fmla="*/ 2147483647 w 4663"/>
              <a:gd name="T19" fmla="*/ 2147483647 h 10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63"/>
              <a:gd name="T31" fmla="*/ 0 h 1047"/>
              <a:gd name="T32" fmla="*/ 4663 w 4663"/>
              <a:gd name="T33" fmla="*/ 1047 h 10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63" h="1047">
                <a:moveTo>
                  <a:pt x="539" y="60"/>
                </a:moveTo>
                <a:cubicBezTo>
                  <a:pt x="835" y="127"/>
                  <a:pt x="1513" y="386"/>
                  <a:pt x="1837" y="462"/>
                </a:cubicBezTo>
                <a:cubicBezTo>
                  <a:pt x="2162" y="538"/>
                  <a:pt x="2097" y="553"/>
                  <a:pt x="2489" y="517"/>
                </a:cubicBezTo>
                <a:cubicBezTo>
                  <a:pt x="2881" y="481"/>
                  <a:pt x="3835" y="254"/>
                  <a:pt x="4192" y="241"/>
                </a:cubicBezTo>
                <a:cubicBezTo>
                  <a:pt x="4550" y="229"/>
                  <a:pt x="4663" y="361"/>
                  <a:pt x="4632" y="441"/>
                </a:cubicBezTo>
                <a:cubicBezTo>
                  <a:pt x="4600" y="522"/>
                  <a:pt x="4423" y="633"/>
                  <a:pt x="4006" y="724"/>
                </a:cubicBezTo>
                <a:cubicBezTo>
                  <a:pt x="3589" y="815"/>
                  <a:pt x="2742" y="1047"/>
                  <a:pt x="2132" y="986"/>
                </a:cubicBezTo>
                <a:cubicBezTo>
                  <a:pt x="1522" y="925"/>
                  <a:pt x="688" y="509"/>
                  <a:pt x="344" y="355"/>
                </a:cubicBezTo>
                <a:cubicBezTo>
                  <a:pt x="0" y="201"/>
                  <a:pt x="33" y="110"/>
                  <a:pt x="65" y="61"/>
                </a:cubicBezTo>
                <a:cubicBezTo>
                  <a:pt x="97" y="11"/>
                  <a:pt x="244" y="0"/>
                  <a:pt x="539" y="60"/>
                </a:cubicBezTo>
                <a:close/>
              </a:path>
            </a:pathLst>
          </a:custGeom>
          <a:solidFill>
            <a:srgbClr val="97BAFF"/>
          </a:solidFill>
          <a:ln w="952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80" name="Freeform 52"/>
          <p:cNvSpPr>
            <a:spLocks/>
          </p:cNvSpPr>
          <p:nvPr/>
        </p:nvSpPr>
        <p:spPr bwMode="auto">
          <a:xfrm>
            <a:off x="3635375" y="4259285"/>
            <a:ext cx="454025" cy="144462"/>
          </a:xfrm>
          <a:custGeom>
            <a:avLst/>
            <a:gdLst>
              <a:gd name="T0" fmla="*/ 2147483647 w 4844"/>
              <a:gd name="T1" fmla="*/ 2147483647 h 1364"/>
              <a:gd name="T2" fmla="*/ 617572542 w 4844"/>
              <a:gd name="T3" fmla="*/ 2147483647 h 1364"/>
              <a:gd name="T4" fmla="*/ 2147483647 w 4844"/>
              <a:gd name="T5" fmla="*/ 2138405403 h 1364"/>
              <a:gd name="T6" fmla="*/ 2147483647 w 4844"/>
              <a:gd name="T7" fmla="*/ 2147483647 h 1364"/>
              <a:gd name="T8" fmla="*/ 2147483647 w 4844"/>
              <a:gd name="T9" fmla="*/ 2147483647 h 1364"/>
              <a:gd name="T10" fmla="*/ 2147483647 w 4844"/>
              <a:gd name="T11" fmla="*/ 2147483647 h 1364"/>
              <a:gd name="T12" fmla="*/ 2147483647 w 4844"/>
              <a:gd name="T13" fmla="*/ 2147483647 h 1364"/>
              <a:gd name="T14" fmla="*/ 2147483647 w 4844"/>
              <a:gd name="T15" fmla="*/ 2147483647 h 1364"/>
              <a:gd name="T16" fmla="*/ 2147483647 w 4844"/>
              <a:gd name="T17" fmla="*/ 2147483647 h 1364"/>
              <a:gd name="T18" fmla="*/ 2147483647 w 4844"/>
              <a:gd name="T19" fmla="*/ 2147483647 h 1364"/>
              <a:gd name="T20" fmla="*/ 2147483647 w 4844"/>
              <a:gd name="T21" fmla="*/ 2147483647 h 13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44"/>
              <a:gd name="T34" fmla="*/ 0 h 1364"/>
              <a:gd name="T35" fmla="*/ 4844 w 4844"/>
              <a:gd name="T36" fmla="*/ 1364 h 13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44" h="1364">
                <a:moveTo>
                  <a:pt x="423" y="766"/>
                </a:moveTo>
                <a:cubicBezTo>
                  <a:pt x="67" y="611"/>
                  <a:pt x="15" y="487"/>
                  <a:pt x="8" y="362"/>
                </a:cubicBezTo>
                <a:cubicBezTo>
                  <a:pt x="0" y="237"/>
                  <a:pt x="50" y="0"/>
                  <a:pt x="380" y="17"/>
                </a:cubicBezTo>
                <a:cubicBezTo>
                  <a:pt x="710" y="33"/>
                  <a:pt x="1594" y="384"/>
                  <a:pt x="1984" y="462"/>
                </a:cubicBezTo>
                <a:cubicBezTo>
                  <a:pt x="2374" y="540"/>
                  <a:pt x="2335" y="521"/>
                  <a:pt x="2717" y="484"/>
                </a:cubicBezTo>
                <a:cubicBezTo>
                  <a:pt x="3099" y="447"/>
                  <a:pt x="3937" y="252"/>
                  <a:pt x="4277" y="237"/>
                </a:cubicBezTo>
                <a:cubicBezTo>
                  <a:pt x="4617" y="222"/>
                  <a:pt x="4694" y="300"/>
                  <a:pt x="4757" y="392"/>
                </a:cubicBezTo>
                <a:cubicBezTo>
                  <a:pt x="4820" y="484"/>
                  <a:pt x="4844" y="654"/>
                  <a:pt x="4654" y="788"/>
                </a:cubicBezTo>
                <a:cubicBezTo>
                  <a:pt x="4464" y="922"/>
                  <a:pt x="4035" y="1116"/>
                  <a:pt x="3617" y="1199"/>
                </a:cubicBezTo>
                <a:cubicBezTo>
                  <a:pt x="3198" y="1283"/>
                  <a:pt x="2673" y="1364"/>
                  <a:pt x="2141" y="1292"/>
                </a:cubicBezTo>
                <a:cubicBezTo>
                  <a:pt x="1609" y="1220"/>
                  <a:pt x="781" y="876"/>
                  <a:pt x="423" y="76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4081" name="Freeform 53"/>
          <p:cNvSpPr>
            <a:spLocks/>
          </p:cNvSpPr>
          <p:nvPr/>
        </p:nvSpPr>
        <p:spPr bwMode="auto">
          <a:xfrm>
            <a:off x="6084888" y="4265635"/>
            <a:ext cx="503237" cy="131762"/>
          </a:xfrm>
          <a:custGeom>
            <a:avLst/>
            <a:gdLst>
              <a:gd name="T0" fmla="*/ 0 w 4794"/>
              <a:gd name="T1" fmla="*/ 2147483647 h 811"/>
              <a:gd name="T2" fmla="*/ 2147483647 w 4794"/>
              <a:gd name="T3" fmla="*/ 2147483647 h 811"/>
              <a:gd name="T4" fmla="*/ 2147483647 w 4794"/>
              <a:gd name="T5" fmla="*/ 2147483647 h 811"/>
              <a:gd name="T6" fmla="*/ 2147483647 w 4794"/>
              <a:gd name="T7" fmla="*/ 2147483647 h 811"/>
              <a:gd name="T8" fmla="*/ 2147483647 w 4794"/>
              <a:gd name="T9" fmla="*/ 2147483647 h 811"/>
              <a:gd name="T10" fmla="*/ 2147483647 w 4794"/>
              <a:gd name="T11" fmla="*/ 2147483647 h 811"/>
              <a:gd name="T12" fmla="*/ 2147483647 w 4794"/>
              <a:gd name="T13" fmla="*/ 2147483647 h 811"/>
              <a:gd name="T14" fmla="*/ 2147483647 w 4794"/>
              <a:gd name="T15" fmla="*/ 2147483647 h 811"/>
              <a:gd name="T16" fmla="*/ 2147483647 w 4794"/>
              <a:gd name="T17" fmla="*/ 2147483647 h 811"/>
              <a:gd name="T18" fmla="*/ 2147483647 w 4794"/>
              <a:gd name="T19" fmla="*/ 2147483647 h 811"/>
              <a:gd name="T20" fmla="*/ 2147483647 w 4794"/>
              <a:gd name="T21" fmla="*/ 2147483647 h 811"/>
              <a:gd name="T22" fmla="*/ 2147483647 w 4794"/>
              <a:gd name="T23" fmla="*/ 2147483647 h 811"/>
              <a:gd name="T24" fmla="*/ 0 w 4794"/>
              <a:gd name="T25" fmla="*/ 2147483647 h 8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794"/>
              <a:gd name="T40" fmla="*/ 0 h 811"/>
              <a:gd name="T41" fmla="*/ 4794 w 4794"/>
              <a:gd name="T42" fmla="*/ 811 h 8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794" h="811">
                <a:moveTo>
                  <a:pt x="0" y="349"/>
                </a:moveTo>
                <a:cubicBezTo>
                  <a:pt x="29" y="305"/>
                  <a:pt x="7" y="68"/>
                  <a:pt x="432" y="34"/>
                </a:cubicBezTo>
                <a:cubicBezTo>
                  <a:pt x="857" y="0"/>
                  <a:pt x="1883" y="128"/>
                  <a:pt x="2552" y="146"/>
                </a:cubicBezTo>
                <a:cubicBezTo>
                  <a:pt x="3221" y="164"/>
                  <a:pt x="4100" y="67"/>
                  <a:pt x="4447" y="145"/>
                </a:cubicBezTo>
                <a:cubicBezTo>
                  <a:pt x="4794" y="222"/>
                  <a:pt x="4641" y="546"/>
                  <a:pt x="4633" y="610"/>
                </a:cubicBezTo>
                <a:cubicBezTo>
                  <a:pt x="4625" y="674"/>
                  <a:pt x="4515" y="543"/>
                  <a:pt x="4400" y="530"/>
                </a:cubicBezTo>
                <a:cubicBezTo>
                  <a:pt x="4285" y="517"/>
                  <a:pt x="4146" y="508"/>
                  <a:pt x="3942" y="530"/>
                </a:cubicBezTo>
                <a:cubicBezTo>
                  <a:pt x="3738" y="552"/>
                  <a:pt x="3467" y="621"/>
                  <a:pt x="3174" y="665"/>
                </a:cubicBezTo>
                <a:cubicBezTo>
                  <a:pt x="2881" y="709"/>
                  <a:pt x="2510" y="811"/>
                  <a:pt x="2182" y="792"/>
                </a:cubicBezTo>
                <a:cubicBezTo>
                  <a:pt x="1854" y="773"/>
                  <a:pt x="1473" y="623"/>
                  <a:pt x="1205" y="550"/>
                </a:cubicBezTo>
                <a:cubicBezTo>
                  <a:pt x="937" y="477"/>
                  <a:pt x="741" y="397"/>
                  <a:pt x="571" y="354"/>
                </a:cubicBezTo>
                <a:cubicBezTo>
                  <a:pt x="401" y="311"/>
                  <a:pt x="282" y="291"/>
                  <a:pt x="187" y="290"/>
                </a:cubicBezTo>
                <a:cubicBezTo>
                  <a:pt x="92" y="289"/>
                  <a:pt x="39" y="337"/>
                  <a:pt x="0" y="34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5346" name="Text Box 57"/>
          <p:cNvSpPr txBox="1">
            <a:spLocks noChangeArrowheads="1"/>
          </p:cNvSpPr>
          <p:nvPr/>
        </p:nvSpPr>
        <p:spPr bwMode="auto">
          <a:xfrm>
            <a:off x="106363" y="5013347"/>
            <a:ext cx="8929687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- Active node are specialists that define the process dynamics and can only have an interface to the Enterprise knowledge portals</a:t>
            </a:r>
          </a:p>
          <a:p>
            <a:pPr>
              <a:buFontTx/>
              <a:buChar char="-"/>
            </a:pPr>
            <a:r>
              <a:rPr lang="en-GB" sz="1600"/>
              <a:t> Dumb nodes are non specialists and are information/data pushers and these roles may be incorporated into the enterprise information systems</a:t>
            </a:r>
          </a:p>
          <a:p>
            <a:r>
              <a:rPr lang="en-GB" sz="1600"/>
              <a:t>- External node are specialists in a sub-process level and therefore should be considered while designing the enterprise information systems</a:t>
            </a:r>
          </a:p>
        </p:txBody>
      </p:sp>
      <p:cxnSp>
        <p:nvCxnSpPr>
          <p:cNvPr id="55347" name="AutoShape 44"/>
          <p:cNvCxnSpPr>
            <a:cxnSpLocks noChangeShapeType="1"/>
            <a:stCxn id="55310" idx="6"/>
            <a:endCxn id="55335" idx="1"/>
          </p:cNvCxnSpPr>
          <p:nvPr/>
        </p:nvCxnSpPr>
        <p:spPr bwMode="auto">
          <a:xfrm>
            <a:off x="2822575" y="2779735"/>
            <a:ext cx="4445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48" name="AutoShape 44"/>
          <p:cNvCxnSpPr>
            <a:cxnSpLocks noChangeShapeType="1"/>
            <a:stCxn id="55335" idx="6"/>
            <a:endCxn id="55338" idx="2"/>
          </p:cNvCxnSpPr>
          <p:nvPr/>
        </p:nvCxnSpPr>
        <p:spPr bwMode="auto">
          <a:xfrm flipV="1">
            <a:off x="3511550" y="3063897"/>
            <a:ext cx="452438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49" name="AutoShape 44"/>
          <p:cNvCxnSpPr>
            <a:cxnSpLocks noChangeShapeType="1"/>
            <a:stCxn id="44054" idx="6"/>
            <a:endCxn id="55337" idx="3"/>
          </p:cNvCxnSpPr>
          <p:nvPr/>
        </p:nvCxnSpPr>
        <p:spPr bwMode="auto">
          <a:xfrm flipV="1">
            <a:off x="3713163" y="3506810"/>
            <a:ext cx="277812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50" name="AutoShape 44"/>
          <p:cNvCxnSpPr>
            <a:cxnSpLocks noChangeShapeType="1"/>
            <a:stCxn id="55335" idx="4"/>
            <a:endCxn id="44054" idx="0"/>
          </p:cNvCxnSpPr>
          <p:nvPr/>
        </p:nvCxnSpPr>
        <p:spPr bwMode="auto">
          <a:xfrm rot="16200000" flipH="1">
            <a:off x="3258344" y="3325041"/>
            <a:ext cx="428625" cy="211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51" name="AutoShape 44"/>
          <p:cNvCxnSpPr>
            <a:cxnSpLocks noChangeShapeType="1"/>
            <a:stCxn id="55337" idx="4"/>
            <a:endCxn id="44070" idx="0"/>
          </p:cNvCxnSpPr>
          <p:nvPr/>
        </p:nvCxnSpPr>
        <p:spPr bwMode="auto">
          <a:xfrm rot="16200000" flipH="1">
            <a:off x="3995738" y="3644922"/>
            <a:ext cx="244475" cy="5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52" name="AutoShape 56"/>
          <p:cNvCxnSpPr>
            <a:cxnSpLocks noChangeShapeType="1"/>
            <a:stCxn id="44070" idx="6"/>
            <a:endCxn id="44056" idx="2"/>
          </p:cNvCxnSpPr>
          <p:nvPr/>
        </p:nvCxnSpPr>
        <p:spPr bwMode="auto">
          <a:xfrm flipV="1">
            <a:off x="4279900" y="3813197"/>
            <a:ext cx="403225" cy="52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5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72513" y="6381750"/>
            <a:ext cx="471487" cy="476250"/>
          </a:xfrm>
          <a:noFill/>
        </p:spPr>
        <p:txBody>
          <a:bodyPr/>
          <a:lstStyle/>
          <a:p>
            <a:fld id="{CD0256E9-B76B-4585-948D-F566ECD64B31}" type="slidenum">
              <a:rPr lang="en-GB" smtClean="0"/>
              <a:pPr/>
              <a:t>36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17681"/>
            <a:ext cx="8382000" cy="4525963"/>
          </a:xfrm>
        </p:spPr>
        <p:txBody>
          <a:bodyPr/>
          <a:lstStyle/>
          <a:p>
            <a:pPr marL="360363" indent="-250825"/>
            <a:r>
              <a:rPr lang="en-GB" sz="2400" dirty="0" smtClean="0"/>
              <a:t>Knowledge Processes are defined, used and shared across different administrative groups and domains.</a:t>
            </a:r>
          </a:p>
          <a:p>
            <a:pPr marL="882650" lvl="3" indent="-250825">
              <a:spcBef>
                <a:spcPts val="400"/>
              </a:spcBef>
              <a:buSzPct val="68000"/>
              <a:buNone/>
            </a:pPr>
            <a:r>
              <a:rPr lang="en-GB" sz="2000" dirty="0" smtClean="0">
                <a:sym typeface="Wingdings" pitchFamily="2" charset="2"/>
              </a:rPr>
              <a:t>	 Key for enhancing the value of a corporation.</a:t>
            </a:r>
          </a:p>
          <a:p>
            <a:pPr marL="882650" lvl="3" indent="-250825">
              <a:spcBef>
                <a:spcPts val="400"/>
              </a:spcBef>
              <a:buSzPct val="68000"/>
              <a:buNone/>
            </a:pPr>
            <a:r>
              <a:rPr lang="en-GB" sz="2000" dirty="0" smtClean="0">
                <a:sym typeface="Wingdings" pitchFamily="2" charset="2"/>
              </a:rPr>
              <a:t>	 Social interactions: virtual boundaries</a:t>
            </a:r>
          </a:p>
          <a:p>
            <a:pPr marL="623888" indent="-514350"/>
            <a:endParaRPr lang="en-GB" sz="2400" dirty="0" smtClean="0"/>
          </a:p>
          <a:p>
            <a:pPr marL="623888" indent="-514350"/>
            <a:endParaRPr lang="en-GB" sz="2400" dirty="0" smtClean="0"/>
          </a:p>
          <a:p>
            <a:pPr marL="360363" indent="-250825"/>
            <a:r>
              <a:rPr lang="en-GB" sz="2400" dirty="0" smtClean="0"/>
              <a:t>Security framework: </a:t>
            </a:r>
          </a:p>
          <a:p>
            <a:pPr marL="882650" lvl="3" indent="-250825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GB" sz="2000" dirty="0" smtClean="0"/>
              <a:t>powerful, </a:t>
            </a:r>
          </a:p>
          <a:p>
            <a:pPr marL="882650" lvl="3" indent="-250825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GB" sz="2000" dirty="0" smtClean="0"/>
              <a:t>flexible, </a:t>
            </a:r>
          </a:p>
          <a:p>
            <a:pPr marL="882650" lvl="3" indent="-250825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GB" sz="2000" dirty="0" smtClean="0"/>
              <a:t>semantically rich, </a:t>
            </a:r>
          </a:p>
          <a:p>
            <a:pPr marL="882650" lvl="3" indent="-250825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GB" sz="2000" dirty="0" smtClean="0"/>
              <a:t>automate as much as possible</a:t>
            </a:r>
          </a:p>
          <a:p>
            <a:pPr marL="623888" indent="-514350"/>
            <a:endParaRPr lang="en-GB" sz="2400" dirty="0" smtClean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>
                <a:effectLst/>
              </a:rPr>
              <a:t>Security-aware </a:t>
            </a:r>
            <a:r>
              <a:rPr lang="en-GB" sz="4400" smtClean="0">
                <a:effectLst/>
              </a:rPr>
              <a:t>Knowledge Processes</a:t>
            </a:r>
            <a:endParaRPr lang="en-GB" dirty="0"/>
          </a:p>
        </p:txBody>
      </p:sp>
      <p:grpSp>
        <p:nvGrpSpPr>
          <p:cNvPr id="12" name="Group 11"/>
          <p:cNvGrpSpPr/>
          <p:nvPr>
            <p:custDataLst>
              <p:tags r:id="rId4"/>
            </p:custDataLst>
          </p:nvPr>
        </p:nvGrpSpPr>
        <p:grpSpPr>
          <a:xfrm>
            <a:off x="4226900" y="3195074"/>
            <a:ext cx="4702818" cy="3162884"/>
            <a:chOff x="3204346" y="2951359"/>
            <a:chExt cx="5488636" cy="3854839"/>
          </a:xfrm>
        </p:grpSpPr>
        <p:pic>
          <p:nvPicPr>
            <p:cNvPr id="4" name="Picture 4" descr="fig1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657230">
              <a:off x="3204346" y="2951359"/>
              <a:ext cx="5488636" cy="3854839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>
              <p:custDataLst>
                <p:tags r:id="rId7"/>
              </p:custDataLst>
            </p:nvPr>
          </p:nvSpPr>
          <p:spPr>
            <a:xfrm>
              <a:off x="6318260" y="5904016"/>
              <a:ext cx="2041223" cy="791213"/>
            </a:xfrm>
            <a:prstGeom prst="ellipse">
              <a:avLst/>
            </a:prstGeom>
            <a:solidFill>
              <a:srgbClr val="CED3EA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Principle environment</a:t>
              </a:r>
              <a:endParaRPr lang="en-GB" sz="1200" dirty="0"/>
            </a:p>
          </p:txBody>
        </p:sp>
        <p:sp>
          <p:nvSpPr>
            <p:cNvPr id="6" name="TextBox 5"/>
            <p:cNvSpPr txBox="1"/>
            <p:nvPr>
              <p:custDataLst>
                <p:tags r:id="rId8"/>
              </p:custDataLst>
            </p:nvPr>
          </p:nvSpPr>
          <p:spPr>
            <a:xfrm>
              <a:off x="3418891" y="3292013"/>
              <a:ext cx="1855719" cy="791213"/>
            </a:xfrm>
            <a:prstGeom prst="ellipse">
              <a:avLst/>
            </a:prstGeom>
            <a:solidFill>
              <a:srgbClr val="ADF1EB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Dependent environment</a:t>
              </a:r>
              <a:endParaRPr lang="en-GB" sz="12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37</a:t>
            </a:fld>
            <a:endParaRPr lang="en-GB"/>
          </a:p>
        </p:txBody>
      </p:sp>
      <p:graphicFrame>
        <p:nvGraphicFramePr>
          <p:cNvPr id="8" name="Object 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4818" r:id="rId12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8914" r:id="rId7" imgW="0" imgH="0" progId="">
              <p:embed/>
            </p:oleObj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623888" indent="-514350"/>
            <a:r>
              <a:rPr lang="en-GB" sz="2000" dirty="0" smtClean="0"/>
              <a:t>Provide mechanisms to handle security and privacy issues for Knowledge Processes across different domains and organizations</a:t>
            </a:r>
          </a:p>
          <a:p>
            <a:pPr marL="623888" indent="-514350"/>
            <a:endParaRPr lang="en-GB" sz="1600" dirty="0" smtClean="0"/>
          </a:p>
          <a:p>
            <a:pPr lvl="3" algn="just"/>
            <a:r>
              <a:rPr lang="en-GB" sz="1800" b="1" dirty="0" smtClean="0"/>
              <a:t>Semantic security policies and annotations:</a:t>
            </a:r>
            <a:r>
              <a:rPr lang="en-GB" sz="1800" dirty="0" smtClean="0"/>
              <a:t> pose constraints on system’s behaviour and to dynamically control and automate the system options. </a:t>
            </a:r>
          </a:p>
          <a:p>
            <a:pPr lvl="3" algn="just"/>
            <a:endParaRPr lang="en-GB" sz="1800" b="1" dirty="0" smtClean="0"/>
          </a:p>
          <a:p>
            <a:pPr lvl="3" algn="just"/>
            <a:r>
              <a:rPr lang="en-GB" sz="1800" b="1" dirty="0" smtClean="0"/>
              <a:t>Grid technologies:</a:t>
            </a:r>
            <a:r>
              <a:rPr lang="en-GB" sz="1800" dirty="0" smtClean="0"/>
              <a:t> virtual organization as a transparent approach for enabling distributed applications from multiple administrative domains, with and security requirements</a:t>
            </a:r>
          </a:p>
          <a:p>
            <a:pPr lvl="3"/>
            <a:endParaRPr lang="en-GB" sz="1800" b="1" dirty="0" smtClean="0"/>
          </a:p>
          <a:p>
            <a:pPr lvl="3"/>
            <a:r>
              <a:rPr lang="en-GB" sz="1800" b="1" dirty="0" smtClean="0"/>
              <a:t>Trust management: </a:t>
            </a:r>
            <a:r>
              <a:rPr lang="en-GB" sz="1800" dirty="0" smtClean="0"/>
              <a:t>how trust is managed based on their previous user’s interactions in modern open and decentralized systems.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>
                <a:effectLst/>
              </a:rPr>
              <a:t>Security-aware Knowledge </a:t>
            </a:r>
            <a:r>
              <a:rPr lang="en-GB" sz="4400" smtClean="0">
                <a:effectLst/>
              </a:rPr>
              <a:t>Processes 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47112" y="6408738"/>
            <a:ext cx="496887" cy="365125"/>
          </a:xfrm>
        </p:spPr>
        <p:txBody>
          <a:bodyPr/>
          <a:lstStyle/>
          <a:p>
            <a:fld id="{6C6AE60A-B69C-4790-82F7-3882EDF23186}" type="slidenum">
              <a:rPr lang="en-GB" smtClean="0"/>
              <a:pPr/>
              <a:t>38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5842" r:id="rId7" imgW="0" imgH="0" progId="">
              <p:embed/>
            </p:oleObj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357298"/>
            <a:ext cx="8382000" cy="4525963"/>
          </a:xfrm>
        </p:spPr>
        <p:txBody>
          <a:bodyPr/>
          <a:lstStyle/>
          <a:p>
            <a:r>
              <a:rPr lang="en-GB" sz="2400" dirty="0" smtClean="0"/>
              <a:t>Informal Knowledge Processes are the norm in certain industries</a:t>
            </a:r>
          </a:p>
          <a:p>
            <a:pPr lvl="1"/>
            <a:r>
              <a:rPr lang="en-GB" sz="2000" dirty="0" smtClean="0"/>
              <a:t>Not supported by enterprise applications</a:t>
            </a:r>
          </a:p>
          <a:p>
            <a:pPr lvl="1">
              <a:buNone/>
            </a:pPr>
            <a:endParaRPr lang="en-GB" sz="1000" dirty="0" smtClean="0"/>
          </a:p>
          <a:p>
            <a:r>
              <a:rPr lang="en-GB" sz="2400" dirty="0" smtClean="0"/>
              <a:t>Proposed a semi-automated approach</a:t>
            </a:r>
          </a:p>
          <a:p>
            <a:pPr lvl="1"/>
            <a:r>
              <a:rPr lang="en-GB" sz="2000" dirty="0" smtClean="0"/>
              <a:t>Combination of Top-down and Bottom-up</a:t>
            </a:r>
          </a:p>
          <a:p>
            <a:pPr lvl="1"/>
            <a:r>
              <a:rPr lang="en-GB" sz="2000" dirty="0" smtClean="0"/>
              <a:t>No</a:t>
            </a:r>
            <a:r>
              <a:rPr lang="en-GB" sz="2000" i="1" dirty="0" smtClean="0"/>
              <a:t> ‘Auto-Magic’</a:t>
            </a:r>
            <a:r>
              <a:rPr lang="en-GB" sz="2000" dirty="0" smtClean="0"/>
              <a:t>: Magic does not work!</a:t>
            </a:r>
          </a:p>
          <a:p>
            <a:pPr lvl="1"/>
            <a:endParaRPr lang="en-GB" sz="1050" dirty="0" smtClean="0"/>
          </a:p>
          <a:p>
            <a:r>
              <a:rPr lang="en-GB" sz="2400" dirty="0" smtClean="0"/>
              <a:t>Approach to quantify and evaluate Knowledge Processes </a:t>
            </a:r>
          </a:p>
          <a:p>
            <a:pPr lvl="1"/>
            <a:r>
              <a:rPr lang="en-GB" sz="2000" dirty="0" smtClean="0"/>
              <a:t>Make them comparable and reusable</a:t>
            </a:r>
          </a:p>
          <a:p>
            <a:pPr lvl="1"/>
            <a:r>
              <a:rPr lang="en-GB" sz="2000" dirty="0" smtClean="0"/>
              <a:t>Support ‘</a:t>
            </a:r>
            <a:r>
              <a:rPr lang="en-GB" sz="2000" i="1" dirty="0" smtClean="0"/>
              <a:t>refactoring</a:t>
            </a:r>
            <a:r>
              <a:rPr lang="en-GB" sz="2000" dirty="0" smtClean="0"/>
              <a:t>’ for optimisation</a:t>
            </a:r>
          </a:p>
          <a:p>
            <a:pPr lvl="1">
              <a:buNone/>
            </a:pPr>
            <a:endParaRPr lang="en-GB" sz="900" dirty="0" smtClean="0"/>
          </a:p>
          <a:p>
            <a:r>
              <a:rPr lang="en-GB" sz="2400" dirty="0" smtClean="0"/>
              <a:t>Security and Privacy is important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3071810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EMIC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62639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Some slides I took from </a:t>
            </a:r>
            <a:r>
              <a:rPr lang="en-US" sz="1800" dirty="0" smtClean="0">
                <a:hlinkClick r:id="rId2"/>
              </a:rPr>
              <a:t>http://www.thecontenteconomy.com/2009/04/slides-from-our-enterprise-20-seminar.html</a:t>
            </a:r>
            <a:endParaRPr lang="en-US" sz="1800" dirty="0" smtClean="0"/>
          </a:p>
          <a:p>
            <a:r>
              <a:rPr lang="en-US" sz="1800" dirty="0" smtClean="0"/>
              <a:t>The “Long Tail” slide is taken from </a:t>
            </a:r>
            <a:r>
              <a:rPr lang="en-US" sz="1800" dirty="0" smtClean="0">
                <a:hlinkClick r:id="rId3"/>
              </a:rPr>
              <a:t>http://ldc.upenn.edu/myl/llog/LongTail.gif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929454" y="6072206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Thanks!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6866" r:id="rId6" imgW="0" imgH="0" progId="">
              <p:embed/>
            </p:oleObj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en-GB" smtClean="0"/>
              <a:t>Q&amp;A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3071810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EMIC != MSR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15714" name="Picture 2" descr="http://ldc.upenn.edu/myl/llog/LongTa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7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0034" y="1524000"/>
            <a:ext cx="8286808" cy="4525963"/>
          </a:xfrm>
        </p:spPr>
        <p:txBody>
          <a:bodyPr/>
          <a:lstStyle/>
          <a:p>
            <a:r>
              <a:rPr lang="en-GB" dirty="0" smtClean="0"/>
              <a:t>Knowledge Worker</a:t>
            </a:r>
          </a:p>
          <a:p>
            <a:r>
              <a:rPr lang="en-GB" dirty="0" smtClean="0"/>
              <a:t>Business Processes and Informal Knowledge Processes</a:t>
            </a:r>
          </a:p>
          <a:p>
            <a:pPr lvl="1"/>
            <a:r>
              <a:rPr lang="en-GB" dirty="0" smtClean="0"/>
              <a:t>Motivations</a:t>
            </a:r>
          </a:p>
          <a:p>
            <a:pPr lvl="1"/>
            <a:r>
              <a:rPr lang="en-GB" dirty="0" smtClean="0"/>
              <a:t>Definitions</a:t>
            </a:r>
          </a:p>
          <a:p>
            <a:r>
              <a:rPr lang="en-GB" dirty="0" smtClean="0"/>
              <a:t>Framework for Knowledge Processes</a:t>
            </a:r>
          </a:p>
          <a:p>
            <a:r>
              <a:rPr lang="en-GB" dirty="0" smtClean="0"/>
              <a:t>Metrics for optimisation of Knowledge Process efficiencies</a:t>
            </a:r>
          </a:p>
          <a:p>
            <a:r>
              <a:rPr lang="en-GB" dirty="0" smtClean="0"/>
              <a:t>Security and Privacy Aspects in Knowledge Processes</a:t>
            </a:r>
          </a:p>
          <a:p>
            <a:pPr lvl="1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smtClean="0"/>
              <a:t>Agenda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7" name="Object 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69" r:id="rId7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14414" y="2945311"/>
            <a:ext cx="7007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I’m a Knowledge Worker!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4842" y="2571744"/>
            <a:ext cx="8382000" cy="14287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Discuss with your neighbor the term</a:t>
            </a:r>
          </a:p>
          <a:p>
            <a:pPr algn="ctr">
              <a:buNone/>
            </a:pPr>
            <a:r>
              <a:rPr lang="en-US" dirty="0" smtClean="0"/>
              <a:t>“</a:t>
            </a:r>
            <a:r>
              <a:rPr lang="en-US" b="1" dirty="0" smtClean="0"/>
              <a:t>Knowledge worker</a:t>
            </a:r>
            <a:r>
              <a:rPr lang="en-US" dirty="0" smtClean="0"/>
              <a:t>”!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– before we start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5357826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 min.</a:t>
            </a:r>
            <a:endParaRPr lang="en-US" sz="36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CXcZrUKkaYx_pghuI5.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hJUmGrF062Luwkp8oLC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oXFkKSfUSUrOlHkC4GQ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jheCDGLEO8TP1RLfm2y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4L4Hk7AEEitwNRhVEbW5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iEMYfHiEeIOa.sKz7hm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A5NGRFYUSuIhpbGxDGg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80flkCsUi5XtJ87jOew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XemWMnRkOEjX.9W6p7s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XemWMnRkOEjX.9W6p7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XemWMnRkOEjX.9W6p7s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tSJv_DBkOeXrSUw7FWV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55R5tBgE2DNDHK2VY6D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S5d16l.kisaytPCYqVC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55R5tBgE2DNDHK2VY6D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S5d16l.kisaytPCYqVC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55R5tBgE2DNDHK2VY6D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QQQA8DI0qQ9ztPXLgG4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S5d16l.kisaytPCYqVC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s9ue.YJUGgACaJbVjd0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qdwMrlLk68nzCpr.kyi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aDhIjJNkWaUB_9dEE6l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qL7mpPyES3dVLPHe0Mr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55R5tBgE2DNDHK2VY6D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vOjl61x0miWfDjYuQJ.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.6q2HWwUS_IyVCeUCum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KvE_oJt0iuKdJzdk3lr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P.wDzoMkq8wgHIo0Lva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..UMpP8UuwPk.79Osp.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SLogWnQEOhjJ9ntPMfy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J3h67i7UmEuVV8El9pf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j70t.1h0G8DO1jG1JIP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tRlWAP706Kv6sU3X4Gs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BSVDNE4kuwknbdoenpm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GccNMrm0qj0et4H7w0p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.gYIz49kupCQ6ARGomo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AiOXbhmkS3ej6MYR_bj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hjhA3vJ0G5ozJvk0T1G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mHmYmUYEyaTPYvtXP6r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4V0fQShUWrvy4uTfPkE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_iPTMUUk6zpHwDO2HZE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hKmo8NXUmilfibgeJo3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RLmTX1qUmfAYIjFbnQO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l8gfNR7kun.r.3WzAY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_EqBGIsUmP28OlZxCCv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h_DHI9M0iu8Ckbuf0i4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8cY0CDskC9QhvBeW6lu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4nRT5o2UuTg6q1D1a3e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PGB_2YA5kmMe58rWrWbC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06p7I9qEuN8ydgzZUif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B_cReYo0OwVhhXlOADQ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i.RvYgVk2bTZQNkpkwX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EBF6H1sECr46QGy0VUt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WcKnXoC0WxPQc8Yf5AR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fmT8DyAES1twR.6uj2I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u0dyt31USrZxb26hNuR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sdipkmFEWipgMGRKixK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iS3f707Ee51hikKOLMz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D1qaMqdEC6S6BvZ2Y0y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GIn0V0jEucCkrEdPxPd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.bysTNiEqUSxCZ_cMeB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hbrWPNhkKQ244Th.ptG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Tf5DCx.EufWeC7B6WYs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A.ekIfU.ezEHcYJh15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m5Dmw9KkWj0Mc.TTK.T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m1pfVQO0i63eUyuPZX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_xPu5etkCBFSND4XEBx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FfTTh0l0ukkFX2.cJ5H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iCBMsfWkKUzdocZedDS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KSB2Bib0W43HEH6m5o6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knG4dXUEOmPEPWx3IkT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oj4zTAIXEWCrdRe3rjHS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yH7r4arUabVRUincD7c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0cLKFEkUmdE2Iywmrdv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u9aDmYzUq65_.wN6UtL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ETI6haJke1z0sR53RjP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TAoB0DGU.zRces3vIvw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JywIIKO0eaD2eqCCHyD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4jc1YqqU.pu7Zi0f.ej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df7MqKmE2EfjlKHuuaU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3UwBkI8kKHFAYE0l9fn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4qxAYPgA0uEbpUKojIOC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LRfzKpM0K8vBuZMIQPc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2YQe_DTR0axvjjO5OAbJ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7u4aPeekGSv7_g2t_OQ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P21FSLDUWRYJBN.A0pb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EIhmDqTEyd5dMGRnF9j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s9CApLm0y4fyKgyxBHW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QfXk4NRUSHIAWqHT_di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Im_UawAE.q_BbAd5Y3y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O2QQjWS0eYZrG4dJ8Fj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STc5B350CT47PbinOjf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lsfnLOTkqZtQ.7sM2Do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ltrfGNOrEuZ.6IaNHdSC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5vWXDvQIEiPfi.cTwx47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OC5vm6aEeOX51Kc0gmA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qfC2k.AkS4Q9IYv_r3j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PNNrqSzkKaj3OS6agze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VcvP8RgkOx.0Q.LyvL3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JU38SaaEWnfxKj.en.q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Z77ysHskyLzWW.v7Oh9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pYOWjriE2p5Ba7Zjpw9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dEozcFREuvUPJFplaTL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iSweb8gkSUG2rBEGgO2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CDLp39S0u0SXsWPC0EJ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HbAG.NLEOqUFT37orKJ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2s97QYzCUOkMZ8T2OleW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u3vEHKWU6JkzlVfwpWv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NrsjRAIk67J3rx2mAT4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5hdb8j7J0SqZAUrQauX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al0PcQwEy3_oiGi8L_Y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VeopswoUyK354Aa9Q2s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8T.VXLzUKElrdWEFwr1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UaTwm0X0iISKkeKy_Cz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e_RBOPKEW3RH2UjcdNz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2h3tl55kup3LmDRJG6R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_UKmLm0WDWGhOlRbhp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pC3ImzdEut541WULuY3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MZ2.uddkSo.Ki89Hl0l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FAGUtqd0CyjvfdmbcFj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PjI8XjvkimSUtEq.zjC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CfKtsayk6ZlnCp20RQG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hH8gYtcE.Z.zv3htOaq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CfDFbA90aDo1dNqnkb6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sj5g9iN0iv4ZQ66fqW_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CILPai1kOyGNeMzv3.z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DWH_9PUkK7U0LZ7AnWn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fkNCIKW0qLmjT9ZXyh1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C5H_8wB0qM4Rl8vZtHT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UyDt0qakqMXJHe7Ac.L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1RWuWez0O5LfqXyLDUq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g8xPV1Lkmq51nVjFy.N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ry5MV3kEObLeLLuxFuT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_0GoS7e0SGctcapt94b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ocOarzsEqYYfO0TktVS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J4g6zon0G_X1IfBBi90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FaFiNyUKS8g62hH0Ro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FhFxHq3EK5HInVQ8uvJ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X_Ee0yKUWScc6NH7m73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HQbxBjGkKN0zeHZ_bAZ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.TEOpUaE6MC7gueyam3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_j5VbouEm2ywvRMZilI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hZGRbpZ0.x_jFEdMHMg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8ynhTEl0SsZwjeyqiB9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05elUAC0OQs8g3mlIIG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fL46OK90W7aFZijIjCN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q8q4X1TUG9reXB4pNbz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3UC9F3.QkCVKi1R926DQ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pp.Sc8406ekwd3mElZO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rgHiVOs0qFezCyQXS3Y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.uyLWZ0WPmRDydkyUf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5oSd2khU2GyYWvW0evn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V9Ifp8q0qh8zTytZmWP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t2M4yDtkSxPGvHmCxbc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0zAWjHI0e7oh9fmLVSW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PaAcXucc06K_Y9fRVOQy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mVo.On6k6zs6vgSIDE_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AUgki8_EiZ7Y.se4gmS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5EOzkYpEGn8UICSuF5P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19uG7H0EePJDQzPEqaj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G2QYKNYkCeGOEZviSTw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KG3l5AskCDtcAYCJU8G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expbWGBkG1sbUIljBz7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aDeYs2hU2qIiVeVl7GX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.KAIBxG8Eq8RUgHq97K_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f2g5E8NUWxo9sr2THu3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0XGLBFuIESH2DeOh0mTe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9Cjm4d2UWNs.hxzAKFG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htmcEKBkindXsuiJIev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SJZEZWL0WDQschIeR0o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mlLxdnwEKb9ssnTCp37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9Ty5BJtUOFppFHVlRyz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LqTIXr4kSi_DlrjuJoF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9_A_htabE6LuzZzJnT4E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RWc_fRIEWHqdfNwtHTV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bNP7zsD0Oa60r4B6kEq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4lwhCHLE6dGS6Gnbih5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lrxAUZ5ky.Zt2oId5Pt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AlNnacp0eCymc00vDVL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SegjkVZEewJXqdgmZvA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DmvNeo60u8wuBilXpq2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xBEaG1_EyVnjwqGc4U_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yTGZS5IU21TfakxIFxR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63VdYYrkOzQLiXpwJzU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oxQH3TWkyOhYazJURH2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RMIq2XKk2za_dPENbkX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1IdufOhUCczBtgIa9HZ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a183om_U.eBz.kYx_tL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Z03EiCFk2C8bK5W9YHE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ynidNdmUCt4UTk7v23o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LaIsAl6Ak2LRE1FLPrwE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_nJ1wZyEOSWnbh59Ihk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JdontQD0G4a1Pp1_Abc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tZRHkgSkq6by7l.TRes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Uw99i6mkisYdGFTJPlT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HBYY.N3kaZP9Q0dc1nT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N90IQZc0qUniFe4c0L5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t7PvHul0a_vtY5e_sG7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p6jmtm7EWSodqImLMOo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rxrZralE63_n1.jY7mJ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1balVMFXUCxYtIi.mcg6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kGImG080GI5rlBhUTxR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Hy_jubpEGXUW5pxLIkx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1VajCOF0.kOwp7MTgRF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CHXmfdXk6kgYp6Zcrja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xocsZECkik5JiIXV5Ka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U4wbEZbEG269ewzp4F1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3_G.dhJ0in_84GVyaK8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solklYskO5mBHhL0n9j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3oNsRST0aRc0Wz8XtWb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GRtQJzlEeYDw0qQovM5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1CoHmCJkSB4odb8BW0x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XjX0gCnE2KOigvxnfc2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rvC_fayUOoJ9NabNBq2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Uw99i6mkisYdGFTJPlT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HBYY.N3kaZP9Q0dc1nT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N90IQZc0qUniFe4c0L5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t7PvHul0a_vtY5e_sG7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p6jmtm7EWSodqImLMOo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1balVMFXUCxYtIi.mcg6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kGImG080GI5rlBhUTx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6.KKkcDUqArDm5py8Nk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DcGJALC0uLZdy8Mpr1K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Hy_jubpEGXUW5pxLIkx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1VajCOF0.kOwp7MTgRF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rvC_fayUOoJ9NabNBq2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OY8MhguUOS9sM8OfA7e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79QBhuTWkKJowY3zICf9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N6JTD_IEa8ZBGe67aBI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vdCjhPo0yHQuZTpjp8o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e4OVgj.EKk22ClgPoHw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1LqA8h5EGunZMfGHo3T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V4PGg7qkGI_tGkpiNAZ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b2Ynf6YECicCtD76lL7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3mRTFsM0uqo9bt45tfK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7brTP0sUC8m6hmLg7TR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.9YmM27EKMnMGLbKo5q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cJ6KU1jEG_6w6A7telD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5nhPAKV0yukIEPnbQf6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jrS1SlG0uf0fc809rCb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0xziL0.5Ui.j8NrlFyOcg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RM8g4y6Uayqiui4kOWt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rFlrNKbUewyRiGMJcEg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ve_impVEm6rFZdrtVvb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oU4m5aaE2EkyVHXBNTf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217KZhhfkWcitgDewVVs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8Q4tGIFEWIuLqoRt8K3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v5f6FELlE6w8EeREDfS6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.wX3rjc0eqjfuQG5BnC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w7vNnRAEqKQsYJeF5Go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ihsIldEI0u4agUhbFiPD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VL.ICLyUevzKxZiRfUG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bFU0cpn0CMqryNnIBue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ZVIM.ZUkG6peC6H2LBd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EGpCFwRU6wJWZFDo2td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svXWNLmUCoLERQud2Xn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6wYv3fBkm_tAmJnxm_j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lq9OeR7ESq9UCVc4Key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dLlmuKQUuzv6bmi1dIw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_3zI8uWkK2ziq1faNvh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csCTPk50uhdgUCo2Hwv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D_Ad_I1EikYS4SRVkye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ltdOyrXkq6mTl.0uR9J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1q7x4jvEuKkdW32_kzY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xx8Jzvdk6PefuPcrFMt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CRKbzzdkWvIKEdghDSL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mYoiwmEUyFdf9vB6i1V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B521ZLv0uWg5g13yJmG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wkkufl3EO8wmlTwrCA.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_xYSITS022YI6oOJKgV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UFZ4Mlr0WyLzguB4rFB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PPndIvikquqlvA7bqeY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Hu5JZ7PkmaKyh4jpCXO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86U4bZRjEmYiCchGesSO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0w4i9rEI0eCq3lra8VUu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hSPYuraEevoHZ9AovnY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1dmIyOcukWArVAihSL28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t5pS02HUOpO0QaJw4_r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cp4zvtck6Gyddkr0gcU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WOr_MSk06YCikqod7ta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Aw86BFPEGe3kfiVhlfM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OGogX61kO2xERF4KnSG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Uw99i6mkisYdGFTJPlT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HBYY.N3kaZP9Q0dc1nT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N90IQZc0qUniFe4c0L5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t7PvHul0a_vtY5e_sG7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p6jmtm7EWSodqImLMOo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1balVMFXUCxYtIi.mcg6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hqrXalhU.YjbQr3b1px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kGImG080GI5rlBhUTxR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Hy_jubpEGXUW5pxLIkxw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1VajCOF0.kOwp7MTgRF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CHXmfdXk6kgYp6Zcrja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xocsZECkik5JiIXV5Ka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U4wbEZbEG269ewzp4F1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3_G.dhJ0in_84GVyaK8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solklYskO5mBHhL0n9j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3oNsRST0aRc0Wz8XtWb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1CoHmCJkSB4odb8BW0x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X32I6Y50.OMIe2fWD2Rg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XjX0gCnE2KOigvxnfc2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MjFLvQNECg095n7.t7Y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iDJL3gUmbI.aFYuVgu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pbJREDaUKfPF5gYWZb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yrL7Q1Fk2Pq6hek0w_4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CRvkSCIEeTQbKkw8qil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fYYBtdbkq2g6uvN65E3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1VhFHo1k2ALHBwiDSt9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3vBoXZbYUOyckYYqghfmg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v0tLAbEKkqsN6yQidV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lUX41pu0iTigpMKWwak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XgX9YDrESc2RorG_VSz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2oNiOnX0GWJDjSQBqKT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CqG50PdkegHPbThhW9X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0WyqZHmEKGqjoS6MYrs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nPs4X4g0eanLcNHYtz2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Iu7ZD1rkO4UDc0CvWLM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sLsvX7W0CYJR4Vdtk7E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CE5AN0CkKnlTz6bifkv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7EdrK1eE.viT3oOVJ2Z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LyNGbA3keq.OpUugVcR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rlbpbStECo302TAzojx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un172tiUaqu6.4u5Zr9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RT.z9dE02tasx5CPIX8w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m2sS6HMkit2KGnMCRYk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18_sdcTUWd4oGo_ZE2k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fsA.3PUUC1MSi2A8Evv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nj4Fb1mEWFQ6jtJgfRv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oBoBRUlEiBMHl8ZLr7I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mYvQKUCkGrjtFCvXAL1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9EXYlPgEeJSdaLvbkE9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mgekP2eEWGHpnGdVr1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KJ3g3CVkaEgWLCDs10d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GH0hv3xE.XzQokJi5Gg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d5.wDJ3kqyMmv.gzrRm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3ZWLsGZ_0Gy.yw.vXGO.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9Eu66QbkC1EU33MPNi7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dfXYNl3ECat3nXVE43W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FMjv5ZCkS2H.GArgubNg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NQtQl9OUKvFKeFUjrNH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DHdcY1jUuBNICteAvJ5g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eQVpyG9EKYJUYr51WHrw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y_M5WveUKHLJ8cyJpraw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ahq4QdTUuHWKIC8qaR3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t_1Ze6JEWUtDVUWF2Qa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9g8z5yMcEiGbF76UlIcS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y_M5WveUKHLJ8cyJpra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VCSD7BzkuRl2TJrQfYo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v6j2keZkeh_Lzc_om7H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aOubDNjketK30NCiztC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kPRsk6M0e6EXAMLgXD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_1CCZFXU.gvh3g0EoGt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GQZUUdVUmYWAWfw_lCg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gfJ6tq_EGSxDg9aWXsL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YqRZc0rkis9E_a_99x3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OFqA9.00y4Y6Yf70C3D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SyQYR3gkCfZjNKHMNdL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l5RNi05kqbp8MbOw6m3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JZ1zRFckSbORvb_hnQs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W6bHIg5k6Cx6lo_zJDV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h.2LQn9kCsb5FUvGIBa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VrkCdCJ0W.8Tau6wyXp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2xh63Rodk60k9skfQvp_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WeT2Bp8UWSFl7n1iV_9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1sVoLdgku6bAgV6p5t9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2.UB0WUku6xHzLDWRng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YV6r0Rc0KL5fyEW2_2B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UqqQhKdUatv9jYWGVF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9QD8FWEajReXjE.jW5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0BgPpUJE6Gl6f88Put7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dBoCvtrEecIbNCgGZ4h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zmaZWkdEORNhulYcPcd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9fnlPSwM0qeuUAbPtiqf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JYax51_EG6WQMHVGo6d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X692JXbEqEjFbjvvvdw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d2PbMqCEGN5WM3pDqK4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VgkV_ZbEWDoxQZMxwed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SZLlhWi0WmXjXFA.F4R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mzrdnqSzESiy8yXikTJ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Oc_Kh13U.7CDXdJsDZu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ml9LMQrkWsRm43_zAT0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D5QqOL8Emjg.SnZJnSP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HRoz5BJkOeJHMz2kL.q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4p9x2NV1k2iryGfEYrk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deDU4nsUm.EZv1QsoPO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K_XeRMB0CdAGFaerSud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BeBV9DgUa__EvEEjSKf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28sjgOkO4oznc56dax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NZ8ZTSgkWV9qmxiczXx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Fhlc7mIE2BKh82vTNlP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8vxdg2yUa.QOmrGjcok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NTEdbn4ECMcS8Eb_1Cb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FtcQA7jkmG4LtAQv01e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5M2nwGEUutsnkMl6iPk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3UtDvKlUGFMPbMvr0Ow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I0ctwIKEO4sXxw37dwi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mJErmnIUqTX_JhVE3ZZ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YLDmzdRUWWNWgwwtPvK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wiyaYh5kSFEsVrqh7Bi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nI4iruBUOViBmt5Qyk7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__qFqdX0Kx_U59ORcn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alEeiiOE.hcEI40o_Tu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80flkCsUi5XtJ87jOew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A5NGRFYUSuIhpbGxDGg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AWBex_rESv2pYKY2die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paGlRG.kiH3TTowvgls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T7atXiOkSIellN5lFtH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IFehsuJUGl0yvjhaUwX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XemWMnRkOEjX.9W6p7s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XemWMnRkOEjX.9W6p7s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XemWMnRkOEjX.9W6p7s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15uh1mQECKe1Fdt9nfd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tiv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ctiv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i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active-design</Template>
  <TotalTime>658</TotalTime>
  <Words>2098</Words>
  <Application>Microsoft Office PowerPoint</Application>
  <PresentationFormat>On-screen Show (4:3)</PresentationFormat>
  <Paragraphs>556</Paragraphs>
  <Slides>42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active-design</vt:lpstr>
      <vt:lpstr>1_active-design</vt:lpstr>
      <vt:lpstr>think-cell Slide</vt:lpstr>
      <vt:lpstr>Visio</vt:lpstr>
      <vt:lpstr>Informal Knowledge Processes The Long Tail of Business Processes  </vt:lpstr>
      <vt:lpstr>Slide 2</vt:lpstr>
      <vt:lpstr>Slide 3</vt:lpstr>
      <vt:lpstr>Slide 4</vt:lpstr>
      <vt:lpstr>Slide 5</vt:lpstr>
      <vt:lpstr>Slide 6</vt:lpstr>
      <vt:lpstr>Agenda</vt:lpstr>
      <vt:lpstr>Slide 8</vt:lpstr>
      <vt:lpstr>EXERCISE – before we start</vt:lpstr>
      <vt:lpstr>Slide 10</vt:lpstr>
      <vt:lpstr>Knowledge Worker Revisited</vt:lpstr>
      <vt:lpstr>ACTIVE’s Knowledge Worker</vt:lpstr>
      <vt:lpstr>Slide 13</vt:lpstr>
      <vt:lpstr>EXCERCISE</vt:lpstr>
      <vt:lpstr>The Long Tail …</vt:lpstr>
      <vt:lpstr>Rules of Business…</vt:lpstr>
      <vt:lpstr>Where is the knowlegde?</vt:lpstr>
      <vt:lpstr>Slide 18</vt:lpstr>
      <vt:lpstr>Slide 19</vt:lpstr>
      <vt:lpstr>Slide 20</vt:lpstr>
      <vt:lpstr>Workflows, Business Processes, Informal Knowledge Process</vt:lpstr>
      <vt:lpstr>Business Processes &amp; KPs</vt:lpstr>
      <vt:lpstr>Evolving Knowledge Processes</vt:lpstr>
      <vt:lpstr>Definition</vt:lpstr>
      <vt:lpstr>KP over time</vt:lpstr>
      <vt:lpstr>KP-Example: Prepare Presentation</vt:lpstr>
      <vt:lpstr>Motivation</vt:lpstr>
      <vt:lpstr>Knowledge Processes in ACTIVE</vt:lpstr>
      <vt:lpstr>TaskService/TaskBar Integration</vt:lpstr>
      <vt:lpstr>Task Management as a Web Service</vt:lpstr>
      <vt:lpstr>Task Execution (top-down)</vt:lpstr>
      <vt:lpstr>KProcess Execution Level</vt:lpstr>
      <vt:lpstr>Metrics and Measures for KPs</vt:lpstr>
      <vt:lpstr>‚Inter‘ – action Matters</vt:lpstr>
      <vt:lpstr>Hot-dog theory</vt:lpstr>
      <vt:lpstr>Hot-dog theory</vt:lpstr>
      <vt:lpstr>Security-aware Knowledge Processes</vt:lpstr>
      <vt:lpstr>Security-aware Knowledge Processes </vt:lpstr>
      <vt:lpstr>Summary</vt:lpstr>
      <vt:lpstr>Slide 40</vt:lpstr>
      <vt:lpstr>References</vt:lpstr>
      <vt:lpstr>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Marcel Tilly</dc:creator>
  <cp:lastModifiedBy>Marcel Tily</cp:lastModifiedBy>
  <cp:revision>55</cp:revision>
  <dcterms:modified xsi:type="dcterms:W3CDTF">2009-09-05T06:08:30Z</dcterms:modified>
</cp:coreProperties>
</file>