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1" r:id="rId3"/>
    <p:sldId id="290" r:id="rId4"/>
    <p:sldId id="291" r:id="rId5"/>
    <p:sldId id="292" r:id="rId6"/>
    <p:sldId id="293" r:id="rId7"/>
    <p:sldId id="294" r:id="rId8"/>
    <p:sldId id="295" r:id="rId9"/>
    <p:sldId id="273" r:id="rId10"/>
    <p:sldId id="274" r:id="rId11"/>
    <p:sldId id="29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an Bloehdorn" initials="S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B0884-3D7E-47DC-9F92-5E6750CD64FC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64103-717E-4083-A1DB-B859AD2EF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ieren 30"/>
          <p:cNvGrpSpPr/>
          <p:nvPr userDrawn="1"/>
        </p:nvGrpSpPr>
        <p:grpSpPr>
          <a:xfrm>
            <a:off x="-32" y="4500570"/>
            <a:ext cx="9144032" cy="2357430"/>
            <a:chOff x="-32" y="4143380"/>
            <a:chExt cx="6429420" cy="2714620"/>
          </a:xfrm>
        </p:grpSpPr>
        <p:sp>
          <p:nvSpPr>
            <p:cNvPr id="25" name="Gleichschenkliges Dreieck 24"/>
            <p:cNvSpPr/>
            <p:nvPr userDrawn="1"/>
          </p:nvSpPr>
          <p:spPr>
            <a:xfrm>
              <a:off x="21" y="4143380"/>
              <a:ext cx="6429367" cy="2714620"/>
            </a:xfrm>
            <a:prstGeom prst="triangle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Gleichschenkliges Dreieck 25"/>
            <p:cNvSpPr/>
            <p:nvPr userDrawn="1"/>
          </p:nvSpPr>
          <p:spPr>
            <a:xfrm>
              <a:off x="-32" y="4143380"/>
              <a:ext cx="5826662" cy="2714620"/>
            </a:xfrm>
            <a:prstGeom prst="triangle">
              <a:avLst>
                <a:gd name="adj" fmla="val 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Gleichschenkliges Dreieck 26"/>
            <p:cNvSpPr/>
            <p:nvPr userDrawn="1"/>
          </p:nvSpPr>
          <p:spPr>
            <a:xfrm>
              <a:off x="-32" y="4143380"/>
              <a:ext cx="5290877" cy="2714620"/>
            </a:xfrm>
            <a:prstGeom prst="triangle">
              <a:avLst>
                <a:gd name="adj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ight Triangle 13"/>
          <p:cNvSpPr/>
          <p:nvPr userDrawn="1"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54" descr="BT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3" y="4963540"/>
            <a:ext cx="785818" cy="377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6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457" t="31859" r="4457" b="28745"/>
          <a:stretch>
            <a:fillRect/>
          </a:stretch>
        </p:blipFill>
        <p:spPr bwMode="auto">
          <a:xfrm>
            <a:off x="5000628" y="6500834"/>
            <a:ext cx="1039454" cy="2233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7" name="Picture 57" descr="JSI_logo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349" y="5517404"/>
            <a:ext cx="1746445" cy="29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8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3896102" y="6429396"/>
            <a:ext cx="967776" cy="2926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" name="Picture 60"/>
          <p:cNvPicPr>
            <a:picLocks noChangeAspect="1" noChangeArrowheads="1"/>
          </p:cNvPicPr>
          <p:nvPr userDrawn="1"/>
        </p:nvPicPr>
        <p:blipFill>
          <a:blip r:embed="rId6"/>
          <a:srcRect t="39961" b="41882"/>
          <a:stretch>
            <a:fillRect/>
          </a:stretch>
        </p:blipFill>
        <p:spPr bwMode="auto">
          <a:xfrm>
            <a:off x="142844" y="6000768"/>
            <a:ext cx="1098173" cy="1991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" name="Picture 6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81328" y="6453216"/>
            <a:ext cx="1033086" cy="2619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" name="Picture 63" descr="Logo FIR_HKS25_ohneText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6111" y="6357958"/>
            <a:ext cx="585691" cy="359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2" descr="EMIC-logo-NEW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5993674"/>
            <a:ext cx="1681085" cy="292846"/>
          </a:xfrm>
          <a:prstGeom prst="rect">
            <a:avLst/>
          </a:prstGeom>
          <a:noFill/>
        </p:spPr>
      </p:pic>
      <p:pic>
        <p:nvPicPr>
          <p:cNvPr id="18" name="Picture 23" descr="ActiveLogo"/>
          <p:cNvPicPr>
            <a:picLocks noChangeAspect="1" noChangeArrowheads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152400" y="203200"/>
            <a:ext cx="3505200" cy="1168400"/>
          </a:xfrm>
          <a:prstGeom prst="rect">
            <a:avLst/>
          </a:prstGeom>
          <a:noFill/>
        </p:spPr>
      </p:pic>
      <p:pic>
        <p:nvPicPr>
          <p:cNvPr id="19" name="Picture 24" descr="STI-IBK-Logo_CMYK_Pfad_L"/>
          <p:cNvPicPr>
            <a:picLocks noChangeAspect="1" noChangeArrowheads="1"/>
          </p:cNvPicPr>
          <p:nvPr userDrawn="1"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291" t="15965" r="5635" b="20177"/>
          <a:stretch>
            <a:fillRect/>
          </a:stretch>
        </p:blipFill>
        <p:spPr bwMode="auto">
          <a:xfrm>
            <a:off x="1320047" y="5846642"/>
            <a:ext cx="1537441" cy="439878"/>
          </a:xfrm>
          <a:prstGeom prst="rect">
            <a:avLst/>
          </a:prstGeom>
          <a:noFill/>
        </p:spPr>
      </p:pic>
      <p:grpSp>
        <p:nvGrpSpPr>
          <p:cNvPr id="29" name="Gruppieren 28"/>
          <p:cNvGrpSpPr/>
          <p:nvPr userDrawn="1"/>
        </p:nvGrpSpPr>
        <p:grpSpPr>
          <a:xfrm>
            <a:off x="1200229" y="6428273"/>
            <a:ext cx="1102151" cy="358313"/>
            <a:chOff x="6010444" y="4371743"/>
            <a:chExt cx="1075455" cy="349633"/>
          </a:xfrm>
        </p:grpSpPr>
        <p:pic>
          <p:nvPicPr>
            <p:cNvPr id="12" name="Picture 61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6800148" y="4371743"/>
              <a:ext cx="285751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 Box 25"/>
            <p:cNvSpPr txBox="1">
              <a:spLocks noChangeArrowheads="1"/>
            </p:cNvSpPr>
            <p:nvPr/>
          </p:nvSpPr>
          <p:spPr bwMode="auto">
            <a:xfrm>
              <a:off x="6010444" y="4481120"/>
              <a:ext cx="808387" cy="240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1000" b="1" dirty="0">
                  <a:latin typeface="+mj-lt"/>
                </a:rPr>
                <a:t>kea-pro</a:t>
              </a:r>
            </a:p>
          </p:txBody>
        </p:sp>
      </p:grpSp>
      <p:sp>
        <p:nvSpPr>
          <p:cNvPr id="9" name="Title 8"/>
          <p:cNvSpPr>
            <a:spLocks noGrp="1"/>
          </p:cNvSpPr>
          <p:nvPr userDrawn="1">
            <p:ph type="ctrTitle"/>
          </p:nvPr>
        </p:nvSpPr>
        <p:spPr>
          <a:xfrm>
            <a:off x="857224" y="1500174"/>
            <a:ext cx="7772400" cy="1829761"/>
          </a:xfrm>
        </p:spPr>
        <p:txBody>
          <a:bodyPr anchor="b"/>
          <a:lstStyle>
            <a:lvl1pPr algn="r">
              <a:defRPr sz="4400" b="1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 userDrawn="1">
            <p:ph type="subTitle" idx="1"/>
          </p:nvPr>
        </p:nvSpPr>
        <p:spPr>
          <a:xfrm>
            <a:off x="857224" y="3359180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pic>
        <p:nvPicPr>
          <p:cNvPr id="21" name="Grafik 20" descr="KITLogo_CMYK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143108" y="5517404"/>
            <a:ext cx="732115" cy="340488"/>
          </a:xfrm>
          <a:prstGeom prst="rect">
            <a:avLst/>
          </a:prstGeom>
        </p:spPr>
      </p:pic>
      <p:pic>
        <p:nvPicPr>
          <p:cNvPr id="10" name="Picture 59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286116" y="6381068"/>
            <a:ext cx="428628" cy="3340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4668F9-C212-4FE5-AE9C-DE03F57B6C19}" type="datetime1">
              <a:rPr lang="de-DE" smtClean="0"/>
              <a:pPr/>
              <a:t>04.09.2009</a:t>
            </a:fld>
            <a:endParaRPr lang="de-D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261AB5-F20D-446E-A39A-CAA99F7EDAA9}" type="datetime1">
              <a:rPr lang="de-DE" smtClean="0"/>
              <a:pPr/>
              <a:t>04.09.2009</a:t>
            </a:fld>
            <a:endParaRPr lang="de-D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4CA7-0D35-4BB4-A840-460743CAB018}" type="datetime1">
              <a:rPr lang="de-DE" smtClean="0"/>
              <a:pPr/>
              <a:t>04.09.2009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ctrTitle"/>
          </p:nvPr>
        </p:nvSpPr>
        <p:spPr>
          <a:xfrm>
            <a:off x="685800" y="3504239"/>
            <a:ext cx="7772400" cy="1829761"/>
          </a:xfrm>
        </p:spPr>
        <p:txBody>
          <a:bodyPr anchor="t" anchorCtr="0">
            <a:normAutofit/>
          </a:bodyPr>
          <a:lstStyle>
            <a:lvl1pPr algn="r">
              <a:defRPr sz="40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7" name="Subtitle 16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7772400" cy="1199704"/>
          </a:xfrm>
        </p:spPr>
        <p:txBody>
          <a:bodyPr lIns="45720" rIns="45720" anchor="b" anchorCtr="0"/>
          <a:lstStyle>
            <a:lvl1pPr marL="0" marR="64008" indent="0" algn="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Benutzerdefiniertes Layou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ctrTitle"/>
          </p:nvPr>
        </p:nvSpPr>
        <p:spPr>
          <a:xfrm>
            <a:off x="685800" y="3504239"/>
            <a:ext cx="7772400" cy="1829761"/>
          </a:xfrm>
        </p:spPr>
        <p:txBody>
          <a:bodyPr anchor="t" anchorCtr="0">
            <a:normAutofit/>
          </a:bodyPr>
          <a:lstStyle>
            <a:lvl1pPr algn="r">
              <a:defRPr sz="4000" b="1">
                <a:solidFill>
                  <a:schemeClr val="bg1"/>
                </a:solidFill>
                <a:effectLst/>
              </a:defRPr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7" name="Subtitle 16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7772400" cy="1199704"/>
          </a:xfrm>
        </p:spPr>
        <p:txBody>
          <a:bodyPr lIns="45720" rIns="45720" anchor="b" anchorCtr="0"/>
          <a:lstStyle>
            <a:lvl1pPr marL="0" marR="64008" indent="0" algn="r">
              <a:buNone/>
              <a:defRPr sz="24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CF333-B631-4E0D-A129-4F11E731D491}" type="datetime1">
              <a:rPr lang="de-DE" smtClean="0"/>
              <a:pPr/>
              <a:t>04.09.2009</a:t>
            </a:fld>
            <a:endParaRPr lang="de-D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1"/>
            <a:ext cx="8382000" cy="2190751"/>
          </a:xfrm>
        </p:spPr>
        <p:txBody>
          <a:bodyPr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FB607B-E315-49AC-82D0-E895E44B3CF3}" type="datetime1">
              <a:rPr lang="de-DE" smtClean="0"/>
              <a:pPr/>
              <a:t>04.09.2009</a:t>
            </a:fld>
            <a:endParaRPr lang="de-D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306000" y="3857628"/>
            <a:ext cx="8382000" cy="2190751"/>
          </a:xfrm>
        </p:spPr>
        <p:txBody>
          <a:bodyPr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tx2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tx2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FDAB3C3-6EBD-449A-A4FE-250DB8C14226}" type="datetime1">
              <a:rPr lang="de-DE" smtClean="0"/>
              <a:pPr/>
              <a:t>04.09.2009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157D2D-E569-4FB5-9F5B-6D8A8BA1547E}" type="datetime1">
              <a:rPr lang="de-DE" smtClean="0"/>
              <a:pPr/>
              <a:t>04.09.2009</a:t>
            </a:fld>
            <a:endParaRPr lang="de-DE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DCD1-609A-4DFE-9BB2-502693D15652}" type="datetime1">
              <a:rPr lang="de-DE" smtClean="0"/>
              <a:pPr/>
              <a:t>04.09.2009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5CEB139-40DC-4EA2-8447-0B2698E0D3B2}" type="datetime1">
              <a:rPr lang="de-DE" smtClean="0"/>
              <a:pPr/>
              <a:t>04.09.2009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/>
          </a:bodyPr>
          <a:lstStyle>
            <a:extLst/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03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285720" y="1524000"/>
            <a:ext cx="840108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497812" y="6408000"/>
            <a:ext cx="1003278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i="0" smtClean="0">
                <a:solidFill>
                  <a:schemeClr val="tx2"/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fld id="{79B09BD8-F166-42BF-B189-19CF1B175D55}" type="datetime1">
              <a:rPr lang="de-DE" smtClean="0"/>
              <a:pPr/>
              <a:t>04.09.2009</a:t>
            </a:fld>
            <a:endParaRPr lang="de-DE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643306" y="6408738"/>
            <a:ext cx="3857652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i="0">
                <a:solidFill>
                  <a:schemeClr val="tx2"/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endParaRPr lang="de-DE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04236" y="6408738"/>
            <a:ext cx="496887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 i="0" smtClean="0">
                <a:solidFill>
                  <a:schemeClr val="tx2"/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24" name="Gruppieren 23"/>
          <p:cNvGrpSpPr/>
          <p:nvPr userDrawn="1"/>
        </p:nvGrpSpPr>
        <p:grpSpPr>
          <a:xfrm>
            <a:off x="-32" y="5286388"/>
            <a:ext cx="3714776" cy="1571612"/>
            <a:chOff x="-32" y="5286388"/>
            <a:chExt cx="3714776" cy="1571612"/>
          </a:xfrm>
        </p:grpSpPr>
        <p:sp>
          <p:nvSpPr>
            <p:cNvPr id="19" name="Gleichschenkliges Dreieck 18"/>
            <p:cNvSpPr/>
            <p:nvPr userDrawn="1"/>
          </p:nvSpPr>
          <p:spPr>
            <a:xfrm>
              <a:off x="0" y="5286388"/>
              <a:ext cx="3714744" cy="1571612"/>
            </a:xfrm>
            <a:prstGeom prst="triangle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Gleichschenkliges Dreieck 19"/>
            <p:cNvSpPr/>
            <p:nvPr userDrawn="1"/>
          </p:nvSpPr>
          <p:spPr>
            <a:xfrm>
              <a:off x="-32" y="5286388"/>
              <a:ext cx="3286148" cy="1571612"/>
            </a:xfrm>
            <a:prstGeom prst="triangle">
              <a:avLst>
                <a:gd name="adj" fmla="val 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Gleichschenkliges Dreieck 20"/>
            <p:cNvSpPr/>
            <p:nvPr userDrawn="1"/>
          </p:nvSpPr>
          <p:spPr>
            <a:xfrm>
              <a:off x="-32" y="5286388"/>
              <a:ext cx="2857520" cy="1571612"/>
            </a:xfrm>
            <a:prstGeom prst="triangle">
              <a:avLst>
                <a:gd name="adj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5" name="Picture 11" descr="ActiveLogo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4316" y="6215082"/>
              <a:ext cx="1666876" cy="555625"/>
            </a:xfrm>
            <a:prstGeom prst="rect">
              <a:avLst/>
            </a:prstGeom>
            <a:noFill/>
          </p:spPr>
        </p:pic>
        <p:sp>
          <p:nvSpPr>
            <p:cNvPr id="14" name="Textfeld 13"/>
            <p:cNvSpPr txBox="1"/>
            <p:nvPr/>
          </p:nvSpPr>
          <p:spPr>
            <a:xfrm>
              <a:off x="642910" y="6548460"/>
              <a:ext cx="1500198" cy="29216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l"/>
              <a:r>
                <a:rPr lang="de-DE" sz="900" i="0" cap="none" normalizeH="0" baseline="0" dirty="0" smtClean="0">
                  <a:solidFill>
                    <a:schemeClr val="tx2"/>
                  </a:solidFill>
                  <a:latin typeface="Gill Sans MT" pitchFamily="34" charset="0"/>
                </a:rPr>
                <a:t>www.active-project.eu</a:t>
              </a:r>
              <a:endParaRPr lang="en-GB" sz="900" i="0" cap="none" normalizeH="0" baseline="0" dirty="0">
                <a:solidFill>
                  <a:schemeClr val="tx2"/>
                </a:solidFill>
                <a:latin typeface="Gill Sans MT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ts val="600"/>
        </a:spcAft>
        <a:buClr>
          <a:schemeClr val="tx2"/>
        </a:buClr>
        <a:buSzPct val="68000"/>
        <a:buFont typeface="Wingdings 3" pitchFamily="18" charset="2"/>
        <a:buChar char="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ts val="600"/>
        </a:spcAft>
        <a:buClr>
          <a:schemeClr val="tx2"/>
        </a:buClr>
        <a:buFont typeface="Calibri" pitchFamily="34" charset="0"/>
        <a:buChar char="–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ts val="600"/>
        </a:spcAft>
        <a:buClr>
          <a:schemeClr val="tx2"/>
        </a:buClr>
        <a:buFont typeface="Calibri" pitchFamily="34" charset="0"/>
        <a:buChar char="–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active-project.eu/wiki/BT" TargetMode="External"/><Relationship Id="rId2" Type="http://schemas.openxmlformats.org/officeDocument/2006/relationships/hyperlink" Target="http://wiki.active-project.eu/wiki/HS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iki.active-project.eu/wiki/ISoco" TargetMode="External"/><Relationship Id="rId5" Type="http://schemas.openxmlformats.org/officeDocument/2006/relationships/hyperlink" Target="http://wiki.active-project.eu/wiki/EMIC" TargetMode="External"/><Relationship Id="rId4" Type="http://schemas.openxmlformats.org/officeDocument/2006/relationships/hyperlink" Target="http://wiki.active-project.eu/wiki/JS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hope.ijs.si:3000/login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the </a:t>
            </a:r>
            <a:br>
              <a:rPr lang="en-US" dirty="0" smtClean="0"/>
            </a:br>
            <a:r>
              <a:rPr lang="en-US" dirty="0" smtClean="0"/>
              <a:t>ACTIVE Knowledge Workspace SDK 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Igor Dolinsek (HERMES SoftLab)</a:t>
            </a:r>
          </a:p>
          <a:p>
            <a:r>
              <a:rPr lang="de-DE" dirty="0" smtClean="0"/>
              <a:t>ACTIVE Summer School</a:t>
            </a:r>
          </a:p>
          <a:p>
            <a:r>
              <a:rPr lang="de-DE" dirty="0" smtClean="0"/>
              <a:t>September 5t 2009, Bled, Slovenia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WSDLs for Web services</a:t>
            </a:r>
          </a:p>
          <a:p>
            <a:r>
              <a:rPr lang="en-US" dirty="0" smtClean="0"/>
              <a:t>XML schemas for event messages</a:t>
            </a:r>
          </a:p>
          <a:p>
            <a:r>
              <a:rPr lang="en-US" dirty="0" smtClean="0"/>
              <a:t>C# APIs useful for ACTIVated applications</a:t>
            </a:r>
          </a:p>
          <a:p>
            <a:r>
              <a:rPr lang="en-US" dirty="0" smtClean="0"/>
              <a:t>C# APIs for </a:t>
            </a:r>
            <a:r>
              <a:rPr lang="en-US" dirty="0" smtClean="0"/>
              <a:t>Task Service</a:t>
            </a:r>
          </a:p>
          <a:p>
            <a:r>
              <a:rPr lang="en-US" smtClean="0"/>
              <a:t>Ruby </a:t>
            </a:r>
            <a:r>
              <a:rPr lang="en-US" dirty="0" smtClean="0"/>
              <a:t>APIs for Infrastructure services</a:t>
            </a:r>
          </a:p>
          <a:p>
            <a:r>
              <a:rPr lang="en-US" dirty="0" smtClean="0"/>
              <a:t>Online SDK documentation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Overview of ACTIVE Software Developer Kit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Three levels of ACTIVated applications </a:t>
            </a:r>
          </a:p>
          <a:p>
            <a:pPr lvl="1"/>
            <a:r>
              <a:rPr lang="en-US" b="1" dirty="0" smtClean="0"/>
              <a:t>Basic level: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activity monitoring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b="1" dirty="0" smtClean="0"/>
              <a:t>Intermediate level: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context filtering and context switch support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b="1" dirty="0" smtClean="0"/>
              <a:t>Advanced level: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process support built into the application’s GUI.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Overview of ACTIVE Software Developer Kit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Introduction to the ACTIVE knowledge workspace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Workspace software architecture 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Online demonstration of basic Workspace features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Overview of ACTIVE Software Developer Kit 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ACTIVated application - example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Introduction to the ACTIVE knowledge workspace (1)</a:t>
            </a:r>
            <a:endParaRPr lang="en-US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accent1"/>
                </a:solidFill>
              </a:rPr>
              <a:t>Partners:</a:t>
            </a:r>
            <a:r>
              <a:rPr lang="de-DE" dirty="0" smtClean="0"/>
              <a:t> 	</a:t>
            </a:r>
            <a:r>
              <a:rPr lang="en-US" b="1" dirty="0" smtClean="0">
                <a:hlinkClick r:id="rId2" action="ppaction://hlinkfile" tooltip="HSL"/>
              </a:rPr>
              <a:t>HSL</a:t>
            </a:r>
            <a:r>
              <a:rPr lang="en-US" dirty="0" smtClean="0"/>
              <a:t>, </a:t>
            </a:r>
            <a:r>
              <a:rPr lang="en-US" dirty="0" smtClean="0">
                <a:hlinkClick r:id="rId3" action="ppaction://hlinkfile" tooltip="BT"/>
              </a:rPr>
              <a:t>BT</a:t>
            </a:r>
            <a:r>
              <a:rPr lang="en-US" dirty="0" smtClean="0"/>
              <a:t>, </a:t>
            </a:r>
            <a:r>
              <a:rPr lang="en-US" dirty="0" smtClean="0">
                <a:hlinkClick r:id="rId4" action="ppaction://hlinkfile" tooltip="JSI"/>
              </a:rPr>
              <a:t>JSI</a:t>
            </a:r>
            <a:r>
              <a:rPr lang="en-US" dirty="0" smtClean="0"/>
              <a:t> ,</a:t>
            </a:r>
            <a:r>
              <a:rPr lang="en-US" dirty="0" smtClean="0">
                <a:hlinkClick r:id="rId5" action="ppaction://hlinkfile" tooltip="EMIC"/>
              </a:rPr>
              <a:t>EMIC</a:t>
            </a:r>
            <a:r>
              <a:rPr lang="en-US" dirty="0" smtClean="0"/>
              <a:t> ,</a:t>
            </a:r>
            <a:r>
              <a:rPr lang="en-US" dirty="0" err="1" smtClean="0">
                <a:hlinkClick r:id="rId6" action="ppaction://hlinkfile" tooltip="ISoco"/>
              </a:rPr>
              <a:t>iSoco</a:t>
            </a:r>
            <a:endParaRPr lang="de-DE" dirty="0" smtClean="0"/>
          </a:p>
          <a:p>
            <a:r>
              <a:rPr lang="de-DE" b="1" dirty="0" smtClean="0">
                <a:solidFill>
                  <a:schemeClr val="accent1"/>
                </a:solidFill>
              </a:rPr>
              <a:t>Goal: </a:t>
            </a:r>
            <a:r>
              <a:rPr lang="en-US" dirty="0" smtClean="0"/>
              <a:t>Create a software environment for the knowledge worker consisting of an integrated set of context-aware knowledge management tools. </a:t>
            </a:r>
          </a:p>
          <a:p>
            <a:pPr>
              <a:buNone/>
            </a:pPr>
            <a:r>
              <a:rPr lang="en-US" dirty="0" smtClean="0"/>
              <a:t>   Integrate tools developed in WP1-WP3 and extend off-the-shelf tools like MS Office suite to benefit from ACTIVE technology.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Introduction to the ACTIVE knowledge workspace (2)</a:t>
            </a:r>
            <a:endParaRPr lang="en-US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knowledge workers perform they work and share their knowledge?</a:t>
            </a:r>
          </a:p>
          <a:p>
            <a:r>
              <a:rPr lang="en-US" dirty="0" smtClean="0"/>
              <a:t>Workspace concepts to improve this:</a:t>
            </a:r>
          </a:p>
          <a:p>
            <a:pPr lvl="1"/>
            <a:r>
              <a:rPr lang="en-US" dirty="0" smtClean="0"/>
              <a:t>Working contexts</a:t>
            </a:r>
          </a:p>
          <a:p>
            <a:pPr lvl="1"/>
            <a:r>
              <a:rPr lang="en-US" dirty="0" smtClean="0"/>
              <a:t>Info resources </a:t>
            </a:r>
          </a:p>
          <a:p>
            <a:pPr lvl="1"/>
            <a:r>
              <a:rPr lang="en-US" dirty="0" smtClean="0"/>
              <a:t>Tasks</a:t>
            </a:r>
          </a:p>
          <a:p>
            <a:r>
              <a:rPr lang="en-US" dirty="0" smtClean="0"/>
              <a:t>Transform off-the-shelf tools to fit into the Workspace = ACTIVation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Workspace software architecture (1)</a:t>
            </a:r>
            <a:endParaRPr lang="en-US" dirty="0"/>
          </a:p>
        </p:txBody>
      </p:sp>
      <p:pic>
        <p:nvPicPr>
          <p:cNvPr id="5" name="Content Placeholder 4" descr="AKWS_arch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9225" y="2701131"/>
            <a:ext cx="6134100" cy="217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Workspace software architecture (2)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7" name="Group 13"/>
          <p:cNvGrpSpPr/>
          <p:nvPr/>
        </p:nvGrpSpPr>
        <p:grpSpPr>
          <a:xfrm>
            <a:off x="500034" y="4429132"/>
            <a:ext cx="8001056" cy="1214446"/>
            <a:chOff x="285720" y="3000372"/>
            <a:chExt cx="7072362" cy="1214446"/>
          </a:xfrm>
          <a:solidFill>
            <a:srgbClr val="FABA86"/>
          </a:solidFill>
        </p:grpSpPr>
        <p:sp>
          <p:nvSpPr>
            <p:cNvPr id="8" name="Rectangle 7"/>
            <p:cNvSpPr/>
            <p:nvPr/>
          </p:nvSpPr>
          <p:spPr>
            <a:xfrm>
              <a:off x="285720" y="3000372"/>
              <a:ext cx="2357454" cy="121444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Metadata recommender service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643174" y="3000372"/>
              <a:ext cx="2357454" cy="121444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tx1"/>
                  </a:solidFill>
                </a:rPr>
                <a:t>TaskMining</a:t>
              </a:r>
              <a:r>
                <a:rPr lang="en-GB" dirty="0" smtClean="0">
                  <a:solidFill>
                    <a:schemeClr val="tx1"/>
                  </a:solidFill>
                </a:rPr>
                <a:t> Service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00628" y="3000372"/>
              <a:ext cx="2357454" cy="121444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tx1"/>
                  </a:solidFill>
                </a:rPr>
                <a:t>ContextMining</a:t>
              </a:r>
              <a:r>
                <a:rPr lang="en-GB" dirty="0" smtClean="0">
                  <a:solidFill>
                    <a:schemeClr val="tx1"/>
                  </a:solidFill>
                </a:rPr>
                <a:t> Service</a:t>
              </a:r>
            </a:p>
          </p:txBody>
        </p:sp>
      </p:grpSp>
      <p:grpSp>
        <p:nvGrpSpPr>
          <p:cNvPr id="11" name="Group 18"/>
          <p:cNvGrpSpPr/>
          <p:nvPr/>
        </p:nvGrpSpPr>
        <p:grpSpPr>
          <a:xfrm>
            <a:off x="500034" y="3071810"/>
            <a:ext cx="8001056" cy="1214446"/>
            <a:chOff x="285720" y="2928934"/>
            <a:chExt cx="6215106" cy="1214446"/>
          </a:xfrm>
        </p:grpSpPr>
        <p:sp>
          <p:nvSpPr>
            <p:cNvPr id="12" name="Rectangle 11"/>
            <p:cNvSpPr/>
            <p:nvPr/>
          </p:nvSpPr>
          <p:spPr>
            <a:xfrm>
              <a:off x="285720" y="2928934"/>
              <a:ext cx="2071702" cy="1214446"/>
            </a:xfrm>
            <a:prstGeom prst="rect">
              <a:avLst/>
            </a:prstGeom>
            <a:solidFill>
              <a:srgbClr val="81BD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Metadata </a:t>
              </a:r>
            </a:p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Service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357422" y="2928934"/>
              <a:ext cx="2071702" cy="1214446"/>
            </a:xfrm>
            <a:prstGeom prst="rect">
              <a:avLst/>
            </a:prstGeom>
            <a:solidFill>
              <a:srgbClr val="81BD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Task</a:t>
              </a:r>
            </a:p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Service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429124" y="2928934"/>
              <a:ext cx="2071702" cy="1214446"/>
            </a:xfrm>
            <a:prstGeom prst="rect">
              <a:avLst/>
            </a:prstGeom>
            <a:solidFill>
              <a:srgbClr val="81BD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Context </a:t>
              </a:r>
            </a:p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Service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500034" y="5715016"/>
            <a:ext cx="800105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Workspace infrastructure services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6" name="Group 29"/>
          <p:cNvGrpSpPr/>
          <p:nvPr/>
        </p:nvGrpSpPr>
        <p:grpSpPr>
          <a:xfrm>
            <a:off x="500034" y="1285860"/>
            <a:ext cx="8001056" cy="1643074"/>
            <a:chOff x="3000364" y="857232"/>
            <a:chExt cx="5500726" cy="1643074"/>
          </a:xfrm>
        </p:grpSpPr>
        <p:sp>
          <p:nvSpPr>
            <p:cNvPr id="17" name="Rectangle 16"/>
            <p:cNvSpPr/>
            <p:nvPr/>
          </p:nvSpPr>
          <p:spPr>
            <a:xfrm>
              <a:off x="7109602" y="857232"/>
              <a:ext cx="1391488" cy="1643074"/>
            </a:xfrm>
            <a:prstGeom prst="rect">
              <a:avLst/>
            </a:prstGeom>
            <a:solidFill>
              <a:srgbClr val="FFE0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ACTIVE taskbar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15008" y="857232"/>
              <a:ext cx="1391488" cy="1643074"/>
            </a:xfrm>
            <a:prstGeom prst="rect">
              <a:avLst/>
            </a:prstGeom>
            <a:solidFill>
              <a:srgbClr val="FFE0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ACTIVE web portal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000364" y="857232"/>
              <a:ext cx="1391488" cy="1643074"/>
            </a:xfrm>
            <a:prstGeom prst="rect">
              <a:avLst/>
            </a:prstGeom>
            <a:solidFill>
              <a:srgbClr val="FFE0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Generic applications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357686" y="857232"/>
              <a:ext cx="1391488" cy="1643074"/>
            </a:xfrm>
            <a:prstGeom prst="rect">
              <a:avLst/>
            </a:prstGeom>
            <a:solidFill>
              <a:srgbClr val="FFE0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Specialised applications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Workspace software architecture (3)</a:t>
            </a:r>
            <a:endParaRPr lang="en-US" dirty="0"/>
          </a:p>
        </p:txBody>
      </p:sp>
      <p:pic>
        <p:nvPicPr>
          <p:cNvPr id="21" name="Content Placeholder 20" descr="workspace_services_and_app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214422"/>
            <a:ext cx="8286808" cy="5286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Workspace software architecture (4)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Inter-service communication</a:t>
            </a:r>
          </a:p>
          <a:p>
            <a:pPr lvl="1"/>
            <a:r>
              <a:rPr lang="en-US" sz="2000" dirty="0" smtClean="0"/>
              <a:t>Web services  (WSDL/SOAP  &amp; </a:t>
            </a:r>
            <a:r>
              <a:rPr lang="en-US" sz="2000" dirty="0" err="1" smtClean="0"/>
              <a:t>RESTful</a:t>
            </a:r>
            <a:r>
              <a:rPr lang="en-US" sz="2000" dirty="0" smtClean="0"/>
              <a:t> )</a:t>
            </a:r>
          </a:p>
          <a:p>
            <a:pPr lvl="1"/>
            <a:r>
              <a:rPr lang="en-US" sz="2000" dirty="0" smtClean="0"/>
              <a:t>Apache ActiveMQ Event bus: messaging &amp; publish/subscribe: XML schema</a:t>
            </a:r>
            <a:br>
              <a:rPr lang="en-US" sz="2000" dirty="0" smtClean="0"/>
            </a:b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Demo version  of Workspace at:</a:t>
            </a:r>
          </a:p>
          <a:p>
            <a:r>
              <a:rPr lang="en-US" dirty="0" smtClean="0">
                <a:hlinkClick r:id="rId2"/>
              </a:rPr>
              <a:t>http://hope.ijs.si:3000/login</a:t>
            </a:r>
            <a:endParaRPr lang="en-US" dirty="0" smtClean="0"/>
          </a:p>
          <a:p>
            <a:r>
              <a:rPr lang="en-US" dirty="0" smtClean="0"/>
              <a:t>Username: guest, </a:t>
            </a:r>
            <a:r>
              <a:rPr lang="en-US" dirty="0" err="1" smtClean="0"/>
              <a:t>password:guest</a:t>
            </a:r>
            <a:endParaRPr lang="en-US" dirty="0" smtClean="0"/>
          </a:p>
          <a:p>
            <a:r>
              <a:rPr lang="en-US" dirty="0" smtClean="0"/>
              <a:t>Demo limitations</a:t>
            </a:r>
          </a:p>
          <a:p>
            <a:r>
              <a:rPr lang="en-US" dirty="0" smtClean="0"/>
              <a:t>Workspace download for research purposes: under consideration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Online demonstration of basic Workspace features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tive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lai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active-design</Template>
  <TotalTime>1054</TotalTime>
  <Words>250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active-design</vt:lpstr>
      <vt:lpstr>Introduction to the  ACTIVE Knowledge Workspace SDK </vt:lpstr>
      <vt:lpstr>Agenda</vt:lpstr>
      <vt:lpstr>Introduction to the ACTIVE knowledge workspace (1)</vt:lpstr>
      <vt:lpstr>Introduction to the ACTIVE knowledge workspace (2)</vt:lpstr>
      <vt:lpstr>Workspace software architecture (1)</vt:lpstr>
      <vt:lpstr>Workspace software architecture (2)</vt:lpstr>
      <vt:lpstr>Workspace software architecture (3)</vt:lpstr>
      <vt:lpstr>Workspace software architecture (4)</vt:lpstr>
      <vt:lpstr>Online demonstration of basic Workspace features</vt:lpstr>
      <vt:lpstr>Overview of ACTIVE Software Developer Kit </vt:lpstr>
      <vt:lpstr>Overview of ACTIVE Software Developer Kit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 &lt;X&gt; &lt;Workpackage Title&gt;</dc:title>
  <cp:lastModifiedBy>Igor Dolinsek</cp:lastModifiedBy>
  <cp:revision>31</cp:revision>
  <dcterms:modified xsi:type="dcterms:W3CDTF">2009-09-04T09:02:11Z</dcterms:modified>
</cp:coreProperties>
</file>