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5" r:id="rId4"/>
    <p:sldId id="264" r:id="rId5"/>
    <p:sldId id="282" r:id="rId6"/>
    <p:sldId id="266" r:id="rId7"/>
    <p:sldId id="274" r:id="rId8"/>
    <p:sldId id="283" r:id="rId9"/>
    <p:sldId id="280" r:id="rId10"/>
    <p:sldId id="289" r:id="rId11"/>
    <p:sldId id="290" r:id="rId12"/>
    <p:sldId id="287" r:id="rId13"/>
    <p:sldId id="288" r:id="rId14"/>
    <p:sldId id="291" r:id="rId15"/>
    <p:sldId id="285" r:id="rId16"/>
    <p:sldId id="292" r:id="rId17"/>
    <p:sldId id="284" r:id="rId18"/>
    <p:sldId id="257" r:id="rId19"/>
    <p:sldId id="273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74552" autoAdjust="0"/>
  </p:normalViewPr>
  <p:slideViewPr>
    <p:cSldViewPr>
      <p:cViewPr varScale="1">
        <p:scale>
          <a:sx n="53" d="100"/>
          <a:sy n="53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891D8B-8CD6-43CA-94A7-04301AC23789}" type="datetimeFigureOut">
              <a:rPr lang="de-DE"/>
              <a:pPr>
                <a:defRPr/>
              </a:pPr>
              <a:t>05.09.2009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C12444-4515-409D-9BE6-2D72886CBC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Short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team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Groups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useless</a:t>
            </a:r>
            <a:endParaRPr lang="de-DE" dirty="0" smtClean="0"/>
          </a:p>
          <a:p>
            <a:r>
              <a:rPr lang="de-DE" dirty="0" err="1" smtClean="0"/>
              <a:t>Orga</a:t>
            </a:r>
            <a:r>
              <a:rPr lang="de-DE" baseline="0" dirty="0" smtClean="0"/>
              <a:t> Charts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baseline="0" dirty="0" smtClean="0"/>
              <a:t> KWs </a:t>
            </a:r>
            <a:r>
              <a:rPr lang="de-DE" baseline="0" dirty="0" err="1" smtClean="0"/>
              <a:t>participate</a:t>
            </a:r>
            <a:r>
              <a:rPr lang="de-DE" baseline="0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Classification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Cover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noProof="0" smtClean="0"/>
              <a:t>Studies: industrial engineers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Lifecycle</a:t>
            </a:r>
            <a:endParaRPr lang="de-DE" baseline="0" dirty="0" smtClean="0"/>
          </a:p>
          <a:p>
            <a:pPr eaLnBrk="1" hangingPunct="1"/>
            <a:r>
              <a:rPr lang="de-DE" baseline="0" dirty="0" smtClean="0"/>
              <a:t>Development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Microblogging</a:t>
            </a:r>
            <a:endParaRPr lang="de-DE" baseline="0" dirty="0" smtClean="0"/>
          </a:p>
          <a:p>
            <a:pPr eaLnBrk="1" hangingPunct="1"/>
            <a:r>
              <a:rPr lang="de-DE" baseline="0" dirty="0" smtClean="0"/>
              <a:t>Tech Trigger: Human Augmentation, Quantum </a:t>
            </a:r>
            <a:r>
              <a:rPr lang="de-DE" baseline="0" dirty="0" err="1" smtClean="0"/>
              <a:t>computing</a:t>
            </a:r>
            <a:endParaRPr lang="de-DE" baseline="0" dirty="0" smtClean="0"/>
          </a:p>
          <a:p>
            <a:pPr eaLnBrk="1" hangingPunct="1"/>
            <a:r>
              <a:rPr lang="de-DE" baseline="0" dirty="0" smtClean="0"/>
              <a:t>Peak: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Computing, E-</a:t>
            </a:r>
            <a:r>
              <a:rPr lang="de-DE" baseline="0" dirty="0" err="1" smtClean="0"/>
              <a:t>book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readers</a:t>
            </a:r>
            <a:endParaRPr lang="de-DE" baseline="0" dirty="0" smtClean="0"/>
          </a:p>
          <a:p>
            <a:pPr eaLnBrk="1" hangingPunct="1"/>
            <a:r>
              <a:rPr lang="de-DE" baseline="0" dirty="0" err="1" smtClean="0"/>
              <a:t>Trough</a:t>
            </a:r>
            <a:r>
              <a:rPr lang="de-DE" baseline="0" dirty="0" smtClean="0"/>
              <a:t>: Public </a:t>
            </a:r>
            <a:r>
              <a:rPr lang="de-DE" baseline="0" dirty="0" err="1" smtClean="0"/>
              <a:t>virtual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worlds</a:t>
            </a:r>
            <a:r>
              <a:rPr lang="de-DE" baseline="0" dirty="0" smtClean="0"/>
              <a:t>, Phone </a:t>
            </a:r>
            <a:r>
              <a:rPr lang="de-DE" baseline="0" dirty="0" err="1" smtClean="0"/>
              <a:t>payment</a:t>
            </a:r>
            <a:endParaRPr lang="de-DE" baseline="0" dirty="0" smtClean="0"/>
          </a:p>
          <a:p>
            <a:pPr eaLnBrk="1" hangingPunct="1"/>
            <a:r>
              <a:rPr lang="de-DE" dirty="0" err="1" smtClean="0"/>
              <a:t>Enlightment</a:t>
            </a:r>
            <a:r>
              <a:rPr lang="de-DE" smtClean="0"/>
              <a:t>:</a:t>
            </a:r>
            <a:r>
              <a:rPr lang="de-DE" baseline="0" smtClean="0"/>
              <a:t> Wikis, SOA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4944-68D5-4E89-846A-A094501D692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…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endParaRPr lang="de-DE" dirty="0" smtClean="0"/>
          </a:p>
          <a:p>
            <a:r>
              <a:rPr lang="de-DE" dirty="0" err="1" smtClean="0"/>
              <a:t>Yammer</a:t>
            </a:r>
            <a:r>
              <a:rPr lang="de-DE" dirty="0" smtClean="0"/>
              <a:t>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SocialCast</a:t>
            </a:r>
            <a:r>
              <a:rPr lang="de-DE" dirty="0" smtClean="0"/>
              <a:t>)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market</a:t>
            </a:r>
            <a:endParaRPr lang="de-DE" dirty="0" smtClean="0"/>
          </a:p>
          <a:p>
            <a:r>
              <a:rPr lang="de-DE" dirty="0" err="1" smtClean="0"/>
              <a:t>Identic</a:t>
            </a:r>
            <a:r>
              <a:rPr lang="de-DE" baseline="0" dirty="0" err="1" smtClean="0"/>
              <a:t>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Laconica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Attachments: </a:t>
            </a:r>
            <a:r>
              <a:rPr lang="de-DE" dirty="0" err="1" smtClean="0"/>
              <a:t>Duplicate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endParaRPr lang="de-DE" dirty="0" smtClean="0"/>
          </a:p>
          <a:p>
            <a:r>
              <a:rPr lang="de-DE" dirty="0" err="1" smtClean="0"/>
              <a:t>Shortener</a:t>
            </a:r>
            <a:r>
              <a:rPr lang="de-DE" dirty="0" smtClean="0"/>
              <a:t> Service: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destination</a:t>
            </a:r>
            <a:endParaRPr lang="de-DE" baseline="0" dirty="0" smtClean="0"/>
          </a:p>
          <a:p>
            <a:r>
              <a:rPr lang="de-DE" baseline="0" dirty="0" err="1" smtClean="0"/>
              <a:t>Tagging</a:t>
            </a:r>
            <a:r>
              <a:rPr lang="de-DE" baseline="0" dirty="0" smtClean="0"/>
              <a:t>: (</a:t>
            </a:r>
            <a:r>
              <a:rPr lang="de-DE" baseline="0" dirty="0" err="1" smtClean="0"/>
              <a:t>SocialCast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categorisation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unconvenient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Input: Text, Tags, </a:t>
            </a:r>
            <a:r>
              <a:rPr lang="de-DE" baseline="0" dirty="0" err="1" smtClean="0"/>
              <a:t>nothing</a:t>
            </a:r>
            <a:endParaRPr lang="de-DE" baseline="0" dirty="0" smtClean="0"/>
          </a:p>
          <a:p>
            <a:r>
              <a:rPr lang="de-DE" baseline="0" dirty="0" smtClean="0"/>
              <a:t>Drag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Drop: </a:t>
            </a:r>
            <a:r>
              <a:rPr lang="de-DE" baseline="0" dirty="0" err="1" smtClean="0"/>
              <a:t>Anything</a:t>
            </a:r>
            <a:endParaRPr lang="de-DE" baseline="0" dirty="0" smtClean="0"/>
          </a:p>
          <a:p>
            <a:r>
              <a:rPr lang="de-DE" baseline="0" dirty="0" smtClean="0"/>
              <a:t>Keep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minimum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source-detection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Get</a:t>
            </a:r>
            <a:r>
              <a:rPr lang="de-DE" dirty="0" smtClean="0"/>
              <a:t> tags </a:t>
            </a:r>
            <a:r>
              <a:rPr lang="de-DE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extract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C12444-4515-409D-9BE6-2D72886CBC7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6072188"/>
            <a:ext cx="9144000" cy="78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48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Fertigo Pro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00063" y="928688"/>
            <a:ext cx="8072437" cy="50006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3C9B-5ED0-46B7-A997-532F675D05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5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489" name="think-cell Slide" r:id="rId5" imgW="0" imgH="0" progId="">
              <p:embed/>
            </p:oleObj>
          </a:graphicData>
        </a:graphic>
      </p:graphicFrame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0" y="5991225"/>
            <a:ext cx="9144000" cy="0"/>
          </a:xfrm>
          <a:prstGeom prst="line">
            <a:avLst/>
          </a:prstGeom>
          <a:noFill/>
          <a:ln w="12700">
            <a:solidFill>
              <a:srgbClr val="646478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0" y="773113"/>
            <a:ext cx="9144000" cy="0"/>
          </a:xfrm>
          <a:prstGeom prst="line">
            <a:avLst/>
          </a:prstGeom>
          <a:noFill/>
          <a:ln w="12700">
            <a:solidFill>
              <a:srgbClr val="646478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graphicFrame>
        <p:nvGraphicFramePr>
          <p:cNvPr id="7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490" name="think-cell Slide" r:id="rId6" imgW="0" imgH="0" progId="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/>
          <a:srcRect l="26563" t="30499" r="26563" b="45500"/>
          <a:stretch>
            <a:fillRect/>
          </a:stretch>
        </p:blipFill>
        <p:spPr bwMode="auto">
          <a:xfrm>
            <a:off x="12700" y="6057900"/>
            <a:ext cx="23574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6D42-C8F0-47FA-8F9D-B35DA890EB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58125" y="6215063"/>
            <a:ext cx="1285875" cy="642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>
                <a:solidFill>
                  <a:schemeClr val="tx1">
                    <a:tint val="75000"/>
                  </a:schemeClr>
                </a:solidFill>
                <a:latin typeface="Fertigo Pro" pitchFamily="50" charset="0"/>
              </a:defRPr>
            </a:lvl1pPr>
          </a:lstStyle>
          <a:p>
            <a:pPr>
              <a:defRPr/>
            </a:pPr>
            <a:fld id="{3CB25EDB-E46F-4690-85E7-5821F13790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215063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 l="26563" t="30499" r="26563" b="45500"/>
          <a:stretch>
            <a:fillRect/>
          </a:stretch>
        </p:blipFill>
        <p:spPr bwMode="auto">
          <a:xfrm>
            <a:off x="0" y="6240463"/>
            <a:ext cx="19288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1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 l="26563" t="30499" r="26563" b="45500"/>
          <a:stretch>
            <a:fillRect/>
          </a:stretch>
        </p:blipFill>
        <p:spPr bwMode="auto">
          <a:xfrm>
            <a:off x="1892300" y="2349500"/>
            <a:ext cx="51355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749300" y="4170363"/>
            <a:ext cx="7680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latin typeface="Fertigo Pro"/>
              </a:rPr>
              <a:t>A professional messaging utility for distributing relevant information within enterprise in real-time.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24145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No-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946" y="285729"/>
            <a:ext cx="5930400" cy="5885944"/>
          </a:xfrm>
          <a:prstGeom prst="rect">
            <a:avLst/>
          </a:prstGeom>
        </p:spPr>
      </p:pic>
      <p:sp>
        <p:nvSpPr>
          <p:cNvPr id="45057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Principles</a:t>
            </a:r>
          </a:p>
        </p:txBody>
      </p:sp>
      <p:sp>
        <p:nvSpPr>
          <p:cNvPr id="45058" name="Inhaltsplatzhalter 13"/>
          <p:cNvSpPr>
            <a:spLocks noGrp="1"/>
          </p:cNvSpPr>
          <p:nvPr>
            <p:ph sz="quarter" idx="13"/>
          </p:nvPr>
        </p:nvSpPr>
        <p:spPr>
          <a:xfrm>
            <a:off x="500063" y="928688"/>
            <a:ext cx="3143243" cy="50006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dirty="0" smtClean="0"/>
              <a:t>Sharing knowledge fast and easily</a:t>
            </a:r>
          </a:p>
          <a:p>
            <a:pPr eaLnBrk="1" hangingPunct="1">
              <a:buClr>
                <a:schemeClr val="accent2"/>
              </a:buClr>
            </a:pPr>
            <a:r>
              <a:rPr lang="en-GB" dirty="0" smtClean="0"/>
              <a:t>Accessing knowledge directly</a:t>
            </a:r>
          </a:p>
          <a:p>
            <a:pPr eaLnBrk="1" hangingPunct="1">
              <a:buClr>
                <a:schemeClr val="accent2"/>
              </a:buClr>
            </a:pPr>
            <a:r>
              <a:rPr lang="en-GB" dirty="0" smtClean="0"/>
              <a:t>User-friendly interface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Key-Features</a:t>
            </a:r>
          </a:p>
        </p:txBody>
      </p:sp>
      <p:sp>
        <p:nvSpPr>
          <p:cNvPr id="46082" name="Inhaltsplatzhalter 13"/>
          <p:cNvSpPr>
            <a:spLocks noGrp="1"/>
          </p:cNvSpPr>
          <p:nvPr>
            <p:ph sz="quarter" idx="13"/>
          </p:nvPr>
        </p:nvSpPr>
        <p:spPr>
          <a:xfrm>
            <a:off x="214283" y="1785961"/>
            <a:ext cx="3357586" cy="3428989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Drag and Drop any content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Preview of content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Automatic detection of source</a:t>
            </a:r>
          </a:p>
        </p:txBody>
      </p:sp>
      <p:pic>
        <p:nvPicPr>
          <p:cNvPr id="4" name="Grafik 3" descr="Wikip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0866" y="1268815"/>
            <a:ext cx="5121718" cy="4320000"/>
          </a:xfrm>
          <a:prstGeom prst="rect">
            <a:avLst/>
          </a:prstGeom>
        </p:spPr>
      </p:pic>
      <p:pic>
        <p:nvPicPr>
          <p:cNvPr id="6" name="Grafik 5" descr="Wikipedia.jpg"/>
          <p:cNvPicPr>
            <a:picLocks noChangeAspect="1"/>
          </p:cNvPicPr>
          <p:nvPr/>
        </p:nvPicPr>
        <p:blipFill>
          <a:blip r:embed="rId4" cstate="print"/>
          <a:srcRect l="23016" t="34675" r="5570" b="52034"/>
          <a:stretch>
            <a:fillRect/>
          </a:stretch>
        </p:blipFill>
        <p:spPr>
          <a:xfrm>
            <a:off x="5029200" y="2764465"/>
            <a:ext cx="3657600" cy="574158"/>
          </a:xfrm>
          <a:prstGeom prst="rect">
            <a:avLst/>
          </a:prstGeom>
        </p:spPr>
      </p:pic>
      <p:pic>
        <p:nvPicPr>
          <p:cNvPr id="11" name="Grafik 10" descr="No-A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6010" y="1183018"/>
            <a:ext cx="4421545" cy="4388399"/>
          </a:xfrm>
          <a:prstGeom prst="rect">
            <a:avLst/>
          </a:prstGeom>
        </p:spPr>
      </p:pic>
      <p:pic>
        <p:nvPicPr>
          <p:cNvPr id="10" name="Grafik 9" descr="No-Ac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93859" y="1183740"/>
            <a:ext cx="4421545" cy="4388400"/>
          </a:xfrm>
          <a:prstGeom prst="rect">
            <a:avLst/>
          </a:prstGeom>
        </p:spPr>
      </p:pic>
      <p:pic>
        <p:nvPicPr>
          <p:cNvPr id="8" name="Grafik 7" descr="Extra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52611" y="2786058"/>
            <a:ext cx="3616800" cy="554400"/>
          </a:xfrm>
          <a:prstGeom prst="rect">
            <a:avLst/>
          </a:prstGeom>
        </p:spPr>
      </p:pic>
      <p:pic>
        <p:nvPicPr>
          <p:cNvPr id="7" name="Grafik 6" descr="curso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9587" y="785794"/>
            <a:ext cx="260691" cy="252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85720" y="571480"/>
            <a:ext cx="525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GB" sz="3200" dirty="0" smtClean="0">
                <a:latin typeface="+mj-lt"/>
              </a:rPr>
              <a:t>Advanced Resource Publishing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C -0.07153 -0.00926 -0.14306 -0.01852 -0.19653 0.02639 C -0.25 0.0713 -0.28542 0.1706 -0.32083 0.26991 " pathEditMode="relative" ptsTypes="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083 0.26972 C -0.31024 0.28753 -0.2993 0.3058 -0.27378 0.31991 C -0.24791 0.33426 -0.20764 0.3449 -0.16701 0.35623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01 0.35623 L -0.18732 0.3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32 0.32153 L -0.38281 0.630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15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0.00787 L -0.25035 0.315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74 0.31668 L -0.07066 -0.08212 " pathEditMode="relative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81 0.63012 L -0.20173 0.23132 " pathEditMode="relative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Key-Features</a:t>
            </a:r>
          </a:p>
        </p:txBody>
      </p:sp>
      <p:sp>
        <p:nvSpPr>
          <p:cNvPr id="46082" name="Inhaltsplatzhalter 13"/>
          <p:cNvSpPr>
            <a:spLocks noGrp="1"/>
          </p:cNvSpPr>
          <p:nvPr>
            <p:ph sz="quarter" idx="13"/>
          </p:nvPr>
        </p:nvSpPr>
        <p:spPr>
          <a:xfrm>
            <a:off x="214283" y="1785961"/>
            <a:ext cx="3357586" cy="3428989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Gather tags from content and source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Define tags for users by their profile</a:t>
            </a:r>
          </a:p>
          <a:p>
            <a:pPr lvl="1" eaLnBrk="1" hangingPunct="1">
              <a:buClr>
                <a:schemeClr val="accent2"/>
              </a:buClr>
            </a:pPr>
            <a:r>
              <a:rPr lang="en-GB" sz="2400" dirty="0" smtClean="0"/>
              <a:t>Information input</a:t>
            </a:r>
          </a:p>
          <a:p>
            <a:pPr lvl="1" eaLnBrk="1" hangingPunct="1">
              <a:buClr>
                <a:schemeClr val="accent2"/>
              </a:buClr>
            </a:pPr>
            <a:r>
              <a:rPr lang="en-GB" sz="2400" dirty="0" smtClean="0"/>
              <a:t>Behaviour within </a:t>
            </a:r>
            <a:r>
              <a:rPr lang="en-GB" sz="2400" dirty="0" err="1" smtClean="0"/>
              <a:t>Lizzon</a:t>
            </a:r>
            <a:endParaRPr lang="en-GB" sz="2400" dirty="0" smtClean="0"/>
          </a:p>
        </p:txBody>
      </p:sp>
      <p:sp>
        <p:nvSpPr>
          <p:cNvPr id="12" name="Rechteck 11"/>
          <p:cNvSpPr/>
          <p:nvPr/>
        </p:nvSpPr>
        <p:spPr>
          <a:xfrm>
            <a:off x="285720" y="571480"/>
            <a:ext cx="2833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GB" sz="3200" dirty="0" smtClean="0">
                <a:latin typeface="+mj-lt"/>
              </a:rPr>
              <a:t>Generic Tagging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357686" y="3178260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dirty="0" smtClean="0"/>
              <a:t>tag</a:t>
            </a:r>
            <a:endParaRPr lang="de-DE" sz="6600" dirty="0"/>
          </a:p>
        </p:txBody>
      </p:sp>
      <p:sp>
        <p:nvSpPr>
          <p:cNvPr id="35" name="Textfeld 34"/>
          <p:cNvSpPr txBox="1"/>
          <p:nvPr/>
        </p:nvSpPr>
        <p:spPr>
          <a:xfrm>
            <a:off x="4000496" y="4088319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content</a:t>
            </a:r>
            <a:endParaRPr lang="de-DE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428992" y="2669441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Lizzon</a:t>
            </a:r>
            <a:endParaRPr lang="de-DE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6000760" y="413010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err="1" smtClean="0">
                <a:solidFill>
                  <a:schemeClr val="bg1">
                    <a:lumMod val="65000"/>
                  </a:schemeClr>
                </a:solidFill>
              </a:rPr>
              <a:t>information</a:t>
            </a:r>
            <a:endParaRPr lang="de-DE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143636" y="357187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enterprise</a:t>
            </a:r>
            <a:endParaRPr lang="de-DE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00694" y="3110211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communicate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5357818" y="1857364"/>
            <a:ext cx="35719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de-DE" sz="5400" dirty="0" err="1" smtClean="0"/>
              <a:t>micro</a:t>
            </a:r>
            <a:r>
              <a:rPr lang="de-DE" sz="5400" dirty="0" smtClean="0"/>
              <a:t>-</a:t>
            </a:r>
          </a:p>
          <a:p>
            <a:pPr algn="ctr">
              <a:lnSpc>
                <a:spcPts val="5000"/>
              </a:lnSpc>
            </a:pPr>
            <a:r>
              <a:rPr lang="de-DE" sz="5400" dirty="0" smtClean="0"/>
              <a:t>blogging</a:t>
            </a:r>
            <a:endParaRPr lang="de-DE" sz="5400" dirty="0"/>
          </a:p>
        </p:txBody>
      </p:sp>
      <p:sp>
        <p:nvSpPr>
          <p:cNvPr id="41" name="Textfeld 40"/>
          <p:cNvSpPr txBox="1"/>
          <p:nvPr/>
        </p:nvSpPr>
        <p:spPr>
          <a:xfrm>
            <a:off x="4857752" y="1230799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endParaRPr lang="de-DE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4643438" y="2000240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soft-</a:t>
            </a:r>
          </a:p>
          <a:p>
            <a:pPr algn="ctr"/>
            <a:r>
              <a:rPr lang="de-DE" sz="2400" dirty="0" err="1" smtClean="0">
                <a:solidFill>
                  <a:schemeClr val="bg1">
                    <a:lumMod val="75000"/>
                  </a:schemeClr>
                </a:solidFill>
              </a:rPr>
              <a:t>ware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15" name="Grafik 14" descr="No-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7946" y="285729"/>
            <a:ext cx="5930400" cy="588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>
            <a:grpSpLocks/>
          </p:cNvGrpSpPr>
          <p:nvPr/>
        </p:nvGrpSpPr>
        <p:grpSpPr bwMode="auto">
          <a:xfrm>
            <a:off x="3214678" y="2214554"/>
            <a:ext cx="5718908" cy="2643193"/>
            <a:chOff x="500034" y="642918"/>
            <a:chExt cx="8501122" cy="5286412"/>
          </a:xfrm>
        </p:grpSpPr>
        <p:sp>
          <p:nvSpPr>
            <p:cNvPr id="31" name="Ellipse 30"/>
            <p:cNvSpPr/>
            <p:nvPr/>
          </p:nvSpPr>
          <p:spPr bwMode="auto">
            <a:xfrm>
              <a:off x="500034" y="1428938"/>
              <a:ext cx="4214842" cy="421417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2500298" y="856510"/>
              <a:ext cx="6072230" cy="2358060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4286248" y="2285444"/>
              <a:ext cx="2786083" cy="257165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6000760" y="642918"/>
              <a:ext cx="3000396" cy="5286412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Key-Features</a:t>
            </a:r>
          </a:p>
        </p:txBody>
      </p:sp>
      <p:sp>
        <p:nvSpPr>
          <p:cNvPr id="46082" name="Inhaltsplatzhalter 13"/>
          <p:cNvSpPr>
            <a:spLocks noGrp="1"/>
          </p:cNvSpPr>
          <p:nvPr>
            <p:ph sz="quarter" idx="13"/>
          </p:nvPr>
        </p:nvSpPr>
        <p:spPr>
          <a:xfrm>
            <a:off x="214283" y="1785961"/>
            <a:ext cx="3357586" cy="3428989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Shows all employees expertise on any topic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Enables direct identification of specialists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5720" y="571480"/>
            <a:ext cx="288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GB" sz="3200" dirty="0" smtClean="0">
                <a:latin typeface="+mj-lt"/>
              </a:rPr>
              <a:t>Knowledge Map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3200851" y="2412737"/>
            <a:ext cx="5424679" cy="2230709"/>
          </a:xfrm>
          <a:prstGeom prst="ellipse">
            <a:avLst/>
          </a:prstGeom>
          <a:solidFill>
            <a:schemeClr val="accent5">
              <a:alpha val="3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 bwMode="auto">
          <a:xfrm>
            <a:off x="4062716" y="2751850"/>
            <a:ext cx="3700949" cy="1478126"/>
          </a:xfrm>
          <a:prstGeom prst="ellipse">
            <a:avLst/>
          </a:prstGeom>
          <a:solidFill>
            <a:schemeClr val="accent5">
              <a:alpha val="6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 bwMode="auto">
          <a:xfrm>
            <a:off x="4924581" y="3090963"/>
            <a:ext cx="1926522" cy="8010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8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457" y="2362039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133" y="2564831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79" y="3680186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376" y="3680186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3" name="Rechteckige Legende 22"/>
          <p:cNvSpPr/>
          <p:nvPr/>
        </p:nvSpPr>
        <p:spPr>
          <a:xfrm>
            <a:off x="5380863" y="1500174"/>
            <a:ext cx="3092574" cy="1216750"/>
          </a:xfrm>
          <a:prstGeom prst="wedgeRectCallout">
            <a:avLst>
              <a:gd name="adj1" fmla="val -34979"/>
              <a:gd name="adj2" fmla="val 97500"/>
            </a:avLst>
          </a:prstGeom>
          <a:solidFill>
            <a:schemeClr val="accent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</a:t>
            </a:r>
            <a:r>
              <a:rPr lang="de-DE" dirty="0" err="1"/>
              <a:t>Shouting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Listening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</a:t>
            </a:r>
            <a:r>
              <a:rPr lang="de-DE" dirty="0" err="1"/>
              <a:t>Favourising</a:t>
            </a:r>
            <a:r>
              <a:rPr lang="de-DE" dirty="0"/>
              <a:t> </a:t>
            </a:r>
            <a:r>
              <a:rPr lang="de-DE" dirty="0" err="1"/>
              <a:t>shouts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</p:txBody>
      </p:sp>
      <p:pic>
        <p:nvPicPr>
          <p:cNvPr id="24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030" y="2564831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Rechteckige Legende 24"/>
          <p:cNvSpPr/>
          <p:nvPr/>
        </p:nvSpPr>
        <p:spPr>
          <a:xfrm>
            <a:off x="6546915" y="2209945"/>
            <a:ext cx="2382803" cy="659074"/>
          </a:xfrm>
          <a:prstGeom prst="wedgeRectCallout">
            <a:avLst>
              <a:gd name="adj1" fmla="val -31285"/>
              <a:gd name="adj2" fmla="val 103305"/>
            </a:avLst>
          </a:prstGeom>
          <a:solidFill>
            <a:schemeClr val="accent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</a:t>
            </a:r>
            <a:r>
              <a:rPr lang="de-DE" dirty="0" err="1"/>
              <a:t>Shouting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Listening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</p:txBody>
      </p:sp>
      <p:pic>
        <p:nvPicPr>
          <p:cNvPr id="26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3894" y="2970414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7" name="Rechteckige Legende 26"/>
          <p:cNvSpPr/>
          <p:nvPr/>
        </p:nvSpPr>
        <p:spPr>
          <a:xfrm>
            <a:off x="2714612" y="1880409"/>
            <a:ext cx="2332105" cy="405583"/>
          </a:xfrm>
          <a:prstGeom prst="wedgeRectCallout">
            <a:avLst>
              <a:gd name="adj1" fmla="val 22279"/>
              <a:gd name="adj2" fmla="val 152647"/>
            </a:avLst>
          </a:prstGeom>
          <a:solidFill>
            <a:schemeClr val="accent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Listening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</p:txBody>
      </p:sp>
      <p:sp>
        <p:nvSpPr>
          <p:cNvPr id="28" name="Rechteckige Legende 27"/>
          <p:cNvSpPr/>
          <p:nvPr/>
        </p:nvSpPr>
        <p:spPr>
          <a:xfrm>
            <a:off x="6090634" y="4085769"/>
            <a:ext cx="1875823" cy="405583"/>
          </a:xfrm>
          <a:prstGeom prst="wedgeRectCallout">
            <a:avLst>
              <a:gd name="adj1" fmla="val 22279"/>
              <a:gd name="adj2" fmla="val 152647"/>
            </a:avLst>
          </a:prstGeom>
          <a:solidFill>
            <a:schemeClr val="accent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all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7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071" y="2869019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2" descr="D:\Desktop\Strichma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79" y="1969975"/>
            <a:ext cx="353759" cy="89904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5" grpId="0" animBg="1"/>
      <p:bldP spid="27" grpId="0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Bookmark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9819" y="3900511"/>
            <a:ext cx="2852743" cy="1885943"/>
          </a:xfrm>
          <a:prstGeom prst="rect">
            <a:avLst/>
          </a:prstGeom>
        </p:spPr>
      </p:pic>
      <p:pic>
        <p:nvPicPr>
          <p:cNvPr id="13" name="Grafik 12" descr="No-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285860"/>
            <a:ext cx="3000396" cy="2977904"/>
          </a:xfrm>
          <a:prstGeom prst="rect">
            <a:avLst/>
          </a:prstGeom>
        </p:spPr>
      </p:pic>
      <p:pic>
        <p:nvPicPr>
          <p:cNvPr id="14" name="Grafik 13" descr="Office-Plugi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606" y="1142984"/>
            <a:ext cx="2850956" cy="1643074"/>
          </a:xfrm>
          <a:prstGeom prst="rect">
            <a:avLst/>
          </a:prstGeom>
        </p:spPr>
      </p:pic>
      <p:pic>
        <p:nvPicPr>
          <p:cNvPr id="15" name="Grafik 14" descr="Office-Plugin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214554"/>
            <a:ext cx="2857520" cy="1979557"/>
          </a:xfrm>
          <a:prstGeom prst="rect">
            <a:avLst/>
          </a:prstGeom>
        </p:spPr>
      </p:pic>
      <p:sp>
        <p:nvSpPr>
          <p:cNvPr id="28675" name="Rectangl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Key-Features</a:t>
            </a:r>
          </a:p>
        </p:txBody>
      </p:sp>
      <p:sp>
        <p:nvSpPr>
          <p:cNvPr id="46082" name="Inhaltsplatzhalter 13"/>
          <p:cNvSpPr>
            <a:spLocks noGrp="1"/>
          </p:cNvSpPr>
          <p:nvPr>
            <p:ph sz="quarter" idx="13"/>
          </p:nvPr>
        </p:nvSpPr>
        <p:spPr>
          <a:xfrm>
            <a:off x="214283" y="1785961"/>
            <a:ext cx="3357586" cy="3428989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Desktop-Software, </a:t>
            </a:r>
            <a:r>
              <a:rPr lang="en-GB" sz="2800" dirty="0" err="1" smtClean="0"/>
              <a:t>Bookmarklet</a:t>
            </a:r>
            <a:r>
              <a:rPr lang="en-GB" sz="2800" dirty="0" smtClean="0"/>
              <a:t>, Office-</a:t>
            </a:r>
            <a:r>
              <a:rPr lang="en-GB" sz="2800" dirty="0" err="1" smtClean="0"/>
              <a:t>plugin</a:t>
            </a: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Applications for mobile devices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Web interface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5720" y="571480"/>
            <a:ext cx="4808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Arial" charset="0"/>
              <a:buNone/>
            </a:pPr>
            <a:r>
              <a:rPr lang="en-GB" sz="3200" dirty="0" smtClean="0">
                <a:latin typeface="+mj-lt"/>
              </a:rPr>
              <a:t>Integrate with existing tools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0" name="Grafik 9" descr="iphone-gu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286124"/>
            <a:ext cx="1423984" cy="2631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Features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/>
        </p:nvGraphicFramePr>
        <p:xfrm>
          <a:off x="214283" y="764870"/>
          <a:ext cx="871543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66"/>
                <a:gridCol w="1160531"/>
                <a:gridCol w="1143008"/>
                <a:gridCol w="1181967"/>
                <a:gridCol w="1130021"/>
                <a:gridCol w="1130021"/>
                <a:gridCol w="11300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Lizzon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Yammer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SocialCast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ESME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Twitter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Laconica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Own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server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Web </a:t>
                      </a:r>
                      <a:r>
                        <a:rPr lang="de-DE" sz="1800" dirty="0" err="1" smtClean="0"/>
                        <a:t>interface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Office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Plugins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Attachments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Shortener</a:t>
                      </a:r>
                      <a:r>
                        <a:rPr lang="de-DE" sz="1800" dirty="0" smtClean="0"/>
                        <a:t> Service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Source </a:t>
                      </a:r>
                      <a:r>
                        <a:rPr lang="de-DE" sz="1800" dirty="0" err="1" smtClean="0"/>
                        <a:t>detection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Groups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Tagging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Generic</a:t>
                      </a:r>
                      <a:r>
                        <a:rPr lang="de-DE" sz="1800" baseline="0" dirty="0" smtClean="0"/>
                        <a:t> </a:t>
                      </a:r>
                      <a:r>
                        <a:rPr lang="de-DE" sz="1800" baseline="0" dirty="0" err="1" smtClean="0"/>
                        <a:t>Tagging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Orga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charts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Knowledge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Map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accent2"/>
              </a:buClr>
              <a:buNone/>
            </a:pPr>
            <a:r>
              <a:rPr lang="en-US" dirty="0" smtClean="0"/>
              <a:t>Knowledge Worker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Stay up to date on your topics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See state of the art on certain topic</a:t>
            </a:r>
          </a:p>
          <a:p>
            <a:pPr>
              <a:buClr>
                <a:schemeClr val="accent2"/>
              </a:buClr>
            </a:pPr>
            <a:r>
              <a:rPr lang="de-DE" dirty="0" err="1" smtClean="0"/>
              <a:t>Identify</a:t>
            </a:r>
            <a:r>
              <a:rPr lang="de-DE" dirty="0" smtClean="0"/>
              <a:t> </a:t>
            </a:r>
            <a:r>
              <a:rPr lang="de-DE" dirty="0" err="1" smtClean="0"/>
              <a:t>specialists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enterprise</a:t>
            </a:r>
            <a:endParaRPr lang="de-DE" dirty="0" smtClean="0"/>
          </a:p>
          <a:p>
            <a:pPr>
              <a:buClr>
                <a:schemeClr val="accent2"/>
              </a:buClr>
            </a:pPr>
            <a:r>
              <a:rPr lang="de-DE" dirty="0" err="1" smtClean="0"/>
              <a:t>Sharpen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specialist</a:t>
            </a:r>
            <a:endParaRPr lang="de-DE" dirty="0" smtClean="0"/>
          </a:p>
          <a:p>
            <a:pPr>
              <a:buClr>
                <a:schemeClr val="accent2"/>
              </a:buClr>
            </a:pPr>
            <a:endParaRPr lang="de-DE" dirty="0" smtClean="0"/>
          </a:p>
          <a:p>
            <a:pPr>
              <a:buClr>
                <a:schemeClr val="accent2"/>
              </a:buClr>
              <a:buNone/>
            </a:pPr>
            <a:r>
              <a:rPr lang="de-DE" dirty="0" smtClean="0"/>
              <a:t>Management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Identify assets of </a:t>
            </a:r>
            <a:r>
              <a:rPr lang="en-US" dirty="0" smtClean="0"/>
              <a:t>knowledge workers</a:t>
            </a:r>
          </a:p>
          <a:p>
            <a:pPr>
              <a:buClr>
                <a:schemeClr val="accent2"/>
              </a:buClr>
            </a:pPr>
            <a:endParaRPr lang="de" dirty="0" smtClean="0"/>
          </a:p>
          <a:p>
            <a:pPr>
              <a:buClr>
                <a:schemeClr val="accent2"/>
              </a:buClr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14313" y="3366620"/>
            <a:ext cx="971550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329369E-84DF-4EA0-BC06-69A923136939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36868" name="Inhaltsplatzhalter 3"/>
          <p:cNvSpPr>
            <a:spLocks noGrp="1"/>
          </p:cNvSpPr>
          <p:nvPr>
            <p:ph sz="quarter" idx="13"/>
          </p:nvPr>
        </p:nvSpPr>
        <p:spPr>
          <a:xfrm>
            <a:off x="1143000" y="928688"/>
            <a:ext cx="7429500" cy="50006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Project </a:t>
            </a:r>
            <a:r>
              <a:rPr lang="de-DE" sz="3600" dirty="0" err="1" smtClean="0"/>
              <a:t>and</a:t>
            </a:r>
            <a:r>
              <a:rPr lang="de-DE" sz="3600" dirty="0" smtClean="0"/>
              <a:t> Team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Market </a:t>
            </a:r>
            <a:r>
              <a:rPr lang="de-DE" sz="3600" dirty="0" err="1" smtClean="0"/>
              <a:t>Overview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Microblogging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Key-Features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Lizzon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err="1" smtClean="0"/>
              <a:t>Classification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Enterprise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enterprise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143000" y="5273675"/>
            <a:ext cx="6643688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155" name="Textfeld 6"/>
          <p:cNvSpPr txBox="1">
            <a:spLocks noChangeArrowheads="1"/>
          </p:cNvSpPr>
          <p:nvPr/>
        </p:nvSpPr>
        <p:spPr bwMode="auto">
          <a:xfrm>
            <a:off x="3929063" y="5262563"/>
            <a:ext cx="3929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Ability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of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de-DE" sz="2800" b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formalisation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rot="5400000" flipH="1" flipV="1">
            <a:off x="-606425" y="3522663"/>
            <a:ext cx="3500437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157" name="Textfeld 8"/>
          <p:cNvSpPr txBox="1">
            <a:spLocks noChangeArrowheads="1"/>
          </p:cNvSpPr>
          <p:nvPr/>
        </p:nvSpPr>
        <p:spPr bwMode="auto">
          <a:xfrm rot="-5400000">
            <a:off x="-868387" y="3275013"/>
            <a:ext cx="3500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Number of repetitions</a:t>
            </a:r>
          </a:p>
        </p:txBody>
      </p:sp>
      <p:grpSp>
        <p:nvGrpSpPr>
          <p:cNvPr id="49158" name="Gruppieren 15"/>
          <p:cNvGrpSpPr>
            <a:grpSpLocks/>
          </p:cNvGrpSpPr>
          <p:nvPr/>
        </p:nvGrpSpPr>
        <p:grpSpPr bwMode="auto">
          <a:xfrm>
            <a:off x="1346200" y="1774825"/>
            <a:ext cx="6958013" cy="3511550"/>
            <a:chOff x="1346356" y="1774581"/>
            <a:chExt cx="6958069" cy="3511806"/>
          </a:xfrm>
        </p:grpSpPr>
        <p:cxnSp>
          <p:nvCxnSpPr>
            <p:cNvPr id="17" name="Gerade Verbindung mit Pfeil 16"/>
            <p:cNvCxnSpPr/>
            <p:nvPr/>
          </p:nvCxnSpPr>
          <p:spPr>
            <a:xfrm rot="5400000" flipH="1" flipV="1">
              <a:off x="6038137" y="3523340"/>
              <a:ext cx="349910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 rot="16200000">
              <a:off x="6292139" y="3274101"/>
              <a:ext cx="3500692" cy="5238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b="1" dirty="0">
                  <a:solidFill>
                    <a:schemeClr val="accent6"/>
                  </a:solidFill>
                  <a:latin typeface="+mn-lt"/>
                </a:rPr>
                <a:t>Use of knowledge</a:t>
              </a:r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346356" y="1903178"/>
              <a:ext cx="6169075" cy="3257787"/>
            </a:xfrm>
            <a:custGeom>
              <a:avLst/>
              <a:gdLst>
                <a:gd name="connsiteX0" fmla="*/ 0 w 6339254"/>
                <a:gd name="connsiteY0" fmla="*/ 1820008 h 1820008"/>
                <a:gd name="connsiteX1" fmla="*/ 2110154 w 6339254"/>
                <a:gd name="connsiteY1" fmla="*/ 448408 h 1820008"/>
                <a:gd name="connsiteX2" fmla="*/ 6339254 w 6339254"/>
                <a:gd name="connsiteY2" fmla="*/ 0 h 182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39254" h="1820008">
                  <a:moveTo>
                    <a:pt x="0" y="1820008"/>
                  </a:moveTo>
                  <a:cubicBezTo>
                    <a:pt x="526806" y="1285875"/>
                    <a:pt x="1053612" y="751743"/>
                    <a:pt x="2110154" y="448408"/>
                  </a:cubicBezTo>
                  <a:cubicBezTo>
                    <a:pt x="3166696" y="145073"/>
                    <a:pt x="4752975" y="72536"/>
                    <a:pt x="6339254" y="0"/>
                  </a:cubicBezTo>
                </a:path>
              </a:pathLst>
            </a:custGeom>
            <a:ln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20" name="Freihandform 19"/>
          <p:cNvSpPr/>
          <p:nvPr/>
        </p:nvSpPr>
        <p:spPr>
          <a:xfrm>
            <a:off x="1384300" y="1835150"/>
            <a:ext cx="7935913" cy="3386138"/>
          </a:xfrm>
          <a:custGeom>
            <a:avLst/>
            <a:gdLst>
              <a:gd name="connsiteX0" fmla="*/ 0 w 7156939"/>
              <a:gd name="connsiteY0" fmla="*/ 0 h 1899138"/>
              <a:gd name="connsiteX1" fmla="*/ 1222131 w 7156939"/>
              <a:gd name="connsiteY1" fmla="*/ 1371600 h 1899138"/>
              <a:gd name="connsiteX2" fmla="*/ 7156939 w 7156939"/>
              <a:gd name="connsiteY2" fmla="*/ 1899138 h 189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56939" h="1899138">
                <a:moveTo>
                  <a:pt x="0" y="0"/>
                </a:moveTo>
                <a:cubicBezTo>
                  <a:pt x="14654" y="527538"/>
                  <a:pt x="29308" y="1055077"/>
                  <a:pt x="1222131" y="1371600"/>
                </a:cubicBezTo>
                <a:cubicBezTo>
                  <a:pt x="2414954" y="1688123"/>
                  <a:pt x="4785946" y="1793630"/>
                  <a:pt x="7156939" y="1899138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D67899-E203-464C-830D-137AC2A12866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grpSp>
        <p:nvGrpSpPr>
          <p:cNvPr id="45" name="Gruppieren 44"/>
          <p:cNvGrpSpPr>
            <a:grpSpLocks/>
          </p:cNvGrpSpPr>
          <p:nvPr/>
        </p:nvGrpSpPr>
        <p:grpSpPr bwMode="auto">
          <a:xfrm>
            <a:off x="1143000" y="1000125"/>
            <a:ext cx="6643688" cy="646113"/>
            <a:chOff x="1500188" y="1000125"/>
            <a:chExt cx="5857875" cy="646331"/>
          </a:xfrm>
        </p:grpSpPr>
        <p:sp>
          <p:nvSpPr>
            <p:cNvPr id="49176" name="Textfeld 12"/>
            <p:cNvSpPr txBox="1">
              <a:spLocks noChangeArrowheads="1"/>
            </p:cNvSpPr>
            <p:nvPr/>
          </p:nvSpPr>
          <p:spPr bwMode="auto">
            <a:xfrm>
              <a:off x="1500188" y="1000125"/>
              <a:ext cx="15716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Standardised</a:t>
              </a:r>
            </a:p>
            <a:p>
              <a:r>
                <a:rPr lang="de-DE">
                  <a:latin typeface="Calibri" pitchFamily="34" charset="0"/>
                </a:rPr>
                <a:t>Flow Diagram</a:t>
              </a:r>
            </a:p>
          </p:txBody>
        </p:sp>
        <p:sp>
          <p:nvSpPr>
            <p:cNvPr id="49177" name="Textfeld 13"/>
            <p:cNvSpPr txBox="1">
              <a:spLocks noChangeArrowheads="1"/>
            </p:cNvSpPr>
            <p:nvPr/>
          </p:nvSpPr>
          <p:spPr bwMode="auto">
            <a:xfrm>
              <a:off x="3643312" y="1000125"/>
              <a:ext cx="157162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Dynamic</a:t>
              </a:r>
            </a:p>
            <a:p>
              <a:r>
                <a:rPr lang="de-DE">
                  <a:latin typeface="Calibri" pitchFamily="34" charset="0"/>
                </a:rPr>
                <a:t>Flow Diagram</a:t>
              </a:r>
            </a:p>
          </p:txBody>
        </p:sp>
        <p:sp>
          <p:nvSpPr>
            <p:cNvPr id="49178" name="Textfeld 14"/>
            <p:cNvSpPr txBox="1">
              <a:spLocks noChangeArrowheads="1"/>
            </p:cNvSpPr>
            <p:nvPr/>
          </p:nvSpPr>
          <p:spPr bwMode="auto">
            <a:xfrm>
              <a:off x="6143625" y="1000125"/>
              <a:ext cx="12144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Events and</a:t>
              </a:r>
            </a:p>
            <a:p>
              <a:r>
                <a:rPr lang="de-DE">
                  <a:latin typeface="Calibri" pitchFamily="34" charset="0"/>
                </a:rPr>
                <a:t>Actions</a:t>
              </a:r>
            </a:p>
          </p:txBody>
        </p:sp>
      </p:grpSp>
      <p:grpSp>
        <p:nvGrpSpPr>
          <p:cNvPr id="46" name="Gruppieren 45"/>
          <p:cNvGrpSpPr>
            <a:grpSpLocks/>
          </p:cNvGrpSpPr>
          <p:nvPr/>
        </p:nvGrpSpPr>
        <p:grpSpPr bwMode="auto">
          <a:xfrm>
            <a:off x="1285875" y="1000125"/>
            <a:ext cx="6500813" cy="4273550"/>
            <a:chOff x="1500188" y="1000108"/>
            <a:chExt cx="5857875" cy="4273567"/>
          </a:xfrm>
        </p:grpSpPr>
        <p:cxnSp>
          <p:nvCxnSpPr>
            <p:cNvPr id="47" name="Gerade Verbindung 46"/>
            <p:cNvCxnSpPr/>
            <p:nvPr/>
          </p:nvCxnSpPr>
          <p:spPr bwMode="auto">
            <a:xfrm rot="5400000" flipH="1" flipV="1">
              <a:off x="935518" y="3136892"/>
              <a:ext cx="42735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172" name="Textfeld 12"/>
            <p:cNvSpPr txBox="1">
              <a:spLocks noChangeArrowheads="1"/>
            </p:cNvSpPr>
            <p:nvPr/>
          </p:nvSpPr>
          <p:spPr bwMode="auto">
            <a:xfrm>
              <a:off x="1500188" y="1000125"/>
              <a:ext cx="12144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formal</a:t>
              </a:r>
            </a:p>
          </p:txBody>
        </p:sp>
        <p:sp>
          <p:nvSpPr>
            <p:cNvPr id="49173" name="Textfeld 13"/>
            <p:cNvSpPr txBox="1">
              <a:spLocks noChangeArrowheads="1"/>
            </p:cNvSpPr>
            <p:nvPr/>
          </p:nvSpPr>
          <p:spPr bwMode="auto">
            <a:xfrm>
              <a:off x="3643313" y="1000125"/>
              <a:ext cx="1428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semi-formal</a:t>
              </a:r>
            </a:p>
          </p:txBody>
        </p:sp>
        <p:sp>
          <p:nvSpPr>
            <p:cNvPr id="49174" name="Textfeld 14"/>
            <p:cNvSpPr txBox="1">
              <a:spLocks noChangeArrowheads="1"/>
            </p:cNvSpPr>
            <p:nvPr/>
          </p:nvSpPr>
          <p:spPr bwMode="auto">
            <a:xfrm>
              <a:off x="6143625" y="1000125"/>
              <a:ext cx="12144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>
                  <a:latin typeface="Calibri" pitchFamily="34" charset="0"/>
                </a:rPr>
                <a:t>informal</a:t>
              </a:r>
            </a:p>
          </p:txBody>
        </p:sp>
        <p:cxnSp>
          <p:nvCxnSpPr>
            <p:cNvPr id="51" name="Gerade Verbindung 50"/>
            <p:cNvCxnSpPr/>
            <p:nvPr/>
          </p:nvCxnSpPr>
          <p:spPr bwMode="auto">
            <a:xfrm rot="5400000" flipH="1" flipV="1">
              <a:off x="3436022" y="3136892"/>
              <a:ext cx="427356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>
            <a:grpSpLocks/>
          </p:cNvGrpSpPr>
          <p:nvPr/>
        </p:nvGrpSpPr>
        <p:grpSpPr bwMode="auto">
          <a:xfrm>
            <a:off x="1214438" y="857250"/>
            <a:ext cx="6500812" cy="928688"/>
            <a:chOff x="1285852" y="2285992"/>
            <a:chExt cx="6221251" cy="1785950"/>
          </a:xfrm>
        </p:grpSpPr>
        <p:sp>
          <p:nvSpPr>
            <p:cNvPr id="2" name="Rechteck 28"/>
            <p:cNvSpPr/>
            <p:nvPr/>
          </p:nvSpPr>
          <p:spPr bwMode="auto">
            <a:xfrm>
              <a:off x="1285852" y="2285992"/>
              <a:ext cx="1643808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 err="1">
                  <a:solidFill>
                    <a:schemeClr val="bg1"/>
                  </a:solidFill>
                  <a:latin typeface="Arial" charset="0"/>
                </a:rPr>
                <a:t>Standardised</a:t>
              </a:r>
              <a:r>
                <a:rPr lang="de-DE" sz="1600" dirty="0">
                  <a:solidFill>
                    <a:schemeClr val="bg1"/>
                  </a:solidFill>
                  <a:latin typeface="Arial" charset="0"/>
                </a:rPr>
                <a:t> 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chemeClr val="bg1"/>
                  </a:solidFill>
                  <a:latin typeface="Arial" charset="0"/>
                </a:rPr>
                <a:t>Flow 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chemeClr val="bg1"/>
                  </a:solidFill>
                  <a:latin typeface="Arial" charset="0"/>
                </a:rPr>
                <a:t>Diagram</a:t>
              </a:r>
              <a:endParaRPr lang="de-DE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" name="Rechteck 29"/>
            <p:cNvSpPr/>
            <p:nvPr/>
          </p:nvSpPr>
          <p:spPr bwMode="auto">
            <a:xfrm>
              <a:off x="3131717" y="2285992"/>
              <a:ext cx="2461154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chemeClr val="bg1"/>
                  </a:solidFill>
                  <a:latin typeface="Arial" charset="0"/>
                </a:rPr>
                <a:t>Dynamic</a:t>
              </a:r>
            </a:p>
            <a:p>
              <a:pPr algn="ctr">
                <a:defRPr/>
              </a:pPr>
              <a:r>
                <a:rPr lang="de-DE" sz="1600" dirty="0">
                  <a:solidFill>
                    <a:schemeClr val="bg1"/>
                  </a:solidFill>
                  <a:latin typeface="Arial" charset="0"/>
                </a:rPr>
                <a:t>Flow</a:t>
              </a:r>
            </a:p>
            <a:p>
              <a:pPr algn="ctr">
                <a:defRPr/>
              </a:pPr>
              <a:r>
                <a:rPr lang="de-DE" sz="1600" dirty="0" err="1">
                  <a:solidFill>
                    <a:schemeClr val="bg1"/>
                  </a:solidFill>
                  <a:latin typeface="Arial" charset="0"/>
                </a:rPr>
                <a:t>Diagram</a:t>
              </a:r>
              <a:endParaRPr lang="de-DE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" name="Rechteck 30"/>
            <p:cNvSpPr/>
            <p:nvPr/>
          </p:nvSpPr>
          <p:spPr bwMode="auto">
            <a:xfrm>
              <a:off x="5785815" y="2285992"/>
              <a:ext cx="1721288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>
                  <a:solidFill>
                    <a:schemeClr val="bg1"/>
                  </a:solidFill>
                  <a:latin typeface="Arial" charset="0"/>
                </a:rPr>
                <a:t>Best Practices &amp; Service Patterns</a:t>
              </a:r>
            </a:p>
          </p:txBody>
        </p:sp>
      </p:grpSp>
      <p:grpSp>
        <p:nvGrpSpPr>
          <p:cNvPr id="37" name="Gruppieren 36"/>
          <p:cNvGrpSpPr>
            <a:grpSpLocks/>
          </p:cNvGrpSpPr>
          <p:nvPr/>
        </p:nvGrpSpPr>
        <p:grpSpPr bwMode="auto">
          <a:xfrm>
            <a:off x="1214414" y="857232"/>
            <a:ext cx="6500811" cy="928688"/>
            <a:chOff x="1285852" y="2285992"/>
            <a:chExt cx="6221250" cy="1785950"/>
          </a:xfrm>
        </p:grpSpPr>
        <p:sp>
          <p:nvSpPr>
            <p:cNvPr id="38" name="Rechteck 28"/>
            <p:cNvSpPr/>
            <p:nvPr/>
          </p:nvSpPr>
          <p:spPr bwMode="auto">
            <a:xfrm>
              <a:off x="1285852" y="2285992"/>
              <a:ext cx="1643808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 smtClean="0">
                  <a:solidFill>
                    <a:schemeClr val="bg1"/>
                  </a:solidFill>
                  <a:latin typeface="Arial" charset="0"/>
                </a:rPr>
                <a:t>ERP, CRM</a:t>
              </a:r>
              <a:endParaRPr lang="de-DE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9" name="Rechteck 29"/>
            <p:cNvSpPr/>
            <p:nvPr/>
          </p:nvSpPr>
          <p:spPr bwMode="auto">
            <a:xfrm>
              <a:off x="3131717" y="2285992"/>
              <a:ext cx="2461154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 err="1" smtClean="0">
                  <a:solidFill>
                    <a:schemeClr val="bg1"/>
                  </a:solidFill>
                  <a:latin typeface="Arial" charset="0"/>
                </a:rPr>
                <a:t>BluePrint</a:t>
              </a:r>
              <a:r>
                <a:rPr lang="de-DE" sz="1600" dirty="0" smtClean="0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de-DE" sz="1600" dirty="0" err="1" smtClean="0">
                  <a:solidFill>
                    <a:schemeClr val="bg1"/>
                  </a:solidFill>
                  <a:latin typeface="Arial" charset="0"/>
                </a:rPr>
                <a:t>ProWim</a:t>
              </a:r>
              <a:endParaRPr lang="de-DE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0" name="Rechteck 30"/>
            <p:cNvSpPr/>
            <p:nvPr/>
          </p:nvSpPr>
          <p:spPr bwMode="auto">
            <a:xfrm>
              <a:off x="5785814" y="2285992"/>
              <a:ext cx="1721288" cy="178595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600" dirty="0" smtClean="0">
                  <a:solidFill>
                    <a:schemeClr val="bg1"/>
                  </a:solidFill>
                  <a:latin typeface="Arial" charset="0"/>
                </a:rPr>
                <a:t>ActionBase,</a:t>
              </a:r>
            </a:p>
            <a:p>
              <a:pPr algn="ctr">
                <a:defRPr/>
              </a:pPr>
              <a:r>
                <a:rPr lang="de-DE" sz="1600" dirty="0" err="1" smtClean="0">
                  <a:solidFill>
                    <a:schemeClr val="bg1"/>
                  </a:solidFill>
                  <a:latin typeface="Arial" charset="0"/>
                </a:rPr>
                <a:t>BlueKiwi</a:t>
              </a:r>
              <a:r>
                <a:rPr lang="de-DE" sz="1600" dirty="0" smtClean="0">
                  <a:solidFill>
                    <a:schemeClr val="bg1"/>
                  </a:solidFill>
                  <a:latin typeface="Arial" charset="0"/>
                </a:rPr>
                <a:t>, </a:t>
              </a:r>
              <a:r>
                <a:rPr lang="de-DE" sz="1600" dirty="0" err="1" smtClean="0">
                  <a:solidFill>
                    <a:schemeClr val="bg1"/>
                  </a:solidFill>
                  <a:latin typeface="Arial" charset="0"/>
                </a:rPr>
                <a:t>Lizzon</a:t>
              </a:r>
              <a:endParaRPr lang="de-DE" sz="16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502ABDD-67B2-4B79-AACE-A7C3C6D867FD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50178" name="Inhaltsplatzhalter 3"/>
          <p:cNvSpPr>
            <a:spLocks noGrp="1"/>
          </p:cNvSpPr>
          <p:nvPr>
            <p:ph sz="quarter" idx="13"/>
          </p:nvPr>
        </p:nvSpPr>
        <p:spPr>
          <a:xfrm>
            <a:off x="500063" y="1714500"/>
            <a:ext cx="8072437" cy="42148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e-DE" smtClean="0"/>
              <a:t>Thank you for Lizzon-ing.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14313" y="928688"/>
            <a:ext cx="971550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329369E-84DF-4EA0-BC06-69A923136939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36868" name="Inhaltsplatzhalter 3"/>
          <p:cNvSpPr>
            <a:spLocks noGrp="1"/>
          </p:cNvSpPr>
          <p:nvPr>
            <p:ph sz="quarter" idx="13"/>
          </p:nvPr>
        </p:nvSpPr>
        <p:spPr>
          <a:xfrm>
            <a:off x="1143000" y="928688"/>
            <a:ext cx="7429500" cy="50006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GB" sz="3600" dirty="0" smtClean="0"/>
              <a:t>Project and Team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GB" sz="3600" dirty="0" smtClean="0"/>
              <a:t>Market Overview of </a:t>
            </a:r>
            <a:r>
              <a:rPr lang="en-GB" sz="3600" dirty="0" err="1" smtClean="0"/>
              <a:t>Microblogging</a:t>
            </a:r>
            <a:endParaRPr lang="en-GB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GB" sz="3600" dirty="0" smtClean="0"/>
              <a:t>Key-Features of </a:t>
            </a:r>
            <a:r>
              <a:rPr lang="en-GB" sz="3600" dirty="0" err="1" smtClean="0"/>
              <a:t>Lizzon</a:t>
            </a:r>
            <a:endParaRPr lang="en-GB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GB" sz="3600" dirty="0" smtClean="0"/>
              <a:t>Classification of Enterprise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286375" y="1928813"/>
            <a:ext cx="3214688" cy="32146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 err="1"/>
              <a:t>Any</a:t>
            </a:r>
            <a:r>
              <a:rPr lang="de-DE" sz="4000" dirty="0"/>
              <a:t>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</p:txBody>
      </p:sp>
      <p:sp>
        <p:nvSpPr>
          <p:cNvPr id="21" name="Untertitel 20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Why</a:t>
            </a:r>
            <a:r>
              <a:rPr lang="de-DE" dirty="0" smtClean="0"/>
              <a:t> not </a:t>
            </a:r>
            <a:r>
              <a:rPr lang="de-DE" dirty="0" err="1" smtClean="0"/>
              <a:t>groups</a:t>
            </a:r>
            <a:r>
              <a:rPr lang="de-DE" dirty="0" smtClean="0"/>
              <a:t>? – Status quo</a:t>
            </a:r>
            <a:endParaRPr lang="de-DE" dirty="0"/>
          </a:p>
        </p:txBody>
      </p:sp>
      <p:grpSp>
        <p:nvGrpSpPr>
          <p:cNvPr id="52227" name="Gruppieren 32"/>
          <p:cNvGrpSpPr>
            <a:grpSpLocks/>
          </p:cNvGrpSpPr>
          <p:nvPr/>
        </p:nvGrpSpPr>
        <p:grpSpPr bwMode="auto">
          <a:xfrm>
            <a:off x="5857875" y="2714625"/>
            <a:ext cx="2312988" cy="2338388"/>
            <a:chOff x="5857884" y="2714620"/>
            <a:chExt cx="2312328" cy="2338381"/>
          </a:xfrm>
        </p:grpSpPr>
        <p:pic>
          <p:nvPicPr>
            <p:cNvPr id="27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57884" y="2876569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9454" y="3714752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0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43834" y="2714620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" name="Wolke 7"/>
          <p:cNvSpPr/>
          <p:nvPr/>
        </p:nvSpPr>
        <p:spPr>
          <a:xfrm>
            <a:off x="2357438" y="2643188"/>
            <a:ext cx="2428875" cy="1643062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/>
              <a:t>Topic</a:t>
            </a:r>
          </a:p>
        </p:txBody>
      </p:sp>
      <p:sp>
        <p:nvSpPr>
          <p:cNvPr id="9" name="Eingekerbter Pfeil nach rechts 8"/>
          <p:cNvSpPr/>
          <p:nvPr/>
        </p:nvSpPr>
        <p:spPr>
          <a:xfrm rot="10800000">
            <a:off x="4429125" y="3071813"/>
            <a:ext cx="1195388" cy="714375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571625" y="3000375"/>
            <a:ext cx="785813" cy="21431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4714875" y="2357438"/>
            <a:ext cx="1000125" cy="5715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31"/>
          <p:cNvGrpSpPr>
            <a:grpSpLocks/>
          </p:cNvGrpSpPr>
          <p:nvPr/>
        </p:nvGrpSpPr>
        <p:grpSpPr bwMode="auto">
          <a:xfrm>
            <a:off x="6286500" y="2571750"/>
            <a:ext cx="1357313" cy="1357313"/>
            <a:chOff x="6286512" y="2571744"/>
            <a:chExt cx="1357322" cy="1357322"/>
          </a:xfrm>
        </p:grpSpPr>
        <p:cxnSp>
          <p:nvCxnSpPr>
            <p:cNvPr id="20" name="Gerade Verbindung mit Pfeil 19"/>
            <p:cNvCxnSpPr/>
            <p:nvPr/>
          </p:nvCxnSpPr>
          <p:spPr>
            <a:xfrm rot="5400000">
              <a:off x="6179355" y="2678901"/>
              <a:ext cx="571504" cy="357190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rot="16200000" flipH="1">
              <a:off x="6143636" y="3071810"/>
              <a:ext cx="1357322" cy="357189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6643702" y="2571744"/>
              <a:ext cx="1000132" cy="428628"/>
            </a:xfrm>
            <a:prstGeom prst="straightConnector1">
              <a:avLst/>
            </a:prstGeom>
            <a:ln w="762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en 27"/>
          <p:cNvGrpSpPr>
            <a:grpSpLocks/>
          </p:cNvGrpSpPr>
          <p:nvPr/>
        </p:nvGrpSpPr>
        <p:grpSpPr bwMode="auto">
          <a:xfrm>
            <a:off x="785813" y="2143125"/>
            <a:ext cx="527050" cy="2767013"/>
            <a:chOff x="785786" y="2143116"/>
            <a:chExt cx="526378" cy="2767009"/>
          </a:xfrm>
        </p:grpSpPr>
        <p:pic>
          <p:nvPicPr>
            <p:cNvPr id="18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214311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9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357187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2" name="Foliennummernplatzhalter 2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43"/>
          <p:cNvGrpSpPr>
            <a:grpSpLocks/>
          </p:cNvGrpSpPr>
          <p:nvPr/>
        </p:nvGrpSpPr>
        <p:grpSpPr bwMode="auto">
          <a:xfrm>
            <a:off x="5857875" y="2714625"/>
            <a:ext cx="2312988" cy="2338388"/>
            <a:chOff x="5857884" y="2714620"/>
            <a:chExt cx="2312328" cy="2338381"/>
          </a:xfrm>
        </p:grpSpPr>
        <p:pic>
          <p:nvPicPr>
            <p:cNvPr id="45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57884" y="2876569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9454" y="3714752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7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43834" y="2714620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1" name="Untertitel 20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Why</a:t>
            </a:r>
            <a:r>
              <a:rPr lang="de-DE" dirty="0" smtClean="0"/>
              <a:t> not </a:t>
            </a:r>
            <a:r>
              <a:rPr lang="de-DE" dirty="0" err="1" smtClean="0"/>
              <a:t>groups</a:t>
            </a:r>
            <a:r>
              <a:rPr lang="de-DE" dirty="0" smtClean="0"/>
              <a:t>? –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detour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5286375" y="1928813"/>
            <a:ext cx="3214688" cy="32146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 err="1"/>
              <a:t>Any</a:t>
            </a:r>
            <a:r>
              <a:rPr lang="de-DE" sz="4000" dirty="0"/>
              <a:t>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571625" y="3000375"/>
            <a:ext cx="785813" cy="21431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0"/>
          <p:cNvGrpSpPr>
            <a:grpSpLocks/>
          </p:cNvGrpSpPr>
          <p:nvPr/>
        </p:nvGrpSpPr>
        <p:grpSpPr bwMode="auto">
          <a:xfrm>
            <a:off x="4543425" y="2786063"/>
            <a:ext cx="3214688" cy="1597025"/>
            <a:chOff x="4543425" y="2786058"/>
            <a:chExt cx="3214710" cy="1597819"/>
          </a:xfrm>
        </p:grpSpPr>
        <p:cxnSp>
          <p:nvCxnSpPr>
            <p:cNvPr id="20" name="Gerade Verbindung mit Pfeil 19"/>
            <p:cNvCxnSpPr/>
            <p:nvPr/>
          </p:nvCxnSpPr>
          <p:spPr>
            <a:xfrm>
              <a:off x="4786315" y="3214896"/>
              <a:ext cx="1000132" cy="7147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543425" y="4001099"/>
              <a:ext cx="2443180" cy="38277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4672014" y="2786058"/>
              <a:ext cx="3086121" cy="7147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26"/>
          <p:cNvGrpSpPr>
            <a:grpSpLocks/>
          </p:cNvGrpSpPr>
          <p:nvPr/>
        </p:nvGrpSpPr>
        <p:grpSpPr bwMode="auto">
          <a:xfrm>
            <a:off x="5857875" y="2714625"/>
            <a:ext cx="2312988" cy="2338388"/>
            <a:chOff x="5857884" y="2714620"/>
            <a:chExt cx="2312328" cy="2338381"/>
          </a:xfrm>
        </p:grpSpPr>
        <p:pic>
          <p:nvPicPr>
            <p:cNvPr id="28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57884" y="2876569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9454" y="3714752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0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43834" y="2714620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" name="Wolke 7"/>
          <p:cNvSpPr/>
          <p:nvPr/>
        </p:nvSpPr>
        <p:spPr>
          <a:xfrm>
            <a:off x="2357438" y="2643188"/>
            <a:ext cx="2428875" cy="1643062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/>
              <a:t>Topic</a:t>
            </a:r>
          </a:p>
        </p:txBody>
      </p:sp>
      <p:grpSp>
        <p:nvGrpSpPr>
          <p:cNvPr id="53256" name="Gruppieren 20"/>
          <p:cNvGrpSpPr>
            <a:grpSpLocks/>
          </p:cNvGrpSpPr>
          <p:nvPr/>
        </p:nvGrpSpPr>
        <p:grpSpPr bwMode="auto">
          <a:xfrm>
            <a:off x="785813" y="2143125"/>
            <a:ext cx="527050" cy="2767013"/>
            <a:chOff x="785786" y="2143116"/>
            <a:chExt cx="526378" cy="2767009"/>
          </a:xfrm>
        </p:grpSpPr>
        <p:pic>
          <p:nvPicPr>
            <p:cNvPr id="31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214311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2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357187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2" name="Foliennummernplatzhalter 2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uppieren 29"/>
          <p:cNvGrpSpPr>
            <a:grpSpLocks/>
          </p:cNvGrpSpPr>
          <p:nvPr/>
        </p:nvGrpSpPr>
        <p:grpSpPr bwMode="auto">
          <a:xfrm>
            <a:off x="5857875" y="2714625"/>
            <a:ext cx="2312988" cy="2338388"/>
            <a:chOff x="5857884" y="2714620"/>
            <a:chExt cx="2312328" cy="2338381"/>
          </a:xfrm>
        </p:grpSpPr>
        <p:pic>
          <p:nvPicPr>
            <p:cNvPr id="40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57884" y="2876569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1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929454" y="3714752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2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643834" y="2714620"/>
              <a:ext cx="526378" cy="1338249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Why</a:t>
            </a:r>
            <a:r>
              <a:rPr lang="de-DE" dirty="0" smtClean="0"/>
              <a:t> not </a:t>
            </a:r>
            <a:r>
              <a:rPr lang="de-DE" dirty="0" err="1" smtClean="0"/>
              <a:t>groups</a:t>
            </a:r>
            <a:r>
              <a:rPr lang="de-DE" dirty="0" smtClean="0"/>
              <a:t>? – Subtopics </a:t>
            </a:r>
            <a:endParaRPr lang="de-DE" dirty="0"/>
          </a:p>
        </p:txBody>
      </p:sp>
      <p:sp>
        <p:nvSpPr>
          <p:cNvPr id="8" name="Wolke 7"/>
          <p:cNvSpPr/>
          <p:nvPr/>
        </p:nvSpPr>
        <p:spPr>
          <a:xfrm>
            <a:off x="2357438" y="2643188"/>
            <a:ext cx="2428875" cy="1643062"/>
          </a:xfrm>
          <a:prstGeom prst="cloud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dirty="0"/>
              <a:t>Topic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500188" y="4429125"/>
            <a:ext cx="928687" cy="50006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Wolke 16"/>
          <p:cNvSpPr/>
          <p:nvPr/>
        </p:nvSpPr>
        <p:spPr>
          <a:xfrm>
            <a:off x="2428875" y="4676775"/>
            <a:ext cx="1428750" cy="96678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/>
              <a:t>Sub-</a:t>
            </a:r>
            <a:r>
              <a:rPr lang="de-DE" sz="2400" b="1" dirty="0" err="1"/>
              <a:t>topic</a:t>
            </a:r>
            <a:endParaRPr lang="de-DE" sz="2400" b="1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4000500" y="5072063"/>
            <a:ext cx="1500188" cy="71437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7" idx="3"/>
          </p:cNvCxnSpPr>
          <p:nvPr/>
        </p:nvCxnSpPr>
        <p:spPr>
          <a:xfrm rot="5400000" flipH="1" flipV="1">
            <a:off x="2991644" y="4366419"/>
            <a:ext cx="517525" cy="21431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0694" y="4572008"/>
            <a:ext cx="526378" cy="13382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4281" name="Gruppieren 26"/>
          <p:cNvGrpSpPr>
            <a:grpSpLocks/>
          </p:cNvGrpSpPr>
          <p:nvPr/>
        </p:nvGrpSpPr>
        <p:grpSpPr bwMode="auto">
          <a:xfrm>
            <a:off x="785813" y="2143125"/>
            <a:ext cx="527050" cy="2767013"/>
            <a:chOff x="785786" y="2143116"/>
            <a:chExt cx="526378" cy="2767009"/>
          </a:xfrm>
        </p:grpSpPr>
        <p:pic>
          <p:nvPicPr>
            <p:cNvPr id="28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214311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" descr="D:\Desktop\Strichman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5786" y="3571876"/>
              <a:ext cx="526378" cy="133824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uppieren 19"/>
          <p:cNvGrpSpPr>
            <a:grpSpLocks/>
          </p:cNvGrpSpPr>
          <p:nvPr/>
        </p:nvGrpSpPr>
        <p:grpSpPr bwMode="auto">
          <a:xfrm>
            <a:off x="4543425" y="2786063"/>
            <a:ext cx="3214688" cy="1597025"/>
            <a:chOff x="4543425" y="2786058"/>
            <a:chExt cx="3214710" cy="1597819"/>
          </a:xfrm>
        </p:grpSpPr>
        <p:cxnSp>
          <p:nvCxnSpPr>
            <p:cNvPr id="21" name="Gerade Verbindung mit Pfeil 20"/>
            <p:cNvCxnSpPr/>
            <p:nvPr/>
          </p:nvCxnSpPr>
          <p:spPr>
            <a:xfrm>
              <a:off x="4929191" y="3143423"/>
              <a:ext cx="857256" cy="14294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>
              <a:off x="4543425" y="4001099"/>
              <a:ext cx="2443180" cy="382778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>
              <a:off x="4672014" y="2786058"/>
              <a:ext cx="3086121" cy="7147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liennummernplatzhalter 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Hierarchies</a:t>
            </a:r>
            <a:r>
              <a:rPr lang="de-DE" dirty="0" smtClean="0"/>
              <a:t> Work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FB95574-918A-40B2-B46E-637E174FF0B2}" type="slidenum">
              <a:rPr lang="de-DE"/>
              <a:pPr>
                <a:defRPr/>
              </a:pPr>
              <a:t>23</a:t>
            </a:fld>
            <a:endParaRPr lang="de-DE"/>
          </a:p>
        </p:txBody>
      </p:sp>
      <p:cxnSp>
        <p:nvCxnSpPr>
          <p:cNvPr id="33" name="Gerade Verbindung 32"/>
          <p:cNvCxnSpPr>
            <a:stCxn id="27" idx="0"/>
            <a:endCxn id="26" idx="2"/>
          </p:cNvCxnSpPr>
          <p:nvPr/>
        </p:nvCxnSpPr>
        <p:spPr>
          <a:xfrm rot="5400000" flipH="1" flipV="1">
            <a:off x="1977231" y="2026444"/>
            <a:ext cx="447675" cy="928688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33"/>
          <p:cNvCxnSpPr>
            <a:stCxn id="29" idx="0"/>
            <a:endCxn id="26" idx="2"/>
          </p:cNvCxnSpPr>
          <p:nvPr/>
        </p:nvCxnSpPr>
        <p:spPr>
          <a:xfrm rot="5400000" flipH="1" flipV="1">
            <a:off x="2298700" y="2347913"/>
            <a:ext cx="447675" cy="285750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stCxn id="28" idx="0"/>
            <a:endCxn id="26" idx="2"/>
          </p:cNvCxnSpPr>
          <p:nvPr/>
        </p:nvCxnSpPr>
        <p:spPr>
          <a:xfrm rot="16200000" flipV="1">
            <a:off x="2585244" y="2347119"/>
            <a:ext cx="447675" cy="287337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stCxn id="30" idx="0"/>
            <a:endCxn id="26" idx="2"/>
          </p:cNvCxnSpPr>
          <p:nvPr/>
        </p:nvCxnSpPr>
        <p:spPr>
          <a:xfrm rot="16200000" flipV="1">
            <a:off x="2870200" y="2062163"/>
            <a:ext cx="447675" cy="857250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73854" y="271462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688300" y="2714620"/>
            <a:ext cx="527884" cy="133841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9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16796" y="271462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0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59804" y="271462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02548" y="92867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45" name="Gerade Verbindung 44"/>
          <p:cNvCxnSpPr>
            <a:stCxn id="27" idx="2"/>
            <a:endCxn id="31" idx="0"/>
          </p:cNvCxnSpPr>
          <p:nvPr/>
        </p:nvCxnSpPr>
        <p:spPr>
          <a:xfrm rot="16200000" flipH="1">
            <a:off x="1721644" y="4067969"/>
            <a:ext cx="344487" cy="314325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stCxn id="29" idx="2"/>
            <a:endCxn id="31" idx="0"/>
          </p:cNvCxnSpPr>
          <p:nvPr/>
        </p:nvCxnSpPr>
        <p:spPr>
          <a:xfrm rot="5400000">
            <a:off x="2043113" y="4060825"/>
            <a:ext cx="344487" cy="328613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88634" y="439784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5311" name="Textfeld 53"/>
          <p:cNvSpPr txBox="1">
            <a:spLocks noChangeArrowheads="1"/>
          </p:cNvSpPr>
          <p:nvPr/>
        </p:nvSpPr>
        <p:spPr bwMode="auto">
          <a:xfrm>
            <a:off x="500063" y="13335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Calibri" pitchFamily="34" charset="0"/>
              </a:rPr>
              <a:t>Enterprise</a:t>
            </a:r>
          </a:p>
        </p:txBody>
      </p:sp>
      <p:cxnSp>
        <p:nvCxnSpPr>
          <p:cNvPr id="56" name="Gerade Verbindung 55"/>
          <p:cNvCxnSpPr>
            <a:stCxn id="61" idx="0"/>
            <a:endCxn id="63" idx="2"/>
          </p:cNvCxnSpPr>
          <p:nvPr/>
        </p:nvCxnSpPr>
        <p:spPr>
          <a:xfrm rot="5400000" flipH="1" flipV="1">
            <a:off x="6370637" y="2347913"/>
            <a:ext cx="447675" cy="285750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Gerade Verbindung 56"/>
          <p:cNvCxnSpPr>
            <a:stCxn id="60" idx="0"/>
            <a:endCxn id="63" idx="2"/>
          </p:cNvCxnSpPr>
          <p:nvPr/>
        </p:nvCxnSpPr>
        <p:spPr>
          <a:xfrm rot="16200000" flipV="1">
            <a:off x="6657181" y="2347119"/>
            <a:ext cx="447675" cy="287338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0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760266" y="2714620"/>
            <a:ext cx="527884" cy="133841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1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88762" y="271462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3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4514" y="928670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65" name="Gerade Verbindung 64"/>
          <p:cNvCxnSpPr>
            <a:stCxn id="61" idx="2"/>
            <a:endCxn id="66" idx="0"/>
          </p:cNvCxnSpPr>
          <p:nvPr/>
        </p:nvCxnSpPr>
        <p:spPr>
          <a:xfrm rot="16200000" flipH="1">
            <a:off x="6426994" y="4077494"/>
            <a:ext cx="333375" cy="284163"/>
          </a:xfrm>
          <a:prstGeom prst="line">
            <a:avLst/>
          </a:prstGeom>
          <a:ln w="57150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6" name="Picture 2" descr="D:\Desktop\Strichman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2930" y="4386722"/>
            <a:ext cx="526378" cy="133824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5319" name="Textfeld 66"/>
          <p:cNvSpPr txBox="1">
            <a:spLocks noChangeArrowheads="1"/>
          </p:cNvSpPr>
          <p:nvPr/>
        </p:nvSpPr>
        <p:spPr bwMode="auto">
          <a:xfrm>
            <a:off x="5000625" y="133350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Calibri" pitchFamily="34" charset="0"/>
              </a:rPr>
              <a:t>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Project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2FE3EFA-5210-45D7-BD29-2A1A2BA317E8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9219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Initiated by FIR and Microsoft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Addressed to students of RWTH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In context of ACTIVE </a:t>
            </a:r>
            <a:r>
              <a:rPr lang="en-GB" sz="2800" dirty="0" err="1" smtClean="0"/>
              <a:t>SummerSchool</a:t>
            </a: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Discussion group on Web2.0</a:t>
            </a:r>
          </a:p>
          <a:p>
            <a:pPr eaLnBrk="1" hangingPunct="1">
              <a:buClr>
                <a:schemeClr val="accent2"/>
              </a:buClr>
            </a:pP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Idea on enterprise communication tool</a:t>
            </a:r>
          </a:p>
          <a:p>
            <a:pPr eaLnBrk="1" hangingPunct="1">
              <a:buClr>
                <a:schemeClr val="accent2"/>
              </a:buClr>
            </a:pPr>
            <a:r>
              <a:rPr lang="en-GB" sz="2800" dirty="0" smtClean="0"/>
              <a:t>Independent project group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Team </a:t>
            </a:r>
            <a:r>
              <a:rPr lang="de-DE" dirty="0" err="1" smtClean="0"/>
              <a:t>Lizzon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5CB9311-E191-42AF-A0F4-AD89B0D1B12E}" type="slidenum">
              <a:rPr lang="de-DE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</p:nvPr>
        </p:nvGraphicFramePr>
        <p:xfrm>
          <a:off x="500063" y="928688"/>
          <a:ext cx="8072436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12"/>
                <a:gridCol w="2690812"/>
                <a:gridCol w="26908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200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noProof="0" smtClean="0"/>
                    </a:p>
                    <a:p>
                      <a:pPr algn="ctr"/>
                      <a:endParaRPr lang="en-GB" sz="3200" noProof="0" smtClean="0"/>
                    </a:p>
                    <a:p>
                      <a:pPr algn="ctr"/>
                      <a:endParaRPr lang="en-GB" sz="3200" noProof="0" smtClean="0"/>
                    </a:p>
                    <a:p>
                      <a:pPr algn="ctr"/>
                      <a:endParaRPr lang="en-GB" sz="3200" noProof="0" smtClean="0"/>
                    </a:p>
                    <a:p>
                      <a:pPr algn="ctr"/>
                      <a:endParaRPr lang="en-GB" sz="3200" noProof="0" smtClean="0"/>
                    </a:p>
                    <a:p>
                      <a:pPr algn="ctr"/>
                      <a:endParaRPr lang="en-GB" sz="3200" noProof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smtClean="0"/>
                        <a:t>Felix Jordan</a:t>
                      </a:r>
                    </a:p>
                    <a:p>
                      <a:pPr algn="ctr"/>
                      <a:r>
                        <a:rPr lang="en-GB" sz="2000" noProof="0" smtClean="0"/>
                        <a:t>Project Leader</a:t>
                      </a:r>
                      <a:endParaRPr lang="en-GB" sz="2000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smtClean="0"/>
                        <a:t>Golo</a:t>
                      </a:r>
                      <a:r>
                        <a:rPr lang="en-GB" sz="3200" baseline="0" noProof="0" smtClean="0"/>
                        <a:t> Meißner</a:t>
                      </a:r>
                    </a:p>
                    <a:p>
                      <a:pPr algn="ctr"/>
                      <a:r>
                        <a:rPr lang="en-GB" sz="2000" baseline="0" noProof="0" smtClean="0"/>
                        <a:t>Business Analysist</a:t>
                      </a:r>
                      <a:endParaRPr lang="en-GB" sz="2000" noProof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0" dirty="0" smtClean="0"/>
                        <a:t>Julian Krenge</a:t>
                      </a:r>
                    </a:p>
                    <a:p>
                      <a:pPr algn="ctr"/>
                      <a:r>
                        <a:rPr lang="en-GB" sz="2000" noProof="0" dirty="0" smtClean="0"/>
                        <a:t>Software Architect</a:t>
                      </a:r>
                      <a:endParaRPr lang="en-GB" sz="3200" noProof="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1" name="Grafik 10" descr="image001_2.pn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6072188" y="1346994"/>
            <a:ext cx="2263775" cy="226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 descr="image001_2.pn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3428992" y="1318404"/>
            <a:ext cx="2263775" cy="226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 descr="image001_2.pn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785796" y="1322358"/>
            <a:ext cx="2263775" cy="226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14313" y="1741647"/>
            <a:ext cx="971550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329369E-84DF-4EA0-BC06-69A923136939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36868" name="Inhaltsplatzhalter 3"/>
          <p:cNvSpPr>
            <a:spLocks noGrp="1"/>
          </p:cNvSpPr>
          <p:nvPr>
            <p:ph sz="quarter" idx="13"/>
          </p:nvPr>
        </p:nvSpPr>
        <p:spPr>
          <a:xfrm>
            <a:off x="1143000" y="928688"/>
            <a:ext cx="7429500" cy="50006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Project </a:t>
            </a:r>
            <a:r>
              <a:rPr lang="de-DE" sz="3600" dirty="0" err="1" smtClean="0"/>
              <a:t>and</a:t>
            </a:r>
            <a:r>
              <a:rPr lang="de-DE" sz="3600" dirty="0" smtClean="0"/>
              <a:t> Team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Market </a:t>
            </a:r>
            <a:r>
              <a:rPr lang="de-DE" sz="3600" dirty="0" err="1" smtClean="0"/>
              <a:t>Overview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Microblogging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Key-Features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Lizzon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err="1" smtClean="0"/>
              <a:t>Classification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Enterprise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Gartner‘s</a:t>
            </a:r>
            <a:r>
              <a:rPr lang="de-DE" dirty="0" smtClean="0"/>
              <a:t> Hype Cycle </a:t>
            </a:r>
            <a:r>
              <a:rPr lang="de-DE" dirty="0" err="1" smtClean="0"/>
              <a:t>for</a:t>
            </a:r>
            <a:r>
              <a:rPr lang="de-DE" dirty="0" smtClean="0"/>
              <a:t> Emerging Technologies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16DA8B5-14B1-424C-99B5-E6F840C45942}" type="slidenum">
              <a:rPr lang="de-DE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Freihandform 5"/>
          <p:cNvSpPr/>
          <p:nvPr/>
        </p:nvSpPr>
        <p:spPr>
          <a:xfrm>
            <a:off x="593725" y="1547813"/>
            <a:ext cx="7621588" cy="3643312"/>
          </a:xfrm>
          <a:custGeom>
            <a:avLst/>
            <a:gdLst>
              <a:gd name="connsiteX0" fmla="*/ 0 w 8102991"/>
              <a:gd name="connsiteY0" fmla="*/ 4175760 h 4175760"/>
              <a:gd name="connsiteX1" fmla="*/ 829994 w 8102991"/>
              <a:gd name="connsiteY1" fmla="*/ 3359834 h 4175760"/>
              <a:gd name="connsiteX2" fmla="*/ 1885071 w 8102991"/>
              <a:gd name="connsiteY2" fmla="*/ 110197 h 4175760"/>
              <a:gd name="connsiteX3" fmla="*/ 3010486 w 8102991"/>
              <a:gd name="connsiteY3" fmla="*/ 2698653 h 4175760"/>
              <a:gd name="connsiteX4" fmla="*/ 4712677 w 8102991"/>
              <a:gd name="connsiteY4" fmla="*/ 2459502 h 4175760"/>
              <a:gd name="connsiteX5" fmla="*/ 6175717 w 8102991"/>
              <a:gd name="connsiteY5" fmla="*/ 1840523 h 4175760"/>
              <a:gd name="connsiteX6" fmla="*/ 8102991 w 8102991"/>
              <a:gd name="connsiteY6" fmla="*/ 1601373 h 417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2991" h="4175760">
                <a:moveTo>
                  <a:pt x="0" y="4175760"/>
                </a:moveTo>
                <a:cubicBezTo>
                  <a:pt x="257908" y="4106594"/>
                  <a:pt x="515816" y="4037428"/>
                  <a:pt x="829994" y="3359834"/>
                </a:cubicBezTo>
                <a:cubicBezTo>
                  <a:pt x="1144173" y="2682240"/>
                  <a:pt x="1521656" y="220394"/>
                  <a:pt x="1885071" y="110197"/>
                </a:cubicBezTo>
                <a:cubicBezTo>
                  <a:pt x="2248486" y="0"/>
                  <a:pt x="2539218" y="2307102"/>
                  <a:pt x="3010486" y="2698653"/>
                </a:cubicBezTo>
                <a:cubicBezTo>
                  <a:pt x="3481754" y="3090204"/>
                  <a:pt x="4185139" y="2602524"/>
                  <a:pt x="4712677" y="2459502"/>
                </a:cubicBezTo>
                <a:cubicBezTo>
                  <a:pt x="5240215" y="2316480"/>
                  <a:pt x="5610665" y="1983544"/>
                  <a:pt x="6175717" y="1840523"/>
                </a:cubicBezTo>
                <a:cubicBezTo>
                  <a:pt x="6740769" y="1697502"/>
                  <a:pt x="7421880" y="1649437"/>
                  <a:pt x="8102991" y="160137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00063" y="5321300"/>
            <a:ext cx="7715250" cy="11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16200000">
            <a:off x="-203200" y="1138238"/>
            <a:ext cx="1500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Visibility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rot="5400000" flipH="1" flipV="1">
            <a:off x="-1177131" y="3606007"/>
            <a:ext cx="3405187" cy="5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 flipH="1" flipV="1">
            <a:off x="-280194" y="3185319"/>
            <a:ext cx="42751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 flipH="1" flipV="1">
            <a:off x="791369" y="3185319"/>
            <a:ext cx="42751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 flipH="1" flipV="1">
            <a:off x="2648744" y="3185319"/>
            <a:ext cx="42751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4648994" y="3185319"/>
            <a:ext cx="427513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885113" y="5092700"/>
            <a:ext cx="1357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40972" name="Textfeld 32"/>
          <p:cNvSpPr txBox="1">
            <a:spLocks noChangeArrowheads="1"/>
          </p:cNvSpPr>
          <p:nvPr/>
        </p:nvSpPr>
        <p:spPr bwMode="auto">
          <a:xfrm>
            <a:off x="500063" y="5286375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Technology</a:t>
            </a:r>
          </a:p>
          <a:p>
            <a:pPr algn="ctr"/>
            <a:r>
              <a:rPr lang="de-DE">
                <a:latin typeface="Calibri" pitchFamily="34" charset="0"/>
              </a:rPr>
              <a:t>Trigger</a:t>
            </a:r>
          </a:p>
        </p:txBody>
      </p:sp>
      <p:sp>
        <p:nvSpPr>
          <p:cNvPr id="40973" name="Textfeld 33"/>
          <p:cNvSpPr txBox="1">
            <a:spLocks noChangeArrowheads="1"/>
          </p:cNvSpPr>
          <p:nvPr/>
        </p:nvSpPr>
        <p:spPr bwMode="auto">
          <a:xfrm>
            <a:off x="1643063" y="5286375"/>
            <a:ext cx="1500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Calibri" pitchFamily="34" charset="0"/>
              </a:rPr>
              <a:t>Peak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</a:p>
          <a:p>
            <a:pPr algn="ctr"/>
            <a:r>
              <a:rPr lang="de-DE" dirty="0" err="1">
                <a:latin typeface="Calibri" pitchFamily="34" charset="0"/>
              </a:rPr>
              <a:t>Inflated</a:t>
            </a:r>
            <a:endParaRPr lang="de-DE" dirty="0">
              <a:latin typeface="Calibri" pitchFamily="34" charset="0"/>
            </a:endParaRPr>
          </a:p>
          <a:p>
            <a:pPr algn="ctr"/>
            <a:r>
              <a:rPr lang="de-DE" dirty="0" err="1">
                <a:latin typeface="Calibri" pitchFamily="34" charset="0"/>
              </a:rPr>
              <a:t>Expectations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40974" name="Textfeld 34"/>
          <p:cNvSpPr txBox="1">
            <a:spLocks noChangeArrowheads="1"/>
          </p:cNvSpPr>
          <p:nvPr/>
        </p:nvSpPr>
        <p:spPr bwMode="auto">
          <a:xfrm>
            <a:off x="2928938" y="52863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Trough of</a:t>
            </a:r>
          </a:p>
          <a:p>
            <a:pPr algn="ctr"/>
            <a:r>
              <a:rPr lang="de-DE">
                <a:latin typeface="Calibri" pitchFamily="34" charset="0"/>
              </a:rPr>
              <a:t>Disillusionment</a:t>
            </a:r>
          </a:p>
        </p:txBody>
      </p:sp>
      <p:sp>
        <p:nvSpPr>
          <p:cNvPr id="40975" name="Textfeld 35"/>
          <p:cNvSpPr txBox="1">
            <a:spLocks noChangeArrowheads="1"/>
          </p:cNvSpPr>
          <p:nvPr/>
        </p:nvSpPr>
        <p:spPr bwMode="auto">
          <a:xfrm>
            <a:off x="4786313" y="52863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Slope of</a:t>
            </a:r>
          </a:p>
          <a:p>
            <a:pPr algn="ctr"/>
            <a:r>
              <a:rPr lang="en-GB">
                <a:latin typeface="Calibri" pitchFamily="34" charset="0"/>
              </a:rPr>
              <a:t>Enlightment</a:t>
            </a:r>
          </a:p>
        </p:txBody>
      </p:sp>
      <p:sp>
        <p:nvSpPr>
          <p:cNvPr id="40976" name="Textfeld 36"/>
          <p:cNvSpPr txBox="1">
            <a:spLocks noChangeArrowheads="1"/>
          </p:cNvSpPr>
          <p:nvPr/>
        </p:nvSpPr>
        <p:spPr bwMode="auto">
          <a:xfrm>
            <a:off x="6786563" y="5286375"/>
            <a:ext cx="1500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Calibri" pitchFamily="34" charset="0"/>
              </a:rPr>
              <a:t>Plateau of</a:t>
            </a:r>
          </a:p>
          <a:p>
            <a:pPr algn="ctr"/>
            <a:r>
              <a:rPr lang="de-DE">
                <a:latin typeface="Calibri" pitchFamily="34" charset="0"/>
              </a:rPr>
              <a:t>Productivity</a:t>
            </a:r>
          </a:p>
        </p:txBody>
      </p:sp>
      <p:sp>
        <p:nvSpPr>
          <p:cNvPr id="38" name="Ellipse 37"/>
          <p:cNvSpPr/>
          <p:nvPr/>
        </p:nvSpPr>
        <p:spPr>
          <a:xfrm>
            <a:off x="1785938" y="2643188"/>
            <a:ext cx="214312" cy="214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9" name="Textfeld 38"/>
          <p:cNvSpPr txBox="1"/>
          <p:nvPr/>
        </p:nvSpPr>
        <p:spPr>
          <a:xfrm>
            <a:off x="3214688" y="1571625"/>
            <a:ext cx="3565525" cy="5238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0000">
                <a:schemeClr val="bg1"/>
              </a:gs>
              <a:gs pos="80000">
                <a:schemeClr val="bg1"/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 err="1">
                <a:solidFill>
                  <a:schemeClr val="accent2"/>
                </a:solidFill>
                <a:latin typeface="+mn-lt"/>
              </a:rPr>
              <a:t>Microblogging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 in 200</a:t>
            </a:r>
          </a:p>
        </p:txBody>
      </p:sp>
      <p:cxnSp>
        <p:nvCxnSpPr>
          <p:cNvPr id="43" name="Gerade Verbindung 42"/>
          <p:cNvCxnSpPr>
            <a:endCxn id="39" idx="1"/>
          </p:cNvCxnSpPr>
          <p:nvPr/>
        </p:nvCxnSpPr>
        <p:spPr>
          <a:xfrm flipV="1">
            <a:off x="1905000" y="1833563"/>
            <a:ext cx="1309688" cy="90328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229350" y="1571625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8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42050" y="1571625"/>
            <a:ext cx="500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cxnSp>
        <p:nvCxnSpPr>
          <p:cNvPr id="28" name="Gerade Verbindung 27"/>
          <p:cNvCxnSpPr>
            <a:endCxn id="39" idx="1"/>
          </p:cNvCxnSpPr>
          <p:nvPr/>
        </p:nvCxnSpPr>
        <p:spPr>
          <a:xfrm rot="5400000" flipH="1" flipV="1">
            <a:off x="2654300" y="2030413"/>
            <a:ext cx="757237" cy="363538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143250" y="2214563"/>
            <a:ext cx="6000750" cy="5238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20000">
                <a:schemeClr val="bg1"/>
              </a:gs>
              <a:gs pos="80000">
                <a:schemeClr val="bg1"/>
              </a:gs>
              <a:gs pos="100000">
                <a:schemeClr val="accent1">
                  <a:shade val="100000"/>
                  <a:satMod val="115000"/>
                  <a:alpha val="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accent2"/>
                </a:solidFill>
                <a:latin typeface="+mn-lt"/>
                <a:sym typeface="Wingdings" pitchFamily="2" charset="2"/>
              </a:rPr>
              <a:t> 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Mainstream </a:t>
            </a:r>
            <a:r>
              <a:rPr lang="de-DE" sz="2800" dirty="0" err="1">
                <a:solidFill>
                  <a:schemeClr val="accent2"/>
                </a:solidFill>
                <a:latin typeface="+mn-lt"/>
              </a:rPr>
              <a:t>adoption</a:t>
            </a:r>
            <a:r>
              <a:rPr lang="de-DE" sz="2800" dirty="0">
                <a:solidFill>
                  <a:schemeClr val="accent2"/>
                </a:solidFill>
                <a:latin typeface="+mn-lt"/>
              </a:rPr>
              <a:t> in 2 – 5 </a:t>
            </a:r>
            <a:r>
              <a:rPr lang="de-DE" sz="2800" dirty="0" err="1">
                <a:solidFill>
                  <a:schemeClr val="accent2"/>
                </a:solidFill>
                <a:latin typeface="+mn-lt"/>
              </a:rPr>
              <a:t>years</a:t>
            </a:r>
            <a:endParaRPr lang="de-DE" sz="2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162 C 0.0191 -0.07987 0.03907 -0.15834 0.05678 -0.16112 C 0.07448 -0.16343 0.09757 -0.04306 0.10591 -0.01922 " pathEditMode="relative" rAng="420797" ptsTypes="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24" grpId="0"/>
      <p:bldP spid="24" grpId="1"/>
      <p:bldP spid="25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Microblogging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endParaRPr lang="de-DE" dirty="0"/>
          </a:p>
        </p:txBody>
      </p:sp>
      <p:sp>
        <p:nvSpPr>
          <p:cNvPr id="43011" name="Inhaltsplatzhalter 3"/>
          <p:cNvSpPr>
            <a:spLocks noGrp="1"/>
          </p:cNvSpPr>
          <p:nvPr>
            <p:ph sz="quarter" idx="13"/>
          </p:nvPr>
        </p:nvSpPr>
        <p:spPr>
          <a:xfrm>
            <a:off x="500063" y="714356"/>
            <a:ext cx="8072437" cy="5000625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en-GB" sz="2800" b="1" dirty="0" smtClean="0"/>
              <a:t>Social </a:t>
            </a:r>
            <a:r>
              <a:rPr lang="en-GB" sz="2800" b="1" dirty="0" err="1" smtClean="0"/>
              <a:t>microblogging</a:t>
            </a:r>
            <a:r>
              <a:rPr lang="en-GB" sz="2800" b="1" dirty="0" smtClean="0"/>
              <a:t>:</a:t>
            </a: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endParaRPr lang="en-GB" sz="2800" b="1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b="1" dirty="0" smtClean="0"/>
              <a:t>Established software vendors</a:t>
            </a:r>
            <a:r>
              <a:rPr lang="en-GB" sz="2800" dirty="0" smtClean="0"/>
              <a:t>: Enterprise Social Messaging Experiment (SAP), </a:t>
            </a:r>
            <a:r>
              <a:rPr lang="en-GB" sz="2800" dirty="0" err="1" smtClean="0"/>
              <a:t>OraTweet</a:t>
            </a:r>
            <a:r>
              <a:rPr lang="en-GB" sz="2800" dirty="0" smtClean="0"/>
              <a:t> (Oracle), </a:t>
            </a:r>
            <a:r>
              <a:rPr lang="en-GB" sz="2800" dirty="0" err="1" smtClean="0"/>
              <a:t>BlueTwit</a:t>
            </a:r>
            <a:r>
              <a:rPr lang="en-GB" sz="2800" dirty="0" smtClean="0"/>
              <a:t> (IBM)</a:t>
            </a:r>
          </a:p>
          <a:p>
            <a:pPr eaLnBrk="1" hangingPunct="1">
              <a:buClr>
                <a:schemeClr val="accent2"/>
              </a:buClr>
            </a:pP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b="1" dirty="0" smtClean="0"/>
              <a:t>Dedicated </a:t>
            </a:r>
            <a:r>
              <a:rPr lang="en-GB" sz="2800" b="1" dirty="0" err="1" smtClean="0"/>
              <a:t>microblogging</a:t>
            </a:r>
            <a:r>
              <a:rPr lang="en-GB" sz="2800" b="1" dirty="0" smtClean="0"/>
              <a:t> provider</a:t>
            </a:r>
            <a:r>
              <a:rPr lang="en-GB" sz="2800" dirty="0" smtClean="0"/>
              <a:t>: Yammer, </a:t>
            </a:r>
            <a:r>
              <a:rPr lang="en-GB" sz="2800" dirty="0" err="1" smtClean="0"/>
              <a:t>SocialCast</a:t>
            </a:r>
            <a:r>
              <a:rPr lang="en-GB" sz="2800" dirty="0" smtClean="0"/>
              <a:t>, </a:t>
            </a:r>
            <a:r>
              <a:rPr lang="en-GB" sz="2800" dirty="0" err="1" smtClean="0"/>
              <a:t>Socialtext</a:t>
            </a:r>
            <a:r>
              <a:rPr lang="en-GB" sz="2800" dirty="0" smtClean="0"/>
              <a:t> Signals, </a:t>
            </a:r>
            <a:r>
              <a:rPr lang="en-GB" sz="2800" dirty="0" err="1" smtClean="0"/>
              <a:t>HeadMix</a:t>
            </a:r>
            <a:r>
              <a:rPr lang="en-GB" sz="2800" dirty="0" smtClean="0"/>
              <a:t>, Co-op</a:t>
            </a:r>
          </a:p>
          <a:p>
            <a:pPr eaLnBrk="1" hangingPunct="1">
              <a:buClr>
                <a:schemeClr val="accent2"/>
              </a:buClr>
            </a:pPr>
            <a:endParaRPr lang="en-GB" sz="2800" dirty="0" smtClean="0"/>
          </a:p>
          <a:p>
            <a:pPr eaLnBrk="1" hangingPunct="1">
              <a:buClr>
                <a:schemeClr val="accent2"/>
              </a:buClr>
            </a:pPr>
            <a:r>
              <a:rPr lang="en-GB" sz="2800" b="1" dirty="0" smtClean="0"/>
              <a:t>Open source </a:t>
            </a:r>
            <a:r>
              <a:rPr lang="en-GB" sz="2800" b="1" dirty="0" err="1" smtClean="0"/>
              <a:t>microblogging</a:t>
            </a:r>
            <a:r>
              <a:rPr lang="en-GB" sz="2800" dirty="0" smtClean="0"/>
              <a:t>: </a:t>
            </a:r>
            <a:r>
              <a:rPr lang="en-GB" sz="2800" dirty="0" err="1" smtClean="0"/>
              <a:t>Laconica</a:t>
            </a:r>
            <a:r>
              <a:rPr lang="en-GB" sz="2800" dirty="0" smtClean="0"/>
              <a:t>, </a:t>
            </a:r>
            <a:r>
              <a:rPr lang="en-GB" sz="2800" dirty="0" err="1" smtClean="0"/>
              <a:t>Jisko</a:t>
            </a:r>
            <a:endParaRPr lang="en-GB" sz="28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16B4707-A880-47C1-96EE-23B907E5A3CD}" type="slidenum">
              <a:rPr lang="de-DE"/>
              <a:pPr>
                <a:defRPr/>
              </a:pPr>
              <a:t>7</a:t>
            </a:fld>
            <a:endParaRPr lang="de-DE"/>
          </a:p>
        </p:txBody>
      </p:sp>
      <p:cxnSp>
        <p:nvCxnSpPr>
          <p:cNvPr id="6" name="Gerade Verbindung 5"/>
          <p:cNvCxnSpPr/>
          <p:nvPr/>
        </p:nvCxnSpPr>
        <p:spPr>
          <a:xfrm>
            <a:off x="571472" y="1500174"/>
            <a:ext cx="735811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143372" y="714356"/>
            <a:ext cx="2523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+mj-lt"/>
              </a:rPr>
              <a:t>Twitter, </a:t>
            </a:r>
            <a:r>
              <a:rPr lang="en-GB" sz="2800" dirty="0" err="1" smtClean="0">
                <a:latin typeface="+mj-lt"/>
              </a:rPr>
              <a:t>Identica</a:t>
            </a:r>
            <a:endParaRPr lang="de-DE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14313" y="2572735"/>
            <a:ext cx="9715501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715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329369E-84DF-4EA0-BC06-69A923136939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36868" name="Inhaltsplatzhalter 3"/>
          <p:cNvSpPr>
            <a:spLocks noGrp="1"/>
          </p:cNvSpPr>
          <p:nvPr>
            <p:ph sz="quarter" idx="13"/>
          </p:nvPr>
        </p:nvSpPr>
        <p:spPr>
          <a:xfrm>
            <a:off x="1143000" y="928688"/>
            <a:ext cx="7429500" cy="500062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Project </a:t>
            </a:r>
            <a:r>
              <a:rPr lang="de-DE" sz="3600" dirty="0" err="1" smtClean="0"/>
              <a:t>and</a:t>
            </a:r>
            <a:r>
              <a:rPr lang="de-DE" sz="3600" dirty="0" smtClean="0"/>
              <a:t> Team</a:t>
            </a:r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Market </a:t>
            </a:r>
            <a:r>
              <a:rPr lang="de-DE" sz="3600" dirty="0" err="1" smtClean="0"/>
              <a:t>Overview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Microblogging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smtClean="0"/>
              <a:t>Key-Features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Lizzon</a:t>
            </a:r>
            <a:endParaRPr lang="de-DE" sz="3600" dirty="0" smtClean="0"/>
          </a:p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de-DE" sz="3600" dirty="0" err="1" smtClean="0"/>
              <a:t>Classification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Enterprise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Features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593C9B-5ED0-46B7-A997-532F675D050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/>
          </p:cNvGraphicFramePr>
          <p:nvPr/>
        </p:nvGraphicFramePr>
        <p:xfrm>
          <a:off x="785786" y="1643050"/>
          <a:ext cx="75549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866"/>
                <a:gridCol w="1143008"/>
                <a:gridCol w="1181967"/>
                <a:gridCol w="1130021"/>
                <a:gridCol w="1130021"/>
                <a:gridCol w="113002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Yammer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SocialCast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ESME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Twitter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</a:rPr>
                        <a:t>Laconica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Own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server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Web </a:t>
                      </a:r>
                      <a:r>
                        <a:rPr lang="de-DE" sz="1800" dirty="0" err="1" smtClean="0"/>
                        <a:t>interface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Attachments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Shortener</a:t>
                      </a:r>
                      <a:r>
                        <a:rPr lang="de-DE" sz="1800" dirty="0" smtClean="0"/>
                        <a:t> Service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Groups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Tagging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/>
                        <a:t>Orga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charts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5bHYwe10.YFQZ6G0XU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jfBtOkk0e4DdJPsAzmrg"/>
</p:tagLst>
</file>

<file path=ppt/theme/theme1.xml><?xml version="1.0" encoding="utf-8"?>
<a:theme xmlns:a="http://schemas.openxmlformats.org/drawingml/2006/main" name="Larissa-Design">
  <a:themeElements>
    <a:clrScheme name="Benutzerdefiniert 2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99FF99"/>
      </a:accent1>
      <a:accent2>
        <a:srgbClr val="00FF00"/>
      </a:accent2>
      <a:accent3>
        <a:srgbClr val="008000"/>
      </a:accent3>
      <a:accent4>
        <a:srgbClr val="C6D9F0"/>
      </a:accent4>
      <a:accent5>
        <a:srgbClr val="548DD4"/>
      </a:accent5>
      <a:accent6>
        <a:srgbClr val="17365D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Bildschirmpräsentation (4:3)</PresentationFormat>
  <Paragraphs>251</Paragraphs>
  <Slides>23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Larissa-Design</vt:lpstr>
      <vt:lpstr>think-cell Slide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Robot</dc:creator>
  <cp:lastModifiedBy>Robot</cp:lastModifiedBy>
  <cp:revision>136</cp:revision>
  <dcterms:created xsi:type="dcterms:W3CDTF">2009-08-29T15:41:08Z</dcterms:created>
  <dcterms:modified xsi:type="dcterms:W3CDTF">2009-09-05T08:48:52Z</dcterms:modified>
</cp:coreProperties>
</file>