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74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FF99"/>
    <a:srgbClr val="FFCD2F"/>
    <a:srgbClr val="FFDC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77" autoAdjust="0"/>
    <p:restoredTop sz="87743" autoAdjust="0"/>
  </p:normalViewPr>
  <p:slideViewPr>
    <p:cSldViewPr>
      <p:cViewPr varScale="1">
        <p:scale>
          <a:sx n="44" d="100"/>
          <a:sy n="44" d="100"/>
        </p:scale>
        <p:origin x="-10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DAB6-B32C-4476-9F77-D62E30A62C12}" type="datetimeFigureOut">
              <a:rPr lang="en-US" smtClean="0"/>
              <a:pPr/>
              <a:t>9/8/2009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443F-1A1F-4E24-AD68-5D69ABE38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43F-1A1F-4E24-AD68-5D69ABE381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1"/>
            <a:r>
              <a:rPr lang="en-GB" dirty="0" smtClean="0"/>
              <a:t>Factor out common image transformations (translation, rotation, scale, affine...)</a:t>
            </a:r>
          </a:p>
          <a:p>
            <a:pPr lvl="0"/>
            <a:endParaRPr lang="en-US" dirty="0" smtClean="0"/>
          </a:p>
          <a:p>
            <a:pPr lvl="1"/>
            <a:r>
              <a:rPr lang="en-GB" dirty="0" smtClean="0"/>
              <a:t>Match query regions to database ones</a:t>
            </a:r>
            <a:endParaRPr lang="en-US" dirty="0" smtClean="0"/>
          </a:p>
          <a:p>
            <a:pPr lvl="1"/>
            <a:r>
              <a:rPr lang="en-GB" dirty="0" smtClean="0"/>
              <a:t>...despite appearance differences which remain after region detection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43F-1A1F-4E24-AD68-5D69ABE381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interest points detected in 3 images (r, g, b)</a:t>
            </a:r>
          </a:p>
          <a:p>
            <a:r>
              <a:rPr lang="en-GB" dirty="0" smtClean="0"/>
              <a:t>Show</a:t>
            </a:r>
            <a:r>
              <a:rPr lang="en-GB" baseline="0" dirty="0" smtClean="0"/>
              <a:t> one with the quantised 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43F-1A1F-4E24-AD68-5D69ABE381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Warp</a:t>
            </a:r>
            <a:r>
              <a:rPr lang="en-GB" baseline="0" dirty="0" smtClean="0"/>
              <a:t> previous images into reference frame</a:t>
            </a:r>
          </a:p>
          <a:p>
            <a:r>
              <a:rPr lang="en-GB" baseline="0" dirty="0" smtClean="0"/>
              <a:t>Show 2 demo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8443F-1A1F-4E24-AD68-5D69ABE381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4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sjt59@cam.ac.uk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844" y="2512997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844" y="928670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3571869" y="3214686"/>
            <a:ext cx="61436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51435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844" y="928670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143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143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44" y="928670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85926"/>
            <a:ext cx="4040188" cy="4500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85926"/>
            <a:ext cx="4041775" cy="4500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2844" y="928670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2844" y="928670"/>
            <a:ext cx="88583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8229600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1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Simon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11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Multiple Target </a:t>
            </a:r>
            <a:r>
              <a:rPr lang="en-US" dirty="0" err="1" smtClean="0"/>
              <a:t>Localisation</a:t>
            </a:r>
            <a:r>
              <a:rPr lang="en-US" dirty="0" smtClean="0"/>
              <a:t> at over 100 FPS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1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sjt59@cam.ac.uk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2939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jt59\My%20Documents\BMVC\ad_target.mpg" TargetMode="Externa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jt59\My%20Documents\BMVC\multiple_localisation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jt59\My%20Documents\BMVC\phone_ar_short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Multiple Target Localisation at over 100 FPS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4444"/>
            <a:ext cx="6400800" cy="3530637"/>
          </a:xfrm>
        </p:spPr>
        <p:txBody>
          <a:bodyPr>
            <a:normAutofit/>
          </a:bodyPr>
          <a:lstStyle/>
          <a:p>
            <a:r>
              <a:rPr lang="en-GB" dirty="0" smtClean="0"/>
              <a:t>Simon Taylor</a:t>
            </a:r>
          </a:p>
          <a:p>
            <a:r>
              <a:rPr lang="en-GB" dirty="0" smtClean="0"/>
              <a:t>Tom Drummond</a:t>
            </a:r>
          </a:p>
          <a:p>
            <a:endParaRPr lang="en-GB" dirty="0"/>
          </a:p>
          <a:p>
            <a:r>
              <a:rPr lang="en-GB" sz="2400" dirty="0" smtClean="0"/>
              <a:t>Department of Engineering</a:t>
            </a:r>
          </a:p>
          <a:p>
            <a:r>
              <a:rPr lang="en-GB" sz="2400" dirty="0" smtClean="0"/>
              <a:t>University of Cambridge, UK</a:t>
            </a:r>
          </a:p>
          <a:p>
            <a:endParaRPr lang="en-GB" sz="2400" dirty="0" smtClean="0"/>
          </a:p>
          <a:p>
            <a:r>
              <a:rPr lang="en-GB" sz="2400" dirty="0" smtClean="0"/>
              <a:t>This work was supported by The Boeing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Dissimilarity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Count of pixels in “rare” bins for a feature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pic>
        <p:nvPicPr>
          <p:cNvPr id="7" name="Picture 5" descr="C:\Documents and Settings\sjt59\My Documents\BMVC\bmvcgfx\quantpatch0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143380"/>
            <a:ext cx="1571636" cy="1571636"/>
          </a:xfrm>
          <a:prstGeom prst="rect">
            <a:avLst/>
          </a:prstGeom>
          <a:noFill/>
        </p:spPr>
      </p:pic>
      <p:pic>
        <p:nvPicPr>
          <p:cNvPr id="8" name="Picture 3" descr="C:\Documents and Settings\sjt59\My Documents\BMVC\bmvcgfx\binaryh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2857520" cy="2857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9" name="Picture 8" descr="C:\Documents and Settings\sjt59\My Documents\BMVC\bmvcgfx\quantpatch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71678"/>
            <a:ext cx="1571636" cy="1571636"/>
          </a:xfrm>
          <a:prstGeom prst="rect">
            <a:avLst/>
          </a:prstGeom>
          <a:noFill/>
        </p:spPr>
      </p:pic>
      <p:pic>
        <p:nvPicPr>
          <p:cNvPr id="10" name="Picture 4" descr="C:\Documents and Settings\sjt59\My Documents\BMVC\bmvcgfx\binaryhistb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72074"/>
            <a:ext cx="2857520" cy="7620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285720" y="5850310"/>
            <a:ext cx="288572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 smtClean="0"/>
              <a:t>00001 00001 11000 11110</a:t>
            </a:r>
            <a:endParaRPr lang="en-US" sz="1950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2071678"/>
            <a:ext cx="360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Matching Patch</a:t>
            </a:r>
          </a:p>
          <a:p>
            <a:r>
              <a:rPr lang="en-US" dirty="0" smtClean="0"/>
              <a:t>00010 00010 00001 00001 … - Patch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2066" y="2643182"/>
            <a:ext cx="37930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00001 00001 11000 11110 … - HIP</a:t>
            </a:r>
          </a:p>
          <a:p>
            <a:r>
              <a:rPr lang="en-US" dirty="0" smtClean="0"/>
              <a:t>00000 00000 00000 00000 …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ANDed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Bitcount</a:t>
            </a:r>
            <a:r>
              <a:rPr lang="en-US" dirty="0" smtClean="0"/>
              <a:t>(</a:t>
            </a:r>
            <a:r>
              <a:rPr lang="en-US" dirty="0" err="1" smtClean="0"/>
              <a:t>ANDed</a:t>
            </a:r>
            <a:r>
              <a:rPr lang="en-US" dirty="0" smtClean="0"/>
              <a:t>) = 0+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72066" y="4143380"/>
            <a:ext cx="360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Non-matching Patch</a:t>
            </a:r>
          </a:p>
          <a:p>
            <a:r>
              <a:rPr lang="en-US" dirty="0" smtClean="0"/>
              <a:t>10000 10000 10000 10000 … - Patch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2066" y="4714884"/>
            <a:ext cx="3748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00001 00001 11000 11110 … - HIP</a:t>
            </a:r>
          </a:p>
          <a:p>
            <a:r>
              <a:rPr lang="en-US" dirty="0" smtClean="0"/>
              <a:t>00000 00000 </a:t>
            </a:r>
            <a:r>
              <a:rPr lang="en-US" dirty="0" smtClean="0"/>
              <a:t>1</a:t>
            </a:r>
            <a:r>
              <a:rPr lang="en-US" dirty="0" smtClean="0"/>
              <a:t>0000 10000 … - </a:t>
            </a:r>
            <a:r>
              <a:rPr lang="en-US" dirty="0" err="1" smtClean="0"/>
              <a:t>ANDed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Bitcount</a:t>
            </a:r>
            <a:r>
              <a:rPr lang="en-US" dirty="0" smtClean="0"/>
              <a:t>(</a:t>
            </a:r>
            <a:r>
              <a:rPr lang="en-US" dirty="0" err="1" smtClean="0"/>
              <a:t>ANDed</a:t>
            </a:r>
            <a:r>
              <a:rPr lang="en-US" dirty="0" smtClean="0"/>
              <a:t>) = </a:t>
            </a:r>
            <a:r>
              <a:rPr lang="en-US" dirty="0" smtClean="0"/>
              <a:t>2+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071569"/>
          </a:xfrm>
        </p:spPr>
        <p:txBody>
          <a:bodyPr/>
          <a:lstStyle/>
          <a:p>
            <a:r>
              <a:rPr lang="en-GB" dirty="0" smtClean="0"/>
              <a:t>Exploits similarity between HIPs to avoid exhaustive search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Tree Lookup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sjt59@cam.ac.uk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143768" y="2571744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011010100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143768" y="3214686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011010101</a:t>
            </a:r>
            <a:endParaRPr lang="en-US" sz="28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5072066" y="2833354"/>
            <a:ext cx="2071702" cy="642942"/>
            <a:chOff x="5072066" y="2833354"/>
            <a:chExt cx="2071702" cy="642942"/>
          </a:xfrm>
        </p:grpSpPr>
        <p:cxnSp>
          <p:nvCxnSpPr>
            <p:cNvPr id="78" name="Straight Connector 77"/>
            <p:cNvCxnSpPr>
              <a:endCxn id="72" idx="1"/>
            </p:cNvCxnSpPr>
            <p:nvPr/>
          </p:nvCxnSpPr>
          <p:spPr>
            <a:xfrm flipV="1">
              <a:off x="6901413" y="2833354"/>
              <a:ext cx="242355" cy="334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73" idx="1"/>
            </p:cNvCxnSpPr>
            <p:nvPr/>
          </p:nvCxnSpPr>
          <p:spPr>
            <a:xfrm>
              <a:off x="6901413" y="3167390"/>
              <a:ext cx="242355" cy="308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072066" y="2905780"/>
              <a:ext cx="1829347" cy="523220"/>
            </a:xfrm>
            <a:prstGeom prst="rect">
              <a:avLst/>
            </a:prstGeom>
            <a:solidFill>
              <a:srgbClr val="FFCD2F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/>
                <a:t>011010100</a:t>
              </a:r>
              <a:endParaRPr lang="en-US" sz="2800" b="1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072066" y="3548722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010100011</a:t>
            </a:r>
            <a:endParaRPr lang="en-US" sz="2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072066" y="4191664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110010100</a:t>
            </a:r>
            <a:endParaRPr lang="en-US" sz="28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072066" y="4834606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001100010</a:t>
            </a:r>
            <a:endParaRPr lang="en-US" sz="28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28926" y="3167390"/>
            <a:ext cx="2143140" cy="642942"/>
            <a:chOff x="2928926" y="3167390"/>
            <a:chExt cx="2143140" cy="642942"/>
          </a:xfrm>
        </p:grpSpPr>
        <p:cxnSp>
          <p:nvCxnSpPr>
            <p:cNvPr id="94" name="Straight Connector 93"/>
            <p:cNvCxnSpPr>
              <a:stCxn id="92" idx="3"/>
            </p:cNvCxnSpPr>
            <p:nvPr/>
          </p:nvCxnSpPr>
          <p:spPr>
            <a:xfrm flipV="1">
              <a:off x="4758273" y="3167390"/>
              <a:ext cx="313793" cy="308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2" idx="3"/>
            </p:cNvCxnSpPr>
            <p:nvPr/>
          </p:nvCxnSpPr>
          <p:spPr>
            <a:xfrm>
              <a:off x="4758273" y="3476296"/>
              <a:ext cx="313793" cy="334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928926" y="3214686"/>
              <a:ext cx="1829347" cy="523220"/>
            </a:xfrm>
            <a:prstGeom prst="rect">
              <a:avLst/>
            </a:prstGeom>
            <a:solidFill>
              <a:srgbClr val="FFCD2F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/>
                <a:t>010010100</a:t>
              </a:r>
              <a:endParaRPr lang="en-US" sz="2800" b="1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928926" y="3834474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010100011</a:t>
            </a:r>
            <a:endParaRPr lang="en-US" sz="28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928926" y="4477416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001100010</a:t>
            </a:r>
            <a:endParaRPr lang="en-US" sz="2800" b="1" dirty="0"/>
          </a:p>
        </p:txBody>
      </p:sp>
      <p:sp>
        <p:nvSpPr>
          <p:cNvPr id="100" name="Rectangle 99"/>
          <p:cNvSpPr/>
          <p:nvPr/>
        </p:nvSpPr>
        <p:spPr>
          <a:xfrm>
            <a:off x="2857488" y="3143248"/>
            <a:ext cx="1900779" cy="64294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928926" y="4453274"/>
            <a:ext cx="2143140" cy="642942"/>
            <a:chOff x="2928926" y="4453274"/>
            <a:chExt cx="2143140" cy="642942"/>
          </a:xfrm>
        </p:grpSpPr>
        <p:cxnSp>
          <p:nvCxnSpPr>
            <p:cNvPr id="107" name="Straight Connector 106"/>
            <p:cNvCxnSpPr>
              <a:stCxn id="105" idx="3"/>
            </p:cNvCxnSpPr>
            <p:nvPr/>
          </p:nvCxnSpPr>
          <p:spPr>
            <a:xfrm flipV="1">
              <a:off x="4758273" y="4453274"/>
              <a:ext cx="313793" cy="3214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3"/>
            </p:cNvCxnSpPr>
            <p:nvPr/>
          </p:nvCxnSpPr>
          <p:spPr>
            <a:xfrm>
              <a:off x="4758273" y="4774745"/>
              <a:ext cx="313793" cy="3214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2928926" y="4513135"/>
              <a:ext cx="1829347" cy="523220"/>
            </a:xfrm>
            <a:prstGeom prst="rect">
              <a:avLst/>
            </a:prstGeom>
            <a:solidFill>
              <a:srgbClr val="FFCD2F"/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 smtClean="0"/>
                <a:t>000100010</a:t>
              </a:r>
              <a:endParaRPr lang="en-US" sz="2800" b="1" dirty="0"/>
            </a:p>
          </p:txBody>
        </p:sp>
      </p:grpSp>
      <p:sp>
        <p:nvSpPr>
          <p:cNvPr id="115" name="Right Arrow 114"/>
          <p:cNvSpPr/>
          <p:nvPr/>
        </p:nvSpPr>
        <p:spPr>
          <a:xfrm>
            <a:off x="2285984" y="3857628"/>
            <a:ext cx="3571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191532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011010100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548590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010100011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834474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011010101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477416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110010100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4282" y="5120358"/>
            <a:ext cx="1829347" cy="523220"/>
          </a:xfrm>
          <a:prstGeom prst="rect">
            <a:avLst/>
          </a:prstGeom>
          <a:solidFill>
            <a:srgbClr val="FFCD2F"/>
          </a:solidFill>
          <a:ln w="571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001100010</a:t>
            </a:r>
            <a:endParaRPr lang="en-US" sz="28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-32" y="2428868"/>
            <a:ext cx="2143140" cy="3357586"/>
            <a:chOff x="142844" y="2428868"/>
            <a:chExt cx="2143140" cy="3357586"/>
          </a:xfrm>
        </p:grpSpPr>
        <p:sp>
          <p:nvSpPr>
            <p:cNvPr id="58" name="Rectangle 57"/>
            <p:cNvSpPr/>
            <p:nvPr/>
          </p:nvSpPr>
          <p:spPr>
            <a:xfrm>
              <a:off x="142844" y="2428868"/>
              <a:ext cx="2143140" cy="71438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2844" y="4429132"/>
              <a:ext cx="2143140" cy="135732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592 0.08677 L 0 -3.2392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-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592 0.08746 L 0 1.43452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-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64 -0.14993 L 2.5E-6 1.527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64 0.03956 L 2.5E-6 4.9097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64 0.04049 L 2.5E-6 -1.7075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-0.096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826 -0.19158 L -2.5E-6 4.1416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826 0.09255 L -2.5E-6 -2.4757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3629 0.05255 " pathEditMode="relative" ptsTypes="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3629 0.05254 " pathEditMode="relative" ptsTypes="AA">
                                      <p:cBhvr>
                                        <p:cTn id="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667132">
            <a:off x="687064" y="3555057"/>
            <a:ext cx="3143272" cy="1818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4627718">
            <a:off x="490133" y="3974595"/>
            <a:ext cx="1038685" cy="1062447"/>
          </a:xfrm>
          <a:custGeom>
            <a:avLst/>
            <a:gdLst>
              <a:gd name="connsiteX0" fmla="*/ 0 w 1277815"/>
              <a:gd name="connsiteY0" fmla="*/ 234462 h 1195754"/>
              <a:gd name="connsiteX1" fmla="*/ 304800 w 1277815"/>
              <a:gd name="connsiteY1" fmla="*/ 0 h 1195754"/>
              <a:gd name="connsiteX2" fmla="*/ 1277815 w 1277815"/>
              <a:gd name="connsiteY2" fmla="*/ 621323 h 1195754"/>
              <a:gd name="connsiteX3" fmla="*/ 504092 w 1277815"/>
              <a:gd name="connsiteY3" fmla="*/ 1195754 h 1195754"/>
              <a:gd name="connsiteX4" fmla="*/ 0 w 1277815"/>
              <a:gd name="connsiteY4" fmla="*/ 234462 h 1195754"/>
              <a:gd name="connsiteX0" fmla="*/ 0 w 1548253"/>
              <a:gd name="connsiteY0" fmla="*/ 182453 h 1195754"/>
              <a:gd name="connsiteX1" fmla="*/ 575238 w 1548253"/>
              <a:gd name="connsiteY1" fmla="*/ 0 h 1195754"/>
              <a:gd name="connsiteX2" fmla="*/ 1548253 w 1548253"/>
              <a:gd name="connsiteY2" fmla="*/ 621323 h 1195754"/>
              <a:gd name="connsiteX3" fmla="*/ 774530 w 1548253"/>
              <a:gd name="connsiteY3" fmla="*/ 1195754 h 1195754"/>
              <a:gd name="connsiteX4" fmla="*/ 0 w 1548253"/>
              <a:gd name="connsiteY4" fmla="*/ 182453 h 1195754"/>
              <a:gd name="connsiteX0" fmla="*/ 0 w 1548253"/>
              <a:gd name="connsiteY0" fmla="*/ 256957 h 1270258"/>
              <a:gd name="connsiteX1" fmla="*/ 510121 w 1548253"/>
              <a:gd name="connsiteY1" fmla="*/ 1 h 1270258"/>
              <a:gd name="connsiteX2" fmla="*/ 1548253 w 1548253"/>
              <a:gd name="connsiteY2" fmla="*/ 695827 h 1270258"/>
              <a:gd name="connsiteX3" fmla="*/ 774530 w 1548253"/>
              <a:gd name="connsiteY3" fmla="*/ 1270258 h 1270258"/>
              <a:gd name="connsiteX4" fmla="*/ 0 w 1548253"/>
              <a:gd name="connsiteY4" fmla="*/ 256957 h 12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253" h="1270258">
                <a:moveTo>
                  <a:pt x="0" y="256957"/>
                </a:moveTo>
                <a:lnTo>
                  <a:pt x="510121" y="1"/>
                </a:lnTo>
                <a:lnTo>
                  <a:pt x="1548253" y="695827"/>
                </a:lnTo>
                <a:lnTo>
                  <a:pt x="774530" y="1270258"/>
                </a:lnTo>
                <a:lnTo>
                  <a:pt x="0" y="25695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Viewpoint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Hough transform on target ID, scale, rotation</a:t>
            </a:r>
          </a:p>
          <a:p>
            <a:r>
              <a:rPr lang="en-GB" dirty="0" smtClean="0"/>
              <a:t>Check vector between matches is reasonable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9190" y="3429000"/>
            <a:ext cx="3143272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214942" y="3929066"/>
            <a:ext cx="500066" cy="2143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786578" y="3857628"/>
            <a:ext cx="42862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500694" y="5000636"/>
            <a:ext cx="500066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063262" y="4149969"/>
            <a:ext cx="1277815" cy="1195754"/>
          </a:xfrm>
          <a:custGeom>
            <a:avLst/>
            <a:gdLst>
              <a:gd name="connsiteX0" fmla="*/ 0 w 1277815"/>
              <a:gd name="connsiteY0" fmla="*/ 234462 h 1195754"/>
              <a:gd name="connsiteX1" fmla="*/ 304800 w 1277815"/>
              <a:gd name="connsiteY1" fmla="*/ 0 h 1195754"/>
              <a:gd name="connsiteX2" fmla="*/ 1277815 w 1277815"/>
              <a:gd name="connsiteY2" fmla="*/ 621323 h 1195754"/>
              <a:gd name="connsiteX3" fmla="*/ 504092 w 1277815"/>
              <a:gd name="connsiteY3" fmla="*/ 1195754 h 1195754"/>
              <a:gd name="connsiteX4" fmla="*/ 0 w 1277815"/>
              <a:gd name="connsiteY4" fmla="*/ 234462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815" h="1195754">
                <a:moveTo>
                  <a:pt x="0" y="234462"/>
                </a:moveTo>
                <a:lnTo>
                  <a:pt x="304800" y="0"/>
                </a:lnTo>
                <a:lnTo>
                  <a:pt x="1277815" y="621323"/>
                </a:lnTo>
                <a:lnTo>
                  <a:pt x="504092" y="1195754"/>
                </a:lnTo>
                <a:lnTo>
                  <a:pt x="0" y="23446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8867132" flipV="1">
            <a:off x="2712991" y="4380694"/>
            <a:ext cx="376251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1604" y="3571876"/>
            <a:ext cx="3786214" cy="7143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0298" y="5357826"/>
            <a:ext cx="3143272" cy="3571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8067132" flipH="1" flipV="1">
            <a:off x="1563287" y="3363171"/>
            <a:ext cx="438959" cy="21431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1535885" y="3607595"/>
            <a:ext cx="1214446" cy="1143008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857488" y="4214818"/>
            <a:ext cx="4286280" cy="57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57818" y="4214818"/>
            <a:ext cx="1785950" cy="71438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H="1">
            <a:off x="4965703" y="4679959"/>
            <a:ext cx="1070776" cy="284958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714348" y="3786190"/>
            <a:ext cx="1071570" cy="642942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00298" y="5643578"/>
            <a:ext cx="500068" cy="81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with Wagner et al. 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714620"/>
            <a:ext cx="8115328" cy="3571900"/>
          </a:xfrm>
        </p:spPr>
        <p:txBody>
          <a:bodyPr/>
          <a:lstStyle/>
          <a:p>
            <a:r>
              <a:rPr lang="en-GB" dirty="0" smtClean="0"/>
              <a:t>Wagner et al. 2008 tested on 7 sequences</a:t>
            </a:r>
          </a:p>
          <a:p>
            <a:pPr lvl="1"/>
            <a:r>
              <a:rPr lang="en-GB" dirty="0" smtClean="0"/>
              <a:t>Total frame time around</a:t>
            </a:r>
          </a:p>
          <a:p>
            <a:pPr lvl="1">
              <a:buNone/>
            </a:pPr>
            <a:r>
              <a:rPr lang="en-GB" dirty="0" smtClean="0"/>
              <a:t>	5ms on average</a:t>
            </a:r>
          </a:p>
          <a:p>
            <a:pPr lvl="1"/>
            <a:r>
              <a:rPr lang="en-GB" dirty="0" smtClean="0"/>
              <a:t>Around 96% of frames</a:t>
            </a:r>
          </a:p>
          <a:p>
            <a:pPr lvl="1">
              <a:buNone/>
            </a:pPr>
            <a:r>
              <a:rPr lang="en-GB" dirty="0" smtClean="0"/>
              <a:t>	localised successfully</a:t>
            </a:r>
          </a:p>
        </p:txBody>
      </p:sp>
      <p:pic>
        <p:nvPicPr>
          <p:cNvPr id="15" name="Picture 14" descr="ismar_targets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57905"/>
            <a:ext cx="8798081" cy="1015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282" y="2273850"/>
            <a:ext cx="861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         Book        Cars             Map                Panorama                 Photo                    Vienna</a:t>
            </a:r>
            <a:endParaRPr lang="en-US" dirty="0"/>
          </a:p>
        </p:txBody>
      </p:sp>
      <p:pic>
        <p:nvPicPr>
          <p:cNvPr id="18" name="ad_targe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86380" y="3429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with Wagner et al. 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286016"/>
          </a:xfrm>
        </p:spPr>
        <p:txBody>
          <a:bodyPr/>
          <a:lstStyle/>
          <a:p>
            <a:pPr marL="514350" indent="-514350"/>
            <a:r>
              <a:rPr lang="en-GB" dirty="0" smtClean="0"/>
              <a:t>Over 4x faster</a:t>
            </a:r>
          </a:p>
          <a:p>
            <a:pPr marL="514350" indent="-514350"/>
            <a:r>
              <a:rPr lang="en-GB" dirty="0" smtClean="0"/>
              <a:t>More robust</a:t>
            </a:r>
          </a:p>
          <a:p>
            <a:pPr marL="514350" indent="-514350"/>
            <a:r>
              <a:rPr lang="en-GB" dirty="0" smtClean="0"/>
              <a:t>Memory usage 5-10 times lower</a:t>
            </a:r>
          </a:p>
        </p:txBody>
      </p:sp>
      <p:pic>
        <p:nvPicPr>
          <p:cNvPr id="10" name="Content Placeholder 6" descr="ismarresul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83251"/>
            <a:ext cx="8229600" cy="253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Target Localisation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7" name="multiple_localisation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287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Target Localisation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11" name="Content Placeholder 10" descr="scalabil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99964"/>
            <a:ext cx="8229600" cy="2071912"/>
          </a:xfrm>
        </p:spPr>
      </p:pic>
      <p:sp>
        <p:nvSpPr>
          <p:cNvPr id="12" name="Content Placeholder 12"/>
          <p:cNvSpPr txBox="1">
            <a:spLocks/>
          </p:cNvSpPr>
          <p:nvPr/>
        </p:nvSpPr>
        <p:spPr>
          <a:xfrm>
            <a:off x="457200" y="4000504"/>
            <a:ext cx="822960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Under 7.5ms with all 7 targets in database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Small robustness penalty from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Additional matching targets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Indexing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Classification-based matching can provide robust and fast localisation</a:t>
            </a:r>
          </a:p>
          <a:p>
            <a:r>
              <a:rPr lang="en-GB" dirty="0" smtClean="0"/>
              <a:t>HIPs provide a memory and computationally efficient model for features</a:t>
            </a:r>
          </a:p>
          <a:p>
            <a:r>
              <a:rPr lang="en-GB" dirty="0" smtClean="0"/>
              <a:t>Training phase can limit the impact of fast but inaccurate region detection approaches</a:t>
            </a:r>
          </a:p>
          <a:p>
            <a:r>
              <a:rPr lang="en-GB" dirty="0" smtClean="0"/>
              <a:t>Tree-based lookup allows exact classification results without exhaustive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Problem: Fast Localisation</a:t>
            </a:r>
            <a:endParaRPr lang="en-US" dirty="0"/>
          </a:p>
        </p:txBody>
      </p:sp>
      <p:pic>
        <p:nvPicPr>
          <p:cNvPr id="8" name="Content Placeholder 7" descr="ad_ref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2725668" y="1452847"/>
            <a:ext cx="1714513" cy="12376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775-AFD3-49D6-8FCF-1C2A1A8696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57488" y="2928934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Known Target</a:t>
            </a:r>
            <a:endParaRPr lang="en-US" dirty="0"/>
          </a:p>
        </p:txBody>
      </p:sp>
      <p:pic>
        <p:nvPicPr>
          <p:cNvPr id="2050" name="Picture 2" descr="C:\Documents and Settings\sjt59\My Documents\BMVC\images_for_pres\Ad_07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605" y="1214422"/>
            <a:ext cx="2286015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35795" y="2928934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Camera Image</a:t>
            </a:r>
            <a:endParaRPr lang="en-US" dirty="0"/>
          </a:p>
        </p:txBody>
      </p:sp>
      <p:pic>
        <p:nvPicPr>
          <p:cNvPr id="2052" name="Picture 4" descr="C:\Documents and Settings\sjt59\My Documents\BMVC\images_for_pres\07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7035" y="4143380"/>
            <a:ext cx="2286015" cy="17145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21349" y="5857892"/>
            <a:ext cx="16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Localised Target</a:t>
            </a: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 rot="5400000">
            <a:off x="4357134" y="3464719"/>
            <a:ext cx="714380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hone_ar_shor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86380" y="2214554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9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20" idx="3"/>
            <a:endCxn id="21" idx="1"/>
          </p:cNvCxnSpPr>
          <p:nvPr/>
        </p:nvCxnSpPr>
        <p:spPr>
          <a:xfrm>
            <a:off x="3571868" y="2035959"/>
            <a:ext cx="1035851" cy="1588"/>
          </a:xfrm>
          <a:prstGeom prst="bentConnector3">
            <a:avLst>
              <a:gd name="adj1" fmla="val 50000"/>
            </a:avLst>
          </a:prstGeom>
          <a:ln w="1016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Feature Methods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775-AFD3-49D6-8FCF-1C2A1A8696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2910" y="1571612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Interest Region Detection</a:t>
            </a:r>
            <a:endParaRPr lang="en-US" sz="2800" dirty="0"/>
          </a:p>
        </p:txBody>
      </p:sp>
      <p:cxnSp>
        <p:nvCxnSpPr>
          <p:cNvPr id="79" name="Straight Connector 78"/>
          <p:cNvCxnSpPr>
            <a:stCxn id="21" idx="2"/>
            <a:endCxn id="71" idx="0"/>
          </p:cNvCxnSpPr>
          <p:nvPr/>
        </p:nvCxnSpPr>
        <p:spPr>
          <a:xfrm rot="5400000">
            <a:off x="4947050" y="2303852"/>
            <a:ext cx="928694" cy="1321603"/>
          </a:xfrm>
          <a:prstGeom prst="line">
            <a:avLst/>
          </a:prstGeom>
          <a:ln w="1016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1" idx="2"/>
            <a:endCxn id="72" idx="0"/>
          </p:cNvCxnSpPr>
          <p:nvPr/>
        </p:nvCxnSpPr>
        <p:spPr>
          <a:xfrm rot="16200000" flipH="1">
            <a:off x="6268652" y="2303851"/>
            <a:ext cx="928694" cy="1321603"/>
          </a:xfrm>
          <a:prstGeom prst="line">
            <a:avLst/>
          </a:prstGeom>
          <a:ln w="1016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607719" y="1571612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Region Matching</a:t>
            </a:r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3714744" y="3429000"/>
            <a:ext cx="207170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/>
              <a:t>Descriptors</a:t>
            </a:r>
            <a:endParaRPr lang="en-US" sz="2800" dirty="0"/>
          </a:p>
        </p:txBody>
      </p:sp>
      <p:sp>
        <p:nvSpPr>
          <p:cNvPr id="72" name="Rounded Rectangle 71"/>
          <p:cNvSpPr/>
          <p:nvPr/>
        </p:nvSpPr>
        <p:spPr>
          <a:xfrm>
            <a:off x="6357950" y="3429000"/>
            <a:ext cx="207170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/>
              <a:t>Classifiers</a:t>
            </a:r>
            <a:endParaRPr lang="en-US" sz="2800" dirty="0"/>
          </a:p>
        </p:txBody>
      </p:sp>
      <p:sp>
        <p:nvSpPr>
          <p:cNvPr id="84" name="Oval 83"/>
          <p:cNvSpPr/>
          <p:nvPr/>
        </p:nvSpPr>
        <p:spPr>
          <a:xfrm>
            <a:off x="3786182" y="4214818"/>
            <a:ext cx="1071570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43438" y="4643446"/>
            <a:ext cx="1071570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3786182" y="5072074"/>
            <a:ext cx="1071570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GLOH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429388" y="4143380"/>
            <a:ext cx="1928826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Randomised Trees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572264" y="5143512"/>
            <a:ext cx="1071570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Ferns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84" grpId="0" animBg="1"/>
      <p:bldP spid="85" grpId="0" animBg="1"/>
      <p:bldP spid="96" grpId="0" animBg="1"/>
      <p:bldP spid="122" grpId="0" animBg="1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Quantised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Sparsely sampled 8 x 8 rectangular patch</a:t>
            </a:r>
          </a:p>
          <a:p>
            <a:r>
              <a:rPr lang="en-GB" dirty="0" smtClean="0"/>
              <a:t>Quantised relative to </a:t>
            </a:r>
            <a:r>
              <a:rPr lang="el-GR" i="1" dirty="0" smtClean="0"/>
              <a:t>μ</a:t>
            </a:r>
            <a:r>
              <a:rPr lang="en-GB" dirty="0" smtClean="0"/>
              <a:t> and </a:t>
            </a:r>
            <a:r>
              <a:rPr lang="el-GR" i="1" dirty="0" smtClean="0"/>
              <a:t>σ</a:t>
            </a:r>
            <a:r>
              <a:rPr lang="en-GB" dirty="0" smtClean="0"/>
              <a:t> of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53" y="2893215"/>
            <a:ext cx="1714513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456" y="2893215"/>
            <a:ext cx="1714513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159" y="2857497"/>
            <a:ext cx="1785949" cy="1785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2297" y="2857496"/>
            <a:ext cx="1785950" cy="17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48" y="4782933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Original Image Patch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78099" y="4921432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Sparse Sampling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6611" y="4782933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Quantised</a:t>
            </a:r>
          </a:p>
          <a:p>
            <a:pPr algn="ctr"/>
            <a:r>
              <a:rPr lang="en-GB" dirty="0" smtClean="0"/>
              <a:t>Image Patch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000101" y="4143380"/>
            <a:ext cx="285752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214942" y="4143380"/>
            <a:ext cx="285752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Artificially warped views of entire target from different viewpoints</a:t>
            </a:r>
          </a:p>
          <a:p>
            <a:r>
              <a:rPr lang="en-GB" dirty="0" smtClean="0"/>
              <a:t>Grouped into “</a:t>
            </a:r>
            <a:r>
              <a:rPr lang="en-GB" b="1" dirty="0" smtClean="0"/>
              <a:t>viewpoint bins</a:t>
            </a:r>
            <a:r>
              <a:rPr lang="en-GB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775-AFD3-49D6-8FCF-1C2A1A8696F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14282" y="2857496"/>
            <a:ext cx="8786874" cy="3500462"/>
            <a:chOff x="214282" y="2857496"/>
            <a:chExt cx="8786874" cy="3500462"/>
          </a:xfrm>
        </p:grpSpPr>
        <p:sp>
          <p:nvSpPr>
            <p:cNvPr id="25" name="Rounded Rectangle 24"/>
            <p:cNvSpPr/>
            <p:nvPr/>
          </p:nvSpPr>
          <p:spPr>
            <a:xfrm>
              <a:off x="6215074" y="2857496"/>
              <a:ext cx="2786082" cy="3500462"/>
            </a:xfrm>
            <a:prstGeom prst="roundRect">
              <a:avLst>
                <a:gd name="adj" fmla="val 10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4282" y="2857496"/>
              <a:ext cx="5857916" cy="3500462"/>
            </a:xfrm>
            <a:prstGeom prst="roundRect">
              <a:avLst>
                <a:gd name="adj" fmla="val 10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0" name="Picture 6" descr="C:\Documents and Settings\sjt59\My Documents\BMVC\bin4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2928934"/>
              <a:ext cx="1904762" cy="1803175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sjt59\My Documents\BMVC\bin4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406677" y="3451185"/>
              <a:ext cx="1949207" cy="1333334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sjt59\My Documents\BMVC\bin4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4643446"/>
              <a:ext cx="1746032" cy="1555556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sjt59\My Documents\BMVC\bin8-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5214950"/>
              <a:ext cx="711111" cy="679365"/>
            </a:xfrm>
            <a:prstGeom prst="rect">
              <a:avLst/>
            </a:prstGeom>
            <a:noFill/>
          </p:spPr>
        </p:pic>
        <p:pic>
          <p:nvPicPr>
            <p:cNvPr id="1035" name="Picture 11" descr="C:\Documents and Settings\sjt59\My Documents\BMVC\bin8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388" y="4500570"/>
              <a:ext cx="863492" cy="698413"/>
            </a:xfrm>
            <a:prstGeom prst="rect">
              <a:avLst/>
            </a:prstGeom>
            <a:noFill/>
          </p:spPr>
        </p:pic>
        <p:pic>
          <p:nvPicPr>
            <p:cNvPr id="1036" name="Picture 12" descr="C:\Documents and Settings\sjt59\My Documents\BMVC\bin8-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7950" y="5500702"/>
              <a:ext cx="723810" cy="72381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57158" y="2857496"/>
              <a:ext cx="1743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Scale Bin 4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158" y="5211561"/>
              <a:ext cx="1960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Viewpoint Centre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“Reference Frame”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14612" y="5286388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Warped Views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86512" y="2857496"/>
              <a:ext cx="1743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chemeClr val="bg1"/>
                  </a:solidFill>
                  <a:latin typeface="+mj-lt"/>
                </a:rPr>
                <a:t>Scale Bin 8</a:t>
              </a:r>
              <a:endParaRPr lang="en-US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43768" y="3643314"/>
              <a:ext cx="1822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Viewpoint Centre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58082" y="4357694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Warped Views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6200000" flipH="1">
              <a:off x="1000100" y="4572008"/>
              <a:ext cx="3071834" cy="7143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6357950" y="4286255"/>
              <a:ext cx="257176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8" name="Picture 14" descr="C:\Documents and Settings\sjt59\My Documents\BMVC\bin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388" y="3571876"/>
              <a:ext cx="717461" cy="520635"/>
            </a:xfrm>
            <a:prstGeom prst="rect">
              <a:avLst/>
            </a:prstGeom>
            <a:noFill/>
          </p:spPr>
        </p:pic>
        <p:pic>
          <p:nvPicPr>
            <p:cNvPr id="1039" name="Picture 15" descr="C:\Documents and Settings\sjt59\My Documents\BMVC\bin8-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43834" y="4714884"/>
              <a:ext cx="761905" cy="584127"/>
            </a:xfrm>
            <a:prstGeom prst="rect">
              <a:avLst/>
            </a:prstGeom>
            <a:noFill/>
          </p:spPr>
        </p:pic>
        <p:pic>
          <p:nvPicPr>
            <p:cNvPr id="1040" name="Picture 16" descr="C:\Documents and Settings\sjt59\My Documents\BMVC\bin8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72396" y="5357826"/>
              <a:ext cx="666667" cy="869842"/>
            </a:xfrm>
            <a:prstGeom prst="rect">
              <a:avLst/>
            </a:prstGeom>
            <a:noFill/>
          </p:spPr>
        </p:pic>
        <p:pic>
          <p:nvPicPr>
            <p:cNvPr id="1041" name="Picture 17" descr="C:\Documents and Settings\sjt59\My Documents\BMVC\bin8-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86776" y="5357826"/>
              <a:ext cx="692064" cy="768254"/>
            </a:xfrm>
            <a:prstGeom prst="rect">
              <a:avLst/>
            </a:prstGeom>
            <a:noFill/>
          </p:spPr>
        </p:pic>
        <p:pic>
          <p:nvPicPr>
            <p:cNvPr id="1042" name="Picture 18" descr="C:\Documents and Settings\sjt59\My Documents\BMVC\bin4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8596" y="3786190"/>
              <a:ext cx="1815873" cy="13206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Extracting </a:t>
            </a:r>
            <a:r>
              <a:rPr lang="en-GB" dirty="0" err="1" smtClean="0"/>
              <a:t>Subfeatures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FAST-9 Interest Points</a:t>
            </a:r>
          </a:p>
          <a:p>
            <a:r>
              <a:rPr lang="en-GB" dirty="0" smtClean="0"/>
              <a:t>Orientation Estimation→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10" name="Picture 9" descr="orien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493" y="1052631"/>
            <a:ext cx="3884787" cy="2019179"/>
          </a:xfrm>
          <a:prstGeom prst="rect">
            <a:avLst/>
          </a:prstGeom>
        </p:spPr>
      </p:pic>
      <p:pic>
        <p:nvPicPr>
          <p:cNvPr id="2050" name="Picture 2" descr="C:\Documents and Settings\sjt59\My Documents\BMVC\images_for_pres\0000_corn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143473"/>
            <a:ext cx="2600325" cy="2771775"/>
          </a:xfrm>
          <a:prstGeom prst="rect">
            <a:avLst/>
          </a:prstGeom>
          <a:noFill/>
        </p:spPr>
      </p:pic>
      <p:pic>
        <p:nvPicPr>
          <p:cNvPr id="2054" name="Picture 6" descr="C:\Documents and Settings\sjt59\My Documents\BMVC\bmvcgfx\bestclu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2600536" cy="2772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1126328" y="4000504"/>
            <a:ext cx="7795545" cy="2226720"/>
            <a:chOff x="1126328" y="4000504"/>
            <a:chExt cx="7795545" cy="2226720"/>
          </a:xfrm>
        </p:grpSpPr>
        <p:sp>
          <p:nvSpPr>
            <p:cNvPr id="17" name="Rectangle 16"/>
            <p:cNvSpPr/>
            <p:nvPr/>
          </p:nvSpPr>
          <p:spPr>
            <a:xfrm>
              <a:off x="1126328" y="4643436"/>
              <a:ext cx="214314" cy="21431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0"/>
              <a:endCxn id="9" idx="0"/>
            </p:cNvCxnSpPr>
            <p:nvPr/>
          </p:nvCxnSpPr>
          <p:spPr>
            <a:xfrm rot="5400000" flipH="1" flipV="1">
              <a:off x="2273131" y="2960858"/>
              <a:ext cx="642932" cy="272222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2"/>
              <a:endCxn id="9" idx="2"/>
            </p:cNvCxnSpPr>
            <p:nvPr/>
          </p:nvCxnSpPr>
          <p:spPr>
            <a:xfrm rot="16200000" flipH="1">
              <a:off x="2165964" y="3925271"/>
              <a:ext cx="857266" cy="272222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7" descr="C:\Documents and Settings\sjt59\My Documents\BMVC\bmvcgfx\samplegri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4000504"/>
              <a:ext cx="1767813" cy="171451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</p:pic>
        <p:pic>
          <p:nvPicPr>
            <p:cNvPr id="2056" name="Picture 8" descr="C:\Documents and Settings\sjt59\My Documents\BMVC\bmvcgfx\patchori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4942" y="4000504"/>
              <a:ext cx="1713600" cy="1713600"/>
            </a:xfrm>
            <a:prstGeom prst="rect">
              <a:avLst/>
            </a:prstGeom>
            <a:noFill/>
          </p:spPr>
        </p:pic>
        <p:pic>
          <p:nvPicPr>
            <p:cNvPr id="2057" name="Picture 9" descr="C:\Documents and Settings\sjt59\My Documents\BMVC\bmvcgfx\patchquan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15206" y="4000504"/>
              <a:ext cx="1706667" cy="1706667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857488" y="5857892"/>
              <a:ext cx="2165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Rotate Sampling Grid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3504" y="5857892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Bilinear Sampling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92934" y="5857892"/>
              <a:ext cx="1393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Quantisation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 </a:t>
            </a:r>
            <a:r>
              <a:rPr lang="en-GB" dirty="0" err="1" smtClean="0"/>
              <a:t>Subfeatures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2050" name="Picture 2" descr="C:\Documents and Settings\sjt59\My Documents\BMVC\images_for_pres\0000_corn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1820228" cy="1940242"/>
          </a:xfrm>
          <a:prstGeom prst="rect">
            <a:avLst/>
          </a:prstGeom>
          <a:noFill/>
        </p:spPr>
      </p:pic>
      <p:pic>
        <p:nvPicPr>
          <p:cNvPr id="2051" name="Picture 3" descr="C:\Documents and Settings\sjt59\My Documents\BMVC\images_for_pres\0001_corn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142984"/>
            <a:ext cx="2186940" cy="2186940"/>
          </a:xfrm>
          <a:prstGeom prst="rect">
            <a:avLst/>
          </a:prstGeom>
          <a:noFill/>
        </p:spPr>
      </p:pic>
      <p:pic>
        <p:nvPicPr>
          <p:cNvPr id="2052" name="Picture 4" descr="C:\Documents and Settings\sjt59\My Documents\BMVC\images_for_pres\0002_corn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2240280" cy="2286953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286248" y="1785926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Documents and Settings\sjt59\My Documents\BMVC\images_for_pres\vpCorners0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7" y="1285861"/>
            <a:ext cx="2420303" cy="17468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71934" y="2500306"/>
            <a:ext cx="13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Known warp</a:t>
            </a:r>
            <a:endParaRPr lang="en-US" dirty="0"/>
          </a:p>
        </p:txBody>
      </p:sp>
      <p:pic>
        <p:nvPicPr>
          <p:cNvPr id="2055" name="Picture 7" descr="C:\Documents and Settings\sjt59\My Documents\BMVC\images_for_pres\vpCornersb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86190"/>
            <a:ext cx="3457575" cy="2495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6" name="Picture 8" descr="C:\Documents and Settings\sjt59\My Documents\BMVC\images_for_pres\vpCorners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285860"/>
            <a:ext cx="2419200" cy="174608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42844" y="3714752"/>
            <a:ext cx="3714776" cy="2643206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sjt59\My Documents\BMVC\images_for_pres\vpCornersRef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790970"/>
            <a:ext cx="3457575" cy="2495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sjt59\My Documents\BMVC\images_for_pres\vpCornersRef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790970"/>
            <a:ext cx="3457575" cy="2495550"/>
          </a:xfrm>
          <a:prstGeom prst="rect">
            <a:avLst/>
          </a:prstGeom>
          <a:noFill/>
        </p:spPr>
      </p:pic>
      <p:pic>
        <p:nvPicPr>
          <p:cNvPr id="1028" name="Picture 4" descr="C:\Documents and Settings\sjt59\My Documents\BMVC\images_for_pres\vpCornersRefFeatur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3786190"/>
            <a:ext cx="3457575" cy="249555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18" name="Right Arrow 17"/>
          <p:cNvSpPr/>
          <p:nvPr/>
        </p:nvSpPr>
        <p:spPr>
          <a:xfrm>
            <a:off x="4000496" y="4500570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57620" y="5286388"/>
            <a:ext cx="127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 most</a:t>
            </a:r>
          </a:p>
          <a:p>
            <a:r>
              <a:rPr lang="en-GB" dirty="0" smtClean="0"/>
              <a:t>repeatable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jt59\My Documents\BMVC\bmvcgfx\quantpatch2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914400" cy="91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Histogrammed Intensity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Histogram of intensity for each sample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1031" name="Picture 7" descr="C:\Documents and Settings\sjt59\My Documents\BMVC\bmvcgfx\quantpatch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8"/>
            <a:ext cx="914400" cy="914400"/>
          </a:xfrm>
          <a:prstGeom prst="rect">
            <a:avLst/>
          </a:prstGeom>
          <a:noFill/>
        </p:spPr>
      </p:pic>
      <p:pic>
        <p:nvPicPr>
          <p:cNvPr id="1032" name="Picture 8" descr="C:\Documents and Settings\sjt59\My Documents\BMVC\bmvcgfx\quantpatch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914400" cy="914400"/>
          </a:xfrm>
          <a:prstGeom prst="rect">
            <a:avLst/>
          </a:prstGeom>
          <a:noFill/>
        </p:spPr>
      </p:pic>
      <p:pic>
        <p:nvPicPr>
          <p:cNvPr id="1033" name="Picture 9" descr="C:\Documents and Settings\sjt59\My Documents\BMVC\bmvcgfx\quantpatch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714488"/>
            <a:ext cx="914400" cy="914400"/>
          </a:xfrm>
          <a:prstGeom prst="rect">
            <a:avLst/>
          </a:prstGeom>
          <a:noFill/>
        </p:spPr>
      </p:pic>
      <p:pic>
        <p:nvPicPr>
          <p:cNvPr id="1034" name="Picture 10" descr="C:\Documents and Settings\sjt59\My Documents\BMVC\bmvcgfx\firsth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143248"/>
            <a:ext cx="3712274" cy="31690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7224" y="2786058"/>
            <a:ext cx="274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... 1081 </a:t>
            </a:r>
            <a:r>
              <a:rPr lang="en-GB" dirty="0" err="1" smtClean="0"/>
              <a:t>subfeatures</a:t>
            </a:r>
            <a:r>
              <a:rPr lang="en-GB" dirty="0" smtClean="0"/>
              <a:t> in total</a:t>
            </a:r>
            <a:endParaRPr lang="en-US" dirty="0"/>
          </a:p>
        </p:txBody>
      </p:sp>
      <p:pic>
        <p:nvPicPr>
          <p:cNvPr id="1035" name="Picture 11" descr="C:\Documents and Settings\sjt59\My Documents\BMVC\bmvcgfx\finalhi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483" y="3143248"/>
            <a:ext cx="3711575" cy="3168650"/>
          </a:xfrm>
          <a:prstGeom prst="rect">
            <a:avLst/>
          </a:prstGeom>
          <a:noFill/>
        </p:spPr>
      </p:pic>
      <p:pic>
        <p:nvPicPr>
          <p:cNvPr id="1038" name="Picture 14" descr="C:\Documents and Settings\sjt59\My Documents\BMVC\bmvcgfx\histogra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7080" y="1785926"/>
            <a:ext cx="4521200" cy="4521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039" name="Picture 15" descr="C:\Documents and Settings\sjt59\My Documents\BMVC\bmvcgfx\fullhis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7080" y="1785926"/>
            <a:ext cx="4521200" cy="4521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3" name="Rounded Rectangle 22"/>
          <p:cNvSpPr/>
          <p:nvPr/>
        </p:nvSpPr>
        <p:spPr>
          <a:xfrm>
            <a:off x="254000" y="1689099"/>
            <a:ext cx="171450" cy="17145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14414" y="1685914"/>
            <a:ext cx="171450" cy="17145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114534" y="1685914"/>
            <a:ext cx="171450" cy="17145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043228" y="1685914"/>
            <a:ext cx="171450" cy="17145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 descr="C:\Documents and Settings\sjt59\My Documents\BMVC\bmvcgfx\fullh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643338" cy="364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051" name="Picture 3" descr="C:\Documents and Settings\sjt59\My Documents\BMVC\bmvcgfx\binaryh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3643338" cy="364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Histogram values </a:t>
            </a:r>
            <a:r>
              <a:rPr lang="en-GB" dirty="0" smtClean="0"/>
              <a:t>quantised to 1-bit</a:t>
            </a:r>
          </a:p>
          <a:p>
            <a:r>
              <a:rPr lang="en-GB" dirty="0" smtClean="0"/>
              <a:t>40 bytes per feature </a:t>
            </a:r>
            <a:r>
              <a:rPr lang="en-GB" dirty="0" smtClean="0"/>
              <a:t>model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Simon Taylor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Multiple Target Localisation at over 100 FPS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sjt59@cam.ac.uk</a:t>
            </a:r>
            <a:endParaRPr lang="en-US" dirty="0"/>
          </a:p>
        </p:txBody>
      </p:sp>
      <p:pic>
        <p:nvPicPr>
          <p:cNvPr id="2052" name="Picture 4" descr="C:\Documents and Settings\sjt59\My Documents\BMVC\bmvcgfx\binaryhist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822065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1" name="Rounded Rectangle 10"/>
          <p:cNvSpPr/>
          <p:nvPr/>
        </p:nvSpPr>
        <p:spPr>
          <a:xfrm>
            <a:off x="285720" y="2428868"/>
            <a:ext cx="1857388" cy="57150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43372" y="3742141"/>
            <a:ext cx="4902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00001 00001 11000 11110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2715</TotalTime>
  <Words>611</Words>
  <Application>Microsoft Office PowerPoint</Application>
  <PresentationFormat>On-screen Show (4:3)</PresentationFormat>
  <Paragraphs>174</Paragraphs>
  <Slides>17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Multiple Target Localisation at over 100 FPS</vt:lpstr>
      <vt:lpstr>Problem: Fast Localisation</vt:lpstr>
      <vt:lpstr>Local Feature Methods</vt:lpstr>
      <vt:lpstr>Quantised Patches</vt:lpstr>
      <vt:lpstr>Training Set</vt:lpstr>
      <vt:lpstr>Extracting Subfeatures</vt:lpstr>
      <vt:lpstr>Clustering Subfeatures</vt:lpstr>
      <vt:lpstr>Histogrammed Intensity Patches</vt:lpstr>
      <vt:lpstr>Binary Representation</vt:lpstr>
      <vt:lpstr>Dissimilarity Score</vt:lpstr>
      <vt:lpstr>Binary Tree Lookup</vt:lpstr>
      <vt:lpstr>Viewpoint Consistency</vt:lpstr>
      <vt:lpstr>Comparison with Wagner et al. 2008</vt:lpstr>
      <vt:lpstr>Comparison with Wagner et al. 2008</vt:lpstr>
      <vt:lpstr>Multiple Target Localisation</vt:lpstr>
      <vt:lpstr>Multiple Target Localisation</vt:lpstr>
      <vt:lpstr>Conclusions</vt:lpstr>
    </vt:vector>
  </TitlesOfParts>
  <Company>CUED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sjt59</dc:creator>
  <cp:lastModifiedBy>sjt59</cp:lastModifiedBy>
  <cp:revision>244</cp:revision>
  <dcterms:created xsi:type="dcterms:W3CDTF">2009-09-01T13:06:04Z</dcterms:created>
  <dcterms:modified xsi:type="dcterms:W3CDTF">2009-09-08T16:35:56Z</dcterms:modified>
</cp:coreProperties>
</file>