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325" r:id="rId4"/>
    <p:sldId id="326" r:id="rId5"/>
    <p:sldId id="327" r:id="rId6"/>
    <p:sldId id="305" r:id="rId7"/>
    <p:sldId id="279" r:id="rId8"/>
    <p:sldId id="271" r:id="rId9"/>
    <p:sldId id="272" r:id="rId10"/>
    <p:sldId id="273" r:id="rId11"/>
    <p:sldId id="329" r:id="rId12"/>
    <p:sldId id="311" r:id="rId13"/>
    <p:sldId id="328" r:id="rId14"/>
    <p:sldId id="312" r:id="rId15"/>
    <p:sldId id="314" r:id="rId16"/>
    <p:sldId id="317" r:id="rId17"/>
    <p:sldId id="316" r:id="rId18"/>
    <p:sldId id="333" r:id="rId19"/>
    <p:sldId id="336" r:id="rId20"/>
    <p:sldId id="335" r:id="rId21"/>
    <p:sldId id="334" r:id="rId22"/>
    <p:sldId id="338" r:id="rId23"/>
    <p:sldId id="337" r:id="rId24"/>
    <p:sldId id="339" r:id="rId25"/>
    <p:sldId id="340" r:id="rId26"/>
    <p:sldId id="331" r:id="rId27"/>
    <p:sldId id="319" r:id="rId28"/>
    <p:sldId id="320" r:id="rId29"/>
    <p:sldId id="321" r:id="rId30"/>
    <p:sldId id="322" r:id="rId31"/>
    <p:sldId id="330" r:id="rId32"/>
    <p:sldId id="324" r:id="rId33"/>
    <p:sldId id="294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61F0-CEFE-44B0-9056-41352F6CA16B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E5897-5584-4917-A174-F26136D0E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CEDA96-60CB-4748-A325-6281514D6EE8}" type="datetimeFigureOut">
              <a:rPr lang="en-US"/>
              <a:pPr>
                <a:defRPr/>
              </a:pPr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9FB3D8-59F7-4C46-962C-8A5441988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urrey powerpoint2"/>
          <p:cNvPicPr>
            <a:picLocks noChangeArrowheads="1"/>
          </p:cNvPicPr>
          <p:nvPr/>
        </p:nvPicPr>
        <p:blipFill>
          <a:blip r:embed="rId14"/>
          <a:srcRect l="66835" t="88174" r="1961" b="189"/>
          <a:stretch>
            <a:fillRect/>
          </a:stretch>
        </p:blipFill>
        <p:spPr bwMode="auto">
          <a:xfrm>
            <a:off x="6227763" y="6092825"/>
            <a:ext cx="29162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surrey powerpoint2"/>
          <p:cNvPicPr>
            <a:picLocks noChangeArrowheads="1"/>
          </p:cNvPicPr>
          <p:nvPr/>
        </p:nvPicPr>
        <p:blipFill>
          <a:blip r:embed="rId15"/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jpeg"/><Relationship Id="rId4" Type="http://schemas.openxmlformats.org/officeDocument/2006/relationships/image" Target="../media/image32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2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jpe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9612"/>
                </a:solidFill>
              </a:rPr>
              <a:t>3D-Assisted Facial Texture </a:t>
            </a:r>
            <a:br>
              <a:rPr lang="en-US" b="1" dirty="0" smtClean="0">
                <a:solidFill>
                  <a:srgbClr val="C09612"/>
                </a:solidFill>
              </a:rPr>
            </a:br>
            <a:r>
              <a:rPr lang="en-US" b="1" dirty="0" smtClean="0">
                <a:solidFill>
                  <a:srgbClr val="C09612"/>
                </a:solidFill>
              </a:rPr>
              <a:t>Super-Resolution</a:t>
            </a:r>
            <a:endParaRPr lang="en-US" b="1" dirty="0">
              <a:solidFill>
                <a:srgbClr val="C0961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581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D7D"/>
                </a:solidFill>
              </a:rPr>
              <a:t>Pouria</a:t>
            </a:r>
            <a:r>
              <a:rPr lang="en-US" sz="2000" dirty="0" smtClean="0">
                <a:solidFill>
                  <a:srgbClr val="003D7D"/>
                </a:solidFill>
              </a:rPr>
              <a:t> </a:t>
            </a:r>
            <a:r>
              <a:rPr lang="en-US" sz="2000" dirty="0" err="1" smtClean="0">
                <a:solidFill>
                  <a:srgbClr val="003D7D"/>
                </a:solidFill>
              </a:rPr>
              <a:t>Mortazavian</a:t>
            </a:r>
            <a:r>
              <a:rPr lang="en-US" sz="2000" dirty="0" smtClean="0">
                <a:solidFill>
                  <a:srgbClr val="003D7D"/>
                </a:solidFill>
              </a:rPr>
              <a:t>, Josef Kittler, William Christmas</a:t>
            </a:r>
            <a:endParaRPr lang="en-US" sz="2000" dirty="0">
              <a:solidFill>
                <a:srgbClr val="003D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2827" y="5405735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D7D"/>
                </a:solidFill>
              </a:rPr>
              <a:t>10 September 2009</a:t>
            </a:r>
            <a:endParaRPr lang="en-US" sz="2400" dirty="0">
              <a:solidFill>
                <a:srgbClr val="003D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034135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D7D"/>
                </a:solidFill>
              </a:rPr>
              <a:t>Centre for Vision, Speech and Signal Processing</a:t>
            </a:r>
          </a:p>
          <a:p>
            <a:pPr algn="ctr"/>
            <a:r>
              <a:rPr lang="en-US" dirty="0" smtClean="0">
                <a:solidFill>
                  <a:srgbClr val="003D7D"/>
                </a:solidFill>
              </a:rPr>
              <a:t>University of Surrey</a:t>
            </a:r>
          </a:p>
          <a:p>
            <a:pPr algn="ctr"/>
            <a:r>
              <a:rPr lang="en-US" dirty="0" smtClean="0">
                <a:solidFill>
                  <a:srgbClr val="003D7D"/>
                </a:solidFill>
              </a:rPr>
              <a:t>p.mortazavian@surrey.ac.uk</a:t>
            </a:r>
            <a:endParaRPr lang="en-US" dirty="0">
              <a:solidFill>
                <a:srgbClr val="003D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762000" y="1295400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 Once the model is fitted on a 2D image, we can extract the texture from the input </a:t>
            </a:r>
            <a:r>
              <a:rPr lang="en-US" dirty="0" smtClean="0">
                <a:latin typeface="+mn-lt"/>
                <a:cs typeface="Times New Roman" pitchFamily="18" charset="0"/>
              </a:rPr>
              <a:t>image and map to a pre-defined, shape- and pose- normalized coordinate frame: 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103312" y="4903787"/>
            <a:ext cx="434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Image taken from J.R. </a:t>
            </a:r>
            <a:r>
              <a:rPr lang="en-US" sz="1100" dirty="0" err="1"/>
              <a:t>Tena</a:t>
            </a:r>
            <a:r>
              <a:rPr lang="en-US" sz="1100" dirty="0"/>
              <a:t> </a:t>
            </a:r>
            <a:r>
              <a:rPr lang="en-US" sz="1100" dirty="0" err="1"/>
              <a:t>Rodr´ıguez’s</a:t>
            </a:r>
            <a:r>
              <a:rPr lang="en-US" sz="1100" dirty="0"/>
              <a:t> PhD thesis: “</a:t>
            </a:r>
            <a:r>
              <a:rPr lang="en-US" sz="1100" i="1" dirty="0"/>
              <a:t>3D Face </a:t>
            </a:r>
            <a:r>
              <a:rPr lang="en-US" sz="1100" i="1" dirty="0" err="1"/>
              <a:t>Modelling</a:t>
            </a:r>
            <a:r>
              <a:rPr lang="en-US" sz="1100" i="1" dirty="0"/>
              <a:t> for 2D+3D Face Recognition</a:t>
            </a:r>
            <a:r>
              <a:rPr lang="en-US" sz="1100" dirty="0"/>
              <a:t>”</a:t>
            </a:r>
          </a:p>
        </p:txBody>
      </p:sp>
      <p:pic>
        <p:nvPicPr>
          <p:cNvPr id="16389" name="Picture 9" descr="TxtEx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2" y="2465387"/>
            <a:ext cx="533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Isoma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312" y="2667000"/>
            <a:ext cx="2020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Texture Extraction: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12913" y="1355725"/>
          <a:ext cx="5281612" cy="1539875"/>
        </p:xfrm>
        <a:graphic>
          <a:graphicData uri="http://schemas.openxmlformats.org/presentationml/2006/ole">
            <p:oleObj spid="_x0000_s59394" name="Equation" r:id="rId4" imgW="2539800" imgH="7365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 bwMode="auto">
          <a:xfrm>
            <a:off x="4038600" y="2438400"/>
            <a:ext cx="1219200" cy="381000"/>
          </a:xfrm>
          <a:prstGeom prst="arc">
            <a:avLst>
              <a:gd name="adj1" fmla="val 21585596"/>
              <a:gd name="adj2" fmla="val 10796676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5638800" y="2362200"/>
            <a:ext cx="1219200" cy="533400"/>
          </a:xfrm>
          <a:prstGeom prst="arc">
            <a:avLst>
              <a:gd name="adj1" fmla="val 21585596"/>
              <a:gd name="adj2" fmla="val 10796676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962400" y="2895600"/>
            <a:ext cx="14579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Texture SR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562600" y="2895600"/>
            <a:ext cx="1653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Model Fitting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12913" y="1371600"/>
          <a:ext cx="5281612" cy="1539875"/>
        </p:xfrm>
        <a:graphic>
          <a:graphicData uri="http://schemas.openxmlformats.org/presentationml/2006/ole">
            <p:oleObj spid="_x0000_s45058" name="Equation" r:id="rId4" imgW="2539800" imgH="7365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 bwMode="auto">
          <a:xfrm>
            <a:off x="4038600" y="2438400"/>
            <a:ext cx="1219200" cy="381000"/>
          </a:xfrm>
          <a:prstGeom prst="arc">
            <a:avLst>
              <a:gd name="adj1" fmla="val 21585596"/>
              <a:gd name="adj2" fmla="val 10796676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5638800" y="2362200"/>
            <a:ext cx="1219200" cy="533400"/>
          </a:xfrm>
          <a:prstGeom prst="arc">
            <a:avLst>
              <a:gd name="adj1" fmla="val 21585596"/>
              <a:gd name="adj2" fmla="val 10796676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962400" y="2895600"/>
            <a:ext cx="14579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Texture SR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562600" y="2895600"/>
            <a:ext cx="1653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Model Fitting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12913" y="1371600"/>
          <a:ext cx="5281612" cy="1539875"/>
        </p:xfrm>
        <a:graphic>
          <a:graphicData uri="http://schemas.openxmlformats.org/presentationml/2006/ole">
            <p:oleObj spid="_x0000_s58370" name="Equation" r:id="rId4" imgW="2539800" imgH="73656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743200" y="4746625"/>
          <a:ext cx="3697288" cy="663575"/>
        </p:xfrm>
        <a:graphic>
          <a:graphicData uri="http://schemas.openxmlformats.org/presentationml/2006/ole">
            <p:oleObj spid="_x0000_s58371" name="Equation" r:id="rId5" imgW="1777680" imgH="3171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3657600"/>
            <a:ext cx="764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</a:t>
            </a:r>
            <a:r>
              <a:rPr lang="el-GR" dirty="0" smtClean="0"/>
              <a:t>μ</a:t>
            </a:r>
            <a:r>
              <a:rPr lang="en-US" dirty="0" smtClean="0"/>
              <a:t> and </a:t>
            </a:r>
            <a:r>
              <a:rPr lang="el-GR" dirty="0" smtClean="0"/>
              <a:t>ρ</a:t>
            </a:r>
            <a:r>
              <a:rPr lang="en-US" dirty="0" smtClean="0"/>
              <a:t> have a dense distribution which peaks at their optimal </a:t>
            </a:r>
          </a:p>
          <a:p>
            <a:r>
              <a:rPr lang="en-US" dirty="0" smtClean="0"/>
              <a:t>value (obtained by model fitting), the above simplifies to: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970088" y="2036763"/>
          <a:ext cx="4910137" cy="477837"/>
        </p:xfrm>
        <a:graphic>
          <a:graphicData uri="http://schemas.openxmlformats.org/presentationml/2006/ole">
            <p:oleObj spid="_x0000_s46082" name="Equation" r:id="rId4" imgW="2361960" imgH="228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124200"/>
            <a:ext cx="47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/>
              <a:t>has all information available in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1371600" y="4267200"/>
          <a:ext cx="6398612" cy="762000"/>
        </p:xfrm>
        <a:graphic>
          <a:graphicData uri="http://schemas.openxmlformats.org/presentationml/2006/ole">
            <p:oleObj spid="_x0000_s46085" name="Equation" r:id="rId5" imgW="2679480" imgH="3171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ro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8001000" cy="3419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ro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8001000" cy="3419651"/>
          </a:xfrm>
          <a:prstGeom prst="rect">
            <a:avLst/>
          </a:prstGeom>
        </p:spPr>
      </p:pic>
      <p:pic>
        <p:nvPicPr>
          <p:cNvPr id="9" name="Picture 8" descr="Sh_Thh_C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654883"/>
            <a:ext cx="1248178" cy="18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Bent Arrow 24"/>
          <p:cNvSpPr/>
          <p:nvPr/>
        </p:nvSpPr>
        <p:spPr>
          <a:xfrm rot="10800000" flipH="1">
            <a:off x="3581400" y="4800600"/>
            <a:ext cx="1828800" cy="1219200"/>
          </a:xfrm>
          <a:prstGeom prst="bentArrow">
            <a:avLst>
              <a:gd name="adj1" fmla="val 25000"/>
              <a:gd name="adj2" fmla="val 2547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0800000">
            <a:off x="7543800" y="3124200"/>
            <a:ext cx="990600" cy="2743200"/>
          </a:xfrm>
          <a:prstGeom prst="bentArrow">
            <a:avLst>
              <a:gd name="adj1" fmla="val 25000"/>
              <a:gd name="adj2" fmla="val 2547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ro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8001000" cy="3419651"/>
          </a:xfrm>
          <a:prstGeom prst="rect">
            <a:avLst/>
          </a:prstGeom>
        </p:spPr>
      </p:pic>
      <p:pic>
        <p:nvPicPr>
          <p:cNvPr id="9" name="Picture 8" descr="Sh_Thh_C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654883"/>
            <a:ext cx="1248178" cy="18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_Thh_L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0766" y="4648200"/>
            <a:ext cx="1268423" cy="18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_Thh_R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3566" y="4648200"/>
            <a:ext cx="13080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3D-Assisted SR: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2466" name="Equation" r:id="rId4" imgW="14857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4514" name="Equation" r:id="rId4" imgW="1485720" imgH="20304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90525"/>
            <a:ext cx="33528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Super-Resolution: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3400" y="1273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>
                <a:cs typeface="Times New Roman" pitchFamily="18" charset="0"/>
              </a:rPr>
              <a:t>Given a number of low-resolution </a:t>
            </a:r>
            <a:r>
              <a:rPr lang="en-GB" sz="2000" dirty="0" smtClean="0">
                <a:cs typeface="Times New Roman" pitchFamily="18" charset="0"/>
              </a:rPr>
              <a:t>observations from the same scene/object, estimate a high resolution image of that scene/object.</a:t>
            </a:r>
            <a:endParaRPr lang="en-GB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2133600"/>
            <a:ext cx="6781800" cy="2717800"/>
            <a:chOff x="762000" y="2895600"/>
            <a:chExt cx="6781800" cy="2717800"/>
          </a:xfrm>
        </p:grpSpPr>
        <p:pic>
          <p:nvPicPr>
            <p:cNvPr id="6151" name="Picture 10" descr="000_1_0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1634" y="3276600"/>
              <a:ext cx="1012166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Brace 11"/>
            <p:cNvSpPr/>
            <p:nvPr/>
          </p:nvSpPr>
          <p:spPr bwMode="auto">
            <a:xfrm>
              <a:off x="3886200" y="3276600"/>
              <a:ext cx="127000" cy="17526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343400" y="4189412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50" name="Picture 12" descr="multi_LR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2895600"/>
              <a:ext cx="2628900" cy="271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tx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09896"/>
            <a:ext cx="2362200" cy="2562079"/>
          </a:xfrm>
          <a:prstGeom prst="rect">
            <a:avLst/>
          </a:prstGeom>
        </p:spPr>
      </p:pic>
      <p:pic>
        <p:nvPicPr>
          <p:cNvPr id="9" name="Picture 8" descr="001_1_1_ExtrTex_FitOnH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437" y="2509896"/>
            <a:ext cx="1559564" cy="1392664"/>
          </a:xfrm>
          <a:prstGeom prst="rect">
            <a:avLst/>
          </a:prstGeom>
        </p:spPr>
      </p:pic>
      <p:pic>
        <p:nvPicPr>
          <p:cNvPr id="11" name="Picture 10" descr="008_1_1_ExtrTex_FitOnH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787" y="3147064"/>
            <a:ext cx="1559564" cy="1392664"/>
          </a:xfrm>
          <a:prstGeom prst="rect">
            <a:avLst/>
          </a:prstGeom>
        </p:spPr>
      </p:pic>
      <p:pic>
        <p:nvPicPr>
          <p:cNvPr id="8" name="Picture 7" descr="010_1_1_ExtrTex_FitOnH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784232"/>
            <a:ext cx="1559564" cy="13926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3490" name="Equation" r:id="rId8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81000" y="5168646"/>
            <a:ext cx="1524000" cy="1333500"/>
            <a:chOff x="381000" y="5168646"/>
            <a:chExt cx="1524000" cy="1333500"/>
          </a:xfrm>
        </p:grpSpPr>
        <p:pic>
          <p:nvPicPr>
            <p:cNvPr id="14" name="Picture 13" descr="000_1_1_ExtrTex_FitOnH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168646"/>
              <a:ext cx="1524000" cy="1333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19200" y="54864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tx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509896"/>
            <a:ext cx="2362200" cy="25620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00200" y="3424296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2814696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001_1_1_ExtrTex_FitOnH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437" y="2509896"/>
            <a:ext cx="1559564" cy="1392664"/>
          </a:xfrm>
          <a:prstGeom prst="rect">
            <a:avLst/>
          </a:prstGeom>
        </p:spPr>
      </p:pic>
      <p:pic>
        <p:nvPicPr>
          <p:cNvPr id="11" name="Picture 10" descr="008_1_1_ExtrTex_FitOnH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6787" y="3147064"/>
            <a:ext cx="1559564" cy="1392664"/>
          </a:xfrm>
          <a:prstGeom prst="rect">
            <a:avLst/>
          </a:prstGeom>
        </p:spPr>
      </p:pic>
      <p:pic>
        <p:nvPicPr>
          <p:cNvPr id="8" name="Picture 7" descr="010_1_1_ExtrTex_FitOnH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3784232"/>
            <a:ext cx="1559564" cy="13926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5538" name="Equation" r:id="rId9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95400" y="41148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81000" y="5168646"/>
            <a:ext cx="1524000" cy="1333500"/>
            <a:chOff x="381000" y="5168646"/>
            <a:chExt cx="1524000" cy="1333500"/>
          </a:xfrm>
        </p:grpSpPr>
        <p:pic>
          <p:nvPicPr>
            <p:cNvPr id="14" name="Picture 13" descr="000_1_1_ExtrTex_FitOnH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168646"/>
              <a:ext cx="1524000" cy="1333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19200" y="54864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81000" y="2509896"/>
            <a:ext cx="2362200" cy="2562079"/>
            <a:chOff x="381000" y="1066800"/>
            <a:chExt cx="2362200" cy="2562079"/>
          </a:xfrm>
        </p:grpSpPr>
        <p:pic>
          <p:nvPicPr>
            <p:cNvPr id="13" name="Picture 12" descr="txt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1066800"/>
              <a:ext cx="2362200" cy="256207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00200" y="19812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13716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2667000"/>
              <a:ext cx="228600" cy="228600"/>
            </a:xfrm>
            <a:prstGeom prst="rect">
              <a:avLst/>
            </a:prstGeom>
            <a:noFill/>
            <a:ln w="698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8610" name="Equation" r:id="rId6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  <p:grpSp>
        <p:nvGrpSpPr>
          <p:cNvPr id="33" name="Group 29"/>
          <p:cNvGrpSpPr/>
          <p:nvPr/>
        </p:nvGrpSpPr>
        <p:grpSpPr>
          <a:xfrm>
            <a:off x="3352800" y="2509896"/>
            <a:ext cx="2362201" cy="2667000"/>
            <a:chOff x="3352800" y="1066800"/>
            <a:chExt cx="2362201" cy="2667000"/>
          </a:xfrm>
        </p:grpSpPr>
        <p:pic>
          <p:nvPicPr>
            <p:cNvPr id="34" name="Picture 33" descr="001_1_1_ExtrTex_FitOnH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5437" y="1066800"/>
              <a:ext cx="1559564" cy="1392664"/>
            </a:xfrm>
            <a:prstGeom prst="rect">
              <a:avLst/>
            </a:prstGeom>
          </p:spPr>
        </p:pic>
        <p:pic>
          <p:nvPicPr>
            <p:cNvPr id="35" name="Picture 34" descr="008_1_1_ExtrTex_FitOnH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96787" y="1703968"/>
              <a:ext cx="1559564" cy="1392664"/>
            </a:xfrm>
            <a:prstGeom prst="rect">
              <a:avLst/>
            </a:prstGeom>
          </p:spPr>
        </p:pic>
        <p:pic>
          <p:nvPicPr>
            <p:cNvPr id="36" name="Picture 35" descr="010_1_1_ExtrTex_FitOnH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2800" y="2341136"/>
              <a:ext cx="1559564" cy="139266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196442" y="2667000"/>
              <a:ext cx="253093" cy="2667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81000" y="5168646"/>
            <a:ext cx="1524000" cy="1333500"/>
            <a:chOff x="381000" y="5168646"/>
            <a:chExt cx="1524000" cy="1333500"/>
          </a:xfrm>
        </p:grpSpPr>
        <p:pic>
          <p:nvPicPr>
            <p:cNvPr id="14" name="Picture 13" descr="000_1_1_ExtrTex_FitOnH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168646"/>
              <a:ext cx="1524000" cy="1333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19200" y="54864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81000" y="2509896"/>
            <a:ext cx="2362200" cy="2562079"/>
            <a:chOff x="381000" y="1066800"/>
            <a:chExt cx="2362200" cy="2562079"/>
          </a:xfrm>
        </p:grpSpPr>
        <p:pic>
          <p:nvPicPr>
            <p:cNvPr id="13" name="Picture 12" descr="txt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1066800"/>
              <a:ext cx="2362200" cy="256207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00200" y="19812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13716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2667000"/>
              <a:ext cx="228600" cy="228600"/>
            </a:xfrm>
            <a:prstGeom prst="rect">
              <a:avLst/>
            </a:prstGeom>
            <a:noFill/>
            <a:ln w="698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352800" y="2509896"/>
            <a:ext cx="2362201" cy="2667000"/>
            <a:chOff x="3352800" y="1066800"/>
            <a:chExt cx="2362201" cy="2667000"/>
          </a:xfrm>
        </p:grpSpPr>
        <p:pic>
          <p:nvPicPr>
            <p:cNvPr id="9" name="Picture 8" descr="001_1_1_ExtrTex_FitOnH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5437" y="1066800"/>
              <a:ext cx="1559564" cy="1392664"/>
            </a:xfrm>
            <a:prstGeom prst="rect">
              <a:avLst/>
            </a:prstGeom>
          </p:spPr>
        </p:pic>
        <p:pic>
          <p:nvPicPr>
            <p:cNvPr id="11" name="Picture 10" descr="008_1_1_ExtrTex_FitOnH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6787" y="1703968"/>
              <a:ext cx="1559564" cy="1392664"/>
            </a:xfrm>
            <a:prstGeom prst="rect">
              <a:avLst/>
            </a:prstGeom>
          </p:spPr>
        </p:pic>
        <p:pic>
          <p:nvPicPr>
            <p:cNvPr id="8" name="Picture 7" descr="010_1_1_ExtrTex_FitOnH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2800" y="2341136"/>
              <a:ext cx="1559564" cy="139266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196442" y="2667000"/>
              <a:ext cx="253093" cy="2667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553200" y="2438400"/>
            <a:ext cx="2133600" cy="2743200"/>
            <a:chOff x="6553200" y="2438400"/>
            <a:chExt cx="2133600" cy="2743200"/>
          </a:xfrm>
        </p:grpSpPr>
        <p:pic>
          <p:nvPicPr>
            <p:cNvPr id="41" name="Picture 40" descr="grad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9000" y="2438400"/>
              <a:ext cx="1447800" cy="1300105"/>
            </a:xfrm>
            <a:prstGeom prst="rect">
              <a:avLst/>
            </a:prstGeom>
          </p:spPr>
        </p:pic>
        <p:pic>
          <p:nvPicPr>
            <p:cNvPr id="38" name="Picture 37" descr="grad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800" y="3276600"/>
              <a:ext cx="1447800" cy="1300105"/>
            </a:xfrm>
            <a:prstGeom prst="rect">
              <a:avLst/>
            </a:prstGeom>
          </p:spPr>
        </p:pic>
        <p:grpSp>
          <p:nvGrpSpPr>
            <p:cNvPr id="7" name="Group 31"/>
            <p:cNvGrpSpPr/>
            <p:nvPr/>
          </p:nvGrpSpPr>
          <p:grpSpPr>
            <a:xfrm>
              <a:off x="6553200" y="3881495"/>
              <a:ext cx="1447800" cy="1300105"/>
              <a:chOff x="6553200" y="2438399"/>
              <a:chExt cx="1447800" cy="1300105"/>
            </a:xfrm>
          </p:grpSpPr>
          <p:pic>
            <p:nvPicPr>
              <p:cNvPr id="27" name="Picture 26" descr="grad2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553200" y="2438399"/>
                <a:ext cx="1447800" cy="1300105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315200" y="2743200"/>
                <a:ext cx="253093" cy="266700"/>
              </a:xfrm>
              <a:prstGeom prst="rect">
                <a:avLst/>
              </a:prstGeom>
              <a:noFill/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7586" name="Equation" r:id="rId10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81000" y="5168646"/>
            <a:ext cx="1524000" cy="1333500"/>
            <a:chOff x="381000" y="5168646"/>
            <a:chExt cx="1524000" cy="1333500"/>
          </a:xfrm>
        </p:grpSpPr>
        <p:pic>
          <p:nvPicPr>
            <p:cNvPr id="14" name="Picture 13" descr="000_1_1_ExtrTex_FitOnH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5168646"/>
              <a:ext cx="1524000" cy="13335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19200" y="54864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81000" y="2509896"/>
            <a:ext cx="2362200" cy="2562079"/>
            <a:chOff x="381000" y="1066800"/>
            <a:chExt cx="2362200" cy="2562079"/>
          </a:xfrm>
        </p:grpSpPr>
        <p:pic>
          <p:nvPicPr>
            <p:cNvPr id="13" name="Picture 12" descr="txt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1066800"/>
              <a:ext cx="2362200" cy="256207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00200" y="19812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1371600"/>
              <a:ext cx="228600" cy="2286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2667000"/>
              <a:ext cx="228600" cy="228600"/>
            </a:xfrm>
            <a:prstGeom prst="rect">
              <a:avLst/>
            </a:prstGeom>
            <a:noFill/>
            <a:ln w="698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352800" y="2509896"/>
            <a:ext cx="2362201" cy="2667000"/>
            <a:chOff x="3352800" y="1066800"/>
            <a:chExt cx="2362201" cy="2667000"/>
          </a:xfrm>
        </p:grpSpPr>
        <p:pic>
          <p:nvPicPr>
            <p:cNvPr id="9" name="Picture 8" descr="001_1_1_ExtrTex_FitOnH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5437" y="1066800"/>
              <a:ext cx="1559564" cy="1392664"/>
            </a:xfrm>
            <a:prstGeom prst="rect">
              <a:avLst/>
            </a:prstGeom>
          </p:spPr>
        </p:pic>
        <p:pic>
          <p:nvPicPr>
            <p:cNvPr id="11" name="Picture 10" descr="008_1_1_ExtrTex_FitOnH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6787" y="1703968"/>
              <a:ext cx="1559564" cy="1392664"/>
            </a:xfrm>
            <a:prstGeom prst="rect">
              <a:avLst/>
            </a:prstGeom>
          </p:spPr>
        </p:pic>
        <p:pic>
          <p:nvPicPr>
            <p:cNvPr id="8" name="Picture 7" descr="010_1_1_ExtrTex_FitOnH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2800" y="2341136"/>
              <a:ext cx="1559564" cy="139266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196442" y="2667000"/>
              <a:ext cx="253093" cy="2667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53200" y="5254240"/>
            <a:ext cx="1447800" cy="1298960"/>
            <a:chOff x="6553200" y="5254240"/>
            <a:chExt cx="1447800" cy="1298960"/>
          </a:xfrm>
        </p:grpSpPr>
        <p:pic>
          <p:nvPicPr>
            <p:cNvPr id="26" name="Picture 25" descr="Gra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200" y="5254240"/>
              <a:ext cx="1447800" cy="129896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366907" y="5562600"/>
              <a:ext cx="253093" cy="266700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553200" y="2438400"/>
            <a:ext cx="2133600" cy="2743200"/>
            <a:chOff x="6553200" y="2438400"/>
            <a:chExt cx="2133600" cy="2743200"/>
          </a:xfrm>
        </p:grpSpPr>
        <p:pic>
          <p:nvPicPr>
            <p:cNvPr id="41" name="Picture 40" descr="grad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9000" y="2438400"/>
              <a:ext cx="1447800" cy="1300105"/>
            </a:xfrm>
            <a:prstGeom prst="rect">
              <a:avLst/>
            </a:prstGeom>
          </p:spPr>
        </p:pic>
        <p:pic>
          <p:nvPicPr>
            <p:cNvPr id="38" name="Picture 37" descr="grad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1800" y="3276600"/>
              <a:ext cx="1447800" cy="1300105"/>
            </a:xfrm>
            <a:prstGeom prst="rect">
              <a:avLst/>
            </a:prstGeom>
          </p:spPr>
        </p:pic>
        <p:grpSp>
          <p:nvGrpSpPr>
            <p:cNvPr id="7" name="Group 31"/>
            <p:cNvGrpSpPr/>
            <p:nvPr/>
          </p:nvGrpSpPr>
          <p:grpSpPr>
            <a:xfrm>
              <a:off x="6553200" y="3881495"/>
              <a:ext cx="1447800" cy="1300105"/>
              <a:chOff x="6553200" y="2438399"/>
              <a:chExt cx="1447800" cy="1300105"/>
            </a:xfrm>
          </p:grpSpPr>
          <p:pic>
            <p:nvPicPr>
              <p:cNvPr id="27" name="Picture 26" descr="grad2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553200" y="2438399"/>
                <a:ext cx="1447800" cy="1300105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315200" y="2743200"/>
                <a:ext cx="253093" cy="266700"/>
              </a:xfrm>
              <a:prstGeom prst="rect">
                <a:avLst/>
              </a:prstGeom>
              <a:noFill/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31" name="Straight Arrow Connector 30"/>
          <p:cNvCxnSpPr/>
          <p:nvPr/>
        </p:nvCxnSpPr>
        <p:spPr>
          <a:xfrm rot="5400000">
            <a:off x="6973094" y="4991100"/>
            <a:ext cx="989806" cy="794"/>
          </a:xfrm>
          <a:prstGeom prst="straightConnector1">
            <a:avLst/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69634" name="Equation" r:id="rId11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95400" y="2667000"/>
            <a:ext cx="228600" cy="228600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8382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Likelihood:</a:t>
            </a:r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362200" y="838200"/>
          <a:ext cx="3089275" cy="425450"/>
        </p:xfrm>
        <a:graphic>
          <a:graphicData uri="http://schemas.openxmlformats.org/presentationml/2006/ole">
            <p:oleObj spid="_x0000_s70658" name="Equation" r:id="rId4" imgW="148572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16002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Prior: </a:t>
            </a:r>
          </a:p>
          <a:p>
            <a:pPr lvl="1"/>
            <a:r>
              <a:rPr lang="en-US" dirty="0" smtClean="0"/>
              <a:t>Gradient Prediction:</a:t>
            </a:r>
            <a:endParaRPr lang="en-US" dirty="0"/>
          </a:p>
        </p:txBody>
      </p:sp>
      <p:graphicFrame>
        <p:nvGraphicFramePr>
          <p:cNvPr id="70660" name="Object 2"/>
          <p:cNvGraphicFramePr>
            <a:graphicFrameLocks noChangeAspect="1"/>
          </p:cNvGraphicFramePr>
          <p:nvPr/>
        </p:nvGraphicFramePr>
        <p:xfrm>
          <a:off x="1752600" y="2514600"/>
          <a:ext cx="4568825" cy="771525"/>
        </p:xfrm>
        <a:graphic>
          <a:graphicData uri="http://schemas.openxmlformats.org/presentationml/2006/ole">
            <p:oleObj spid="_x0000_s70660" name="Equation" r:id="rId5" imgW="2197080" imgH="368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R_Fronta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553200" cy="2411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R_Fronta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553200" cy="2411942"/>
          </a:xfrm>
          <a:prstGeom prst="rect">
            <a:avLst/>
          </a:prstGeom>
        </p:spPr>
      </p:pic>
      <p:pic>
        <p:nvPicPr>
          <p:cNvPr id="13" name="Picture 12" descr="SR_Front2NonFron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91000"/>
            <a:ext cx="3276600" cy="2284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R_Frontal_2_t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5158369" cy="5436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_Right2Right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953250" cy="498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390525"/>
            <a:ext cx="33528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Super-Resolution: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3400" y="1273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>
                <a:cs typeface="Times New Roman" pitchFamily="18" charset="0"/>
              </a:rPr>
              <a:t>Given a number of low-resolution </a:t>
            </a:r>
            <a:r>
              <a:rPr lang="en-GB" sz="2000" dirty="0" smtClean="0">
                <a:cs typeface="Times New Roman" pitchFamily="18" charset="0"/>
              </a:rPr>
              <a:t>observations from the same scene/object, estimate a high resolution image of that scene/object.</a:t>
            </a:r>
            <a:endParaRPr lang="en-GB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62000" y="2133600"/>
            <a:ext cx="6781800" cy="2717800"/>
            <a:chOff x="762000" y="2895600"/>
            <a:chExt cx="6781800" cy="2717800"/>
          </a:xfrm>
        </p:grpSpPr>
        <p:pic>
          <p:nvPicPr>
            <p:cNvPr id="6151" name="Picture 10" descr="000_1_0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1634" y="3276600"/>
              <a:ext cx="1012166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Brace 11"/>
            <p:cNvSpPr/>
            <p:nvPr/>
          </p:nvSpPr>
          <p:spPr bwMode="auto">
            <a:xfrm>
              <a:off x="3886200" y="3276600"/>
              <a:ext cx="127000" cy="17526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4343400" y="4189412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50" name="Picture 12" descr="multi_LR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2895600"/>
              <a:ext cx="2628900" cy="271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914400" y="502747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Reconstruction-based</a:t>
            </a:r>
          </a:p>
          <a:p>
            <a:r>
              <a:rPr lang="en-US" sz="20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Example-based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Object-specific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GausPyrami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7400" y="2286000"/>
            <a:ext cx="2260600" cy="1625600"/>
          </a:xfrm>
          <a:noFill/>
          <a:ln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0" y="3276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PCA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1400" y="3287712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LDA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09600" y="981075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Resolution of the input image can affect recognition performance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559175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/>
              <a:t>* J. Wang, C. Zhang, H. Shum, ”</a:t>
            </a:r>
            <a:r>
              <a:rPr lang="fr-FR" sz="1000" i="1" dirty="0"/>
              <a:t> </a:t>
            </a:r>
            <a:r>
              <a:rPr lang="fr-FR" sz="1000" i="1" dirty="0">
                <a:latin typeface="Times New Roman" pitchFamily="18" charset="0"/>
                <a:cs typeface="Times New Roman" pitchFamily="18" charset="0"/>
              </a:rPr>
              <a:t>FACE IMAGE RESOLUTION VERSUS  FACE RECOGNITION PERFORMANCE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BASED ON TWO GLOBAL METHODS</a:t>
            </a:r>
            <a:r>
              <a:rPr lang="en-US" sz="1000" i="1" dirty="0"/>
              <a:t>“, </a:t>
            </a:r>
            <a:r>
              <a:rPr lang="en-US" sz="1000" dirty="0"/>
              <a:t>Proceedings of Asia Conference on Computer Vision (ACCV’04)</a:t>
            </a:r>
            <a:endParaRPr lang="en-US" sz="1000" i="1" dirty="0"/>
          </a:p>
        </p:txBody>
      </p:sp>
      <p:pic>
        <p:nvPicPr>
          <p:cNvPr id="13" name="Picture 12" descr="FaceRecDegradesWith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43000"/>
            <a:ext cx="4419600" cy="2148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 (Face Recognition):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GausPyrami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7400" y="2286000"/>
            <a:ext cx="2260600" cy="1625600"/>
          </a:xfrm>
          <a:noFill/>
          <a:ln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0" y="3276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PCA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1400" y="3287712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LDA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09600" y="981075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Resolution of the input image can affect recognition performance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559175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/>
              <a:t>* J. Wang, C. Zhang, H. Shum, ”</a:t>
            </a:r>
            <a:r>
              <a:rPr lang="fr-FR" sz="1000" i="1" dirty="0"/>
              <a:t> </a:t>
            </a:r>
            <a:r>
              <a:rPr lang="fr-FR" sz="1000" i="1" dirty="0">
                <a:latin typeface="Times New Roman" pitchFamily="18" charset="0"/>
                <a:cs typeface="Times New Roman" pitchFamily="18" charset="0"/>
              </a:rPr>
              <a:t>FACE IMAGE RESOLUTION VERSUS  FACE RECOGNITION PERFORMANCE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BASED ON TWO GLOBAL METHODS</a:t>
            </a:r>
            <a:r>
              <a:rPr lang="en-US" sz="1000" i="1" dirty="0"/>
              <a:t>“, </a:t>
            </a:r>
            <a:r>
              <a:rPr lang="en-US" sz="1000" dirty="0"/>
              <a:t>Proceedings of Asia Conference on Computer Vision (ACCV’04)</a:t>
            </a:r>
            <a:endParaRPr lang="en-US" sz="1000" i="1" dirty="0"/>
          </a:p>
        </p:txBody>
      </p:sp>
      <p:pic>
        <p:nvPicPr>
          <p:cNvPr id="13" name="Picture 12" descr="FaceRecDegradesWith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43000"/>
            <a:ext cx="4419600" cy="2148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9118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Results (Face Recognition):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724400"/>
            <a:ext cx="3810000" cy="18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09600" y="5105400"/>
            <a:ext cx="3945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XM2VTS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LBP histograms + LDA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Normalized Correlation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 samples for training and 3 for test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990600"/>
            <a:ext cx="4953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Conclusions: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54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Our framework can deal with pose-independent face super-resolution.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results obtained are visually comparable to Face Hallucination in the image domain.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proposed method can provide additional information for face recognition.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Model fitting on low-resolution images is not ideal and can </a:t>
            </a:r>
            <a:r>
              <a:rPr lang="en-US" sz="2000" dirty="0" smtClean="0"/>
              <a:t>degrade </a:t>
            </a:r>
            <a:r>
              <a:rPr lang="en-US" sz="2000" dirty="0" smtClean="0"/>
              <a:t>the results. However, its effect is not detrimental to the final result.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819400"/>
            <a:ext cx="388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Thank You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3400" y="8382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 smtClean="0">
                <a:cs typeface="Times New Roman" pitchFamily="18" charset="0"/>
              </a:rPr>
              <a:t>Maximum </a:t>
            </a:r>
            <a:r>
              <a:rPr lang="en-GB" sz="2000" dirty="0" err="1" smtClean="0">
                <a:cs typeface="Times New Roman" pitchFamily="18" charset="0"/>
              </a:rPr>
              <a:t>aposteriori</a:t>
            </a:r>
            <a:r>
              <a:rPr lang="en-GB" sz="2000" dirty="0" smtClean="0">
                <a:cs typeface="Times New Roman" pitchFamily="18" charset="0"/>
              </a:rPr>
              <a:t> estimation:</a:t>
            </a:r>
            <a:endParaRPr lang="en-GB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1676400" y="1208923"/>
          <a:ext cx="6324600" cy="619877"/>
        </p:xfrm>
        <a:graphic>
          <a:graphicData uri="http://schemas.openxmlformats.org/presentationml/2006/ole">
            <p:oleObj spid="_x0000_s54274" name="Equation" r:id="rId4" imgW="364464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3400" y="8382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 smtClean="0">
                <a:cs typeface="Times New Roman" pitchFamily="18" charset="0"/>
              </a:rPr>
              <a:t>Maximum </a:t>
            </a:r>
            <a:r>
              <a:rPr lang="en-GB" sz="2000" dirty="0" err="1" smtClean="0">
                <a:cs typeface="Times New Roman" pitchFamily="18" charset="0"/>
              </a:rPr>
              <a:t>aposteriori</a:t>
            </a:r>
            <a:r>
              <a:rPr lang="en-GB" sz="2000" dirty="0" smtClean="0">
                <a:cs typeface="Times New Roman" pitchFamily="18" charset="0"/>
              </a:rPr>
              <a:t> estimation:</a:t>
            </a:r>
            <a:endParaRPr lang="en-GB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1676400" y="1208923"/>
          <a:ext cx="6324600" cy="619877"/>
        </p:xfrm>
        <a:graphic>
          <a:graphicData uri="http://schemas.openxmlformats.org/presentationml/2006/ole">
            <p:oleObj spid="_x0000_s55298" name="Equation" r:id="rId4" imgW="3644640" imgH="355320" progId="Equation.3">
              <p:embed/>
            </p:oleObj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876800" y="2193584"/>
            <a:ext cx="4267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Generative Model :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5334000" y="2726984"/>
            <a:ext cx="3276600" cy="3369016"/>
            <a:chOff x="5334000" y="2514600"/>
            <a:chExt cx="3276600" cy="3369016"/>
          </a:xfrm>
        </p:grpSpPr>
        <p:pic>
          <p:nvPicPr>
            <p:cNvPr id="13" name="Picture 12" descr="000_1_00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4600" y="2514600"/>
              <a:ext cx="1219200" cy="162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000_1_001.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0" y="5164136"/>
              <a:ext cx="304800" cy="4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000_1_001.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5200" y="5138738"/>
              <a:ext cx="304800" cy="4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000_1_001.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4600" y="5138738"/>
              <a:ext cx="304800" cy="4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000_1_001.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05800" y="5164136"/>
              <a:ext cx="304800" cy="4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Arrow Connector 18"/>
            <p:cNvCxnSpPr>
              <a:endCxn id="14" idx="0"/>
            </p:cNvCxnSpPr>
            <p:nvPr/>
          </p:nvCxnSpPr>
          <p:spPr bwMode="auto">
            <a:xfrm rot="10800000" flipV="1">
              <a:off x="5486400" y="4191000"/>
              <a:ext cx="1447800" cy="973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8" idx="0"/>
            </p:cNvCxnSpPr>
            <p:nvPr/>
          </p:nvCxnSpPr>
          <p:spPr bwMode="auto">
            <a:xfrm>
              <a:off x="6934200" y="4191000"/>
              <a:ext cx="1524000" cy="9731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5400000">
              <a:off x="6231731" y="4436269"/>
              <a:ext cx="947738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rot="16200000" flipH="1">
              <a:off x="6727031" y="4398169"/>
              <a:ext cx="947738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7"/>
            <p:cNvSpPr txBox="1">
              <a:spLocks noChangeArrowheads="1"/>
            </p:cNvSpPr>
            <p:nvPr/>
          </p:nvSpPr>
          <p:spPr bwMode="auto">
            <a:xfrm>
              <a:off x="5410200" y="4724174"/>
              <a:ext cx="6096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1</a:t>
              </a:r>
            </a:p>
          </p:txBody>
        </p: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5334000" y="5545097"/>
              <a:ext cx="3810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25" name="TextBox 43"/>
            <p:cNvSpPr txBox="1">
              <a:spLocks noChangeArrowheads="1"/>
            </p:cNvSpPr>
            <p:nvPr/>
          </p:nvSpPr>
          <p:spPr bwMode="auto">
            <a:xfrm>
              <a:off x="6248400" y="4647819"/>
              <a:ext cx="6096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7" name="TextBox 44"/>
            <p:cNvSpPr txBox="1">
              <a:spLocks noChangeArrowheads="1"/>
            </p:cNvSpPr>
            <p:nvPr/>
          </p:nvSpPr>
          <p:spPr bwMode="auto">
            <a:xfrm>
              <a:off x="6934200" y="4647819"/>
              <a:ext cx="6096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8" name="TextBox 45"/>
            <p:cNvSpPr txBox="1">
              <a:spLocks noChangeArrowheads="1"/>
            </p:cNvSpPr>
            <p:nvPr/>
          </p:nvSpPr>
          <p:spPr bwMode="auto">
            <a:xfrm>
              <a:off x="7696200" y="4724174"/>
              <a:ext cx="6096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baseline="-25000" dirty="0"/>
                <a:t>4</a:t>
              </a: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6324600" y="5545097"/>
              <a:ext cx="3810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L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30" name="TextBox 47"/>
            <p:cNvSpPr txBox="1">
              <a:spLocks noChangeArrowheads="1"/>
            </p:cNvSpPr>
            <p:nvPr/>
          </p:nvSpPr>
          <p:spPr bwMode="auto">
            <a:xfrm>
              <a:off x="7239000" y="5545097"/>
              <a:ext cx="3810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31" name="TextBox 48"/>
            <p:cNvSpPr txBox="1">
              <a:spLocks noChangeArrowheads="1"/>
            </p:cNvSpPr>
            <p:nvPr/>
          </p:nvSpPr>
          <p:spPr bwMode="auto">
            <a:xfrm>
              <a:off x="8229600" y="5545097"/>
              <a:ext cx="381000" cy="33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4</a:t>
              </a:r>
            </a:p>
          </p:txBody>
        </p:sp>
      </p:grp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1752600" y="31242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14400" y="3662065"/>
            <a:ext cx="4267200" cy="719138"/>
            <a:chOff x="3886200" y="3200400"/>
            <a:chExt cx="4267200" cy="719554"/>
          </a:xfrm>
        </p:grpSpPr>
        <p:sp>
          <p:nvSpPr>
            <p:cNvPr id="34" name="TextBox 50"/>
            <p:cNvSpPr txBox="1">
              <a:spLocks noChangeArrowheads="1"/>
            </p:cNvSpPr>
            <p:nvPr/>
          </p:nvSpPr>
          <p:spPr bwMode="auto">
            <a:xfrm>
              <a:off x="3886200" y="3200400"/>
              <a:ext cx="426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cs typeface="Times New Roman" pitchFamily="18" charset="0"/>
                </a:rPr>
                <a:t>A </a:t>
              </a:r>
              <a:r>
                <a:rPr lang="en-US" sz="1600" dirty="0">
                  <a:cs typeface="Times New Roman" pitchFamily="18" charset="0"/>
                </a:rPr>
                <a:t>:</a:t>
              </a:r>
              <a:r>
                <a:rPr lang="en-US" sz="1600" b="1" dirty="0">
                  <a:cs typeface="Times New Roman" pitchFamily="18" charset="0"/>
                </a:rPr>
                <a:t> </a:t>
              </a:r>
              <a:r>
                <a:rPr lang="en-US" sz="1600" dirty="0" smtClean="0">
                  <a:cs typeface="Times New Roman" pitchFamily="18" charset="0"/>
                </a:rPr>
                <a:t> Warp, Blur, </a:t>
              </a:r>
              <a:r>
                <a:rPr lang="en-US" sz="1600" dirty="0">
                  <a:cs typeface="Times New Roman" pitchFamily="18" charset="0"/>
                </a:rPr>
                <a:t>Down Sampling </a:t>
              </a:r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3886200" y="3581400"/>
              <a:ext cx="3657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 dirty="0">
                  <a:cs typeface="Times New Roman" pitchFamily="18" charset="0"/>
                </a:rPr>
                <a:t>η</a:t>
              </a:r>
              <a:r>
                <a:rPr lang="en-US" sz="1600" dirty="0">
                  <a:cs typeface="Times New Roman" pitchFamily="18" charset="0"/>
                </a:rPr>
                <a:t>  : Pixel noise</a:t>
              </a:r>
              <a:endParaRPr lang="en-US" sz="1600" dirty="0"/>
            </a:p>
          </p:txBody>
        </p:sp>
      </p:grp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85800" y="2286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cs typeface="Times New Roman" pitchFamily="18" charset="0"/>
              </a:rPr>
              <a:t>SR constraint</a:t>
            </a:r>
            <a:r>
              <a:rPr lang="en-US" dirty="0">
                <a:cs typeface="Times New Roman" pitchFamily="18" charset="0"/>
              </a:rPr>
              <a:t>: The HR image, when appropriately warped and down-sampled should yield the LR input images.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1828800"/>
            <a:ext cx="3352800" cy="46166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Likelihood: </a:t>
            </a:r>
            <a:endParaRPr lang="en-US" sz="2400" b="1" dirty="0">
              <a:solidFill>
                <a:srgbClr val="141E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85800" y="4648200"/>
            <a:ext cx="3657600" cy="793777"/>
            <a:chOff x="685800" y="4648200"/>
            <a:chExt cx="3657600" cy="793777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85800" y="4724400"/>
              <a:ext cx="76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- log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2286000" y="4800600"/>
              <a:ext cx="3153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pic>
          <p:nvPicPr>
            <p:cNvPr id="41" name="Picture 40" descr="likelihood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1" y="4783666"/>
              <a:ext cx="1021606" cy="378372"/>
            </a:xfrm>
            <a:prstGeom prst="rect">
              <a:avLst/>
            </a:prstGeom>
          </p:spPr>
        </p:pic>
        <p:pic>
          <p:nvPicPr>
            <p:cNvPr id="42" name="Picture 41" descr="logLikelihoo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4600" y="4648200"/>
              <a:ext cx="1828800" cy="7937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81000"/>
            <a:ext cx="3352800" cy="76944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Face Hallucination: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[Baker and </a:t>
            </a:r>
            <a:r>
              <a:rPr lang="en-US" sz="1600" b="1" dirty="0" err="1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16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,  PAMI 2002]</a:t>
            </a:r>
            <a:endParaRPr lang="en-US" sz="1600" b="1" dirty="0">
              <a:solidFill>
                <a:srgbClr val="141E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3600" y="2069487"/>
            <a:ext cx="3962400" cy="749913"/>
            <a:chOff x="2133600" y="2069487"/>
            <a:chExt cx="3962400" cy="749913"/>
          </a:xfrm>
        </p:grpSpPr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133600" y="2114383"/>
              <a:ext cx="748393" cy="33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- log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929743" y="2202670"/>
              <a:ext cx="3347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pic>
          <p:nvPicPr>
            <p:cNvPr id="28" name="Picture 27" descr="likelihoo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315" y="2187871"/>
              <a:ext cx="1084696" cy="357464"/>
            </a:xfrm>
            <a:prstGeom prst="rect">
              <a:avLst/>
            </a:prstGeom>
          </p:spPr>
        </p:pic>
        <p:pic>
          <p:nvPicPr>
            <p:cNvPr id="29" name="Picture 28" descr="logLikelihoo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4261" y="2069487"/>
              <a:ext cx="1941739" cy="749913"/>
            </a:xfrm>
            <a:prstGeom prst="rect">
              <a:avLst/>
            </a:prstGeom>
          </p:spPr>
        </p:pic>
      </p:grp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9600" y="107948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Likelihood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895600"/>
            <a:ext cx="3246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Prior: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Gradient Prediction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600" y="4024302"/>
            <a:ext cx="6096000" cy="1233498"/>
            <a:chOff x="990600" y="3962400"/>
            <a:chExt cx="6096000" cy="1233498"/>
          </a:xfrm>
        </p:grpSpPr>
        <p:pic>
          <p:nvPicPr>
            <p:cNvPr id="33" name="Picture 32" descr="prio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3962400"/>
              <a:ext cx="5562600" cy="1233498"/>
            </a:xfrm>
            <a:prstGeom prst="rect">
              <a:avLst/>
            </a:prstGeom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90600" y="4343400"/>
              <a:ext cx="748393" cy="33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- log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3" descr="Annimation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2514600" cy="3352800"/>
          </a:xfrm>
          <a:noFill/>
          <a:ln>
            <a:miter lim="800000"/>
            <a:headEnd/>
            <a:tailEnd/>
          </a:ln>
        </p:spPr>
      </p:pic>
      <p:pic>
        <p:nvPicPr>
          <p:cNvPr id="14340" name="Picture 4" descr="Annimation_front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09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81000"/>
            <a:ext cx="3352800" cy="76944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Face Hallucination: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[Baker and </a:t>
            </a:r>
            <a:r>
              <a:rPr lang="en-US" sz="1600" b="1" dirty="0" err="1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16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,  PAMI 2002]</a:t>
            </a:r>
            <a:endParaRPr lang="en-US" sz="1600" b="1" dirty="0">
              <a:solidFill>
                <a:srgbClr val="141E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457200" y="1494472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 A </a:t>
            </a:r>
            <a:r>
              <a:rPr lang="en-US" b="1" i="1" dirty="0">
                <a:latin typeface="+mn-lt"/>
                <a:cs typeface="Times New Roman" pitchFamily="18" charset="0"/>
              </a:rPr>
              <a:t>3D Morphable face model </a:t>
            </a:r>
            <a:r>
              <a:rPr lang="en-US" dirty="0">
                <a:latin typeface="+mn-lt"/>
                <a:cs typeface="Times New Roman" pitchFamily="18" charset="0"/>
              </a:rPr>
              <a:t>represents each face by a set of model coefficients, and generates new, natural-looking faces from any novel set of coefficients.</a:t>
            </a:r>
          </a:p>
          <a:p>
            <a:pPr>
              <a:buFont typeface="Arial" charset="0"/>
              <a:buChar char="•"/>
            </a:pPr>
            <a:endParaRPr lang="en-US" dirty="0"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 3D structure of a known face is captured in </a:t>
            </a:r>
            <a:r>
              <a:rPr lang="en-US" i="1" dirty="0">
                <a:latin typeface="+mn-lt"/>
                <a:cs typeface="Times New Roman" pitchFamily="18" charset="0"/>
              </a:rPr>
              <a:t>shape</a:t>
            </a:r>
            <a:r>
              <a:rPr lang="en-US" dirty="0">
                <a:latin typeface="+mn-lt"/>
                <a:cs typeface="Times New Roman" pitchFamily="18" charset="0"/>
              </a:rPr>
              <a:t> and </a:t>
            </a:r>
            <a:r>
              <a:rPr lang="en-US" i="1" dirty="0">
                <a:latin typeface="+mn-lt"/>
                <a:cs typeface="Times New Roman" pitchFamily="18" charset="0"/>
              </a:rPr>
              <a:t>texture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vectors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7975" y="3200400"/>
          <a:ext cx="2508250" cy="900113"/>
        </p:xfrm>
        <a:graphic>
          <a:graphicData uri="http://schemas.openxmlformats.org/presentationml/2006/ole">
            <p:oleObj spid="_x0000_s1026" name="Equation" r:id="rId4" imgW="1206360" imgH="431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19400" y="4156075"/>
          <a:ext cx="2463800" cy="873125"/>
        </p:xfrm>
        <a:graphic>
          <a:graphicData uri="http://schemas.openxmlformats.org/presentationml/2006/ole">
            <p:oleObj spid="_x0000_s1027" name="Equation" r:id="rId5" imgW="1231560" imgH="431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91180"/>
            <a:ext cx="38862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3D Morphable Model: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838200" y="15240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Model parameters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are  optimized using a MAP estimator such that the appearance of the model matches that of the 2D image. </a:t>
            </a:r>
          </a:p>
        </p:txBody>
      </p:sp>
      <p:pic>
        <p:nvPicPr>
          <p:cNvPr id="15365" name="Picture 12" descr="modelF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00400"/>
            <a:ext cx="3213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286000" y="5410200"/>
            <a:ext cx="4343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Image taken from J.R. </a:t>
            </a:r>
            <a:r>
              <a:rPr lang="en-US" sz="1100" dirty="0" err="1"/>
              <a:t>Tena</a:t>
            </a:r>
            <a:r>
              <a:rPr lang="en-US" sz="1100" dirty="0"/>
              <a:t> </a:t>
            </a:r>
            <a:r>
              <a:rPr lang="en-US" sz="1100" dirty="0" err="1"/>
              <a:t>Rodr´ıguez’s</a:t>
            </a:r>
            <a:r>
              <a:rPr lang="en-US" sz="1100" dirty="0"/>
              <a:t> PhD thesis: “</a:t>
            </a:r>
            <a:r>
              <a:rPr lang="en-US" sz="1100" i="1" dirty="0"/>
              <a:t>3D Face </a:t>
            </a:r>
            <a:r>
              <a:rPr lang="en-US" sz="1100" i="1" dirty="0" err="1"/>
              <a:t>Modelling</a:t>
            </a:r>
            <a:r>
              <a:rPr lang="en-US" sz="1100" i="1" dirty="0"/>
              <a:t> for 2D+3D Face Recognition</a:t>
            </a:r>
            <a:r>
              <a:rPr lang="en-US" sz="1100" dirty="0"/>
              <a:t>”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25450" y="2362200"/>
          <a:ext cx="8053388" cy="715963"/>
        </p:xfrm>
        <a:graphic>
          <a:graphicData uri="http://schemas.openxmlformats.org/presentationml/2006/ole">
            <p:oleObj spid="_x0000_s39938" name="Equation" r:id="rId5" imgW="3873240" imgH="3427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91180"/>
            <a:ext cx="4953000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41E6E"/>
                </a:solidFill>
                <a:latin typeface="Times New Roman" pitchFamily="18" charset="0"/>
                <a:cs typeface="Times New Roman" pitchFamily="18" charset="0"/>
              </a:rPr>
              <a:t>Fitting the 3DMM to 2D Images: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rand Template_Guidelin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Template_Guidelines</Template>
  <TotalTime>4098</TotalTime>
  <Words>660</Words>
  <Application>Microsoft Office PowerPoint</Application>
  <PresentationFormat>On-screen Show (4:3)</PresentationFormat>
  <Paragraphs>118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New Brand Template_Guidelines</vt:lpstr>
      <vt:lpstr>Equation</vt:lpstr>
      <vt:lpstr>3D-Assisted Facial Texture  Super-Resolution</vt:lpstr>
      <vt:lpstr>Slide 2</vt:lpstr>
      <vt:lpstr>Slide 3</vt:lpstr>
      <vt:lpstr>Slide 4</vt:lpstr>
      <vt:lpstr>Generative Model 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Super-Resolution Of Facial Images</dc:title>
  <dc:creator> p</dc:creator>
  <cp:lastModifiedBy> p</cp:lastModifiedBy>
  <cp:revision>286</cp:revision>
  <dcterms:created xsi:type="dcterms:W3CDTF">2008-07-12T18:26:42Z</dcterms:created>
  <dcterms:modified xsi:type="dcterms:W3CDTF">2009-09-10T09:23:31Z</dcterms:modified>
</cp:coreProperties>
</file>