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71" r:id="rId3"/>
    <p:sldId id="283" r:id="rId4"/>
    <p:sldId id="270" r:id="rId5"/>
    <p:sldId id="287" r:id="rId6"/>
    <p:sldId id="274" r:id="rId7"/>
    <p:sldId id="280" r:id="rId8"/>
    <p:sldId id="281" r:id="rId9"/>
    <p:sldId id="284" r:id="rId10"/>
    <p:sldId id="261" r:id="rId11"/>
    <p:sldId id="273" r:id="rId12"/>
    <p:sldId id="278" r:id="rId13"/>
    <p:sldId id="279" r:id="rId14"/>
    <p:sldId id="260" r:id="rId15"/>
    <p:sldId id="285" r:id="rId16"/>
    <p:sldId id="286" r:id="rId17"/>
    <p:sldId id="282" r:id="rId18"/>
    <p:sldId id="259" r:id="rId19"/>
    <p:sldId id="267" r:id="rId20"/>
    <p:sldId id="258" r:id="rId21"/>
    <p:sldId id="276" r:id="rId22"/>
    <p:sldId id="277" r:id="rId23"/>
    <p:sldId id="275" r:id="rId24"/>
    <p:sldId id="272" r:id="rId25"/>
    <p:sldId id="262" r:id="rId26"/>
    <p:sldId id="2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8FF02"/>
    <a:srgbClr val="FB01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6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671736-C91F-3648-BE71-4698B5A06515}" type="datetimeFigureOut">
              <a:rPr lang="en-US" smtClean="0"/>
              <a:pPr/>
              <a:t>7/17/11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A09FCA-9633-2B43-8C4C-F3B43F30A0F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BA19C-2727-A248-B4F4-75FCD1C51DCD}" type="datetimeFigureOut">
              <a:rPr lang="en-US" smtClean="0"/>
              <a:pPr/>
              <a:t>7/17/11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6AD2D-AF72-AD4A-A0FF-E421BFF0849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a:t>
            </a:r>
            <a:r>
              <a:rPr lang="en-US" dirty="0" err="1" smtClean="0"/>
              <a:t>coll</a:t>
            </a:r>
            <a:r>
              <a:rPr lang="en-US" dirty="0" smtClean="0"/>
              <a:t>.</a:t>
            </a:r>
            <a:endParaRPr lang="en-US" dirty="0"/>
          </a:p>
        </p:txBody>
      </p:sp>
      <p:sp>
        <p:nvSpPr>
          <p:cNvPr id="4" name="Slide Number Placeholder 3"/>
          <p:cNvSpPr>
            <a:spLocks noGrp="1"/>
          </p:cNvSpPr>
          <p:nvPr>
            <p:ph type="sldNum" sz="quarter" idx="10"/>
          </p:nvPr>
        </p:nvSpPr>
        <p:spPr/>
        <p:txBody>
          <a:bodyPr/>
          <a:lstStyle/>
          <a:p>
            <a:fld id="{905C8C5B-2020-9E40-8748-E8B7DC3AC8C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is not much. If we look at the probability</a:t>
            </a:r>
            <a:r>
              <a:rPr lang="en-US" baseline="0" dirty="0" smtClean="0"/>
              <a:t> to vote on a story given that </a:t>
            </a:r>
            <a:r>
              <a:rPr lang="en-US" baseline="0" dirty="0" err="1" smtClean="0"/>
              <a:t>n</a:t>
            </a:r>
            <a:r>
              <a:rPr lang="en-US" baseline="0" dirty="0" smtClean="0"/>
              <a:t> friends have voted one it, you see that having 30 friends voting doesn’t make you significantly more likely to vote than if you have 1 friend voting. In the ICM, for example, if the probability after one friend voting is lambda, there is an independent probability lambda for each subsequent friend voting. </a:t>
            </a:r>
          </a:p>
          <a:p>
            <a:r>
              <a:rPr lang="en-US" baseline="0" dirty="0" smtClean="0"/>
              <a:t>We’ve also noticed a deviation from ICM for our data on Twitter, and a similar observation has been reported. But, now the important question; what is the effect of this observation?</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to our graph of cascade size as a function of transmissibility. </a:t>
            </a:r>
            <a:endParaRPr lang="en-US" dirty="0" smtClean="0"/>
          </a:p>
          <a:p>
            <a:r>
              <a:rPr lang="en-US" dirty="0" smtClean="0"/>
              <a:t>Now, we simulate</a:t>
            </a:r>
            <a:r>
              <a:rPr lang="en-US" baseline="0" dirty="0" smtClean="0"/>
              <a:t> cascades again, o</a:t>
            </a:r>
            <a:r>
              <a:rPr lang="en-US" dirty="0" smtClean="0"/>
              <a:t>nly taking into account the graph structure and fact that repeated</a:t>
            </a:r>
            <a:r>
              <a:rPr lang="en-US" baseline="0" dirty="0" smtClean="0"/>
              <a:t> exposure doesn’t increase </a:t>
            </a:r>
            <a:r>
              <a:rPr lang="en-US" baseline="0" dirty="0" err="1" smtClean="0"/>
              <a:t>prob</a:t>
            </a:r>
            <a:r>
              <a:rPr lang="en-US" baseline="0" dirty="0" smtClean="0"/>
              <a:t> vote</a:t>
            </a:r>
            <a:endParaRPr lang="en-US" dirty="0" smtClean="0"/>
          </a:p>
          <a:p>
            <a:r>
              <a:rPr lang="en-US" dirty="0" smtClean="0"/>
              <a:t>Predicts threshold</a:t>
            </a:r>
          </a:p>
          <a:p>
            <a:r>
              <a:rPr lang="en-US" dirty="0" smtClean="0"/>
              <a:t>And</a:t>
            </a:r>
            <a:r>
              <a:rPr lang="en-US" baseline="0" dirty="0" smtClean="0"/>
              <a:t> match cascade size perfectly, orders of magnitude smaller than viral epidemic predictions. That’s really nice, essentially a zero parameter fit. But we can explain more than just cascade size.</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compare</a:t>
            </a:r>
            <a:r>
              <a:rPr lang="en-US" baseline="0" dirty="0" smtClean="0"/>
              <a:t> the simulated cascades and </a:t>
            </a:r>
            <a:r>
              <a:rPr lang="en-US" baseline="0" dirty="0" err="1" smtClean="0"/>
              <a:t>Digg</a:t>
            </a:r>
            <a:r>
              <a:rPr lang="en-US" baseline="0" dirty="0" smtClean="0"/>
              <a:t> cascades again, but this time we’ll look at each point in the story, after the </a:t>
            </a:r>
            <a:r>
              <a:rPr lang="en-US" baseline="0" dirty="0" err="1" smtClean="0"/>
              <a:t>i-th</a:t>
            </a:r>
            <a:r>
              <a:rPr lang="en-US" baseline="0" dirty="0" smtClean="0"/>
              <a:t> person has voted. </a:t>
            </a:r>
          </a:p>
          <a:p>
            <a:r>
              <a:rPr lang="en-US" baseline="0" dirty="0" smtClean="0"/>
              <a:t>The question is, how many new fans are reached by the </a:t>
            </a:r>
            <a:r>
              <a:rPr lang="en-US" baseline="0" dirty="0" err="1" smtClean="0"/>
              <a:t>i-th</a:t>
            </a:r>
            <a:r>
              <a:rPr lang="en-US" baseline="0" dirty="0" smtClean="0"/>
              <a:t> voter. The top lines are new fans who don’t end up voting, the bottom, ones who do.</a:t>
            </a:r>
          </a:p>
          <a:p>
            <a:r>
              <a:rPr lang="en-US" baseline="0" dirty="0" smtClean="0"/>
              <a:t>Note the y-axis is a log scale, this is dropping very quickly! There’s no need to take decay of novelty into account, here we have a decay of fresh faces!</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transmissibility needs to be redefined</a:t>
            </a:r>
            <a:r>
              <a:rPr lang="en-US" baseline="0" dirty="0" smtClean="0"/>
              <a:t> based on our model. Only freshly exposed people are likely vote, so we should look at the fraction of freshly </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last theme I’d like to drive home: in this case it was important to take</a:t>
            </a:r>
          </a:p>
          <a:p>
            <a:r>
              <a:rPr lang="en-US" dirty="0" smtClean="0"/>
              <a:t>Structure</a:t>
            </a:r>
            <a:r>
              <a:rPr lang="en-US" baseline="0" dirty="0" smtClean="0"/>
              <a:t> AND behavior into account. </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5C6AD2D-AF72-AD4A-A0FF-E421BFF0849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Fine tuning of transmissibility</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in different</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in different</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a:t>
            </a:r>
            <a:r>
              <a:rPr lang="en-US" baseline="0" dirty="0" smtClean="0"/>
              <a:t> of</a:t>
            </a:r>
            <a:r>
              <a:rPr lang="en-US" dirty="0" smtClean="0"/>
              <a:t> Graph size</a:t>
            </a:r>
          </a:p>
          <a:p>
            <a:r>
              <a:rPr lang="en-US" dirty="0" smtClean="0"/>
              <a:t>Small epidemic on a finite graph?</a:t>
            </a:r>
          </a:p>
          <a:p>
            <a:endParaRPr lang="en-US" dirty="0" smtClean="0"/>
          </a:p>
          <a:p>
            <a:r>
              <a:rPr lang="en-US" dirty="0" smtClean="0"/>
              <a:t>Range</a:t>
            </a:r>
            <a:r>
              <a:rPr lang="en-US" baseline="0" dirty="0" smtClean="0"/>
              <a:t> of stories for </a:t>
            </a:r>
            <a:r>
              <a:rPr lang="en-US" baseline="0" dirty="0" err="1" smtClean="0"/>
              <a:t>digg</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talking about</a:t>
            </a:r>
            <a:r>
              <a:rPr lang="en-US" baseline="0" dirty="0" smtClean="0"/>
              <a:t> spreading processes on networks.</a:t>
            </a:r>
          </a:p>
          <a:p>
            <a:r>
              <a:rPr lang="en-US" baseline="0" dirty="0" smtClean="0"/>
              <a:t>In general, we have a directed network, and we start with some infected node</a:t>
            </a:r>
          </a:p>
          <a:p>
            <a:r>
              <a:rPr lang="en-US" dirty="0" smtClean="0"/>
              <a:t>1</a:t>
            </a:r>
            <a:r>
              <a:rPr lang="en-US" baseline="0" dirty="0" smtClean="0"/>
              <a:t> – the seed node is able to infect his neighbors. Each neighbor is infected with probability lambda, transmissibility</a:t>
            </a:r>
          </a:p>
          <a:p>
            <a:r>
              <a:rPr lang="en-US" baseline="0" dirty="0" smtClean="0"/>
              <a:t>2 – these nodes in turn can infect their </a:t>
            </a:r>
            <a:r>
              <a:rPr lang="en-US" baseline="0" dirty="0" smtClean="0"/>
              <a:t>neighbors</a:t>
            </a:r>
          </a:p>
          <a:p>
            <a:r>
              <a:rPr lang="en-US" baseline="0" dirty="0" smtClean="0"/>
              <a:t>Call it info cascade</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incoming arrows</a:t>
            </a:r>
          </a:p>
          <a:p>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 want to present this</a:t>
            </a:r>
            <a:r>
              <a:rPr lang="en-US" baseline="0" dirty="0" smtClean="0"/>
              <a:t> puzzle</a:t>
            </a:r>
          </a:p>
          <a:p>
            <a:endParaRPr lang="en-US" baseline="0" dirty="0" smtClean="0"/>
          </a:p>
          <a:p>
            <a:r>
              <a:rPr lang="en-US" baseline="0" dirty="0" smtClean="0"/>
              <a:t>Found at least one part of this puzzle is that standard epidemic models are designed for d</a:t>
            </a:r>
            <a:r>
              <a:rPr lang="en-US" dirty="0" smtClean="0"/>
              <a:t>isease spread, but</a:t>
            </a:r>
            <a:r>
              <a:rPr lang="en-US" baseline="0" dirty="0" smtClean="0"/>
              <a:t> information spread operates </a:t>
            </a:r>
            <a:r>
              <a:rPr lang="en-US" baseline="0" dirty="0" smtClean="0"/>
              <a:t>very </a:t>
            </a:r>
            <a:r>
              <a:rPr lang="en-US" baseline="0" dirty="0" smtClean="0"/>
              <a:t>differently, In particular, with respect to repeat exposure. This drastically alters predictions about epidemic size.</a:t>
            </a:r>
            <a:endParaRPr lang="en-US" baseline="0" dirty="0" smtClean="0"/>
          </a:p>
        </p:txBody>
      </p:sp>
      <p:sp>
        <p:nvSpPr>
          <p:cNvPr id="4" name="Slide Number Placeholder 3"/>
          <p:cNvSpPr>
            <a:spLocks noGrp="1"/>
          </p:cNvSpPr>
          <p:nvPr>
            <p:ph type="sldNum" sz="quarter" idx="10"/>
          </p:nvPr>
        </p:nvSpPr>
        <p:spPr/>
        <p:txBody>
          <a:bodyPr/>
          <a:lstStyle/>
          <a:p>
            <a:fld id="{95C6AD2D-AF72-AD4A-A0FF-E421BFF0849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fundamental results in networks research</a:t>
            </a:r>
          </a:p>
          <a:p>
            <a:r>
              <a:rPr lang="en-US" dirty="0" smtClean="0"/>
              <a:t>How do things look</a:t>
            </a:r>
            <a:r>
              <a:rPr lang="en-US" baseline="0" dirty="0" smtClean="0"/>
              <a:t> on a real network?</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looked at cascades on </a:t>
            </a:r>
            <a:r>
              <a:rPr lang="en-US" dirty="0" err="1" smtClean="0"/>
              <a:t>Digg</a:t>
            </a:r>
            <a:r>
              <a:rPr lang="en-US" dirty="0" smtClean="0"/>
              <a:t>, a social news network. </a:t>
            </a:r>
          </a:p>
          <a:p>
            <a:r>
              <a:rPr lang="en-US" dirty="0" smtClean="0"/>
              <a:t>On</a:t>
            </a:r>
            <a:r>
              <a:rPr lang="en-US" baseline="0" dirty="0" smtClean="0"/>
              <a:t> </a:t>
            </a:r>
            <a:r>
              <a:rPr lang="en-US" baseline="0" dirty="0" err="1" smtClean="0"/>
              <a:t>Digg</a:t>
            </a:r>
            <a:r>
              <a:rPr lang="en-US" baseline="0" dirty="0" smtClean="0"/>
              <a:t>, the seed node submits a news story, his friends on the social network can see this and choose to vote for the story, i.e. they are infected. Their friends can then see the story and vote, etc.</a:t>
            </a:r>
          </a:p>
          <a:p>
            <a:r>
              <a:rPr lang="en-US" baseline="0" dirty="0" smtClean="0"/>
              <a:t>We looked at cascades for many stories over a month long period in 2009</a:t>
            </a:r>
          </a:p>
          <a:p>
            <a:r>
              <a:rPr lang="en-US" baseline="0" dirty="0" smtClean="0"/>
              <a:t>Although the network of active users had 300k nodes, fewer than 1% participated in most cascades.</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epidemic model, how</a:t>
            </a:r>
            <a:r>
              <a:rPr lang="en-US" baseline="0" dirty="0" smtClean="0"/>
              <a:t> should cascade sizes look as a function of lambda? </a:t>
            </a:r>
          </a:p>
          <a:p>
            <a:r>
              <a:rPr lang="en-US" baseline="0" dirty="0" smtClean="0"/>
              <a:t>First, we should have a threshold, predicted by several models. </a:t>
            </a:r>
          </a:p>
          <a:p>
            <a:r>
              <a:rPr lang="en-US" baseline="0" dirty="0" smtClean="0"/>
              <a:t>Now, look at cascade sizes, what does this tell us about transmissibility of our stories. (!)</a:t>
            </a:r>
            <a:endParaRPr lang="en-US" dirty="0" smtClean="0"/>
          </a:p>
        </p:txBody>
      </p:sp>
      <p:sp>
        <p:nvSpPr>
          <p:cNvPr id="4" name="Slide Number Placeholder 3"/>
          <p:cNvSpPr>
            <a:spLocks noGrp="1"/>
          </p:cNvSpPr>
          <p:nvPr>
            <p:ph type="sldNum" sz="quarter" idx="10"/>
          </p:nvPr>
        </p:nvSpPr>
        <p:spPr/>
        <p:txBody>
          <a:bodyPr/>
          <a:lstStyle/>
          <a:p>
            <a:fld id="{95C6AD2D-AF72-AD4A-A0FF-E421BFF0849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p:spPr>
        <p:txBody>
          <a:bodyPr/>
          <a:lstStyle/>
          <a:p>
            <a:r>
              <a:rPr lang="en-US" dirty="0" smtClean="0">
                <a:latin typeface="Arial" pitchFamily="-105" charset="0"/>
                <a:ea typeface="ＭＳ Ｐゴシック" pitchFamily="-105" charset="-128"/>
                <a:cs typeface="ＭＳ Ｐゴシック" pitchFamily="-105" charset="-128"/>
              </a:rPr>
              <a:t>First explanation</a:t>
            </a:r>
            <a:r>
              <a:rPr lang="en-US" baseline="0" dirty="0" smtClean="0">
                <a:latin typeface="Arial" pitchFamily="-105" charset="0"/>
                <a:ea typeface="ＭＳ Ｐゴシック" pitchFamily="-105" charset="-128"/>
                <a:cs typeface="ＭＳ Ｐゴシック" pitchFamily="-105" charset="-128"/>
              </a:rPr>
              <a:t> might be graph structure. Mean field neglects rich cluster structure and finite graph effects. In this graph, we changed back from a log-log to see these small differences. </a:t>
            </a:r>
          </a:p>
          <a:p>
            <a:r>
              <a:rPr lang="en-US" baseline="0" dirty="0" smtClean="0">
                <a:latin typeface="Arial" pitchFamily="-105" charset="0"/>
                <a:ea typeface="ＭＳ Ｐゴシック" pitchFamily="-105" charset="-128"/>
                <a:cs typeface="ＭＳ Ｐゴシック" pitchFamily="-105" charset="-128"/>
              </a:rPr>
              <a:t>We simulated cascades on graphs to see how structure affected cascade size. </a:t>
            </a:r>
          </a:p>
          <a:p>
            <a:r>
              <a:rPr lang="en-US" baseline="0" dirty="0" smtClean="0">
                <a:latin typeface="Arial" pitchFamily="-105" charset="0"/>
                <a:ea typeface="ＭＳ Ｐゴシック" pitchFamily="-105" charset="-128"/>
                <a:cs typeface="ＭＳ Ｐゴシック" pitchFamily="-105" charset="-128"/>
              </a:rPr>
              <a:t>Finite, random graph, same dd. Slightly reduces cascade sizes. On a finite graph, unavoidable loops and clustering. </a:t>
            </a:r>
          </a:p>
          <a:p>
            <a:r>
              <a:rPr lang="en-US" dirty="0" smtClean="0">
                <a:latin typeface="Arial" pitchFamily="-105" charset="0"/>
                <a:ea typeface="ＭＳ Ｐゴシック" pitchFamily="-105" charset="-128"/>
                <a:cs typeface="ＭＳ Ｐゴシック" pitchFamily="-105" charset="-128"/>
              </a:rPr>
              <a:t>On </a:t>
            </a:r>
            <a:r>
              <a:rPr lang="en-US" dirty="0" err="1" smtClean="0">
                <a:latin typeface="Arial" pitchFamily="-105" charset="0"/>
                <a:ea typeface="ＭＳ Ｐゴシック" pitchFamily="-105" charset="-128"/>
                <a:cs typeface="ＭＳ Ｐゴシック" pitchFamily="-105" charset="-128"/>
              </a:rPr>
              <a:t>Digg</a:t>
            </a:r>
            <a:r>
              <a:rPr lang="en-US" dirty="0" smtClean="0">
                <a:latin typeface="Arial" pitchFamily="-105" charset="0"/>
                <a:ea typeface="ＭＳ Ｐゴシック" pitchFamily="-105" charset="-128"/>
                <a:cs typeface="ＭＳ Ｐゴシック" pitchFamily="-105" charset="-128"/>
              </a:rPr>
              <a:t> graph, there is even more structure.</a:t>
            </a:r>
            <a:r>
              <a:rPr lang="en-US" baseline="0" dirty="0" smtClean="0">
                <a:latin typeface="Arial" pitchFamily="-105" charset="0"/>
                <a:ea typeface="ＭＳ Ｐゴシック" pitchFamily="-105" charset="-128"/>
                <a:cs typeface="ＭＳ Ｐゴシック" pitchFamily="-105" charset="-128"/>
              </a:rPr>
              <a:t> Reduces threshold, smaller cascades.</a:t>
            </a:r>
          </a:p>
          <a:p>
            <a:r>
              <a:rPr lang="en-US" baseline="0" dirty="0" smtClean="0">
                <a:latin typeface="Arial" pitchFamily="-105" charset="0"/>
                <a:ea typeface="ＭＳ Ｐゴシック" pitchFamily="-105" charset="-128"/>
                <a:cs typeface="ＭＳ Ｐゴシック" pitchFamily="-105" charset="-128"/>
              </a:rPr>
              <a:t>And yet, still doesn’t jibe with our observed cascade sizes…</a:t>
            </a:r>
            <a:endParaRPr lang="en-US" dirty="0" smtClean="0">
              <a:latin typeface="Arial" pitchFamily="-105" charset="0"/>
              <a:ea typeface="ＭＳ Ｐゴシック" pitchFamily="-105" charset="-128"/>
              <a:cs typeface="ＭＳ Ｐゴシック" pitchFamily="-105" charset="-128"/>
            </a:endParaRPr>
          </a:p>
          <a:p>
            <a:endParaRPr lang="en-US" dirty="0" smtClean="0">
              <a:latin typeface="Arial" pitchFamily="-105" charset="0"/>
              <a:ea typeface="ＭＳ Ｐゴシック" pitchFamily="-105" charset="-128"/>
              <a:cs typeface="ＭＳ Ｐゴシック" pitchFamily="-105" charset="-128"/>
            </a:endParaRPr>
          </a:p>
          <a:p>
            <a:r>
              <a:rPr lang="en-US" dirty="0" err="1" smtClean="0">
                <a:latin typeface="Arial" pitchFamily="-105" charset="0"/>
                <a:ea typeface="ＭＳ Ｐゴシック" pitchFamily="-105" charset="-128"/>
                <a:cs typeface="ＭＳ Ｐゴシック" pitchFamily="-105" charset="-128"/>
              </a:rPr>
              <a:t>kL</a:t>
            </a:r>
            <a:r>
              <a:rPr lang="en-US" dirty="0" smtClean="0">
                <a:latin typeface="Arial" pitchFamily="-105" charset="0"/>
                <a:ea typeface="ＭＳ Ｐゴシック" pitchFamily="-105" charset="-128"/>
                <a:cs typeface="ＭＳ Ｐゴシック" pitchFamily="-105" charset="-128"/>
              </a:rPr>
              <a:t>:</a:t>
            </a:r>
          </a:p>
          <a:p>
            <a:r>
              <a:rPr lang="en-US" dirty="0" smtClean="0">
                <a:latin typeface="Arial" pitchFamily="-105" charset="0"/>
                <a:ea typeface="ＭＳ Ｐゴシック" pitchFamily="-105" charset="-128"/>
                <a:cs typeface="ＭＳ Ｐゴシック" pitchFamily="-105" charset="-128"/>
              </a:rPr>
              <a:t>We </a:t>
            </a:r>
            <a:r>
              <a:rPr lang="en-US" dirty="0">
                <a:latin typeface="Arial" pitchFamily="-105" charset="0"/>
                <a:ea typeface="ＭＳ Ｐゴシック" pitchFamily="-105" charset="-128"/>
                <a:cs typeface="ＭＳ Ｐゴシック" pitchFamily="-105" charset="-128"/>
              </a:rPr>
              <a:t>also observe the </a:t>
            </a:r>
            <a:r>
              <a:rPr lang="en-US" dirty="0" smtClean="0">
                <a:latin typeface="Arial" pitchFamily="-105" charset="0"/>
                <a:ea typeface="ＭＳ Ｐゴシック" pitchFamily="-105" charset="-128"/>
                <a:cs typeface="ＭＳ Ｐゴシック" pitchFamily="-105" charset="-128"/>
              </a:rPr>
              <a:t>existence </a:t>
            </a:r>
            <a:r>
              <a:rPr lang="en-US" dirty="0">
                <a:latin typeface="Arial" pitchFamily="-105" charset="0"/>
                <a:ea typeface="ＭＳ Ｐゴシック" pitchFamily="-105" charset="-128"/>
                <a:cs typeface="ＭＳ Ｐゴシック" pitchFamily="-105" charset="-128"/>
              </a:rPr>
              <a:t>of a </a:t>
            </a:r>
            <a:r>
              <a:rPr lang="en-US" dirty="0" smtClean="0">
                <a:latin typeface="Arial" pitchFamily="-105" charset="0"/>
                <a:ea typeface="ＭＳ Ｐゴシック" pitchFamily="-105" charset="-128"/>
                <a:cs typeface="ＭＳ Ｐゴシック" pitchFamily="-105" charset="-128"/>
              </a:rPr>
              <a:t>threshold </a:t>
            </a:r>
            <a:r>
              <a:rPr lang="en-US" dirty="0">
                <a:latin typeface="Arial" pitchFamily="-105" charset="0"/>
                <a:ea typeface="ＭＳ Ｐゴシック" pitchFamily="-105" charset="-128"/>
                <a:cs typeface="ＭＳ Ｐゴシック" pitchFamily="-105" charset="-128"/>
              </a:rPr>
              <a:t>of transmissibility both in case of random and actual graph, below which the cascades die out. Clustering leads to the lowering of this threshold. We observe that clustering does limit the size of the cascades with the cascade sizes on the random graph being bigger than in the actual </a:t>
            </a:r>
            <a:r>
              <a:rPr lang="en-US" dirty="0" err="1">
                <a:latin typeface="Arial" pitchFamily="-105" charset="0"/>
                <a:ea typeface="ＭＳ Ｐゴシック" pitchFamily="-105" charset="-128"/>
                <a:cs typeface="ＭＳ Ｐゴシック" pitchFamily="-105" charset="-128"/>
              </a:rPr>
              <a:t>digg</a:t>
            </a:r>
            <a:r>
              <a:rPr lang="en-US" dirty="0">
                <a:latin typeface="Arial" pitchFamily="-105" charset="0"/>
                <a:ea typeface="ＭＳ Ｐゴシック" pitchFamily="-105" charset="-128"/>
                <a:cs typeface="ＭＳ Ｐゴシック" pitchFamily="-105" charset="-128"/>
              </a:rPr>
              <a:t> graph with the same transmissibility. </a:t>
            </a:r>
          </a:p>
          <a:p>
            <a:r>
              <a:rPr lang="en-US" dirty="0">
                <a:latin typeface="Arial" pitchFamily="-105" charset="0"/>
                <a:ea typeface="ＭＳ Ｐゴシック" pitchFamily="-105" charset="-128"/>
                <a:cs typeface="ＭＳ Ｐゴシック" pitchFamily="-105" charset="-128"/>
              </a:rPr>
              <a:t>The golden line shows the expected size of cascades</a:t>
            </a:r>
          </a:p>
          <a:p>
            <a:r>
              <a:rPr lang="en-US" dirty="0">
                <a:latin typeface="Arial" pitchFamily="-105" charset="0"/>
                <a:ea typeface="ＭＳ Ｐゴシック" pitchFamily="-105" charset="-128"/>
                <a:cs typeface="ＭＳ Ｐゴシック" pitchFamily="-105" charset="-128"/>
              </a:rPr>
              <a:t>Using the heterogeneous mean field (HMF) theory which predicts the cascade size taking the log tail degree distribution into account in the limit of large graphs . For the random graph, the epidemic threshold and the cascade sizes are very close to what is predicted by the heterogeneous mean field theory on epidemic spread, shown by the golden line</a:t>
            </a:r>
          </a:p>
          <a:p>
            <a:r>
              <a:rPr lang="en-US" dirty="0">
                <a:latin typeface="Arial" pitchFamily="-105" charset="0"/>
                <a:ea typeface="ＭＳ Ｐゴシック" pitchFamily="-105" charset="-128"/>
                <a:cs typeface="ＭＳ Ｐゴシック" pitchFamily="-105" charset="-128"/>
              </a:rPr>
              <a:t>Because the randomized graph is still finite, some clustering inevitably occurs (it</a:t>
            </a:r>
          </a:p>
          <a:p>
            <a:r>
              <a:rPr lang="en-US" dirty="0">
                <a:latin typeface="Arial" pitchFamily="-105" charset="0"/>
                <a:ea typeface="ＭＳ Ｐゴシック" pitchFamily="-105" charset="-128"/>
                <a:cs typeface="ＭＳ Ｐゴシック" pitchFamily="-105" charset="-128"/>
              </a:rPr>
              <a:t>has a clustering coefficient of about 0.02), decreasing the cascade size from the HMF</a:t>
            </a:r>
          </a:p>
          <a:p>
            <a:r>
              <a:rPr lang="en-US" dirty="0">
                <a:latin typeface="Arial" pitchFamily="-105" charset="0"/>
                <a:ea typeface="ＭＳ Ｐゴシック" pitchFamily="-105" charset="-128"/>
                <a:cs typeface="ＭＳ Ｐゴシック" pitchFamily="-105" charset="-128"/>
              </a:rPr>
              <a:t>prediction.</a:t>
            </a:r>
          </a:p>
          <a:p>
            <a:endParaRPr lang="en-US" dirty="0">
              <a:latin typeface="Arial" pitchFamily="-105" charset="0"/>
              <a:ea typeface="ＭＳ Ｐゴシック" pitchFamily="-105" charset="-128"/>
              <a:cs typeface="ＭＳ Ｐゴシック" pitchFamily="-105" charset="-128"/>
            </a:endParaRPr>
          </a:p>
          <a:p>
            <a:endParaRPr lang="en-US" dirty="0">
              <a:latin typeface="Arial" pitchFamily="-105" charset="0"/>
              <a:ea typeface="ＭＳ Ｐゴシック" pitchFamily="-105" charset="-128"/>
              <a:cs typeface="ＭＳ Ｐゴシック" pitchFamily="-105" charset="-128"/>
            </a:endParaRPr>
          </a:p>
        </p:txBody>
      </p:sp>
      <p:sp>
        <p:nvSpPr>
          <p:cNvPr id="65540" name="Slide Number Placeholder 3"/>
          <p:cNvSpPr>
            <a:spLocks noGrp="1"/>
          </p:cNvSpPr>
          <p:nvPr>
            <p:ph type="sldNum" sz="quarter" idx="5"/>
          </p:nvPr>
        </p:nvSpPr>
        <p:spPr>
          <a:noFill/>
          <a:ln>
            <a:miter lim="800000"/>
            <a:headEnd/>
            <a:tailEnd/>
          </a:ln>
        </p:spPr>
        <p:txBody>
          <a:bodyPr/>
          <a:lstStyle/>
          <a:p>
            <a:fld id="{0185A840-14DB-6346-B71F-E15462BC163E}"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not structure,</a:t>
            </a:r>
            <a:r>
              <a:rPr lang="en-US" baseline="0" dirty="0" smtClean="0"/>
              <a:t> maybe the spreading mechanism has some effect?</a:t>
            </a:r>
            <a:endParaRPr lang="en-US" dirty="0" smtClean="0"/>
          </a:p>
          <a:p>
            <a:r>
              <a:rPr lang="en-US" dirty="0" smtClean="0"/>
              <a:t>Very simple mechanism, but not without choices</a:t>
            </a:r>
          </a:p>
          <a:p>
            <a:r>
              <a:rPr lang="en-US" dirty="0" smtClean="0"/>
              <a:t>We</a:t>
            </a:r>
            <a:r>
              <a:rPr lang="en-US" baseline="0" dirty="0" smtClean="0"/>
              <a:t> have to decide what to do about repeat exposure. Is this a big effect?</a:t>
            </a:r>
            <a:endParaRPr lang="en-US" dirty="0" smtClean="0"/>
          </a:p>
        </p:txBody>
      </p:sp>
      <p:sp>
        <p:nvSpPr>
          <p:cNvPr id="4" name="Slide Number Placeholder 3"/>
          <p:cNvSpPr>
            <a:spLocks noGrp="1"/>
          </p:cNvSpPr>
          <p:nvPr>
            <p:ph type="sldNum" sz="quarter" idx="10"/>
          </p:nvPr>
        </p:nvSpPr>
        <p:spPr/>
        <p:txBody>
          <a:bodyPr/>
          <a:lstStyle/>
          <a:p>
            <a:fld id="{95C6AD2D-AF72-AD4A-A0FF-E421BFF0849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graph we have</a:t>
            </a:r>
            <a:r>
              <a:rPr lang="en-US" baseline="0" dirty="0" smtClean="0"/>
              <a:t> the probability of having exactly </a:t>
            </a:r>
            <a:r>
              <a:rPr lang="en-US" baseline="0" dirty="0" err="1" smtClean="0"/>
              <a:t>n</a:t>
            </a:r>
            <a:r>
              <a:rPr lang="en-US" baseline="0" dirty="0" smtClean="0"/>
              <a:t> friends voting. It’s on a log-log plot with a longish tail. Significant probability of having 10 friends voting. More than half are exposed more than once.  </a:t>
            </a:r>
            <a:endParaRPr lang="en-US" dirty="0" smtClean="0"/>
          </a:p>
          <a:p>
            <a:r>
              <a:rPr lang="en-US" dirty="0" smtClean="0"/>
              <a:t>Clearly, repeat</a:t>
            </a:r>
            <a:r>
              <a:rPr lang="en-US" baseline="0" dirty="0" smtClean="0"/>
              <a:t> exposures are important. So how do people respond?</a:t>
            </a:r>
            <a:endParaRPr lang="en-US" dirty="0"/>
          </a:p>
        </p:txBody>
      </p:sp>
      <p:sp>
        <p:nvSpPr>
          <p:cNvPr id="4" name="Slide Number Placeholder 3"/>
          <p:cNvSpPr>
            <a:spLocks noGrp="1"/>
          </p:cNvSpPr>
          <p:nvPr>
            <p:ph type="sldNum" sz="quarter" idx="10"/>
          </p:nvPr>
        </p:nvSpPr>
        <p:spPr/>
        <p:txBody>
          <a:bodyPr/>
          <a:lstStyle/>
          <a:p>
            <a:fld id="{95C6AD2D-AF72-AD4A-A0FF-E421BFF0849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7/18/11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7/18/11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7/18/11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7/18/11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7/18/11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7/18/11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7/18/11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7/18/11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7/18/11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7/18/11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7/18/11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F524-8EAB-ED40-84B9-FEB1F388A8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7/18/11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7F524-8EAB-ED40-84B9-FEB1F388A8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1" Type="http://schemas.openxmlformats.org/officeDocument/2006/relationships/image" Target="../media/image21.pdf"/><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df"/><Relationship Id="rId4" Type="http://schemas.openxmlformats.org/officeDocument/2006/relationships/image" Target="../media/image14.png"/><Relationship Id="rId5" Type="http://schemas.openxmlformats.org/officeDocument/2006/relationships/image" Target="../media/image15.pdf"/><Relationship Id="rId6" Type="http://schemas.openxmlformats.org/officeDocument/2006/relationships/image" Target="../media/image16.png"/><Relationship Id="rId7" Type="http://schemas.openxmlformats.org/officeDocument/2006/relationships/image" Target="../media/image17.pdf"/><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isi.edu/~lerman/downloads/digg2009.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5" Type="http://schemas.openxmlformats.org/officeDocument/2006/relationships/image" Target="../media/image25.pdf"/><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5" Type="http://schemas.openxmlformats.org/officeDocument/2006/relationships/image" Target="../media/image27.pdf"/><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9.pdf"/><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13.pdf"/></Relationships>
</file>

<file path=ppt/slides/_rels/slide23.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5" Type="http://schemas.openxmlformats.org/officeDocument/2006/relationships/image" Target="../media/image13.pdf"/><Relationship Id="rId6" Type="http://schemas.openxmlformats.org/officeDocument/2006/relationships/image" Target="../media/image14.png"/><Relationship Id="rId7" Type="http://schemas.openxmlformats.org/officeDocument/2006/relationships/image" Target="../media/image33.pdf"/><Relationship Id="rId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513" y="1490454"/>
            <a:ext cx="8338760" cy="1470025"/>
          </a:xfrm>
        </p:spPr>
        <p:txBody>
          <a:bodyPr>
            <a:normAutofit/>
          </a:bodyPr>
          <a:lstStyle/>
          <a:p>
            <a:r>
              <a:rPr lang="en-US" sz="3600" dirty="0" smtClean="0"/>
              <a:t>What Stops Social Epidemics?</a:t>
            </a:r>
            <a:endParaRPr lang="en-US" sz="3600" dirty="0"/>
          </a:p>
        </p:txBody>
      </p:sp>
      <p:sp>
        <p:nvSpPr>
          <p:cNvPr id="3" name="Subtitle 2"/>
          <p:cNvSpPr>
            <a:spLocks noGrp="1"/>
          </p:cNvSpPr>
          <p:nvPr>
            <p:ph type="subTitle" idx="1"/>
          </p:nvPr>
        </p:nvSpPr>
        <p:spPr>
          <a:xfrm>
            <a:off x="1371600" y="3275359"/>
            <a:ext cx="6710218" cy="1752600"/>
          </a:xfrm>
        </p:spPr>
        <p:txBody>
          <a:bodyPr>
            <a:normAutofit/>
          </a:bodyPr>
          <a:lstStyle/>
          <a:p>
            <a:r>
              <a:rPr lang="en-US" dirty="0" smtClean="0">
                <a:solidFill>
                  <a:schemeClr val="tx1">
                    <a:lumMod val="75000"/>
                    <a:lumOff val="25000"/>
                  </a:schemeClr>
                </a:solidFill>
              </a:rPr>
              <a:t>Greg Ver Steeg</a:t>
            </a:r>
            <a:endParaRPr lang="en-US" baseline="30000" dirty="0" smtClean="0">
              <a:solidFill>
                <a:schemeClr val="tx1">
                  <a:lumMod val="75000"/>
                  <a:lumOff val="25000"/>
                </a:schemeClr>
              </a:solidFill>
            </a:endParaRPr>
          </a:p>
          <a:p>
            <a:r>
              <a:rPr lang="en-US" dirty="0" err="1" smtClean="0">
                <a:solidFill>
                  <a:schemeClr val="tx1">
                    <a:lumMod val="65000"/>
                    <a:lumOff val="35000"/>
                  </a:schemeClr>
                </a:solidFill>
              </a:rPr>
              <a:t>Rumi</a:t>
            </a:r>
            <a:r>
              <a:rPr lang="en-US" dirty="0" smtClean="0">
                <a:solidFill>
                  <a:schemeClr val="tx1">
                    <a:lumMod val="65000"/>
                    <a:lumOff val="35000"/>
                  </a:schemeClr>
                </a:solidFill>
              </a:rPr>
              <a:t> </a:t>
            </a:r>
            <a:r>
              <a:rPr lang="en-US" dirty="0" err="1" smtClean="0">
                <a:solidFill>
                  <a:schemeClr val="tx1">
                    <a:lumMod val="65000"/>
                    <a:lumOff val="35000"/>
                  </a:schemeClr>
                </a:solidFill>
              </a:rPr>
              <a:t>Ghosh</a:t>
            </a:r>
            <a:r>
              <a:rPr lang="en-US" dirty="0" smtClean="0">
                <a:solidFill>
                  <a:schemeClr val="tx1">
                    <a:lumMod val="65000"/>
                    <a:lumOff val="35000"/>
                  </a:schemeClr>
                </a:solidFill>
              </a:rPr>
              <a:t> &amp; Kristina </a:t>
            </a:r>
            <a:r>
              <a:rPr lang="en-US" dirty="0" err="1" smtClean="0">
                <a:solidFill>
                  <a:schemeClr val="tx1">
                    <a:lumMod val="65000"/>
                    <a:lumOff val="35000"/>
                  </a:schemeClr>
                </a:solidFill>
              </a:rPr>
              <a:t>Lerman</a:t>
            </a:r>
            <a:endParaRPr lang="en-US" baseline="30000" dirty="0" smtClean="0">
              <a:solidFill>
                <a:schemeClr val="tx1">
                  <a:lumMod val="65000"/>
                  <a:lumOff val="35000"/>
                </a:schemeClr>
              </a:solidFill>
            </a:endParaRPr>
          </a:p>
          <a:p>
            <a:r>
              <a:rPr lang="en-US" sz="2486" dirty="0" smtClean="0">
                <a:solidFill>
                  <a:schemeClr val="tx1">
                    <a:lumMod val="65000"/>
                    <a:lumOff val="35000"/>
                  </a:schemeClr>
                </a:solidFill>
              </a:rPr>
              <a:t>USC Information Sciences Institute </a:t>
            </a:r>
          </a:p>
          <a:p>
            <a:endParaRPr lang="en-US" sz="2486" dirty="0" smtClean="0"/>
          </a:p>
          <a:p>
            <a:endParaRPr lang="en-US" baseline="30000" dirty="0" smtClean="0"/>
          </a:p>
        </p:txBody>
      </p:sp>
      <p:pic>
        <p:nvPicPr>
          <p:cNvPr id="6" name="Picture 5"/>
          <p:cNvPicPr>
            <a:picLocks noChangeAspect="1"/>
          </p:cNvPicPr>
          <p:nvPr/>
        </p:nvPicPr>
        <p:blipFill>
          <a:blip r:embed="rId3"/>
          <a:stretch>
            <a:fillRect/>
          </a:stretch>
        </p:blipFill>
        <p:spPr>
          <a:xfrm>
            <a:off x="7000509" y="5027959"/>
            <a:ext cx="1958634" cy="1245622"/>
          </a:xfrm>
          <a:prstGeom prst="rect">
            <a:avLst/>
          </a:prstGeom>
        </p:spPr>
      </p:pic>
      <p:pic>
        <p:nvPicPr>
          <p:cNvPr id="7" name="Picture 6"/>
          <p:cNvPicPr>
            <a:picLocks noChangeAspect="1"/>
          </p:cNvPicPr>
          <p:nvPr/>
        </p:nvPicPr>
        <p:blipFill>
          <a:blip r:embed="rId4"/>
          <a:stretch>
            <a:fillRect/>
          </a:stretch>
        </p:blipFill>
        <p:spPr>
          <a:xfrm>
            <a:off x="366512" y="5027959"/>
            <a:ext cx="1005087" cy="12456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1093" cy="1143000"/>
          </a:xfrm>
        </p:spPr>
        <p:txBody>
          <a:bodyPr>
            <a:normAutofit fontScale="90000"/>
          </a:bodyPr>
          <a:lstStyle/>
          <a:p>
            <a:r>
              <a:rPr lang="en-US" dirty="0" smtClean="0"/>
              <a:t>How important are repeat exposures?</a:t>
            </a:r>
            <a:endParaRPr lang="en-US" dirty="0">
              <a:solidFill>
                <a:schemeClr val="bg1"/>
              </a:solidFill>
            </a:endParaRPr>
          </a:p>
        </p:txBody>
      </p:sp>
      <p:pic>
        <p:nvPicPr>
          <p:cNvPr id="6" name="Content Placeholder 5" descr="p_friends_voting.png"/>
          <p:cNvPicPr>
            <a:picLocks noGrp="1" noChangeAspect="1"/>
          </p:cNvPicPr>
          <p:nvPr>
            <p:ph idx="1"/>
          </p:nvPr>
        </p:nvPicPr>
        <p:blipFill>
          <a:blip r:embed="rId3"/>
          <a:srcRect l="-20298" r="-20298"/>
          <a:stretch>
            <a:fillRect/>
          </a:stretch>
        </p:blipFill>
        <p:spPr>
          <a:xfrm>
            <a:off x="-411201" y="1600200"/>
            <a:ext cx="8229600" cy="4525963"/>
          </a:xfrm>
        </p:spPr>
      </p:pic>
      <p:sp>
        <p:nvSpPr>
          <p:cNvPr id="5" name="Slide Number Placeholder 4"/>
          <p:cNvSpPr>
            <a:spLocks noGrp="1"/>
          </p:cNvSpPr>
          <p:nvPr>
            <p:ph type="sldNum" sz="quarter" idx="12"/>
          </p:nvPr>
        </p:nvSpPr>
        <p:spPr/>
        <p:txBody>
          <a:bodyPr/>
          <a:lstStyle/>
          <a:p>
            <a:fld id="{9D07F524-8EAB-ED40-84B9-FEB1F388A87F}" type="slidenum">
              <a:rPr lang="en-US" smtClean="0"/>
              <a:pPr/>
              <a:t>10</a:t>
            </a:fld>
            <a:endParaRPr lang="en-US"/>
          </a:p>
        </p:txBody>
      </p:sp>
      <p:sp>
        <p:nvSpPr>
          <p:cNvPr id="8" name="TextBox 7"/>
          <p:cNvSpPr txBox="1"/>
          <p:nvPr/>
        </p:nvSpPr>
        <p:spPr>
          <a:xfrm>
            <a:off x="6806099" y="2399079"/>
            <a:ext cx="2062455" cy="1569660"/>
          </a:xfrm>
          <a:prstGeom prst="rect">
            <a:avLst/>
          </a:prstGeom>
          <a:noFill/>
        </p:spPr>
        <p:txBody>
          <a:bodyPr wrap="square" rtlCol="0">
            <a:spAutoFit/>
          </a:bodyPr>
          <a:lstStyle/>
          <a:p>
            <a:r>
              <a:rPr lang="en-US" sz="2400" dirty="0" smtClean="0"/>
              <a:t>More than half exposed to a story more than once!</a:t>
            </a:r>
            <a:endParaRPr lang="en-US" sz="2400" dirty="0"/>
          </a:p>
        </p:txBody>
      </p:sp>
      <p:pic>
        <p:nvPicPr>
          <p:cNvPr id="7" name="Picture 6"/>
          <p:cNvPicPr>
            <a:picLocks noChangeAspect="1"/>
          </p:cNvPicPr>
          <p:nvPr/>
        </p:nvPicPr>
        <p:blipFill>
          <a:blip r:embed="rId4"/>
          <a:stretch>
            <a:fillRect/>
          </a:stretch>
        </p:blipFill>
        <p:spPr>
          <a:xfrm>
            <a:off x="7174483" y="363538"/>
            <a:ext cx="1727200" cy="1054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84738" cy="1143000"/>
          </a:xfrm>
        </p:spPr>
        <p:txBody>
          <a:bodyPr>
            <a:normAutofit fontScale="90000"/>
          </a:bodyPr>
          <a:lstStyle/>
          <a:p>
            <a:r>
              <a:rPr lang="en-US" dirty="0" smtClean="0"/>
              <a:t>How do people respond to repeated exposure?</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11</a:t>
            </a:fld>
            <a:endParaRPr lang="en-US"/>
          </a:p>
        </p:txBody>
      </p:sp>
      <p:pic>
        <p:nvPicPr>
          <p:cNvPr id="6" name="Content Placeholder 5" descr="prob_vote.png"/>
          <p:cNvPicPr>
            <a:picLocks noGrp="1" noChangeAspect="1"/>
          </p:cNvPicPr>
          <p:nvPr>
            <p:ph idx="1"/>
          </p:nvPr>
        </p:nvPicPr>
        <p:blipFill>
          <a:blip r:embed="rId3"/>
          <a:srcRect l="-20298" r="-20298"/>
          <a:stretch>
            <a:fillRect/>
          </a:stretch>
        </p:blipFill>
        <p:spPr>
          <a:xfrm>
            <a:off x="-747708" y="1600200"/>
            <a:ext cx="8229600" cy="4525963"/>
          </a:xfrm>
        </p:spPr>
      </p:pic>
      <p:sp>
        <p:nvSpPr>
          <p:cNvPr id="7" name="TextBox 6"/>
          <p:cNvSpPr txBox="1"/>
          <p:nvPr/>
        </p:nvSpPr>
        <p:spPr>
          <a:xfrm>
            <a:off x="6261259" y="1882643"/>
            <a:ext cx="2640424" cy="4154983"/>
          </a:xfrm>
          <a:prstGeom prst="rect">
            <a:avLst/>
          </a:prstGeom>
          <a:noFill/>
        </p:spPr>
        <p:txBody>
          <a:bodyPr wrap="square" rtlCol="0">
            <a:spAutoFit/>
          </a:bodyPr>
          <a:lstStyle/>
          <a:p>
            <a:r>
              <a:rPr lang="en-US" sz="2400" dirty="0" smtClean="0"/>
              <a:t>Not much.</a:t>
            </a:r>
          </a:p>
          <a:p>
            <a:endParaRPr lang="en-US" sz="2400" dirty="0" smtClean="0"/>
          </a:p>
          <a:p>
            <a:r>
              <a:rPr lang="en-US" sz="2400" dirty="0" smtClean="0"/>
              <a:t>We have similar results for</a:t>
            </a:r>
          </a:p>
          <a:p>
            <a:r>
              <a:rPr lang="en-US" sz="2400" dirty="0" smtClean="0"/>
              <a:t>Twitter </a:t>
            </a:r>
            <a:r>
              <a:rPr lang="en-US" sz="2400" dirty="0" smtClean="0">
                <a:solidFill>
                  <a:srgbClr val="FFFFFF"/>
                </a:solidFill>
              </a:rPr>
              <a:t>-------</a:t>
            </a:r>
          </a:p>
          <a:p>
            <a:endParaRPr lang="en-US" sz="2400" dirty="0" smtClean="0"/>
          </a:p>
          <a:p>
            <a:r>
              <a:rPr lang="en-US" sz="2400" dirty="0" smtClean="0"/>
              <a:t>Also noted by Romero, et al, WWW 2011</a:t>
            </a:r>
          </a:p>
          <a:p>
            <a:r>
              <a:rPr lang="en-US" sz="2400" dirty="0" smtClean="0"/>
              <a:t> </a:t>
            </a:r>
          </a:p>
          <a:p>
            <a:endParaRPr lang="en-US" sz="2400" dirty="0"/>
          </a:p>
        </p:txBody>
      </p:sp>
      <p:pic>
        <p:nvPicPr>
          <p:cNvPr id="8" name="Picture 7" descr="twitter.jpeg.jpg"/>
          <p:cNvPicPr>
            <a:picLocks noChangeAspect="1"/>
          </p:cNvPicPr>
          <p:nvPr/>
        </p:nvPicPr>
        <p:blipFill>
          <a:blip r:embed="rId4"/>
          <a:stretch>
            <a:fillRect/>
          </a:stretch>
        </p:blipFill>
        <p:spPr>
          <a:xfrm>
            <a:off x="7782699" y="3182456"/>
            <a:ext cx="561975" cy="477920"/>
          </a:xfrm>
          <a:prstGeom prst="rect">
            <a:avLst/>
          </a:prstGeom>
        </p:spPr>
      </p:pic>
      <p:pic>
        <p:nvPicPr>
          <p:cNvPr id="9" name="Picture 8"/>
          <p:cNvPicPr>
            <a:picLocks noChangeAspect="1"/>
          </p:cNvPicPr>
          <p:nvPr/>
        </p:nvPicPr>
        <p:blipFill>
          <a:blip r:embed="rId5"/>
          <a:stretch>
            <a:fillRect/>
          </a:stretch>
        </p:blipFill>
        <p:spPr>
          <a:xfrm>
            <a:off x="7174483" y="363538"/>
            <a:ext cx="1727200" cy="1054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consequences for epidemic growth</a:t>
            </a:r>
            <a:endParaRPr lang="en-US" dirty="0"/>
          </a:p>
        </p:txBody>
      </p:sp>
      <p:sp>
        <p:nvSpPr>
          <p:cNvPr id="3" name="Content Placeholder 2"/>
          <p:cNvSpPr>
            <a:spLocks noGrp="1"/>
          </p:cNvSpPr>
          <p:nvPr>
            <p:ph idx="1"/>
          </p:nvPr>
        </p:nvSpPr>
        <p:spPr/>
        <p:txBody>
          <a:bodyPr/>
          <a:lstStyle/>
          <a:p>
            <a:r>
              <a:rPr lang="en-US" dirty="0" smtClean="0"/>
              <a:t>Most people are exposed to a story more than once</a:t>
            </a:r>
          </a:p>
          <a:p>
            <a:r>
              <a:rPr lang="en-US" dirty="0" smtClean="0"/>
              <a:t>Repeated exposures have little effect</a:t>
            </a:r>
          </a:p>
          <a:p>
            <a:endParaRPr lang="en-US" dirty="0" smtClean="0"/>
          </a:p>
          <a:p>
            <a:endParaRPr lang="en-US" dirty="0" smtClean="0"/>
          </a:p>
          <a:p>
            <a:r>
              <a:rPr lang="en-US" dirty="0" smtClean="0"/>
              <a:t>Growth of epidemics is severely curtailed (especially compared to Ind. Cascade Model)</a:t>
            </a:r>
          </a:p>
        </p:txBody>
      </p:sp>
      <p:sp>
        <p:nvSpPr>
          <p:cNvPr id="5" name="Slide Number Placeholder 4"/>
          <p:cNvSpPr>
            <a:spLocks noGrp="1"/>
          </p:cNvSpPr>
          <p:nvPr>
            <p:ph type="sldNum" sz="quarter" idx="12"/>
          </p:nvPr>
        </p:nvSpPr>
        <p:spPr/>
        <p:txBody>
          <a:bodyPr/>
          <a:lstStyle/>
          <a:p>
            <a:fld id="{9D07F524-8EAB-ED40-84B9-FEB1F388A87F}" type="slidenum">
              <a:rPr lang="en-US" smtClean="0"/>
              <a:pPr/>
              <a:t>12</a:t>
            </a:fld>
            <a:endParaRPr lang="en-US"/>
          </a:p>
        </p:txBody>
      </p:sp>
      <p:cxnSp>
        <p:nvCxnSpPr>
          <p:cNvPr id="7" name="Straight Arrow Connector 6"/>
          <p:cNvCxnSpPr/>
          <p:nvPr/>
        </p:nvCxnSpPr>
        <p:spPr>
          <a:xfrm rot="5400000">
            <a:off x="4054325" y="3870008"/>
            <a:ext cx="1063847" cy="10856"/>
          </a:xfrm>
          <a:prstGeom prst="straightConnector1">
            <a:avLst/>
          </a:prstGeom>
          <a:ln w="1016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 response to repeated exposure</a:t>
            </a:r>
            <a:endParaRPr lang="en-US" dirty="0"/>
          </a:p>
        </p:txBody>
      </p:sp>
      <p:pic>
        <p:nvPicPr>
          <p:cNvPr id="6" name="Content Placeholder 5" descr="saturated_cascade_model2.png"/>
          <p:cNvPicPr>
            <a:picLocks noGrp="1" noChangeAspect="1"/>
          </p:cNvPicPr>
          <p:nvPr>
            <p:ph idx="1"/>
          </p:nvPr>
        </p:nvPicPr>
        <p:blipFill>
          <a:blip r:embed="rId3"/>
          <a:srcRect l="-14529" r="-14529"/>
          <a:stretch>
            <a:fillRect/>
          </a:stretch>
        </p:blipFill>
        <p:spPr>
          <a:xfrm>
            <a:off x="-541462" y="1786963"/>
            <a:ext cx="8229600" cy="4525963"/>
          </a:xfrm>
        </p:spPr>
      </p:pic>
      <p:sp>
        <p:nvSpPr>
          <p:cNvPr id="5" name="Slide Number Placeholder 4"/>
          <p:cNvSpPr>
            <a:spLocks noGrp="1"/>
          </p:cNvSpPr>
          <p:nvPr>
            <p:ph type="sldNum" sz="quarter" idx="12"/>
          </p:nvPr>
        </p:nvSpPr>
        <p:spPr/>
        <p:txBody>
          <a:bodyPr/>
          <a:lstStyle/>
          <a:p>
            <a:fld id="{9D07F524-8EAB-ED40-84B9-FEB1F388A87F}" type="slidenum">
              <a:rPr lang="en-US" smtClean="0"/>
              <a:pPr/>
              <a:t>13</a:t>
            </a:fld>
            <a:endParaRPr lang="en-US"/>
          </a:p>
        </p:txBody>
      </p:sp>
      <p:sp>
        <p:nvSpPr>
          <p:cNvPr id="7" name="TextBox 6"/>
          <p:cNvSpPr txBox="1"/>
          <p:nvPr/>
        </p:nvSpPr>
        <p:spPr>
          <a:xfrm>
            <a:off x="6553200" y="2062556"/>
            <a:ext cx="2326209" cy="3416320"/>
          </a:xfrm>
          <a:prstGeom prst="rect">
            <a:avLst/>
          </a:prstGeom>
          <a:noFill/>
        </p:spPr>
        <p:txBody>
          <a:bodyPr wrap="square" rtlCol="0">
            <a:spAutoFit/>
          </a:bodyPr>
          <a:lstStyle/>
          <a:p>
            <a:r>
              <a:rPr lang="en-US" sz="2400" dirty="0" smtClean="0"/>
              <a:t>Take effect of repeat exposure into account:</a:t>
            </a:r>
          </a:p>
          <a:p>
            <a:endParaRPr lang="en-US" sz="2400" dirty="0" smtClean="0"/>
          </a:p>
          <a:p>
            <a:r>
              <a:rPr lang="en-US" sz="2400" dirty="0" smtClean="0"/>
              <a:t>Actual </a:t>
            </a:r>
            <a:r>
              <a:rPr lang="en-US" sz="2400" dirty="0" err="1" smtClean="0"/>
              <a:t>Digg</a:t>
            </a:r>
            <a:r>
              <a:rPr lang="en-US" sz="2400" dirty="0" smtClean="0"/>
              <a:t> cascades</a:t>
            </a:r>
          </a:p>
          <a:p>
            <a:endParaRPr lang="en-US" sz="2400" dirty="0" smtClean="0"/>
          </a:p>
          <a:p>
            <a:r>
              <a:rPr lang="en-US" sz="2400" dirty="0" smtClean="0"/>
              <a:t>Result of simulations</a:t>
            </a:r>
            <a:endParaRPr lang="en-US" sz="2400" dirty="0"/>
          </a:p>
        </p:txBody>
      </p:sp>
      <p:cxnSp>
        <p:nvCxnSpPr>
          <p:cNvPr id="11" name="Straight Arrow Connector 10"/>
          <p:cNvCxnSpPr/>
          <p:nvPr/>
        </p:nvCxnSpPr>
        <p:spPr>
          <a:xfrm rot="10800000">
            <a:off x="5329816" y="3604047"/>
            <a:ext cx="1223384" cy="2279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4537400" y="4570192"/>
            <a:ext cx="2015800" cy="455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346128" y="5937412"/>
            <a:ext cx="1711860" cy="400110"/>
          </a:xfrm>
          <a:prstGeom prst="rect">
            <a:avLst/>
          </a:prstGeom>
          <a:solidFill>
            <a:schemeClr val="bg1"/>
          </a:solidFill>
        </p:spPr>
        <p:txBody>
          <a:bodyPr wrap="square" rtlCol="0">
            <a:spAutoFit/>
          </a:bodyPr>
          <a:lstStyle/>
          <a:p>
            <a:pPr algn="ctr"/>
            <a:r>
              <a:rPr lang="en-US" sz="2000" dirty="0" err="1" smtClean="0"/>
              <a:t>λ</a:t>
            </a:r>
            <a:r>
              <a:rPr lang="en-US" sz="2000" dirty="0" smtClean="0"/>
              <a:t>*</a:t>
            </a:r>
            <a:endParaRPr lang="en-US" sz="2000" dirty="0"/>
          </a:p>
        </p:txBody>
      </p:sp>
      <p:sp>
        <p:nvSpPr>
          <p:cNvPr id="15" name="TextBox 14"/>
          <p:cNvSpPr txBox="1"/>
          <p:nvPr/>
        </p:nvSpPr>
        <p:spPr>
          <a:xfrm>
            <a:off x="1432863" y="4102796"/>
            <a:ext cx="1270038" cy="923330"/>
          </a:xfrm>
          <a:prstGeom prst="rect">
            <a:avLst/>
          </a:prstGeom>
          <a:noFill/>
        </p:spPr>
        <p:txBody>
          <a:bodyPr wrap="square" rtlCol="0">
            <a:spAutoFit/>
          </a:bodyPr>
          <a:lstStyle/>
          <a:p>
            <a:r>
              <a:rPr lang="en-US" dirty="0" smtClean="0"/>
              <a:t>Epidemic threshold unchanged</a:t>
            </a:r>
            <a:endParaRPr lang="en-US" dirty="0"/>
          </a:p>
        </p:txBody>
      </p:sp>
      <p:cxnSp>
        <p:nvCxnSpPr>
          <p:cNvPr id="17" name="Straight Arrow Connector 16"/>
          <p:cNvCxnSpPr/>
          <p:nvPr/>
        </p:nvCxnSpPr>
        <p:spPr>
          <a:xfrm>
            <a:off x="2355540" y="5026126"/>
            <a:ext cx="477621" cy="2822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46128" y="5937412"/>
            <a:ext cx="2474518" cy="400110"/>
          </a:xfrm>
          <a:prstGeom prst="rect">
            <a:avLst/>
          </a:prstGeom>
          <a:solidFill>
            <a:schemeClr val="bg1"/>
          </a:solidFill>
        </p:spPr>
        <p:txBody>
          <a:bodyPr wrap="square" rtlCol="0">
            <a:spAutoFit/>
          </a:bodyPr>
          <a:lstStyle/>
          <a:p>
            <a:pPr algn="ctr"/>
            <a:r>
              <a:rPr lang="en-US" sz="2000" dirty="0" err="1" smtClean="0"/>
              <a:t>λ</a:t>
            </a:r>
            <a:r>
              <a:rPr lang="en-US" sz="2000" dirty="0" smtClean="0"/>
              <a:t>*, Transmissibility</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Also explains dynamics</a:t>
            </a:r>
            <a:endParaRPr lang="en-US" dirty="0">
              <a:solidFill>
                <a:schemeClr val="bg1"/>
              </a:solidFill>
            </a:endParaRPr>
          </a:p>
        </p:txBody>
      </p:sp>
      <p:pic>
        <p:nvPicPr>
          <p:cNvPr id="6" name="Content Placeholder 5" descr="new_fans_vs_t.png"/>
          <p:cNvPicPr>
            <a:picLocks noGrp="1" noChangeAspect="1"/>
          </p:cNvPicPr>
          <p:nvPr>
            <p:ph idx="1"/>
          </p:nvPr>
        </p:nvPicPr>
        <p:blipFill>
          <a:blip r:embed="rId3"/>
          <a:srcRect l="-21762" r="-21762"/>
          <a:stretch>
            <a:fillRect/>
          </a:stretch>
        </p:blipFill>
        <p:spPr>
          <a:xfrm>
            <a:off x="-237521" y="1600200"/>
            <a:ext cx="8229600" cy="4525963"/>
          </a:xfrm>
        </p:spPr>
      </p:pic>
      <p:sp>
        <p:nvSpPr>
          <p:cNvPr id="5" name="Slide Number Placeholder 4"/>
          <p:cNvSpPr>
            <a:spLocks noGrp="1"/>
          </p:cNvSpPr>
          <p:nvPr>
            <p:ph type="sldNum" sz="quarter" idx="12"/>
          </p:nvPr>
        </p:nvSpPr>
        <p:spPr/>
        <p:txBody>
          <a:bodyPr/>
          <a:lstStyle/>
          <a:p>
            <a:fld id="{9D07F524-8EAB-ED40-84B9-FEB1F388A87F}" type="slidenum">
              <a:rPr lang="en-US" smtClean="0"/>
              <a:pPr/>
              <a:t>14</a:t>
            </a:fld>
            <a:endParaRPr lang="en-US"/>
          </a:p>
        </p:txBody>
      </p:sp>
      <p:sp>
        <p:nvSpPr>
          <p:cNvPr id="8" name="TextBox 7"/>
          <p:cNvSpPr txBox="1"/>
          <p:nvPr/>
        </p:nvSpPr>
        <p:spPr>
          <a:xfrm>
            <a:off x="6806100" y="3494028"/>
            <a:ext cx="2261915" cy="2862322"/>
          </a:xfrm>
          <a:prstGeom prst="rect">
            <a:avLst/>
          </a:prstGeom>
          <a:noFill/>
        </p:spPr>
        <p:txBody>
          <a:bodyPr wrap="square" rtlCol="0">
            <a:spAutoFit/>
          </a:bodyPr>
          <a:lstStyle/>
          <a:p>
            <a:r>
              <a:rPr lang="en-US" sz="2000" dirty="0" smtClean="0"/>
              <a:t>Number of new people exposed to a story (who don’t vote on it)</a:t>
            </a:r>
          </a:p>
          <a:p>
            <a:endParaRPr lang="en-US" sz="2000" dirty="0" smtClean="0"/>
          </a:p>
          <a:p>
            <a:r>
              <a:rPr lang="en-US" sz="2000" dirty="0" smtClean="0"/>
              <a:t>Number of new people exposed to a story (who do vote)</a:t>
            </a:r>
          </a:p>
          <a:p>
            <a:endParaRPr lang="en-US" sz="2000" dirty="0"/>
          </a:p>
        </p:txBody>
      </p:sp>
      <p:cxnSp>
        <p:nvCxnSpPr>
          <p:cNvPr id="10" name="Straight Arrow Connector 9"/>
          <p:cNvCxnSpPr/>
          <p:nvPr/>
        </p:nvCxnSpPr>
        <p:spPr>
          <a:xfrm rot="10800000">
            <a:off x="6285058" y="4179392"/>
            <a:ext cx="521042" cy="21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6285058" y="5232380"/>
            <a:ext cx="52104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1649"/>
            <a:ext cx="8229600" cy="1916594"/>
          </a:xfrm>
        </p:spPr>
        <p:txBody>
          <a:bodyPr/>
          <a:lstStyle/>
          <a:p>
            <a:pPr>
              <a:buNone/>
            </a:pPr>
            <a:r>
              <a:rPr lang="en-US" dirty="0" smtClean="0"/>
              <a:t>Transmissibility: the percentage of </a:t>
            </a:r>
            <a:r>
              <a:rPr lang="en-US" b="1" dirty="0" smtClean="0"/>
              <a:t>new </a:t>
            </a:r>
            <a:r>
              <a:rPr lang="en-US" dirty="0" smtClean="0"/>
              <a:t>people exposed who end up infected/voting</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15</a:t>
            </a:fld>
            <a:endParaRPr lang="en-US"/>
          </a:p>
        </p:txBody>
      </p:sp>
      <p:pic>
        <p:nvPicPr>
          <p:cNvPr id="6" name="Content Placeholder 5" descr="lambda_vs_t.png"/>
          <p:cNvPicPr>
            <a:picLocks noChangeAspect="1"/>
          </p:cNvPicPr>
          <p:nvPr/>
        </p:nvPicPr>
        <p:blipFill>
          <a:blip r:embed="rId3"/>
          <a:srcRect l="-19007" r="-19007"/>
          <a:stretch>
            <a:fillRect/>
          </a:stretch>
        </p:blipFill>
        <p:spPr>
          <a:xfrm>
            <a:off x="457200" y="1623716"/>
            <a:ext cx="8229600" cy="4525963"/>
          </a:xfrm>
          <a:prstGeom prst="rect">
            <a:avLst/>
          </a:prstGeom>
        </p:spPr>
      </p:pic>
      <p:cxnSp>
        <p:nvCxnSpPr>
          <p:cNvPr id="8" name="Straight Connector 7"/>
          <p:cNvCxnSpPr/>
          <p:nvPr/>
        </p:nvCxnSpPr>
        <p:spPr>
          <a:xfrm rot="16200000" flipV="1">
            <a:off x="2069626" y="3950830"/>
            <a:ext cx="4385940" cy="1175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98416" y="6149679"/>
            <a:ext cx="3354784" cy="646331"/>
          </a:xfrm>
          <a:prstGeom prst="rect">
            <a:avLst/>
          </a:prstGeom>
          <a:noFill/>
        </p:spPr>
        <p:txBody>
          <a:bodyPr wrap="square" rtlCol="0">
            <a:spAutoFit/>
          </a:bodyPr>
          <a:lstStyle/>
          <a:p>
            <a:r>
              <a:rPr lang="en-US" dirty="0" smtClean="0"/>
              <a:t>Approximate time of story promotion to front page</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 Behavior</a:t>
            </a:r>
            <a:endParaRPr lang="en-US" dirty="0"/>
          </a:p>
        </p:txBody>
      </p:sp>
      <p:sp>
        <p:nvSpPr>
          <p:cNvPr id="4" name="Slide Number Placeholder 3"/>
          <p:cNvSpPr>
            <a:spLocks noGrp="1"/>
          </p:cNvSpPr>
          <p:nvPr>
            <p:ph type="sldNum" sz="quarter" idx="12"/>
          </p:nvPr>
        </p:nvSpPr>
        <p:spPr/>
        <p:txBody>
          <a:bodyPr/>
          <a:lstStyle/>
          <a:p>
            <a:fld id="{9D07F524-8EAB-ED40-84B9-FEB1F388A87F}" type="slidenum">
              <a:rPr lang="en-US" smtClean="0"/>
              <a:pPr/>
              <a:t>16</a:t>
            </a:fld>
            <a:endParaRPr lang="en-US"/>
          </a:p>
        </p:txBody>
      </p:sp>
      <p:pic>
        <p:nvPicPr>
          <p:cNvPr id="5" name="Picture 4" descr="small random tre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55582" y="1653759"/>
            <a:ext cx="1562758" cy="1324003"/>
          </a:xfrm>
          <a:prstGeom prst="rect">
            <a:avLst/>
          </a:prstGeom>
        </p:spPr>
      </p:pic>
      <p:sp>
        <p:nvSpPr>
          <p:cNvPr id="6" name="TextBox 5"/>
          <p:cNvSpPr txBox="1"/>
          <p:nvPr/>
        </p:nvSpPr>
        <p:spPr>
          <a:xfrm>
            <a:off x="3820969" y="1923473"/>
            <a:ext cx="2073309" cy="1015663"/>
          </a:xfrm>
          <a:prstGeom prst="rect">
            <a:avLst/>
          </a:prstGeom>
          <a:noFill/>
        </p:spPr>
        <p:txBody>
          <a:bodyPr wrap="square" rtlCol="0">
            <a:spAutoFit/>
          </a:bodyPr>
          <a:lstStyle/>
          <a:p>
            <a:pPr algn="ctr"/>
            <a:r>
              <a:rPr lang="en-US" sz="2000" dirty="0" smtClean="0"/>
              <a:t>Accurate</a:t>
            </a:r>
          </a:p>
          <a:p>
            <a:pPr algn="ctr"/>
            <a:r>
              <a:rPr lang="en-US" sz="2000" dirty="0" smtClean="0"/>
              <a:t>m</a:t>
            </a:r>
            <a:r>
              <a:rPr lang="en-US" sz="2000" dirty="0" smtClean="0"/>
              <a:t>odel </a:t>
            </a:r>
          </a:p>
          <a:p>
            <a:pPr algn="ctr"/>
            <a:r>
              <a:rPr lang="en-US" sz="2000" dirty="0" smtClean="0"/>
              <a:t>of behavior</a:t>
            </a:r>
          </a:p>
        </p:txBody>
      </p:sp>
      <p:sp>
        <p:nvSpPr>
          <p:cNvPr id="7" name="TextBox 6"/>
          <p:cNvSpPr txBox="1"/>
          <p:nvPr/>
        </p:nvSpPr>
        <p:spPr>
          <a:xfrm>
            <a:off x="3820969" y="3608793"/>
            <a:ext cx="2073309" cy="1015663"/>
          </a:xfrm>
          <a:prstGeom prst="rect">
            <a:avLst/>
          </a:prstGeom>
          <a:noFill/>
        </p:spPr>
        <p:txBody>
          <a:bodyPr wrap="square" rtlCol="0">
            <a:spAutoFit/>
          </a:bodyPr>
          <a:lstStyle/>
          <a:p>
            <a:pPr algn="ctr"/>
            <a:r>
              <a:rPr lang="en-US" sz="2000" dirty="0" smtClean="0"/>
              <a:t>Independent</a:t>
            </a:r>
          </a:p>
          <a:p>
            <a:pPr algn="ctr"/>
            <a:r>
              <a:rPr lang="en-US" sz="2000" dirty="0" smtClean="0"/>
              <a:t>c</a:t>
            </a:r>
            <a:r>
              <a:rPr lang="en-US" sz="2000" dirty="0" smtClean="0"/>
              <a:t>ascade</a:t>
            </a:r>
          </a:p>
          <a:p>
            <a:pPr algn="ctr"/>
            <a:r>
              <a:rPr lang="en-US" sz="2000" dirty="0" smtClean="0"/>
              <a:t>model</a:t>
            </a:r>
          </a:p>
        </p:txBody>
      </p:sp>
      <p:pic>
        <p:nvPicPr>
          <p:cNvPr id="9" name="Picture 8"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215063" y="2315761"/>
            <a:ext cx="444500" cy="1651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284538" y="2215748"/>
            <a:ext cx="444500" cy="4318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284538" y="3975967"/>
            <a:ext cx="444500" cy="4318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215063" y="4111978"/>
            <a:ext cx="444500" cy="1651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284538" y="5550032"/>
            <a:ext cx="444500" cy="4318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215063" y="5686043"/>
            <a:ext cx="444500" cy="165100"/>
          </a:xfrm>
          <a:prstGeom prst="rect">
            <a:avLst/>
          </a:prstGeom>
        </p:spPr>
      </p:pic>
      <p:pic>
        <p:nvPicPr>
          <p:cNvPr id="16" name="Picture 15"/>
          <p:cNvPicPr>
            <a:picLocks noChangeAspect="1"/>
          </p:cNvPicPr>
          <p:nvPr/>
        </p:nvPicPr>
        <p:blipFill>
          <a:blip r:embed="rId9"/>
          <a:stretch>
            <a:fillRect/>
          </a:stretch>
        </p:blipFill>
        <p:spPr>
          <a:xfrm>
            <a:off x="7359706" y="5195142"/>
            <a:ext cx="1327094" cy="1161208"/>
          </a:xfrm>
          <a:prstGeom prst="rect">
            <a:avLst/>
          </a:prstGeom>
        </p:spPr>
      </p:pic>
      <p:pic>
        <p:nvPicPr>
          <p:cNvPr id="17" name="Picture 16"/>
          <p:cNvPicPr>
            <a:picLocks noChangeAspect="1"/>
          </p:cNvPicPr>
          <p:nvPr/>
        </p:nvPicPr>
        <p:blipFill>
          <a:blip r:embed="rId10"/>
          <a:stretch>
            <a:fillRect/>
          </a:stretch>
        </p:blipFill>
        <p:spPr>
          <a:xfrm>
            <a:off x="7477639" y="1923473"/>
            <a:ext cx="1209161" cy="1209161"/>
          </a:xfrm>
          <a:prstGeom prst="rect">
            <a:avLst/>
          </a:prstGeom>
        </p:spPr>
      </p:pic>
      <p:pic>
        <p:nvPicPr>
          <p:cNvPr id="19" name="Picture 18"/>
          <p:cNvPicPr>
            <a:picLocks noChangeAspect="1"/>
          </p:cNvPicPr>
          <p:nvPr/>
        </p:nvPicPr>
        <p:blipFill>
          <a:blip r:embed="rId10"/>
          <a:stretch>
            <a:fillRect/>
          </a:stretch>
        </p:blipFill>
        <p:spPr>
          <a:xfrm>
            <a:off x="7477639" y="3608793"/>
            <a:ext cx="1209161" cy="1209161"/>
          </a:xfrm>
          <a:prstGeom prst="rect">
            <a:avLst/>
          </a:prstGeom>
        </p:spPr>
      </p:pic>
      <p:pic>
        <p:nvPicPr>
          <p:cNvPr id="20" name="Picture 19" descr="topusers2.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933300" y="3356479"/>
            <a:ext cx="1606854" cy="1528315"/>
          </a:xfrm>
          <a:prstGeom prst="rect">
            <a:avLst/>
          </a:prstGeom>
        </p:spPr>
      </p:pic>
      <p:pic>
        <p:nvPicPr>
          <p:cNvPr id="21" name="Picture 20" descr="topusers2.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955582" y="5086985"/>
            <a:ext cx="1606854" cy="1528315"/>
          </a:xfrm>
          <a:prstGeom prst="rect">
            <a:avLst/>
          </a:prstGeom>
        </p:spPr>
      </p:pic>
      <p:sp>
        <p:nvSpPr>
          <p:cNvPr id="22" name="TextBox 21"/>
          <p:cNvSpPr txBox="1"/>
          <p:nvPr/>
        </p:nvSpPr>
        <p:spPr>
          <a:xfrm>
            <a:off x="3820969" y="5340687"/>
            <a:ext cx="2073309" cy="1015663"/>
          </a:xfrm>
          <a:prstGeom prst="rect">
            <a:avLst/>
          </a:prstGeom>
          <a:noFill/>
        </p:spPr>
        <p:txBody>
          <a:bodyPr wrap="square" rtlCol="0">
            <a:spAutoFit/>
          </a:bodyPr>
          <a:lstStyle/>
          <a:p>
            <a:pPr algn="ctr"/>
            <a:r>
              <a:rPr lang="en-US" sz="2000" dirty="0" smtClean="0"/>
              <a:t>Accurate</a:t>
            </a:r>
          </a:p>
          <a:p>
            <a:pPr algn="ctr"/>
            <a:r>
              <a:rPr lang="en-US" sz="2000" dirty="0" smtClean="0"/>
              <a:t>m</a:t>
            </a:r>
            <a:r>
              <a:rPr lang="en-US" sz="2000" dirty="0" smtClean="0"/>
              <a:t>odel </a:t>
            </a:r>
          </a:p>
          <a:p>
            <a:pPr algn="ctr"/>
            <a:r>
              <a:rPr lang="en-US" sz="2000" dirty="0" smtClean="0"/>
              <a:t>of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055547"/>
          </a:xfrm>
        </p:spPr>
        <p:txBody>
          <a:bodyPr>
            <a:normAutofit/>
          </a:bodyPr>
          <a:lstStyle/>
          <a:p>
            <a:r>
              <a:rPr lang="en-US" dirty="0" smtClean="0"/>
              <a:t>Information spread ≠ Disease spread</a:t>
            </a:r>
          </a:p>
          <a:p>
            <a:r>
              <a:rPr lang="en-US" dirty="0" smtClean="0"/>
              <a:t>Big consequences for epidemics</a:t>
            </a:r>
          </a:p>
          <a:p>
            <a:r>
              <a:rPr lang="en-US" dirty="0" smtClean="0"/>
              <a:t>Repeat exposures are important on </a:t>
            </a:r>
            <a:r>
              <a:rPr lang="en-US" dirty="0" err="1" smtClean="0"/>
              <a:t>Digg</a:t>
            </a:r>
            <a:r>
              <a:rPr lang="en-US" dirty="0" smtClean="0"/>
              <a:t> and Twitter</a:t>
            </a:r>
          </a:p>
          <a:p>
            <a:r>
              <a:rPr lang="en-US" dirty="0" smtClean="0"/>
              <a:t>On </a:t>
            </a:r>
            <a:r>
              <a:rPr lang="en-US" dirty="0" err="1" smtClean="0"/>
              <a:t>Digg</a:t>
            </a:r>
            <a:r>
              <a:rPr lang="en-US" dirty="0" smtClean="0"/>
              <a:t>, people don’t respond to repeat exposure</a:t>
            </a:r>
            <a:endParaRPr lang="en-US" dirty="0" smtClean="0"/>
          </a:p>
          <a:p>
            <a:pPr lvl="1"/>
            <a:r>
              <a:rPr lang="en-US" dirty="0" smtClean="0"/>
              <a:t>Drastically </a:t>
            </a:r>
            <a:r>
              <a:rPr lang="en-US" dirty="0" smtClean="0"/>
              <a:t>reduces size of epidemics</a:t>
            </a:r>
          </a:p>
          <a:p>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17</a:t>
            </a:fld>
            <a:endParaRPr lang="en-US"/>
          </a:p>
        </p:txBody>
      </p:sp>
      <p:sp>
        <p:nvSpPr>
          <p:cNvPr id="6" name="TextBox 5"/>
          <p:cNvSpPr txBox="1"/>
          <p:nvPr/>
        </p:nvSpPr>
        <p:spPr>
          <a:xfrm>
            <a:off x="457200" y="5959702"/>
            <a:ext cx="8229600" cy="400110"/>
          </a:xfrm>
          <a:prstGeom prst="rect">
            <a:avLst/>
          </a:prstGeom>
          <a:noFill/>
        </p:spPr>
        <p:txBody>
          <a:bodyPr wrap="square" rtlCol="0">
            <a:spAutoFit/>
          </a:bodyPr>
          <a:lstStyle/>
          <a:p>
            <a:pPr algn="ctr"/>
            <a:r>
              <a:rPr lang="en-US" sz="2000" dirty="0" smtClean="0"/>
              <a:t>Data available!      </a:t>
            </a:r>
            <a:r>
              <a:rPr lang="en-US" sz="2000" dirty="0" smtClean="0">
                <a:hlinkClick r:id="rId3"/>
              </a:rPr>
              <a:t>http://www.isi.edu/~lerman/downloads/digg2009.html</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of novelty</a:t>
            </a:r>
            <a:endParaRPr lang="en-US" dirty="0"/>
          </a:p>
        </p:txBody>
      </p:sp>
      <p:pic>
        <p:nvPicPr>
          <p:cNvPr id="6" name="Content Placeholder 5" descr="lambda_vs_t.png"/>
          <p:cNvPicPr>
            <a:picLocks noGrp="1" noChangeAspect="1"/>
          </p:cNvPicPr>
          <p:nvPr>
            <p:ph idx="1"/>
          </p:nvPr>
        </p:nvPicPr>
        <p:blipFill>
          <a:blip r:embed="rId2"/>
          <a:srcRect l="-19007" r="-19007"/>
          <a:stretch>
            <a:fillRect/>
          </a:stretch>
        </p:blipFill>
        <p:spPr/>
      </p:pic>
      <p:sp>
        <p:nvSpPr>
          <p:cNvPr id="5" name="Slide Number Placeholder 4"/>
          <p:cNvSpPr>
            <a:spLocks noGrp="1"/>
          </p:cNvSpPr>
          <p:nvPr>
            <p:ph type="sldNum" sz="quarter" idx="12"/>
          </p:nvPr>
        </p:nvSpPr>
        <p:spPr/>
        <p:txBody>
          <a:bodyPr/>
          <a:lstStyle/>
          <a:p>
            <a:fld id="{9D07F524-8EAB-ED40-84B9-FEB1F388A87F}"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 response to repeated exposure</a:t>
            </a:r>
            <a:endParaRPr lang="en-US" dirty="0"/>
          </a:p>
        </p:txBody>
      </p:sp>
      <p:pic>
        <p:nvPicPr>
          <p:cNvPr id="6" name="Content Placeholder 5" descr="saturated_cascade_model2.png"/>
          <p:cNvPicPr>
            <a:picLocks noGrp="1" noChangeAspect="1"/>
          </p:cNvPicPr>
          <p:nvPr>
            <p:ph idx="1"/>
          </p:nvPr>
        </p:nvPicPr>
        <p:blipFill>
          <a:blip r:embed="rId3"/>
          <a:srcRect l="-14529" r="-14529"/>
          <a:stretch>
            <a:fillRect/>
          </a:stretch>
        </p:blipFill>
        <p:spPr>
          <a:xfrm>
            <a:off x="-541462" y="1786963"/>
            <a:ext cx="8229600" cy="4525963"/>
          </a:xfrm>
        </p:spPr>
      </p:pic>
      <p:sp>
        <p:nvSpPr>
          <p:cNvPr id="5" name="Slide Number Placeholder 4"/>
          <p:cNvSpPr>
            <a:spLocks noGrp="1"/>
          </p:cNvSpPr>
          <p:nvPr>
            <p:ph type="sldNum" sz="quarter" idx="12"/>
          </p:nvPr>
        </p:nvSpPr>
        <p:spPr/>
        <p:txBody>
          <a:bodyPr/>
          <a:lstStyle/>
          <a:p>
            <a:fld id="{9D07F524-8EAB-ED40-84B9-FEB1F388A87F}" type="slidenum">
              <a:rPr lang="en-US" smtClean="0"/>
              <a:pPr/>
              <a:t>19</a:t>
            </a:fld>
            <a:endParaRPr lang="en-US"/>
          </a:p>
        </p:txBody>
      </p:sp>
      <p:sp>
        <p:nvSpPr>
          <p:cNvPr id="7" name="TextBox 6"/>
          <p:cNvSpPr txBox="1"/>
          <p:nvPr/>
        </p:nvSpPr>
        <p:spPr>
          <a:xfrm>
            <a:off x="6553200" y="2062556"/>
            <a:ext cx="2326209" cy="4216539"/>
          </a:xfrm>
          <a:prstGeom prst="rect">
            <a:avLst/>
          </a:prstGeom>
          <a:noFill/>
        </p:spPr>
        <p:txBody>
          <a:bodyPr wrap="square" rtlCol="0">
            <a:spAutoFit/>
          </a:bodyPr>
          <a:lstStyle/>
          <a:p>
            <a:r>
              <a:rPr lang="en-US" sz="2400" dirty="0" smtClean="0"/>
              <a:t>Standard model of epidemic growth</a:t>
            </a:r>
          </a:p>
          <a:p>
            <a:endParaRPr lang="en-US" sz="2400" dirty="0" smtClean="0"/>
          </a:p>
          <a:p>
            <a:endParaRPr lang="en-US" sz="2400" dirty="0" smtClean="0"/>
          </a:p>
          <a:p>
            <a:r>
              <a:rPr lang="en-US" sz="2000" dirty="0" smtClean="0"/>
              <a:t>(</a:t>
            </a:r>
            <a:r>
              <a:rPr lang="en-US" sz="2000" dirty="0" err="1" smtClean="0"/>
              <a:t>Heterogenous</a:t>
            </a:r>
            <a:r>
              <a:rPr lang="en-US" sz="2000" dirty="0" smtClean="0"/>
              <a:t> mean field theory, SIR model, same degree distribution as </a:t>
            </a:r>
            <a:r>
              <a:rPr lang="en-US" sz="2000" dirty="0" err="1" smtClean="0"/>
              <a:t>Digg</a:t>
            </a:r>
            <a:r>
              <a:rPr lang="en-US" sz="2000" dirty="0" smtClean="0"/>
              <a:t>)</a:t>
            </a:r>
          </a:p>
          <a:p>
            <a:endParaRPr lang="en-US" sz="2400" dirty="0" smtClean="0"/>
          </a:p>
          <a:p>
            <a:endParaRPr lang="en-US" sz="2400" dirty="0" smtClean="0"/>
          </a:p>
        </p:txBody>
      </p:sp>
      <p:cxnSp>
        <p:nvCxnSpPr>
          <p:cNvPr id="9" name="Straight Arrow Connector 8"/>
          <p:cNvCxnSpPr/>
          <p:nvPr/>
        </p:nvCxnSpPr>
        <p:spPr>
          <a:xfrm rot="10800000" flipV="1">
            <a:off x="3864388" y="2485923"/>
            <a:ext cx="2688812" cy="249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497994" y="2260171"/>
            <a:ext cx="1411152"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280998" y="4994594"/>
            <a:ext cx="2721829"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91853" y="4369412"/>
            <a:ext cx="2721829"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422543" y="3755086"/>
            <a:ext cx="2569429"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31371" y="3129904"/>
            <a:ext cx="2160601"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53952" y="4201102"/>
            <a:ext cx="1161916" cy="1396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346128" y="5937412"/>
            <a:ext cx="1711860" cy="400110"/>
          </a:xfrm>
          <a:prstGeom prst="rect">
            <a:avLst/>
          </a:prstGeom>
          <a:solidFill>
            <a:schemeClr val="bg1"/>
          </a:solidFill>
        </p:spPr>
        <p:txBody>
          <a:bodyPr wrap="square" rtlCol="0">
            <a:spAutoFit/>
          </a:bodyPr>
          <a:lstStyle/>
          <a:p>
            <a:pPr algn="ctr"/>
            <a:r>
              <a:rPr lang="en-US" sz="2000" dirty="0" err="1" smtClean="0"/>
              <a:t>λ</a:t>
            </a:r>
            <a:r>
              <a:rPr lang="en-US" sz="2000" dirty="0" smtClean="0"/>
              <a:t>*</a:t>
            </a:r>
            <a:endParaRPr lang="en-US"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07F524-8EAB-ED40-84B9-FEB1F388A87F}" type="slidenum">
              <a:rPr lang="en-US" smtClean="0"/>
              <a:pPr/>
              <a:t>2</a:t>
            </a:fld>
            <a:endParaRPr lang="en-US"/>
          </a:p>
        </p:txBody>
      </p:sp>
      <p:sp>
        <p:nvSpPr>
          <p:cNvPr id="6" name="TextBox 5"/>
          <p:cNvSpPr txBox="1"/>
          <p:nvPr/>
        </p:nvSpPr>
        <p:spPr>
          <a:xfrm>
            <a:off x="457200" y="388022"/>
            <a:ext cx="8207699" cy="1077218"/>
          </a:xfrm>
          <a:prstGeom prst="rect">
            <a:avLst/>
          </a:prstGeom>
          <a:noFill/>
        </p:spPr>
        <p:txBody>
          <a:bodyPr wrap="square" rtlCol="0">
            <a:spAutoFit/>
          </a:bodyPr>
          <a:lstStyle/>
          <a:p>
            <a:pPr algn="ctr"/>
            <a:r>
              <a:rPr lang="en-US" sz="3200" dirty="0" smtClean="0"/>
              <a:t>Information, viruses, etc. spread from </a:t>
            </a:r>
          </a:p>
          <a:p>
            <a:pPr algn="ctr"/>
            <a:r>
              <a:rPr lang="en-US" sz="3200" dirty="0" smtClean="0"/>
              <a:t>node to node on a network</a:t>
            </a:r>
            <a:endParaRPr lang="en-US" sz="3200" dirty="0"/>
          </a:p>
        </p:txBody>
      </p:sp>
      <p:sp>
        <p:nvSpPr>
          <p:cNvPr id="10" name="TextBox 9"/>
          <p:cNvSpPr txBox="1"/>
          <p:nvPr/>
        </p:nvSpPr>
        <p:spPr>
          <a:xfrm>
            <a:off x="6114589" y="3931262"/>
            <a:ext cx="2590800" cy="1569660"/>
          </a:xfrm>
          <a:prstGeom prst="rect">
            <a:avLst/>
          </a:prstGeom>
          <a:solidFill>
            <a:schemeClr val="bg1"/>
          </a:solidFill>
        </p:spPr>
        <p:txBody>
          <a:bodyPr wrap="square" rtlCol="0">
            <a:spAutoFit/>
          </a:bodyPr>
          <a:lstStyle/>
          <a:p>
            <a:r>
              <a:rPr lang="en-US" sz="2400" dirty="0" smtClean="0"/>
              <a:t>Transmissibility, </a:t>
            </a:r>
            <a:r>
              <a:rPr lang="en-US" sz="2400" dirty="0" err="1" smtClean="0"/>
              <a:t>λ</a:t>
            </a:r>
            <a:endParaRPr lang="en-US" sz="2400" dirty="0" smtClean="0"/>
          </a:p>
          <a:p>
            <a:r>
              <a:rPr lang="en-US" sz="2400" dirty="0" smtClean="0"/>
              <a:t>= Probability to infect your neighbor</a:t>
            </a:r>
            <a:endParaRPr lang="en-US" sz="2400" dirty="0"/>
          </a:p>
        </p:txBody>
      </p:sp>
      <p:sp>
        <p:nvSpPr>
          <p:cNvPr id="12" name="Oval 11"/>
          <p:cNvSpPr/>
          <p:nvPr/>
        </p:nvSpPr>
        <p:spPr>
          <a:xfrm>
            <a:off x="1364029" y="1963628"/>
            <a:ext cx="274320" cy="27432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13" name="Oval 12"/>
          <p:cNvSpPr/>
          <p:nvPr/>
        </p:nvSpPr>
        <p:spPr>
          <a:xfrm>
            <a:off x="3981930" y="4205632"/>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952549" y="3335228"/>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63189" y="4479952"/>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844770" y="2649546"/>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705149" y="3185663"/>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089709" y="4617112"/>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567989" y="2100788"/>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851709" y="3807726"/>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205843" y="5322608"/>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16" idx="2"/>
            <a:endCxn id="19" idx="5"/>
          </p:cNvCxnSpPr>
          <p:nvPr/>
        </p:nvCxnSpPr>
        <p:spPr>
          <a:xfrm rot="10800000">
            <a:off x="2802136" y="2334936"/>
            <a:ext cx="1042634" cy="451771"/>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7" idx="7"/>
          </p:cNvCxnSpPr>
          <p:nvPr/>
        </p:nvCxnSpPr>
        <p:spPr>
          <a:xfrm rot="10800000" flipV="1">
            <a:off x="2939297" y="2923866"/>
            <a:ext cx="976127" cy="30197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2"/>
          </p:cNvCxnSpPr>
          <p:nvPr/>
        </p:nvCxnSpPr>
        <p:spPr>
          <a:xfrm rot="10800000">
            <a:off x="2069484" y="4028182"/>
            <a:ext cx="1912447" cy="31461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2" idx="4"/>
            <a:endCxn id="20" idx="1"/>
          </p:cNvCxnSpPr>
          <p:nvPr/>
        </p:nvCxnSpPr>
        <p:spPr>
          <a:xfrm rot="16200000" flipH="1">
            <a:off x="891560" y="2847576"/>
            <a:ext cx="1609951" cy="390693"/>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8" idx="0"/>
          </p:cNvCxnSpPr>
          <p:nvPr/>
        </p:nvCxnSpPr>
        <p:spPr>
          <a:xfrm rot="16200000" flipV="1">
            <a:off x="678533" y="4068775"/>
            <a:ext cx="986836" cy="1098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9" idx="2"/>
          </p:cNvCxnSpPr>
          <p:nvPr/>
        </p:nvCxnSpPr>
        <p:spPr>
          <a:xfrm rot="10800000">
            <a:off x="1638349" y="2149224"/>
            <a:ext cx="929640" cy="88725"/>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3"/>
            <a:endCxn id="21" idx="7"/>
          </p:cNvCxnSpPr>
          <p:nvPr/>
        </p:nvCxnSpPr>
        <p:spPr>
          <a:xfrm rot="5400000">
            <a:off x="3269546" y="4610224"/>
            <a:ext cx="923002" cy="58211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9" idx="3"/>
            <a:endCxn id="15" idx="7"/>
          </p:cNvCxnSpPr>
          <p:nvPr/>
        </p:nvCxnSpPr>
        <p:spPr>
          <a:xfrm rot="5400000">
            <a:off x="1460154" y="3372117"/>
            <a:ext cx="2185190" cy="110826"/>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1" idx="0"/>
            <a:endCxn id="17" idx="4"/>
          </p:cNvCxnSpPr>
          <p:nvPr/>
        </p:nvCxnSpPr>
        <p:spPr>
          <a:xfrm rot="16200000" flipV="1">
            <a:off x="2161344" y="4140949"/>
            <a:ext cx="1862625" cy="50069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2" idx="3"/>
          </p:cNvCxnSpPr>
          <p:nvPr/>
        </p:nvCxnSpPr>
        <p:spPr>
          <a:xfrm rot="5400000">
            <a:off x="698093" y="2616714"/>
            <a:ext cx="1125048" cy="2871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Oval 50"/>
          <p:cNvSpPr>
            <a:spLocks noChangeAspect="1"/>
          </p:cNvSpPr>
          <p:nvPr/>
        </p:nvSpPr>
        <p:spPr>
          <a:xfrm>
            <a:off x="6138107" y="2040724"/>
            <a:ext cx="393192" cy="390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52" name="Oval 51"/>
          <p:cNvSpPr>
            <a:spLocks noChangeAspect="1"/>
          </p:cNvSpPr>
          <p:nvPr/>
        </p:nvSpPr>
        <p:spPr>
          <a:xfrm>
            <a:off x="6138107" y="2583924"/>
            <a:ext cx="393192" cy="390800"/>
          </a:xfrm>
          <a:prstGeom prst="ellipse">
            <a:avLst/>
          </a:prstGeom>
          <a:solidFill>
            <a:srgbClr val="28FF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816763" y="2040724"/>
            <a:ext cx="1848136" cy="369332"/>
          </a:xfrm>
          <a:prstGeom prst="rect">
            <a:avLst/>
          </a:prstGeom>
          <a:noFill/>
        </p:spPr>
        <p:txBody>
          <a:bodyPr wrap="square" rtlCol="0">
            <a:spAutoFit/>
          </a:bodyPr>
          <a:lstStyle/>
          <a:p>
            <a:r>
              <a:rPr lang="en-US" dirty="0" smtClean="0"/>
              <a:t>Infected</a:t>
            </a:r>
            <a:endParaRPr lang="en-US" dirty="0"/>
          </a:p>
        </p:txBody>
      </p:sp>
      <p:sp>
        <p:nvSpPr>
          <p:cNvPr id="54" name="TextBox 53"/>
          <p:cNvSpPr txBox="1"/>
          <p:nvPr/>
        </p:nvSpPr>
        <p:spPr>
          <a:xfrm>
            <a:off x="6816763" y="2562456"/>
            <a:ext cx="1848136" cy="369332"/>
          </a:xfrm>
          <a:prstGeom prst="rect">
            <a:avLst/>
          </a:prstGeom>
          <a:noFill/>
        </p:spPr>
        <p:txBody>
          <a:bodyPr wrap="square" rtlCol="0">
            <a:spAutoFit/>
          </a:bodyPr>
          <a:lstStyle/>
          <a:p>
            <a:r>
              <a:rPr lang="en-US" dirty="0" smtClean="0"/>
              <a:t>Not Infected</a:t>
            </a:r>
            <a:endParaRPr lang="en-US" dirty="0"/>
          </a:p>
        </p:txBody>
      </p:sp>
      <p:sp>
        <p:nvSpPr>
          <p:cNvPr id="55" name="Oval 54"/>
          <p:cNvSpPr/>
          <p:nvPr/>
        </p:nvSpPr>
        <p:spPr>
          <a:xfrm>
            <a:off x="2567989" y="2100786"/>
            <a:ext cx="274320" cy="27432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56" name="Oval 55"/>
          <p:cNvSpPr/>
          <p:nvPr/>
        </p:nvSpPr>
        <p:spPr>
          <a:xfrm>
            <a:off x="952549" y="3334581"/>
            <a:ext cx="274320" cy="27432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57" name="Oval 56"/>
          <p:cNvSpPr/>
          <p:nvPr/>
        </p:nvSpPr>
        <p:spPr>
          <a:xfrm>
            <a:off x="2263189" y="4479952"/>
            <a:ext cx="274320" cy="27432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58" name="Oval 57"/>
          <p:cNvSpPr/>
          <p:nvPr/>
        </p:nvSpPr>
        <p:spPr>
          <a:xfrm>
            <a:off x="3844771" y="2649548"/>
            <a:ext cx="274320" cy="27432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cxnSp>
        <p:nvCxnSpPr>
          <p:cNvPr id="45" name="Straight Arrow Connector 44"/>
          <p:cNvCxnSpPr/>
          <p:nvPr/>
        </p:nvCxnSpPr>
        <p:spPr>
          <a:xfrm rot="10800000">
            <a:off x="2802566" y="2335352"/>
            <a:ext cx="1042634" cy="45177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0800000" flipV="1">
            <a:off x="2939727" y="2924282"/>
            <a:ext cx="976127" cy="301970"/>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10800000">
            <a:off x="2069914" y="4028598"/>
            <a:ext cx="1912447" cy="314610"/>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H="1">
            <a:off x="891990" y="2847992"/>
            <a:ext cx="1609951" cy="390693"/>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6200000" flipV="1">
            <a:off x="678963" y="4069191"/>
            <a:ext cx="986836" cy="10983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0800000">
            <a:off x="1638779" y="2149640"/>
            <a:ext cx="929640" cy="8872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3269976" y="4610640"/>
            <a:ext cx="923002" cy="582113"/>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5400000">
            <a:off x="1460584" y="3372533"/>
            <a:ext cx="2185190" cy="11082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16200000" flipV="1">
            <a:off x="2161774" y="4141365"/>
            <a:ext cx="1862625" cy="50069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a:off x="698523" y="2617130"/>
            <a:ext cx="1125048" cy="287170"/>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epidemic on a finite graph?</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20</a:t>
            </a:fld>
            <a:endParaRPr lang="en-US"/>
          </a:p>
        </p:txBody>
      </p:sp>
      <p:pic>
        <p:nvPicPr>
          <p:cNvPr id="9" name="Picture 8" descr="reg_epidemic.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1999" y="1417638"/>
            <a:ext cx="4784918" cy="4784918"/>
          </a:xfrm>
          <a:prstGeom prst="rect">
            <a:avLst/>
          </a:prstGeom>
        </p:spPr>
      </p:pic>
      <p:sp>
        <p:nvSpPr>
          <p:cNvPr id="10" name="Oval 9"/>
          <p:cNvSpPr>
            <a:spLocks noChangeAspect="1"/>
          </p:cNvSpPr>
          <p:nvPr/>
        </p:nvSpPr>
        <p:spPr>
          <a:xfrm>
            <a:off x="6160008" y="1834590"/>
            <a:ext cx="393192" cy="390800"/>
          </a:xfrm>
          <a:prstGeom prst="ellipse">
            <a:avLst/>
          </a:prstGeom>
          <a:solidFill>
            <a:srgbClr val="FB01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60008" y="2377790"/>
            <a:ext cx="393192" cy="390800"/>
          </a:xfrm>
          <a:prstGeom prst="ellipse">
            <a:avLst/>
          </a:prstGeom>
          <a:solidFill>
            <a:srgbClr val="28FF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838664" y="1834590"/>
            <a:ext cx="1848136" cy="369332"/>
          </a:xfrm>
          <a:prstGeom prst="rect">
            <a:avLst/>
          </a:prstGeom>
          <a:noFill/>
        </p:spPr>
        <p:txBody>
          <a:bodyPr wrap="square" rtlCol="0">
            <a:spAutoFit/>
          </a:bodyPr>
          <a:lstStyle/>
          <a:p>
            <a:r>
              <a:rPr lang="en-US" dirty="0" smtClean="0"/>
              <a:t>Infected</a:t>
            </a:r>
            <a:endParaRPr lang="en-US" dirty="0"/>
          </a:p>
        </p:txBody>
      </p:sp>
      <p:sp>
        <p:nvSpPr>
          <p:cNvPr id="13" name="TextBox 12"/>
          <p:cNvSpPr txBox="1"/>
          <p:nvPr/>
        </p:nvSpPr>
        <p:spPr>
          <a:xfrm>
            <a:off x="6838664" y="2356322"/>
            <a:ext cx="1848136" cy="369332"/>
          </a:xfrm>
          <a:prstGeom prst="rect">
            <a:avLst/>
          </a:prstGeom>
          <a:noFill/>
        </p:spPr>
        <p:txBody>
          <a:bodyPr wrap="square" rtlCol="0">
            <a:spAutoFit/>
          </a:bodyPr>
          <a:lstStyle/>
          <a:p>
            <a:r>
              <a:rPr lang="en-US" dirty="0" smtClean="0"/>
              <a:t>Not Infected</a:t>
            </a:r>
            <a:endParaRPr lang="en-US" dirty="0"/>
          </a:p>
        </p:txBody>
      </p:sp>
      <p:sp>
        <p:nvSpPr>
          <p:cNvPr id="14" name="TextBox 13"/>
          <p:cNvSpPr txBox="1"/>
          <p:nvPr/>
        </p:nvSpPr>
        <p:spPr>
          <a:xfrm>
            <a:off x="5970263" y="3321801"/>
            <a:ext cx="2716537" cy="646331"/>
          </a:xfrm>
          <a:prstGeom prst="rect">
            <a:avLst/>
          </a:prstGeom>
          <a:noFill/>
        </p:spPr>
        <p:txBody>
          <a:bodyPr wrap="square" rtlCol="0">
            <a:spAutoFit/>
          </a:bodyPr>
          <a:lstStyle/>
          <a:p>
            <a:r>
              <a:rPr lang="en-US" dirty="0" smtClean="0"/>
              <a:t>We would call this an epidemic, right?</a:t>
            </a:r>
            <a:endParaRPr lang="en-US" dirty="0"/>
          </a:p>
        </p:txBody>
      </p:sp>
      <p:sp>
        <p:nvSpPr>
          <p:cNvPr id="15" name="TextBox 14"/>
          <p:cNvSpPr txBox="1"/>
          <p:nvPr/>
        </p:nvSpPr>
        <p:spPr>
          <a:xfrm>
            <a:off x="6160008" y="4455782"/>
            <a:ext cx="2716537" cy="369332"/>
          </a:xfrm>
          <a:prstGeom prst="rect">
            <a:avLst/>
          </a:prstGeom>
          <a:noFill/>
        </p:spPr>
        <p:txBody>
          <a:bodyPr wrap="square" rtlCol="0">
            <a:spAutoFit/>
          </a:bodyPr>
          <a:lstStyle/>
          <a:p>
            <a:r>
              <a:rPr lang="en-US" dirty="0" smtClean="0"/>
              <a:t>And now?</a:t>
            </a:r>
            <a:endParaRPr lang="en-US" dirty="0"/>
          </a:p>
        </p:txBody>
      </p:sp>
      <p:pic>
        <p:nvPicPr>
          <p:cNvPr id="16" name="Picture 15" descr="reg_epidemic_embed.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4605" y="1417638"/>
            <a:ext cx="4782312" cy="4782312"/>
          </a:xfrm>
          <a:prstGeom prst="rect">
            <a:avLst/>
          </a:prstGeom>
        </p:spPr>
      </p:pic>
      <p:pic>
        <p:nvPicPr>
          <p:cNvPr id="17" name="Picture 16" descr="reg_epidemic.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81404" y="3729124"/>
            <a:ext cx="2386584" cy="2386584"/>
          </a:xfrm>
          <a:prstGeom prst="rect">
            <a:avLst/>
          </a:prstGeom>
        </p:spPr>
      </p:pic>
      <p:sp>
        <p:nvSpPr>
          <p:cNvPr id="18" name="TextBox 17"/>
          <p:cNvSpPr txBox="1"/>
          <p:nvPr/>
        </p:nvSpPr>
        <p:spPr>
          <a:xfrm>
            <a:off x="5970263" y="5221524"/>
            <a:ext cx="2716537" cy="646331"/>
          </a:xfrm>
          <a:prstGeom prst="rect">
            <a:avLst/>
          </a:prstGeom>
          <a:noFill/>
        </p:spPr>
        <p:txBody>
          <a:bodyPr wrap="square" rtlCol="0">
            <a:spAutoFit/>
          </a:bodyPr>
          <a:lstStyle/>
          <a:p>
            <a:r>
              <a:rPr lang="en-US" dirty="0" smtClean="0"/>
              <a:t>Epidemics </a:t>
            </a:r>
            <a:r>
              <a:rPr lang="en-US" i="1" dirty="0" smtClean="0"/>
              <a:t>saturate</a:t>
            </a:r>
            <a:r>
              <a:rPr lang="en-US" dirty="0" smtClean="0"/>
              <a:t> the graph</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epidemic on a finite graph?</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21</a:t>
            </a:fld>
            <a:endParaRPr lang="en-US"/>
          </a:p>
        </p:txBody>
      </p:sp>
      <p:pic>
        <p:nvPicPr>
          <p:cNvPr id="16" name="Picture 15" descr="reg_epidemic_embed.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109" y="1591334"/>
            <a:ext cx="4452205" cy="4452205"/>
          </a:xfrm>
          <a:prstGeom prst="rect">
            <a:avLst/>
          </a:prstGeom>
        </p:spPr>
      </p:pic>
      <p:pic>
        <p:nvPicPr>
          <p:cNvPr id="19" name="Picture 18" descr="diffuse epidemic.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612886" y="1580478"/>
            <a:ext cx="4453128" cy="4453128"/>
          </a:xfrm>
          <a:prstGeom prst="rect">
            <a:avLst/>
          </a:prstGeom>
        </p:spPr>
      </p:pic>
      <p:sp>
        <p:nvSpPr>
          <p:cNvPr id="20" name="TextBox 19"/>
          <p:cNvSpPr txBox="1"/>
          <p:nvPr/>
        </p:nvSpPr>
        <p:spPr>
          <a:xfrm>
            <a:off x="1801934" y="1232972"/>
            <a:ext cx="5557772" cy="369332"/>
          </a:xfrm>
          <a:prstGeom prst="rect">
            <a:avLst/>
          </a:prstGeom>
          <a:noFill/>
        </p:spPr>
        <p:txBody>
          <a:bodyPr wrap="square" rtlCol="0">
            <a:spAutoFit/>
          </a:bodyPr>
          <a:lstStyle/>
          <a:p>
            <a:pPr algn="ctr"/>
            <a:r>
              <a:rPr lang="en-US" dirty="0" smtClean="0"/>
              <a:t>Same number of red dots</a:t>
            </a:r>
            <a:endParaRPr lang="en-US" dirty="0"/>
          </a:p>
        </p:txBody>
      </p:sp>
      <p:sp>
        <p:nvSpPr>
          <p:cNvPr id="22" name="TextBox 21"/>
          <p:cNvSpPr txBox="1"/>
          <p:nvPr/>
        </p:nvSpPr>
        <p:spPr>
          <a:xfrm>
            <a:off x="6001437" y="6033184"/>
            <a:ext cx="2716537" cy="646331"/>
          </a:xfrm>
          <a:prstGeom prst="rect">
            <a:avLst/>
          </a:prstGeom>
          <a:noFill/>
        </p:spPr>
        <p:txBody>
          <a:bodyPr wrap="square" rtlCol="0">
            <a:spAutoFit/>
          </a:bodyPr>
          <a:lstStyle/>
          <a:p>
            <a:r>
              <a:rPr lang="en-US" dirty="0" smtClean="0"/>
              <a:t>Epidemics </a:t>
            </a:r>
            <a:r>
              <a:rPr lang="en-US" i="1" dirty="0" smtClean="0"/>
              <a:t>saturate</a:t>
            </a:r>
            <a:r>
              <a:rPr lang="en-US" dirty="0" smtClean="0"/>
              <a:t> the graph</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Sub-epidemic cascade size</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22</a:t>
            </a:fld>
            <a:endParaRPr lang="en-US"/>
          </a:p>
        </p:txBody>
      </p:sp>
      <p:pic>
        <p:nvPicPr>
          <p:cNvPr id="7" name="Picture 6" descr="small random tre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806449"/>
            <a:ext cx="2994793" cy="2537255"/>
          </a:xfrm>
          <a:prstGeom prst="rect">
            <a:avLst/>
          </a:prstGeom>
        </p:spPr>
      </p:pic>
      <p:sp>
        <p:nvSpPr>
          <p:cNvPr id="20" name="TextBox 19"/>
          <p:cNvSpPr txBox="1"/>
          <p:nvPr/>
        </p:nvSpPr>
        <p:spPr>
          <a:xfrm>
            <a:off x="3918663" y="1639191"/>
            <a:ext cx="4768137" cy="2985433"/>
          </a:xfrm>
          <a:prstGeom prst="rect">
            <a:avLst/>
          </a:prstGeom>
          <a:noFill/>
        </p:spPr>
        <p:txBody>
          <a:bodyPr wrap="square" rtlCol="0">
            <a:spAutoFit/>
          </a:bodyPr>
          <a:lstStyle/>
          <a:p>
            <a:r>
              <a:rPr lang="en-US" sz="2800" dirty="0" smtClean="0"/>
              <a:t>Reproductive number, R</a:t>
            </a:r>
            <a:r>
              <a:rPr lang="en-US" sz="2800" baseline="-25000" dirty="0" smtClean="0"/>
              <a:t>0</a:t>
            </a:r>
            <a:r>
              <a:rPr lang="en-US" sz="2800" dirty="0" smtClean="0"/>
              <a:t> is the average number of new spreaders reached by each spreader. </a:t>
            </a:r>
          </a:p>
          <a:p>
            <a:pPr algn="ctr"/>
            <a:r>
              <a:rPr lang="en-US" sz="2800" dirty="0" smtClean="0"/>
              <a:t>R</a:t>
            </a:r>
            <a:r>
              <a:rPr lang="en-US" sz="2800" baseline="-25000" dirty="0" smtClean="0"/>
              <a:t>0</a:t>
            </a:r>
            <a:r>
              <a:rPr lang="en-US" sz="2800" dirty="0" smtClean="0"/>
              <a:t> &lt; 1  ⇒  No Epidemic</a:t>
            </a:r>
          </a:p>
          <a:p>
            <a:pPr algn="ctr"/>
            <a:endParaRPr lang="en-US" sz="2400" dirty="0" smtClean="0"/>
          </a:p>
          <a:p>
            <a:endParaRPr lang="en-US" sz="2400" dirty="0"/>
          </a:p>
        </p:txBody>
      </p:sp>
      <p:pic>
        <p:nvPicPr>
          <p:cNvPr id="21" name="Picture 2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21200" y="4215137"/>
            <a:ext cx="2032000" cy="482600"/>
          </a:xfrm>
          <a:prstGeom prst="rect">
            <a:avLst/>
          </a:prstGeom>
        </p:spPr>
      </p:pic>
      <p:sp>
        <p:nvSpPr>
          <p:cNvPr id="22" name="TextBox 21"/>
          <p:cNvSpPr txBox="1"/>
          <p:nvPr/>
        </p:nvSpPr>
        <p:spPr>
          <a:xfrm>
            <a:off x="4712036" y="5108404"/>
            <a:ext cx="1375037" cy="923330"/>
          </a:xfrm>
          <a:prstGeom prst="rect">
            <a:avLst/>
          </a:prstGeom>
          <a:noFill/>
        </p:spPr>
        <p:txBody>
          <a:bodyPr wrap="square" rtlCol="0">
            <a:spAutoFit/>
          </a:bodyPr>
          <a:lstStyle/>
          <a:p>
            <a:r>
              <a:rPr lang="en-US" dirty="0" smtClean="0"/>
              <a:t>Average number of friends</a:t>
            </a:r>
            <a:endParaRPr lang="en-US" dirty="0"/>
          </a:p>
        </p:txBody>
      </p:sp>
      <p:sp>
        <p:nvSpPr>
          <p:cNvPr id="23" name="TextBox 22"/>
          <p:cNvSpPr txBox="1"/>
          <p:nvPr/>
        </p:nvSpPr>
        <p:spPr>
          <a:xfrm>
            <a:off x="6379835" y="5293070"/>
            <a:ext cx="1599245" cy="369332"/>
          </a:xfrm>
          <a:prstGeom prst="rect">
            <a:avLst/>
          </a:prstGeom>
          <a:noFill/>
        </p:spPr>
        <p:txBody>
          <a:bodyPr wrap="square" rtlCol="0">
            <a:spAutoFit/>
          </a:bodyPr>
          <a:lstStyle/>
          <a:p>
            <a:r>
              <a:rPr lang="en-US" dirty="0" smtClean="0"/>
              <a:t>Transmissibility</a:t>
            </a:r>
            <a:endParaRPr lang="en-US" dirty="0"/>
          </a:p>
        </p:txBody>
      </p:sp>
      <p:cxnSp>
        <p:nvCxnSpPr>
          <p:cNvPr id="25" name="Straight Arrow Connector 24"/>
          <p:cNvCxnSpPr>
            <a:stCxn id="22" idx="0"/>
          </p:cNvCxnSpPr>
          <p:nvPr/>
        </p:nvCxnSpPr>
        <p:spPr>
          <a:xfrm rot="5400000" flipH="1" flipV="1">
            <a:off x="5393055" y="4704238"/>
            <a:ext cx="410667" cy="397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V="1">
            <a:off x="6295621" y="4781952"/>
            <a:ext cx="595333" cy="426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6" name="Content Placeholder 5" descr="galton watson.pdf"/>
          <p:cNvPicPr>
            <a:picLocks noGrp="1" noChangeAspect="1"/>
          </p:cNvPicPr>
          <p:nvPr>
            <p:ph idx="1"/>
          </p:nvPr>
        </p:nvPicPr>
        <mc:AlternateContent>
          <mc:Choice xmlns:ma="http://schemas.microsoft.com/office/mac/drawingml/2008/main" Requires="ma">
            <p:blipFill>
              <a:blip r:embed="rId3"/>
              <a:srcRect l="-3792" r="-3792"/>
              <a:stretch>
                <a:fillRect/>
              </a:stretch>
            </p:blipFill>
          </mc:Choice>
          <mc:Fallback>
            <p:blipFill>
              <a:blip r:embed="rId4"/>
              <a:srcRect l="-3792" r="-3792"/>
              <a:stretch>
                <a:fillRect/>
              </a:stretch>
            </p:blipFill>
          </mc:Fallback>
        </mc:AlternateContent>
        <p:spPr>
          <a:xfrm>
            <a:off x="3388339" y="2257355"/>
            <a:ext cx="5755661" cy="3165392"/>
          </a:xfrm>
        </p:spPr>
      </p:pic>
      <p:sp>
        <p:nvSpPr>
          <p:cNvPr id="5" name="Slide Number Placeholder 4"/>
          <p:cNvSpPr>
            <a:spLocks noGrp="1"/>
          </p:cNvSpPr>
          <p:nvPr>
            <p:ph type="sldNum" sz="quarter" idx="12"/>
          </p:nvPr>
        </p:nvSpPr>
        <p:spPr/>
        <p:txBody>
          <a:bodyPr/>
          <a:lstStyle/>
          <a:p>
            <a:fld id="{9D07F524-8EAB-ED40-84B9-FEB1F388A87F}" type="slidenum">
              <a:rPr lang="en-US" smtClean="0"/>
              <a:pPr/>
              <a:t>23</a:t>
            </a:fld>
            <a:endParaRPr lang="en-US"/>
          </a:p>
        </p:txBody>
      </p:sp>
      <p:pic>
        <p:nvPicPr>
          <p:cNvPr id="7" name="Picture 6" descr="small random tree.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7200" y="2251640"/>
            <a:ext cx="2994793" cy="2537255"/>
          </a:xfrm>
          <a:prstGeom prst="rect">
            <a:avLst/>
          </a:prstGeom>
        </p:spPr>
      </p:pic>
      <p:cxnSp>
        <p:nvCxnSpPr>
          <p:cNvPr id="14" name="Straight Connector 13"/>
          <p:cNvCxnSpPr/>
          <p:nvPr/>
        </p:nvCxnSpPr>
        <p:spPr>
          <a:xfrm rot="5400000">
            <a:off x="8007052" y="5121414"/>
            <a:ext cx="711712" cy="1588"/>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852195" y="5478064"/>
            <a:ext cx="3986575" cy="646331"/>
          </a:xfrm>
          <a:prstGeom prst="rect">
            <a:avLst/>
          </a:prstGeom>
          <a:noFill/>
        </p:spPr>
        <p:txBody>
          <a:bodyPr wrap="square" rtlCol="0">
            <a:spAutoFit/>
          </a:bodyPr>
          <a:lstStyle/>
          <a:p>
            <a:r>
              <a:rPr lang="en-US" dirty="0" smtClean="0"/>
              <a:t>Transmissibility of almost all </a:t>
            </a:r>
            <a:r>
              <a:rPr lang="en-US" dirty="0" err="1" smtClean="0"/>
              <a:t>Digg</a:t>
            </a:r>
            <a:r>
              <a:rPr lang="en-US" dirty="0" smtClean="0"/>
              <a:t> stories fall within width of this line?!</a:t>
            </a:r>
            <a:endParaRPr lang="en-US" dirty="0"/>
          </a:p>
        </p:txBody>
      </p:sp>
      <p:pic>
        <p:nvPicPr>
          <p:cNvPr id="17" name="Picture 1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57200" y="739785"/>
            <a:ext cx="7962900" cy="1028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Saturation on a real graph</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24</a:t>
            </a:fld>
            <a:endParaRPr lang="en-US"/>
          </a:p>
        </p:txBody>
      </p:sp>
      <p:pic>
        <p:nvPicPr>
          <p:cNvPr id="6" name="Content Placeholder 5" descr="cascade_fig.png"/>
          <p:cNvPicPr>
            <a:picLocks noChangeAspect="1"/>
          </p:cNvPicPr>
          <p:nvPr/>
        </p:nvPicPr>
        <p:blipFill>
          <a:blip r:embed="rId3"/>
          <a:srcRect l="-25104" r="-25104"/>
          <a:stretch>
            <a:fillRect/>
          </a:stretch>
        </p:blipFill>
        <p:spPr>
          <a:xfrm>
            <a:off x="171861" y="1417638"/>
            <a:ext cx="7332592" cy="4032643"/>
          </a:xfrm>
          <a:prstGeom prst="rect">
            <a:avLst/>
          </a:prstGeom>
        </p:spPr>
      </p:pic>
      <p:sp>
        <p:nvSpPr>
          <p:cNvPr id="8" name="Oval 7"/>
          <p:cNvSpPr/>
          <p:nvPr/>
        </p:nvSpPr>
        <p:spPr>
          <a:xfrm>
            <a:off x="4016359" y="2952711"/>
            <a:ext cx="499332" cy="1020423"/>
          </a:xfrm>
          <a:prstGeom prst="ellipse">
            <a:avLst/>
          </a:prstGeom>
          <a:noFill/>
          <a:ln w="38100">
            <a:solidFill>
              <a:srgbClr val="FF0000"/>
            </a:solidFill>
          </a:ln>
          <a:effectLst/>
          <a:scene3d>
            <a:camera prst="orthographicFront">
              <a:rot lat="0" lon="0" rev="27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47889" y="3007201"/>
            <a:ext cx="597457" cy="1975290"/>
          </a:xfrm>
          <a:prstGeom prst="ellipse">
            <a:avLst/>
          </a:prstGeom>
          <a:noFill/>
          <a:ln w="38100">
            <a:solidFill>
              <a:srgbClr val="FF0000"/>
            </a:solidFill>
          </a:ln>
          <a:effectLst/>
          <a:scene3d>
            <a:camera prst="orthographicFront">
              <a:rot lat="0" lon="0" rev="199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fans_distribution_with_fit.png"/>
          <p:cNvPicPr>
            <a:picLocks noGrp="1" noChangeAspect="1"/>
          </p:cNvPicPr>
          <p:nvPr>
            <p:ph idx="1"/>
          </p:nvPr>
        </p:nvPicPr>
        <p:blipFill>
          <a:blip r:embed="rId2"/>
          <a:srcRect l="-20298" r="-20298"/>
          <a:stretch>
            <a:fillRect/>
          </a:stretch>
        </p:blipFill>
        <p:spPr/>
      </p:pic>
      <p:sp>
        <p:nvSpPr>
          <p:cNvPr id="5" name="Slide Number Placeholder 4"/>
          <p:cNvSpPr>
            <a:spLocks noGrp="1"/>
          </p:cNvSpPr>
          <p:nvPr>
            <p:ph type="sldNum" sz="quarter" idx="12"/>
          </p:nvPr>
        </p:nvSpPr>
        <p:spPr/>
        <p:txBody>
          <a:bodyPr/>
          <a:lstStyle/>
          <a:p>
            <a:fld id="{9D07F524-8EAB-ED40-84B9-FEB1F388A87F}"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transmissibility.png"/>
          <p:cNvPicPr>
            <a:picLocks noGrp="1" noChangeAspect="1"/>
          </p:cNvPicPr>
          <p:nvPr>
            <p:ph idx="1"/>
          </p:nvPr>
        </p:nvPicPr>
        <p:blipFill>
          <a:blip r:embed="rId2"/>
          <a:srcRect l="-20298" r="-20298"/>
          <a:stretch>
            <a:fillRect/>
          </a:stretch>
        </p:blipFill>
        <p:spPr/>
      </p:pic>
      <p:sp>
        <p:nvSpPr>
          <p:cNvPr id="5" name="Slide Number Placeholder 4"/>
          <p:cNvSpPr>
            <a:spLocks noGrp="1"/>
          </p:cNvSpPr>
          <p:nvPr>
            <p:ph type="sldNum" sz="quarter" idx="12"/>
          </p:nvPr>
        </p:nvSpPr>
        <p:spPr/>
        <p:txBody>
          <a:bodyPr/>
          <a:lstStyle/>
          <a:p>
            <a:fld id="{9D07F524-8EAB-ED40-84B9-FEB1F388A87F}"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4397"/>
            <a:ext cx="8229600" cy="5244180"/>
          </a:xfrm>
        </p:spPr>
        <p:txBody>
          <a:bodyPr>
            <a:normAutofit lnSpcReduction="10000"/>
          </a:bodyPr>
          <a:lstStyle/>
          <a:p>
            <a:r>
              <a:rPr lang="en-US" dirty="0" smtClean="0"/>
              <a:t>What is an epidemic? We observe many cascades that:</a:t>
            </a:r>
          </a:p>
          <a:p>
            <a:pPr lvl="1"/>
            <a:r>
              <a:rPr lang="en-US" dirty="0" smtClean="0"/>
              <a:t> Grow quickly initially</a:t>
            </a:r>
          </a:p>
          <a:p>
            <a:pPr lvl="1"/>
            <a:r>
              <a:rPr lang="en-US" dirty="0" smtClean="0"/>
              <a:t> But remain too small for standard (viral) epidemic models </a:t>
            </a:r>
          </a:p>
          <a:p>
            <a:pPr lvl="1"/>
            <a:endParaRPr lang="en-US" dirty="0" smtClean="0"/>
          </a:p>
          <a:p>
            <a:r>
              <a:rPr lang="en-US" dirty="0" smtClean="0"/>
              <a:t>Information cascades differ:</a:t>
            </a:r>
          </a:p>
          <a:p>
            <a:pPr lvl="1"/>
            <a:r>
              <a:rPr lang="en-US" dirty="0" smtClean="0"/>
              <a:t>Response to repeated exposure is important on </a:t>
            </a:r>
            <a:r>
              <a:rPr lang="en-US" dirty="0" err="1" smtClean="0"/>
              <a:t>Digg</a:t>
            </a:r>
            <a:r>
              <a:rPr lang="en-US" dirty="0" smtClean="0"/>
              <a:t> (and Twitter)</a:t>
            </a:r>
          </a:p>
          <a:p>
            <a:pPr lvl="1"/>
            <a:r>
              <a:rPr lang="en-US" dirty="0" smtClean="0"/>
              <a:t>Drastically alters predictions about size of epidemics</a:t>
            </a:r>
          </a:p>
          <a:p>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epidemic?</a:t>
            </a:r>
            <a:endParaRPr lang="en-US" dirty="0"/>
          </a:p>
        </p:txBody>
      </p:sp>
      <p:sp>
        <p:nvSpPr>
          <p:cNvPr id="5" name="Slide Number Placeholder 4"/>
          <p:cNvSpPr>
            <a:spLocks noGrp="1"/>
          </p:cNvSpPr>
          <p:nvPr>
            <p:ph type="sldNum" sz="quarter" idx="12"/>
          </p:nvPr>
        </p:nvSpPr>
        <p:spPr/>
        <p:txBody>
          <a:bodyPr/>
          <a:lstStyle/>
          <a:p>
            <a:fld id="{9D07F524-8EAB-ED40-84B9-FEB1F388A87F}" type="slidenum">
              <a:rPr lang="en-US" smtClean="0"/>
              <a:pPr/>
              <a:t>4</a:t>
            </a:fld>
            <a:endParaRPr lang="en-US"/>
          </a:p>
        </p:txBody>
      </p:sp>
      <p:sp>
        <p:nvSpPr>
          <p:cNvPr id="6" name="TextBox 5"/>
          <p:cNvSpPr txBox="1"/>
          <p:nvPr/>
        </p:nvSpPr>
        <p:spPr>
          <a:xfrm>
            <a:off x="250955" y="3929710"/>
            <a:ext cx="1550979" cy="646331"/>
          </a:xfrm>
          <a:prstGeom prst="rect">
            <a:avLst/>
          </a:prstGeom>
          <a:noFill/>
        </p:spPr>
        <p:txBody>
          <a:bodyPr wrap="square" rtlCol="0">
            <a:spAutoFit/>
          </a:bodyPr>
          <a:lstStyle/>
          <a:p>
            <a:r>
              <a:rPr lang="en-US" dirty="0" smtClean="0"/>
              <a:t>Fraction of nodes infected</a:t>
            </a:r>
            <a:endParaRPr lang="en-US" dirty="0"/>
          </a:p>
        </p:txBody>
      </p:sp>
      <p:cxnSp>
        <p:nvCxnSpPr>
          <p:cNvPr id="7" name="Straight Connector 6"/>
          <p:cNvCxnSpPr/>
          <p:nvPr/>
        </p:nvCxnSpPr>
        <p:spPr>
          <a:xfrm rot="5400000">
            <a:off x="708305" y="4358531"/>
            <a:ext cx="310118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62072" y="5907534"/>
            <a:ext cx="61333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47772" y="5740052"/>
            <a:ext cx="228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47772" y="2806352"/>
            <a:ext cx="228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80449" y="2608986"/>
            <a:ext cx="1181677" cy="369332"/>
          </a:xfrm>
          <a:prstGeom prst="rect">
            <a:avLst/>
          </a:prstGeom>
          <a:noFill/>
        </p:spPr>
        <p:txBody>
          <a:bodyPr wrap="square" rtlCol="0">
            <a:spAutoFit/>
          </a:bodyPr>
          <a:lstStyle/>
          <a:p>
            <a:pPr algn="ctr"/>
            <a:r>
              <a:rPr lang="en-US" dirty="0" smtClean="0"/>
              <a:t>1</a:t>
            </a:r>
            <a:endParaRPr lang="en-US" dirty="0"/>
          </a:p>
        </p:txBody>
      </p:sp>
      <p:cxnSp>
        <p:nvCxnSpPr>
          <p:cNvPr id="12" name="Straight Connector 11"/>
          <p:cNvCxnSpPr/>
          <p:nvPr/>
        </p:nvCxnSpPr>
        <p:spPr>
          <a:xfrm flipV="1">
            <a:off x="2376372" y="5740052"/>
            <a:ext cx="234870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Arc 12"/>
          <p:cNvSpPr/>
          <p:nvPr/>
        </p:nvSpPr>
        <p:spPr>
          <a:xfrm flipH="1">
            <a:off x="4725076" y="2835184"/>
            <a:ext cx="7264401" cy="5816599"/>
          </a:xfrm>
          <a:prstGeom prst="arc">
            <a:avLst>
              <a:gd name="adj1" fmla="val 16213689"/>
              <a:gd name="adj2" fmla="val 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rot="10800000" flipV="1">
            <a:off x="4757643" y="5211475"/>
            <a:ext cx="609600" cy="45400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99248" y="6095692"/>
            <a:ext cx="4266024" cy="369332"/>
          </a:xfrm>
          <a:prstGeom prst="rect">
            <a:avLst/>
          </a:prstGeom>
          <a:solidFill>
            <a:schemeClr val="bg1"/>
          </a:solidFill>
        </p:spPr>
        <p:txBody>
          <a:bodyPr wrap="square" rtlCol="0">
            <a:spAutoFit/>
          </a:bodyPr>
          <a:lstStyle/>
          <a:p>
            <a:pPr algn="ctr"/>
            <a:r>
              <a:rPr lang="en-US" dirty="0" smtClean="0"/>
              <a:t>Transmissibility, </a:t>
            </a:r>
            <a:r>
              <a:rPr lang="en-US" dirty="0" err="1" smtClean="0"/>
              <a:t>λ</a:t>
            </a:r>
            <a:endParaRPr lang="en-US" dirty="0"/>
          </a:p>
        </p:txBody>
      </p:sp>
      <p:sp>
        <p:nvSpPr>
          <p:cNvPr id="17" name="TextBox 16"/>
          <p:cNvSpPr txBox="1"/>
          <p:nvPr/>
        </p:nvSpPr>
        <p:spPr>
          <a:xfrm>
            <a:off x="5367243" y="4841577"/>
            <a:ext cx="2166143" cy="923330"/>
          </a:xfrm>
          <a:prstGeom prst="rect">
            <a:avLst/>
          </a:prstGeom>
          <a:noFill/>
        </p:spPr>
        <p:txBody>
          <a:bodyPr wrap="square" rtlCol="0">
            <a:spAutoFit/>
          </a:bodyPr>
          <a:lstStyle/>
          <a:p>
            <a:r>
              <a:rPr lang="en-US" dirty="0" smtClean="0"/>
              <a:t>Epidemic threshold</a:t>
            </a:r>
          </a:p>
          <a:p>
            <a:r>
              <a:rPr lang="en-US" dirty="0" smtClean="0"/>
              <a:t>predicted for many</a:t>
            </a:r>
          </a:p>
          <a:p>
            <a:r>
              <a:rPr lang="en-US" dirty="0" smtClean="0"/>
              <a:t>cascade models </a:t>
            </a:r>
            <a:endParaRPr lang="en-US" dirty="0"/>
          </a:p>
        </p:txBody>
      </p:sp>
      <p:sp>
        <p:nvSpPr>
          <p:cNvPr id="18" name="TextBox 17"/>
          <p:cNvSpPr txBox="1"/>
          <p:nvPr/>
        </p:nvSpPr>
        <p:spPr>
          <a:xfrm>
            <a:off x="1080395" y="5480812"/>
            <a:ext cx="1181677" cy="369332"/>
          </a:xfrm>
          <a:prstGeom prst="rect">
            <a:avLst/>
          </a:prstGeom>
          <a:noFill/>
        </p:spPr>
        <p:txBody>
          <a:bodyPr wrap="square" rtlCol="0">
            <a:spAutoFit/>
          </a:bodyPr>
          <a:lstStyle/>
          <a:p>
            <a:pPr algn="ctr"/>
            <a:r>
              <a:rPr lang="en-US" dirty="0" smtClean="0"/>
              <a:t>0</a:t>
            </a:r>
            <a:endParaRPr lang="en-US" dirty="0"/>
          </a:p>
        </p:txBody>
      </p:sp>
      <p:sp>
        <p:nvSpPr>
          <p:cNvPr id="19" name="TextBox 18"/>
          <p:cNvSpPr txBox="1"/>
          <p:nvPr/>
        </p:nvSpPr>
        <p:spPr>
          <a:xfrm>
            <a:off x="457200" y="1417638"/>
            <a:ext cx="8498194" cy="830997"/>
          </a:xfrm>
          <a:prstGeom prst="rect">
            <a:avLst/>
          </a:prstGeom>
          <a:noFill/>
        </p:spPr>
        <p:txBody>
          <a:bodyPr wrap="square" rtlCol="0">
            <a:spAutoFit/>
          </a:bodyPr>
          <a:lstStyle/>
          <a:p>
            <a:r>
              <a:rPr lang="en-US" sz="2400" dirty="0" smtClean="0"/>
              <a:t>On an </a:t>
            </a:r>
            <a:r>
              <a:rPr lang="en-US" sz="2400" b="1" dirty="0" smtClean="0"/>
              <a:t>infinite</a:t>
            </a:r>
            <a:r>
              <a:rPr lang="en-US" sz="2400" dirty="0" smtClean="0"/>
              <a:t> graph, an epidemic is any process that spreads to a fraction of all the nodes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2757" name="Rectangle 5"/>
          <p:cNvSpPr>
            <a:spLocks noGrp="1" noChangeArrowheads="1"/>
          </p:cNvSpPr>
          <p:nvPr>
            <p:ph type="body" sz="half" idx="1"/>
          </p:nvPr>
        </p:nvSpPr>
        <p:spPr/>
        <p:txBody>
          <a:bodyPr>
            <a:normAutofit/>
          </a:bodyPr>
          <a:lstStyle/>
          <a:p>
            <a:pPr marL="0" indent="0" eaLnBrk="1" hangingPunct="1">
              <a:defRPr/>
            </a:pPr>
            <a:r>
              <a:rPr lang="en-US" sz="2400" dirty="0" smtClean="0">
                <a:ea typeface="+mn-ea"/>
                <a:cs typeface="+mn-cs"/>
              </a:rPr>
              <a:t> Users </a:t>
            </a:r>
            <a:r>
              <a:rPr lang="en-US" sz="2400" dirty="0">
                <a:effectLst>
                  <a:outerShdw blurRad="38100" dist="38100" dir="2700000" algn="tl">
                    <a:srgbClr val="DDDDDD"/>
                  </a:outerShdw>
                </a:effectLst>
                <a:ea typeface="+mn-ea"/>
                <a:cs typeface="+mn-cs"/>
              </a:rPr>
              <a:t>submit</a:t>
            </a:r>
            <a:r>
              <a:rPr lang="en-US" sz="2400" dirty="0">
                <a:ea typeface="+mn-ea"/>
                <a:cs typeface="+mn-cs"/>
              </a:rPr>
              <a:t> or </a:t>
            </a:r>
            <a:r>
              <a:rPr lang="en-US" sz="2400" dirty="0">
                <a:effectLst>
                  <a:outerShdw blurRad="38100" dist="38100" dir="2700000" algn="tl">
                    <a:srgbClr val="DDDDDD"/>
                  </a:outerShdw>
                </a:effectLst>
                <a:ea typeface="+mn-ea"/>
                <a:cs typeface="+mn-cs"/>
              </a:rPr>
              <a:t>vote</a:t>
            </a:r>
            <a:r>
              <a:rPr lang="en-US" sz="2400" dirty="0">
                <a:ea typeface="+mn-ea"/>
                <a:cs typeface="+mn-cs"/>
              </a:rPr>
              <a:t> for </a:t>
            </a:r>
            <a:r>
              <a:rPr lang="en-US" sz="2400" dirty="0" smtClean="0">
                <a:ea typeface="+mn-ea"/>
                <a:cs typeface="+mn-cs"/>
              </a:rPr>
              <a:t>(infected by) </a:t>
            </a:r>
            <a:r>
              <a:rPr lang="en-US" sz="2400" dirty="0">
                <a:ea typeface="+mn-ea"/>
                <a:cs typeface="+mn-cs"/>
              </a:rPr>
              <a:t>news stories</a:t>
            </a:r>
          </a:p>
          <a:p>
            <a:pPr lvl="2" eaLnBrk="1" hangingPunct="1">
              <a:defRPr/>
            </a:pPr>
            <a:endParaRPr lang="en-US" sz="1800" dirty="0" smtClean="0"/>
          </a:p>
          <a:p>
            <a:pPr marL="0" indent="0" eaLnBrk="1" hangingPunct="1">
              <a:defRPr/>
            </a:pPr>
            <a:r>
              <a:rPr lang="en-US" sz="2400" dirty="0" smtClean="0">
                <a:ea typeface="+mn-ea"/>
                <a:cs typeface="+mn-cs"/>
              </a:rPr>
              <a:t> Social network</a:t>
            </a:r>
          </a:p>
          <a:p>
            <a:pPr lvl="1" eaLnBrk="1" hangingPunct="1">
              <a:defRPr/>
            </a:pPr>
            <a:r>
              <a:rPr lang="en-US" sz="2000" dirty="0" smtClean="0"/>
              <a:t>Users follow ‘friends’ to see</a:t>
            </a:r>
          </a:p>
          <a:p>
            <a:pPr lvl="2" eaLnBrk="1" hangingPunct="1">
              <a:defRPr/>
            </a:pPr>
            <a:r>
              <a:rPr lang="en-US" sz="1800" dirty="0" smtClean="0"/>
              <a:t>Stories friends submit</a:t>
            </a:r>
          </a:p>
          <a:p>
            <a:pPr lvl="2" eaLnBrk="1" hangingPunct="1">
              <a:defRPr/>
            </a:pPr>
            <a:r>
              <a:rPr lang="en-US" sz="1800" dirty="0" smtClean="0"/>
              <a:t>Stories friends vote for</a:t>
            </a:r>
          </a:p>
          <a:p>
            <a:pPr marL="1371600" lvl="3" indent="0" eaLnBrk="1" hangingPunct="1">
              <a:buNone/>
              <a:defRPr/>
            </a:pPr>
            <a:endParaRPr lang="en-US" sz="1600" dirty="0" smtClean="0"/>
          </a:p>
          <a:p>
            <a:pPr marL="0" indent="0" eaLnBrk="1" hangingPunct="1">
              <a:defRPr/>
            </a:pPr>
            <a:r>
              <a:rPr lang="en-US" sz="2400" dirty="0" smtClean="0">
                <a:ea typeface="+mn-ea"/>
                <a:cs typeface="+mn-cs"/>
              </a:rPr>
              <a:t> Trending </a:t>
            </a:r>
            <a:r>
              <a:rPr lang="en-US" sz="2400" dirty="0">
                <a:ea typeface="+mn-ea"/>
                <a:cs typeface="+mn-cs"/>
              </a:rPr>
              <a:t>stories</a:t>
            </a:r>
          </a:p>
          <a:p>
            <a:pPr lvl="1" eaLnBrk="1" hangingPunct="1">
              <a:defRPr/>
            </a:pPr>
            <a:r>
              <a:rPr lang="en-US" sz="2000" dirty="0" err="1"/>
              <a:t>Digg</a:t>
            </a:r>
            <a:r>
              <a:rPr lang="en-US" sz="2000" dirty="0"/>
              <a:t> promotes most popular stories to its Top News page</a:t>
            </a:r>
          </a:p>
        </p:txBody>
      </p:sp>
      <p:sp>
        <p:nvSpPr>
          <p:cNvPr id="23556" name="Rectangle 6"/>
          <p:cNvSpPr>
            <a:spLocks noGrp="1" noChangeArrowheads="1"/>
          </p:cNvSpPr>
          <p:nvPr>
            <p:ph type="body" sz="half" idx="2"/>
          </p:nvPr>
        </p:nvSpPr>
        <p:spPr/>
        <p:txBody>
          <a:bodyPr/>
          <a:lstStyle/>
          <a:p>
            <a:pPr marL="0" indent="0" eaLnBrk="1" hangingPunct="1"/>
            <a:endParaRPr lang="en-US" sz="2400"/>
          </a:p>
        </p:txBody>
      </p:sp>
      <p:pic>
        <p:nvPicPr>
          <p:cNvPr id="23557" name="Content Placeholder 3" descr="Digg.png"/>
          <p:cNvPicPr>
            <a:picLocks noChangeAspect="1"/>
          </p:cNvPicPr>
          <p:nvPr/>
        </p:nvPicPr>
        <p:blipFill>
          <a:blip r:embed="rId2"/>
          <a:srcRect l="6352" r="43900"/>
          <a:stretch>
            <a:fillRect/>
          </a:stretch>
        </p:blipFill>
        <p:spPr bwMode="auto">
          <a:xfrm>
            <a:off x="4524375" y="1448091"/>
            <a:ext cx="4505325" cy="5105400"/>
          </a:xfrm>
          <a:prstGeom prst="rect">
            <a:avLst/>
          </a:prstGeom>
          <a:noFill/>
          <a:ln w="9525">
            <a:solidFill>
              <a:srgbClr val="0000FF"/>
            </a:solidFill>
            <a:miter lim="800000"/>
            <a:headEnd/>
            <a:tailEnd/>
          </a:ln>
        </p:spPr>
      </p:pic>
      <p:sp>
        <p:nvSpPr>
          <p:cNvPr id="7" name="Title 1"/>
          <p:cNvSpPr txBox="1">
            <a:spLocks/>
          </p:cNvSpPr>
          <p:nvPr/>
        </p:nvSpPr>
        <p:spPr>
          <a:xfrm>
            <a:off x="457200" y="176934"/>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Social news:</a:t>
            </a:r>
            <a:endParaRPr kumimoji="0" lang="en-US" sz="4400" b="0" i="0" u="none" strike="noStrike" kern="1200" cap="none" spc="0" normalizeH="0" baseline="0" noProof="0" dirty="0">
              <a:ln>
                <a:noFill/>
              </a:ln>
              <a:solidFill>
                <a:srgbClr val="FFFFFF"/>
              </a:solidFill>
              <a:effectLst/>
              <a:uLnTx/>
              <a:uFillTx/>
              <a:latin typeface="+mj-lt"/>
              <a:ea typeface="+mj-ea"/>
              <a:cs typeface="+mj-cs"/>
            </a:endParaRPr>
          </a:p>
        </p:txBody>
      </p:sp>
      <p:pic>
        <p:nvPicPr>
          <p:cNvPr id="8" name="Picture 7"/>
          <p:cNvPicPr>
            <a:picLocks noChangeAspect="1"/>
          </p:cNvPicPr>
          <p:nvPr/>
        </p:nvPicPr>
        <p:blipFill>
          <a:blip r:embed="rId3"/>
          <a:stretch>
            <a:fillRect/>
          </a:stretch>
        </p:blipFill>
        <p:spPr>
          <a:xfrm>
            <a:off x="6160594" y="415766"/>
            <a:ext cx="1415717" cy="8640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cascade size on </a:t>
            </a:r>
            <a:r>
              <a:rPr lang="en-US" dirty="0" smtClean="0">
                <a:solidFill>
                  <a:srgbClr val="FFFFFF"/>
                </a:solidFill>
              </a:rPr>
              <a:t>------</a:t>
            </a:r>
            <a:endParaRPr lang="en-US" dirty="0">
              <a:solidFill>
                <a:srgbClr val="FFFFFF"/>
              </a:solidFill>
            </a:endParaRPr>
          </a:p>
        </p:txBody>
      </p:sp>
      <p:pic>
        <p:nvPicPr>
          <p:cNvPr id="6" name="Content Placeholder 5" descr="plot_cascade10.png"/>
          <p:cNvPicPr>
            <a:picLocks noGrp="1" noChangeAspect="1"/>
          </p:cNvPicPr>
          <p:nvPr>
            <p:ph idx="1"/>
          </p:nvPr>
        </p:nvPicPr>
        <p:blipFill>
          <a:blip r:embed="rId3"/>
          <a:srcRect l="-20298" r="-20298"/>
          <a:stretch>
            <a:fillRect/>
          </a:stretch>
        </p:blipFill>
        <p:spPr>
          <a:xfrm>
            <a:off x="-552315" y="1600200"/>
            <a:ext cx="8229600" cy="4525963"/>
          </a:xfrm>
        </p:spPr>
      </p:pic>
      <p:sp>
        <p:nvSpPr>
          <p:cNvPr id="5" name="Slide Number Placeholder 4"/>
          <p:cNvSpPr>
            <a:spLocks noGrp="1"/>
          </p:cNvSpPr>
          <p:nvPr>
            <p:ph type="sldNum" sz="quarter" idx="12"/>
          </p:nvPr>
        </p:nvSpPr>
        <p:spPr/>
        <p:txBody>
          <a:bodyPr/>
          <a:lstStyle/>
          <a:p>
            <a:fld id="{9D07F524-8EAB-ED40-84B9-FEB1F388A87F}" type="slidenum">
              <a:rPr lang="en-US" smtClean="0"/>
              <a:pPr/>
              <a:t>6</a:t>
            </a:fld>
            <a:endParaRPr lang="en-US"/>
          </a:p>
        </p:txBody>
      </p:sp>
      <p:pic>
        <p:nvPicPr>
          <p:cNvPr id="7" name="Picture 6"/>
          <p:cNvPicPr>
            <a:picLocks noChangeAspect="1"/>
          </p:cNvPicPr>
          <p:nvPr/>
        </p:nvPicPr>
        <p:blipFill>
          <a:blip r:embed="rId4"/>
          <a:stretch>
            <a:fillRect/>
          </a:stretch>
        </p:blipFill>
        <p:spPr>
          <a:xfrm>
            <a:off x="7576311" y="415766"/>
            <a:ext cx="1415717" cy="864004"/>
          </a:xfrm>
          <a:prstGeom prst="rect">
            <a:avLst/>
          </a:prstGeom>
        </p:spPr>
      </p:pic>
      <p:sp>
        <p:nvSpPr>
          <p:cNvPr id="8" name="TextBox 7"/>
          <p:cNvSpPr txBox="1"/>
          <p:nvPr/>
        </p:nvSpPr>
        <p:spPr>
          <a:xfrm>
            <a:off x="6553200" y="2019134"/>
            <a:ext cx="2438828" cy="3539431"/>
          </a:xfrm>
          <a:prstGeom prst="rect">
            <a:avLst/>
          </a:prstGeom>
          <a:noFill/>
        </p:spPr>
        <p:txBody>
          <a:bodyPr wrap="square" rtlCol="0">
            <a:spAutoFit/>
          </a:bodyPr>
          <a:lstStyle/>
          <a:p>
            <a:endParaRPr lang="en-US" sz="2800" dirty="0" smtClean="0"/>
          </a:p>
          <a:p>
            <a:r>
              <a:rPr lang="en-US" sz="2800" dirty="0" smtClean="0"/>
              <a:t>#nodes ∼300k</a:t>
            </a:r>
          </a:p>
          <a:p>
            <a:endParaRPr lang="en-US" sz="2800" dirty="0" smtClean="0"/>
          </a:p>
          <a:p>
            <a:r>
              <a:rPr lang="en-US" sz="2800" dirty="0" smtClean="0"/>
              <a:t>Most cascades less than 1% of total network size!</a:t>
            </a:r>
          </a:p>
          <a:p>
            <a:endParaRPr lang="en-US" sz="2800" dirty="0"/>
          </a:p>
        </p:txBody>
      </p:sp>
      <p:cxnSp>
        <p:nvCxnSpPr>
          <p:cNvPr id="10" name="Straight Arrow Connector 9"/>
          <p:cNvCxnSpPr/>
          <p:nvPr/>
        </p:nvCxnSpPr>
        <p:spPr>
          <a:xfrm rot="10800000">
            <a:off x="3625578" y="2464212"/>
            <a:ext cx="2927622" cy="1389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53200" y="5396178"/>
            <a:ext cx="2133600" cy="923330"/>
          </a:xfrm>
          <a:prstGeom prst="rect">
            <a:avLst/>
          </a:prstGeom>
          <a:noFill/>
        </p:spPr>
        <p:txBody>
          <a:bodyPr wrap="square" rtlCol="0">
            <a:spAutoFit/>
          </a:bodyPr>
          <a:lstStyle/>
          <a:p>
            <a:r>
              <a:rPr lang="en-US" dirty="0" smtClean="0"/>
              <a:t>A small fraction is still a fraction, though, right?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these cascades so small?</a:t>
            </a:r>
            <a:endParaRPr lang="en-US" dirty="0"/>
          </a:p>
        </p:txBody>
      </p:sp>
      <p:pic>
        <p:nvPicPr>
          <p:cNvPr id="6" name="Content Placeholder 5" descr="saturated_cascade_model2.png"/>
          <p:cNvPicPr>
            <a:picLocks noGrp="1" noChangeAspect="1"/>
          </p:cNvPicPr>
          <p:nvPr>
            <p:ph idx="1"/>
          </p:nvPr>
        </p:nvPicPr>
        <p:blipFill>
          <a:blip r:embed="rId3"/>
          <a:srcRect l="-14529" r="-14529"/>
          <a:stretch>
            <a:fillRect/>
          </a:stretch>
        </p:blipFill>
        <p:spPr>
          <a:xfrm>
            <a:off x="-541462" y="1786963"/>
            <a:ext cx="8229600" cy="4525963"/>
          </a:xfrm>
        </p:spPr>
      </p:pic>
      <p:sp>
        <p:nvSpPr>
          <p:cNvPr id="5" name="Slide Number Placeholder 4"/>
          <p:cNvSpPr>
            <a:spLocks noGrp="1"/>
          </p:cNvSpPr>
          <p:nvPr>
            <p:ph type="sldNum" sz="quarter" idx="12"/>
          </p:nvPr>
        </p:nvSpPr>
        <p:spPr/>
        <p:txBody>
          <a:bodyPr/>
          <a:lstStyle/>
          <a:p>
            <a:fld id="{9D07F524-8EAB-ED40-84B9-FEB1F388A87F}" type="slidenum">
              <a:rPr lang="en-US" smtClean="0"/>
              <a:pPr/>
              <a:t>7</a:t>
            </a:fld>
            <a:endParaRPr lang="en-US"/>
          </a:p>
        </p:txBody>
      </p:sp>
      <p:sp>
        <p:nvSpPr>
          <p:cNvPr id="7" name="TextBox 6"/>
          <p:cNvSpPr txBox="1"/>
          <p:nvPr/>
        </p:nvSpPr>
        <p:spPr>
          <a:xfrm>
            <a:off x="6553200" y="2062556"/>
            <a:ext cx="2326209" cy="4216539"/>
          </a:xfrm>
          <a:prstGeom prst="rect">
            <a:avLst/>
          </a:prstGeom>
          <a:noFill/>
        </p:spPr>
        <p:txBody>
          <a:bodyPr wrap="square" rtlCol="0">
            <a:spAutoFit/>
          </a:bodyPr>
          <a:lstStyle/>
          <a:p>
            <a:r>
              <a:rPr lang="en-US" sz="2400" dirty="0" smtClean="0"/>
              <a:t>Standard model of epidemic growth</a:t>
            </a:r>
          </a:p>
          <a:p>
            <a:endParaRPr lang="en-US" sz="2400" dirty="0" smtClean="0"/>
          </a:p>
          <a:p>
            <a:endParaRPr lang="en-US" sz="2400" dirty="0" smtClean="0"/>
          </a:p>
          <a:p>
            <a:r>
              <a:rPr lang="en-US" sz="2000" dirty="0" smtClean="0"/>
              <a:t>(</a:t>
            </a:r>
            <a:r>
              <a:rPr lang="en-US" sz="2000" dirty="0" err="1" smtClean="0"/>
              <a:t>Heterogenous</a:t>
            </a:r>
            <a:r>
              <a:rPr lang="en-US" sz="2000" dirty="0" smtClean="0"/>
              <a:t> mean field theory, SIR model, same degree distribution as </a:t>
            </a:r>
            <a:r>
              <a:rPr lang="en-US" sz="2000" dirty="0" err="1" smtClean="0"/>
              <a:t>Digg</a:t>
            </a:r>
            <a:r>
              <a:rPr lang="en-US" sz="2000" dirty="0" smtClean="0"/>
              <a:t>)</a:t>
            </a:r>
          </a:p>
          <a:p>
            <a:endParaRPr lang="en-US" sz="2400" dirty="0" smtClean="0"/>
          </a:p>
          <a:p>
            <a:endParaRPr lang="en-US" sz="2400" dirty="0" smtClean="0"/>
          </a:p>
        </p:txBody>
      </p:sp>
      <p:cxnSp>
        <p:nvCxnSpPr>
          <p:cNvPr id="9" name="Straight Arrow Connector 8"/>
          <p:cNvCxnSpPr/>
          <p:nvPr/>
        </p:nvCxnSpPr>
        <p:spPr>
          <a:xfrm rot="10800000" flipV="1">
            <a:off x="3864388" y="2485923"/>
            <a:ext cx="2688812" cy="249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6211669"/>
            <a:ext cx="3986575" cy="646331"/>
          </a:xfrm>
          <a:prstGeom prst="rect">
            <a:avLst/>
          </a:prstGeom>
          <a:noFill/>
        </p:spPr>
        <p:txBody>
          <a:bodyPr wrap="square" rtlCol="0">
            <a:spAutoFit/>
          </a:bodyPr>
          <a:lstStyle/>
          <a:p>
            <a:r>
              <a:rPr lang="en-US" dirty="0" smtClean="0"/>
              <a:t>Transmissibility of almost all </a:t>
            </a:r>
            <a:r>
              <a:rPr lang="en-US" dirty="0" err="1" smtClean="0"/>
              <a:t>Digg</a:t>
            </a:r>
            <a:r>
              <a:rPr lang="en-US" dirty="0" smtClean="0"/>
              <a:t> stories fall within width of this line?!</a:t>
            </a:r>
            <a:endParaRPr lang="en-US" dirty="0"/>
          </a:p>
        </p:txBody>
      </p:sp>
      <p:sp>
        <p:nvSpPr>
          <p:cNvPr id="14" name="Rectangle 13"/>
          <p:cNvSpPr/>
          <p:nvPr/>
        </p:nvSpPr>
        <p:spPr>
          <a:xfrm>
            <a:off x="1497994" y="2260171"/>
            <a:ext cx="1411152"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280998" y="4994594"/>
            <a:ext cx="2721829"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91853" y="4369412"/>
            <a:ext cx="2721829"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422543" y="3755086"/>
            <a:ext cx="2569429"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31371" y="3129904"/>
            <a:ext cx="2160601" cy="625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53952" y="4201102"/>
            <a:ext cx="1161916" cy="1396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346128" y="5937412"/>
            <a:ext cx="2474518" cy="400110"/>
          </a:xfrm>
          <a:prstGeom prst="rect">
            <a:avLst/>
          </a:prstGeom>
          <a:solidFill>
            <a:schemeClr val="bg1"/>
          </a:solidFill>
        </p:spPr>
        <p:txBody>
          <a:bodyPr wrap="square" rtlCol="0">
            <a:spAutoFit/>
          </a:bodyPr>
          <a:lstStyle/>
          <a:p>
            <a:pPr algn="ctr"/>
            <a:r>
              <a:rPr lang="en-US" sz="2000" dirty="0" err="1" smtClean="0"/>
              <a:t>λ</a:t>
            </a:r>
            <a:r>
              <a:rPr lang="en-US" sz="2000" dirty="0" smtClean="0"/>
              <a:t>, Transmissibility</a:t>
            </a:r>
            <a:endParaRPr lang="en-US" sz="2000" dirty="0"/>
          </a:p>
        </p:txBody>
      </p:sp>
      <p:cxnSp>
        <p:nvCxnSpPr>
          <p:cNvPr id="10" name="Straight Connector 9"/>
          <p:cNvCxnSpPr/>
          <p:nvPr/>
        </p:nvCxnSpPr>
        <p:spPr>
          <a:xfrm rot="5400000">
            <a:off x="2902410" y="5855019"/>
            <a:ext cx="711712" cy="1588"/>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1293479" y="3755087"/>
            <a:ext cx="1998374" cy="15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1293477" y="4497848"/>
            <a:ext cx="1922391"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234682" y="3821435"/>
            <a:ext cx="2129065" cy="646331"/>
          </a:xfrm>
          <a:prstGeom prst="rect">
            <a:avLst/>
          </a:prstGeom>
          <a:noFill/>
        </p:spPr>
        <p:txBody>
          <a:bodyPr wrap="square" rtlCol="0">
            <a:spAutoFit/>
          </a:bodyPr>
          <a:lstStyle/>
          <a:p>
            <a:r>
              <a:rPr lang="en-US" dirty="0" smtClean="0"/>
              <a:t>Most cascades fall in this range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chor="ctr">
            <a:normAutofit/>
          </a:bodyPr>
          <a:lstStyle/>
          <a:p>
            <a:pPr eaLnBrk="1" hangingPunct="1"/>
            <a:r>
              <a:rPr lang="en-US" sz="3600" dirty="0" smtClean="0"/>
              <a:t>Maybe graph structure is responsible?</a:t>
            </a:r>
            <a:endParaRPr lang="en-US" sz="3600" dirty="0"/>
          </a:p>
        </p:txBody>
      </p:sp>
      <p:pic>
        <p:nvPicPr>
          <p:cNvPr id="64515" name="Content Placeholder 3" descr="sim_ind_cascade.png"/>
          <p:cNvPicPr>
            <a:picLocks noGrp="1" noChangeAspect="1"/>
          </p:cNvPicPr>
          <p:nvPr>
            <p:ph idx="4294967295"/>
          </p:nvPr>
        </p:nvPicPr>
        <p:blipFill>
          <a:blip r:embed="rId3"/>
          <a:srcRect l="-9224" r="-9224"/>
          <a:stretch>
            <a:fillRect/>
          </a:stretch>
        </p:blipFill>
        <p:spPr>
          <a:xfrm>
            <a:off x="569913" y="1230313"/>
            <a:ext cx="7002462" cy="4568825"/>
          </a:xfrm>
          <a:noFill/>
        </p:spPr>
      </p:pic>
      <p:cxnSp>
        <p:nvCxnSpPr>
          <p:cNvPr id="64518" name="Straight Arrow Connector 9"/>
          <p:cNvCxnSpPr>
            <a:cxnSpLocks noChangeShapeType="1"/>
          </p:cNvCxnSpPr>
          <p:nvPr/>
        </p:nvCxnSpPr>
        <p:spPr bwMode="auto">
          <a:xfrm rot="16200000" flipH="1">
            <a:off x="2541538" y="4654499"/>
            <a:ext cx="978965" cy="5386"/>
          </a:xfrm>
          <a:prstGeom prst="straightConnector1">
            <a:avLst/>
          </a:prstGeom>
          <a:noFill/>
          <a:ln w="9525">
            <a:solidFill>
              <a:schemeClr val="tx1"/>
            </a:solidFill>
            <a:round/>
            <a:headEnd/>
            <a:tailEnd type="arrow" w="med" len="med"/>
          </a:ln>
        </p:spPr>
      </p:cxnSp>
      <p:cxnSp>
        <p:nvCxnSpPr>
          <p:cNvPr id="64519" name="Straight Arrow Connector 12"/>
          <p:cNvCxnSpPr>
            <a:cxnSpLocks noChangeShapeType="1"/>
          </p:cNvCxnSpPr>
          <p:nvPr/>
        </p:nvCxnSpPr>
        <p:spPr bwMode="auto">
          <a:xfrm flipH="1">
            <a:off x="3624263" y="4127500"/>
            <a:ext cx="53975" cy="1046163"/>
          </a:xfrm>
          <a:prstGeom prst="straightConnector1">
            <a:avLst/>
          </a:prstGeom>
          <a:noFill/>
          <a:ln w="9525">
            <a:solidFill>
              <a:schemeClr val="tx1"/>
            </a:solidFill>
            <a:round/>
            <a:headEnd/>
            <a:tailEnd type="arrow" w="med" len="med"/>
          </a:ln>
        </p:spPr>
      </p:cxnSp>
      <p:sp>
        <p:nvSpPr>
          <p:cNvPr id="64520" name="Rectangle 2"/>
          <p:cNvSpPr>
            <a:spLocks noChangeArrowheads="1"/>
          </p:cNvSpPr>
          <p:nvPr/>
        </p:nvSpPr>
        <p:spPr bwMode="auto">
          <a:xfrm>
            <a:off x="466725" y="5870575"/>
            <a:ext cx="8159750" cy="822325"/>
          </a:xfrm>
          <a:prstGeom prst="rect">
            <a:avLst/>
          </a:prstGeom>
          <a:noFill/>
          <a:ln w="9525">
            <a:noFill/>
            <a:miter lim="800000"/>
            <a:headEnd/>
            <a:tailEnd/>
          </a:ln>
        </p:spPr>
        <p:txBody>
          <a:bodyPr>
            <a:prstTxWarp prst="textNoShape">
              <a:avLst/>
            </a:prstTxWarp>
            <a:spAutoFit/>
          </a:bodyPr>
          <a:lstStyle/>
          <a:p>
            <a:pPr eaLnBrk="1" hangingPunct="1">
              <a:buFont typeface="Wingdings" pitchFamily="-105" charset="2"/>
              <a:buChar char="à"/>
            </a:pPr>
            <a:r>
              <a:rPr lang="en-US" altLang="ja-JP" dirty="0">
                <a:solidFill>
                  <a:schemeClr val="tx2"/>
                </a:solidFill>
                <a:latin typeface="Calibri" pitchFamily="-105" charset="0"/>
              </a:rPr>
              <a:t> clustering reduces epidemic threshold and cascade size, </a:t>
            </a:r>
          </a:p>
          <a:p>
            <a:pPr eaLnBrk="1" hangingPunct="1">
              <a:buFont typeface="Wingdings" pitchFamily="-105" charset="2"/>
              <a:buNone/>
            </a:pPr>
            <a:r>
              <a:rPr lang="en-US" altLang="ja-JP" dirty="0">
                <a:solidFill>
                  <a:schemeClr val="tx2"/>
                </a:solidFill>
                <a:latin typeface="Calibri" pitchFamily="-105" charset="0"/>
              </a:rPr>
              <a:t>     but not enough!</a:t>
            </a:r>
            <a:endParaRPr lang="en-US" dirty="0">
              <a:solidFill>
                <a:schemeClr val="tx2"/>
              </a:solidFill>
              <a:latin typeface="Calibri" pitchFamily="-105" charset="0"/>
            </a:endParaRPr>
          </a:p>
        </p:txBody>
      </p:sp>
      <p:sp>
        <p:nvSpPr>
          <p:cNvPr id="64521" name="Rectangle 11"/>
          <p:cNvSpPr>
            <a:spLocks noChangeArrowheads="1"/>
          </p:cNvSpPr>
          <p:nvPr/>
        </p:nvSpPr>
        <p:spPr bwMode="auto">
          <a:xfrm>
            <a:off x="2905125" y="5499100"/>
            <a:ext cx="2335213" cy="396875"/>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Verdana" pitchFamily="-105" charset="0"/>
              </a:rPr>
              <a:t>transmissibility </a:t>
            </a:r>
            <a:r>
              <a:rPr lang="en-US" sz="2000">
                <a:latin typeface="Symbol" pitchFamily="-105" charset="2"/>
              </a:rPr>
              <a:t>l</a:t>
            </a:r>
          </a:p>
        </p:txBody>
      </p:sp>
      <p:sp>
        <p:nvSpPr>
          <p:cNvPr id="11" name="TextBox 10"/>
          <p:cNvSpPr txBox="1"/>
          <p:nvPr/>
        </p:nvSpPr>
        <p:spPr>
          <a:xfrm>
            <a:off x="2572451" y="3353710"/>
            <a:ext cx="1497882" cy="830997"/>
          </a:xfrm>
          <a:prstGeom prst="rect">
            <a:avLst/>
          </a:prstGeom>
          <a:noFill/>
        </p:spPr>
        <p:txBody>
          <a:bodyPr wrap="square" rtlCol="0">
            <a:spAutoFit/>
          </a:bodyPr>
          <a:lstStyle/>
          <a:p>
            <a:r>
              <a:rPr lang="en-US" dirty="0" smtClean="0">
                <a:latin typeface="+mn-lt"/>
              </a:rPr>
              <a:t>epidemic threshold</a:t>
            </a:r>
            <a:endParaRPr lang="en-US" dirty="0">
              <a:latin typeface="+mn-lt"/>
            </a:endParaRPr>
          </a:p>
        </p:txBody>
      </p:sp>
      <p:sp>
        <p:nvSpPr>
          <p:cNvPr id="12" name="TextBox 11"/>
          <p:cNvSpPr txBox="1"/>
          <p:nvPr/>
        </p:nvSpPr>
        <p:spPr>
          <a:xfrm>
            <a:off x="6580926" y="1524316"/>
            <a:ext cx="2563074" cy="2677656"/>
          </a:xfrm>
          <a:prstGeom prst="rect">
            <a:avLst/>
          </a:prstGeom>
          <a:noFill/>
        </p:spPr>
        <p:txBody>
          <a:bodyPr wrap="square" rtlCol="0">
            <a:spAutoFit/>
          </a:bodyPr>
          <a:lstStyle/>
          <a:p>
            <a:r>
              <a:rPr lang="en-US" dirty="0" smtClean="0"/>
              <a:t>← </a:t>
            </a:r>
            <a:r>
              <a:rPr lang="en-US" b="1" dirty="0" smtClean="0"/>
              <a:t>Mean field </a:t>
            </a:r>
            <a:r>
              <a:rPr lang="en-US" dirty="0" smtClean="0"/>
              <a:t>prediction (same degree dist.)</a:t>
            </a:r>
          </a:p>
          <a:p>
            <a:endParaRPr lang="en-US" sz="2400" dirty="0" smtClean="0"/>
          </a:p>
          <a:p>
            <a:r>
              <a:rPr lang="en-US" dirty="0" smtClean="0"/>
              <a:t> ← Simulated cascades on a </a:t>
            </a:r>
            <a:r>
              <a:rPr lang="en-US" b="1" dirty="0" smtClean="0"/>
              <a:t>random</a:t>
            </a:r>
            <a:r>
              <a:rPr lang="en-US" dirty="0" smtClean="0"/>
              <a:t> graph with same degree dist.</a:t>
            </a:r>
          </a:p>
          <a:p>
            <a:endParaRPr lang="en-US" dirty="0" smtClean="0"/>
          </a:p>
          <a:p>
            <a:r>
              <a:rPr lang="en-US" dirty="0" smtClean="0"/>
              <a:t>  Simulated cascades on the observed </a:t>
            </a:r>
            <a:r>
              <a:rPr lang="en-US" b="1" dirty="0" err="1" smtClean="0"/>
              <a:t>Digg</a:t>
            </a:r>
            <a:r>
              <a:rPr lang="en-US" b="1" dirty="0" smtClean="0"/>
              <a:t> </a:t>
            </a:r>
            <a:r>
              <a:rPr lang="en-US" dirty="0" smtClean="0"/>
              <a:t>graph</a:t>
            </a:r>
            <a:endParaRPr lang="en-US" dirty="0"/>
          </a:p>
        </p:txBody>
      </p:sp>
      <p:cxnSp>
        <p:nvCxnSpPr>
          <p:cNvPr id="17" name="Straight Connector 16"/>
          <p:cNvCxnSpPr/>
          <p:nvPr/>
        </p:nvCxnSpPr>
        <p:spPr>
          <a:xfrm rot="10800000">
            <a:off x="6291003" y="3750884"/>
            <a:ext cx="39575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6179299" y="3639181"/>
            <a:ext cx="223407" cy="1588"/>
          </a:xfrm>
          <a:prstGeom prst="line">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V="1">
            <a:off x="2216682" y="4996008"/>
            <a:ext cx="1922389"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a:off x="2216679" y="5080322"/>
            <a:ext cx="1922391"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fld id="{9D07F524-8EAB-ED40-84B9-FEB1F388A87F}" type="slidenum">
              <a:rPr lang="en-US" smtClean="0"/>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the spreading mechanism?</a:t>
            </a:r>
            <a:endParaRPr lang="en-US" dirty="0"/>
          </a:p>
        </p:txBody>
      </p:sp>
      <p:sp>
        <p:nvSpPr>
          <p:cNvPr id="4" name="Slide Number Placeholder 3"/>
          <p:cNvSpPr>
            <a:spLocks noGrp="1"/>
          </p:cNvSpPr>
          <p:nvPr>
            <p:ph type="sldNum" sz="quarter" idx="12"/>
          </p:nvPr>
        </p:nvSpPr>
        <p:spPr/>
        <p:txBody>
          <a:bodyPr/>
          <a:lstStyle/>
          <a:p>
            <a:fld id="{9D07F524-8EAB-ED40-84B9-FEB1F388A87F}" type="slidenum">
              <a:rPr lang="en-US" smtClean="0"/>
              <a:pPr/>
              <a:t>9</a:t>
            </a:fld>
            <a:endParaRPr lang="en-US"/>
          </a:p>
        </p:txBody>
      </p:sp>
      <p:sp>
        <p:nvSpPr>
          <p:cNvPr id="5" name="TextBox 4"/>
          <p:cNvSpPr txBox="1"/>
          <p:nvPr/>
        </p:nvSpPr>
        <p:spPr>
          <a:xfrm>
            <a:off x="6114589" y="3613796"/>
            <a:ext cx="2590800" cy="1569660"/>
          </a:xfrm>
          <a:prstGeom prst="rect">
            <a:avLst/>
          </a:prstGeom>
          <a:solidFill>
            <a:schemeClr val="bg1"/>
          </a:solidFill>
        </p:spPr>
        <p:txBody>
          <a:bodyPr wrap="square" rtlCol="0">
            <a:spAutoFit/>
          </a:bodyPr>
          <a:lstStyle/>
          <a:p>
            <a:r>
              <a:rPr lang="en-US" sz="2400" dirty="0" smtClean="0"/>
              <a:t>Independent</a:t>
            </a:r>
          </a:p>
          <a:p>
            <a:r>
              <a:rPr lang="en-US" sz="2400" dirty="0" smtClean="0"/>
              <a:t>Cascade Model implicit in many epidemic models</a:t>
            </a:r>
            <a:endParaRPr lang="en-US" sz="2400" dirty="0"/>
          </a:p>
        </p:txBody>
      </p:sp>
      <p:sp>
        <p:nvSpPr>
          <p:cNvPr id="6" name="Oval 5"/>
          <p:cNvSpPr/>
          <p:nvPr/>
        </p:nvSpPr>
        <p:spPr>
          <a:xfrm>
            <a:off x="1364029" y="1646162"/>
            <a:ext cx="274320" cy="274320"/>
          </a:xfrm>
          <a:prstGeom prst="ellipse">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81930" y="3888166"/>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952549" y="3017762"/>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263189" y="4162486"/>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44770" y="2332080"/>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705149" y="2868197"/>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89709" y="4299646"/>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567989" y="1783322"/>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851709" y="3490260"/>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205843" y="5005142"/>
            <a:ext cx="274320" cy="274320"/>
          </a:xfrm>
          <a:prstGeom prst="ellipse">
            <a:avLst/>
          </a:prstGeom>
          <a:solidFill>
            <a:srgbClr val="28FF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0" idx="2"/>
            <a:endCxn id="13" idx="5"/>
          </p:cNvCxnSpPr>
          <p:nvPr/>
        </p:nvCxnSpPr>
        <p:spPr>
          <a:xfrm rot="10800000">
            <a:off x="2802136" y="2017470"/>
            <a:ext cx="1042634" cy="451771"/>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1" idx="7"/>
          </p:cNvCxnSpPr>
          <p:nvPr/>
        </p:nvCxnSpPr>
        <p:spPr>
          <a:xfrm rot="10800000" flipV="1">
            <a:off x="2939297" y="2606400"/>
            <a:ext cx="976127" cy="30197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p:cNvCxnSpPr>
          <p:nvPr/>
        </p:nvCxnSpPr>
        <p:spPr>
          <a:xfrm rot="10800000">
            <a:off x="2069484" y="3710716"/>
            <a:ext cx="1912447" cy="31461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4"/>
            <a:endCxn id="14" idx="1"/>
          </p:cNvCxnSpPr>
          <p:nvPr/>
        </p:nvCxnSpPr>
        <p:spPr>
          <a:xfrm rot="16200000" flipH="1">
            <a:off x="891560" y="2530110"/>
            <a:ext cx="1609951" cy="390693"/>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0"/>
          </p:cNvCxnSpPr>
          <p:nvPr/>
        </p:nvCxnSpPr>
        <p:spPr>
          <a:xfrm rot="16200000" flipV="1">
            <a:off x="678533" y="3751309"/>
            <a:ext cx="986836" cy="1098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3" idx="2"/>
          </p:cNvCxnSpPr>
          <p:nvPr/>
        </p:nvCxnSpPr>
        <p:spPr>
          <a:xfrm rot="10800000">
            <a:off x="1638349" y="1831758"/>
            <a:ext cx="929640" cy="88725"/>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15" idx="7"/>
          </p:cNvCxnSpPr>
          <p:nvPr/>
        </p:nvCxnSpPr>
        <p:spPr>
          <a:xfrm rot="5400000">
            <a:off x="3269546" y="4292758"/>
            <a:ext cx="923002" cy="58211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3"/>
          </p:cNvCxnSpPr>
          <p:nvPr/>
        </p:nvCxnSpPr>
        <p:spPr>
          <a:xfrm rot="5400000">
            <a:off x="1602428" y="2484525"/>
            <a:ext cx="1472791" cy="538679"/>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5" idx="0"/>
            <a:endCxn id="11" idx="4"/>
          </p:cNvCxnSpPr>
          <p:nvPr/>
        </p:nvCxnSpPr>
        <p:spPr>
          <a:xfrm rot="16200000" flipV="1">
            <a:off x="2161344" y="3823483"/>
            <a:ext cx="1862625" cy="50069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3"/>
          </p:cNvCxnSpPr>
          <p:nvPr/>
        </p:nvCxnSpPr>
        <p:spPr>
          <a:xfrm rot="5400000">
            <a:off x="698093" y="2299248"/>
            <a:ext cx="1125048" cy="2871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138107" y="1723258"/>
            <a:ext cx="393192" cy="390800"/>
          </a:xfrm>
          <a:prstGeom prst="ellipse">
            <a:avLst/>
          </a:prstGeom>
          <a:solidFill>
            <a:srgbClr val="8064A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138107" y="2266458"/>
            <a:ext cx="393192" cy="390800"/>
          </a:xfrm>
          <a:prstGeom prst="ellipse">
            <a:avLst/>
          </a:prstGeom>
          <a:solidFill>
            <a:srgbClr val="28FF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816763" y="1723258"/>
            <a:ext cx="1848136" cy="369332"/>
          </a:xfrm>
          <a:prstGeom prst="rect">
            <a:avLst/>
          </a:prstGeom>
          <a:noFill/>
        </p:spPr>
        <p:txBody>
          <a:bodyPr wrap="square" rtlCol="0">
            <a:spAutoFit/>
          </a:bodyPr>
          <a:lstStyle/>
          <a:p>
            <a:r>
              <a:rPr lang="en-US" dirty="0" smtClean="0"/>
              <a:t>Infected</a:t>
            </a:r>
            <a:endParaRPr lang="en-US" dirty="0"/>
          </a:p>
        </p:txBody>
      </p:sp>
      <p:sp>
        <p:nvSpPr>
          <p:cNvPr id="29" name="TextBox 28"/>
          <p:cNvSpPr txBox="1"/>
          <p:nvPr/>
        </p:nvSpPr>
        <p:spPr>
          <a:xfrm>
            <a:off x="6816763" y="2244990"/>
            <a:ext cx="1848136" cy="369332"/>
          </a:xfrm>
          <a:prstGeom prst="rect">
            <a:avLst/>
          </a:prstGeom>
          <a:noFill/>
        </p:spPr>
        <p:txBody>
          <a:bodyPr wrap="square" rtlCol="0">
            <a:spAutoFit/>
          </a:bodyPr>
          <a:lstStyle/>
          <a:p>
            <a:r>
              <a:rPr lang="en-US" dirty="0" smtClean="0"/>
              <a:t>Not Infected</a:t>
            </a:r>
            <a:endParaRPr lang="en-US" dirty="0"/>
          </a:p>
        </p:txBody>
      </p:sp>
      <p:sp>
        <p:nvSpPr>
          <p:cNvPr id="30" name="Oval 29"/>
          <p:cNvSpPr/>
          <p:nvPr/>
        </p:nvSpPr>
        <p:spPr>
          <a:xfrm>
            <a:off x="2567989" y="1783320"/>
            <a:ext cx="274320" cy="274320"/>
          </a:xfrm>
          <a:prstGeom prst="ellipse">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952549" y="3017115"/>
            <a:ext cx="274320" cy="274320"/>
          </a:xfrm>
          <a:prstGeom prst="ellipse">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851709" y="3490260"/>
            <a:ext cx="274320" cy="274320"/>
          </a:xfrm>
          <a:prstGeom prst="ellipse">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844771" y="2332082"/>
            <a:ext cx="274320" cy="274320"/>
          </a:xfrm>
          <a:prstGeom prst="ellipse">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804673" y="2868197"/>
            <a:ext cx="217775" cy="1200329"/>
          </a:xfrm>
          <a:prstGeom prst="rect">
            <a:avLst/>
          </a:prstGeom>
          <a:noFill/>
        </p:spPr>
        <p:txBody>
          <a:bodyPr wrap="square" rtlCol="0">
            <a:spAutoFit/>
          </a:bodyPr>
          <a:lstStyle/>
          <a:p>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1" grpId="0" animBg="1"/>
      <p:bldP spid="32" grpId="0" animBg="1"/>
      <p:bldP spid="33"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15778</TotalTime>
  <Words>1750</Words>
  <Application>Microsoft Macintosh PowerPoint</Application>
  <PresentationFormat>On-screen Show (4:3)</PresentationFormat>
  <Paragraphs>237</Paragraphs>
  <Slides>26</Slides>
  <Notes>20</Notes>
  <HiddenSlides>9</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What Stops Social Epidemics?</vt:lpstr>
      <vt:lpstr>Slide 2</vt:lpstr>
      <vt:lpstr>Slide 3</vt:lpstr>
      <vt:lpstr>What is an epidemic?</vt:lpstr>
      <vt:lpstr>Slide 5</vt:lpstr>
      <vt:lpstr>Distribution of cascade size on ------</vt:lpstr>
      <vt:lpstr>Why are these cascades so small?</vt:lpstr>
      <vt:lpstr>Maybe graph structure is responsible?</vt:lpstr>
      <vt:lpstr>What about the spreading mechanism?</vt:lpstr>
      <vt:lpstr>How important are repeat exposures?</vt:lpstr>
      <vt:lpstr>How do people respond to repeated exposure?</vt:lpstr>
      <vt:lpstr>Big consequences for epidemic growth</vt:lpstr>
      <vt:lpstr>Weak response to repeated exposure</vt:lpstr>
      <vt:lpstr>Also explains dynamics</vt:lpstr>
      <vt:lpstr>Slide 15</vt:lpstr>
      <vt:lpstr>Structure + Behavior</vt:lpstr>
      <vt:lpstr>Summary</vt:lpstr>
      <vt:lpstr>Decay of novelty</vt:lpstr>
      <vt:lpstr>Weak response to repeated exposure</vt:lpstr>
      <vt:lpstr>What is an epidemic on a finite graph?</vt:lpstr>
      <vt:lpstr>What is an epidemic on a finite graph?</vt:lpstr>
      <vt:lpstr>Sub-epidemic cascade size</vt:lpstr>
      <vt:lpstr>Slide 23</vt:lpstr>
      <vt:lpstr>Saturation on a real graph</vt:lpstr>
      <vt:lpstr>Slide 25</vt:lpstr>
      <vt:lpstr>Slide 26</vt:lpstr>
    </vt:vector>
  </TitlesOfParts>
  <Company>USC/ISI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Ver Steeg</dc:creator>
  <cp:lastModifiedBy>Greg Ver Steeg</cp:lastModifiedBy>
  <cp:revision>56</cp:revision>
  <dcterms:created xsi:type="dcterms:W3CDTF">2011-07-17T11:32:17Z</dcterms:created>
  <dcterms:modified xsi:type="dcterms:W3CDTF">2011-07-18T11:28:53Z</dcterms:modified>
</cp:coreProperties>
</file>