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0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6" r:id="rId3"/>
    <p:sldId id="345" r:id="rId4"/>
    <p:sldId id="343" r:id="rId5"/>
    <p:sldId id="344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</p:sldIdLst>
  <p:sldSz cx="9144000" cy="6858000" type="screen4x3"/>
  <p:notesSz cx="6858000" cy="9144000"/>
  <p:defaultTextStyle>
    <a:defPPr>
      <a:defRPr lang="de-DE"/>
    </a:defPPr>
    <a:lvl1pPr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0000"/>
    <a:srgbClr val="E8AE73"/>
    <a:srgbClr val="FF7314"/>
    <a:srgbClr val="E8A262"/>
    <a:srgbClr val="D7F3FE"/>
    <a:srgbClr val="A4E9F9"/>
    <a:srgbClr val="EDFEFE"/>
    <a:srgbClr val="B3EC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C5FC02-F524-FE49-9A98-0D7D70A95E85}" type="datetime1">
              <a:rPr lang="en-US"/>
              <a:pPr/>
              <a:t>07.06.2010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C6DF33-5D65-DB4E-80F1-63917368D576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F05A39-C775-6744-B1A0-7830891FFC8E}" type="datetime1">
              <a:rPr lang="en-US"/>
              <a:pPr/>
              <a:t>07.06.2010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100C17-C88D-2640-AC79-F05E2D32B280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83EC34-8354-EE49-994F-84384D6DFFBC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BarcGraf-Stripe_orange_l_s.jpg"/>
          <p:cNvPicPr>
            <a:picLocks noChangeAspect="1"/>
          </p:cNvPicPr>
          <p:nvPr/>
        </p:nvPicPr>
        <p:blipFill>
          <a:blip r:embed="rId3">
            <a:lum bright="12000"/>
            <a:alphaModFix amt="82000"/>
          </a:blip>
          <a:srcRect b="54971"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META-NET-Logo_L_rgb.eps"/>
          <p:cNvPicPr>
            <a:picLocks noChangeAspect="1"/>
          </p:cNvPicPr>
          <p:nvPr/>
        </p:nvPicPr>
        <p:blipFill>
          <a:blip r:embed="rId4">
            <a:lum bright="-2000"/>
          </a:blip>
          <a:srcRect/>
          <a:stretch>
            <a:fillRect/>
          </a:stretch>
        </p:blipFill>
        <p:spPr bwMode="auto">
          <a:xfrm>
            <a:off x="3048000" y="1241425"/>
            <a:ext cx="30321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rcGraf-Stripe_orange_l_s.jpg"/>
          <p:cNvPicPr>
            <a:picLocks noChangeAspect="1"/>
          </p:cNvPicPr>
          <p:nvPr/>
        </p:nvPicPr>
        <p:blipFill>
          <a:blip r:embed="rId3">
            <a:lum bright="8000" contrast="-6000"/>
            <a:alphaModFix amt="91000"/>
          </a:blip>
          <a:srcRect t="1006" b="-803"/>
          <a:stretch>
            <a:fillRect/>
          </a:stretch>
        </p:blipFill>
        <p:spPr bwMode="auto">
          <a:xfrm>
            <a:off x="0" y="6164263"/>
            <a:ext cx="9144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58925" y="6334125"/>
            <a:ext cx="7381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GB" sz="1100">
                <a:solidFill>
                  <a:srgbClr val="505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META-NET is partially supported by the DG INFSO of the European Commission through the </a:t>
            </a:r>
          </a:p>
          <a:p>
            <a:pPr algn="l"/>
            <a:r>
              <a:rPr lang="en-GB" sz="1100">
                <a:solidFill>
                  <a:srgbClr val="505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NoE project T4ME of the Seventh Framework Programme</a:t>
            </a:r>
            <a:r>
              <a:rPr lang="en-US" sz="1100">
                <a:solidFill>
                  <a:srgbClr val="505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. </a:t>
            </a:r>
            <a:r>
              <a:rPr lang="en-GB" sz="1100">
                <a:solidFill>
                  <a:srgbClr val="505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Grant Agreement No.: 249119</a:t>
            </a:r>
            <a:endParaRPr lang="en-US" sz="1100">
              <a:solidFill>
                <a:srgbClr val="505050"/>
              </a:solidFill>
              <a:latin typeface="Verdana" charset="0"/>
            </a:endParaRPr>
          </a:p>
        </p:txBody>
      </p:sp>
      <p:sp>
        <p:nvSpPr>
          <p:cNvPr id="9" name="Rechteck 17"/>
          <p:cNvSpPr/>
          <p:nvPr/>
        </p:nvSpPr>
        <p:spPr>
          <a:xfrm>
            <a:off x="914400" y="6265863"/>
            <a:ext cx="530225" cy="515937"/>
          </a:xfrm>
          <a:prstGeom prst="rect">
            <a:avLst/>
          </a:prstGeom>
          <a:solidFill>
            <a:srgbClr val="FBF5E2"/>
          </a:solidFill>
          <a:ln>
            <a:noFill/>
          </a:ln>
          <a:effectLst>
            <a:outerShdw blurRad="50800" dist="48387" dir="288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  <a:latin typeface="Georgia" charset="0"/>
            </a:endParaRPr>
          </a:p>
        </p:txBody>
      </p:sp>
      <p:pic>
        <p:nvPicPr>
          <p:cNvPr id="10" name="Picture 22" descr="fp7_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275" y="6392863"/>
            <a:ext cx="4778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76225" y="6262688"/>
          <a:ext cx="536575" cy="519112"/>
        </p:xfrm>
        <a:graphic>
          <a:graphicData uri="http://schemas.openxmlformats.org/presentationml/2006/ole">
            <p:oleObj spid="_x0000_s149506" name="Document" r:id="rId6" imgW="774700" imgH="749300" progId="Word.Document.12">
              <p:link updateAutomatic="1"/>
            </p:oleObj>
          </a:graphicData>
        </a:graphic>
      </p:graphicFrame>
      <p:sp>
        <p:nvSpPr>
          <p:cNvPr id="31" name="Textplatzhalter 27"/>
          <p:cNvSpPr>
            <a:spLocks noGrp="1"/>
          </p:cNvSpPr>
          <p:nvPr>
            <p:ph type="body" sz="quarter" idx="10"/>
          </p:nvPr>
        </p:nvSpPr>
        <p:spPr>
          <a:xfrm>
            <a:off x="2209800" y="4114801"/>
            <a:ext cx="4800600" cy="533400"/>
          </a:xfrm>
        </p:spPr>
        <p:txBody>
          <a:bodyPr/>
          <a:lstStyle>
            <a:lvl1pPr algn="ctr">
              <a:buNone/>
              <a:defRPr lang="de-DE" sz="1800" b="1" kern="1200" dirty="0" smtClean="0">
                <a:solidFill>
                  <a:srgbClr val="505050"/>
                </a:solidFill>
                <a:latin typeface="Georgia" charset="0"/>
                <a:ea typeface="Arial" charset="0"/>
                <a:cs typeface="Arial" charset="0"/>
              </a:defRPr>
            </a:lvl1pPr>
            <a:lvl2pPr algn="ctr">
              <a:buNone/>
              <a:defRPr lang="de-DE" sz="1600" kern="1200" dirty="0" smtClean="0">
                <a:solidFill>
                  <a:srgbClr val="505050"/>
                </a:solidFill>
                <a:latin typeface="Georgia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de-DE" dirty="0" err="1" smtClean="0"/>
              <a:t>Click to edit Master text styles</a:t>
            </a:r>
          </a:p>
        </p:txBody>
      </p:sp>
      <p:sp>
        <p:nvSpPr>
          <p:cNvPr id="32" name="Titel 3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944563"/>
          </a:xfrm>
        </p:spPr>
        <p:txBody>
          <a:bodyPr/>
          <a:lstStyle>
            <a:lvl1pPr algn="ctr">
              <a:defRPr lang="en-GB" sz="3200" kern="1200" baseline="0" dirty="0">
                <a:solidFill>
                  <a:srgbClr val="800000"/>
                </a:solidFill>
                <a:latin typeface="Georgia" charset="0"/>
                <a:ea typeface="Verdana" charset="0"/>
                <a:cs typeface="Verdana" charset="0"/>
              </a:defRPr>
            </a:lvl1pPr>
          </a:lstStyle>
          <a:p>
            <a:r>
              <a:rPr lang="de-DE" dirty="0" smtClean="0"/>
              <a:t>Click to edit Master title style</a:t>
            </a:r>
            <a:endParaRPr lang="en-GB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1"/>
          </p:nvPr>
        </p:nvSpPr>
        <p:spPr>
          <a:xfrm>
            <a:off x="2209800" y="4648200"/>
            <a:ext cx="4800600" cy="91440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de-DE" sz="1600" kern="1200" smtClean="0">
                <a:solidFill>
                  <a:srgbClr val="505050"/>
                </a:solidFill>
                <a:latin typeface="Georgia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 err="1" smtClean="0"/>
              <a:t>Click to edit Master text styles</a:t>
            </a:r>
          </a:p>
          <a:p>
            <a:pPr lvl="1"/>
            <a:r>
              <a:rPr lang="de-DE" dirty="0" err="1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457200" y="11287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57200" y="63230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Georgia"/>
                <a:cs typeface="Georgia"/>
              </a:defRPr>
            </a:lvl1pPr>
          </a:lstStyle>
          <a:p>
            <a:r>
              <a:rPr lang="de-DE" dirty="0" err="1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 smtClean="0"/>
              <a:t>Click to edit Master text styles</a:t>
            </a:r>
          </a:p>
          <a:p>
            <a:pPr lvl="1"/>
            <a:r>
              <a:rPr lang="de-DE" dirty="0" err="1" smtClean="0"/>
              <a:t>Second level</a:t>
            </a:r>
          </a:p>
          <a:p>
            <a:pPr lvl="2"/>
            <a:r>
              <a:rPr lang="de-DE" dirty="0" err="1" smtClean="0"/>
              <a:t>Third level</a:t>
            </a:r>
          </a:p>
          <a:p>
            <a:pPr lvl="3"/>
            <a:r>
              <a:rPr lang="de-DE" dirty="0" err="1" smtClean="0"/>
              <a:t>Fourth level</a:t>
            </a:r>
          </a:p>
          <a:p>
            <a:pPr lvl="4"/>
            <a:r>
              <a:rPr lang="de-DE" dirty="0" err="1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June 7th, 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Translingual Europe 2010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6FC0B-7F92-F749-8155-243B0D4BF47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457200" y="11287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200" y="63230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0"/>
          <p:cNvCxnSpPr>
            <a:cxnSpLocks noChangeShapeType="1"/>
          </p:cNvCxnSpPr>
          <p:nvPr/>
        </p:nvCxnSpPr>
        <p:spPr bwMode="auto">
          <a:xfrm rot="5400000">
            <a:off x="2310606" y="3786982"/>
            <a:ext cx="4524375" cy="1588"/>
          </a:xfrm>
          <a:prstGeom prst="line">
            <a:avLst/>
          </a:prstGeom>
          <a:noFill/>
          <a:ln w="12700">
            <a:solidFill>
              <a:srgbClr val="A6A6A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 smtClean="0"/>
              <a:t>Click to edit Master text styles</a:t>
            </a:r>
          </a:p>
          <a:p>
            <a:pPr lvl="1"/>
            <a:r>
              <a:rPr lang="de-DE" dirty="0" err="1" smtClean="0"/>
              <a:t>Second level</a:t>
            </a:r>
          </a:p>
          <a:p>
            <a:pPr lvl="2"/>
            <a:r>
              <a:rPr lang="de-DE" dirty="0" err="1" smtClean="0"/>
              <a:t>Third level</a:t>
            </a:r>
          </a:p>
          <a:p>
            <a:pPr lvl="3"/>
            <a:r>
              <a:rPr lang="de-DE" dirty="0" err="1" smtClean="0"/>
              <a:t>Fourth level</a:t>
            </a:r>
          </a:p>
          <a:p>
            <a:pPr lvl="4"/>
            <a:r>
              <a:rPr lang="de-DE" dirty="0" err="1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 smtClean="0"/>
              <a:t>Click to edit Master text styles</a:t>
            </a:r>
          </a:p>
          <a:p>
            <a:pPr lvl="1"/>
            <a:r>
              <a:rPr lang="de-DE" dirty="0" err="1" smtClean="0"/>
              <a:t>Second level</a:t>
            </a:r>
          </a:p>
          <a:p>
            <a:pPr lvl="2"/>
            <a:r>
              <a:rPr lang="de-DE" dirty="0" err="1" smtClean="0"/>
              <a:t>Third level</a:t>
            </a:r>
          </a:p>
          <a:p>
            <a:pPr lvl="3"/>
            <a:r>
              <a:rPr lang="de-DE" dirty="0" err="1" smtClean="0"/>
              <a:t>Fourth level</a:t>
            </a:r>
          </a:p>
          <a:p>
            <a:pPr lvl="4"/>
            <a:r>
              <a:rPr lang="de-DE" dirty="0" err="1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June 7th, 2010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Translingual Europe 2010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4EAA5-0DCC-CE4F-8948-50614E95915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457200" y="11287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200" y="63230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 smtClean="0"/>
              <a:t>Click to edit Master text styles</a:t>
            </a:r>
          </a:p>
          <a:p>
            <a:pPr lvl="1"/>
            <a:r>
              <a:rPr lang="de-DE" dirty="0" err="1" smtClean="0"/>
              <a:t>Second level</a:t>
            </a:r>
          </a:p>
          <a:p>
            <a:pPr lvl="2"/>
            <a:r>
              <a:rPr lang="de-DE" dirty="0" err="1" smtClean="0"/>
              <a:t>Third level</a:t>
            </a:r>
          </a:p>
          <a:p>
            <a:pPr lvl="3"/>
            <a:r>
              <a:rPr lang="de-DE" dirty="0" err="1" smtClean="0"/>
              <a:t>Fourth level</a:t>
            </a:r>
          </a:p>
          <a:p>
            <a:pPr lvl="4"/>
            <a:r>
              <a:rPr lang="de-DE" dirty="0" err="1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June 7th, 2010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Translingual Europe 2010</a:t>
            </a: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F865E-62A9-2648-9F88-9D8B5941F24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>
            <a:off x="457200" y="63230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June 7th,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Translingual Europe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444BB-571B-C846-A51B-1DF6A96FFA6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406900"/>
            <a:ext cx="8221319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2906713"/>
            <a:ext cx="822131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June 7th, 2010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Translingual Europe 2010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C2E9-180A-B449-B4EF-A32B15941A9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2538"/>
            <a:ext cx="8229600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F7F7F"/>
                </a:solidFill>
                <a:latin typeface="Georgia" charset="0"/>
              </a:defRPr>
            </a:lvl1pPr>
          </a:lstStyle>
          <a:p>
            <a:r>
              <a:rPr lang="de-DE" smtClean="0"/>
              <a:t>June 7th, 2010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charset="0"/>
              </a:defRPr>
            </a:lvl1pPr>
          </a:lstStyle>
          <a:p>
            <a:r>
              <a:rPr lang="de-DE" smtClean="0"/>
              <a:t>Translingual Europe 2010</a:t>
            </a:r>
            <a:endParaRPr lang="en-GB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latin typeface="Georgia" charset="0"/>
              </a:defRPr>
            </a:lvl1pPr>
          </a:lstStyle>
          <a:p>
            <a:fld id="{C35E3428-5EB5-E44D-8CC3-470DADB4960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31" name="Picture 7" descr="META-NET-Logo_L_rgb.eps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6620" y="647466"/>
            <a:ext cx="1358900" cy="2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14"/>
          <p:cNvCxnSpPr/>
          <p:nvPr/>
        </p:nvCxnSpPr>
        <p:spPr>
          <a:xfrm>
            <a:off x="457200" y="11287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57200" y="63230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184" y="585438"/>
            <a:ext cx="449436" cy="4494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87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Georgia"/>
          <a:ea typeface="+mj-ea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ts val="963"/>
        </a:spcBef>
        <a:spcAft>
          <a:spcPts val="600"/>
        </a:spcAft>
        <a:buClr>
          <a:srgbClr val="802703"/>
        </a:buClr>
        <a:buSzPct val="75000"/>
        <a:buFont typeface="Wingdings" charset="2"/>
        <a:buChar char="u"/>
        <a:defRPr lang="en-US" kern="1200" dirty="0">
          <a:solidFill>
            <a:schemeClr val="tx1"/>
          </a:solidFill>
          <a:latin typeface="Georgia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213"/>
        </a:spcBef>
        <a:spcAft>
          <a:spcPts val="400"/>
        </a:spcAft>
        <a:buClr>
          <a:srgbClr val="800000"/>
        </a:buClr>
        <a:buFont typeface="Symbol" charset="2"/>
        <a:buChar char="-"/>
        <a:defRPr kern="1200">
          <a:solidFill>
            <a:schemeClr val="tx1"/>
          </a:solidFill>
          <a:latin typeface="Georgia"/>
          <a:ea typeface="ヒラギノ角ゴ Pro W3" charset="-128"/>
          <a:cs typeface="ヒラギノ角ゴ Pro W3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400"/>
        </a:spcAft>
        <a:buClr>
          <a:srgbClr val="800000"/>
        </a:buClr>
        <a:buFont typeface="Wingdings" charset="2"/>
        <a:buChar char="§"/>
        <a:defRPr kern="1200">
          <a:solidFill>
            <a:schemeClr val="tx1"/>
          </a:solidFill>
          <a:latin typeface="Georgia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400"/>
        </a:spcAft>
        <a:buClr>
          <a:srgbClr val="800000"/>
        </a:buClr>
        <a:buFont typeface="Wingdings" charset="2"/>
        <a:buChar char="§"/>
        <a:defRPr kern="1200">
          <a:solidFill>
            <a:schemeClr val="tx1"/>
          </a:solidFill>
          <a:latin typeface="Georgia"/>
          <a:ea typeface="ヒラギノ角ゴ Pro W3" charset="-128"/>
          <a:cs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defRPr kern="1200">
          <a:solidFill>
            <a:schemeClr val="tx1"/>
          </a:solidFill>
          <a:latin typeface="Georgia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49425" y="4792134"/>
            <a:ext cx="5645150" cy="8382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GB" sz="2000" dirty="0" smtClean="0"/>
              <a:t>Monday, June 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, 2010</a:t>
            </a:r>
          </a:p>
          <a:p>
            <a:pPr eaLnBrk="1" hangingPunct="1">
              <a:spcAft>
                <a:spcPct val="0"/>
              </a:spcAft>
            </a:pPr>
            <a:r>
              <a:rPr lang="en-GB" sz="2000" dirty="0" smtClean="0"/>
              <a:t>Hotel Maritim, Berlin, Germany</a:t>
            </a:r>
          </a:p>
          <a:p>
            <a:pPr eaLnBrk="1" hangingPunct="1">
              <a:spcAft>
                <a:spcPct val="0"/>
              </a:spcAft>
            </a:pPr>
            <a:endParaRPr lang="en-GB" sz="2000" dirty="0"/>
          </a:p>
        </p:txBody>
      </p:sp>
      <p:sp>
        <p:nvSpPr>
          <p:cNvPr id="10244" name="Title 22"/>
          <p:cNvSpPr>
            <a:spLocks noGrp="1"/>
          </p:cNvSpPr>
          <p:nvPr>
            <p:ph type="title"/>
          </p:nvPr>
        </p:nvSpPr>
        <p:spPr>
          <a:xfrm>
            <a:off x="457200" y="2027237"/>
            <a:ext cx="8229600" cy="944563"/>
          </a:xfrm>
        </p:spPr>
        <p:txBody>
          <a:bodyPr/>
          <a:lstStyle/>
          <a:p>
            <a:pPr eaLnBrk="1" hangingPunct="1"/>
            <a:r>
              <a:rPr lang="en-GB" sz="4400" dirty="0" err="1" smtClean="0">
                <a:ea typeface="ヒラギノ角ゴ Pro W3" charset="-128"/>
                <a:cs typeface="ヒラギノ角ゴ Pro W3" charset="-128"/>
              </a:rPr>
              <a:t>Translingual</a:t>
            </a:r>
            <a:r>
              <a:rPr lang="en-GB" sz="4400" dirty="0" smtClean="0">
                <a:ea typeface="ヒラギノ角ゴ Pro W3" charset="-128"/>
                <a:cs typeface="ヒラギノ角ゴ Pro W3" charset="-128"/>
              </a:rPr>
              <a:t> Europe 2010</a:t>
            </a:r>
            <a:endParaRPr sz="4400" dirty="0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5" name="Bild 4" descr="EMPlu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37" y="3327402"/>
            <a:ext cx="121223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Programme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de-DE" b="1" dirty="0" smtClean="0">
                <a:ea typeface="ＭＳ Ｐゴシック" charset="-128"/>
                <a:cs typeface="ＭＳ Ｐゴシック" charset="-128"/>
              </a:rPr>
              <a:t>Session 		</a:t>
            </a:r>
            <a:r>
              <a:rPr lang="de-DE" b="1" dirty="0" err="1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Language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 Industries  			    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Chair</a:t>
            </a:r>
            <a:r>
              <a:rPr lang="de-DE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: Gábor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Prószéky</a:t>
            </a:r>
            <a:endParaRPr lang="de-DE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  <a:buNone/>
            </a:pPr>
            <a:endParaRPr lang="de-DE" sz="800" b="1" dirty="0" smtClean="0">
              <a:solidFill>
                <a:srgbClr val="17375E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13:30-13:45	Willem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Stoeller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Lingotek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, USA):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Translation</a:t>
            </a:r>
            <a:r>
              <a:rPr lang="de-DE" dirty="0" smtClean="0"/>
              <a:t>,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to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how</a:t>
            </a:r>
            <a:r>
              <a:rPr lang="de-DE" dirty="0" smtClean="0"/>
              <a:t> to 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/>
              <a:t>				manage </a:t>
            </a:r>
            <a:r>
              <a:rPr lang="de-DE" dirty="0" err="1" smtClean="0"/>
              <a:t>it</a:t>
            </a: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/>
              <a:t>13:45-14:00	</a:t>
            </a:r>
            <a:r>
              <a:rPr lang="de-DE" dirty="0" err="1" smtClean="0"/>
              <a:t>Antione</a:t>
            </a:r>
            <a:r>
              <a:rPr lang="de-DE" dirty="0" smtClean="0"/>
              <a:t> Rey (</a:t>
            </a:r>
            <a:r>
              <a:rPr lang="de-DE" dirty="0" err="1" smtClean="0"/>
              <a:t>Welocalize</a:t>
            </a:r>
            <a:r>
              <a:rPr lang="de-DE" dirty="0" smtClean="0"/>
              <a:t>, </a:t>
            </a:r>
            <a:r>
              <a:rPr lang="de-DE" dirty="0" err="1" smtClean="0"/>
              <a:t>Ireland</a:t>
            </a:r>
            <a:r>
              <a:rPr lang="de-DE" dirty="0" smtClean="0"/>
              <a:t>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/>
              <a:t>				</a:t>
            </a:r>
            <a:r>
              <a:rPr lang="de-DE" dirty="0" err="1" smtClean="0"/>
              <a:t>Welocalize</a:t>
            </a:r>
            <a:r>
              <a:rPr lang="de-DE" dirty="0" smtClean="0"/>
              <a:t> Open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efforts</a:t>
            </a:r>
            <a:r>
              <a:rPr lang="de-DE" dirty="0" smtClean="0"/>
              <a:t> and MT </a:t>
            </a:r>
            <a:r>
              <a:rPr lang="de-DE" dirty="0" err="1" smtClean="0"/>
              <a:t>integration</a:t>
            </a: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/>
              <a:t>14:00-14:15	Andrejs </a:t>
            </a:r>
            <a:r>
              <a:rPr lang="de-DE" dirty="0" err="1" smtClean="0"/>
              <a:t>Vasiljevs</a:t>
            </a:r>
            <a:r>
              <a:rPr lang="de-DE" dirty="0" smtClean="0"/>
              <a:t> (Tilde, </a:t>
            </a:r>
            <a:r>
              <a:rPr lang="de-DE" dirty="0" err="1" smtClean="0"/>
              <a:t>Latvia</a:t>
            </a:r>
            <a:r>
              <a:rPr lang="de-DE" dirty="0" smtClean="0"/>
              <a:t>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/>
              <a:t>				</a:t>
            </a:r>
            <a:r>
              <a:rPr lang="de-DE" dirty="0" err="1" smtClean="0"/>
              <a:t>LetsMT</a:t>
            </a:r>
            <a:r>
              <a:rPr lang="de-DE" dirty="0" smtClean="0"/>
              <a:t>! –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Cloud-Based</a:t>
            </a:r>
            <a:r>
              <a:rPr lang="de-DE" dirty="0" smtClean="0"/>
              <a:t> Service </a:t>
            </a:r>
            <a:r>
              <a:rPr lang="de-DE" dirty="0" err="1" smtClean="0"/>
              <a:t>for</a:t>
            </a:r>
            <a:r>
              <a:rPr lang="de-DE" dirty="0" smtClean="0"/>
              <a:t> MT Generation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sz="12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June</a:t>
            </a:r>
            <a:r>
              <a:rPr lang="de-DE" dirty="0" smtClean="0"/>
              <a:t> 7th, 2010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0C516-8C42-9841-ABE2-0B4C48825D19}" type="slidenum">
              <a:rPr lang="en-US"/>
              <a:pPr/>
              <a:t>10</a:t>
            </a:fld>
            <a:endParaRPr lang="en-US"/>
          </a:p>
        </p:txBody>
      </p:sp>
      <p:sp>
        <p:nvSpPr>
          <p:cNvPr id="1229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Translingual</a:t>
            </a:r>
            <a:r>
              <a:rPr lang="de-DE" dirty="0" smtClean="0"/>
              <a:t> Europe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Programme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de-DE" b="1" dirty="0" smtClean="0">
                <a:ea typeface="ＭＳ Ｐゴシック" charset="-128"/>
                <a:cs typeface="ＭＳ Ｐゴシック" charset="-128"/>
              </a:rPr>
              <a:t>Panel		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Small </a:t>
            </a:r>
            <a:r>
              <a:rPr lang="de-DE" b="1" dirty="0" err="1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Languages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 	    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Chair</a:t>
            </a:r>
            <a:r>
              <a:rPr lang="de-DE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: Sabine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Kirchmeier-Andersen</a:t>
            </a:r>
            <a:endParaRPr lang="de-DE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  <a:buNone/>
            </a:pPr>
            <a:endParaRPr lang="de-DE" sz="800" b="1" dirty="0" smtClean="0">
              <a:solidFill>
                <a:srgbClr val="17375E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14:15-14:25	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Maltese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: Mike Rosner (University of Malta, Malta)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14:25-14:35	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Latvian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: Andrejs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Vasiljevs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(Tilde,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Latvia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14:35-14:45	Dutch: Alice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Dijkstra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Netherlands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Organisation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for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Scientific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br>
              <a:rPr lang="de-DE" dirty="0" smtClean="0">
                <a:ea typeface="ＭＳ Ｐゴシック" charset="-128"/>
                <a:cs typeface="ＭＳ Ｐゴシック" charset="-128"/>
              </a:rPr>
            </a:br>
            <a:r>
              <a:rPr lang="de-DE" dirty="0" smtClean="0">
                <a:ea typeface="ＭＳ Ｐゴシック" charset="-128"/>
                <a:cs typeface="ＭＳ Ｐゴシック" charset="-128"/>
              </a:rPr>
              <a:t>			Research,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The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Netherlands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14:45-15:00	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Discussion</a:t>
            </a: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endParaRPr lang="de-DE" sz="12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June</a:t>
            </a:r>
            <a:r>
              <a:rPr lang="de-DE" dirty="0" smtClean="0"/>
              <a:t> 7th, 2010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0C516-8C42-9841-ABE2-0B4C48825D19}" type="slidenum">
              <a:rPr lang="en-US"/>
              <a:pPr/>
              <a:t>11</a:t>
            </a:fld>
            <a:endParaRPr lang="en-US"/>
          </a:p>
        </p:txBody>
      </p:sp>
      <p:sp>
        <p:nvSpPr>
          <p:cNvPr id="1229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Translingual</a:t>
            </a:r>
            <a:r>
              <a:rPr lang="de-DE" dirty="0" smtClean="0"/>
              <a:t> Europe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Programme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de-DE" b="1" dirty="0" smtClean="0">
                <a:ea typeface="ＭＳ Ｐゴシック" charset="-128"/>
                <a:cs typeface="ＭＳ Ｐゴシック" charset="-128"/>
              </a:rPr>
              <a:t>Session		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MT Industries 				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Chair</a:t>
            </a:r>
            <a:r>
              <a:rPr lang="de-DE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: Gudrun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Magnusdottir</a:t>
            </a:r>
            <a:endParaRPr lang="de-DE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  <a:buNone/>
            </a:pPr>
            <a:endParaRPr lang="de-DE" sz="800" b="1" dirty="0" smtClean="0">
              <a:solidFill>
                <a:srgbClr val="17375E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15:00-15:15	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Kirti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Vashee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Asia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Online, Thailand, USA):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err="1" smtClean="0"/>
              <a:t>Asia</a:t>
            </a:r>
            <a:r>
              <a:rPr lang="de-DE" dirty="0" smtClean="0"/>
              <a:t> Online Technology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&amp; Vision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15:15-15:30	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Mikel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Forcada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Apertium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Ireland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err="1" smtClean="0"/>
              <a:t>Free/Open-Source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Translation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			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Apertium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15:30-15:45	</a:t>
            </a:r>
            <a:r>
              <a:rPr lang="de-DE" dirty="0" smtClean="0"/>
              <a:t>Julia </a:t>
            </a:r>
            <a:r>
              <a:rPr lang="de-DE" dirty="0" err="1" smtClean="0"/>
              <a:t>Epiphantseva</a:t>
            </a:r>
            <a:r>
              <a:rPr lang="de-DE" dirty="0" smtClean="0"/>
              <a:t> (</a:t>
            </a:r>
            <a:r>
              <a:rPr lang="de-DE" dirty="0" err="1" smtClean="0"/>
              <a:t>ProMT</a:t>
            </a:r>
            <a:r>
              <a:rPr lang="de-DE" dirty="0" smtClean="0"/>
              <a:t>, </a:t>
            </a:r>
            <a:r>
              <a:rPr lang="de-DE" dirty="0" err="1" smtClean="0"/>
              <a:t>Russia</a:t>
            </a:r>
            <a:r>
              <a:rPr lang="de-DE" dirty="0" smtClean="0"/>
              <a:t>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/>
              <a:t>				Flexible and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of </a:t>
            </a:r>
            <a:r>
              <a:rPr lang="de-DE" dirty="0" err="1" smtClean="0"/>
              <a:t>translation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endParaRPr lang="de-DE" sz="12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June</a:t>
            </a:r>
            <a:r>
              <a:rPr lang="de-DE" dirty="0" smtClean="0"/>
              <a:t> 7th, 2010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0C516-8C42-9841-ABE2-0B4C48825D19}" type="slidenum">
              <a:rPr lang="en-US"/>
              <a:pPr/>
              <a:t>12</a:t>
            </a:fld>
            <a:endParaRPr lang="en-US"/>
          </a:p>
        </p:txBody>
      </p:sp>
      <p:sp>
        <p:nvSpPr>
          <p:cNvPr id="1229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Translingual</a:t>
            </a:r>
            <a:r>
              <a:rPr lang="de-DE" dirty="0" smtClean="0"/>
              <a:t> Europe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Programme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de-DE" b="1" dirty="0" smtClean="0">
                <a:ea typeface="ＭＳ Ｐゴシック" charset="-128"/>
                <a:cs typeface="ＭＳ Ｐゴシック" charset="-128"/>
              </a:rPr>
              <a:t>Session		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MT Users 							   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Chair</a:t>
            </a:r>
            <a:r>
              <a:rPr lang="de-DE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Lori</a:t>
            </a:r>
            <a:r>
              <a:rPr lang="de-DE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Thicke</a:t>
            </a:r>
            <a:endParaRPr lang="de-DE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  <a:buNone/>
            </a:pPr>
            <a:endParaRPr lang="de-DE" sz="800" b="1" dirty="0" smtClean="0">
              <a:solidFill>
                <a:srgbClr val="17375E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16:15-16:30	Patrizia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Biani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(European Patent Office, Germany):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err="1" smtClean="0"/>
              <a:t>The</a:t>
            </a:r>
            <a:r>
              <a:rPr lang="de-DE" dirty="0" smtClean="0"/>
              <a:t> Evolution of </a:t>
            </a:r>
            <a:r>
              <a:rPr lang="de-DE" dirty="0" err="1" smtClean="0"/>
              <a:t>the</a:t>
            </a:r>
            <a:r>
              <a:rPr lang="de-DE" dirty="0" smtClean="0"/>
              <a:t> European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Translation</a:t>
            </a:r>
            <a:r>
              <a:rPr lang="de-DE" dirty="0" smtClean="0"/>
              <a:t> 					Programme at </a:t>
            </a:r>
            <a:r>
              <a:rPr lang="de-DE" dirty="0" err="1" smtClean="0"/>
              <a:t>the</a:t>
            </a:r>
            <a:r>
              <a:rPr lang="de-DE" dirty="0" smtClean="0"/>
              <a:t> EPO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16:30-16:45	</a:t>
            </a:r>
            <a:r>
              <a:rPr lang="de-DE" dirty="0" err="1" smtClean="0"/>
              <a:t>Spyridon</a:t>
            </a:r>
            <a:r>
              <a:rPr lang="de-DE" dirty="0" smtClean="0"/>
              <a:t> </a:t>
            </a:r>
            <a:r>
              <a:rPr lang="de-DE" dirty="0" err="1" smtClean="0"/>
              <a:t>Pilos</a:t>
            </a:r>
            <a:r>
              <a:rPr lang="de-DE" dirty="0" smtClean="0"/>
              <a:t> (European Commission, </a:t>
            </a:r>
            <a:r>
              <a:rPr lang="de-DE" dirty="0" err="1" smtClean="0"/>
              <a:t>Luxembourg</a:t>
            </a:r>
            <a:r>
              <a:rPr lang="de-DE" dirty="0" smtClean="0"/>
              <a:t>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/>
              <a:t>				New </a:t>
            </a:r>
            <a:r>
              <a:rPr lang="de-DE" dirty="0" err="1" smtClean="0"/>
              <a:t>Developments</a:t>
            </a:r>
            <a:r>
              <a:rPr lang="de-DE" dirty="0" smtClean="0"/>
              <a:t> on MT at </a:t>
            </a:r>
            <a:r>
              <a:rPr lang="de-DE" dirty="0" err="1" smtClean="0"/>
              <a:t>the</a:t>
            </a:r>
            <a:r>
              <a:rPr lang="de-DE" dirty="0" smtClean="0"/>
              <a:t> European Commission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16:45-17:00	</a:t>
            </a:r>
            <a:r>
              <a:rPr lang="de-DE" dirty="0" smtClean="0"/>
              <a:t>Fred </a:t>
            </a:r>
            <a:r>
              <a:rPr lang="de-DE" dirty="0" err="1" smtClean="0"/>
              <a:t>Hollowood</a:t>
            </a:r>
            <a:r>
              <a:rPr lang="de-DE" dirty="0" smtClean="0"/>
              <a:t> (</a:t>
            </a:r>
            <a:r>
              <a:rPr lang="de-DE" dirty="0" err="1" smtClean="0"/>
              <a:t>Symantec</a:t>
            </a:r>
            <a:r>
              <a:rPr lang="de-DE" dirty="0" smtClean="0"/>
              <a:t>, </a:t>
            </a:r>
            <a:r>
              <a:rPr lang="de-DE" dirty="0" err="1" smtClean="0"/>
              <a:t>Ireland</a:t>
            </a:r>
            <a:r>
              <a:rPr lang="de-DE" dirty="0" smtClean="0"/>
              <a:t>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/>
              <a:t>				2010: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Industrialisation</a:t>
            </a:r>
            <a:r>
              <a:rPr lang="de-DE" dirty="0" smtClean="0"/>
              <a:t> of MT</a:t>
            </a: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endParaRPr lang="de-DE" sz="12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June</a:t>
            </a:r>
            <a:r>
              <a:rPr lang="de-DE" dirty="0" smtClean="0"/>
              <a:t> 7th, 2010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0C516-8C42-9841-ABE2-0B4C48825D19}" type="slidenum">
              <a:rPr lang="en-US"/>
              <a:pPr/>
              <a:t>13</a:t>
            </a:fld>
            <a:endParaRPr lang="en-US"/>
          </a:p>
        </p:txBody>
      </p:sp>
      <p:sp>
        <p:nvSpPr>
          <p:cNvPr id="1229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Translingual</a:t>
            </a:r>
            <a:r>
              <a:rPr lang="de-DE" dirty="0" smtClean="0"/>
              <a:t> Europe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Programme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de-DE" b="1" dirty="0" err="1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Closing</a:t>
            </a:r>
            <a:r>
              <a:rPr lang="de-DE" b="1" dirty="0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b="1" dirty="0" err="1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Keynote</a:t>
            </a:r>
            <a:r>
              <a:rPr lang="de-DE" b="1" dirty="0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 							   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Chair</a:t>
            </a:r>
            <a:r>
              <a:rPr lang="de-DE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: Hans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Uszkoreit</a:t>
            </a:r>
            <a:endParaRPr lang="de-DE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  <a:buNone/>
            </a:pPr>
            <a:endParaRPr lang="de-DE" b="1" dirty="0" smtClean="0">
              <a:solidFill>
                <a:srgbClr val="17375E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17:00-17:40	Sabine Andersen-Kirchmeier (</a:t>
            </a:r>
            <a:r>
              <a:rPr lang="de-DE" dirty="0" err="1" smtClean="0"/>
              <a:t>Danish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Council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err="1" smtClean="0"/>
              <a:t>Language</a:t>
            </a:r>
            <a:r>
              <a:rPr lang="de-DE" dirty="0" smtClean="0"/>
              <a:t> Change and </a:t>
            </a:r>
            <a:r>
              <a:rPr lang="de-DE" dirty="0" err="1" smtClean="0"/>
              <a:t>Linguistic</a:t>
            </a:r>
            <a:r>
              <a:rPr lang="de-DE" dirty="0" smtClean="0"/>
              <a:t> </a:t>
            </a:r>
            <a:r>
              <a:rPr lang="de-DE" dirty="0" err="1" smtClean="0"/>
              <a:t>Diversity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 smtClean="0"/>
              <a:t>			Future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MT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17:40-18:00	Final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Discussion</a:t>
            </a: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18:00		Finish</a:t>
            </a: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June</a:t>
            </a:r>
            <a:r>
              <a:rPr lang="de-DE" dirty="0" smtClean="0"/>
              <a:t> 7th, 2010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0C516-8C42-9841-ABE2-0B4C48825D19}" type="slidenum">
              <a:rPr lang="en-US"/>
              <a:pPr/>
              <a:t>14</a:t>
            </a:fld>
            <a:endParaRPr lang="en-US"/>
          </a:p>
        </p:txBody>
      </p:sp>
      <p:sp>
        <p:nvSpPr>
          <p:cNvPr id="1229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Translingual</a:t>
            </a:r>
            <a:r>
              <a:rPr lang="de-DE" dirty="0" smtClean="0"/>
              <a:t> Europe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>
                <a:latin typeface="Georgia" charset="0"/>
                <a:ea typeface="ＭＳ Ｐゴシック" charset="-128"/>
                <a:cs typeface="ＭＳ Ｐゴシック" charset="-128"/>
              </a:rPr>
              <a:t>Translingual</a:t>
            </a:r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 Europe 2010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/>
            <a:r>
              <a:rPr lang="de-DE" b="1" dirty="0" err="1" smtClean="0">
                <a:ea typeface="ＭＳ Ｐゴシック" charset="-128"/>
                <a:cs typeface="ＭＳ Ｐゴシック" charset="-128"/>
              </a:rPr>
              <a:t>Welcome </a:t>
            </a:r>
            <a:r>
              <a:rPr lang="de-DE" b="1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e-DE" b="1" dirty="0" smtClean="0">
                <a:ea typeface="ＭＳ Ｐゴシック" charset="-128"/>
                <a:cs typeface="ＭＳ Ｐゴシック" charset="-128"/>
              </a:rPr>
            </a:br>
            <a:r>
              <a:rPr lang="de-DE" dirty="0" smtClean="0">
                <a:ea typeface="ＭＳ Ｐゴシック" charset="-128"/>
                <a:cs typeface="ＭＳ Ｐゴシック" charset="-128"/>
              </a:rPr>
              <a:t>Hans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Uszkoreit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, DFKI, Germany</a:t>
            </a:r>
          </a:p>
          <a:p>
            <a:pPr eaLnBrk="1" hangingPunct="1"/>
            <a:r>
              <a:rPr lang="de-DE" b="1" dirty="0" err="1" smtClean="0">
                <a:ea typeface="ＭＳ Ｐゴシック" charset="-128"/>
                <a:cs typeface="ＭＳ Ｐゴシック" charset="-128"/>
              </a:rPr>
              <a:t>On the Relevance of MT and Information on </a:t>
            </a:r>
            <a:r>
              <a:rPr lang="de-DE" b="1" dirty="0" smtClean="0">
                <a:ea typeface="ＭＳ Ｐゴシック" charset="-128"/>
                <a:cs typeface="ＭＳ Ｐゴシック" charset="-128"/>
              </a:rPr>
              <a:t>EC </a:t>
            </a:r>
            <a:r>
              <a:rPr lang="de-DE" b="1" dirty="0" err="1" smtClean="0">
                <a:ea typeface="ＭＳ Ｐゴシック" charset="-128"/>
                <a:cs typeface="ＭＳ Ｐゴシック" charset="-128"/>
              </a:rPr>
              <a:t>Calls</a:t>
            </a:r>
            <a:r>
              <a:rPr lang="de-DE" b="1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e-DE" b="1" dirty="0" smtClean="0">
                <a:ea typeface="ＭＳ Ｐゴシック" charset="-128"/>
                <a:cs typeface="ＭＳ Ｐゴシック" charset="-128"/>
              </a:rPr>
            </a:br>
            <a:r>
              <a:rPr lang="de-DE" dirty="0" smtClean="0">
                <a:ea typeface="ＭＳ Ｐゴシック" charset="-128"/>
                <a:cs typeface="ＭＳ Ｐゴシック" charset="-128"/>
              </a:rPr>
              <a:t>Kimmo Rossi, European Commission,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Luxembourg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June 7th, 2010</a:t>
            </a:r>
            <a:endParaRPr lang="en-US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0C516-8C42-9841-ABE2-0B4C48825D19}" type="slidenum">
              <a:rPr lang="en-US"/>
              <a:pPr/>
              <a:t>2</a:t>
            </a:fld>
            <a:endParaRPr lang="en-US"/>
          </a:p>
        </p:txBody>
      </p:sp>
      <p:sp>
        <p:nvSpPr>
          <p:cNvPr id="1229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Translingual Europe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1663" cy="1362075"/>
          </a:xfrm>
        </p:spPr>
        <p:txBody>
          <a:bodyPr/>
          <a:lstStyle/>
          <a:p>
            <a:pPr eaLnBrk="1" hangingPunct="1"/>
            <a:r>
              <a:rPr lang="en-GB" cap="none" dirty="0" smtClean="0">
                <a:latin typeface="Georgia" charset="0"/>
              </a:rPr>
              <a:t>Technicalities</a:t>
            </a:r>
            <a:endParaRPr lang="en-GB" cap="none" dirty="0">
              <a:latin typeface="Georgia" charset="0"/>
            </a:endParaRPr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June 7th, 2010</a:t>
            </a:r>
            <a:endParaRPr lang="de-DE"/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C2A57A-BAFC-024D-B4D9-6DB837F0A6F3}" type="slidenum">
              <a:rPr lang="de-DE"/>
              <a:pPr/>
              <a:t>3</a:t>
            </a:fld>
            <a:endParaRPr lang="de-DE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Translingual Europe 2010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Night Reception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Translingual</a:t>
            </a:r>
            <a:r>
              <a:rPr lang="en-GB" dirty="0" smtClean="0"/>
              <a:t> Europe 2010 is co-located with Localization World.</a:t>
            </a:r>
          </a:p>
          <a:p>
            <a:r>
              <a:rPr lang="en-GB" dirty="0" smtClean="0"/>
              <a:t>The Localization World opening night reception is at </a:t>
            </a:r>
            <a:r>
              <a:rPr lang="en-GB" dirty="0" err="1" smtClean="0"/>
              <a:t>Zollpackhof</a:t>
            </a:r>
            <a:r>
              <a:rPr lang="en-GB" dirty="0" smtClean="0"/>
              <a:t> (near </a:t>
            </a:r>
            <a:r>
              <a:rPr lang="en-GB" dirty="0" err="1" smtClean="0"/>
              <a:t>Kanzleramt</a:t>
            </a:r>
            <a:r>
              <a:rPr lang="en-GB" dirty="0" smtClean="0"/>
              <a:t> and Berlin main station) at 19:00 tonight.</a:t>
            </a:r>
          </a:p>
          <a:p>
            <a:r>
              <a:rPr lang="en-GB" dirty="0" smtClean="0"/>
              <a:t>If you are not registered with Localization World, tickets for the reception are available at the Localization World desk for a small fee.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7th, 2010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Translingual Europe 2010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FC0B-7F92-F749-8155-243B0D4BF47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250866"/>
            <a:ext cx="6400800" cy="284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Wireless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 </a:t>
            </a:r>
            <a:r>
              <a:rPr lang="en-GB" dirty="0" err="1" smtClean="0"/>
              <a:t>wifi’s</a:t>
            </a:r>
            <a:r>
              <a:rPr lang="en-GB" dirty="0" smtClean="0"/>
              <a:t> available for participants of </a:t>
            </a:r>
            <a:r>
              <a:rPr lang="en-GB" dirty="0" err="1" smtClean="0"/>
              <a:t>Translingual</a:t>
            </a:r>
            <a:r>
              <a:rPr lang="en-GB" dirty="0" smtClean="0"/>
              <a:t> Europe 2010.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7th, 2010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Translingual Europe 2010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FC0B-7F92-F749-8155-243B0D4BF4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1663" cy="1362075"/>
          </a:xfrm>
        </p:spPr>
        <p:txBody>
          <a:bodyPr/>
          <a:lstStyle/>
          <a:p>
            <a:pPr eaLnBrk="1" hangingPunct="1"/>
            <a:r>
              <a:rPr lang="en-GB" cap="none" dirty="0" smtClean="0">
                <a:latin typeface="Georgia" charset="0"/>
              </a:rPr>
              <a:t>Programme</a:t>
            </a:r>
            <a:endParaRPr lang="en-GB" cap="none" dirty="0">
              <a:latin typeface="Georgia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1663" cy="1500187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98989"/>
                </a:solidFill>
              </a:rPr>
              <a:t>Overview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June 7th, 2010</a:t>
            </a:r>
            <a:endParaRPr lang="de-DE"/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C2A57A-BAFC-024D-B4D9-6DB837F0A6F3}" type="slidenum">
              <a:rPr lang="de-DE"/>
              <a:pPr/>
              <a:t>6</a:t>
            </a:fld>
            <a:endParaRPr lang="de-DE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Translingual Europe 2010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Programme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09:30 	</a:t>
            </a:r>
            <a:r>
              <a:rPr lang="de-DE" b="1" dirty="0" err="1" smtClean="0">
                <a:latin typeface="Georgia" charset="0"/>
                <a:ea typeface="ＭＳ Ｐゴシック" charset="-128"/>
                <a:cs typeface="ＭＳ Ｐゴシック" charset="-128"/>
              </a:rPr>
              <a:t>Welcome</a:t>
            </a:r>
            <a:endParaRPr lang="de-DE" b="1" dirty="0" smtClean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10:00 	</a:t>
            </a:r>
            <a:r>
              <a:rPr lang="de-DE" b="1" dirty="0" err="1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Opening</a:t>
            </a:r>
            <a:r>
              <a:rPr lang="de-DE" b="1" dirty="0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b="1" dirty="0" err="1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Keynotes</a:t>
            </a:r>
            <a:endParaRPr lang="de-DE" b="1" dirty="0" smtClean="0">
              <a:solidFill>
                <a:srgbClr val="17375E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11:00 	</a:t>
            </a:r>
            <a:r>
              <a:rPr lang="de-DE" b="1" dirty="0" smtClean="0">
                <a:latin typeface="Georgia" charset="0"/>
                <a:ea typeface="ＭＳ Ｐゴシック" charset="-128"/>
                <a:cs typeface="ＭＳ Ｐゴシック" charset="-128"/>
              </a:rPr>
              <a:t>Session 	</a:t>
            </a:r>
            <a:r>
              <a:rPr lang="de-DE" b="1" dirty="0" smtClean="0">
                <a:solidFill>
                  <a:srgbClr val="FF7314"/>
                </a:solidFill>
                <a:latin typeface="Georgia" charset="0"/>
                <a:ea typeface="ＭＳ Ｐゴシック" charset="-128"/>
                <a:cs typeface="ＭＳ Ｐゴシック" charset="-128"/>
              </a:rPr>
              <a:t>Research and Innovation</a:t>
            </a: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12:30 	</a:t>
            </a:r>
            <a:r>
              <a:rPr lang="de-DE" b="1" dirty="0" smtClean="0">
                <a:ea typeface="ＭＳ Ｐゴシック" charset="-128"/>
                <a:cs typeface="ＭＳ Ｐゴシック" charset="-128"/>
              </a:rPr>
              <a:t>Lunch</a:t>
            </a: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13:30 	</a:t>
            </a:r>
            <a:r>
              <a:rPr lang="de-DE" b="1" dirty="0" smtClean="0">
                <a:latin typeface="Georgia" charset="0"/>
                <a:ea typeface="ＭＳ Ｐゴシック" charset="-128"/>
                <a:cs typeface="ＭＳ Ｐゴシック" charset="-128"/>
              </a:rPr>
              <a:t>Session 	</a:t>
            </a:r>
            <a:r>
              <a:rPr lang="de-DE" b="1" dirty="0" err="1" smtClean="0">
                <a:solidFill>
                  <a:srgbClr val="FF7314"/>
                </a:solidFill>
                <a:latin typeface="Georgia" charset="0"/>
                <a:ea typeface="ＭＳ Ｐゴシック" charset="-128"/>
                <a:cs typeface="ＭＳ Ｐゴシック" charset="-128"/>
              </a:rPr>
              <a:t>Language</a:t>
            </a:r>
            <a:r>
              <a:rPr lang="de-DE" b="1" dirty="0" smtClean="0">
                <a:solidFill>
                  <a:srgbClr val="FF7314"/>
                </a:solidFill>
                <a:latin typeface="Georgia" charset="0"/>
                <a:ea typeface="ＭＳ Ｐゴシック" charset="-128"/>
                <a:cs typeface="ＭＳ Ｐゴシック" charset="-128"/>
              </a:rPr>
              <a:t> Industries</a:t>
            </a: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14:15 	</a:t>
            </a:r>
            <a:r>
              <a:rPr lang="de-DE" b="1" dirty="0" smtClean="0">
                <a:latin typeface="Georgia" charset="0"/>
                <a:ea typeface="ＭＳ Ｐゴシック" charset="-128"/>
                <a:cs typeface="ＭＳ Ｐゴシック" charset="-128"/>
              </a:rPr>
              <a:t>Panel 		</a:t>
            </a:r>
            <a:r>
              <a:rPr lang="de-DE" b="1" dirty="0" smtClean="0">
                <a:solidFill>
                  <a:srgbClr val="FF7314"/>
                </a:solidFill>
                <a:latin typeface="Georgia" charset="0"/>
                <a:ea typeface="ＭＳ Ｐゴシック" charset="-128"/>
                <a:cs typeface="ＭＳ Ｐゴシック" charset="-128"/>
              </a:rPr>
              <a:t>Small </a:t>
            </a:r>
            <a:r>
              <a:rPr lang="de-DE" b="1" dirty="0" err="1" smtClean="0">
                <a:solidFill>
                  <a:srgbClr val="FF7314"/>
                </a:solidFill>
                <a:latin typeface="Georgia" charset="0"/>
                <a:ea typeface="ＭＳ Ｐゴシック" charset="-128"/>
                <a:cs typeface="ＭＳ Ｐゴシック" charset="-128"/>
              </a:rPr>
              <a:t>Languages</a:t>
            </a:r>
            <a:endParaRPr lang="de-DE" b="1" dirty="0" smtClean="0">
              <a:solidFill>
                <a:srgbClr val="FF7314"/>
              </a:solidFill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15:00 	</a:t>
            </a:r>
            <a:r>
              <a:rPr lang="de-DE" b="1" dirty="0" smtClean="0">
                <a:ea typeface="ＭＳ Ｐゴシック" charset="-128"/>
                <a:cs typeface="ＭＳ Ｐゴシック" charset="-128"/>
              </a:rPr>
              <a:t>Session 	</a:t>
            </a:r>
            <a:r>
              <a:rPr lang="de-DE" b="1" dirty="0" err="1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Machine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b="1" dirty="0" err="1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Translation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 Industries</a:t>
            </a: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15:45 	</a:t>
            </a:r>
            <a:r>
              <a:rPr lang="de-DE" b="1" dirty="0" err="1" smtClean="0">
                <a:latin typeface="Georgia" charset="0"/>
                <a:ea typeface="ＭＳ Ｐゴシック" charset="-128"/>
                <a:cs typeface="ＭＳ Ｐゴシック" charset="-128"/>
              </a:rPr>
              <a:t>Coffee</a:t>
            </a:r>
            <a:r>
              <a:rPr lang="de-DE" b="1" dirty="0" smtClean="0">
                <a:latin typeface="Georgia" charset="0"/>
                <a:ea typeface="ＭＳ Ｐゴシック" charset="-128"/>
                <a:cs typeface="ＭＳ Ｐゴシック" charset="-128"/>
              </a:rPr>
              <a:t> Break</a:t>
            </a: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16:15 	</a:t>
            </a:r>
            <a:r>
              <a:rPr lang="de-DE" b="1" dirty="0" smtClean="0">
                <a:ea typeface="ＭＳ Ｐゴシック" charset="-128"/>
                <a:cs typeface="ＭＳ Ｐゴシック" charset="-128"/>
              </a:rPr>
              <a:t>Session 	</a:t>
            </a:r>
            <a:r>
              <a:rPr lang="de-DE" b="1" dirty="0" err="1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Machine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b="1" dirty="0" err="1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Translation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 Users</a:t>
            </a: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17:00 	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Georgia" charset="0"/>
                <a:ea typeface="ＭＳ Ｐゴシック" charset="-128"/>
                <a:cs typeface="ＭＳ Ｐゴシック" charset="-128"/>
              </a:rPr>
              <a:t>Closing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Georgia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Georgia" charset="0"/>
                <a:ea typeface="ＭＳ Ｐゴシック" charset="-128"/>
                <a:cs typeface="ＭＳ Ｐゴシック" charset="-128"/>
              </a:rPr>
              <a:t>Keynote</a:t>
            </a:r>
            <a:endParaRPr lang="de-DE" b="1" dirty="0" smtClean="0">
              <a:solidFill>
                <a:schemeClr val="tx2">
                  <a:lumMod val="75000"/>
                </a:schemeClr>
              </a:solidFill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17:40 	</a:t>
            </a:r>
            <a:r>
              <a:rPr lang="de-DE" b="1" dirty="0" smtClean="0">
                <a:ea typeface="ＭＳ Ｐゴシック" charset="-128"/>
                <a:cs typeface="ＭＳ Ｐゴシック" charset="-128"/>
              </a:rPr>
              <a:t>Final </a:t>
            </a:r>
            <a:r>
              <a:rPr lang="de-DE" b="1" dirty="0" err="1" smtClean="0">
                <a:ea typeface="ＭＳ Ｐゴシック" charset="-128"/>
                <a:cs typeface="ＭＳ Ｐゴシック" charset="-128"/>
              </a:rPr>
              <a:t>Discussion</a:t>
            </a:r>
            <a:endParaRPr lang="de-DE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</a:pPr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18:00	</a:t>
            </a:r>
            <a:r>
              <a:rPr lang="de-DE" b="1" dirty="0" smtClean="0">
                <a:latin typeface="Georgia" charset="0"/>
                <a:ea typeface="ＭＳ Ｐゴシック" charset="-128"/>
                <a:cs typeface="ＭＳ Ｐゴシック" charset="-128"/>
              </a:rPr>
              <a:t>Finish</a:t>
            </a:r>
            <a:endParaRPr lang="de-DE" b="1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June</a:t>
            </a:r>
            <a:r>
              <a:rPr lang="de-DE" dirty="0" smtClean="0"/>
              <a:t> 7th, 2010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0C516-8C42-9841-ABE2-0B4C48825D19}" type="slidenum">
              <a:rPr lang="en-US"/>
              <a:pPr/>
              <a:t>7</a:t>
            </a:fld>
            <a:endParaRPr lang="en-US"/>
          </a:p>
        </p:txBody>
      </p:sp>
      <p:sp>
        <p:nvSpPr>
          <p:cNvPr id="1229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Translingual</a:t>
            </a:r>
            <a:r>
              <a:rPr lang="de-DE" dirty="0" smtClean="0"/>
              <a:t> Europe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Programme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de-DE" b="1" dirty="0" err="1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Opening</a:t>
            </a:r>
            <a:r>
              <a:rPr lang="de-DE" b="1" dirty="0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b="1" dirty="0" err="1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Keynotes</a:t>
            </a:r>
            <a:r>
              <a:rPr lang="de-DE" b="1" dirty="0" smtClean="0">
                <a:solidFill>
                  <a:srgbClr val="17375E"/>
                </a:solidFill>
                <a:ea typeface="ＭＳ Ｐゴシック" charset="-128"/>
                <a:cs typeface="ＭＳ Ｐゴシック" charset="-128"/>
              </a:rPr>
              <a:t> 						      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Chair</a:t>
            </a:r>
            <a:r>
              <a:rPr lang="de-DE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: Josef van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Genabith</a:t>
            </a:r>
            <a:endParaRPr lang="de-DE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  <a:buNone/>
            </a:pPr>
            <a:endParaRPr lang="de-DE" b="1" dirty="0" smtClean="0">
              <a:solidFill>
                <a:srgbClr val="17375E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10:00-10:30	Will Lewis (Microsoft, USA):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err="1" smtClean="0"/>
              <a:t>Haitian</a:t>
            </a:r>
            <a:r>
              <a:rPr lang="de-DE" dirty="0" smtClean="0"/>
              <a:t> Creole: </a:t>
            </a:r>
            <a:r>
              <a:rPr lang="de-DE" dirty="0" err="1" smtClean="0"/>
              <a:t>Developing</a:t>
            </a:r>
            <a:r>
              <a:rPr lang="de-DE" dirty="0" smtClean="0"/>
              <a:t> MT </a:t>
            </a:r>
            <a:r>
              <a:rPr lang="de-DE" dirty="0" err="1" smtClean="0"/>
              <a:t>for</a:t>
            </a:r>
            <a:r>
              <a:rPr lang="de-DE" dirty="0" smtClean="0"/>
              <a:t> a Low Data </a:t>
            </a:r>
            <a:r>
              <a:rPr lang="de-DE" dirty="0" err="1" smtClean="0"/>
              <a:t>Language</a:t>
            </a: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10:30-11:00	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Lori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Thicke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Translators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without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Borders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, France):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err="1" smtClean="0"/>
              <a:t>Translation</a:t>
            </a:r>
            <a:r>
              <a:rPr lang="de-DE" dirty="0" smtClean="0"/>
              <a:t> Technology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Fighting</a:t>
            </a:r>
            <a:r>
              <a:rPr lang="de-DE" dirty="0" smtClean="0"/>
              <a:t> World </a:t>
            </a:r>
            <a:r>
              <a:rPr lang="de-DE" dirty="0" err="1" smtClean="0"/>
              <a:t>Poverty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June</a:t>
            </a:r>
            <a:r>
              <a:rPr lang="de-DE" dirty="0" smtClean="0"/>
              <a:t> 7th, 2010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0C516-8C42-9841-ABE2-0B4C48825D19}" type="slidenum">
              <a:rPr lang="en-US"/>
              <a:pPr/>
              <a:t>8</a:t>
            </a:fld>
            <a:endParaRPr lang="en-US"/>
          </a:p>
        </p:txBody>
      </p:sp>
      <p:sp>
        <p:nvSpPr>
          <p:cNvPr id="1229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Translingual</a:t>
            </a:r>
            <a:r>
              <a:rPr lang="de-DE" dirty="0" smtClean="0"/>
              <a:t> Europe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Georgia" charset="0"/>
                <a:ea typeface="ＭＳ Ｐゴシック" charset="-128"/>
                <a:cs typeface="ＭＳ Ｐゴシック" charset="-128"/>
              </a:rPr>
              <a:t>Programme</a:t>
            </a:r>
            <a:endParaRPr lang="de-DE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de-DE" b="1" dirty="0" smtClean="0">
                <a:ea typeface="ＭＳ Ｐゴシック" charset="-128"/>
                <a:cs typeface="ＭＳ Ｐゴシック" charset="-128"/>
              </a:rPr>
              <a:t>Session 		</a:t>
            </a:r>
            <a:r>
              <a:rPr lang="de-DE" b="1" dirty="0" smtClean="0">
                <a:solidFill>
                  <a:srgbClr val="FF7314"/>
                </a:solidFill>
                <a:ea typeface="ＭＳ Ｐゴシック" charset="-128"/>
                <a:cs typeface="ＭＳ Ｐゴシック" charset="-128"/>
              </a:rPr>
              <a:t>Research and Innovation 		      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Chair</a:t>
            </a:r>
            <a:r>
              <a:rPr lang="de-DE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: Fabio </a:t>
            </a:r>
            <a:r>
              <a:rPr lang="de-DE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Pianesi</a:t>
            </a:r>
            <a:endParaRPr lang="de-DE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0"/>
              </a:spcAft>
              <a:buNone/>
            </a:pPr>
            <a:endParaRPr lang="de-DE" sz="800" b="1" dirty="0" smtClean="0">
              <a:solidFill>
                <a:srgbClr val="17375E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11:00-11:20	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Heyan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Huang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(Beijing Institute of Technology, China):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err="1" smtClean="0"/>
              <a:t>Recent</a:t>
            </a:r>
            <a:r>
              <a:rPr lang="de-DE" dirty="0" smtClean="0"/>
              <a:t> Progresses on MT and </a:t>
            </a:r>
            <a:r>
              <a:rPr lang="de-DE" dirty="0" err="1" smtClean="0"/>
              <a:t>Language</a:t>
            </a:r>
            <a:r>
              <a:rPr lang="de-DE" dirty="0" smtClean="0"/>
              <a:t> Information 					</a:t>
            </a:r>
            <a:r>
              <a:rPr lang="de-DE" dirty="0" err="1" smtClean="0"/>
              <a:t>Processing</a:t>
            </a:r>
            <a:r>
              <a:rPr lang="de-DE" dirty="0" smtClean="0"/>
              <a:t> of CCLIE &amp; BIT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sz="12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11:20-11:40	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Jaap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van der Meer (TAUS,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The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Netherlands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smtClean="0"/>
              <a:t>TAUS Data Association: News and </a:t>
            </a:r>
            <a:r>
              <a:rPr lang="de-DE" dirty="0" err="1" smtClean="0"/>
              <a:t>Roadmap</a:t>
            </a: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endParaRPr lang="de-DE" sz="12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11:40-12:00 	Hans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Uszkoreit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(DFKI, Germany):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META-NET: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Towards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the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Multilingual Europe Technology 			Alliance</a:t>
            </a:r>
          </a:p>
          <a:p>
            <a:pPr lvl="1" eaLnBrk="1" hangingPunct="1">
              <a:spcAft>
                <a:spcPts val="0"/>
              </a:spcAft>
              <a:buNone/>
            </a:pPr>
            <a:endParaRPr lang="de-DE" sz="12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12:00-12:20	Josef van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Genabith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(DCU,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Ireland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):</a:t>
            </a: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				</a:t>
            </a:r>
            <a:r>
              <a:rPr lang="de-DE" dirty="0" smtClean="0"/>
              <a:t>Evaluation, </a:t>
            </a:r>
            <a:r>
              <a:rPr lang="de-DE" dirty="0" err="1" smtClean="0"/>
              <a:t>Localization</a:t>
            </a:r>
            <a:r>
              <a:rPr lang="de-DE" dirty="0" smtClean="0"/>
              <a:t> and Open </a:t>
            </a:r>
            <a:r>
              <a:rPr lang="de-DE" dirty="0" err="1" smtClean="0"/>
              <a:t>Source</a:t>
            </a:r>
            <a:r>
              <a:rPr lang="de-DE" dirty="0" smtClean="0"/>
              <a:t> Tools in 					</a:t>
            </a:r>
            <a:r>
              <a:rPr lang="de-DE" dirty="0" err="1" smtClean="0"/>
              <a:t>EuroMatrixPlus</a:t>
            </a:r>
            <a:endParaRPr lang="de-DE" dirty="0" smtClean="0"/>
          </a:p>
          <a:p>
            <a:pPr lvl="1" eaLnBrk="1" hangingPunct="1">
              <a:spcAft>
                <a:spcPts val="0"/>
              </a:spcAft>
              <a:buNone/>
            </a:pPr>
            <a:endParaRPr lang="de-DE" sz="12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spcAft>
                <a:spcPts val="0"/>
              </a:spcAft>
              <a:buNone/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12:20-12:30	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Questions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and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discussion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		</a:t>
            </a: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custGeom>
            <a:avLst/>
            <a:gdLst>
              <a:gd name="T0" fmla="*/ 0 w 2133600"/>
              <a:gd name="T1" fmla="*/ 0 h 365125"/>
              <a:gd name="T2" fmla="*/ 2133600 w 2133600"/>
              <a:gd name="T3" fmla="*/ 0 h 365125"/>
              <a:gd name="T4" fmla="*/ 213360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June</a:t>
            </a:r>
            <a:r>
              <a:rPr lang="de-DE" dirty="0" smtClean="0"/>
              <a:t> 7th, 2010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0C516-8C42-9841-ABE2-0B4C48825D19}" type="slidenum">
              <a:rPr lang="en-US"/>
              <a:pPr/>
              <a:t>9</a:t>
            </a:fld>
            <a:endParaRPr lang="en-US"/>
          </a:p>
        </p:txBody>
      </p:sp>
      <p:sp>
        <p:nvSpPr>
          <p:cNvPr id="1229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err="1" smtClean="0"/>
              <a:t>Translingual</a:t>
            </a:r>
            <a:r>
              <a:rPr lang="de-DE" dirty="0" smtClean="0"/>
              <a:t> Europe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ster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Office Theme">
      <a:majorFont>
        <a:latin typeface=""/>
        <a:ea typeface="ヒラギノ角ゴ Pro W3"/>
        <a:cs typeface="ヒラギノ角ゴ Pro W3"/>
      </a:majorFont>
      <a:minorFont>
        <a:latin typeface="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ppt_master_template.pot</Template>
  <TotalTime>0</TotalTime>
  <Words>1030</Words>
  <Application>Microsoft Macintosh PowerPoint</Application>
  <PresentationFormat>Bildschirmpräsentation (4:3)</PresentationFormat>
  <Paragraphs>149</Paragraphs>
  <Slides>14</Slides>
  <Notes>12</Notes>
  <HiddenSlides>0</HiddenSlides>
  <MMClips>0</MMClips>
  <ScaleCrop>false</ScaleCrop>
  <HeadingPairs>
    <vt:vector size="6" baseType="variant">
      <vt:variant>
        <vt:lpstr>Entwurfsvorlage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ppt_master_template</vt:lpstr>
      <vt:lpstr>???</vt:lpstr>
      <vt:lpstr>Translingual Europe 2010</vt:lpstr>
      <vt:lpstr>Translingual Europe 2010</vt:lpstr>
      <vt:lpstr>Technicalities</vt:lpstr>
      <vt:lpstr>Opening Night Reception</vt:lpstr>
      <vt:lpstr>Wireless</vt:lpstr>
      <vt:lpstr>Programme</vt:lpstr>
      <vt:lpstr>Programme</vt:lpstr>
      <vt:lpstr>Programme</vt:lpstr>
      <vt:lpstr>Programme</vt:lpstr>
      <vt:lpstr>Programme</vt:lpstr>
      <vt:lpstr>Programme</vt:lpstr>
      <vt:lpstr>Programme</vt:lpstr>
      <vt:lpstr>Programme</vt:lpstr>
      <vt:lpstr>Programme</vt:lpstr>
    </vt:vector>
  </TitlesOfParts>
  <Company>DFKI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Translingual Europe 2010</dc:title>
  <dc:creator>Georg Rehm</dc:creator>
  <cp:lastModifiedBy>Hans Uszkoreit</cp:lastModifiedBy>
  <cp:revision>24</cp:revision>
  <cp:lastPrinted>2009-06-09T22:24:00Z</cp:lastPrinted>
  <dcterms:created xsi:type="dcterms:W3CDTF">2010-06-07T06:01:32Z</dcterms:created>
  <dcterms:modified xsi:type="dcterms:W3CDTF">2010-06-07T06:29:36Z</dcterms:modified>
</cp:coreProperties>
</file>