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48"/>
  </p:notesMasterIdLst>
  <p:handoutMasterIdLst>
    <p:handoutMasterId r:id="rId49"/>
  </p:handoutMasterIdLst>
  <p:sldIdLst>
    <p:sldId id="327" r:id="rId2"/>
    <p:sldId id="328" r:id="rId3"/>
    <p:sldId id="326" r:id="rId4"/>
    <p:sldId id="294" r:id="rId5"/>
    <p:sldId id="295" r:id="rId6"/>
    <p:sldId id="257" r:id="rId7"/>
    <p:sldId id="259" r:id="rId8"/>
    <p:sldId id="317" r:id="rId9"/>
    <p:sldId id="318" r:id="rId10"/>
    <p:sldId id="319" r:id="rId11"/>
    <p:sldId id="320" r:id="rId12"/>
    <p:sldId id="321" r:id="rId13"/>
    <p:sldId id="322" r:id="rId14"/>
    <p:sldId id="323" r:id="rId15"/>
    <p:sldId id="297" r:id="rId16"/>
    <p:sldId id="298" r:id="rId17"/>
    <p:sldId id="300" r:id="rId18"/>
    <p:sldId id="301" r:id="rId19"/>
    <p:sldId id="280" r:id="rId20"/>
    <p:sldId id="287" r:id="rId21"/>
    <p:sldId id="260" r:id="rId22"/>
    <p:sldId id="261" r:id="rId23"/>
    <p:sldId id="286" r:id="rId24"/>
    <p:sldId id="307" r:id="rId25"/>
    <p:sldId id="269" r:id="rId26"/>
    <p:sldId id="324" r:id="rId27"/>
    <p:sldId id="325" r:id="rId28"/>
    <p:sldId id="304" r:id="rId29"/>
    <p:sldId id="331" r:id="rId30"/>
    <p:sldId id="332" r:id="rId31"/>
    <p:sldId id="333" r:id="rId32"/>
    <p:sldId id="335" r:id="rId33"/>
    <p:sldId id="334" r:id="rId34"/>
    <p:sldId id="305" r:id="rId35"/>
    <p:sldId id="309" r:id="rId36"/>
    <p:sldId id="312" r:id="rId37"/>
    <p:sldId id="277" r:id="rId38"/>
    <p:sldId id="308" r:id="rId39"/>
    <p:sldId id="290" r:id="rId40"/>
    <p:sldId id="313" r:id="rId41"/>
    <p:sldId id="315" r:id="rId42"/>
    <p:sldId id="316" r:id="rId43"/>
    <p:sldId id="314" r:id="rId44"/>
    <p:sldId id="336" r:id="rId45"/>
    <p:sldId id="338" r:id="rId46"/>
    <p:sldId id="33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82530"/>
    <a:srgbClr val="FDFAFA"/>
    <a:srgbClr val="FCF9F9"/>
    <a:srgbClr val="C3C5C7"/>
    <a:srgbClr val="953836"/>
    <a:srgbClr val="C0514E"/>
    <a:srgbClr val="527EBC"/>
    <a:srgbClr val="FBFEF2"/>
    <a:srgbClr val="FEFAE6"/>
    <a:srgbClr val="F1FED8"/>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187" autoAdjust="0"/>
    <p:restoredTop sz="94660"/>
  </p:normalViewPr>
  <p:slideViewPr>
    <p:cSldViewPr snapToObjects="1">
      <p:cViewPr>
        <p:scale>
          <a:sx n="150" d="100"/>
          <a:sy n="150" d="100"/>
        </p:scale>
        <p:origin x="-736"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E90138-EE57-F940-B9B7-C7402816486F}" type="datetime1">
              <a:rPr lang="en-US" smtClean="0"/>
              <a:pPr/>
              <a:t>04.06.2010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55D40-F0CA-5F48-AB2A-3FC425EB6727}" type="slidenum">
              <a:rPr lang="en-US" smtClean="0"/>
              <a:pPr/>
              <a:t>‹Nr.›</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0FE6F-A1DB-B048-9845-98DF969EC5E6}" type="datetime1">
              <a:rPr lang="en-US" smtClean="0"/>
              <a:pPr/>
              <a:t>04.06.2010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31FD5-2BC0-904F-BC77-B50EB0E5DEFF}" type="slidenum">
              <a:rPr lang="en-US" smtClean="0"/>
              <a:pPr/>
              <a:t>‹Nr.›</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31FD5-2BC0-904F-BC77-B50EB0E5DEFF}"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elfolie">
    <p:spTree>
      <p:nvGrpSpPr>
        <p:cNvPr id="1" name=""/>
        <p:cNvGrpSpPr/>
        <p:nvPr/>
      </p:nvGrpSpPr>
      <p:grpSpPr>
        <a:xfrm>
          <a:off x="0" y="0"/>
          <a:ext cx="0" cy="0"/>
          <a:chOff x="0" y="0"/>
          <a:chExt cx="0" cy="0"/>
        </a:xfrm>
      </p:grpSpPr>
      <p:pic>
        <p:nvPicPr>
          <p:cNvPr id="10" name="Picture 13" descr="BarcGraf-Stripe_orange_l_s.jpg"/>
          <p:cNvPicPr>
            <a:picLocks noChangeAspect="1"/>
          </p:cNvPicPr>
          <p:nvPr/>
        </p:nvPicPr>
        <p:blipFill>
          <a:blip r:embed="rId3">
            <a:lum bright="12000"/>
            <a:alphaModFix amt="82000"/>
          </a:blip>
          <a:srcRect b="54971"/>
          <a:stretch>
            <a:fillRect/>
          </a:stretch>
        </p:blipFill>
        <p:spPr bwMode="auto">
          <a:xfrm>
            <a:off x="0" y="0"/>
            <a:ext cx="9144000" cy="381000"/>
          </a:xfrm>
          <a:prstGeom prst="rect">
            <a:avLst/>
          </a:prstGeom>
          <a:noFill/>
          <a:ln w="9525">
            <a:noFill/>
            <a:miter lim="800000"/>
            <a:headEnd/>
            <a:tailEnd/>
          </a:ln>
        </p:spPr>
      </p:pic>
      <p:pic>
        <p:nvPicPr>
          <p:cNvPr id="12" name="Picture 18" descr="META-NET-Logo_L_rgb.eps"/>
          <p:cNvPicPr>
            <a:picLocks noChangeAspect="1"/>
          </p:cNvPicPr>
          <p:nvPr/>
        </p:nvPicPr>
        <p:blipFill>
          <a:blip r:embed="rId4">
            <a:lum bright="-2000"/>
          </a:blip>
          <a:srcRect/>
          <a:stretch>
            <a:fillRect/>
          </a:stretch>
        </p:blipFill>
        <p:spPr bwMode="auto">
          <a:xfrm>
            <a:off x="3048000" y="1241425"/>
            <a:ext cx="3032125" cy="587375"/>
          </a:xfrm>
          <a:prstGeom prst="rect">
            <a:avLst/>
          </a:prstGeom>
          <a:noFill/>
          <a:ln w="9525">
            <a:noFill/>
            <a:miter lim="800000"/>
            <a:headEnd/>
            <a:tailEnd/>
          </a:ln>
        </p:spPr>
      </p:pic>
      <p:pic>
        <p:nvPicPr>
          <p:cNvPr id="16" name="Picture 13" descr="BarcGraf-Stripe_orange_l_s.jpg"/>
          <p:cNvPicPr>
            <a:picLocks noChangeAspect="1"/>
          </p:cNvPicPr>
          <p:nvPr/>
        </p:nvPicPr>
        <p:blipFill>
          <a:blip r:embed="rId3">
            <a:lum bright="8000" contrast="-6000"/>
            <a:alphaModFix amt="91000"/>
          </a:blip>
          <a:srcRect t="1006" b="-803"/>
          <a:stretch>
            <a:fillRect/>
          </a:stretch>
        </p:blipFill>
        <p:spPr bwMode="auto">
          <a:xfrm>
            <a:off x="0" y="6164263"/>
            <a:ext cx="9144000" cy="711200"/>
          </a:xfrm>
          <a:prstGeom prst="rect">
            <a:avLst/>
          </a:prstGeom>
          <a:noFill/>
          <a:ln w="9525">
            <a:noFill/>
            <a:miter lim="800000"/>
            <a:headEnd/>
            <a:tailEnd/>
          </a:ln>
        </p:spPr>
      </p:pic>
      <p:sp>
        <p:nvSpPr>
          <p:cNvPr id="17" name="TextBox 6"/>
          <p:cNvSpPr txBox="1">
            <a:spLocks noChangeArrowheads="1"/>
          </p:cNvSpPr>
          <p:nvPr/>
        </p:nvSpPr>
        <p:spPr bwMode="auto">
          <a:xfrm>
            <a:off x="1558925" y="6334125"/>
            <a:ext cx="7381875" cy="428625"/>
          </a:xfrm>
          <a:prstGeom prst="rect">
            <a:avLst/>
          </a:prstGeom>
          <a:noFill/>
          <a:ln w="9525">
            <a:noFill/>
            <a:miter lim="800000"/>
            <a:headEnd/>
            <a:tailEnd/>
          </a:ln>
        </p:spPr>
        <p:txBody>
          <a:bodyPr>
            <a:prstTxWarp prst="textNoShape">
              <a:avLst/>
            </a:prstTxWarp>
            <a:spAutoFit/>
          </a:bodyPr>
          <a:lstStyle/>
          <a:p>
            <a:r>
              <a:rPr lang="en-GB" sz="1100">
                <a:solidFill>
                  <a:srgbClr val="505050"/>
                </a:solidFill>
                <a:effectLst>
                  <a:outerShdw blurRad="38100" dist="38100" dir="2700000" algn="tl">
                    <a:srgbClr val="DDDDDD"/>
                  </a:outerShdw>
                </a:effectLst>
                <a:latin typeface="Verdana" charset="0"/>
                <a:ea typeface="Verdana" charset="0"/>
                <a:cs typeface="Verdana" charset="0"/>
              </a:rPr>
              <a:t>META-NET is co-funded by the European Commission through the contract T4ME </a:t>
            </a:r>
            <a:br>
              <a:rPr lang="en-GB" sz="1100">
                <a:solidFill>
                  <a:srgbClr val="505050"/>
                </a:solidFill>
                <a:effectLst>
                  <a:outerShdw blurRad="38100" dist="38100" dir="2700000" algn="tl">
                    <a:srgbClr val="DDDDDD"/>
                  </a:outerShdw>
                </a:effectLst>
                <a:latin typeface="Verdana" charset="0"/>
                <a:ea typeface="Verdana" charset="0"/>
                <a:cs typeface="Verdana" charset="0"/>
              </a:rPr>
            </a:br>
            <a:r>
              <a:rPr lang="en-GB" sz="1100">
                <a:solidFill>
                  <a:srgbClr val="505050"/>
                </a:solidFill>
                <a:effectLst>
                  <a:outerShdw blurRad="38100" dist="38100" dir="2700000" algn="tl">
                    <a:srgbClr val="DDDDDD"/>
                  </a:outerShdw>
                </a:effectLst>
                <a:latin typeface="Verdana" charset="0"/>
                <a:ea typeface="Verdana" charset="0"/>
                <a:cs typeface="Verdana" charset="0"/>
              </a:rPr>
              <a:t>of the Seventh Framework Programme</a:t>
            </a:r>
            <a:r>
              <a:rPr lang="en-US" sz="1100">
                <a:solidFill>
                  <a:srgbClr val="505050"/>
                </a:solidFill>
                <a:effectLst>
                  <a:outerShdw blurRad="38100" dist="38100" dir="2700000" algn="tl">
                    <a:srgbClr val="DDDDDD"/>
                  </a:outerShdw>
                </a:effectLst>
                <a:latin typeface="Verdana" charset="0"/>
                <a:ea typeface="Verdana" charset="0"/>
                <a:cs typeface="Verdana" charset="0"/>
              </a:rPr>
              <a:t>. </a:t>
            </a:r>
            <a:r>
              <a:rPr lang="en-GB" sz="1100">
                <a:solidFill>
                  <a:srgbClr val="505050"/>
                </a:solidFill>
                <a:effectLst>
                  <a:outerShdw blurRad="38100" dist="38100" dir="2700000" algn="tl">
                    <a:srgbClr val="DDDDDD"/>
                  </a:outerShdw>
                </a:effectLst>
                <a:latin typeface="Verdana" charset="0"/>
                <a:ea typeface="Verdana" charset="0"/>
                <a:cs typeface="Verdana" charset="0"/>
              </a:rPr>
              <a:t>Grant Agreement No.: 249119</a:t>
            </a:r>
            <a:endParaRPr lang="en-US" sz="1100">
              <a:solidFill>
                <a:srgbClr val="505050"/>
              </a:solidFill>
              <a:latin typeface="Verdana" charset="0"/>
              <a:ea typeface="Verdana" charset="0"/>
              <a:cs typeface="Verdana" charset="0"/>
            </a:endParaRPr>
          </a:p>
        </p:txBody>
      </p:sp>
      <p:sp>
        <p:nvSpPr>
          <p:cNvPr id="18" name="Rechteck 17"/>
          <p:cNvSpPr/>
          <p:nvPr/>
        </p:nvSpPr>
        <p:spPr>
          <a:xfrm>
            <a:off x="914400" y="6265863"/>
            <a:ext cx="530225" cy="515937"/>
          </a:xfrm>
          <a:prstGeom prst="rect">
            <a:avLst/>
          </a:prstGeom>
          <a:solidFill>
            <a:srgbClr val="FBF5E2"/>
          </a:solidFill>
          <a:ln>
            <a:noFill/>
          </a:ln>
          <a:effectLst>
            <a:outerShdw blurRad="50800" dist="48387" dir="288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de-DE">
              <a:solidFill>
                <a:srgbClr val="FFFFFF"/>
              </a:solidFill>
              <a:latin typeface="Georgia" charset="0"/>
              <a:ea typeface="ヒラギノ角ゴ Pro W3" charset="-128"/>
              <a:cs typeface="ヒラギノ角ゴ Pro W3" charset="-128"/>
            </a:endParaRPr>
          </a:p>
        </p:txBody>
      </p:sp>
      <p:pic>
        <p:nvPicPr>
          <p:cNvPr id="19" name="Picture 22" descr="fp7_.png"/>
          <p:cNvPicPr>
            <a:picLocks noChangeAspect="1"/>
          </p:cNvPicPr>
          <p:nvPr/>
        </p:nvPicPr>
        <p:blipFill>
          <a:blip r:embed="rId5"/>
          <a:srcRect/>
          <a:stretch>
            <a:fillRect/>
          </a:stretch>
        </p:blipFill>
        <p:spPr bwMode="auto">
          <a:xfrm>
            <a:off x="930275" y="6392863"/>
            <a:ext cx="477838" cy="333375"/>
          </a:xfrm>
          <a:prstGeom prst="rect">
            <a:avLst/>
          </a:prstGeom>
          <a:noFill/>
          <a:ln w="9525">
            <a:noFill/>
            <a:miter lim="800000"/>
            <a:headEnd/>
            <a:tailEnd/>
          </a:ln>
        </p:spPr>
      </p:pic>
      <p:sp>
        <p:nvSpPr>
          <p:cNvPr id="31" name="Textplatzhalter 27"/>
          <p:cNvSpPr>
            <a:spLocks noGrp="1"/>
          </p:cNvSpPr>
          <p:nvPr>
            <p:ph type="body" sz="quarter" idx="10" hasCustomPrompt="1"/>
          </p:nvPr>
        </p:nvSpPr>
        <p:spPr>
          <a:xfrm>
            <a:off x="2209800" y="4114801"/>
            <a:ext cx="4800600" cy="533400"/>
          </a:xfrm>
        </p:spPr>
        <p:txBody>
          <a:bodyPr/>
          <a:lstStyle>
            <a:lvl1pPr algn="ctr">
              <a:buNone/>
              <a:defRPr lang="de-DE" sz="1800" b="1" kern="1200" dirty="0" smtClean="0">
                <a:solidFill>
                  <a:srgbClr val="505050"/>
                </a:solidFill>
                <a:latin typeface="Georgia" charset="0"/>
                <a:ea typeface="Arial" charset="0"/>
                <a:cs typeface="Arial" charset="0"/>
              </a:defRPr>
            </a:lvl1pPr>
            <a:lvl2pPr algn="ctr">
              <a:buNone/>
              <a:defRPr lang="de-DE" sz="1600" kern="1200" dirty="0" smtClean="0">
                <a:solidFill>
                  <a:srgbClr val="505050"/>
                </a:solidFill>
                <a:latin typeface="Georgia" charset="0"/>
                <a:ea typeface="Arial" charset="0"/>
                <a:cs typeface="Arial" charset="0"/>
              </a:defRPr>
            </a:lvl2pPr>
          </a:lstStyle>
          <a:p>
            <a:pPr lvl="0"/>
            <a:r>
              <a:rPr lang="de-DE" dirty="0" err="1" smtClean="0"/>
              <a:t>Your</a:t>
            </a:r>
            <a:r>
              <a:rPr lang="de-DE" dirty="0" smtClean="0"/>
              <a:t> Name</a:t>
            </a:r>
          </a:p>
        </p:txBody>
      </p:sp>
      <p:sp>
        <p:nvSpPr>
          <p:cNvPr id="32" name="Titel 31"/>
          <p:cNvSpPr>
            <a:spLocks noGrp="1"/>
          </p:cNvSpPr>
          <p:nvPr>
            <p:ph type="title"/>
          </p:nvPr>
        </p:nvSpPr>
        <p:spPr>
          <a:xfrm>
            <a:off x="457200" y="2438400"/>
            <a:ext cx="8229600" cy="944563"/>
          </a:xfrm>
        </p:spPr>
        <p:txBody>
          <a:bodyPr/>
          <a:lstStyle>
            <a:lvl1pPr algn="ctr">
              <a:defRPr lang="en-GB" sz="3200" kern="1200" baseline="0" dirty="0">
                <a:solidFill>
                  <a:srgbClr val="800000"/>
                </a:solidFill>
                <a:latin typeface="Georgia" charset="0"/>
                <a:ea typeface="Verdana" charset="0"/>
                <a:cs typeface="Verdana" charset="0"/>
              </a:defRPr>
            </a:lvl1pPr>
          </a:lstStyle>
          <a:p>
            <a:r>
              <a:rPr lang="de-DE" smtClean="0"/>
              <a:t>Titelmasterformat durch Klicken bearbeiten</a:t>
            </a:r>
            <a:endParaRPr lang="en-GB" dirty="0"/>
          </a:p>
        </p:txBody>
      </p:sp>
      <p:sp>
        <p:nvSpPr>
          <p:cNvPr id="34" name="Textplatzhalter 33"/>
          <p:cNvSpPr>
            <a:spLocks noGrp="1"/>
          </p:cNvSpPr>
          <p:nvPr>
            <p:ph type="body" sz="quarter" idx="11" hasCustomPrompt="1"/>
          </p:nvPr>
        </p:nvSpPr>
        <p:spPr>
          <a:xfrm>
            <a:off x="2209800" y="4648200"/>
            <a:ext cx="4800600" cy="914400"/>
          </a:xfrm>
        </p:spPr>
        <p:txBody>
          <a:bodyPr/>
          <a:lstStyle>
            <a:lvl1pPr algn="ctr">
              <a:lnSpc>
                <a:spcPct val="100000"/>
              </a:lnSpc>
              <a:spcBef>
                <a:spcPts val="600"/>
              </a:spcBef>
              <a:spcAft>
                <a:spcPts val="0"/>
              </a:spcAft>
              <a:buNone/>
              <a:defRPr lang="de-DE" sz="1600" kern="1200" smtClean="0">
                <a:solidFill>
                  <a:srgbClr val="505050"/>
                </a:solidFill>
                <a:latin typeface="Georgia" charset="0"/>
                <a:ea typeface="Arial" charset="0"/>
                <a:cs typeface="Arial" charset="0"/>
              </a:defRPr>
            </a:lvl1pPr>
          </a:lstStyle>
          <a:p>
            <a:pPr lvl="0"/>
            <a:r>
              <a:rPr lang="de-DE" dirty="0" err="1" smtClean="0"/>
              <a:t>Your</a:t>
            </a:r>
            <a:r>
              <a:rPr lang="de-DE" dirty="0" smtClean="0"/>
              <a:t> </a:t>
            </a:r>
            <a:r>
              <a:rPr lang="de-DE" dirty="0" err="1" smtClean="0"/>
              <a:t>Affiliation</a:t>
            </a:r>
            <a:endParaRPr lang="de-DE" dirty="0" smtClean="0"/>
          </a:p>
          <a:p>
            <a:pPr lvl="0"/>
            <a:r>
              <a:rPr lang="de-DE" dirty="0" smtClean="0"/>
              <a:t>Affiliation2</a:t>
            </a:r>
          </a:p>
        </p:txBody>
      </p:sp>
      <p:sp>
        <p:nvSpPr>
          <p:cNvPr id="13" name="Rechteck 12"/>
          <p:cNvSpPr/>
          <p:nvPr userDrawn="1"/>
        </p:nvSpPr>
        <p:spPr>
          <a:xfrm>
            <a:off x="276346" y="6266054"/>
            <a:ext cx="529530" cy="515750"/>
          </a:xfrm>
          <a:prstGeom prst="rect">
            <a:avLst/>
          </a:prstGeom>
          <a:solidFill>
            <a:srgbClr val="FBF5E2"/>
          </a:solidFill>
          <a:ln>
            <a:noFill/>
          </a:ln>
          <a:effectLst>
            <a:outerShdw blurRad="50800" dist="48387" dir="288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4" name="Object 2"/>
          <p:cNvGraphicFramePr>
            <a:graphicFrameLocks noChangeAspect="1"/>
          </p:cNvGraphicFramePr>
          <p:nvPr userDrawn="1"/>
        </p:nvGraphicFramePr>
        <p:xfrm>
          <a:off x="276346" y="6262931"/>
          <a:ext cx="536457" cy="518869"/>
        </p:xfrm>
        <a:graphic>
          <a:graphicData uri="http://schemas.openxmlformats.org/presentationml/2006/ole">
            <p:oleObj spid="_x0000_s17413" name="Document" r:id="rId6" imgW="774671" imgH="749272" progId="Word.Document.12">
              <p:link updateAutomatic="1"/>
            </p:oleObj>
          </a:graphicData>
        </a:graphic>
      </p:graphicFrame>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pic>
        <p:nvPicPr>
          <p:cNvPr id="4" name="Picture 7" descr="META-NET-Logo_L_rgb.eps"/>
          <p:cNvPicPr>
            <a:picLocks noChangeAspect="1"/>
          </p:cNvPicPr>
          <p:nvPr/>
        </p:nvPicPr>
        <p:blipFill>
          <a:blip r:embed="rId2"/>
          <a:srcRect/>
          <a:stretch>
            <a:fillRect/>
          </a:stretch>
        </p:blipFill>
        <p:spPr bwMode="auto">
          <a:xfrm>
            <a:off x="6935788" y="558800"/>
            <a:ext cx="1738312" cy="336550"/>
          </a:xfrm>
          <a:prstGeom prst="rect">
            <a:avLst/>
          </a:prstGeom>
          <a:noFill/>
          <a:ln w="9525">
            <a:noFill/>
            <a:miter lim="800000"/>
            <a:headEnd/>
            <a:tailEnd/>
          </a:ln>
        </p:spPr>
      </p:pic>
      <p:cxnSp>
        <p:nvCxnSpPr>
          <p:cNvPr id="5" name="Gerade Verbindung 4"/>
          <p:cNvCxnSpPr/>
          <p:nvPr/>
        </p:nvCxnSpPr>
        <p:spPr>
          <a:xfrm>
            <a:off x="457200" y="11287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5"/>
          <p:cNvCxnSpPr/>
          <p:nvPr/>
        </p:nvCxnSpPr>
        <p:spPr>
          <a:xfrm>
            <a:off x="457200" y="63230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i="1">
                <a:latin typeface="Georgia"/>
                <a:cs typeface="Georgia"/>
              </a:defRPr>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2pPr>
              <a:spcBef>
                <a:spcPts val="600"/>
              </a:spcBef>
              <a:defRPr/>
            </a:lvl2pPr>
            <a:lvl3pPr>
              <a:spcAft>
                <a:spcPts val="100"/>
              </a:spcAft>
              <a:defRPr/>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3"/>
          <p:cNvSpPr>
            <a:spLocks noGrp="1"/>
          </p:cNvSpPr>
          <p:nvPr>
            <p:ph type="dt" sz="half" idx="10"/>
          </p:nvPr>
        </p:nvSpPr>
        <p:spPr/>
        <p:txBody>
          <a:bodyPr/>
          <a:lstStyle>
            <a:lvl1pPr>
              <a:defRPr/>
            </a:lvl1pPr>
          </a:lstStyle>
          <a:p>
            <a:r>
              <a:rPr lang="en-US" smtClean="0"/>
              <a:t>Date: </a:t>
            </a:r>
            <a:fld id="{E34D5248-6E5D-9447-8991-1CF853609518}" type="datetime1">
              <a:rPr lang="en-US" smtClean="0"/>
              <a:pPr/>
              <a:t>04.06.2010</a:t>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370F8AF-D092-8B47-89A9-E811B9864AF8}" type="slidenum">
              <a:rPr lang="en-US" smtClean="0"/>
              <a:pPr/>
              <a:t>‹Nr.›</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pic>
        <p:nvPicPr>
          <p:cNvPr id="5" name="Picture 7" descr="META-NET-Logo_L_rgb.eps"/>
          <p:cNvPicPr>
            <a:picLocks noChangeAspect="1"/>
          </p:cNvPicPr>
          <p:nvPr/>
        </p:nvPicPr>
        <p:blipFill>
          <a:blip r:embed="rId2"/>
          <a:srcRect/>
          <a:stretch>
            <a:fillRect/>
          </a:stretch>
        </p:blipFill>
        <p:spPr bwMode="auto">
          <a:xfrm>
            <a:off x="6935788" y="558800"/>
            <a:ext cx="1738312" cy="336550"/>
          </a:xfrm>
          <a:prstGeom prst="rect">
            <a:avLst/>
          </a:prstGeom>
          <a:noFill/>
          <a:ln w="9525">
            <a:noFill/>
            <a:miter lim="800000"/>
            <a:headEnd/>
            <a:tailEnd/>
          </a:ln>
        </p:spPr>
      </p:pic>
      <p:cxnSp>
        <p:nvCxnSpPr>
          <p:cNvPr id="6" name="Gerade Verbindung 5"/>
          <p:cNvCxnSpPr/>
          <p:nvPr/>
        </p:nvCxnSpPr>
        <p:spPr>
          <a:xfrm>
            <a:off x="457200" y="11287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457200" y="63230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e Placeholder 4"/>
          <p:cNvSpPr>
            <a:spLocks noGrp="1"/>
          </p:cNvSpPr>
          <p:nvPr>
            <p:ph type="dt" sz="half" idx="10"/>
          </p:nvPr>
        </p:nvSpPr>
        <p:spPr/>
        <p:txBody>
          <a:bodyPr/>
          <a:lstStyle>
            <a:lvl1pPr>
              <a:defRPr/>
            </a:lvl1pPr>
          </a:lstStyle>
          <a:p>
            <a:r>
              <a:rPr lang="en-US" smtClean="0"/>
              <a:t>Date: </a:t>
            </a:r>
            <a:fld id="{E34D5248-6E5D-9447-8991-1CF853609518}" type="datetime1">
              <a:rPr lang="en-US" smtClean="0"/>
              <a:pPr/>
              <a:t>04.06.2010</a:t>
            </a:fld>
            <a:endParaRPr lang="en-US" dirty="0"/>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8370F8AF-D092-8B47-89A9-E811B9864AF8}" type="slidenum">
              <a:rPr lang="en-US" smtClean="0"/>
              <a:pPr/>
              <a:t>‹Nr.›</a:t>
            </a:fld>
            <a:endParaRPr lang="en-US" dirty="0"/>
          </a:p>
        </p:txBody>
      </p:sp>
      <p:cxnSp>
        <p:nvCxnSpPr>
          <p:cNvPr id="11" name="Gerade Verbindung 10"/>
          <p:cNvCxnSpPr>
            <a:cxnSpLocks noChangeShapeType="1"/>
          </p:cNvCxnSpPr>
          <p:nvPr/>
        </p:nvCxnSpPr>
        <p:spPr bwMode="auto">
          <a:xfrm rot="5400000">
            <a:off x="2310606" y="3786982"/>
            <a:ext cx="4524375" cy="1588"/>
          </a:xfrm>
          <a:prstGeom prst="line">
            <a:avLst/>
          </a:prstGeom>
          <a:noFill/>
          <a:ln w="12700">
            <a:solidFill>
              <a:srgbClr val="A6A6A6"/>
            </a:solidFill>
            <a:round/>
            <a:headEnd/>
            <a:tailEnd/>
          </a:ln>
        </p:spPr>
      </p:cxn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1_Two Content">
    <p:spTree>
      <p:nvGrpSpPr>
        <p:cNvPr id="1" name=""/>
        <p:cNvGrpSpPr/>
        <p:nvPr/>
      </p:nvGrpSpPr>
      <p:grpSpPr>
        <a:xfrm>
          <a:off x="0" y="0"/>
          <a:ext cx="0" cy="0"/>
          <a:chOff x="0" y="0"/>
          <a:chExt cx="0" cy="0"/>
        </a:xfrm>
      </p:grpSpPr>
      <p:pic>
        <p:nvPicPr>
          <p:cNvPr id="5" name="Picture 7" descr="META-NET-Logo_L_rgb.eps"/>
          <p:cNvPicPr>
            <a:picLocks noChangeAspect="1"/>
          </p:cNvPicPr>
          <p:nvPr/>
        </p:nvPicPr>
        <p:blipFill>
          <a:blip r:embed="rId2"/>
          <a:srcRect/>
          <a:stretch>
            <a:fillRect/>
          </a:stretch>
        </p:blipFill>
        <p:spPr bwMode="auto">
          <a:xfrm>
            <a:off x="6935788" y="558800"/>
            <a:ext cx="1738312" cy="336550"/>
          </a:xfrm>
          <a:prstGeom prst="rect">
            <a:avLst/>
          </a:prstGeom>
          <a:noFill/>
          <a:ln w="9525">
            <a:noFill/>
            <a:miter lim="800000"/>
            <a:headEnd/>
            <a:tailEnd/>
          </a:ln>
        </p:spPr>
      </p:pic>
      <p:cxnSp>
        <p:nvCxnSpPr>
          <p:cNvPr id="6" name="Gerade Verbindung 5"/>
          <p:cNvCxnSpPr/>
          <p:nvPr/>
        </p:nvCxnSpPr>
        <p:spPr>
          <a:xfrm>
            <a:off x="457200" y="11287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457200" y="63230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48200" y="1600200"/>
            <a:ext cx="4038600" cy="4525963"/>
          </a:xfrm>
        </p:spPr>
        <p:txBody>
          <a:bodyPr/>
          <a:lstStyle>
            <a:lvl1pPr>
              <a:buNone/>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p:txBody>
      </p:sp>
      <p:sp>
        <p:nvSpPr>
          <p:cNvPr id="8" name="Date Placeholder 4"/>
          <p:cNvSpPr>
            <a:spLocks noGrp="1"/>
          </p:cNvSpPr>
          <p:nvPr>
            <p:ph type="dt" sz="half" idx="10"/>
          </p:nvPr>
        </p:nvSpPr>
        <p:spPr/>
        <p:txBody>
          <a:bodyPr/>
          <a:lstStyle>
            <a:lvl1pPr>
              <a:defRPr/>
            </a:lvl1pPr>
          </a:lstStyle>
          <a:p>
            <a:r>
              <a:rPr lang="en-US" smtClean="0"/>
              <a:t>Date: </a:t>
            </a:r>
            <a:fld id="{E34D5248-6E5D-9447-8991-1CF853609518}" type="datetime1">
              <a:rPr lang="en-US" smtClean="0"/>
              <a:pPr/>
              <a:t>04.06.2010</a:t>
            </a:fld>
            <a:endParaRPr lang="en-US" dirty="0"/>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8370F8AF-D092-8B47-89A9-E811B9864AF8}" type="slidenum">
              <a:rPr lang="en-US" smtClean="0"/>
              <a:pPr/>
              <a:t>‹Nr.›</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a:lstStyle/>
          <a:p>
            <a:fld id="{01FCDD2C-BDE2-1A4E-94E2-2240CB9504E0}" type="datetime1">
              <a:rPr lang="en-US" smtClean="0"/>
              <a:pPr/>
              <a:t>04.06.2010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237F-597D-0E43-9E81-98D9B82D56B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0725" name="Title Placeholder 1"/>
          <p:cNvSpPr>
            <a:spLocks noGrp="1"/>
          </p:cNvSpPr>
          <p:nvPr>
            <p:ph type="title"/>
          </p:nvPr>
        </p:nvSpPr>
        <p:spPr bwMode="auto">
          <a:xfrm>
            <a:off x="457200" y="304800"/>
            <a:ext cx="82296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endParaRPr lang="en-US" dirty="0"/>
          </a:p>
        </p:txBody>
      </p:sp>
      <p:sp>
        <p:nvSpPr>
          <p:cNvPr id="30726" name="Text Placeholder 2"/>
          <p:cNvSpPr>
            <a:spLocks noGrp="1"/>
          </p:cNvSpPr>
          <p:nvPr>
            <p:ph type="body" idx="1"/>
          </p:nvPr>
        </p:nvSpPr>
        <p:spPr bwMode="auto">
          <a:xfrm>
            <a:off x="457200" y="1460500"/>
            <a:ext cx="82296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Date Placeholder 4"/>
          <p:cNvSpPr>
            <a:spLocks noGrp="1"/>
          </p:cNvSpPr>
          <p:nvPr>
            <p:ph type="dt" sz="half" idx="2"/>
          </p:nvPr>
        </p:nvSpPr>
        <p:spPr>
          <a:xfrm>
            <a:off x="457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wrap="square" lIns="91440" tIns="45720" rIns="91440" bIns="45720" numCol="1" anchor="ctr" anchorCtr="0" compatLnSpc="1">
            <a:prstTxWarp prst="textNoShape">
              <a:avLst/>
            </a:prstTxWarp>
          </a:bodyPr>
          <a:lstStyle>
            <a:lvl1pPr>
              <a:defRPr sz="1200">
                <a:solidFill>
                  <a:srgbClr val="7F7F7F"/>
                </a:solidFill>
                <a:latin typeface="Georgia" charset="0"/>
              </a:defRPr>
            </a:lvl1pPr>
          </a:lstStyle>
          <a:p>
            <a:r>
              <a:rPr lang="en-US" smtClean="0"/>
              <a:t>Date: </a:t>
            </a:r>
            <a:fld id="{E34D5248-6E5D-9447-8991-1CF853609518}" type="datetime1">
              <a:rPr lang="en-US" smtClean="0"/>
              <a:pPr/>
              <a:t>04.06.2010</a:t>
            </a:fld>
            <a:endParaRPr lang="en-US" dirty="0"/>
          </a:p>
        </p:txBody>
      </p:sp>
      <p:sp>
        <p:nvSpPr>
          <p:cNvPr id="11"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Georgia" charset="0"/>
              </a:defRPr>
            </a:lvl1pPr>
          </a:lstStyle>
          <a:p>
            <a:endParaRPr lang="en-US"/>
          </a:p>
        </p:txBody>
      </p:sp>
      <p:sp>
        <p:nvSpPr>
          <p:cNvPr id="13"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7F7F7F"/>
                </a:solidFill>
                <a:latin typeface="Georgia" charset="0"/>
              </a:defRPr>
            </a:lvl1pPr>
          </a:lstStyle>
          <a:p>
            <a:fld id="{8370F8AF-D092-8B47-89A9-E811B9864AF8}" type="slidenum">
              <a:rPr lang="en-US" smtClean="0"/>
              <a:pPr/>
              <a:t>‹Nr.›</a:t>
            </a:fld>
            <a:endParaRPr lang="en-US" dirty="0"/>
          </a:p>
        </p:txBody>
      </p:sp>
      <p:pic>
        <p:nvPicPr>
          <p:cNvPr id="12" name="Picture 7" descr="META-NET-Logo_L_rgb.eps"/>
          <p:cNvPicPr>
            <a:picLocks noChangeAspect="1"/>
          </p:cNvPicPr>
          <p:nvPr/>
        </p:nvPicPr>
        <p:blipFill>
          <a:blip r:embed="rId7"/>
          <a:srcRect/>
          <a:stretch>
            <a:fillRect/>
          </a:stretch>
        </p:blipFill>
        <p:spPr bwMode="auto">
          <a:xfrm>
            <a:off x="6935788" y="558800"/>
            <a:ext cx="1738312" cy="336550"/>
          </a:xfrm>
          <a:prstGeom prst="rect">
            <a:avLst/>
          </a:prstGeom>
          <a:noFill/>
          <a:ln w="9525">
            <a:noFill/>
            <a:miter lim="800000"/>
            <a:headEnd/>
            <a:tailEnd/>
          </a:ln>
        </p:spPr>
      </p:pic>
      <p:cxnSp>
        <p:nvCxnSpPr>
          <p:cNvPr id="15" name="Gerade Verbindung 14"/>
          <p:cNvCxnSpPr/>
          <p:nvPr/>
        </p:nvCxnSpPr>
        <p:spPr>
          <a:xfrm>
            <a:off x="457200" y="11287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a:off x="457200" y="6323013"/>
            <a:ext cx="8229600" cy="1587"/>
          </a:xfrm>
          <a:prstGeom prst="line">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457200" rtl="0" eaLnBrk="1" fontAlgn="base" hangingPunct="1">
        <a:spcBef>
          <a:spcPct val="0"/>
        </a:spcBef>
        <a:spcAft>
          <a:spcPct val="0"/>
        </a:spcAft>
        <a:defRPr sz="2400" b="0" i="1" kern="1200">
          <a:solidFill>
            <a:schemeClr val="tx1"/>
          </a:solidFill>
          <a:latin typeface="Georgia"/>
          <a:ea typeface="+mj-ea"/>
          <a:cs typeface="Georgia"/>
        </a:defRPr>
      </a:lvl1pPr>
      <a:lvl2pPr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2pPr>
      <a:lvl3pPr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3pPr>
      <a:lvl4pPr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4pPr>
      <a:lvl5pPr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5pPr>
      <a:lvl6pPr marL="457200"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6pPr>
      <a:lvl7pPr marL="914400"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7pPr>
      <a:lvl8pPr marL="1371600"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8pPr>
      <a:lvl9pPr marL="1828800" algn="l" defTabSz="457200" rtl="0" eaLnBrk="1" fontAlgn="base" hangingPunct="1">
        <a:spcBef>
          <a:spcPct val="0"/>
        </a:spcBef>
        <a:spcAft>
          <a:spcPct val="0"/>
        </a:spcAft>
        <a:defRPr sz="2400">
          <a:solidFill>
            <a:schemeClr val="tx1"/>
          </a:solidFill>
          <a:latin typeface="Georgia" charset="0"/>
          <a:ea typeface="ヒラギノ角ゴ Pro W3" charset="-128"/>
          <a:cs typeface="ヒラギノ角ゴ Pro W3" charset="-128"/>
        </a:defRPr>
      </a:lvl9pPr>
    </p:titleStyle>
    <p:bodyStyle>
      <a:lvl1pPr marL="342900" indent="-342900" algn="l" defTabSz="457200" rtl="0" eaLnBrk="1" fontAlgn="base" hangingPunct="1">
        <a:spcBef>
          <a:spcPts val="960"/>
        </a:spcBef>
        <a:spcAft>
          <a:spcPts val="800"/>
        </a:spcAft>
        <a:buClr>
          <a:srgbClr val="802703"/>
        </a:buClr>
        <a:buSzPct val="75000"/>
        <a:buFont typeface="Wingdings" charset="2"/>
        <a:buChar char="u"/>
        <a:defRPr lang="en-US" sz="2000" kern="1200" dirty="0">
          <a:solidFill>
            <a:schemeClr val="tx1"/>
          </a:solidFill>
          <a:latin typeface="Georgia" charset="0"/>
          <a:ea typeface="+mn-ea"/>
          <a:cs typeface="+mn-cs"/>
        </a:defRPr>
      </a:lvl1pPr>
      <a:lvl2pPr marL="742950" indent="-285750" algn="l" defTabSz="457200" rtl="0" eaLnBrk="1" fontAlgn="base" hangingPunct="1">
        <a:spcBef>
          <a:spcPts val="400"/>
        </a:spcBef>
        <a:spcAft>
          <a:spcPts val="600"/>
        </a:spcAft>
        <a:buClr>
          <a:srgbClr val="800000"/>
        </a:buClr>
        <a:buFont typeface="Symbol" charset="2"/>
        <a:buChar char="-"/>
        <a:defRPr kern="1200">
          <a:solidFill>
            <a:schemeClr val="tx1"/>
          </a:solidFill>
          <a:latin typeface="Georgia"/>
          <a:ea typeface="+mn-ea"/>
          <a:cs typeface="Georgia"/>
        </a:defRPr>
      </a:lvl2pPr>
      <a:lvl3pPr marL="1143000" indent="-228600" algn="l" defTabSz="457200" rtl="0" eaLnBrk="1" fontAlgn="base" hangingPunct="1">
        <a:spcBef>
          <a:spcPct val="20000"/>
        </a:spcBef>
        <a:spcAft>
          <a:spcPts val="300"/>
        </a:spcAft>
        <a:buClr>
          <a:srgbClr val="800000"/>
        </a:buClr>
        <a:buFont typeface="Wingdings" charset="2"/>
        <a:buChar char="§"/>
        <a:defRPr sz="1600" kern="1200">
          <a:solidFill>
            <a:schemeClr val="tx1"/>
          </a:solidFill>
          <a:latin typeface="Georgia"/>
          <a:ea typeface="+mn-ea"/>
          <a:cs typeface="Georgia"/>
        </a:defRPr>
      </a:lvl3pPr>
      <a:lvl4pPr marL="1600200" indent="-228600" algn="l" defTabSz="457200" rtl="0" eaLnBrk="1" fontAlgn="base" hangingPunct="1">
        <a:spcBef>
          <a:spcPct val="20000"/>
        </a:spcBef>
        <a:spcAft>
          <a:spcPct val="0"/>
        </a:spcAft>
        <a:buClr>
          <a:srgbClr val="800000"/>
        </a:buClr>
        <a:buFont typeface="Wingdings" charset="2"/>
        <a:buChar char="§"/>
        <a:defRPr sz="1600" kern="1200">
          <a:solidFill>
            <a:schemeClr val="tx1"/>
          </a:solidFill>
          <a:latin typeface="Georgia"/>
          <a:ea typeface="+mn-ea"/>
          <a:cs typeface="Georgia"/>
        </a:defRPr>
      </a:lvl4pPr>
      <a:lvl5pPr marL="2057400" indent="-228600" algn="l" defTabSz="457200" rtl="0" eaLnBrk="1" fontAlgn="base" hangingPunct="1">
        <a:spcBef>
          <a:spcPct val="20000"/>
        </a:spcBef>
        <a:spcAft>
          <a:spcPct val="0"/>
        </a:spcAft>
        <a:buClr>
          <a:srgbClr val="800000"/>
        </a:buClr>
        <a:buFont typeface="Arial" charset="0"/>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jpe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a:t>
            </a:fld>
            <a:endParaRPr lang="en-US" dirty="0"/>
          </a:p>
        </p:txBody>
      </p:sp>
      <p:sp>
        <p:nvSpPr>
          <p:cNvPr id="5" name="Rechteck 4"/>
          <p:cNvSpPr/>
          <p:nvPr/>
        </p:nvSpPr>
        <p:spPr>
          <a:xfrm>
            <a:off x="-25400" y="8467"/>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200"/>
              </a:spcAft>
            </a:pPr>
            <a:r>
              <a:rPr lang="de-DE" sz="4500">
                <a:solidFill>
                  <a:schemeClr val="bg1">
                    <a:lumMod val="50000"/>
                  </a:schemeClr>
                </a:solidFill>
              </a:rPr>
              <a:t>Welcome </a:t>
            </a:r>
          </a:p>
          <a:p>
            <a:pPr algn="ctr">
              <a:spcAft>
                <a:spcPts val="1200"/>
              </a:spcAft>
            </a:pPr>
            <a:r>
              <a:rPr lang="de-DE" sz="3600">
                <a:solidFill>
                  <a:schemeClr val="bg1">
                    <a:lumMod val="50000"/>
                  </a:schemeClr>
                </a:solidFill>
              </a:rPr>
              <a:t>to the</a:t>
            </a:r>
          </a:p>
          <a:p>
            <a:pPr algn="ctr"/>
            <a:endParaRPr lang="de-DE" sz="4500">
              <a:solidFill>
                <a:schemeClr val="bg1">
                  <a:lumMod val="50000"/>
                </a:schemeClr>
              </a:solidFill>
            </a:endParaRPr>
          </a:p>
          <a:p>
            <a:pPr algn="ctr"/>
            <a:endParaRPr lang="de-DE" sz="4500">
              <a:solidFill>
                <a:schemeClr val="bg1">
                  <a:lumMod val="50000"/>
                </a:schemeClr>
              </a:solidFill>
            </a:endParaRPr>
          </a:p>
          <a:p>
            <a:pPr algn="ctr"/>
            <a:r>
              <a:rPr lang="de-DE" sz="4500">
                <a:solidFill>
                  <a:schemeClr val="bg1">
                    <a:lumMod val="50000"/>
                  </a:schemeClr>
                </a:solidFill>
              </a:rPr>
              <a:t> </a:t>
            </a:r>
          </a:p>
        </p:txBody>
      </p:sp>
      <p:grpSp>
        <p:nvGrpSpPr>
          <p:cNvPr id="11" name="Gruppierung 10"/>
          <p:cNvGrpSpPr/>
          <p:nvPr/>
        </p:nvGrpSpPr>
        <p:grpSpPr>
          <a:xfrm>
            <a:off x="2218267" y="3344330"/>
            <a:ext cx="4608954" cy="1129940"/>
            <a:chOff x="2793999" y="3814599"/>
            <a:chExt cx="4608954" cy="1129940"/>
          </a:xfrm>
        </p:grpSpPr>
        <p:sp>
          <p:nvSpPr>
            <p:cNvPr id="6" name="Rechteck 5"/>
            <p:cNvSpPr/>
            <p:nvPr/>
          </p:nvSpPr>
          <p:spPr>
            <a:xfrm>
              <a:off x="2905091" y="3814599"/>
              <a:ext cx="4180355" cy="971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7" name="Rechteck 6"/>
            <p:cNvSpPr/>
            <p:nvPr/>
          </p:nvSpPr>
          <p:spPr>
            <a:xfrm>
              <a:off x="2905091" y="3928732"/>
              <a:ext cx="4367776" cy="186068"/>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8" name="Rechteck 7"/>
            <p:cNvSpPr/>
            <p:nvPr/>
          </p:nvSpPr>
          <p:spPr>
            <a:xfrm>
              <a:off x="2905091" y="4673601"/>
              <a:ext cx="4367776" cy="18607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9" name="Textfeld 8"/>
            <p:cNvSpPr txBox="1"/>
            <p:nvPr/>
          </p:nvSpPr>
          <p:spPr>
            <a:xfrm>
              <a:off x="2793999" y="4021209"/>
              <a:ext cx="4608954" cy="923330"/>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5400" b="0" i="0" u="none" strike="noStrike" cap="none" spc="200" normalizeH="0" baseline="30000">
                  <a:ln>
                    <a:noFill/>
                  </a:ln>
                  <a:solidFill>
                    <a:srgbClr val="A6A6A6"/>
                  </a:solidFill>
                  <a:effectLst/>
                  <a:latin typeface="Roadgeek 2005 Mittelschrift" charset="0"/>
                </a:rPr>
                <a:t>BERLIN </a:t>
              </a:r>
              <a:r>
                <a:rPr kumimoji="0" lang="de-DE" sz="5400" b="0" i="0" u="none" strike="noStrike" cap="none" spc="200" normalizeH="0" baseline="30000">
                  <a:ln>
                    <a:noFill/>
                  </a:ln>
                  <a:solidFill>
                    <a:srgbClr val="E1917F"/>
                  </a:solidFill>
                  <a:effectLst/>
                  <a:latin typeface="Roadgeek 2005 Mittelschrift" charset="0"/>
                </a:rPr>
                <a:t>THE</a:t>
              </a:r>
              <a:r>
                <a:rPr kumimoji="0" lang="de-DE" sz="5400" b="0" i="0" u="none" strike="noStrike" cap="none" spc="200" normalizeH="0" baseline="30000">
                  <a:ln>
                    <a:noFill/>
                  </a:ln>
                  <a:solidFill>
                    <a:srgbClr val="A6A6A6"/>
                  </a:solidFill>
                  <a:effectLst/>
                  <a:latin typeface="Roadgeek 2005 Mittelschrift" charset="0"/>
                </a:rPr>
                <a:t>ME</a:t>
              </a:r>
              <a:r>
                <a:rPr lang="de-DE" spc="200" baseline="30000">
                  <a:solidFill>
                    <a:srgbClr val="A6A6A6"/>
                  </a:solidFill>
                  <a:latin typeface="Roadgeek 2005 Mittelschrift" charset="0"/>
                </a:rPr>
                <a:t> </a:t>
              </a:r>
              <a:r>
                <a:rPr lang="de-DE" spc="200">
                  <a:solidFill>
                    <a:srgbClr val="A6A6A6"/>
                  </a:solidFill>
                  <a:latin typeface="Roadgeek 2005 Mittelschrift" charset="0"/>
                </a:rPr>
                <a:t> </a:t>
              </a:r>
              <a:r>
                <a:rPr kumimoji="0" lang="de-DE" sz="5400" b="0" i="0" u="none" strike="noStrike" cap="none" spc="200" normalizeH="0" baseline="30000">
                  <a:ln>
                    <a:noFill/>
                  </a:ln>
                  <a:solidFill>
                    <a:srgbClr val="A6A6A6"/>
                  </a:solidFill>
                  <a:effectLst/>
                  <a:latin typeface="Roadgeek 2005 Mittelschrift" charset="0"/>
                </a:rPr>
                <a:t>TA</a:t>
              </a:r>
              <a:r>
                <a:rPr kumimoji="0" lang="de-DE" sz="5400" b="0" i="0" u="none" strike="noStrike" cap="none" spc="200" normalizeH="0" baseline="30000">
                  <a:ln>
                    <a:noFill/>
                  </a:ln>
                  <a:solidFill>
                    <a:srgbClr val="E1917F"/>
                  </a:solidFill>
                  <a:effectLst/>
                  <a:latin typeface="Roadgeek 2005 Mittelschrift" charset="0"/>
                </a:rPr>
                <a:t>NK</a:t>
              </a:r>
              <a:r>
                <a:rPr kumimoji="0" lang="de-DE" sz="5400" b="0" i="0" u="none" strike="noStrike" cap="none" spc="300" normalizeH="0" baseline="0">
                  <a:ln>
                    <a:noFill/>
                  </a:ln>
                  <a:solidFill>
                    <a:schemeClr val="tx1"/>
                  </a:solidFill>
                  <a:effectLst/>
                  <a:latin typeface="Roadgeek 2005 Mittelschrift" charset="0"/>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10</a:t>
            </a:fld>
            <a:endParaRPr lang="en-US" dirty="0"/>
          </a:p>
        </p:txBody>
      </p:sp>
      <p:pic>
        <p:nvPicPr>
          <p:cNvPr id="5" name="Inhaltsplatzhalter 4" descr="EU_MAP_27.jpg"/>
          <p:cNvPicPr>
            <a:picLocks noGrp="1" noChangeAspect="1"/>
          </p:cNvPicPr>
          <p:nvPr>
            <p:ph idx="1"/>
          </p:nvPr>
        </p:nvPicPr>
        <p:blipFill>
          <a:blip r:embed="rId2"/>
          <a:srcRect l="47518" t="68201" r="29244" b="5978"/>
          <a:stretch>
            <a:fillRect/>
          </a:stretch>
        </p:blipFill>
        <p:spPr>
          <a:xfrm>
            <a:off x="2133600" y="1422400"/>
            <a:ext cx="4572000" cy="4572000"/>
          </a:xfrm>
          <a:ln>
            <a:solidFill>
              <a:schemeClr val="bg1">
                <a:lumMod val="65000"/>
              </a:schemeClr>
            </a:solidFill>
          </a:ln>
        </p:spPr>
      </p:pic>
      <p:sp>
        <p:nvSpPr>
          <p:cNvPr id="6" name="Pfeil nach links 5"/>
          <p:cNvSpPr/>
          <p:nvPr/>
        </p:nvSpPr>
        <p:spPr>
          <a:xfrm rot="2051676" flipH="1">
            <a:off x="3822700" y="2959101"/>
            <a:ext cx="609600" cy="342900"/>
          </a:xfrm>
          <a:prstGeom prst="leftArrow">
            <a:avLst/>
          </a:prstGeom>
          <a:gradFill>
            <a:gsLst>
              <a:gs pos="0">
                <a:srgbClr val="800000"/>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11</a:t>
            </a:fld>
            <a:endParaRPr lang="en-US" dirty="0"/>
          </a:p>
        </p:txBody>
      </p:sp>
      <p:pic>
        <p:nvPicPr>
          <p:cNvPr id="5" name="Inhaltsplatzhalter 4" descr="EU_MAP_27.jpg"/>
          <p:cNvPicPr>
            <a:picLocks noGrp="1" noChangeAspect="1"/>
          </p:cNvPicPr>
          <p:nvPr>
            <p:ph idx="1"/>
          </p:nvPr>
        </p:nvPicPr>
        <p:blipFill>
          <a:blip r:embed="rId2"/>
          <a:srcRect l="52683" t="72935" r="34730" b="13724"/>
          <a:stretch>
            <a:fillRect/>
          </a:stretch>
        </p:blipFill>
        <p:spPr>
          <a:xfrm>
            <a:off x="2095500" y="1612901"/>
            <a:ext cx="4495800" cy="4351800"/>
          </a:xfrm>
          <a:ln>
            <a:solidFill>
              <a:schemeClr val="bg1">
                <a:lumMod val="65000"/>
              </a:schemeClr>
            </a:solidFill>
          </a:ln>
        </p:spPr>
      </p:pic>
      <p:sp>
        <p:nvSpPr>
          <p:cNvPr id="6" name="Pfeil nach links 5"/>
          <p:cNvSpPr/>
          <p:nvPr/>
        </p:nvSpPr>
        <p:spPr>
          <a:xfrm rot="2051676" flipH="1">
            <a:off x="3733800" y="3162300"/>
            <a:ext cx="609600" cy="342900"/>
          </a:xfrm>
          <a:prstGeom prst="leftArrow">
            <a:avLst/>
          </a:prstGeom>
          <a:gradFill>
            <a:gsLst>
              <a:gs pos="0">
                <a:srgbClr val="800000"/>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The Lyulin Highway</a:t>
            </a:r>
          </a:p>
        </p:txBody>
      </p:sp>
      <p:sp>
        <p:nvSpPr>
          <p:cNvPr id="3" name="Inhaltsplatzhalter 2"/>
          <p:cNvSpPr>
            <a:spLocks noGrp="1"/>
          </p:cNvSpPr>
          <p:nvPr>
            <p:ph idx="1"/>
          </p:nvPr>
        </p:nvSpPr>
        <p:spPr/>
        <p:txBody>
          <a:bodyPr/>
          <a:lstStyle/>
          <a:p>
            <a:r>
              <a:rPr lang="de-DE"/>
              <a:t>length: 19 km</a:t>
            </a:r>
          </a:p>
          <a:p>
            <a:r>
              <a:rPr lang="de-DE"/>
              <a:t>costs: 137 MEURO planned (but large cost overrun)</a:t>
            </a:r>
          </a:p>
          <a:p>
            <a:r>
              <a:rPr lang="de-DE"/>
              <a:t>EU contribution ≈  102.8 MEURO  </a:t>
            </a:r>
          </a:p>
          <a:p>
            <a:r>
              <a:rPr lang="de-DE"/>
              <a:t>actual building time &gt;2 years </a:t>
            </a:r>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What the hell...</a:t>
            </a:r>
          </a:p>
        </p:txBody>
      </p:sp>
      <p:sp>
        <p:nvSpPr>
          <p:cNvPr id="3" name="Inhaltsplatzhalter 2"/>
          <p:cNvSpPr>
            <a:spLocks noGrp="1"/>
          </p:cNvSpPr>
          <p:nvPr>
            <p:ph idx="1"/>
          </p:nvPr>
        </p:nvSpPr>
        <p:spPr>
          <a:xfrm>
            <a:off x="457200" y="1460500"/>
            <a:ext cx="8458200" cy="4614863"/>
          </a:xfrm>
        </p:spPr>
        <p:txBody>
          <a:bodyPr/>
          <a:lstStyle/>
          <a:p>
            <a:r>
              <a:rPr lang="de-DE"/>
              <a:t>Q:  What does the Lyulin Highway have to do with EU LT Research?  </a:t>
            </a:r>
          </a:p>
          <a:p>
            <a:pPr lvl="1" indent="-387350">
              <a:buNone/>
            </a:pPr>
            <a:r>
              <a:rPr lang="de-DE" sz="2000"/>
              <a:t>A:  Absolutely nothing!</a:t>
            </a:r>
          </a:p>
          <a:p>
            <a:pPr lvl="1" indent="-387350">
              <a:buNone/>
            </a:pPr>
            <a:endParaRPr lang="de-DE" sz="2000"/>
          </a:p>
          <a:p>
            <a:pPr lvl="1" indent="-387350">
              <a:buNone/>
            </a:pPr>
            <a:r>
              <a:rPr lang="de-DE" sz="2000"/>
              <a:t>BUT:</a:t>
            </a:r>
          </a:p>
          <a:p>
            <a:pPr lvl="1" indent="-387350">
              <a:buNone/>
            </a:pPr>
            <a:endParaRPr lang="de-DE" sz="2000"/>
          </a:p>
          <a:p>
            <a:pPr lvl="1" indent="-387350">
              <a:buNone/>
            </a:pPr>
            <a:r>
              <a:rPr lang="de-DE" sz="2000"/>
              <a:t>Q: Taken the importance of the preservation of linguistic diversity</a:t>
            </a:r>
            <a:br>
              <a:rPr lang="de-DE" sz="2000"/>
            </a:br>
            <a:r>
              <a:rPr lang="de-DE" sz="2000"/>
              <a:t>and the high priority of the single digital market, </a:t>
            </a:r>
            <a:br>
              <a:rPr lang="de-DE" sz="2000"/>
            </a:br>
            <a:r>
              <a:rPr lang="de-DE" sz="2000"/>
              <a:t>could we all together–researchers, industries and users–</a:t>
            </a:r>
            <a:br>
              <a:rPr lang="de-DE" sz="2000"/>
            </a:br>
            <a:r>
              <a:rPr lang="de-DE" sz="2000"/>
              <a:t>convince the politicians to spend the equivalent of a 93 km of highway on push in LT research and development?  (</a:t>
            </a:r>
            <a:r>
              <a:rPr lang="de-DE"/>
              <a:t>&gt;500 MEURO</a:t>
            </a:r>
            <a:r>
              <a:rPr lang="de-DE" sz="2000"/>
              <a:t>)</a:t>
            </a:r>
          </a:p>
          <a:p>
            <a:pPr lvl="1" indent="-387350">
              <a:buNone/>
            </a:pPr>
            <a:r>
              <a:rPr lang="de-DE" sz="2000"/>
              <a:t>A:  Maybe,  under certain conditions...</a:t>
            </a:r>
          </a:p>
          <a:p>
            <a:endParaRPr lang="de-DE"/>
          </a:p>
          <a:p>
            <a:pPr>
              <a:buNone/>
            </a:pPr>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One more Question</a:t>
            </a:r>
          </a:p>
        </p:txBody>
      </p:sp>
      <p:sp>
        <p:nvSpPr>
          <p:cNvPr id="3" name="Inhaltsplatzhalter 2"/>
          <p:cNvSpPr>
            <a:spLocks noGrp="1"/>
          </p:cNvSpPr>
          <p:nvPr>
            <p:ph idx="1"/>
          </p:nvPr>
        </p:nvSpPr>
        <p:spPr/>
        <p:txBody>
          <a:bodyPr/>
          <a:lstStyle/>
          <a:p>
            <a:r>
              <a:rPr lang="de-DE"/>
              <a:t>Q:  How do we get such an alliance formed? </a:t>
            </a:r>
            <a:br>
              <a:rPr lang="de-DE"/>
            </a:br>
            <a:r>
              <a:rPr lang="de-DE"/>
              <a:t/>
            </a:r>
            <a:br>
              <a:rPr lang="de-DE"/>
            </a:br>
            <a:r>
              <a:rPr lang="de-DE"/>
              <a:t>A:  The remainder of the talk will present our proposals.</a:t>
            </a:r>
          </a:p>
        </p:txBody>
      </p:sp>
      <p:sp>
        <p:nvSpPr>
          <p:cNvPr id="4" name="Foliennummernplatzhalter 3"/>
          <p:cNvSpPr>
            <a:spLocks noGrp="1"/>
          </p:cNvSpPr>
          <p:nvPr>
            <p:ph type="sldNum" sz="quarter" idx="12"/>
          </p:nvPr>
        </p:nvSpPr>
        <p:spPr/>
        <p:txBody>
          <a:bodyPr/>
          <a:lstStyle/>
          <a:p>
            <a:fld id="{8370F8AF-D092-8B47-89A9-E811B9864AF8}" type="slidenum">
              <a:rPr lang="en-US" smtClean="0"/>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Our Mission</a:t>
            </a:r>
          </a:p>
        </p:txBody>
      </p:sp>
      <p:sp>
        <p:nvSpPr>
          <p:cNvPr id="3" name="Inhaltsplatzhalter 2"/>
          <p:cNvSpPr>
            <a:spLocks noGrp="1"/>
          </p:cNvSpPr>
          <p:nvPr>
            <p:ph idx="1"/>
          </p:nvPr>
        </p:nvSpPr>
        <p:spPr/>
        <p:txBody>
          <a:bodyPr/>
          <a:lstStyle/>
          <a:p>
            <a:pPr algn="ctr">
              <a:buNone/>
            </a:pPr>
            <a:endParaRPr lang="de-DE" sz="2400"/>
          </a:p>
          <a:p>
            <a:pPr algn="ctr">
              <a:buNone/>
            </a:pPr>
            <a:endParaRPr lang="de-DE" sz="2400"/>
          </a:p>
          <a:p>
            <a:pPr algn="ctr">
              <a:buNone/>
            </a:pPr>
            <a:endParaRPr lang="de-DE" sz="2400"/>
          </a:p>
          <a:p>
            <a:pPr algn="ctr">
              <a:buNone/>
            </a:pPr>
            <a:r>
              <a:rPr lang="de-DE" sz="2400"/>
              <a:t>As researchers, how can </a:t>
            </a:r>
            <a:r>
              <a:rPr lang="de-DE" sz="2400" i="1"/>
              <a:t>we</a:t>
            </a:r>
            <a:r>
              <a:rPr lang="de-DE" sz="2400"/>
              <a:t> help to create the Alliance?</a:t>
            </a:r>
          </a:p>
        </p:txBody>
      </p:sp>
      <p:sp>
        <p:nvSpPr>
          <p:cNvPr id="4" name="Foliennummernplatzhalter 3"/>
          <p:cNvSpPr>
            <a:spLocks noGrp="1"/>
          </p:cNvSpPr>
          <p:nvPr>
            <p:ph type="sldNum" sz="quarter" idx="12"/>
          </p:nvPr>
        </p:nvSpPr>
        <p:spPr/>
        <p:txBody>
          <a:bodyPr/>
          <a:lstStyle/>
          <a:p>
            <a:fld id="{8370F8AF-D092-8B47-89A9-E811B9864AF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Old Proverb</a:t>
            </a:r>
          </a:p>
        </p:txBody>
      </p:sp>
      <p:sp>
        <p:nvSpPr>
          <p:cNvPr id="3" name="Inhaltsplatzhalter 2"/>
          <p:cNvSpPr>
            <a:spLocks noGrp="1"/>
          </p:cNvSpPr>
          <p:nvPr>
            <p:ph idx="1"/>
          </p:nvPr>
        </p:nvSpPr>
        <p:spPr/>
        <p:txBody>
          <a:bodyPr/>
          <a:lstStyle/>
          <a:p>
            <a:pPr>
              <a:buNone/>
            </a:pPr>
            <a:endParaRPr lang="de-DE"/>
          </a:p>
          <a:p>
            <a:pPr>
              <a:buNone/>
            </a:pPr>
            <a:endParaRPr lang="de-DE"/>
          </a:p>
          <a:p>
            <a:pPr>
              <a:buNone/>
            </a:pPr>
            <a:r>
              <a:rPr lang="de-DE"/>
              <a:t>Science is changing the world,</a:t>
            </a:r>
            <a:br>
              <a:rPr lang="de-DE"/>
            </a:br>
            <a:r>
              <a:rPr lang="de-DE"/>
              <a:t/>
            </a:r>
            <a:br>
              <a:rPr lang="de-DE"/>
            </a:br>
            <a:r>
              <a:rPr lang="de-DE"/>
              <a:t>scientists can hardly change their socks.</a:t>
            </a:r>
          </a:p>
        </p:txBody>
      </p:sp>
      <p:sp>
        <p:nvSpPr>
          <p:cNvPr id="4" name="Foliennummernplatzhalter 3"/>
          <p:cNvSpPr>
            <a:spLocks noGrp="1"/>
          </p:cNvSpPr>
          <p:nvPr>
            <p:ph type="sldNum" sz="quarter" idx="12"/>
          </p:nvPr>
        </p:nvSpPr>
        <p:spPr/>
        <p:txBody>
          <a:bodyPr/>
          <a:lstStyle/>
          <a:p>
            <a:fld id="{8370F8AF-D092-8B47-89A9-E811B9864AF8}"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 Simple Mechanism</a:t>
            </a:r>
          </a:p>
        </p:txBody>
      </p:sp>
      <p:sp>
        <p:nvSpPr>
          <p:cNvPr id="4" name="Foliennummernplatzhalter 3"/>
          <p:cNvSpPr>
            <a:spLocks noGrp="1"/>
          </p:cNvSpPr>
          <p:nvPr>
            <p:ph type="sldNum" sz="quarter" idx="12"/>
          </p:nvPr>
        </p:nvSpPr>
        <p:spPr/>
        <p:txBody>
          <a:bodyPr/>
          <a:lstStyle/>
          <a:p>
            <a:fld id="{8370F8AF-D092-8B47-89A9-E811B9864AF8}" type="slidenum">
              <a:rPr lang="en-US" smtClean="0"/>
              <a:pPr/>
              <a:t>17</a:t>
            </a:fld>
            <a:endParaRPr lang="en-US" dirty="0"/>
          </a:p>
        </p:txBody>
      </p:sp>
      <p:sp>
        <p:nvSpPr>
          <p:cNvPr id="5" name="Abgerundetes Rechteck 4"/>
          <p:cNvSpPr/>
          <p:nvPr/>
        </p:nvSpPr>
        <p:spPr>
          <a:xfrm>
            <a:off x="1600200" y="1737615"/>
            <a:ext cx="5943600" cy="1308099"/>
          </a:xfrm>
          <a:prstGeom prst="roundRect">
            <a:avLst>
              <a:gd name="adj" fmla="val 9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chemeClr val="tx1"/>
                </a:solidFill>
                <a:latin typeface="Georgia"/>
                <a:cs typeface="Georgia"/>
              </a:rPr>
              <a:t>a strong community</a:t>
            </a:r>
          </a:p>
          <a:p>
            <a:pPr algn="ctr"/>
            <a:r>
              <a:rPr lang="de-DE">
                <a:solidFill>
                  <a:schemeClr val="tx1"/>
                </a:solidFill>
                <a:latin typeface="Georgia"/>
                <a:cs typeface="Georgia"/>
              </a:rPr>
              <a:t>with ties into other R&amp;D communities</a:t>
            </a:r>
          </a:p>
          <a:p>
            <a:pPr algn="ctr"/>
            <a:r>
              <a:rPr lang="de-DE">
                <a:solidFill>
                  <a:schemeClr val="tx1"/>
                </a:solidFill>
                <a:latin typeface="Georgia"/>
                <a:cs typeface="Georgia"/>
              </a:rPr>
              <a:t>with a network into industry and public administration</a:t>
            </a:r>
          </a:p>
          <a:p>
            <a:pPr algn="ctr"/>
            <a:r>
              <a:rPr lang="de-DE" b="1">
                <a:solidFill>
                  <a:schemeClr val="tx1"/>
                </a:solidFill>
                <a:latin typeface="Georgia"/>
                <a:cs typeface="Georgia"/>
              </a:rPr>
              <a:t>with visions and plans</a:t>
            </a:r>
          </a:p>
        </p:txBody>
      </p:sp>
      <p:sp>
        <p:nvSpPr>
          <p:cNvPr id="6" name="Abgerundetes Rechteck 5"/>
          <p:cNvSpPr/>
          <p:nvPr/>
        </p:nvSpPr>
        <p:spPr>
          <a:xfrm>
            <a:off x="1600200" y="3406126"/>
            <a:ext cx="5943600" cy="546100"/>
          </a:xfrm>
          <a:prstGeom prst="roundRect">
            <a:avLst>
              <a:gd name="adj" fmla="val 9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chemeClr val="tx1"/>
                </a:solidFill>
                <a:latin typeface="Georgia"/>
                <a:cs typeface="Georgia"/>
              </a:rPr>
              <a:t>visibility and credibility</a:t>
            </a:r>
          </a:p>
        </p:txBody>
      </p:sp>
      <p:sp>
        <p:nvSpPr>
          <p:cNvPr id="7" name="Abgerundetes Rechteck 6"/>
          <p:cNvSpPr/>
          <p:nvPr/>
        </p:nvSpPr>
        <p:spPr>
          <a:xfrm>
            <a:off x="1600200" y="4303016"/>
            <a:ext cx="5943600" cy="558799"/>
          </a:xfrm>
          <a:prstGeom prst="roundRect">
            <a:avLst>
              <a:gd name="adj" fmla="val 9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chemeClr val="tx1"/>
                </a:solidFill>
                <a:latin typeface="Georgia"/>
                <a:cs typeface="Georgia"/>
              </a:rPr>
              <a:t>powerful support from many sectors</a:t>
            </a:r>
          </a:p>
        </p:txBody>
      </p:sp>
      <p:sp>
        <p:nvSpPr>
          <p:cNvPr id="8" name="Abgerundetes Rechteck 7"/>
          <p:cNvSpPr/>
          <p:nvPr/>
        </p:nvSpPr>
        <p:spPr>
          <a:xfrm>
            <a:off x="1600200" y="5217416"/>
            <a:ext cx="5943600" cy="507999"/>
          </a:xfrm>
          <a:prstGeom prst="roundRect">
            <a:avLst>
              <a:gd name="adj" fmla="val 9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a:solidFill>
                  <a:schemeClr val="tx1"/>
                </a:solidFill>
                <a:latin typeface="Georgia"/>
                <a:cs typeface="Georgia"/>
              </a:rPr>
              <a:t>massive additional resources</a:t>
            </a:r>
          </a:p>
        </p:txBody>
      </p:sp>
      <p:sp>
        <p:nvSpPr>
          <p:cNvPr id="9" name="Pfeil nach unten 8"/>
          <p:cNvSpPr/>
          <p:nvPr/>
        </p:nvSpPr>
        <p:spPr>
          <a:xfrm>
            <a:off x="4445000" y="3050527"/>
            <a:ext cx="304800" cy="330200"/>
          </a:xfrm>
          <a:prstGeom prst="downArrow">
            <a:avLst/>
          </a:prstGeom>
          <a:solidFill>
            <a:srgbClr val="527EB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unten 9"/>
          <p:cNvSpPr/>
          <p:nvPr/>
        </p:nvSpPr>
        <p:spPr>
          <a:xfrm>
            <a:off x="4445000" y="3957039"/>
            <a:ext cx="304800" cy="330200"/>
          </a:xfrm>
          <a:prstGeom prst="downArrow">
            <a:avLst/>
          </a:prstGeom>
          <a:solidFill>
            <a:srgbClr val="527EB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 name="Form 11"/>
          <p:cNvCxnSpPr>
            <a:stCxn id="8" idx="2"/>
            <a:endCxn id="13" idx="0"/>
          </p:cNvCxnSpPr>
          <p:nvPr/>
        </p:nvCxnSpPr>
        <p:spPr>
          <a:xfrm rot="5400000" flipH="1">
            <a:off x="2463602" y="3617017"/>
            <a:ext cx="4216400" cy="397"/>
          </a:xfrm>
          <a:prstGeom prst="bentConnector5">
            <a:avLst>
              <a:gd name="adj1" fmla="val -6325"/>
              <a:gd name="adj2" fmla="val -879723426"/>
              <a:gd name="adj3" fmla="val 101807"/>
            </a:avLst>
          </a:prstGeom>
          <a:ln w="127000" cap="flat" cmpd="sng" algn="ctr">
            <a:solidFill>
              <a:srgbClr val="0000FF">
                <a:alpha val="16000"/>
              </a:srgb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Pfeil nach unten 12"/>
          <p:cNvSpPr/>
          <p:nvPr/>
        </p:nvSpPr>
        <p:spPr>
          <a:xfrm>
            <a:off x="4431506" y="1509015"/>
            <a:ext cx="280194" cy="203200"/>
          </a:xfrm>
          <a:prstGeom prst="downArrow">
            <a:avLst/>
          </a:prstGeom>
          <a:gradFill flip="none" rotWithShape="1">
            <a:gsLst>
              <a:gs pos="0">
                <a:srgbClr val="000090">
                  <a:alpha val="21000"/>
                </a:srgbClr>
              </a:gs>
              <a:gs pos="100000">
                <a:srgbClr val="0000FF">
                  <a:alpha val="2100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unten 10"/>
          <p:cNvSpPr/>
          <p:nvPr/>
        </p:nvSpPr>
        <p:spPr>
          <a:xfrm>
            <a:off x="4445000" y="4871441"/>
            <a:ext cx="304800" cy="330200"/>
          </a:xfrm>
          <a:prstGeom prst="downArrow">
            <a:avLst/>
          </a:prstGeom>
          <a:solidFill>
            <a:srgbClr val="527EB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Examples from other Fields</a:t>
            </a:r>
          </a:p>
        </p:txBody>
      </p:sp>
      <p:sp>
        <p:nvSpPr>
          <p:cNvPr id="3" name="Inhaltsplatzhalter 2"/>
          <p:cNvSpPr>
            <a:spLocks noGrp="1"/>
          </p:cNvSpPr>
          <p:nvPr>
            <p:ph idx="1"/>
          </p:nvPr>
        </p:nvSpPr>
        <p:spPr/>
        <p:txBody>
          <a:bodyPr/>
          <a:lstStyle/>
          <a:p>
            <a:r>
              <a:rPr lang="de-DE" b="1" smtClean="0"/>
              <a:t>ARTEMIS –</a:t>
            </a:r>
            <a:r>
              <a:rPr lang="de-DE" smtClean="0"/>
              <a:t> the European Technology Platform for </a:t>
            </a:r>
            <a:r>
              <a:rPr lang="de-DE" smtClean="0">
                <a:solidFill>
                  <a:srgbClr val="376092"/>
                </a:solidFill>
              </a:rPr>
              <a:t>Advanced Research and Technology for Embedded Intelligence and Systems</a:t>
            </a:r>
          </a:p>
          <a:p>
            <a:r>
              <a:rPr lang="de-DE" b="1" smtClean="0"/>
              <a:t>AAL </a:t>
            </a:r>
            <a:r>
              <a:rPr lang="de-DE" smtClean="0"/>
              <a:t>– The </a:t>
            </a:r>
            <a:r>
              <a:rPr lang="de-DE" smtClean="0">
                <a:solidFill>
                  <a:srgbClr val="376092"/>
                </a:solidFill>
              </a:rPr>
              <a:t>Ambient Assisted Living</a:t>
            </a:r>
            <a:r>
              <a:rPr lang="de-DE" smtClean="0"/>
              <a:t> Joint Programme</a:t>
            </a:r>
          </a:p>
          <a:p>
            <a:r>
              <a:rPr lang="de-DE" b="1" smtClean="0"/>
              <a:t>EPoSS – </a:t>
            </a:r>
            <a:r>
              <a:rPr lang="de-DE" smtClean="0"/>
              <a:t>The </a:t>
            </a:r>
            <a:r>
              <a:rPr lang="de-DE" smtClean="0">
                <a:solidFill>
                  <a:srgbClr val="376092"/>
                </a:solidFill>
              </a:rPr>
              <a:t>European Technology Platform on Smart Systems Integration</a:t>
            </a:r>
          </a:p>
          <a:p>
            <a:r>
              <a:rPr lang="de-DE" b="1" smtClean="0"/>
              <a:t>NEM – </a:t>
            </a:r>
            <a:r>
              <a:rPr lang="de-DE" smtClean="0"/>
              <a:t>The European Technology Platform on </a:t>
            </a:r>
            <a:r>
              <a:rPr lang="de-DE" smtClean="0">
                <a:solidFill>
                  <a:srgbClr val="376092"/>
                </a:solidFill>
              </a:rPr>
              <a:t>Networked and Electronic Media</a:t>
            </a:r>
          </a:p>
          <a:p>
            <a:r>
              <a:rPr lang="de-DE" b="1" smtClean="0"/>
              <a:t>NESSI – </a:t>
            </a:r>
            <a:r>
              <a:rPr lang="de-DE" smtClean="0"/>
              <a:t>The European Technology Platform </a:t>
            </a:r>
            <a:r>
              <a:rPr lang="de-DE" smtClean="0">
                <a:solidFill>
                  <a:schemeClr val="accent1">
                    <a:lumMod val="75000"/>
                  </a:schemeClr>
                </a:solidFill>
              </a:rPr>
              <a:t>Networked European Software and Services Initiative</a:t>
            </a:r>
            <a:endParaRPr lang="de-DE">
              <a:solidFill>
                <a:schemeClr val="accent1">
                  <a:lumMod val="75000"/>
                </a:schemeClr>
              </a:solidFill>
            </a:endParaRPr>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Multilingual Europe Technology Alliance</a:t>
            </a:r>
            <a:endParaRPr lang="en-US" dirty="0"/>
          </a:p>
        </p:txBody>
      </p:sp>
      <p:sp>
        <p:nvSpPr>
          <p:cNvPr id="3" name="Inhaltsplatzhalter 2"/>
          <p:cNvSpPr>
            <a:spLocks noGrp="1"/>
          </p:cNvSpPr>
          <p:nvPr>
            <p:ph idx="1"/>
          </p:nvPr>
        </p:nvSpPr>
        <p:spPr/>
        <p:txBody>
          <a:bodyPr/>
          <a:lstStyle/>
          <a:p>
            <a:pPr marL="0" indent="0">
              <a:spcBef>
                <a:spcPts val="0"/>
              </a:spcBef>
              <a:spcAft>
                <a:spcPts val="3000"/>
              </a:spcAft>
              <a:buNone/>
            </a:pPr>
            <a:r>
              <a:rPr smtClean="0"/>
              <a:t>META is </a:t>
            </a:r>
            <a:r>
              <a:rPr lang="en-US" dirty="0" smtClean="0"/>
              <a:t>dedicated to foster the technological foundations of the European multilingual information society to: </a:t>
            </a:r>
          </a:p>
          <a:p>
            <a:pPr marL="622300" lvl="1" indent="-266700">
              <a:spcBef>
                <a:spcPts val="0"/>
              </a:spcBef>
              <a:spcAft>
                <a:spcPts val="3000"/>
              </a:spcAft>
            </a:pPr>
            <a:r>
              <a:rPr lang="en-US" sz="2000" dirty="0" smtClean="0"/>
              <a:t>enable communication and collaboration among people without </a:t>
            </a:r>
            <a:br>
              <a:rPr lang="en-US" sz="2000" dirty="0" smtClean="0"/>
            </a:br>
            <a:r>
              <a:rPr lang="en-US" sz="2000" dirty="0" smtClean="0"/>
              <a:t>language boundaries, </a:t>
            </a:r>
          </a:p>
          <a:p>
            <a:pPr marL="622300" lvl="1" indent="-266700">
              <a:spcBef>
                <a:spcPts val="0"/>
              </a:spcBef>
              <a:spcAft>
                <a:spcPts val="3000"/>
              </a:spcAft>
            </a:pPr>
            <a:r>
              <a:rPr lang="en-US" sz="2000" dirty="0" smtClean="0"/>
              <a:t>secure users of any language equal access to the information and knowledge society, and </a:t>
            </a:r>
          </a:p>
          <a:p>
            <a:pPr marL="622300" lvl="1" indent="-266700">
              <a:spcBef>
                <a:spcPts val="0"/>
              </a:spcBef>
              <a:spcAft>
                <a:spcPts val="3000"/>
              </a:spcAft>
            </a:pPr>
            <a:r>
              <a:rPr lang="en-US" sz="2000" dirty="0" smtClean="0"/>
              <a:t>push forward functionalities of networked information technology.</a:t>
            </a:r>
          </a:p>
          <a:p>
            <a:pPr marL="622300" lvl="1" indent="-266700">
              <a:spcBef>
                <a:spcPts val="0"/>
              </a:spcBef>
              <a:spcAft>
                <a:spcPts val="3000"/>
              </a:spcAft>
              <a:buNone/>
            </a:pPr>
            <a:endParaRPr lang="de-DE" dirty="0" smtClean="0"/>
          </a:p>
        </p:txBody>
      </p:sp>
      <p:sp>
        <p:nvSpPr>
          <p:cNvPr id="4" name="Foliennummernplatzhalter 3"/>
          <p:cNvSpPr>
            <a:spLocks noGrp="1"/>
          </p:cNvSpPr>
          <p:nvPr>
            <p:ph type="sldNum" sz="quarter" idx="12"/>
          </p:nvPr>
        </p:nvSpPr>
        <p:spPr/>
        <p:txBody>
          <a:bodyPr/>
          <a:lstStyle/>
          <a:p>
            <a:fld id="{8370F8AF-D092-8B47-89A9-E811B9864AF8}" type="slidenum">
              <a:rPr lang="en-US" smtClean="0"/>
              <a:pPr/>
              <a:t>19</a:t>
            </a:fld>
            <a:endParaRPr lang="en-US" dirty="0"/>
          </a:p>
        </p:txBody>
      </p:sp>
      <p:pic>
        <p:nvPicPr>
          <p:cNvPr id="6" name="Bild 5" descr="META-Logo_M_rgb.jpg"/>
          <p:cNvPicPr>
            <a:picLocks noChangeAspect="1"/>
          </p:cNvPicPr>
          <p:nvPr/>
        </p:nvPicPr>
        <p:blipFill>
          <a:blip r:embed="rId2"/>
          <a:stretch>
            <a:fillRect/>
          </a:stretch>
        </p:blipFill>
        <p:spPr>
          <a:xfrm>
            <a:off x="6754876" y="533400"/>
            <a:ext cx="1944624" cy="4975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2</a:t>
            </a:fld>
            <a:endParaRPr lang="en-US" dirty="0"/>
          </a:p>
        </p:txBody>
      </p:sp>
      <p:sp>
        <p:nvSpPr>
          <p:cNvPr id="5" name="Rechteck 4"/>
          <p:cNvSpPr/>
          <p:nvPr/>
        </p:nvSpPr>
        <p:spPr>
          <a:xfrm>
            <a:off x="-25400" y="8467"/>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Georgia"/>
              <a:cs typeface="Georgia"/>
            </a:endParaRPr>
          </a:p>
        </p:txBody>
      </p:sp>
      <p:sp>
        <p:nvSpPr>
          <p:cNvPr id="6" name="Rechteck 5"/>
          <p:cNvSpPr/>
          <p:nvPr/>
        </p:nvSpPr>
        <p:spPr>
          <a:xfrm>
            <a:off x="5503333" y="316444"/>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7" name="Rechteck 6"/>
          <p:cNvSpPr/>
          <p:nvPr/>
        </p:nvSpPr>
        <p:spPr>
          <a:xfrm>
            <a:off x="5503333" y="316444"/>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8" name="Rechteck 7"/>
          <p:cNvSpPr/>
          <p:nvPr/>
        </p:nvSpPr>
        <p:spPr>
          <a:xfrm>
            <a:off x="5503333" y="791106"/>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9" name="Textfeld 8"/>
          <p:cNvSpPr txBox="1"/>
          <p:nvPr/>
        </p:nvSpPr>
        <p:spPr>
          <a:xfrm>
            <a:off x="5410200" y="304800"/>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
        <p:nvSpPr>
          <p:cNvPr id="10" name="Textfeld 9"/>
          <p:cNvSpPr txBox="1"/>
          <p:nvPr/>
        </p:nvSpPr>
        <p:spPr>
          <a:xfrm>
            <a:off x="914400" y="1600200"/>
            <a:ext cx="7924800" cy="4247317"/>
          </a:xfrm>
          <a:prstGeom prst="rect">
            <a:avLst/>
          </a:prstGeom>
          <a:noFill/>
        </p:spPr>
        <p:txBody>
          <a:bodyPr wrap="square" rtlCol="0">
            <a:spAutoFit/>
          </a:bodyPr>
          <a:lstStyle/>
          <a:p>
            <a:r>
              <a:rPr lang="de-DE">
                <a:latin typeface="Georgia"/>
                <a:cs typeface="Georgia"/>
              </a:rPr>
              <a:t>What is the Berlin Theme Tank?</a:t>
            </a:r>
            <a:br>
              <a:rPr lang="de-DE">
                <a:latin typeface="Georgia"/>
                <a:cs typeface="Georgia"/>
              </a:rPr>
            </a:br>
            <a:endParaRPr lang="de-DE">
              <a:latin typeface="Georgia"/>
              <a:cs typeface="Georgia"/>
            </a:endParaRPr>
          </a:p>
          <a:p>
            <a:pPr marL="177800" lvl="1" indent="279400">
              <a:buFont typeface="Arial"/>
              <a:buChar char="•"/>
            </a:pPr>
            <a:r>
              <a:rPr lang="de-DE">
                <a:latin typeface="Georgia"/>
                <a:cs typeface="Georgia"/>
              </a:rPr>
              <a:t>it is not a symposium, colloquium or another </a:t>
            </a:r>
            <a:br>
              <a:rPr lang="de-DE">
                <a:latin typeface="Georgia"/>
                <a:cs typeface="Georgia"/>
              </a:rPr>
            </a:br>
            <a:r>
              <a:rPr lang="de-DE">
                <a:latin typeface="Georgia"/>
                <a:cs typeface="Georgia"/>
              </a:rPr>
              <a:t>	established type of academic event</a:t>
            </a:r>
          </a:p>
          <a:p>
            <a:pPr marL="177800" lvl="1" indent="279400">
              <a:buFont typeface="Arial"/>
              <a:buChar char="•"/>
            </a:pPr>
            <a:endParaRPr lang="de-DE">
              <a:latin typeface="Georgia"/>
              <a:cs typeface="Georgia"/>
            </a:endParaRPr>
          </a:p>
          <a:p>
            <a:pPr marL="177800" lvl="1" indent="279400">
              <a:buFont typeface="Arial"/>
              <a:buChar char="•"/>
            </a:pPr>
            <a:r>
              <a:rPr lang="de-DE">
                <a:latin typeface="Georgia"/>
                <a:cs typeface="Georgia"/>
              </a:rPr>
              <a:t>it is not a conference </a:t>
            </a:r>
          </a:p>
          <a:p>
            <a:pPr marL="177800" lvl="1" indent="279400">
              <a:buFont typeface="Arial"/>
              <a:buChar char="•"/>
            </a:pPr>
            <a:endParaRPr lang="de-DE">
              <a:latin typeface="Georgia"/>
              <a:cs typeface="Georgia"/>
            </a:endParaRPr>
          </a:p>
          <a:p>
            <a:pPr marL="177800" lvl="1" indent="279400">
              <a:buFont typeface="Arial"/>
              <a:buChar char="•"/>
            </a:pPr>
            <a:r>
              <a:rPr lang="de-DE">
                <a:latin typeface="Georgia"/>
                <a:cs typeface="Georgia"/>
              </a:rPr>
              <a:t>it is not a consultation meeting</a:t>
            </a:r>
          </a:p>
          <a:p>
            <a:pPr marL="177800" lvl="1" indent="279400">
              <a:buFont typeface="Arial"/>
              <a:buChar char="•"/>
            </a:pPr>
            <a:endParaRPr lang="de-DE">
              <a:latin typeface="Georgia"/>
              <a:cs typeface="Georgia"/>
            </a:endParaRPr>
          </a:p>
          <a:p>
            <a:pPr marL="177800" lvl="1" indent="279400">
              <a:buFont typeface="Arial"/>
              <a:buChar char="•"/>
            </a:pPr>
            <a:r>
              <a:rPr lang="de-DE">
                <a:latin typeface="Georgia"/>
                <a:cs typeface="Georgia"/>
              </a:rPr>
              <a:t>it is planned as a brainstorming meeting for presenting, developing and 	discussing brave ideas that may shape our research and funding for the 	coming ten years  </a:t>
            </a:r>
          </a:p>
          <a:p>
            <a:endParaRPr lang="de-DE">
              <a:latin typeface="Georgia"/>
              <a:cs typeface="Georgia"/>
            </a:endParaRPr>
          </a:p>
          <a:p>
            <a:r>
              <a:rPr lang="de-DE">
                <a:latin typeface="Georgia"/>
                <a:cs typeface="Georgia"/>
              </a:rPr>
              <a:t>  </a:t>
            </a:r>
          </a:p>
          <a:p>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META-NET is ...</a:t>
            </a:r>
          </a:p>
        </p:txBody>
      </p:sp>
      <p:sp>
        <p:nvSpPr>
          <p:cNvPr id="3" name="Inhaltsplatzhalter 2"/>
          <p:cNvSpPr>
            <a:spLocks noGrp="1"/>
          </p:cNvSpPr>
          <p:nvPr>
            <p:ph idx="1"/>
          </p:nvPr>
        </p:nvSpPr>
        <p:spPr>
          <a:xfrm>
            <a:off x="457200" y="1384300"/>
            <a:ext cx="8229600" cy="4691063"/>
          </a:xfrm>
        </p:spPr>
        <p:txBody>
          <a:bodyPr/>
          <a:lstStyle/>
          <a:p>
            <a:pPr>
              <a:buNone/>
            </a:pPr>
            <a:r>
              <a:rPr smtClean="0"/>
              <a:t>... a Network of Excellence with three major objectives</a:t>
            </a:r>
          </a:p>
          <a:p>
            <a:pPr>
              <a:buNone/>
            </a:pPr>
            <a:endParaRPr sz="900" smtClean="0"/>
          </a:p>
          <a:p>
            <a:r>
              <a:rPr lang="de-DE" dirty="0" err="1" smtClean="0"/>
              <a:t>Prepare</a:t>
            </a:r>
            <a:r>
              <a:rPr lang="de-DE" dirty="0" smtClean="0"/>
              <a:t> </a:t>
            </a:r>
            <a:r>
              <a:rPr lang="de-DE" dirty="0" err="1" smtClean="0"/>
              <a:t>the</a:t>
            </a:r>
            <a:r>
              <a:rPr lang="de-DE" dirty="0" smtClean="0"/>
              <a:t> </a:t>
            </a:r>
            <a:r>
              <a:rPr lang="de-DE" dirty="0" err="1" smtClean="0"/>
              <a:t>grounds</a:t>
            </a:r>
            <a:r>
              <a:rPr lang="de-DE" dirty="0" smtClean="0"/>
              <a:t> </a:t>
            </a:r>
            <a:r>
              <a:rPr lang="de-DE" dirty="0" err="1" smtClean="0"/>
              <a:t>for</a:t>
            </a:r>
            <a:r>
              <a:rPr lang="de-DE" dirty="0" smtClean="0"/>
              <a:t> a large </a:t>
            </a:r>
            <a:r>
              <a:rPr lang="de-DE" dirty="0" err="1" smtClean="0"/>
              <a:t>scale</a:t>
            </a:r>
            <a:r>
              <a:rPr lang="de-DE" dirty="0" smtClean="0"/>
              <a:t> </a:t>
            </a:r>
            <a:r>
              <a:rPr lang="de-DE" dirty="0" err="1" smtClean="0"/>
              <a:t>concerted</a:t>
            </a:r>
            <a:r>
              <a:rPr lang="de-DE" dirty="0" smtClean="0"/>
              <a:t> </a:t>
            </a:r>
            <a:r>
              <a:rPr lang="de-DE" dirty="0" err="1" smtClean="0"/>
              <a:t>effort</a:t>
            </a:r>
            <a:r>
              <a:rPr lang="de-DE" dirty="0" smtClean="0"/>
              <a:t> </a:t>
            </a:r>
            <a:r>
              <a:rPr lang="de-DE" dirty="0" err="1" smtClean="0"/>
              <a:t>by</a:t>
            </a:r>
            <a:r>
              <a:rPr lang="de-DE" dirty="0" smtClean="0"/>
              <a:t> </a:t>
            </a:r>
            <a:r>
              <a:rPr lang="de-DE" dirty="0" err="1" smtClean="0"/>
              <a:t>building</a:t>
            </a:r>
            <a:r>
              <a:rPr lang="de-DE" dirty="0" smtClean="0"/>
              <a:t> a Strategic </a:t>
            </a:r>
            <a:r>
              <a:rPr lang="de-DE" dirty="0" err="1" smtClean="0"/>
              <a:t>Alliance</a:t>
            </a:r>
            <a:r>
              <a:rPr lang="de-DE" dirty="0" smtClean="0"/>
              <a:t> </a:t>
            </a:r>
            <a:r>
              <a:rPr lang="de-DE" dirty="0" err="1" smtClean="0"/>
              <a:t>of</a:t>
            </a:r>
            <a:r>
              <a:rPr lang="de-DE" dirty="0" smtClean="0"/>
              <a:t> national </a:t>
            </a:r>
            <a:r>
              <a:rPr lang="de-DE" dirty="0" err="1" smtClean="0"/>
              <a:t>and</a:t>
            </a:r>
            <a:r>
              <a:rPr lang="de-DE" dirty="0" smtClean="0"/>
              <a:t> international </a:t>
            </a:r>
            <a:r>
              <a:rPr lang="de-DE" dirty="0" err="1" smtClean="0"/>
              <a:t>research</a:t>
            </a:r>
            <a:r>
              <a:rPr lang="de-DE" dirty="0" smtClean="0"/>
              <a:t> </a:t>
            </a:r>
            <a:r>
              <a:rPr lang="de-DE" dirty="0" err="1" smtClean="0"/>
              <a:t>programmes</a:t>
            </a:r>
            <a:r>
              <a:rPr lang="de-DE" dirty="0" smtClean="0"/>
              <a:t>, </a:t>
            </a:r>
            <a:r>
              <a:rPr lang="de-DE" dirty="0" err="1" smtClean="0"/>
              <a:t>corporate</a:t>
            </a:r>
            <a:r>
              <a:rPr lang="de-DE" dirty="0" smtClean="0"/>
              <a:t> </a:t>
            </a:r>
            <a:r>
              <a:rPr lang="de-DE" dirty="0" err="1" smtClean="0"/>
              <a:t>users</a:t>
            </a:r>
            <a:r>
              <a:rPr lang="de-DE" dirty="0" smtClean="0"/>
              <a:t> </a:t>
            </a:r>
            <a:r>
              <a:rPr lang="de-DE" dirty="0" err="1" smtClean="0"/>
              <a:t>and</a:t>
            </a:r>
            <a:r>
              <a:rPr lang="de-DE" dirty="0" smtClean="0"/>
              <a:t> </a:t>
            </a:r>
            <a:r>
              <a:rPr lang="de-DE" dirty="0" err="1" smtClean="0"/>
              <a:t>commercial</a:t>
            </a:r>
            <a:r>
              <a:rPr lang="de-DE" dirty="0" smtClean="0"/>
              <a:t> </a:t>
            </a:r>
            <a:r>
              <a:rPr lang="de-DE" dirty="0" err="1" smtClean="0"/>
              <a:t>technology</a:t>
            </a:r>
            <a:r>
              <a:rPr lang="de-DE" dirty="0" smtClean="0"/>
              <a:t> </a:t>
            </a:r>
            <a:r>
              <a:rPr lang="de-DE" dirty="0" err="1" smtClean="0"/>
              <a:t>providers</a:t>
            </a:r>
            <a:r>
              <a:rPr lang="de-DE" dirty="0" smtClean="0"/>
              <a:t> </a:t>
            </a:r>
            <a:r>
              <a:rPr lang="de-DE" dirty="0" err="1" smtClean="0"/>
              <a:t>and</a:t>
            </a:r>
            <a:r>
              <a:rPr lang="de-DE" dirty="0" smtClean="0"/>
              <a:t> </a:t>
            </a:r>
            <a:r>
              <a:rPr lang="de-DE" dirty="0" err="1" smtClean="0"/>
              <a:t>language</a:t>
            </a:r>
            <a:r>
              <a:rPr lang="de-DE" dirty="0" smtClean="0"/>
              <a:t> </a:t>
            </a:r>
            <a:r>
              <a:rPr lang="de-DE" dirty="0" err="1" smtClean="0"/>
              <a:t>communities</a:t>
            </a:r>
            <a:r>
              <a:rPr lang="de-DE" dirty="0" smtClean="0"/>
              <a:t>.  </a:t>
            </a:r>
          </a:p>
          <a:p>
            <a:r>
              <a:rPr lang="de-DE" dirty="0" err="1" smtClean="0"/>
              <a:t>Strengthen</a:t>
            </a:r>
            <a:r>
              <a:rPr lang="de-DE" dirty="0" smtClean="0"/>
              <a:t> </a:t>
            </a:r>
            <a:r>
              <a:rPr lang="de-DE" dirty="0" err="1" smtClean="0"/>
              <a:t>the</a:t>
            </a:r>
            <a:r>
              <a:rPr lang="de-DE" dirty="0" smtClean="0"/>
              <a:t> European </a:t>
            </a:r>
            <a:r>
              <a:rPr lang="de-DE" dirty="0" err="1" smtClean="0"/>
              <a:t>research</a:t>
            </a:r>
            <a:r>
              <a:rPr lang="de-DE" dirty="0" smtClean="0"/>
              <a:t> </a:t>
            </a:r>
            <a:r>
              <a:rPr lang="de-DE" dirty="0" err="1" smtClean="0"/>
              <a:t>community</a:t>
            </a:r>
            <a:r>
              <a:rPr lang="de-DE" dirty="0" smtClean="0"/>
              <a:t> </a:t>
            </a:r>
            <a:r>
              <a:rPr lang="de-DE" dirty="0" err="1" smtClean="0"/>
              <a:t>through</a:t>
            </a:r>
            <a:r>
              <a:rPr lang="de-DE" dirty="0" smtClean="0"/>
              <a:t> </a:t>
            </a:r>
            <a:r>
              <a:rPr lang="de-DE" dirty="0" err="1" smtClean="0"/>
              <a:t>networking</a:t>
            </a:r>
            <a:r>
              <a:rPr lang="de-DE" dirty="0" smtClean="0"/>
              <a:t> </a:t>
            </a:r>
            <a:r>
              <a:rPr lang="de-DE" dirty="0" err="1" smtClean="0"/>
              <a:t>of</a:t>
            </a:r>
            <a:r>
              <a:rPr lang="de-DE" dirty="0" smtClean="0"/>
              <a:t> </a:t>
            </a:r>
            <a:r>
              <a:rPr lang="de-DE" dirty="0" err="1" smtClean="0"/>
              <a:t>research</a:t>
            </a:r>
            <a:r>
              <a:rPr lang="de-DE" dirty="0" smtClean="0"/>
              <a:t> </a:t>
            </a:r>
            <a:r>
              <a:rPr lang="de-DE" dirty="0" err="1" smtClean="0"/>
              <a:t>and</a:t>
            </a:r>
            <a:r>
              <a:rPr lang="de-DE" dirty="0" smtClean="0"/>
              <a:t> </a:t>
            </a:r>
            <a:r>
              <a:rPr lang="de-DE" dirty="0" err="1" smtClean="0"/>
              <a:t>by</a:t>
            </a:r>
            <a:r>
              <a:rPr lang="de-DE" dirty="0" smtClean="0"/>
              <a:t> </a:t>
            </a:r>
            <a:r>
              <a:rPr lang="de-DE" dirty="0" err="1" smtClean="0"/>
              <a:t>creating</a:t>
            </a:r>
            <a:r>
              <a:rPr lang="de-DE" dirty="0" smtClean="0"/>
              <a:t> </a:t>
            </a:r>
            <a:r>
              <a:rPr lang="de-DE" dirty="0" err="1" smtClean="0"/>
              <a:t>new</a:t>
            </a:r>
            <a:r>
              <a:rPr lang="de-DE" dirty="0" smtClean="0"/>
              <a:t> </a:t>
            </a:r>
            <a:r>
              <a:rPr lang="de-DE" dirty="0" err="1" smtClean="0"/>
              <a:t>schemes</a:t>
            </a:r>
            <a:r>
              <a:rPr lang="de-DE" dirty="0" smtClean="0"/>
              <a:t> </a:t>
            </a:r>
            <a:r>
              <a:rPr lang="de-DE" dirty="0" err="1" smtClean="0"/>
              <a:t>and</a:t>
            </a:r>
            <a:r>
              <a:rPr lang="de-DE" dirty="0" smtClean="0"/>
              <a:t> </a:t>
            </a:r>
            <a:r>
              <a:rPr lang="de-DE" dirty="0" err="1" smtClean="0"/>
              <a:t>structures</a:t>
            </a:r>
            <a:r>
              <a:rPr lang="de-DE" dirty="0" smtClean="0"/>
              <a:t> </a:t>
            </a:r>
            <a:r>
              <a:rPr lang="de-DE" dirty="0" err="1" smtClean="0"/>
              <a:t>for</a:t>
            </a:r>
            <a:r>
              <a:rPr lang="de-DE" dirty="0" smtClean="0"/>
              <a:t> </a:t>
            </a:r>
            <a:r>
              <a:rPr lang="de-DE" dirty="0" err="1" smtClean="0"/>
              <a:t>sharing</a:t>
            </a:r>
            <a:r>
              <a:rPr lang="de-DE" dirty="0" smtClean="0"/>
              <a:t> </a:t>
            </a:r>
            <a:r>
              <a:rPr lang="de-DE" dirty="0" err="1" smtClean="0"/>
              <a:t>resources</a:t>
            </a:r>
            <a:r>
              <a:rPr lang="de-DE" dirty="0" smtClean="0"/>
              <a:t> </a:t>
            </a:r>
            <a:r>
              <a:rPr lang="de-DE" dirty="0" err="1" smtClean="0"/>
              <a:t>and</a:t>
            </a:r>
            <a:r>
              <a:rPr lang="de-DE" dirty="0" smtClean="0"/>
              <a:t> </a:t>
            </a:r>
            <a:r>
              <a:rPr lang="de-DE" dirty="0" err="1" smtClean="0"/>
              <a:t>efforts</a:t>
            </a:r>
            <a:r>
              <a:rPr lang="de-DE" dirty="0" smtClean="0"/>
              <a:t>.</a:t>
            </a:r>
          </a:p>
          <a:p>
            <a:r>
              <a:rPr lang="de-DE" dirty="0" err="1" smtClean="0"/>
              <a:t>Build</a:t>
            </a:r>
            <a:r>
              <a:rPr lang="de-DE" dirty="0" smtClean="0"/>
              <a:t> </a:t>
            </a:r>
            <a:r>
              <a:rPr lang="de-DE" dirty="0" err="1" smtClean="0"/>
              <a:t>bridges</a:t>
            </a:r>
            <a:r>
              <a:rPr lang="de-DE" dirty="0" smtClean="0"/>
              <a:t> </a:t>
            </a:r>
            <a:r>
              <a:rPr lang="de-DE" dirty="0" err="1" smtClean="0"/>
              <a:t>by</a:t>
            </a:r>
            <a:r>
              <a:rPr lang="de-DE" dirty="0" smtClean="0"/>
              <a:t> </a:t>
            </a:r>
            <a:r>
              <a:rPr lang="de-DE" dirty="0" err="1" smtClean="0"/>
              <a:t>approaching</a:t>
            </a:r>
            <a:r>
              <a:rPr lang="de-DE" dirty="0" smtClean="0"/>
              <a:t> open </a:t>
            </a:r>
            <a:r>
              <a:rPr lang="de-DE" dirty="0" err="1" smtClean="0"/>
              <a:t>problems</a:t>
            </a:r>
            <a:r>
              <a:rPr lang="de-DE" dirty="0" smtClean="0"/>
              <a:t> in </a:t>
            </a:r>
            <a:r>
              <a:rPr lang="de-DE" dirty="0" err="1" smtClean="0"/>
              <a:t>collaboration</a:t>
            </a:r>
            <a:r>
              <a:rPr lang="de-DE" dirty="0" smtClean="0"/>
              <a:t> </a:t>
            </a:r>
            <a:r>
              <a:rPr lang="de-DE" dirty="0" err="1" smtClean="0"/>
              <a:t>with</a:t>
            </a:r>
            <a:r>
              <a:rPr lang="de-DE" dirty="0" smtClean="0"/>
              <a:t> </a:t>
            </a:r>
            <a:r>
              <a:rPr lang="de-DE" dirty="0" err="1" smtClean="0"/>
              <a:t>other</a:t>
            </a:r>
            <a:r>
              <a:rPr lang="de-DE" dirty="0" smtClean="0"/>
              <a:t> </a:t>
            </a:r>
            <a:r>
              <a:rPr lang="de-DE" dirty="0" err="1" smtClean="0"/>
              <a:t>research</a:t>
            </a:r>
            <a:r>
              <a:rPr lang="de-DE" dirty="0" smtClean="0"/>
              <a:t> </a:t>
            </a:r>
            <a:r>
              <a:rPr lang="de-DE" dirty="0" err="1" smtClean="0"/>
              <a:t>fields</a:t>
            </a:r>
            <a:r>
              <a:rPr lang="de-DE" dirty="0" smtClean="0"/>
              <a:t> such </a:t>
            </a:r>
            <a:r>
              <a:rPr lang="de-DE" dirty="0" err="1" smtClean="0"/>
              <a:t>as</a:t>
            </a:r>
            <a:r>
              <a:rPr lang="de-DE" dirty="0" smtClean="0"/>
              <a:t> </a:t>
            </a:r>
            <a:r>
              <a:rPr lang="de-DE" dirty="0" err="1" smtClean="0"/>
              <a:t>machine</a:t>
            </a:r>
            <a:r>
              <a:rPr lang="de-DE" dirty="0" smtClean="0"/>
              <a:t> </a:t>
            </a:r>
            <a:r>
              <a:rPr lang="de-DE" dirty="0" err="1" smtClean="0"/>
              <a:t>learning</a:t>
            </a:r>
            <a:r>
              <a:rPr lang="de-DE" dirty="0" smtClean="0"/>
              <a:t>, </a:t>
            </a:r>
            <a:r>
              <a:rPr lang="de-DE" dirty="0" err="1" smtClean="0"/>
              <a:t>social</a:t>
            </a:r>
            <a:r>
              <a:rPr lang="de-DE" dirty="0" smtClean="0"/>
              <a:t> </a:t>
            </a:r>
            <a:r>
              <a:rPr lang="de-DE" dirty="0" err="1" smtClean="0"/>
              <a:t>computing</a:t>
            </a:r>
            <a:r>
              <a:rPr lang="de-DE" dirty="0" smtClean="0"/>
              <a:t>, </a:t>
            </a:r>
            <a:r>
              <a:rPr lang="de-DE" dirty="0" err="1" smtClean="0"/>
              <a:t>cognitive</a:t>
            </a:r>
            <a:r>
              <a:rPr lang="de-DE" dirty="0" smtClean="0"/>
              <a:t> </a:t>
            </a:r>
            <a:r>
              <a:rPr lang="de-DE" dirty="0" err="1" smtClean="0"/>
              <a:t>systems</a:t>
            </a:r>
            <a:r>
              <a:rPr lang="de-DE" dirty="0" smtClean="0"/>
              <a:t>, </a:t>
            </a:r>
            <a:r>
              <a:rPr lang="de-DE" dirty="0" err="1" smtClean="0"/>
              <a:t>knowledge</a:t>
            </a:r>
            <a:r>
              <a:rPr lang="de-DE" dirty="0" smtClean="0"/>
              <a:t> </a:t>
            </a:r>
            <a:r>
              <a:rPr lang="de-DE" dirty="0" err="1" smtClean="0"/>
              <a:t>technologies</a:t>
            </a:r>
            <a:r>
              <a:rPr lang="de-DE" dirty="0" smtClean="0"/>
              <a:t> </a:t>
            </a:r>
            <a:r>
              <a:rPr lang="de-DE" dirty="0" err="1" smtClean="0"/>
              <a:t>and</a:t>
            </a:r>
            <a:r>
              <a:rPr lang="de-DE" dirty="0" smtClean="0"/>
              <a:t> </a:t>
            </a:r>
            <a:r>
              <a:rPr lang="de-DE" dirty="0" err="1" smtClean="0"/>
              <a:t>multimedia</a:t>
            </a:r>
            <a:r>
              <a:rPr lang="de-DE" dirty="0" smtClean="0"/>
              <a:t> </a:t>
            </a:r>
            <a:r>
              <a:rPr lang="de-DE" dirty="0" err="1" smtClean="0"/>
              <a:t>content.</a:t>
            </a:r>
            <a:endParaRPr lang="de-DE" dirty="0" smtClean="0"/>
          </a:p>
          <a:p>
            <a:endParaRPr lang="de-DE" dirty="0"/>
          </a:p>
        </p:txBody>
      </p:sp>
      <p:sp>
        <p:nvSpPr>
          <p:cNvPr id="4" name="Foliennummernplatzhalter 3"/>
          <p:cNvSpPr>
            <a:spLocks noGrp="1"/>
          </p:cNvSpPr>
          <p:nvPr>
            <p:ph type="sldNum" sz="quarter" idx="12"/>
          </p:nvPr>
        </p:nvSpPr>
        <p:spPr/>
        <p:txBody>
          <a:bodyPr/>
          <a:lstStyle/>
          <a:p>
            <a:fld id="{8370F8AF-D092-8B47-89A9-E811B9864AF8}"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Initial Funding: T4ME</a:t>
            </a:r>
            <a:endParaRPr lang="en-US" dirty="0"/>
          </a:p>
        </p:txBody>
      </p:sp>
      <p:sp>
        <p:nvSpPr>
          <p:cNvPr id="3" name="Inhaltsplatzhalter 2"/>
          <p:cNvSpPr>
            <a:spLocks noGrp="1"/>
          </p:cNvSpPr>
          <p:nvPr>
            <p:ph idx="1"/>
          </p:nvPr>
        </p:nvSpPr>
        <p:spPr/>
        <p:txBody>
          <a:bodyPr/>
          <a:lstStyle/>
          <a:p>
            <a:r>
              <a:rPr lang="en-US" b="1" dirty="0" smtClean="0"/>
              <a:t>T4ME </a:t>
            </a:r>
            <a:r>
              <a:rPr lang="en-US" dirty="0" smtClean="0"/>
              <a:t>NET : Technologies for the multilingual European Information Society</a:t>
            </a:r>
          </a:p>
          <a:p>
            <a:pPr lvl="1"/>
            <a:r>
              <a:rPr lang="en-US" dirty="0" smtClean="0"/>
              <a:t>Funded under FP 7</a:t>
            </a:r>
            <a:endParaRPr lang="en-US" baseline="30000" dirty="0" smtClean="0"/>
          </a:p>
          <a:p>
            <a:pPr lvl="1"/>
            <a:r>
              <a:rPr lang="en-US" dirty="0" smtClean="0"/>
              <a:t>Area: Language-based interaction (ICT-2009.2.2)</a:t>
            </a:r>
          </a:p>
          <a:p>
            <a:pPr lvl="1"/>
            <a:r>
              <a:rPr lang="en-US" dirty="0" smtClean="0"/>
              <a:t>Project Reference: 249119 </a:t>
            </a:r>
          </a:p>
          <a:p>
            <a:pPr lvl="1"/>
            <a:r>
              <a:rPr lang="en-US" dirty="0" smtClean="0"/>
              <a:t>Total cost: 7.62 million euro EU contribution: 5.99 million euro </a:t>
            </a:r>
          </a:p>
          <a:p>
            <a:pPr lvl="1"/>
            <a:r>
              <a:rPr lang="en-US" dirty="0" smtClean="0"/>
              <a:t>Execution: From 2010-02-01 to 2013-01-31 </a:t>
            </a:r>
          </a:p>
          <a:p>
            <a:pPr lvl="1"/>
            <a:r>
              <a:rPr lang="en-US" dirty="0" smtClean="0"/>
              <a:t>Duration: 36 months</a:t>
            </a:r>
          </a:p>
          <a:p>
            <a:r>
              <a:rPr lang="de-DE" b="1" dirty="0" err="1" smtClean="0"/>
              <a:t>To</a:t>
            </a:r>
            <a:r>
              <a:rPr lang="de-DE" b="1" dirty="0" smtClean="0"/>
              <a:t> </a:t>
            </a:r>
            <a:r>
              <a:rPr lang="de-DE" b="1" dirty="0" err="1" smtClean="0"/>
              <a:t>avoid</a:t>
            </a:r>
            <a:r>
              <a:rPr lang="de-DE" b="1" dirty="0" smtClean="0"/>
              <a:t> multiple </a:t>
            </a:r>
            <a:r>
              <a:rPr lang="de-DE" b="1" dirty="0" err="1" smtClean="0"/>
              <a:t>names and to permit other centers, projects and individual to join we will exclusively use </a:t>
            </a:r>
            <a:br>
              <a:rPr lang="de-DE" b="1" dirty="0" err="1" smtClean="0"/>
            </a:br>
            <a:r>
              <a:rPr lang="de-DE" b="1" dirty="0" err="1" smtClean="0"/>
              <a:t>the name </a:t>
            </a:r>
            <a:r>
              <a:rPr lang="de-DE" b="1" dirty="0" smtClean="0">
                <a:solidFill>
                  <a:srgbClr val="953836"/>
                </a:solidFill>
              </a:rPr>
              <a:t>META-NET </a:t>
            </a:r>
            <a:r>
              <a:rPr lang="de-DE" b="1" dirty="0" err="1" smtClean="0">
                <a:solidFill>
                  <a:srgbClr val="953836"/>
                </a:solidFill>
              </a:rPr>
              <a:t> </a:t>
            </a:r>
            <a:endParaRPr lang="en-US" b="1" dirty="0">
              <a:solidFill>
                <a:srgbClr val="953836"/>
              </a:solidFill>
            </a:endParaRPr>
          </a:p>
        </p:txBody>
      </p:sp>
      <p:sp>
        <p:nvSpPr>
          <p:cNvPr id="4" name="Foliennummernplatzhalter 3"/>
          <p:cNvSpPr>
            <a:spLocks noGrp="1"/>
          </p:cNvSpPr>
          <p:nvPr>
            <p:ph type="sldNum" sz="quarter" idx="12"/>
          </p:nvPr>
        </p:nvSpPr>
        <p:spPr/>
        <p:txBody>
          <a:bodyPr/>
          <a:lstStyle/>
          <a:p>
            <a:fld id="{8370F8AF-D092-8B47-89A9-E811B9864AF8}"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l="668" t="9517" r="507" b="401"/>
          <a:stretch>
            <a:fillRect/>
          </a:stretch>
        </p:blipFill>
        <p:spPr bwMode="auto">
          <a:xfrm>
            <a:off x="1464469" y="705445"/>
            <a:ext cx="5429250" cy="6000750"/>
          </a:xfrm>
          <a:prstGeom prst="rect">
            <a:avLst/>
          </a:prstGeom>
          <a:noFill/>
          <a:ln w="12700" cap="flat">
            <a:noFill/>
            <a:miter lim="800000"/>
            <a:headEnd/>
            <a:tailEnd/>
          </a:ln>
        </p:spPr>
      </p:pic>
      <p:pic>
        <p:nvPicPr>
          <p:cNvPr id="15362" name="Picture 2"/>
          <p:cNvPicPr>
            <a:picLocks noChangeAspect="1" noChangeArrowheads="1"/>
          </p:cNvPicPr>
          <p:nvPr/>
        </p:nvPicPr>
        <p:blipFill>
          <a:blip r:embed="rId3"/>
          <a:srcRect/>
          <a:stretch>
            <a:fillRect/>
          </a:stretch>
        </p:blipFill>
        <p:spPr bwMode="auto">
          <a:xfrm>
            <a:off x="0" y="80367"/>
            <a:ext cx="2159869" cy="634008"/>
          </a:xfrm>
          <a:prstGeom prst="rect">
            <a:avLst/>
          </a:prstGeom>
          <a:noFill/>
          <a:ln w="12700" cap="flat">
            <a:noFill/>
            <a:miter lim="800000"/>
            <a:headEnd/>
            <a:tailEnd/>
          </a:ln>
        </p:spPr>
      </p:pic>
      <p:pic>
        <p:nvPicPr>
          <p:cNvPr id="15363" name="Picture 3"/>
          <p:cNvPicPr>
            <a:picLocks noChangeAspect="1" noChangeArrowheads="1"/>
          </p:cNvPicPr>
          <p:nvPr/>
        </p:nvPicPr>
        <p:blipFill>
          <a:blip r:embed="rId4"/>
          <a:srcRect/>
          <a:stretch>
            <a:fillRect/>
          </a:stretch>
        </p:blipFill>
        <p:spPr bwMode="auto">
          <a:xfrm>
            <a:off x="107156" y="5866805"/>
            <a:ext cx="1366242" cy="616148"/>
          </a:xfrm>
          <a:prstGeom prst="rect">
            <a:avLst/>
          </a:prstGeom>
          <a:noFill/>
          <a:ln w="12700" cap="flat">
            <a:noFill/>
            <a:miter lim="800000"/>
            <a:headEnd/>
            <a:tailEnd/>
          </a:ln>
        </p:spPr>
      </p:pic>
      <p:sp>
        <p:nvSpPr>
          <p:cNvPr id="15364" name="Line 4"/>
          <p:cNvSpPr>
            <a:spLocks noChangeShapeType="1"/>
          </p:cNvSpPr>
          <p:nvPr/>
        </p:nvSpPr>
        <p:spPr bwMode="auto">
          <a:xfrm rot="10800000" flipH="1">
            <a:off x="1393032" y="5512967"/>
            <a:ext cx="1789286" cy="694283"/>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65" name="Picture 5"/>
          <p:cNvPicPr>
            <a:picLocks noChangeAspect="1" noChangeArrowheads="1"/>
          </p:cNvPicPr>
          <p:nvPr/>
        </p:nvPicPr>
        <p:blipFill>
          <a:blip r:embed="rId5"/>
          <a:srcRect/>
          <a:stretch>
            <a:fillRect/>
          </a:stretch>
        </p:blipFill>
        <p:spPr bwMode="auto">
          <a:xfrm>
            <a:off x="7250906" y="4652367"/>
            <a:ext cx="714375" cy="553641"/>
          </a:xfrm>
          <a:prstGeom prst="rect">
            <a:avLst/>
          </a:prstGeom>
          <a:noFill/>
          <a:ln w="12700" cap="flat">
            <a:noFill/>
            <a:miter lim="800000"/>
            <a:headEnd/>
            <a:tailEnd/>
          </a:ln>
        </p:spPr>
      </p:pic>
      <p:pic>
        <p:nvPicPr>
          <p:cNvPr id="15366" name="Picture 6"/>
          <p:cNvPicPr>
            <a:picLocks noChangeAspect="1" noChangeArrowheads="1"/>
          </p:cNvPicPr>
          <p:nvPr/>
        </p:nvPicPr>
        <p:blipFill>
          <a:blip r:embed="rId6"/>
          <a:srcRect/>
          <a:stretch>
            <a:fillRect/>
          </a:stretch>
        </p:blipFill>
        <p:spPr bwMode="auto">
          <a:xfrm>
            <a:off x="6679406" y="5197078"/>
            <a:ext cx="2375297" cy="151805"/>
          </a:xfrm>
          <a:prstGeom prst="rect">
            <a:avLst/>
          </a:prstGeom>
          <a:noFill/>
          <a:ln w="12700" cap="flat">
            <a:noFill/>
            <a:miter lim="800000"/>
            <a:headEnd/>
            <a:tailEnd/>
          </a:ln>
        </p:spPr>
      </p:pic>
      <p:sp>
        <p:nvSpPr>
          <p:cNvPr id="15367" name="Line 7"/>
          <p:cNvSpPr>
            <a:spLocks noChangeShapeType="1"/>
          </p:cNvSpPr>
          <p:nvPr/>
        </p:nvSpPr>
        <p:spPr bwMode="auto">
          <a:xfrm rot="10800000" flipH="1">
            <a:off x="4248299" y="4957093"/>
            <a:ext cx="2887638" cy="200918"/>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sp>
        <p:nvSpPr>
          <p:cNvPr id="15368" name="Line 8"/>
          <p:cNvSpPr>
            <a:spLocks noChangeShapeType="1"/>
          </p:cNvSpPr>
          <p:nvPr/>
        </p:nvSpPr>
        <p:spPr bwMode="auto">
          <a:xfrm rot="10800000" flipH="1" flipV="1">
            <a:off x="5909220" y="5936010"/>
            <a:ext cx="1380579" cy="83790"/>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pic>
        <p:nvPicPr>
          <p:cNvPr id="15370" name="Picture 10"/>
          <p:cNvPicPr>
            <a:picLocks noChangeAspect="1" noChangeArrowheads="1"/>
          </p:cNvPicPr>
          <p:nvPr/>
        </p:nvPicPr>
        <p:blipFill>
          <a:blip r:embed="rId7"/>
          <a:srcRect/>
          <a:stretch>
            <a:fillRect/>
          </a:stretch>
        </p:blipFill>
        <p:spPr bwMode="auto">
          <a:xfrm>
            <a:off x="7406060" y="5759648"/>
            <a:ext cx="689818" cy="508992"/>
          </a:xfrm>
          <a:prstGeom prst="rect">
            <a:avLst/>
          </a:prstGeom>
          <a:noFill/>
          <a:ln w="12700" cap="flat">
            <a:noFill/>
            <a:miter lim="800000"/>
            <a:headEnd/>
            <a:tailEnd/>
          </a:ln>
        </p:spPr>
      </p:pic>
      <p:sp>
        <p:nvSpPr>
          <p:cNvPr id="15371" name="Line 11"/>
          <p:cNvSpPr>
            <a:spLocks noChangeShapeType="1"/>
          </p:cNvSpPr>
          <p:nvPr/>
        </p:nvSpPr>
        <p:spPr bwMode="auto">
          <a:xfrm rot="10800000" flipH="1">
            <a:off x="4728270" y="2911078"/>
            <a:ext cx="2619747" cy="1146349"/>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pic>
        <p:nvPicPr>
          <p:cNvPr id="15372" name="Picture 12"/>
          <p:cNvPicPr>
            <a:picLocks noChangeAspect="1" noChangeArrowheads="1"/>
          </p:cNvPicPr>
          <p:nvPr/>
        </p:nvPicPr>
        <p:blipFill>
          <a:blip r:embed="rId8"/>
          <a:srcRect/>
          <a:stretch>
            <a:fillRect/>
          </a:stretch>
        </p:blipFill>
        <p:spPr bwMode="auto">
          <a:xfrm>
            <a:off x="6340078" y="2437805"/>
            <a:ext cx="2750344" cy="392906"/>
          </a:xfrm>
          <a:prstGeom prst="rect">
            <a:avLst/>
          </a:prstGeom>
          <a:noFill/>
          <a:ln w="12700" cap="flat">
            <a:noFill/>
            <a:miter lim="800000"/>
            <a:headEnd/>
            <a:tailEnd/>
          </a:ln>
        </p:spPr>
      </p:pic>
      <p:pic>
        <p:nvPicPr>
          <p:cNvPr id="15373" name="Picture 13"/>
          <p:cNvPicPr>
            <a:picLocks noChangeAspect="1" noChangeArrowheads="1"/>
          </p:cNvPicPr>
          <p:nvPr/>
        </p:nvPicPr>
        <p:blipFill>
          <a:blip r:embed="rId9"/>
          <a:srcRect/>
          <a:stretch>
            <a:fillRect/>
          </a:stretch>
        </p:blipFill>
        <p:spPr bwMode="auto">
          <a:xfrm>
            <a:off x="250031" y="3929062"/>
            <a:ext cx="928688" cy="669727"/>
          </a:xfrm>
          <a:prstGeom prst="rect">
            <a:avLst/>
          </a:prstGeom>
          <a:noFill/>
          <a:ln w="12700" cap="flat">
            <a:noFill/>
            <a:miter lim="800000"/>
            <a:headEnd/>
            <a:tailEnd/>
          </a:ln>
        </p:spPr>
      </p:pic>
      <p:sp>
        <p:nvSpPr>
          <p:cNvPr id="15374" name="Rectangle 14"/>
          <p:cNvSpPr>
            <a:spLocks/>
          </p:cNvSpPr>
          <p:nvPr/>
        </p:nvSpPr>
        <p:spPr bwMode="auto">
          <a:xfrm>
            <a:off x="62508" y="4628436"/>
            <a:ext cx="1344920" cy="369332"/>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800" dirty="0" err="1">
                <a:latin typeface="Times" charset="0"/>
                <a:cs typeface="Times" charset="0"/>
                <a:sym typeface="Times" charset="0"/>
              </a:rPr>
              <a:t>Laboratoire</a:t>
            </a:r>
            <a:r>
              <a:rPr lang="en-US" sz="800" dirty="0">
                <a:latin typeface="Times" charset="0"/>
                <a:cs typeface="Times" charset="0"/>
                <a:sym typeface="Times" charset="0"/>
              </a:rPr>
              <a:t> </a:t>
            </a:r>
            <a:r>
              <a:rPr lang="en-US" sz="800" dirty="0" err="1">
                <a:latin typeface="Times" charset="0"/>
                <a:cs typeface="Times" charset="0"/>
                <a:sym typeface="Times" charset="0"/>
              </a:rPr>
              <a:t>d'Informatique</a:t>
            </a:r>
            <a:r>
              <a:rPr lang="en-US" sz="800" dirty="0">
                <a:latin typeface="Times" charset="0"/>
                <a:cs typeface="Times" charset="0"/>
                <a:sym typeface="Times" charset="0"/>
              </a:rPr>
              <a:t> pour </a:t>
            </a:r>
          </a:p>
          <a:p>
            <a:pPr algn="l"/>
            <a:r>
              <a:rPr lang="en-US" sz="800" dirty="0">
                <a:latin typeface="Times" charset="0"/>
                <a:cs typeface="Times" charset="0"/>
                <a:sym typeface="Times" charset="0"/>
              </a:rPr>
              <a:t>la </a:t>
            </a:r>
            <a:r>
              <a:rPr lang="en-US" sz="800" dirty="0" err="1">
                <a:latin typeface="Times" charset="0"/>
                <a:cs typeface="Times" charset="0"/>
                <a:sym typeface="Times" charset="0"/>
              </a:rPr>
              <a:t>Mécanique</a:t>
            </a:r>
            <a:r>
              <a:rPr lang="en-US" sz="800" dirty="0">
                <a:latin typeface="Times" charset="0"/>
                <a:cs typeface="Times" charset="0"/>
                <a:sym typeface="Times" charset="0"/>
              </a:rPr>
              <a:t> et les Sciences de </a:t>
            </a:r>
          </a:p>
          <a:p>
            <a:pPr algn="l"/>
            <a:r>
              <a:rPr lang="en-US" sz="800" dirty="0" err="1">
                <a:latin typeface="Times" charset="0"/>
                <a:cs typeface="Times" charset="0"/>
                <a:sym typeface="Times" charset="0"/>
              </a:rPr>
              <a:t>l'Ingénieur</a:t>
            </a:r>
            <a:endParaRPr lang="en-US" sz="800" dirty="0">
              <a:latin typeface="Times" charset="0"/>
              <a:cs typeface="Times" charset="0"/>
              <a:sym typeface="Times" charset="0"/>
            </a:endParaRPr>
          </a:p>
        </p:txBody>
      </p:sp>
      <p:sp>
        <p:nvSpPr>
          <p:cNvPr id="15375" name="Line 15"/>
          <p:cNvSpPr>
            <a:spLocks noChangeShapeType="1"/>
          </p:cNvSpPr>
          <p:nvPr/>
        </p:nvSpPr>
        <p:spPr bwMode="auto">
          <a:xfrm>
            <a:off x="1271365" y="4314156"/>
            <a:ext cx="1998018" cy="68089"/>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76" name="Picture 16"/>
          <p:cNvPicPr>
            <a:picLocks noChangeAspect="1" noChangeArrowheads="1"/>
          </p:cNvPicPr>
          <p:nvPr/>
        </p:nvPicPr>
        <p:blipFill>
          <a:blip r:embed="rId10"/>
          <a:srcRect/>
          <a:stretch>
            <a:fillRect/>
          </a:stretch>
        </p:blipFill>
        <p:spPr bwMode="auto">
          <a:xfrm>
            <a:off x="-1393031" y="2437805"/>
            <a:ext cx="4089797" cy="705445"/>
          </a:xfrm>
          <a:prstGeom prst="rect">
            <a:avLst/>
          </a:prstGeom>
          <a:noFill/>
          <a:ln w="12700" cap="flat">
            <a:noFill/>
            <a:miter lim="800000"/>
            <a:headEnd/>
            <a:tailEnd/>
          </a:ln>
        </p:spPr>
      </p:pic>
      <p:sp>
        <p:nvSpPr>
          <p:cNvPr id="15377" name="Line 17"/>
          <p:cNvSpPr>
            <a:spLocks noChangeShapeType="1"/>
          </p:cNvSpPr>
          <p:nvPr/>
        </p:nvSpPr>
        <p:spPr bwMode="auto">
          <a:xfrm>
            <a:off x="1128490" y="2893219"/>
            <a:ext cx="2543844" cy="819299"/>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78" name="Picture 18"/>
          <p:cNvPicPr>
            <a:picLocks noChangeAspect="1" noChangeArrowheads="1"/>
          </p:cNvPicPr>
          <p:nvPr/>
        </p:nvPicPr>
        <p:blipFill>
          <a:blip r:embed="rId11"/>
          <a:srcRect/>
          <a:stretch>
            <a:fillRect/>
          </a:stretch>
        </p:blipFill>
        <p:spPr bwMode="auto">
          <a:xfrm>
            <a:off x="6981900" y="1143000"/>
            <a:ext cx="2312789" cy="383977"/>
          </a:xfrm>
          <a:prstGeom prst="rect">
            <a:avLst/>
          </a:prstGeom>
          <a:noFill/>
          <a:ln w="12700" cap="flat">
            <a:noFill/>
            <a:miter lim="800000"/>
            <a:headEnd/>
            <a:tailEnd/>
          </a:ln>
        </p:spPr>
      </p:pic>
      <p:sp>
        <p:nvSpPr>
          <p:cNvPr id="15379" name="Line 19"/>
          <p:cNvSpPr>
            <a:spLocks noChangeShapeType="1"/>
          </p:cNvSpPr>
          <p:nvPr/>
        </p:nvSpPr>
        <p:spPr bwMode="auto">
          <a:xfrm flipH="1">
            <a:off x="5547569" y="1357313"/>
            <a:ext cx="1359545" cy="856134"/>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80" name="Picture 20"/>
          <p:cNvPicPr>
            <a:picLocks noChangeAspect="1" noChangeArrowheads="1"/>
          </p:cNvPicPr>
          <p:nvPr/>
        </p:nvPicPr>
        <p:blipFill>
          <a:blip r:embed="rId12"/>
          <a:srcRect/>
          <a:stretch>
            <a:fillRect/>
          </a:stretch>
        </p:blipFill>
        <p:spPr bwMode="auto">
          <a:xfrm>
            <a:off x="7894960" y="2964656"/>
            <a:ext cx="892969" cy="419695"/>
          </a:xfrm>
          <a:prstGeom prst="rect">
            <a:avLst/>
          </a:prstGeom>
          <a:noFill/>
          <a:ln w="12700" cap="flat">
            <a:noFill/>
            <a:miter lim="800000"/>
            <a:headEnd/>
            <a:tailEnd/>
          </a:ln>
        </p:spPr>
      </p:pic>
      <p:sp>
        <p:nvSpPr>
          <p:cNvPr id="15382" name="Line 22"/>
          <p:cNvSpPr>
            <a:spLocks noChangeShapeType="1"/>
          </p:cNvSpPr>
          <p:nvPr/>
        </p:nvSpPr>
        <p:spPr bwMode="auto">
          <a:xfrm rot="10800000" flipH="1">
            <a:off x="4415731" y="3214688"/>
            <a:ext cx="3335238" cy="1547068"/>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pic>
        <p:nvPicPr>
          <p:cNvPr id="15383" name="Picture 23"/>
          <p:cNvPicPr>
            <a:picLocks noChangeAspect="1" noChangeArrowheads="1"/>
          </p:cNvPicPr>
          <p:nvPr/>
        </p:nvPicPr>
        <p:blipFill>
          <a:blip r:embed="rId13"/>
          <a:srcRect/>
          <a:stretch>
            <a:fillRect/>
          </a:stretch>
        </p:blipFill>
        <p:spPr bwMode="auto">
          <a:xfrm>
            <a:off x="151805" y="1375172"/>
            <a:ext cx="776883" cy="520154"/>
          </a:xfrm>
          <a:prstGeom prst="rect">
            <a:avLst/>
          </a:prstGeom>
          <a:noFill/>
          <a:ln w="12700" cap="flat">
            <a:noFill/>
            <a:miter lim="800000"/>
            <a:headEnd/>
            <a:tailEnd/>
          </a:ln>
        </p:spPr>
      </p:pic>
      <p:sp>
        <p:nvSpPr>
          <p:cNvPr id="15384" name="Rectangle 24"/>
          <p:cNvSpPr>
            <a:spLocks/>
          </p:cNvSpPr>
          <p:nvPr/>
        </p:nvSpPr>
        <p:spPr bwMode="auto">
          <a:xfrm>
            <a:off x="26789" y="1870769"/>
            <a:ext cx="1026914" cy="357188"/>
          </a:xfrm>
          <a:prstGeom prst="rect">
            <a:avLst/>
          </a:prstGeom>
          <a:noFill/>
          <a:ln w="12700" cap="flat">
            <a:noFill/>
            <a:miter lim="800000"/>
            <a:headEnd type="none" w="med" len="med"/>
            <a:tailEnd type="none" w="med" len="med"/>
          </a:ln>
        </p:spPr>
        <p:txBody>
          <a:bodyPr lIns="0" tIns="0" rIns="0" bIns="0" anchor="ctr"/>
          <a:lstStyle/>
          <a:p>
            <a:r>
              <a:rPr lang="en-US" sz="1000" dirty="0">
                <a:ea typeface="Gill Sans" charset="0"/>
                <a:cs typeface="Gill Sans" charset="0"/>
              </a:rPr>
              <a:t>Dublin City University</a:t>
            </a:r>
          </a:p>
        </p:txBody>
      </p:sp>
      <p:sp>
        <p:nvSpPr>
          <p:cNvPr id="15385" name="Line 25"/>
          <p:cNvSpPr>
            <a:spLocks noChangeShapeType="1"/>
          </p:cNvSpPr>
          <p:nvPr/>
        </p:nvSpPr>
        <p:spPr bwMode="auto">
          <a:xfrm>
            <a:off x="949896" y="1942207"/>
            <a:ext cx="1586135" cy="1303734"/>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86" name="Picture 26"/>
          <p:cNvPicPr>
            <a:picLocks noChangeAspect="1" noChangeArrowheads="1"/>
          </p:cNvPicPr>
          <p:nvPr/>
        </p:nvPicPr>
        <p:blipFill>
          <a:blip r:embed="rId14"/>
          <a:srcRect/>
          <a:stretch>
            <a:fillRect/>
          </a:stretch>
        </p:blipFill>
        <p:spPr bwMode="auto">
          <a:xfrm>
            <a:off x="71438" y="3339703"/>
            <a:ext cx="1378521" cy="375047"/>
          </a:xfrm>
          <a:prstGeom prst="rect">
            <a:avLst/>
          </a:prstGeom>
          <a:noFill/>
          <a:ln w="12700" cap="flat">
            <a:noFill/>
            <a:miter lim="800000"/>
            <a:headEnd/>
            <a:tailEnd/>
          </a:ln>
        </p:spPr>
      </p:pic>
      <p:sp>
        <p:nvSpPr>
          <p:cNvPr id="15387" name="Line 27"/>
          <p:cNvSpPr>
            <a:spLocks noChangeShapeType="1"/>
          </p:cNvSpPr>
          <p:nvPr/>
        </p:nvSpPr>
        <p:spPr bwMode="auto">
          <a:xfrm>
            <a:off x="1506885" y="3536156"/>
            <a:ext cx="2298279" cy="324818"/>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pic>
        <p:nvPicPr>
          <p:cNvPr id="15388" name="Picture 28"/>
          <p:cNvPicPr>
            <a:picLocks noChangeAspect="1" noChangeArrowheads="1"/>
          </p:cNvPicPr>
          <p:nvPr/>
        </p:nvPicPr>
        <p:blipFill>
          <a:blip r:embed="rId15"/>
          <a:srcRect/>
          <a:stretch>
            <a:fillRect/>
          </a:stretch>
        </p:blipFill>
        <p:spPr bwMode="auto">
          <a:xfrm>
            <a:off x="7407176" y="4339829"/>
            <a:ext cx="1535906" cy="118318"/>
          </a:xfrm>
          <a:prstGeom prst="rect">
            <a:avLst/>
          </a:prstGeom>
          <a:noFill/>
          <a:ln w="12700" cap="flat">
            <a:noFill/>
            <a:miter lim="800000"/>
            <a:headEnd/>
            <a:tailEnd/>
          </a:ln>
        </p:spPr>
      </p:pic>
      <p:pic>
        <p:nvPicPr>
          <p:cNvPr id="15389" name="Picture 29"/>
          <p:cNvPicPr>
            <a:picLocks noChangeAspect="1" noChangeArrowheads="1"/>
          </p:cNvPicPr>
          <p:nvPr/>
        </p:nvPicPr>
        <p:blipFill>
          <a:blip r:embed="rId16"/>
          <a:srcRect/>
          <a:stretch>
            <a:fillRect/>
          </a:stretch>
        </p:blipFill>
        <p:spPr bwMode="auto">
          <a:xfrm>
            <a:off x="7411641" y="3679031"/>
            <a:ext cx="618381" cy="616148"/>
          </a:xfrm>
          <a:prstGeom prst="rect">
            <a:avLst/>
          </a:prstGeom>
          <a:noFill/>
          <a:ln w="12700" cap="flat">
            <a:noFill/>
            <a:miter lim="800000"/>
            <a:headEnd/>
            <a:tailEnd/>
          </a:ln>
        </p:spPr>
      </p:pic>
      <p:sp>
        <p:nvSpPr>
          <p:cNvPr id="15390" name="Line 30"/>
          <p:cNvSpPr>
            <a:spLocks noChangeShapeType="1"/>
          </p:cNvSpPr>
          <p:nvPr/>
        </p:nvSpPr>
        <p:spPr bwMode="auto">
          <a:xfrm rot="10800000" flipH="1">
            <a:off x="4809753" y="4036219"/>
            <a:ext cx="2525985" cy="686470"/>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pic>
        <p:nvPicPr>
          <p:cNvPr id="15391" name="Picture 31"/>
          <p:cNvPicPr>
            <a:picLocks noChangeAspect="1" noChangeArrowheads="1"/>
          </p:cNvPicPr>
          <p:nvPr/>
        </p:nvPicPr>
        <p:blipFill>
          <a:blip r:embed="rId17"/>
          <a:srcRect/>
          <a:stretch>
            <a:fillRect/>
          </a:stretch>
        </p:blipFill>
        <p:spPr bwMode="auto">
          <a:xfrm>
            <a:off x="53578" y="5125641"/>
            <a:ext cx="564803" cy="678656"/>
          </a:xfrm>
          <a:prstGeom prst="rect">
            <a:avLst/>
          </a:prstGeom>
          <a:noFill/>
          <a:ln w="12700" cap="flat">
            <a:noFill/>
            <a:miter lim="800000"/>
            <a:headEnd/>
            <a:tailEnd/>
          </a:ln>
        </p:spPr>
      </p:pic>
      <p:pic>
        <p:nvPicPr>
          <p:cNvPr id="15392" name="Picture 32"/>
          <p:cNvPicPr>
            <a:picLocks noChangeAspect="1" noChangeArrowheads="1"/>
          </p:cNvPicPr>
          <p:nvPr/>
        </p:nvPicPr>
        <p:blipFill>
          <a:blip r:embed="rId18"/>
          <a:srcRect/>
          <a:stretch>
            <a:fillRect/>
          </a:stretch>
        </p:blipFill>
        <p:spPr bwMode="auto">
          <a:xfrm>
            <a:off x="481087" y="5161359"/>
            <a:ext cx="1196578" cy="598289"/>
          </a:xfrm>
          <a:prstGeom prst="rect">
            <a:avLst/>
          </a:prstGeom>
          <a:noFill/>
          <a:ln w="12700" cap="flat">
            <a:noFill/>
            <a:miter lim="800000"/>
            <a:headEnd/>
            <a:tailEnd/>
          </a:ln>
        </p:spPr>
      </p:pic>
      <p:sp>
        <p:nvSpPr>
          <p:cNvPr id="15393" name="Line 33"/>
          <p:cNvSpPr>
            <a:spLocks noChangeShapeType="1"/>
          </p:cNvSpPr>
          <p:nvPr/>
        </p:nvSpPr>
        <p:spPr bwMode="auto">
          <a:xfrm rot="10800000" flipH="1">
            <a:off x="4597673" y="1942206"/>
            <a:ext cx="2653233" cy="1612924"/>
          </a:xfrm>
          <a:prstGeom prst="line">
            <a:avLst/>
          </a:prstGeom>
          <a:noFill/>
          <a:ln w="38100" cap="flat">
            <a:solidFill>
              <a:srgbClr val="FF5308"/>
            </a:solidFill>
            <a:prstDash val="solid"/>
            <a:miter lim="800000"/>
            <a:headEnd type="oval" w="med" len="med"/>
            <a:tailEnd type="none" w="med" len="med"/>
          </a:ln>
        </p:spPr>
        <p:txBody>
          <a:bodyPr lIns="0" tIns="0" rIns="0" bIns="0"/>
          <a:lstStyle/>
          <a:p>
            <a:endParaRPr lang="en-US"/>
          </a:p>
        </p:txBody>
      </p:sp>
      <p:sp>
        <p:nvSpPr>
          <p:cNvPr id="15395" name="Line 35"/>
          <p:cNvSpPr>
            <a:spLocks noChangeShapeType="1"/>
          </p:cNvSpPr>
          <p:nvPr/>
        </p:nvSpPr>
        <p:spPr bwMode="auto">
          <a:xfrm rot="10800000" flipH="1">
            <a:off x="1535906" y="4380012"/>
            <a:ext cx="1733476" cy="884039"/>
          </a:xfrm>
          <a:prstGeom prst="line">
            <a:avLst/>
          </a:prstGeom>
          <a:noFill/>
          <a:ln w="38100" cap="flat">
            <a:solidFill>
              <a:srgbClr val="FF5308"/>
            </a:solidFill>
            <a:prstDash val="solid"/>
            <a:miter lim="800000"/>
            <a:headEnd type="none" w="med" len="med"/>
            <a:tailEnd type="oval" w="med" len="med"/>
          </a:ln>
        </p:spPr>
        <p:txBody>
          <a:bodyPr lIns="0" tIns="0" rIns="0" bIns="0"/>
          <a:lstStyle/>
          <a:p>
            <a:endParaRPr lang="en-US"/>
          </a:p>
        </p:txBody>
      </p:sp>
      <p:sp>
        <p:nvSpPr>
          <p:cNvPr id="15396" name="Rectangle 36"/>
          <p:cNvSpPr>
            <a:spLocks/>
          </p:cNvSpPr>
          <p:nvPr/>
        </p:nvSpPr>
        <p:spPr bwMode="auto">
          <a:xfrm>
            <a:off x="2313907" y="160735"/>
            <a:ext cx="4401233" cy="562570"/>
          </a:xfrm>
          <a:prstGeom prst="rect">
            <a:avLst/>
          </a:prstGeom>
          <a:noFill/>
          <a:ln w="12700" cap="flat">
            <a:noFill/>
            <a:miter lim="800000"/>
            <a:headEnd type="none" w="med" len="med"/>
            <a:tailEnd type="none" w="med" len="med"/>
          </a:ln>
        </p:spPr>
        <p:txBody>
          <a:bodyPr lIns="0" tIns="0" rIns="0" bIns="0" anchor="ctr"/>
          <a:lstStyle/>
          <a:p>
            <a:r>
              <a:rPr lang="en-US" sz="2400" i="1" dirty="0">
                <a:latin typeface="Georgia" pitchFamily="18" charset="0"/>
                <a:ea typeface="Gill Sans" charset="0"/>
                <a:cs typeface="Gill Sans" charset="0"/>
              </a:rPr>
              <a:t>Founding Members</a:t>
            </a:r>
          </a:p>
        </p:txBody>
      </p:sp>
      <p:pic>
        <p:nvPicPr>
          <p:cNvPr id="39" name="Bild 38" descr="dfki_en.jpg"/>
          <p:cNvPicPr>
            <a:picLocks noChangeAspect="1"/>
          </p:cNvPicPr>
          <p:nvPr/>
        </p:nvPicPr>
        <p:blipFill>
          <a:blip r:embed="rId19">
            <a:lum bright="12000"/>
          </a:blip>
          <a:srcRect b="44124"/>
          <a:stretch>
            <a:fillRect/>
          </a:stretch>
        </p:blipFill>
        <p:spPr>
          <a:xfrm>
            <a:off x="7467600" y="1701004"/>
            <a:ext cx="1246063" cy="508796"/>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3" descr="3Lines_neu.tif"/>
          <p:cNvPicPr>
            <a:picLocks noChangeAspect="1"/>
          </p:cNvPicPr>
          <p:nvPr/>
        </p:nvPicPr>
        <p:blipFill>
          <a:blip r:embed="rId2"/>
          <a:stretch>
            <a:fillRect/>
          </a:stretch>
        </p:blipFill>
        <p:spPr>
          <a:xfrm>
            <a:off x="914400" y="2362200"/>
            <a:ext cx="6718300" cy="2899217"/>
          </a:xfrm>
          <a:prstGeom prst="rect">
            <a:avLst/>
          </a:prstGeom>
        </p:spPr>
      </p:pic>
      <p:sp>
        <p:nvSpPr>
          <p:cNvPr id="2" name="Titel 1"/>
          <p:cNvSpPr>
            <a:spLocks noGrp="1"/>
          </p:cNvSpPr>
          <p:nvPr>
            <p:ph type="title"/>
          </p:nvPr>
        </p:nvSpPr>
        <p:spPr/>
        <p:txBody>
          <a:bodyPr/>
          <a:lstStyle/>
          <a:p>
            <a:r>
              <a:rPr lang="de-DE" dirty="0" err="1" smtClean="0"/>
              <a:t>Three</a:t>
            </a:r>
            <a:r>
              <a:rPr lang="de-DE" dirty="0" smtClean="0"/>
              <a:t> </a:t>
            </a:r>
            <a:r>
              <a:rPr lang="de-DE" dirty="0" err="1" smtClean="0"/>
              <a:t>Lines</a:t>
            </a:r>
            <a:r>
              <a:rPr lang="de-DE" dirty="0" smtClean="0"/>
              <a:t> </a:t>
            </a:r>
            <a:r>
              <a:rPr lang="de-DE" dirty="0" err="1" smtClean="0"/>
              <a:t>of</a:t>
            </a:r>
            <a:r>
              <a:rPr lang="de-DE" dirty="0" smtClean="0"/>
              <a:t> Action</a:t>
            </a:r>
            <a:endParaRPr lang="en-US" dirty="0"/>
          </a:p>
        </p:txBody>
      </p:sp>
      <p:sp>
        <p:nvSpPr>
          <p:cNvPr id="3" name="Inhaltsplatzhalter 2"/>
          <p:cNvSpPr>
            <a:spLocks noGrp="1"/>
          </p:cNvSpPr>
          <p:nvPr>
            <p:ph idx="1"/>
          </p:nvPr>
        </p:nvSpPr>
        <p:spPr/>
        <p:txBody>
          <a:bodyPr/>
          <a:lstStyle/>
          <a:p>
            <a:r>
              <a:rPr lang="en-US" dirty="0"/>
              <a:t>The META-NET </a:t>
            </a:r>
            <a:r>
              <a:rPr dirty="0"/>
              <a:t>objectives translate into three lines of action:</a:t>
            </a:r>
            <a:endParaRPr lang="en-US" dirty="0"/>
          </a:p>
        </p:txBody>
      </p:sp>
      <p:sp>
        <p:nvSpPr>
          <p:cNvPr id="4" name="Foliennummernplatzhalter 3"/>
          <p:cNvSpPr>
            <a:spLocks noGrp="1"/>
          </p:cNvSpPr>
          <p:nvPr>
            <p:ph type="sldNum" sz="quarter" idx="12"/>
          </p:nvPr>
        </p:nvSpPr>
        <p:spPr>
          <a:xfrm>
            <a:off x="6553200" y="6538912"/>
            <a:ext cx="2133600" cy="365125"/>
          </a:xfrm>
        </p:spPr>
        <p:txBody>
          <a:bodyPr/>
          <a:lstStyle/>
          <a:p>
            <a:fld id="{8370F8AF-D092-8B47-89A9-E811B9864AF8}" type="slidenum">
              <a:rPr lang="en-US" smtClean="0"/>
              <a:pPr/>
              <a:t>23</a:t>
            </a:fld>
            <a:endParaRPr lang="en-US" dirty="0"/>
          </a:p>
        </p:txBody>
      </p:sp>
      <p:pic>
        <p:nvPicPr>
          <p:cNvPr id="11" name="Bild 10" descr="Screen shot 2010-03-18 at 13.45.09.png"/>
          <p:cNvPicPr>
            <a:picLocks noChangeAspect="1"/>
          </p:cNvPicPr>
          <p:nvPr/>
        </p:nvPicPr>
        <p:blipFill>
          <a:blip r:embed="rId3"/>
          <a:srcRect t="11611"/>
          <a:stretch>
            <a:fillRect/>
          </a:stretch>
        </p:blipFill>
        <p:spPr>
          <a:xfrm>
            <a:off x="3441700" y="3486172"/>
            <a:ext cx="1714500" cy="29579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24</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241108" y="1828800"/>
            <a:ext cx="3902924" cy="3352800"/>
          </a:xfrm>
          <a:prstGeom prst="rect">
            <a:avLst/>
          </a:prstGeom>
          <a:noFill/>
          <a:ln w="9525">
            <a:noFill/>
            <a:miter lim="800000"/>
            <a:headEnd/>
            <a:tailEnd/>
          </a:ln>
        </p:spPr>
      </p:pic>
      <p:sp>
        <p:nvSpPr>
          <p:cNvPr id="6" name="Inhaltsplatzhalter 2"/>
          <p:cNvSpPr>
            <a:spLocks noGrp="1"/>
          </p:cNvSpPr>
          <p:nvPr>
            <p:ph idx="1"/>
          </p:nvPr>
        </p:nvSpPr>
        <p:spPr>
          <a:xfrm>
            <a:off x="457200" y="1460500"/>
            <a:ext cx="8229600" cy="4614863"/>
          </a:xfrm>
        </p:spPr>
        <p:txBody>
          <a:bodyPr/>
          <a:lstStyle/>
          <a:p>
            <a:r>
              <a:rPr lang="de-DE" b="1" dirty="0" smtClean="0"/>
              <a:t>Goal: </a:t>
            </a:r>
            <a:r>
              <a:rPr lang="de-DE" dirty="0" smtClean="0"/>
              <a:t>Mobilize </a:t>
            </a:r>
            <a:r>
              <a:rPr lang="de-DE" dirty="0" err="1" smtClean="0"/>
              <a:t>researchers</a:t>
            </a:r>
            <a:r>
              <a:rPr lang="de-DE" dirty="0" smtClean="0"/>
              <a:t>, </a:t>
            </a:r>
            <a:r>
              <a:rPr lang="de-DE" dirty="0" err="1" smtClean="0"/>
              <a:t>enablers</a:t>
            </a:r>
            <a:r>
              <a:rPr lang="de-DE" dirty="0" smtClean="0"/>
              <a:t>, </a:t>
            </a:r>
            <a:r>
              <a:rPr lang="de-DE" dirty="0" err="1" smtClean="0"/>
              <a:t>providers</a:t>
            </a:r>
            <a:r>
              <a:rPr lang="de-DE" smtClean="0"/>
              <a:t>, </a:t>
            </a:r>
            <a:r>
              <a:rPr lang="de-DE" dirty="0" smtClean="0"/>
              <a:t>(</a:t>
            </a:r>
            <a:r>
              <a:rPr lang="en-US" dirty="0" smtClean="0"/>
              <a:t>potential</a:t>
            </a:r>
            <a:r>
              <a:rPr lang="de-DE" dirty="0" smtClean="0"/>
              <a:t>) </a:t>
            </a:r>
            <a:r>
              <a:rPr lang="de-DE" dirty="0" err="1" smtClean="0"/>
              <a:t>users</a:t>
            </a:r>
            <a:r>
              <a:rPr lang="de-DE" dirty="0" smtClean="0"/>
              <a:t> </a:t>
            </a:r>
            <a:r>
              <a:rPr lang="de-DE" dirty="0" err="1" smtClean="0"/>
              <a:t>of</a:t>
            </a:r>
            <a:r>
              <a:rPr lang="de-DE" dirty="0" smtClean="0"/>
              <a:t> </a:t>
            </a:r>
            <a:r>
              <a:rPr lang="de-DE" dirty="0" err="1" smtClean="0"/>
              <a:t>technologies, R&amp;D programmes</a:t>
            </a:r>
            <a:r>
              <a:rPr lang="de-DE" dirty="0" smtClean="0"/>
              <a:t> for cooperation </a:t>
            </a:r>
            <a:r>
              <a:rPr lang="de-DE" dirty="0" err="1" smtClean="0"/>
              <a:t>in </a:t>
            </a:r>
            <a:r>
              <a:rPr lang="de-DE" b="1" dirty="0" smtClean="0"/>
              <a:t>META</a:t>
            </a:r>
          </a:p>
          <a:p>
            <a:r>
              <a:rPr lang="de-DE" b="1" dirty="0" err="1" smtClean="0"/>
              <a:t>Actions</a:t>
            </a:r>
            <a:r>
              <a:rPr lang="de-DE" dirty="0" smtClean="0"/>
              <a:t>:  </a:t>
            </a:r>
          </a:p>
          <a:p>
            <a:pPr lvl="1">
              <a:spcAft>
                <a:spcPts val="0"/>
              </a:spcAft>
            </a:pPr>
            <a:r>
              <a:rPr lang="de-DE" b="1" dirty="0" smtClean="0"/>
              <a:t>Survey </a:t>
            </a:r>
            <a:r>
              <a:rPr lang="de-DE" dirty="0" err="1" smtClean="0"/>
              <a:t>the</a:t>
            </a:r>
            <a:r>
              <a:rPr lang="de-DE" dirty="0" smtClean="0"/>
              <a:t> </a:t>
            </a:r>
            <a:r>
              <a:rPr lang="en-GB" dirty="0" smtClean="0"/>
              <a:t>field</a:t>
            </a:r>
            <a:endParaRPr lang="de-DE" dirty="0" smtClean="0"/>
          </a:p>
          <a:p>
            <a:pPr lvl="1">
              <a:spcAft>
                <a:spcPts val="0"/>
              </a:spcAft>
            </a:pPr>
            <a:r>
              <a:rPr lang="de-DE" dirty="0" smtClean="0"/>
              <a:t>Create a </a:t>
            </a:r>
            <a:r>
              <a:rPr lang="de-DE" b="1" dirty="0" err="1" smtClean="0"/>
              <a:t>shared</a:t>
            </a:r>
            <a:r>
              <a:rPr lang="de-DE" b="1" dirty="0" smtClean="0"/>
              <a:t> </a:t>
            </a:r>
            <a:r>
              <a:rPr lang="de-DE" b="1" dirty="0" err="1" smtClean="0"/>
              <a:t>vision</a:t>
            </a:r>
            <a:r>
              <a:rPr lang="de-DE" b="1" dirty="0" smtClean="0"/>
              <a:t> </a:t>
            </a:r>
            <a:r>
              <a:rPr lang="de-DE" dirty="0" err="1" smtClean="0"/>
              <a:t>that</a:t>
            </a:r>
            <a:r>
              <a:rPr lang="de-DE" dirty="0" smtClean="0"/>
              <a:t> </a:t>
            </a:r>
            <a:r>
              <a:rPr lang="de-DE" dirty="0" err="1" smtClean="0"/>
              <a:t>feeds</a:t>
            </a:r>
            <a:r>
              <a:rPr lang="de-DE" dirty="0" smtClean="0"/>
              <a:t> </a:t>
            </a:r>
            <a:r>
              <a:rPr lang="de-DE" dirty="0" err="1" smtClean="0"/>
              <a:t>into</a:t>
            </a:r>
            <a:r>
              <a:rPr lang="de-DE" dirty="0" smtClean="0"/>
              <a:t> </a:t>
            </a:r>
          </a:p>
          <a:p>
            <a:pPr lvl="1">
              <a:spcAft>
                <a:spcPts val="0"/>
              </a:spcAft>
              <a:buNone/>
            </a:pPr>
            <a:r>
              <a:rPr lang="de-DE" dirty="0" smtClean="0"/>
              <a:t>	a </a:t>
            </a:r>
            <a:r>
              <a:rPr lang="de-DE" b="1" dirty="0" smtClean="0"/>
              <a:t>Strategic Research Agenda</a:t>
            </a:r>
            <a:endParaRPr lang="de-DE" dirty="0" smtClean="0"/>
          </a:p>
          <a:p>
            <a:pPr lvl="1">
              <a:spcAft>
                <a:spcPts val="0"/>
              </a:spcAft>
            </a:pPr>
            <a:r>
              <a:rPr lang="de-DE" b="1" dirty="0" err="1" smtClean="0"/>
              <a:t>Build</a:t>
            </a:r>
            <a:r>
              <a:rPr lang="de-DE" b="1" dirty="0" smtClean="0"/>
              <a:t> a </a:t>
            </a:r>
            <a:r>
              <a:rPr lang="de-DE" b="1" dirty="0" err="1" smtClean="0"/>
              <a:t>multiplayer</a:t>
            </a:r>
            <a:r>
              <a:rPr lang="de-DE" b="1" dirty="0" smtClean="0"/>
              <a:t> </a:t>
            </a:r>
            <a:r>
              <a:rPr lang="de-DE" b="1" dirty="0" err="1" smtClean="0"/>
              <a:t>community</a:t>
            </a:r>
            <a:r>
              <a:rPr lang="de-DE" b="1" dirty="0" smtClean="0"/>
              <a:t> </a:t>
            </a:r>
            <a:r>
              <a:rPr lang="de-DE" dirty="0" smtClean="0"/>
              <a:t>via </a:t>
            </a:r>
          </a:p>
          <a:p>
            <a:pPr lvl="1">
              <a:spcAft>
                <a:spcPts val="0"/>
              </a:spcAft>
              <a:buNone/>
            </a:pPr>
            <a:r>
              <a:rPr lang="de-DE" dirty="0" smtClean="0"/>
              <a:t>	</a:t>
            </a:r>
            <a:r>
              <a:rPr lang="de-DE" dirty="0" err="1" smtClean="0"/>
              <a:t>external</a:t>
            </a:r>
            <a:r>
              <a:rPr lang="de-DE" dirty="0" smtClean="0"/>
              <a:t> </a:t>
            </a:r>
            <a:r>
              <a:rPr lang="de-DE" dirty="0" err="1" smtClean="0"/>
              <a:t>liaisons</a:t>
            </a:r>
            <a:r>
              <a:rPr lang="de-DE" dirty="0" smtClean="0"/>
              <a:t>, </a:t>
            </a:r>
            <a:r>
              <a:rPr lang="de-DE" dirty="0" err="1" smtClean="0"/>
              <a:t>promotion</a:t>
            </a:r>
            <a:r>
              <a:rPr lang="de-DE" dirty="0" smtClean="0"/>
              <a:t>, etc.</a:t>
            </a:r>
          </a:p>
          <a:p>
            <a:pPr lvl="1">
              <a:spcAft>
                <a:spcPts val="0"/>
              </a:spcAft>
            </a:pPr>
            <a:r>
              <a:rPr lang="de-DE" b="1" dirty="0" err="1" smtClean="0"/>
              <a:t>Spread</a:t>
            </a:r>
            <a:r>
              <a:rPr lang="de-DE" b="1" dirty="0" smtClean="0"/>
              <a:t> </a:t>
            </a:r>
            <a:r>
              <a:rPr lang="de-DE" b="1" dirty="0" err="1" smtClean="0"/>
              <a:t>knowledge</a:t>
            </a:r>
            <a:r>
              <a:rPr lang="de-DE" b="1" dirty="0" smtClean="0"/>
              <a:t> </a:t>
            </a:r>
            <a:r>
              <a:rPr lang="de-DE" dirty="0" smtClean="0"/>
              <a:t>in </a:t>
            </a:r>
            <a:r>
              <a:rPr lang="de-DE" dirty="0" err="1" smtClean="0"/>
              <a:t>training</a:t>
            </a:r>
            <a:r>
              <a:rPr lang="de-DE" dirty="0" smtClean="0"/>
              <a:t> </a:t>
            </a:r>
            <a:r>
              <a:rPr lang="de-DE" dirty="0" err="1" smtClean="0"/>
              <a:t>events</a:t>
            </a:r>
            <a:r>
              <a:rPr lang="de-DE" dirty="0" smtClean="0"/>
              <a:t> </a:t>
            </a:r>
          </a:p>
          <a:p>
            <a:pPr lvl="1"/>
            <a:endParaRPr lang="de-DE" dirty="0" smtClean="0"/>
          </a:p>
          <a:p>
            <a:pPr lvl="1"/>
            <a:endParaRPr lang="de-DE" dirty="0" smtClean="0"/>
          </a:p>
          <a:p>
            <a:pPr lvl="1">
              <a:buNone/>
            </a:pPr>
            <a:endParaRPr lang="de-DE" dirty="0" smtClean="0"/>
          </a:p>
          <a:p>
            <a:endParaRPr lang="de-DE" dirty="0" smtClean="0"/>
          </a:p>
          <a:p>
            <a:endParaRPr lang="de-DE" dirty="0" smtClean="0"/>
          </a:p>
          <a:p>
            <a:endParaRPr lang="de-DE" dirty="0" smtClean="0"/>
          </a:p>
          <a:p>
            <a:endParaRPr lang="de-DE" dirty="0"/>
          </a:p>
        </p:txBody>
      </p:sp>
      <p:pic>
        <p:nvPicPr>
          <p:cNvPr id="7" name="Bild 6" descr="Screen shot 2010-02-22 at 08.10.30.png"/>
          <p:cNvPicPr>
            <a:picLocks noChangeAspect="1"/>
          </p:cNvPicPr>
          <p:nvPr/>
        </p:nvPicPr>
        <p:blipFill>
          <a:blip r:embed="rId3"/>
          <a:srcRect t="4711" b="68226"/>
          <a:stretch>
            <a:fillRect/>
          </a:stretch>
        </p:blipFill>
        <p:spPr>
          <a:xfrm>
            <a:off x="317500" y="368325"/>
            <a:ext cx="5893168" cy="70011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Pillar</a:t>
            </a:r>
            <a:r>
              <a:rPr lang="de-DE" dirty="0" smtClean="0"/>
              <a:t> III: </a:t>
            </a:r>
            <a:r>
              <a:rPr lang="de-DE" dirty="0" err="1" smtClean="0"/>
              <a:t>Building</a:t>
            </a:r>
            <a:r>
              <a:rPr lang="de-DE" dirty="0" smtClean="0"/>
              <a:t> </a:t>
            </a:r>
            <a:r>
              <a:rPr lang="de-DE" dirty="0" err="1"/>
              <a:t>the</a:t>
            </a:r>
            <a:r>
              <a:rPr lang="de-DE" dirty="0"/>
              <a:t> Community</a:t>
            </a:r>
          </a:p>
        </p:txBody>
      </p:sp>
      <p:sp>
        <p:nvSpPr>
          <p:cNvPr id="3" name="Inhaltsplatzhalter 2"/>
          <p:cNvSpPr>
            <a:spLocks noGrp="1"/>
          </p:cNvSpPr>
          <p:nvPr>
            <p:ph idx="1"/>
          </p:nvPr>
        </p:nvSpPr>
        <p:spPr>
          <a:xfrm>
            <a:off x="228600" y="1371600"/>
            <a:ext cx="8229600" cy="4614863"/>
          </a:xfrm>
        </p:spPr>
        <p:txBody>
          <a:bodyPr/>
          <a:lstStyle/>
          <a:p>
            <a:pPr lvl="1"/>
            <a:r>
              <a:rPr lang="de-DE" sz="2000" b="1" dirty="0"/>
              <a:t>A META Survey </a:t>
            </a:r>
            <a:r>
              <a:rPr lang="de-DE" sz="2000" dirty="0"/>
              <a:t>will investigate to what degree the languages of Europe are supported by applications, technologies, resouces and what their current status is the digital world is. </a:t>
            </a:r>
            <a:r>
              <a:rPr lang="de-DE" sz="2000" b="1" dirty="0"/>
              <a:t>(23+ concise Language Reports) </a:t>
            </a:r>
          </a:p>
          <a:p>
            <a:pPr lvl="1"/>
            <a:r>
              <a:rPr lang="de-DE" sz="2000" b="1" dirty="0"/>
              <a:t>Vision </a:t>
            </a:r>
            <a:r>
              <a:rPr lang="de-DE" sz="2000" b="1" dirty="0" err="1"/>
              <a:t>Groups</a:t>
            </a:r>
            <a:r>
              <a:rPr lang="de-DE" sz="2000" dirty="0"/>
              <a:t> will bring </a:t>
            </a:r>
            <a:r>
              <a:rPr lang="de-DE" sz="2000" dirty="0" err="1"/>
              <a:t>together</a:t>
            </a:r>
            <a:r>
              <a:rPr lang="de-DE" sz="2000" dirty="0"/>
              <a:t> </a:t>
            </a:r>
            <a:r>
              <a:rPr lang="de-DE" sz="2000" dirty="0" err="1"/>
              <a:t>researchers</a:t>
            </a:r>
            <a:r>
              <a:rPr lang="de-DE" sz="2000" dirty="0"/>
              <a:t>, </a:t>
            </a:r>
            <a:r>
              <a:rPr lang="de-DE" sz="2000" dirty="0" err="1"/>
              <a:t>developers</a:t>
            </a:r>
            <a:r>
              <a:rPr lang="de-DE" sz="2000" dirty="0"/>
              <a:t>, </a:t>
            </a:r>
            <a:r>
              <a:rPr lang="de-DE" sz="2000" dirty="0" err="1"/>
              <a:t>integrators</a:t>
            </a:r>
            <a:r>
              <a:rPr lang="de-DE" sz="2000" dirty="0"/>
              <a:t> </a:t>
            </a:r>
            <a:r>
              <a:rPr lang="de-DE" sz="2000" dirty="0" err="1"/>
              <a:t>and</a:t>
            </a:r>
            <a:r>
              <a:rPr lang="de-DE" sz="2000" dirty="0"/>
              <a:t> (</a:t>
            </a:r>
            <a:r>
              <a:rPr lang="de-DE" sz="2000" dirty="0" err="1"/>
              <a:t>actual</a:t>
            </a:r>
            <a:r>
              <a:rPr lang="de-DE" sz="2000" dirty="0"/>
              <a:t> </a:t>
            </a:r>
            <a:r>
              <a:rPr lang="de-DE" sz="2000" dirty="0" err="1"/>
              <a:t>or</a:t>
            </a:r>
            <a:r>
              <a:rPr lang="de-DE" sz="2000" dirty="0"/>
              <a:t> potential, </a:t>
            </a:r>
            <a:r>
              <a:rPr lang="de-DE" sz="2000" dirty="0" err="1"/>
              <a:t>corporate</a:t>
            </a:r>
            <a:r>
              <a:rPr lang="de-DE" sz="2000" dirty="0"/>
              <a:t> </a:t>
            </a:r>
            <a:r>
              <a:rPr lang="de-DE" sz="2000" dirty="0" err="1"/>
              <a:t>or</a:t>
            </a:r>
            <a:r>
              <a:rPr lang="de-DE" sz="2000" dirty="0"/>
              <a:t> professional) </a:t>
            </a:r>
            <a:r>
              <a:rPr lang="de-DE" sz="2000" dirty="0" err="1"/>
              <a:t>users</a:t>
            </a:r>
            <a:r>
              <a:rPr lang="de-DE" sz="2000" dirty="0"/>
              <a:t> </a:t>
            </a:r>
            <a:r>
              <a:rPr lang="de-DE" sz="2000" dirty="0" err="1"/>
              <a:t>of</a:t>
            </a:r>
            <a:r>
              <a:rPr lang="de-DE" sz="2000" dirty="0"/>
              <a:t> LT-</a:t>
            </a:r>
            <a:r>
              <a:rPr lang="de-DE" sz="2000" dirty="0" err="1"/>
              <a:t>based</a:t>
            </a:r>
            <a:r>
              <a:rPr lang="de-DE" sz="2000" dirty="0"/>
              <a:t> </a:t>
            </a:r>
            <a:r>
              <a:rPr lang="de-DE" sz="2000" dirty="0" err="1"/>
              <a:t>products</a:t>
            </a:r>
            <a:r>
              <a:rPr lang="de-DE" sz="2000" dirty="0"/>
              <a:t>, </a:t>
            </a:r>
            <a:r>
              <a:rPr lang="de-DE" sz="2000" dirty="0" err="1"/>
              <a:t>services</a:t>
            </a:r>
            <a:r>
              <a:rPr lang="de-DE" sz="2000" dirty="0"/>
              <a:t> </a:t>
            </a:r>
            <a:r>
              <a:rPr lang="de-DE" sz="2000" dirty="0" err="1"/>
              <a:t>and</a:t>
            </a:r>
            <a:r>
              <a:rPr lang="de-DE" sz="2000" dirty="0"/>
              <a:t> </a:t>
            </a:r>
            <a:r>
              <a:rPr lang="de-DE" sz="2000" dirty="0" err="1"/>
              <a:t>applications</a:t>
            </a:r>
            <a:r>
              <a:rPr lang="de-DE" sz="2000" dirty="0"/>
              <a:t>.</a:t>
            </a:r>
          </a:p>
          <a:p>
            <a:pPr lvl="1"/>
            <a:r>
              <a:rPr lang="de-DE" sz="2000" b="1" dirty="0" smtClean="0"/>
              <a:t>A </a:t>
            </a:r>
            <a:r>
              <a:rPr lang="de-DE" sz="2000" b="1" dirty="0"/>
              <a:t>Technology Council </a:t>
            </a:r>
            <a:r>
              <a:rPr lang="de-DE" sz="2000" dirty="0"/>
              <a:t>will </a:t>
            </a:r>
            <a:r>
              <a:rPr lang="de-DE" sz="2000" dirty="0" err="1"/>
              <a:t>prepare</a:t>
            </a:r>
            <a:r>
              <a:rPr lang="de-DE" sz="2000" dirty="0"/>
              <a:t> a </a:t>
            </a:r>
            <a:r>
              <a:rPr lang="de-DE" sz="2000" dirty="0" err="1"/>
              <a:t>vision</a:t>
            </a:r>
            <a:r>
              <a:rPr lang="de-DE" sz="2000" dirty="0"/>
              <a:t> </a:t>
            </a:r>
            <a:r>
              <a:rPr lang="de-DE" sz="2000" dirty="0" err="1"/>
              <a:t>paper</a:t>
            </a:r>
            <a:r>
              <a:rPr lang="de-DE" sz="2000" dirty="0"/>
              <a:t> </a:t>
            </a:r>
            <a:r>
              <a:rPr lang="en-US" sz="2000"/>
              <a:t>“European Multilingual Information Society 2020”,  a compreh</a:t>
            </a:r>
            <a:r>
              <a:rPr lang="de-DE" sz="2000" dirty="0" err="1"/>
              <a:t>ensive</a:t>
            </a:r>
            <a:r>
              <a:rPr lang="de-DE" sz="2000" dirty="0"/>
              <a:t> </a:t>
            </a:r>
            <a:r>
              <a:rPr lang="de-DE" sz="2000" dirty="0" err="1"/>
              <a:t>Roadmap</a:t>
            </a:r>
            <a:r>
              <a:rPr lang="de-DE" sz="2000" dirty="0"/>
              <a:t> </a:t>
            </a:r>
            <a:r>
              <a:rPr lang="de-DE" sz="2000" dirty="0" err="1"/>
              <a:t>including</a:t>
            </a:r>
            <a:r>
              <a:rPr lang="de-DE" sz="2000" dirty="0"/>
              <a:t> individual </a:t>
            </a:r>
            <a:r>
              <a:rPr lang="de-DE" sz="2000" dirty="0" err="1"/>
              <a:t>roadmaps</a:t>
            </a:r>
            <a:r>
              <a:rPr lang="de-DE" sz="2000" dirty="0"/>
              <a:t> </a:t>
            </a:r>
            <a:r>
              <a:rPr lang="de-DE" sz="2000" dirty="0" err="1"/>
              <a:t>for</a:t>
            </a:r>
            <a:r>
              <a:rPr lang="de-DE" sz="2000" dirty="0"/>
              <a:t> </a:t>
            </a:r>
            <a:r>
              <a:rPr lang="de-DE" sz="2000" dirty="0" err="1"/>
              <a:t>key</a:t>
            </a:r>
            <a:r>
              <a:rPr lang="de-DE" sz="2000" dirty="0"/>
              <a:t> </a:t>
            </a:r>
            <a:r>
              <a:rPr lang="de-DE" sz="2000" dirty="0" err="1"/>
              <a:t>socio-economic</a:t>
            </a:r>
            <a:r>
              <a:rPr lang="de-DE" sz="2000" dirty="0"/>
              <a:t> </a:t>
            </a:r>
            <a:r>
              <a:rPr lang="de-DE" sz="2000" dirty="0" err="1"/>
              <a:t>sectors</a:t>
            </a:r>
            <a:r>
              <a:rPr lang="de-DE" sz="2000" dirty="0"/>
              <a:t>, </a:t>
            </a:r>
            <a:r>
              <a:rPr lang="de-DE" sz="2000" dirty="0" err="1"/>
              <a:t>light-tower</a:t>
            </a:r>
            <a:r>
              <a:rPr lang="de-DE" sz="2000" dirty="0"/>
              <a:t> </a:t>
            </a:r>
            <a:r>
              <a:rPr lang="de-DE" sz="2000" dirty="0" err="1"/>
              <a:t>application</a:t>
            </a:r>
            <a:r>
              <a:rPr lang="de-DE" sz="2000" dirty="0"/>
              <a:t> </a:t>
            </a:r>
            <a:r>
              <a:rPr lang="de-DE" sz="2000" dirty="0" err="1"/>
              <a:t>visions</a:t>
            </a:r>
            <a:r>
              <a:rPr lang="de-DE" sz="2000" dirty="0"/>
              <a:t>.</a:t>
            </a:r>
          </a:p>
          <a:p>
            <a:pPr lvl="1"/>
            <a:r>
              <a:rPr lang="de-DE" sz="2000" dirty="0" err="1"/>
              <a:t>Finally</a:t>
            </a:r>
            <a:r>
              <a:rPr lang="de-DE" sz="2000" dirty="0"/>
              <a:t>, a </a:t>
            </a:r>
            <a:r>
              <a:rPr lang="de-DE" sz="2000" b="1" dirty="0"/>
              <a:t>Strategic Research Agenda </a:t>
            </a:r>
            <a:r>
              <a:rPr lang="de-DE" sz="2000" dirty="0"/>
              <a:t>(SRA) will </a:t>
            </a:r>
            <a:r>
              <a:rPr lang="de-DE" sz="2000" dirty="0" err="1"/>
              <a:t>be</a:t>
            </a:r>
            <a:r>
              <a:rPr lang="de-DE" sz="2000" dirty="0"/>
              <a:t> </a:t>
            </a:r>
            <a:r>
              <a:rPr lang="de-DE" sz="2000" dirty="0" err="1"/>
              <a:t>presented</a:t>
            </a:r>
            <a:r>
              <a:rPr lang="de-DE" sz="2000" dirty="0"/>
              <a:t> </a:t>
            </a:r>
            <a:r>
              <a:rPr lang="de-DE" sz="2000" dirty="0" err="1"/>
              <a:t>by</a:t>
            </a:r>
            <a:r>
              <a:rPr lang="de-DE" sz="2000" dirty="0"/>
              <a:t> </a:t>
            </a:r>
            <a:r>
              <a:rPr lang="de-DE" sz="2000" dirty="0" err="1"/>
              <a:t>the</a:t>
            </a:r>
            <a:r>
              <a:rPr lang="de-DE" sz="2000" dirty="0"/>
              <a:t> Council.</a:t>
            </a:r>
          </a:p>
          <a:p>
            <a:endParaRPr lang="de-DE" dirty="0"/>
          </a:p>
        </p:txBody>
      </p:sp>
      <p:sp>
        <p:nvSpPr>
          <p:cNvPr id="4" name="Foliennummernplatzhalter 3"/>
          <p:cNvSpPr>
            <a:spLocks noGrp="1"/>
          </p:cNvSpPr>
          <p:nvPr>
            <p:ph type="sldNum" sz="quarter" idx="12"/>
          </p:nvPr>
        </p:nvSpPr>
        <p:spPr/>
        <p:txBody>
          <a:bodyPr/>
          <a:lstStyle/>
          <a:p>
            <a:fld id="{8370F8AF-D092-8B47-89A9-E811B9864AF8}" type="slidenum">
              <a:rPr lang="en-US" smtClean="0"/>
              <a:pPr/>
              <a:t>25</a:t>
            </a:fld>
            <a:endParaRPr lang="en-US" dirty="0"/>
          </a:p>
        </p:txBody>
      </p:sp>
      <p:pic>
        <p:nvPicPr>
          <p:cNvPr id="5" name="Bild 4" descr="Screen shot 2010-02-22 at 08.10.30.png"/>
          <p:cNvPicPr>
            <a:picLocks noChangeAspect="1"/>
          </p:cNvPicPr>
          <p:nvPr/>
        </p:nvPicPr>
        <p:blipFill>
          <a:blip r:embed="rId2"/>
          <a:srcRect t="4711" b="68226"/>
          <a:stretch>
            <a:fillRect/>
          </a:stretch>
        </p:blipFill>
        <p:spPr>
          <a:xfrm>
            <a:off x="317500" y="368325"/>
            <a:ext cx="5893168" cy="7001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Oval 9"/>
          <p:cNvSpPr/>
          <p:nvPr/>
        </p:nvSpPr>
        <p:spPr>
          <a:xfrm>
            <a:off x="6825302" y="4642643"/>
            <a:ext cx="623910" cy="623910"/>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solidFill>
                <a:schemeClr val="lt1">
                  <a:alpha val="75000"/>
                </a:schemeClr>
              </a:solidFill>
            </a:endParaRPr>
          </a:p>
        </p:txBody>
      </p:sp>
      <p:sp>
        <p:nvSpPr>
          <p:cNvPr id="11" name="Oval 10"/>
          <p:cNvSpPr/>
          <p:nvPr/>
        </p:nvSpPr>
        <p:spPr>
          <a:xfrm>
            <a:off x="7206302" y="4049690"/>
            <a:ext cx="623910" cy="623910"/>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solidFill>
                <a:schemeClr val="lt1">
                  <a:alpha val="75000"/>
                </a:schemeClr>
              </a:solidFill>
            </a:endParaRPr>
          </a:p>
        </p:txBody>
      </p:sp>
      <p:sp>
        <p:nvSpPr>
          <p:cNvPr id="12" name="Oval 11"/>
          <p:cNvSpPr/>
          <p:nvPr/>
        </p:nvSpPr>
        <p:spPr>
          <a:xfrm>
            <a:off x="7920722" y="4049690"/>
            <a:ext cx="623910" cy="623910"/>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solidFill>
                <a:schemeClr val="lt1">
                  <a:alpha val="75000"/>
                </a:schemeClr>
              </a:solidFill>
            </a:endParaRPr>
          </a:p>
        </p:txBody>
      </p:sp>
      <p:sp>
        <p:nvSpPr>
          <p:cNvPr id="13" name="Oval 12"/>
          <p:cNvSpPr/>
          <p:nvPr/>
        </p:nvSpPr>
        <p:spPr>
          <a:xfrm>
            <a:off x="8295879" y="4642643"/>
            <a:ext cx="623910" cy="623910"/>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solidFill>
                <a:schemeClr val="lt1">
                  <a:alpha val="75000"/>
                </a:schemeClr>
              </a:solidFill>
            </a:endParaRPr>
          </a:p>
        </p:txBody>
      </p:sp>
      <p:sp>
        <p:nvSpPr>
          <p:cNvPr id="14" name="Oval 13"/>
          <p:cNvSpPr/>
          <p:nvPr/>
        </p:nvSpPr>
        <p:spPr>
          <a:xfrm>
            <a:off x="7169813" y="4343400"/>
            <a:ext cx="1442243" cy="14422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7429500" y="5054600"/>
            <a:ext cx="901700" cy="5207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GB" dirty="0" smtClean="0"/>
              <a:t>Planned Vision Groups</a:t>
            </a:r>
            <a:endParaRPr lang="en-GB" dirty="0"/>
          </a:p>
        </p:txBody>
      </p:sp>
      <p:sp>
        <p:nvSpPr>
          <p:cNvPr id="3" name="Inhaltsplatzhalter 2"/>
          <p:cNvSpPr>
            <a:spLocks noGrp="1"/>
          </p:cNvSpPr>
          <p:nvPr>
            <p:ph idx="1"/>
          </p:nvPr>
        </p:nvSpPr>
        <p:spPr>
          <a:xfrm>
            <a:off x="457200" y="1295400"/>
            <a:ext cx="6324600" cy="4614863"/>
          </a:xfrm>
        </p:spPr>
        <p:txBody>
          <a:bodyPr/>
          <a:lstStyle/>
          <a:p>
            <a:pPr marL="342900" indent="-342900">
              <a:spcBef>
                <a:spcPts val="0"/>
              </a:spcBef>
              <a:buFont typeface="+mj-lt"/>
              <a:buAutoNum type="arabicPeriod"/>
            </a:pPr>
            <a:r>
              <a:rPr lang="de-DE" sz="1800" b="1" dirty="0" smtClean="0"/>
              <a:t>Text </a:t>
            </a:r>
            <a:r>
              <a:rPr lang="de-DE" sz="1800" b="1" dirty="0" err="1" smtClean="0"/>
              <a:t>translation</a:t>
            </a:r>
            <a:r>
              <a:rPr lang="de-DE" sz="1800" b="1" dirty="0" smtClean="0"/>
              <a:t> </a:t>
            </a:r>
            <a:r>
              <a:rPr lang="de-DE" sz="1800" dirty="0" smtClean="0"/>
              <a:t>(</a:t>
            </a:r>
            <a:r>
              <a:rPr lang="de-DE" sz="1800" dirty="0" err="1" smtClean="0"/>
              <a:t>technical</a:t>
            </a:r>
            <a:r>
              <a:rPr lang="de-DE" sz="1800" dirty="0" smtClean="0"/>
              <a:t> </a:t>
            </a:r>
            <a:r>
              <a:rPr lang="de-DE" sz="1800" dirty="0" err="1" smtClean="0"/>
              <a:t>doc</a:t>
            </a:r>
            <a:r>
              <a:rPr lang="de-DE" sz="1800" dirty="0" smtClean="0"/>
              <a:t> </a:t>
            </a:r>
            <a:r>
              <a:rPr lang="de-DE" sz="1800" dirty="0" err="1" smtClean="0"/>
              <a:t>consumer</a:t>
            </a:r>
            <a:r>
              <a:rPr lang="de-DE" sz="1800" dirty="0" smtClean="0"/>
              <a:t> </a:t>
            </a:r>
            <a:r>
              <a:rPr lang="de-DE" sz="1800" dirty="0" err="1" smtClean="0"/>
              <a:t>info</a:t>
            </a:r>
            <a:r>
              <a:rPr lang="de-DE" sz="1800" dirty="0" smtClean="0"/>
              <a:t>., </a:t>
            </a:r>
            <a:r>
              <a:rPr lang="de-DE" sz="1800" dirty="0" err="1" smtClean="0"/>
              <a:t>official</a:t>
            </a:r>
            <a:r>
              <a:rPr lang="de-DE" sz="1800" dirty="0" smtClean="0"/>
              <a:t> </a:t>
            </a:r>
            <a:r>
              <a:rPr lang="de-DE" sz="1800" dirty="0" err="1" smtClean="0"/>
              <a:t>bulletins</a:t>
            </a:r>
            <a:r>
              <a:rPr lang="de-DE" sz="1800" dirty="0" smtClean="0"/>
              <a:t>,…) </a:t>
            </a:r>
          </a:p>
          <a:p>
            <a:pPr marL="819150" lvl="1" indent="-342900">
              <a:spcBef>
                <a:spcPts val="0"/>
              </a:spcBef>
            </a:pPr>
            <a:r>
              <a:rPr lang="de-DE" sz="1600" dirty="0" err="1" smtClean="0"/>
              <a:t>target</a:t>
            </a:r>
            <a:r>
              <a:rPr lang="de-DE" sz="1600" dirty="0" smtClean="0"/>
              <a:t> </a:t>
            </a:r>
            <a:r>
              <a:rPr lang="de-DE" sz="1600" dirty="0" err="1" smtClean="0"/>
              <a:t>stakeholders</a:t>
            </a:r>
            <a:r>
              <a:rPr lang="de-DE" sz="1600" dirty="0" smtClean="0"/>
              <a:t>: large </a:t>
            </a:r>
            <a:r>
              <a:rPr lang="de-DE" sz="1600" dirty="0" err="1" smtClean="0"/>
              <a:t>users</a:t>
            </a:r>
            <a:r>
              <a:rPr lang="de-DE" sz="1600" dirty="0" smtClean="0"/>
              <a:t> of </a:t>
            </a:r>
            <a:r>
              <a:rPr lang="de-DE" sz="1600" dirty="0" err="1" smtClean="0"/>
              <a:t>translation</a:t>
            </a:r>
            <a:r>
              <a:rPr lang="de-DE" sz="1600" dirty="0" smtClean="0"/>
              <a:t> </a:t>
            </a:r>
            <a:r>
              <a:rPr lang="de-DE" sz="1600" dirty="0" err="1" smtClean="0"/>
              <a:t>services</a:t>
            </a:r>
            <a:r>
              <a:rPr lang="de-DE" sz="1600" dirty="0" smtClean="0"/>
              <a:t>, </a:t>
            </a:r>
            <a:r>
              <a:rPr lang="de-DE" sz="1600" dirty="0" err="1" smtClean="0"/>
              <a:t>translation</a:t>
            </a:r>
            <a:r>
              <a:rPr lang="de-DE" sz="1600" dirty="0" smtClean="0"/>
              <a:t> </a:t>
            </a:r>
            <a:r>
              <a:rPr lang="de-DE" sz="1600" dirty="0" err="1" smtClean="0"/>
              <a:t>companies</a:t>
            </a:r>
            <a:endParaRPr lang="de-DE" sz="1600" dirty="0" smtClean="0"/>
          </a:p>
          <a:p>
            <a:pPr marL="342900" indent="-342900">
              <a:spcBef>
                <a:spcPts val="0"/>
              </a:spcBef>
              <a:buFont typeface="+mj-lt"/>
              <a:buAutoNum type="arabicPeriod"/>
            </a:pPr>
            <a:r>
              <a:rPr lang="de-DE" sz="1800" b="1" dirty="0" smtClean="0"/>
              <a:t>Software and </a:t>
            </a:r>
            <a:r>
              <a:rPr lang="de-DE" sz="1800" b="1" dirty="0" err="1" smtClean="0"/>
              <a:t>content</a:t>
            </a:r>
            <a:r>
              <a:rPr lang="de-DE" sz="1800" b="1" dirty="0" smtClean="0"/>
              <a:t> </a:t>
            </a:r>
            <a:r>
              <a:rPr lang="de-DE" sz="1800" b="1" dirty="0" err="1" smtClean="0"/>
              <a:t>localisation</a:t>
            </a:r>
            <a:r>
              <a:rPr lang="de-DE" sz="1800" b="1" dirty="0" smtClean="0"/>
              <a:t> </a:t>
            </a:r>
            <a:r>
              <a:rPr lang="de-DE" sz="1800" dirty="0" smtClean="0"/>
              <a:t>(UI </a:t>
            </a:r>
            <a:r>
              <a:rPr lang="de-DE" sz="1800" dirty="0" err="1" smtClean="0"/>
              <a:t>localisation</a:t>
            </a:r>
            <a:r>
              <a:rPr lang="de-DE" sz="1800" dirty="0" smtClean="0"/>
              <a:t>, </a:t>
            </a:r>
            <a:r>
              <a:rPr lang="de-DE" sz="1800" dirty="0" err="1" smtClean="0"/>
              <a:t>games</a:t>
            </a:r>
            <a:r>
              <a:rPr lang="de-DE" sz="1800" dirty="0" smtClean="0"/>
              <a:t>, </a:t>
            </a:r>
            <a:r>
              <a:rPr lang="de-DE" sz="1800" dirty="0" err="1" smtClean="0"/>
              <a:t>services</a:t>
            </a:r>
            <a:r>
              <a:rPr lang="de-DE" sz="1800" dirty="0" smtClean="0"/>
              <a:t>, …) </a:t>
            </a:r>
          </a:p>
          <a:p>
            <a:pPr marL="819150" lvl="1" indent="-342900">
              <a:spcBef>
                <a:spcPts val="0"/>
              </a:spcBef>
            </a:pPr>
            <a:r>
              <a:rPr lang="de-DE" sz="1600" dirty="0" err="1" smtClean="0"/>
              <a:t>target</a:t>
            </a:r>
            <a:r>
              <a:rPr lang="de-DE" sz="1600" dirty="0" smtClean="0"/>
              <a:t> </a:t>
            </a:r>
            <a:r>
              <a:rPr lang="de-DE" sz="1600" dirty="0" err="1" smtClean="0"/>
              <a:t>stakeholders</a:t>
            </a:r>
            <a:r>
              <a:rPr lang="de-DE" sz="1600" dirty="0" smtClean="0"/>
              <a:t>: </a:t>
            </a:r>
            <a:r>
              <a:rPr lang="de-DE" sz="1600" dirty="0" err="1" smtClean="0"/>
              <a:t>software</a:t>
            </a:r>
            <a:r>
              <a:rPr lang="de-DE" sz="1600" dirty="0" smtClean="0"/>
              <a:t> </a:t>
            </a:r>
            <a:r>
              <a:rPr lang="de-DE" sz="1600" dirty="0" err="1" smtClean="0"/>
              <a:t>companies</a:t>
            </a:r>
            <a:r>
              <a:rPr lang="de-DE" sz="1600" dirty="0" smtClean="0"/>
              <a:t>, </a:t>
            </a:r>
            <a:r>
              <a:rPr lang="de-DE" sz="1600" dirty="0" err="1" smtClean="0"/>
              <a:t>game</a:t>
            </a:r>
            <a:r>
              <a:rPr lang="de-DE" sz="1600" dirty="0" smtClean="0"/>
              <a:t> </a:t>
            </a:r>
            <a:r>
              <a:rPr lang="de-DE" sz="1600" dirty="0" err="1" smtClean="0"/>
              <a:t>companies</a:t>
            </a:r>
            <a:r>
              <a:rPr lang="de-DE" sz="1600" dirty="0" smtClean="0"/>
              <a:t>, </a:t>
            </a:r>
            <a:r>
              <a:rPr lang="de-DE" sz="1600" dirty="0" err="1" smtClean="0"/>
              <a:t>localisation</a:t>
            </a:r>
            <a:r>
              <a:rPr lang="de-DE" sz="1600" dirty="0" smtClean="0"/>
              <a:t> </a:t>
            </a:r>
            <a:r>
              <a:rPr lang="de-DE" sz="1600" dirty="0" err="1" smtClean="0"/>
              <a:t>industry</a:t>
            </a:r>
            <a:endParaRPr lang="de-DE" sz="1600" dirty="0" smtClean="0"/>
          </a:p>
          <a:p>
            <a:pPr marL="342900" indent="-342900">
              <a:spcBef>
                <a:spcPts val="0"/>
              </a:spcBef>
              <a:buFont typeface="+mj-lt"/>
              <a:buAutoNum type="arabicPeriod"/>
            </a:pPr>
            <a:r>
              <a:rPr lang="de-DE" sz="1800" b="1" dirty="0" smtClean="0"/>
              <a:t>Media and </a:t>
            </a:r>
            <a:r>
              <a:rPr lang="de-DE" sz="1800" b="1" dirty="0" err="1" smtClean="0"/>
              <a:t>information</a:t>
            </a:r>
            <a:r>
              <a:rPr lang="de-DE" sz="1800" b="1" dirty="0" smtClean="0"/>
              <a:t> </a:t>
            </a:r>
            <a:r>
              <a:rPr lang="de-DE" sz="1800" b="1" dirty="0" err="1" smtClean="0"/>
              <a:t>services</a:t>
            </a:r>
            <a:r>
              <a:rPr lang="de-DE" sz="1800" b="1" dirty="0" smtClean="0"/>
              <a:t> </a:t>
            </a:r>
            <a:r>
              <a:rPr lang="de-DE" sz="1800" dirty="0" smtClean="0"/>
              <a:t>(</a:t>
            </a:r>
            <a:r>
              <a:rPr lang="de-DE" sz="1800" dirty="0" err="1" smtClean="0"/>
              <a:t>audiovisual</a:t>
            </a:r>
            <a:r>
              <a:rPr lang="de-DE" sz="1800" dirty="0" smtClean="0"/>
              <a:t> </a:t>
            </a:r>
            <a:r>
              <a:rPr lang="de-DE" sz="1800" dirty="0" err="1" smtClean="0"/>
              <a:t>sector</a:t>
            </a:r>
            <a:r>
              <a:rPr lang="de-DE" sz="1800" dirty="0" smtClean="0"/>
              <a:t>, </a:t>
            </a:r>
            <a:r>
              <a:rPr lang="de-DE" sz="1800" dirty="0" err="1" smtClean="0"/>
              <a:t>news</a:t>
            </a:r>
            <a:r>
              <a:rPr lang="de-DE" sz="1800" dirty="0" smtClean="0"/>
              <a:t>, digital </a:t>
            </a:r>
            <a:r>
              <a:rPr lang="de-DE" sz="1800" dirty="0" err="1" smtClean="0"/>
              <a:t>libraries</a:t>
            </a:r>
            <a:r>
              <a:rPr lang="de-DE" sz="1800" dirty="0" smtClean="0"/>
              <a:t>, </a:t>
            </a:r>
            <a:r>
              <a:rPr lang="de-DE" sz="1800" dirty="0" err="1" smtClean="0"/>
              <a:t>portals</a:t>
            </a:r>
            <a:r>
              <a:rPr lang="de-DE" sz="1800" dirty="0" smtClean="0"/>
              <a:t>, </a:t>
            </a:r>
            <a:r>
              <a:rPr lang="de-DE" sz="1800" dirty="0" err="1" smtClean="0"/>
              <a:t>search</a:t>
            </a:r>
            <a:r>
              <a:rPr lang="de-DE" sz="1800" dirty="0" smtClean="0"/>
              <a:t> </a:t>
            </a:r>
            <a:r>
              <a:rPr lang="de-DE" sz="1800" dirty="0" err="1" smtClean="0"/>
              <a:t>engines</a:t>
            </a:r>
            <a:r>
              <a:rPr lang="de-DE" sz="1800" dirty="0" smtClean="0"/>
              <a:t>, …) </a:t>
            </a:r>
          </a:p>
          <a:p>
            <a:pPr marL="819150" lvl="1" indent="-342900">
              <a:spcBef>
                <a:spcPts val="0"/>
              </a:spcBef>
            </a:pPr>
            <a:r>
              <a:rPr lang="de-DE" sz="1600" dirty="0" err="1" smtClean="0"/>
              <a:t>target</a:t>
            </a:r>
            <a:r>
              <a:rPr lang="de-DE" sz="1600" dirty="0" smtClean="0"/>
              <a:t> </a:t>
            </a:r>
            <a:r>
              <a:rPr lang="de-DE" sz="1600" dirty="0" err="1" smtClean="0"/>
              <a:t>stakeholders</a:t>
            </a:r>
            <a:r>
              <a:rPr lang="de-DE" sz="1600" dirty="0" smtClean="0"/>
              <a:t>: media </a:t>
            </a:r>
            <a:r>
              <a:rPr lang="de-DE" sz="1600" dirty="0" err="1" smtClean="0"/>
              <a:t>industries</a:t>
            </a:r>
            <a:r>
              <a:rPr lang="de-DE" sz="1600" dirty="0" smtClean="0"/>
              <a:t>, web and </a:t>
            </a:r>
            <a:r>
              <a:rPr lang="de-DE" sz="1600" dirty="0" err="1" smtClean="0"/>
              <a:t>search</a:t>
            </a:r>
            <a:r>
              <a:rPr lang="de-DE" sz="1600" dirty="0" smtClean="0"/>
              <a:t> </a:t>
            </a:r>
            <a:r>
              <a:rPr lang="de-DE" sz="1600" dirty="0" err="1" smtClean="0"/>
              <a:t>engine</a:t>
            </a:r>
            <a:r>
              <a:rPr lang="de-DE" sz="1600" dirty="0" smtClean="0"/>
              <a:t> </a:t>
            </a:r>
            <a:r>
              <a:rPr lang="de-DE" sz="1600" dirty="0" err="1" smtClean="0"/>
              <a:t>providers</a:t>
            </a:r>
            <a:r>
              <a:rPr lang="de-DE" sz="1600" dirty="0" smtClean="0"/>
              <a:t>, </a:t>
            </a:r>
            <a:r>
              <a:rPr lang="de-DE" sz="1600" dirty="0" err="1" smtClean="0"/>
              <a:t>archives</a:t>
            </a:r>
            <a:endParaRPr lang="de-DE" sz="1600" dirty="0" smtClean="0"/>
          </a:p>
          <a:p>
            <a:pPr marL="342900" indent="-342900">
              <a:spcBef>
                <a:spcPts val="0"/>
              </a:spcBef>
              <a:buFont typeface="+mj-lt"/>
              <a:buAutoNum type="arabicPeriod"/>
            </a:pPr>
            <a:r>
              <a:rPr lang="de-DE" sz="1800" b="1" dirty="0" smtClean="0"/>
              <a:t>Interactive </a:t>
            </a:r>
            <a:r>
              <a:rPr lang="de-DE" sz="1800" b="1" dirty="0" err="1" smtClean="0"/>
              <a:t>systems</a:t>
            </a:r>
            <a:r>
              <a:rPr lang="de-DE" sz="1800" b="1" dirty="0" smtClean="0"/>
              <a:t> </a:t>
            </a:r>
            <a:r>
              <a:rPr lang="de-DE" sz="1800" dirty="0" smtClean="0"/>
              <a:t>(mobile </a:t>
            </a:r>
            <a:r>
              <a:rPr lang="de-DE" sz="1800" dirty="0" err="1" smtClean="0"/>
              <a:t>assistance</a:t>
            </a:r>
            <a:r>
              <a:rPr lang="de-DE" sz="1800" dirty="0" smtClean="0"/>
              <a:t>, </a:t>
            </a:r>
            <a:r>
              <a:rPr lang="de-DE" sz="1800" dirty="0" err="1" smtClean="0"/>
              <a:t>dialogue</a:t>
            </a:r>
            <a:r>
              <a:rPr lang="de-DE" sz="1800" dirty="0" smtClean="0"/>
              <a:t> </a:t>
            </a:r>
            <a:r>
              <a:rPr lang="de-DE" sz="1800" dirty="0" err="1" smtClean="0"/>
              <a:t>transl</a:t>
            </a:r>
            <a:r>
              <a:rPr lang="de-DE" sz="1800" dirty="0" smtClean="0"/>
              <a:t>., </a:t>
            </a:r>
            <a:r>
              <a:rPr lang="de-DE" sz="1800" dirty="0" err="1" smtClean="0"/>
              <a:t>call</a:t>
            </a:r>
            <a:r>
              <a:rPr lang="de-DE" sz="1800" dirty="0" smtClean="0"/>
              <a:t> </a:t>
            </a:r>
            <a:r>
              <a:rPr lang="de-DE" sz="1800" dirty="0" err="1" smtClean="0"/>
              <a:t>centres</a:t>
            </a:r>
            <a:r>
              <a:rPr lang="de-DE" sz="1800" dirty="0" smtClean="0"/>
              <a:t>, …) </a:t>
            </a:r>
          </a:p>
          <a:p>
            <a:pPr marL="819150" lvl="1" indent="-342900">
              <a:spcBef>
                <a:spcPts val="0"/>
              </a:spcBef>
            </a:pPr>
            <a:r>
              <a:rPr lang="de-DE" sz="1600" dirty="0" err="1" smtClean="0"/>
              <a:t>target</a:t>
            </a:r>
            <a:r>
              <a:rPr lang="de-DE" sz="1600" dirty="0" smtClean="0"/>
              <a:t> </a:t>
            </a:r>
            <a:r>
              <a:rPr lang="de-DE" sz="1600" dirty="0" err="1" smtClean="0"/>
              <a:t>stakeholders</a:t>
            </a:r>
            <a:r>
              <a:rPr lang="de-DE" sz="1600" dirty="0" smtClean="0"/>
              <a:t>: mobile </a:t>
            </a:r>
            <a:r>
              <a:rPr lang="de-DE" sz="1600" dirty="0" err="1" smtClean="0"/>
              <a:t>software</a:t>
            </a:r>
            <a:r>
              <a:rPr lang="de-DE" sz="1600" dirty="0" smtClean="0"/>
              <a:t> and </a:t>
            </a:r>
            <a:r>
              <a:rPr lang="de-DE" sz="1600" dirty="0" err="1" smtClean="0"/>
              <a:t>service</a:t>
            </a:r>
            <a:r>
              <a:rPr lang="de-DE" sz="1600" dirty="0" smtClean="0"/>
              <a:t> </a:t>
            </a:r>
            <a:r>
              <a:rPr lang="de-DE" sz="1600" dirty="0" err="1" smtClean="0"/>
              <a:t>providers</a:t>
            </a:r>
            <a:r>
              <a:rPr lang="de-DE" sz="1600" dirty="0" smtClean="0"/>
              <a:t>, </a:t>
            </a:r>
            <a:r>
              <a:rPr lang="de-DE" sz="1600" dirty="0" err="1" smtClean="0"/>
              <a:t>telecom</a:t>
            </a:r>
            <a:r>
              <a:rPr lang="de-DE" sz="1600" dirty="0" smtClean="0"/>
              <a:t> </a:t>
            </a:r>
            <a:r>
              <a:rPr lang="de-DE" sz="1600" dirty="0" err="1" smtClean="0"/>
              <a:t>industry</a:t>
            </a:r>
            <a:r>
              <a:rPr lang="de-DE" sz="1600" dirty="0" smtClean="0"/>
              <a:t>, </a:t>
            </a:r>
            <a:r>
              <a:rPr lang="de-DE" sz="1600" dirty="0" err="1" smtClean="0"/>
              <a:t>call</a:t>
            </a:r>
            <a:r>
              <a:rPr lang="de-DE" sz="1600" dirty="0" smtClean="0"/>
              <a:t> </a:t>
            </a:r>
            <a:r>
              <a:rPr lang="de-DE" sz="1600" dirty="0" err="1" smtClean="0"/>
              <a:t>centres</a:t>
            </a:r>
            <a:endParaRPr lang="en-GB" sz="1600" dirty="0"/>
          </a:p>
        </p:txBody>
      </p:sp>
      <p:sp>
        <p:nvSpPr>
          <p:cNvPr id="4" name="Oval 3"/>
          <p:cNvSpPr/>
          <p:nvPr/>
        </p:nvSpPr>
        <p:spPr>
          <a:xfrm>
            <a:off x="7140026" y="1970110"/>
            <a:ext cx="1442243" cy="1442243"/>
          </a:xfrm>
          <a:prstGeom prst="ellipse">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solidFill>
                <a:schemeClr val="lt1">
                  <a:alpha val="75000"/>
                </a:schemeClr>
              </a:solidFill>
            </a:endParaRPr>
          </a:p>
        </p:txBody>
      </p:sp>
      <p:sp>
        <p:nvSpPr>
          <p:cNvPr id="5" name="Textfeld 4"/>
          <p:cNvSpPr txBox="1"/>
          <p:nvPr/>
        </p:nvSpPr>
        <p:spPr>
          <a:xfrm>
            <a:off x="6908355" y="1676400"/>
            <a:ext cx="1081713" cy="646331"/>
          </a:xfrm>
          <a:prstGeom prst="rect">
            <a:avLst/>
          </a:prstGeom>
          <a:noFill/>
        </p:spPr>
        <p:txBody>
          <a:bodyPr wrap="square" rtlCol="0">
            <a:spAutoFit/>
          </a:bodyPr>
          <a:lstStyle/>
          <a:p>
            <a:r>
              <a:rPr lang="en-GB" sz="1800" dirty="0" smtClean="0">
                <a:solidFill>
                  <a:schemeClr val="bg1"/>
                </a:solidFill>
                <a:latin typeface="Gill Sans MT"/>
                <a:cs typeface="Gill Sans MT"/>
              </a:rPr>
              <a:t>Council</a:t>
            </a:r>
          </a:p>
          <a:p>
            <a:endParaRPr lang="en-GB" sz="1800" dirty="0">
              <a:solidFill>
                <a:schemeClr val="bg1"/>
              </a:solidFill>
            </a:endParaRPr>
          </a:p>
        </p:txBody>
      </p:sp>
      <p:sp>
        <p:nvSpPr>
          <p:cNvPr id="7" name="Oval 6"/>
          <p:cNvSpPr/>
          <p:nvPr/>
        </p:nvSpPr>
        <p:spPr>
          <a:xfrm>
            <a:off x="7176515" y="1676400"/>
            <a:ext cx="623910" cy="6239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7890935" y="1676400"/>
            <a:ext cx="623910" cy="6239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7421187" y="5218090"/>
            <a:ext cx="1081713" cy="646331"/>
          </a:xfrm>
          <a:prstGeom prst="rect">
            <a:avLst/>
          </a:prstGeom>
          <a:noFill/>
        </p:spPr>
        <p:txBody>
          <a:bodyPr wrap="square" rtlCol="0">
            <a:spAutoFit/>
          </a:bodyPr>
          <a:lstStyle/>
          <a:p>
            <a:r>
              <a:rPr lang="en-GB" sz="1800" dirty="0" smtClean="0">
                <a:solidFill>
                  <a:schemeClr val="accent2"/>
                </a:solidFill>
                <a:latin typeface="Gill Sans MT"/>
                <a:cs typeface="Gill Sans MT"/>
              </a:rPr>
              <a:t>Council</a:t>
            </a:r>
          </a:p>
          <a:p>
            <a:endParaRPr lang="en-GB" sz="1800" dirty="0">
              <a:solidFill>
                <a:schemeClr val="bg1"/>
              </a:solidFill>
            </a:endParaRPr>
          </a:p>
        </p:txBody>
      </p:sp>
      <p:pic>
        <p:nvPicPr>
          <p:cNvPr id="18" name="Bild 17" descr="META-Logo_M_rgb.jpg"/>
          <p:cNvPicPr>
            <a:picLocks noChangeAspect="1"/>
          </p:cNvPicPr>
          <p:nvPr/>
        </p:nvPicPr>
        <p:blipFill>
          <a:blip r:embed="rId2"/>
          <a:stretch>
            <a:fillRect/>
          </a:stretch>
        </p:blipFill>
        <p:spPr>
          <a:xfrm>
            <a:off x="7454900" y="5062764"/>
            <a:ext cx="861485" cy="220436"/>
          </a:xfrm>
          <a:prstGeom prst="rect">
            <a:avLst/>
          </a:prstGeom>
        </p:spPr>
      </p:pic>
      <p:sp>
        <p:nvSpPr>
          <p:cNvPr id="20" name="Rechteck 19"/>
          <p:cNvSpPr/>
          <p:nvPr/>
        </p:nvSpPr>
        <p:spPr>
          <a:xfrm>
            <a:off x="7391400" y="2667000"/>
            <a:ext cx="901700" cy="5207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feld 20"/>
          <p:cNvSpPr txBox="1"/>
          <p:nvPr/>
        </p:nvSpPr>
        <p:spPr>
          <a:xfrm>
            <a:off x="7383087" y="2830490"/>
            <a:ext cx="1081713" cy="646331"/>
          </a:xfrm>
          <a:prstGeom prst="rect">
            <a:avLst/>
          </a:prstGeom>
          <a:noFill/>
        </p:spPr>
        <p:txBody>
          <a:bodyPr wrap="square" rtlCol="0">
            <a:spAutoFit/>
          </a:bodyPr>
          <a:lstStyle/>
          <a:p>
            <a:r>
              <a:rPr lang="en-GB" sz="1800" dirty="0" smtClean="0">
                <a:solidFill>
                  <a:schemeClr val="accent2"/>
                </a:solidFill>
                <a:latin typeface="Gill Sans MT"/>
                <a:cs typeface="Gill Sans MT"/>
              </a:rPr>
              <a:t>Council</a:t>
            </a:r>
          </a:p>
          <a:p>
            <a:endParaRPr lang="en-GB" sz="1800" dirty="0">
              <a:solidFill>
                <a:schemeClr val="bg1"/>
              </a:solidFill>
            </a:endParaRPr>
          </a:p>
        </p:txBody>
      </p:sp>
      <p:pic>
        <p:nvPicPr>
          <p:cNvPr id="22" name="Bild 21" descr="META-Logo_M_rgb.jpg"/>
          <p:cNvPicPr>
            <a:picLocks noChangeAspect="1"/>
          </p:cNvPicPr>
          <p:nvPr/>
        </p:nvPicPr>
        <p:blipFill>
          <a:blip r:embed="rId2"/>
          <a:stretch>
            <a:fillRect/>
          </a:stretch>
        </p:blipFill>
        <p:spPr>
          <a:xfrm>
            <a:off x="7416800" y="2675164"/>
            <a:ext cx="861485" cy="220436"/>
          </a:xfrm>
          <a:prstGeom prst="rect">
            <a:avLst/>
          </a:prstGeom>
        </p:spPr>
      </p:pic>
      <p:sp>
        <p:nvSpPr>
          <p:cNvPr id="6" name="Oval 5"/>
          <p:cNvSpPr/>
          <p:nvPr/>
        </p:nvSpPr>
        <p:spPr>
          <a:xfrm>
            <a:off x="6795515" y="2269353"/>
            <a:ext cx="623910" cy="6239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8266092" y="2269353"/>
            <a:ext cx="623910" cy="6239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000" dirty="0" smtClean="0"/>
              <a:t>Community Involvement in Planning/Visioning </a:t>
            </a:r>
            <a:endParaRPr lang="en-GB" sz="2000" dirty="0"/>
          </a:p>
        </p:txBody>
      </p:sp>
      <p:sp>
        <p:nvSpPr>
          <p:cNvPr id="3" name="Inhaltsplatzhalter 2"/>
          <p:cNvSpPr>
            <a:spLocks noGrp="1"/>
          </p:cNvSpPr>
          <p:nvPr>
            <p:ph idx="1"/>
          </p:nvPr>
        </p:nvSpPr>
        <p:spPr>
          <a:xfrm>
            <a:off x="457200" y="1905000"/>
            <a:ext cx="8229600" cy="4170363"/>
          </a:xfrm>
        </p:spPr>
        <p:txBody>
          <a:bodyPr/>
          <a:lstStyle/>
          <a:p>
            <a:r>
              <a:rPr lang="en-GB" dirty="0" smtClean="0"/>
              <a:t>Propose members of </a:t>
            </a:r>
            <a:r>
              <a:rPr lang="en-GB" b="1" dirty="0" smtClean="0"/>
              <a:t>Vision Groups</a:t>
            </a:r>
          </a:p>
          <a:p>
            <a:r>
              <a:rPr lang="en-GB" smtClean="0"/>
              <a:t>work in </a:t>
            </a:r>
            <a:r>
              <a:rPr lang="en-GB" b="1" smtClean="0"/>
              <a:t>Vision Groups</a:t>
            </a:r>
            <a:endParaRPr lang="en-GB" b="1" dirty="0" smtClean="0"/>
          </a:p>
          <a:p>
            <a:r>
              <a:rPr lang="en-GB" b="1" smtClean="0"/>
              <a:t>Provide input </a:t>
            </a:r>
            <a:r>
              <a:rPr lang="en-GB" smtClean="0"/>
              <a:t>via a web-based discussion forum, will be on the META-WEB site</a:t>
            </a:r>
          </a:p>
          <a:p>
            <a:r>
              <a:rPr lang="en-GB" smtClean="0"/>
              <a:t>Contribute to </a:t>
            </a:r>
            <a:r>
              <a:rPr lang="en-GB" b="1" smtClean="0"/>
              <a:t>language reports</a:t>
            </a:r>
          </a:p>
          <a:p>
            <a:r>
              <a:rPr lang="en-GB" dirty="0" smtClean="0"/>
              <a:t>Participate in the </a:t>
            </a:r>
            <a:r>
              <a:rPr lang="en-GB" b="1" dirty="0" smtClean="0"/>
              <a:t>Annual Conference</a:t>
            </a:r>
            <a:r>
              <a:rPr lang="en-GB" dirty="0" smtClean="0"/>
              <a:t>, etc. (the first one planned for Nov. 2010)</a:t>
            </a:r>
            <a:br>
              <a:rPr lang="en-GB" dirty="0" smtClean="0"/>
            </a:br>
            <a:endParaRPr lang="en-GB" dirty="0" smtClean="0"/>
          </a:p>
          <a:p>
            <a:endParaRPr lang="en-GB" dirty="0" smtClean="0"/>
          </a:p>
          <a:p>
            <a:pPr lvl="1"/>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28</a:t>
            </a:fld>
            <a:endParaRPr lang="en-US" dirty="0"/>
          </a:p>
        </p:txBody>
      </p:sp>
      <p:pic>
        <p:nvPicPr>
          <p:cNvPr id="5" name="Bild 4" descr="Screen shot 2010-02-22 at 08.10.30.png"/>
          <p:cNvPicPr>
            <a:picLocks noChangeAspect="1"/>
          </p:cNvPicPr>
          <p:nvPr/>
        </p:nvPicPr>
        <p:blipFill>
          <a:blip r:embed="rId2"/>
          <a:srcRect t="4711" b="68226"/>
          <a:stretch>
            <a:fillRect/>
          </a:stretch>
        </p:blipFill>
        <p:spPr>
          <a:xfrm>
            <a:off x="317500" y="368325"/>
            <a:ext cx="5893168" cy="700115"/>
          </a:xfrm>
          <a:prstGeom prst="rect">
            <a:avLst/>
          </a:prstGeom>
        </p:spPr>
      </p:pic>
      <p:pic>
        <p:nvPicPr>
          <p:cNvPr id="6" name="Bild 5" descr="META-Structure.jpg"/>
          <p:cNvPicPr>
            <a:picLocks noChangeAspect="1"/>
          </p:cNvPicPr>
          <p:nvPr/>
        </p:nvPicPr>
        <p:blipFill>
          <a:blip r:embed="rId3"/>
          <a:stretch>
            <a:fillRect/>
          </a:stretch>
        </p:blipFill>
        <p:spPr>
          <a:xfrm>
            <a:off x="1511300" y="1447800"/>
            <a:ext cx="6007395" cy="4572000"/>
          </a:xfrm>
          <a:prstGeom prst="rect">
            <a:avLst/>
          </a:prstGeom>
          <a:ln>
            <a:solidFill>
              <a:schemeClr val="bg1">
                <a:lumMod val="65000"/>
              </a:schemeClr>
            </a:solidFill>
          </a:ln>
          <a:effectLst>
            <a:outerShdw blurRad="50800" dist="127000" dir="2700000">
              <a:schemeClr val="tx1">
                <a:lumMod val="65000"/>
                <a:lumOff val="35000"/>
                <a:alpha val="43000"/>
              </a:scheme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Danger</a:t>
            </a:r>
          </a:p>
        </p:txBody>
      </p:sp>
      <p:sp>
        <p:nvSpPr>
          <p:cNvPr id="3" name="Inhaltsplatzhalter 2"/>
          <p:cNvSpPr>
            <a:spLocks noGrp="1"/>
          </p:cNvSpPr>
          <p:nvPr>
            <p:ph idx="1"/>
          </p:nvPr>
        </p:nvSpPr>
        <p:spPr>
          <a:xfrm>
            <a:off x="465666" y="1460500"/>
            <a:ext cx="8373533" cy="4614863"/>
          </a:xfrm>
        </p:spPr>
        <p:txBody>
          <a:bodyPr/>
          <a:lstStyle/>
          <a:p>
            <a:r>
              <a:rPr lang="de-DE"/>
              <a:t>Society will not support large scale efforts for commercial applications that we would have anyway in a few years</a:t>
            </a:r>
          </a:p>
          <a:p>
            <a:r>
              <a:rPr lang="de-DE"/>
              <a:t>Will specialised vision groups dominated by industry really develop visions that </a:t>
            </a:r>
          </a:p>
          <a:p>
            <a:pPr lvl="1"/>
            <a:r>
              <a:rPr lang="de-DE"/>
              <a:t>are courageaous and far-reaching </a:t>
            </a:r>
          </a:p>
          <a:p>
            <a:pPr lvl="1"/>
            <a:r>
              <a:rPr lang="de-DE"/>
              <a:t>exploit the full potential of possible scientific progress </a:t>
            </a:r>
          </a:p>
          <a:p>
            <a:pPr lvl="1"/>
            <a:r>
              <a:rPr lang="de-DE"/>
              <a:t>are convincing enough for a major financial investment by European society </a:t>
            </a:r>
          </a:p>
          <a:p>
            <a:r>
              <a:rPr lang="de-DE"/>
              <a:t>Maybe </a:t>
            </a:r>
            <a:r>
              <a:rPr lang="de-DE"/>
              <a:t>–</a:t>
            </a:r>
            <a:r>
              <a:rPr lang="de-DE"/>
              <a:t> Maybe not</a:t>
            </a:r>
          </a:p>
          <a:p>
            <a:r>
              <a:rPr lang="de-DE"/>
              <a:t>The vision groups need to be provoked to come up with </a:t>
            </a:r>
            <a:r>
              <a:rPr lang="de-DE" i="1"/>
              <a:t>grand</a:t>
            </a:r>
            <a:r>
              <a:rPr lang="de-DE"/>
              <a:t> visions </a:t>
            </a:r>
          </a:p>
        </p:txBody>
      </p:sp>
      <p:sp>
        <p:nvSpPr>
          <p:cNvPr id="4" name="Foliennummernplatzhalter 3"/>
          <p:cNvSpPr>
            <a:spLocks noGrp="1"/>
          </p:cNvSpPr>
          <p:nvPr>
            <p:ph type="sldNum" sz="quarter" idx="12"/>
          </p:nvPr>
        </p:nvSpPr>
        <p:spPr/>
        <p:txBody>
          <a:bodyPr/>
          <a:lstStyle/>
          <a:p>
            <a:fld id="{8370F8AF-D092-8B47-89A9-E811B9864AF8}"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67266" y="4214818"/>
            <a:ext cx="4919334" cy="584775"/>
          </a:xfrm>
          <a:prstGeom prst="rect">
            <a:avLst/>
          </a:prstGeom>
          <a:noFill/>
        </p:spPr>
        <p:txBody>
          <a:bodyPr wrap="square" rtlCol="0">
            <a:spAutoFit/>
          </a:bodyPr>
          <a:lstStyle/>
          <a:p>
            <a:pPr algn="ctr"/>
            <a:endParaRPr lang="en-US" b="1" dirty="0" smtClean="0">
              <a:latin typeface="Verdana"/>
              <a:cs typeface="Verdana"/>
            </a:endParaRPr>
          </a:p>
          <a:p>
            <a:pPr algn="ctr"/>
            <a:endParaRPr lang="en-US" sz="1400" dirty="0">
              <a:latin typeface="Verdana"/>
              <a:cs typeface="Verdana"/>
            </a:endParaRPr>
          </a:p>
        </p:txBody>
      </p:sp>
      <p:sp>
        <p:nvSpPr>
          <p:cNvPr id="10" name="Titel 9"/>
          <p:cNvSpPr>
            <a:spLocks noGrp="1"/>
          </p:cNvSpPr>
          <p:nvPr>
            <p:ph type="title"/>
          </p:nvPr>
        </p:nvSpPr>
        <p:spPr>
          <a:xfrm>
            <a:off x="457200" y="2286000"/>
            <a:ext cx="8229600" cy="944563"/>
          </a:xfrm>
        </p:spPr>
        <p:txBody>
          <a:bodyPr/>
          <a:lstStyle/>
          <a:p>
            <a:r>
              <a:rPr lang="en-US" i="0" dirty="0" smtClean="0">
                <a:solidFill>
                  <a:srgbClr val="953735"/>
                </a:solidFill>
                <a:latin typeface="Georgia" pitchFamily="18" charset="0"/>
                <a:cs typeface="Verdana"/>
              </a:rPr>
              <a:t>Brief Overview</a:t>
            </a:r>
            <a:endParaRPr lang="en-US" i="0" dirty="0"/>
          </a:p>
        </p:txBody>
      </p:sp>
      <p:sp>
        <p:nvSpPr>
          <p:cNvPr id="5" name="Rechteck 4"/>
          <p:cNvSpPr/>
          <p:nvPr/>
        </p:nvSpPr>
        <p:spPr>
          <a:xfrm>
            <a:off x="276346" y="6266054"/>
            <a:ext cx="529530" cy="515750"/>
          </a:xfrm>
          <a:prstGeom prst="rect">
            <a:avLst/>
          </a:prstGeom>
          <a:solidFill>
            <a:srgbClr val="FBF5E2"/>
          </a:solidFill>
          <a:ln>
            <a:noFill/>
          </a:ln>
          <a:effectLst>
            <a:outerShdw blurRad="50800" dist="48387" dir="288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Object 2"/>
          <p:cNvGraphicFramePr>
            <a:graphicFrameLocks noChangeAspect="1"/>
          </p:cNvGraphicFramePr>
          <p:nvPr/>
        </p:nvGraphicFramePr>
        <p:xfrm>
          <a:off x="276346" y="6262931"/>
          <a:ext cx="536457" cy="518869"/>
        </p:xfrm>
        <a:graphic>
          <a:graphicData uri="http://schemas.openxmlformats.org/presentationml/2006/ole">
            <p:oleObj spid="_x0000_s62466" name="Document" r:id="rId4" imgW="774671" imgH="749272" progId="Word.Document.12">
              <p:link updateAutomatic="1"/>
            </p:oleObj>
          </a:graphicData>
        </a:graphic>
      </p:graphicFrame>
      <p:sp>
        <p:nvSpPr>
          <p:cNvPr id="12" name="Textplatzhalter 11"/>
          <p:cNvSpPr>
            <a:spLocks noGrp="1"/>
          </p:cNvSpPr>
          <p:nvPr>
            <p:ph type="body" sz="quarter" idx="10"/>
          </p:nvPr>
        </p:nvSpPr>
        <p:spPr>
          <a:xfrm>
            <a:off x="2209800" y="4953000"/>
            <a:ext cx="4800600" cy="533400"/>
          </a:xfrm>
        </p:spPr>
        <p:txBody>
          <a:bodyPr/>
          <a:lstStyle/>
          <a:p>
            <a:r>
              <a:rPr>
                <a:solidFill>
                  <a:schemeClr val="bg1">
                    <a:lumMod val="50000"/>
                  </a:schemeClr>
                </a:solidFill>
              </a:rPr>
              <a:t>Hans Uszkoreit</a:t>
            </a:r>
            <a:endParaRPr lang="de-DE">
              <a:solidFill>
                <a:schemeClr val="bg1">
                  <a:lumMod val="50000"/>
                </a:schemeClr>
              </a:solidFill>
            </a:endParaRPr>
          </a:p>
        </p:txBody>
      </p:sp>
      <p:sp>
        <p:nvSpPr>
          <p:cNvPr id="13" name="Rechteck 12"/>
          <p:cNvSpPr/>
          <p:nvPr/>
        </p:nvSpPr>
        <p:spPr>
          <a:xfrm>
            <a:off x="2954087" y="3516844"/>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4" name="Rechteck 13"/>
          <p:cNvSpPr/>
          <p:nvPr/>
        </p:nvSpPr>
        <p:spPr>
          <a:xfrm>
            <a:off x="2954087" y="3516844"/>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5" name="Rechteck 14"/>
          <p:cNvSpPr/>
          <p:nvPr/>
        </p:nvSpPr>
        <p:spPr>
          <a:xfrm>
            <a:off x="2954087" y="3991506"/>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16" name="Textfeld 15"/>
          <p:cNvSpPr txBox="1"/>
          <p:nvPr/>
        </p:nvSpPr>
        <p:spPr>
          <a:xfrm>
            <a:off x="2860954" y="3505200"/>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Provocation</a:t>
            </a:r>
          </a:p>
        </p:txBody>
      </p:sp>
      <p:sp>
        <p:nvSpPr>
          <p:cNvPr id="3" name="Inhaltsplatzhalter 2"/>
          <p:cNvSpPr>
            <a:spLocks noGrp="1"/>
          </p:cNvSpPr>
          <p:nvPr>
            <p:ph idx="1"/>
          </p:nvPr>
        </p:nvSpPr>
        <p:spPr>
          <a:xfrm>
            <a:off x="465667" y="1600200"/>
            <a:ext cx="8229600" cy="4475163"/>
          </a:xfrm>
        </p:spPr>
        <p:txBody>
          <a:bodyPr/>
          <a:lstStyle/>
          <a:p>
            <a:r>
              <a:rPr lang="de-DE"/>
              <a:t>In answering research questions, scientists need to be careful, accurate and honest </a:t>
            </a:r>
          </a:p>
          <a:p>
            <a:endParaRPr lang="de-DE"/>
          </a:p>
          <a:p>
            <a:r>
              <a:rPr lang="de-DE"/>
              <a:t>In asking research questions, in dreaming up scientific and technological opportunities, scientists should be </a:t>
            </a:r>
            <a:r>
              <a:rPr lang="de-DE"/>
              <a:t>creative and </a:t>
            </a:r>
            <a:r>
              <a:rPr lang="de-DE"/>
              <a:t>courageous    </a:t>
            </a:r>
          </a:p>
        </p:txBody>
      </p:sp>
      <p:sp>
        <p:nvSpPr>
          <p:cNvPr id="4" name="Foliennummernplatzhalter 3"/>
          <p:cNvSpPr>
            <a:spLocks noGrp="1"/>
          </p:cNvSpPr>
          <p:nvPr>
            <p:ph type="sldNum" sz="quarter" idx="12"/>
          </p:nvPr>
        </p:nvSpPr>
        <p:spPr/>
        <p:txBody>
          <a:bodyPr/>
          <a:lstStyle/>
          <a:p>
            <a:fld id="{8370F8AF-D092-8B47-89A9-E811B9864AF8}"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60500"/>
            <a:ext cx="8534400" cy="4614863"/>
          </a:xfrm>
        </p:spPr>
        <p:txBody>
          <a:bodyPr/>
          <a:lstStyle/>
          <a:p>
            <a:r>
              <a:rPr lang="en-GB"/>
              <a:t>This workshop should be one source of provocation for the vision and planning process</a:t>
            </a:r>
          </a:p>
          <a:p>
            <a:r>
              <a:rPr lang="en-GB"/>
              <a:t>provide stimulating provocative input to the vision planning process </a:t>
            </a:r>
          </a:p>
          <a:p>
            <a:r>
              <a:rPr lang="en-GB"/>
              <a:t>other input will be solicited from colleagues who are not present here</a:t>
            </a:r>
          </a:p>
          <a:p>
            <a:r>
              <a:rPr lang="en-GB"/>
              <a:t>the ideas collected here could also help to solicit the additional input</a:t>
            </a:r>
          </a:p>
          <a:p>
            <a:r>
              <a:rPr lang="en-GB"/>
              <a:t>participants will hopefully benefit intellectually from having been part of the “collective dreaming” process </a:t>
            </a:r>
          </a:p>
          <a:p>
            <a:r>
              <a:rPr lang="en-GB"/>
              <a:t>it may also help them to test and sharpen their own ideas and discover possible partnerships and alliances</a:t>
            </a:r>
          </a:p>
        </p:txBody>
      </p:sp>
      <p:sp>
        <p:nvSpPr>
          <p:cNvPr id="4" name="Foliennummernplatzhalter 3"/>
          <p:cNvSpPr>
            <a:spLocks noGrp="1"/>
          </p:cNvSpPr>
          <p:nvPr>
            <p:ph type="sldNum" sz="quarter" idx="12"/>
          </p:nvPr>
        </p:nvSpPr>
        <p:spPr/>
        <p:txBody>
          <a:bodyPr/>
          <a:lstStyle/>
          <a:p>
            <a:fld id="{8370F8AF-D092-8B47-89A9-E811B9864AF8}" type="slidenum">
              <a:rPr lang="en-US" smtClean="0"/>
              <a:pPr/>
              <a:t>31</a:t>
            </a:fld>
            <a:endParaRPr lang="en-US" dirty="0"/>
          </a:p>
        </p:txBody>
      </p:sp>
      <p:sp>
        <p:nvSpPr>
          <p:cNvPr id="5" name="Rechteck 4"/>
          <p:cNvSpPr/>
          <p:nvPr/>
        </p:nvSpPr>
        <p:spPr>
          <a:xfrm>
            <a:off x="465663" y="556826"/>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6" name="Rechteck 5"/>
          <p:cNvSpPr/>
          <p:nvPr/>
        </p:nvSpPr>
        <p:spPr>
          <a:xfrm>
            <a:off x="465663" y="556826"/>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7" name="Rechteck 6"/>
          <p:cNvSpPr/>
          <p:nvPr/>
        </p:nvSpPr>
        <p:spPr>
          <a:xfrm>
            <a:off x="465663" y="1031488"/>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8" name="Textfeld 7"/>
          <p:cNvSpPr txBox="1"/>
          <p:nvPr/>
        </p:nvSpPr>
        <p:spPr>
          <a:xfrm>
            <a:off x="372530" y="545182"/>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buNone/>
            </a:pPr>
            <a:r>
              <a:rPr lang="de-DE" b="1"/>
              <a:t>Therefore: </a:t>
            </a:r>
          </a:p>
          <a:p>
            <a:r>
              <a:rPr lang="de-DE"/>
              <a:t>present your wildest ideas (with or without slides)</a:t>
            </a:r>
            <a:r>
              <a:rPr lang="de-DE"/>
              <a:t> </a:t>
            </a:r>
          </a:p>
          <a:p>
            <a:r>
              <a:rPr lang="de-DE"/>
              <a:t>take up to ten years as the scope for large research actions</a:t>
            </a:r>
          </a:p>
          <a:p>
            <a:r>
              <a:rPr lang="de-DE"/>
              <a:t>don‘t be cautious </a:t>
            </a:r>
          </a:p>
          <a:p>
            <a:r>
              <a:rPr lang="de-DE"/>
              <a:t>comment on ideas, add, modify and extend them</a:t>
            </a:r>
          </a:p>
          <a:p>
            <a:endParaRPr lang="de-DE"/>
          </a:p>
          <a:p>
            <a:endParaRPr lang="de-DE"/>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32</a:t>
            </a:fld>
            <a:endParaRPr lang="en-US" dirty="0"/>
          </a:p>
        </p:txBody>
      </p:sp>
      <p:sp>
        <p:nvSpPr>
          <p:cNvPr id="5" name="Rechteck 4"/>
          <p:cNvSpPr/>
          <p:nvPr/>
        </p:nvSpPr>
        <p:spPr>
          <a:xfrm>
            <a:off x="465663" y="556826"/>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6" name="Rechteck 5"/>
          <p:cNvSpPr/>
          <p:nvPr/>
        </p:nvSpPr>
        <p:spPr>
          <a:xfrm>
            <a:off x="465663" y="556826"/>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7" name="Rechteck 6"/>
          <p:cNvSpPr/>
          <p:nvPr/>
        </p:nvSpPr>
        <p:spPr>
          <a:xfrm>
            <a:off x="465663" y="1031488"/>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8" name="Textfeld 7"/>
          <p:cNvSpPr txBox="1"/>
          <p:nvPr/>
        </p:nvSpPr>
        <p:spPr>
          <a:xfrm>
            <a:off x="372530" y="545182"/>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buNone/>
            </a:pPr>
            <a:r>
              <a:rPr lang="de-DE" b="1"/>
              <a:t>Procedure:</a:t>
            </a:r>
            <a:br>
              <a:rPr lang="de-DE" b="1"/>
            </a:br>
            <a:endParaRPr lang="de-DE" b="1"/>
          </a:p>
          <a:p>
            <a:r>
              <a:rPr lang="de-DE"/>
              <a:t>Record all contributions  (video-recording and notes)</a:t>
            </a:r>
          </a:p>
          <a:p>
            <a:r>
              <a:rPr lang="de-DE"/>
              <a:t>condense notes and recordings</a:t>
            </a:r>
          </a:p>
          <a:p>
            <a:r>
              <a:rPr lang="de-DE"/>
              <a:t>send these to particpants for comments and last filtering </a:t>
            </a:r>
          </a:p>
          <a:p>
            <a:r>
              <a:rPr lang="de-DE"/>
              <a:t>put up the results on the web for discussion and ask for more ideas</a:t>
            </a:r>
          </a:p>
          <a:p>
            <a:r>
              <a:rPr lang="de-DE"/>
              <a:t>merge and condense all contributions</a:t>
            </a:r>
          </a:p>
          <a:p>
            <a:r>
              <a:rPr lang="de-DE"/>
              <a:t>deliver these condensed results to the vision groups as input</a:t>
            </a:r>
          </a:p>
          <a:p>
            <a:pPr>
              <a:buNone/>
            </a:pPr>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33</a:t>
            </a:fld>
            <a:endParaRPr lang="en-US" dirty="0"/>
          </a:p>
        </p:txBody>
      </p:sp>
      <p:sp>
        <p:nvSpPr>
          <p:cNvPr id="5" name="Rechteck 4"/>
          <p:cNvSpPr/>
          <p:nvPr/>
        </p:nvSpPr>
        <p:spPr>
          <a:xfrm>
            <a:off x="465663" y="556826"/>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6" name="Rechteck 5"/>
          <p:cNvSpPr/>
          <p:nvPr/>
        </p:nvSpPr>
        <p:spPr>
          <a:xfrm>
            <a:off x="465663" y="556826"/>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7" name="Rechteck 6"/>
          <p:cNvSpPr/>
          <p:nvPr/>
        </p:nvSpPr>
        <p:spPr>
          <a:xfrm>
            <a:off x="465663" y="1031488"/>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8" name="Textfeld 7"/>
          <p:cNvSpPr txBox="1"/>
          <p:nvPr/>
        </p:nvSpPr>
        <p:spPr>
          <a:xfrm>
            <a:off x="372530" y="545182"/>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endParaRPr lang="de-DE"/>
          </a:p>
        </p:txBody>
      </p:sp>
      <p:sp>
        <p:nvSpPr>
          <p:cNvPr id="3" name="Inhaltsplatzhalter 2"/>
          <p:cNvSpPr>
            <a:spLocks noGrp="1"/>
          </p:cNvSpPr>
          <p:nvPr>
            <p:ph idx="1"/>
          </p:nvPr>
        </p:nvSpPr>
        <p:spPr>
          <a:xfrm>
            <a:off x="457200" y="1447800"/>
            <a:ext cx="8382000" cy="4398963"/>
          </a:xfrm>
        </p:spPr>
        <p:txBody>
          <a:bodyPr/>
          <a:lstStyle/>
          <a:p>
            <a:r>
              <a:rPr lang="it-IT"/>
              <a:t>Data have become a key factor in LT research and development</a:t>
            </a:r>
          </a:p>
          <a:p>
            <a:pPr lvl="1">
              <a:buNone/>
            </a:pPr>
            <a:r>
              <a:rPr lang="it-IT"/>
              <a:t>indicators: </a:t>
            </a:r>
          </a:p>
          <a:p>
            <a:pPr lvl="1"/>
            <a:r>
              <a:rPr lang="it-IT"/>
              <a:t>size and importance of LREC</a:t>
            </a:r>
          </a:p>
          <a:p>
            <a:pPr lvl="1"/>
            <a:r>
              <a:rPr lang="it-IT"/>
              <a:t>corpora list</a:t>
            </a:r>
          </a:p>
          <a:p>
            <a:pPr lvl="1"/>
            <a:r>
              <a:rPr lang="it-IT"/>
              <a:t>citation ranks of publications on resources  </a:t>
            </a:r>
          </a:p>
          <a:p>
            <a:r>
              <a:rPr lang="it-IT"/>
              <a:t>Language research and language technology belong to </a:t>
            </a:r>
            <a:br>
              <a:rPr lang="it-IT"/>
            </a:br>
            <a:r>
              <a:rPr lang="it-IT"/>
              <a:t>“</a:t>
            </a:r>
            <a:r>
              <a:rPr lang="it-IT" b="1">
                <a:solidFill>
                  <a:schemeClr val="tx2"/>
                </a:solidFill>
              </a:rPr>
              <a:t>Data Intensive Science</a:t>
            </a:r>
            <a:r>
              <a:rPr lang="it-IT"/>
              <a:t>”  </a:t>
            </a:r>
          </a:p>
          <a:p>
            <a:r>
              <a:rPr lang="it-IT"/>
              <a:t>As in other sciences, expensive data become valuable through sharing</a:t>
            </a:r>
          </a:p>
          <a:p>
            <a:r>
              <a:rPr lang="it-IT"/>
              <a:t>HOWEVER: the long demanded and well-contemplated instruments for managing and sharing are </a:t>
            </a:r>
            <a:r>
              <a:rPr lang="it-IT" i="1"/>
              <a:t>still</a:t>
            </a:r>
            <a:r>
              <a:rPr lang="it-IT"/>
              <a:t> missing</a:t>
            </a:r>
          </a:p>
        </p:txBody>
      </p:sp>
      <p:sp>
        <p:nvSpPr>
          <p:cNvPr id="4" name="Foliennummernplatzhalter 3"/>
          <p:cNvSpPr>
            <a:spLocks noGrp="1"/>
          </p:cNvSpPr>
          <p:nvPr>
            <p:ph type="sldNum" sz="quarter" idx="12"/>
          </p:nvPr>
        </p:nvSpPr>
        <p:spPr/>
        <p:txBody>
          <a:bodyPr/>
          <a:lstStyle/>
          <a:p>
            <a:fld id="{8370F8AF-D092-8B47-89A9-E811B9864AF8}" type="slidenum">
              <a:rPr lang="en-US" smtClean="0"/>
              <a:pPr/>
              <a:t>34</a:t>
            </a:fld>
            <a:endParaRPr lang="en-US" dirty="0"/>
          </a:p>
        </p:txBody>
      </p:sp>
      <p:pic>
        <p:nvPicPr>
          <p:cNvPr id="5" name="Bild 4" descr="Screen shot 2010-02-22 at 08.10.30.png"/>
          <p:cNvPicPr>
            <a:picLocks noChangeAspect="1"/>
          </p:cNvPicPr>
          <p:nvPr/>
        </p:nvPicPr>
        <p:blipFill>
          <a:blip r:embed="rId2"/>
          <a:srcRect t="33677" b="37899"/>
          <a:stretch>
            <a:fillRect/>
          </a:stretch>
        </p:blipFill>
        <p:spPr>
          <a:xfrm>
            <a:off x="38100" y="342900"/>
            <a:ext cx="6005113" cy="749300"/>
          </a:xfrm>
          <a:prstGeom prst="rect">
            <a:avLst/>
          </a:prstGeom>
        </p:spPr>
      </p:pic>
      <p:pic>
        <p:nvPicPr>
          <p:cNvPr id="6" name="Bild 5" descr="Screen shot 2010-03-18 at 13.45.09.png"/>
          <p:cNvPicPr>
            <a:picLocks noChangeAspect="1"/>
          </p:cNvPicPr>
          <p:nvPr/>
        </p:nvPicPr>
        <p:blipFill>
          <a:blip r:embed="rId3"/>
          <a:srcRect t="11611"/>
          <a:stretch>
            <a:fillRect/>
          </a:stretch>
        </p:blipFill>
        <p:spPr>
          <a:xfrm>
            <a:off x="2159002" y="444500"/>
            <a:ext cx="1619491" cy="279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a:xfrm>
            <a:off x="457200" y="198438"/>
            <a:ext cx="6346825" cy="1143000"/>
          </a:xfrm>
        </p:spPr>
        <p:txBody>
          <a:bodyPr/>
          <a:lstStyle/>
          <a:p>
            <a:r>
              <a:rPr lang="en-US" sz="2000">
                <a:latin typeface="Georgia" charset="0"/>
                <a:cs typeface="Georgia" charset="0"/>
              </a:rPr>
              <a:t>First step: META-SHARE </a:t>
            </a:r>
            <a:endParaRPr lang="en-US" sz="900">
              <a:latin typeface="Georgia" charset="0"/>
              <a:cs typeface="Georgia" charset="0"/>
            </a:endParaRPr>
          </a:p>
        </p:txBody>
      </p:sp>
      <p:sp>
        <p:nvSpPr>
          <p:cNvPr id="82946" name="Rectangle 3"/>
          <p:cNvSpPr>
            <a:spLocks noGrp="1"/>
          </p:cNvSpPr>
          <p:nvPr>
            <p:ph type="body" idx="4294967295"/>
          </p:nvPr>
        </p:nvSpPr>
        <p:spPr>
          <a:xfrm>
            <a:off x="457200" y="1341438"/>
            <a:ext cx="8867775" cy="4884737"/>
          </a:xfrm>
        </p:spPr>
        <p:txBody>
          <a:bodyPr/>
          <a:lstStyle/>
          <a:p>
            <a:pPr>
              <a:buNone/>
            </a:pPr>
            <a:r>
              <a:rPr sz="2400" b="1"/>
              <a:t>META-SHARE</a:t>
            </a:r>
            <a:r>
              <a:rPr lang="en-US" b="1"/>
              <a:t> </a:t>
            </a:r>
            <a:r>
              <a:rPr lang="en-US" sz="1800" b="1"/>
              <a:t>is a</a:t>
            </a:r>
            <a:r>
              <a:rPr sz="1800" b="1"/>
              <a:t>n </a:t>
            </a:r>
          </a:p>
          <a:p>
            <a:pPr lvl="1"/>
            <a:r>
              <a:rPr sz="2000">
                <a:solidFill>
                  <a:srgbClr val="9A2F04"/>
                </a:solidFill>
              </a:rPr>
              <a:t>open, </a:t>
            </a:r>
            <a:endParaRPr lang="de-DE" sz="2000">
              <a:solidFill>
                <a:srgbClr val="9A2F04"/>
              </a:solidFill>
            </a:endParaRPr>
          </a:p>
          <a:p>
            <a:pPr lvl="1"/>
            <a:r>
              <a:rPr sz="2000">
                <a:solidFill>
                  <a:srgbClr val="9A2F04"/>
                </a:solidFill>
              </a:rPr>
              <a:t>integrated,</a:t>
            </a:r>
            <a:endParaRPr lang="de-DE" sz="2000">
              <a:solidFill>
                <a:srgbClr val="9A2F04"/>
              </a:solidFill>
            </a:endParaRPr>
          </a:p>
          <a:p>
            <a:pPr lvl="1"/>
            <a:r>
              <a:rPr sz="2000">
                <a:solidFill>
                  <a:srgbClr val="9A2F04"/>
                </a:solidFill>
              </a:rPr>
              <a:t>secured,</a:t>
            </a:r>
            <a:r>
              <a:rPr lang="de-DE" sz="2000">
                <a:solidFill>
                  <a:srgbClr val="9A2F04"/>
                </a:solidFill>
              </a:rPr>
              <a:t> </a:t>
            </a:r>
            <a:r>
              <a:rPr sz="2000">
                <a:solidFill>
                  <a:srgbClr val="9A2F04"/>
                </a:solidFill>
              </a:rPr>
              <a:t> </a:t>
            </a:r>
            <a:endParaRPr lang="de-DE" sz="2000">
              <a:solidFill>
                <a:srgbClr val="9A2F04"/>
              </a:solidFill>
            </a:endParaRPr>
          </a:p>
          <a:p>
            <a:pPr lvl="1"/>
            <a:r>
              <a:rPr sz="2000">
                <a:solidFill>
                  <a:srgbClr val="9A2F04"/>
                </a:solidFill>
              </a:rPr>
              <a:t>and interoperable </a:t>
            </a:r>
            <a:endParaRPr lang="de-DE" sz="2000">
              <a:solidFill>
                <a:srgbClr val="9A2F04"/>
              </a:solidFill>
            </a:endParaRPr>
          </a:p>
          <a:p>
            <a:pPr lvl="1"/>
            <a:r>
              <a:rPr sz="2000">
                <a:solidFill>
                  <a:srgbClr val="9A2F04"/>
                </a:solidFill>
              </a:rPr>
              <a:t>language data and tools exchange infrastructure for the HLT</a:t>
            </a:r>
            <a:r>
              <a:rPr sz="2000"/>
              <a:t> </a:t>
            </a:r>
            <a:r>
              <a:rPr lang="de-DE" sz="2000"/>
              <a:t/>
            </a:r>
            <a:br>
              <a:rPr lang="de-DE" sz="2000"/>
            </a:br>
            <a:r>
              <a:rPr sz="2000"/>
              <a:t>(Human Language Technologies) domain and other applicative domains (e.g.</a:t>
            </a:r>
            <a:r>
              <a:rPr lang="de-DE" sz="2000"/>
              <a:t>,</a:t>
            </a:r>
            <a:r>
              <a:rPr sz="2000"/>
              <a:t> digital libraries, cognitive systems, robotics, etc)</a:t>
            </a:r>
          </a:p>
        </p:txBody>
      </p:sp>
      <p:pic>
        <p:nvPicPr>
          <p:cNvPr id="4" name="Bild 3" descr="Screen shot 2010-02-22 at 08.10.30.png"/>
          <p:cNvPicPr>
            <a:picLocks noChangeAspect="1"/>
          </p:cNvPicPr>
          <p:nvPr/>
        </p:nvPicPr>
        <p:blipFill>
          <a:blip r:embed="rId3"/>
          <a:srcRect t="33677" b="37899"/>
          <a:stretch>
            <a:fillRect/>
          </a:stretch>
        </p:blipFill>
        <p:spPr>
          <a:xfrm>
            <a:off x="38100" y="342900"/>
            <a:ext cx="6005113" cy="749300"/>
          </a:xfrm>
          <a:prstGeom prst="rect">
            <a:avLst/>
          </a:prstGeom>
        </p:spPr>
      </p:pic>
      <p:pic>
        <p:nvPicPr>
          <p:cNvPr id="5" name="Bild 4" descr="Screen shot 2010-03-18 at 13.45.09.png"/>
          <p:cNvPicPr>
            <a:picLocks noChangeAspect="1"/>
          </p:cNvPicPr>
          <p:nvPr/>
        </p:nvPicPr>
        <p:blipFill>
          <a:blip r:embed="rId4"/>
          <a:srcRect t="11611"/>
          <a:stretch>
            <a:fillRect/>
          </a:stretch>
        </p:blipFill>
        <p:spPr>
          <a:xfrm>
            <a:off x="2159002" y="444500"/>
            <a:ext cx="1619491" cy="279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944563"/>
          </a:xfrm>
        </p:spPr>
        <p:txBody>
          <a:bodyPr/>
          <a:lstStyle/>
          <a:p>
            <a:r>
              <a:rPr lang="de-DE"/>
              <a:t>Intended Properties of META-SHARE</a:t>
            </a:r>
          </a:p>
        </p:txBody>
      </p:sp>
      <p:sp>
        <p:nvSpPr>
          <p:cNvPr id="3" name="Inhaltsplatzhalter 2"/>
          <p:cNvSpPr>
            <a:spLocks noGrp="1"/>
          </p:cNvSpPr>
          <p:nvPr>
            <p:ph idx="1"/>
          </p:nvPr>
        </p:nvSpPr>
        <p:spPr>
          <a:xfrm>
            <a:off x="457200" y="1295400"/>
            <a:ext cx="8229600" cy="4614863"/>
          </a:xfrm>
        </p:spPr>
        <p:txBody>
          <a:bodyPr/>
          <a:lstStyle/>
          <a:p>
            <a:r>
              <a:rPr lang="de-DE" sz="1900">
                <a:cs typeface="Georgia" charset="0"/>
              </a:rPr>
              <a:t>a marketplace where language (and related) data and tools are documented, uploaded and stored in repositories, catalogued and announced, downloaded, exchanged, combined, etc. aiming to support a data economy,    </a:t>
            </a:r>
          </a:p>
          <a:p>
            <a:r>
              <a:rPr lang="en-US" sz="1900">
                <a:latin typeface="Georgia" charset="0"/>
                <a:cs typeface="Georgia" charset="0"/>
              </a:rPr>
              <a:t>ever-evolving, scalable, incl. free and for-a-fee LRs/LTs and services; </a:t>
            </a:r>
          </a:p>
          <a:p>
            <a:r>
              <a:rPr lang="en-US" sz="1900">
                <a:latin typeface="Georgia" charset="0"/>
                <a:cs typeface="Georgia" charset="0"/>
              </a:rPr>
              <a:t>including legacy, contemporary and emerging datasets, tools and technologies</a:t>
            </a:r>
            <a:endParaRPr lang="en-US" sz="1900" i="1" u="sng">
              <a:latin typeface="Georgia" charset="0"/>
              <a:cs typeface="Georgia" charset="0"/>
            </a:endParaRPr>
          </a:p>
          <a:p>
            <a:r>
              <a:rPr lang="en-US" sz="1900">
                <a:latin typeface="Georgia" charset="0"/>
                <a:cs typeface="Georgia" charset="0"/>
              </a:rPr>
              <a:t>based on distributed networked repositories accessible through common interfaces;</a:t>
            </a:r>
          </a:p>
          <a:p>
            <a:r>
              <a:rPr lang="en-US" sz="1900">
                <a:latin typeface="Georgia" charset="0"/>
                <a:cs typeface="Georgia" charset="0"/>
              </a:rPr>
              <a:t>standards-compliant, overcoming format, terminological and semantic differences; allowing/enabling service offerings </a:t>
            </a:r>
          </a:p>
          <a:p>
            <a:r>
              <a:rPr lang="en-US" sz="1900">
                <a:latin typeface="Georgia" charset="0"/>
                <a:cs typeface="Georgia" charset="0"/>
              </a:rPr>
              <a:t>complying to legal and security related restrictions</a:t>
            </a:r>
          </a:p>
          <a:p>
            <a:endParaRPr lang="de-DE" sz="1900"/>
          </a:p>
        </p:txBody>
      </p:sp>
      <p:sp>
        <p:nvSpPr>
          <p:cNvPr id="4" name="Foliennummernplatzhalter 3"/>
          <p:cNvSpPr>
            <a:spLocks noGrp="1"/>
          </p:cNvSpPr>
          <p:nvPr>
            <p:ph type="sldNum" sz="quarter" idx="12"/>
          </p:nvPr>
        </p:nvSpPr>
        <p:spPr/>
        <p:txBody>
          <a:bodyPr/>
          <a:lstStyle/>
          <a:p>
            <a:fld id="{8370F8AF-D092-8B47-89A9-E811B9864AF8}"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Action Line Building Bridges</a:t>
            </a:r>
            <a:endParaRPr lang="en-US" dirty="0"/>
          </a:p>
        </p:txBody>
      </p:sp>
      <p:sp>
        <p:nvSpPr>
          <p:cNvPr id="3" name="Inhaltsplatzhalter 2"/>
          <p:cNvSpPr>
            <a:spLocks noGrp="1"/>
          </p:cNvSpPr>
          <p:nvPr>
            <p:ph idx="1"/>
          </p:nvPr>
        </p:nvSpPr>
        <p:spPr/>
        <p:txBody>
          <a:bodyPr/>
          <a:lstStyle/>
          <a:p>
            <a:r>
              <a:rPr smtClean="0"/>
              <a:t>Cooperation, building bridges</a:t>
            </a:r>
          </a:p>
          <a:p>
            <a:pPr lvl="1"/>
            <a:r>
              <a:rPr lang="en-US" dirty="0" smtClean="0"/>
              <a:t>Within the project (machine translation community)</a:t>
            </a:r>
          </a:p>
          <a:p>
            <a:pPr lvl="1"/>
            <a:r>
              <a:rPr lang="en-US" dirty="0" smtClean="0"/>
              <a:t>Outside (</a:t>
            </a:r>
            <a:r>
              <a:rPr lang="en-US" dirty="0" err="1" smtClean="0"/>
              <a:t>neighbouring</a:t>
            </a:r>
            <a:r>
              <a:rPr lang="en-US" dirty="0" smtClean="0"/>
              <a:t> research communities like machine learning, knowledge management, etc.)</a:t>
            </a:r>
          </a:p>
          <a:p>
            <a:r>
              <a:rPr lang="en-US" dirty="0" smtClean="0"/>
              <a:t>First-class research</a:t>
            </a:r>
          </a:p>
          <a:p>
            <a:pPr lvl="1"/>
            <a:r>
              <a:rPr lang="en-US" dirty="0" smtClean="0"/>
              <a:t>… in the usual sense: published results, major events</a:t>
            </a:r>
          </a:p>
          <a:p>
            <a:r>
              <a:rPr lang="en-US" dirty="0" smtClean="0"/>
              <a:t>Provide free / open resources</a:t>
            </a:r>
          </a:p>
          <a:p>
            <a:pPr lvl="1"/>
            <a:r>
              <a:rPr lang="en-US" dirty="0" smtClean="0"/>
              <a:t>for Pillar 2 “consumption” (and testing)</a:t>
            </a:r>
          </a:p>
        </p:txBody>
      </p:sp>
      <p:sp>
        <p:nvSpPr>
          <p:cNvPr id="4" name="Foliennummernplatzhalter 3"/>
          <p:cNvSpPr>
            <a:spLocks noGrp="1"/>
          </p:cNvSpPr>
          <p:nvPr>
            <p:ph type="sldNum" sz="quarter" idx="12"/>
          </p:nvPr>
        </p:nvSpPr>
        <p:spPr/>
        <p:txBody>
          <a:bodyPr/>
          <a:lstStyle/>
          <a:p>
            <a:fld id="{8370F8AF-D092-8B47-89A9-E811B9864AF8}" type="slidenum">
              <a:rPr lang="en-US" smtClean="0"/>
              <a:pPr/>
              <a:t>37</a:t>
            </a:fld>
            <a:endParaRPr lang="en-US" dirty="0"/>
          </a:p>
        </p:txBody>
      </p:sp>
      <p:pic>
        <p:nvPicPr>
          <p:cNvPr id="7" name="Picture 3" descr="3Lines_neu.tif"/>
          <p:cNvPicPr>
            <a:picLocks noChangeAspect="1"/>
          </p:cNvPicPr>
          <p:nvPr/>
        </p:nvPicPr>
        <p:blipFill>
          <a:blip r:embed="rId2"/>
          <a:srcRect l="12665" t="66583" r="1323" b="3629"/>
          <a:stretch>
            <a:fillRect/>
          </a:stretch>
        </p:blipFill>
        <p:spPr>
          <a:xfrm>
            <a:off x="457200" y="365889"/>
            <a:ext cx="4749800" cy="7098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1676400"/>
            <a:ext cx="8229600" cy="4398963"/>
          </a:xfrm>
        </p:spPr>
        <p:txBody>
          <a:bodyPr/>
          <a:lstStyle/>
          <a:p>
            <a:pPr>
              <a:buNone/>
            </a:pPr>
            <a:r>
              <a:rPr lang="de-DE"/>
              <a:t>Selected areas for building bridges and opening new avenues</a:t>
            </a:r>
          </a:p>
          <a:p>
            <a:pPr>
              <a:buNone/>
            </a:pPr>
            <a:endParaRPr lang="de-DE"/>
          </a:p>
          <a:p>
            <a:r>
              <a:rPr smtClean="0"/>
              <a:t>Bringing more semantics into translation</a:t>
            </a:r>
          </a:p>
          <a:p>
            <a:r>
              <a:rPr smtClean="0"/>
              <a:t>Optimising division of labour in Hybrid MT  </a:t>
            </a:r>
          </a:p>
          <a:p>
            <a:r>
              <a:rPr smtClean="0"/>
              <a:t>Exploiting the “context” for translation  </a:t>
            </a:r>
          </a:p>
          <a:p>
            <a:r>
              <a:rPr smtClean="0"/>
              <a:t>Broaden the empirical base for machine translation</a:t>
            </a:r>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38</a:t>
            </a:fld>
            <a:endParaRPr lang="en-US" dirty="0"/>
          </a:p>
        </p:txBody>
      </p:sp>
      <p:pic>
        <p:nvPicPr>
          <p:cNvPr id="6" name="Picture 3" descr="3Lines_neu.tif"/>
          <p:cNvPicPr>
            <a:picLocks noChangeAspect="1"/>
          </p:cNvPicPr>
          <p:nvPr/>
        </p:nvPicPr>
        <p:blipFill>
          <a:blip r:embed="rId2"/>
          <a:srcRect l="12665" t="66583" r="1323" b="3629"/>
          <a:stretch>
            <a:fillRect/>
          </a:stretch>
        </p:blipFill>
        <p:spPr>
          <a:xfrm>
            <a:off x="457200" y="365889"/>
            <a:ext cx="4749800" cy="7098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Virtual Information Center (VIC)</a:t>
            </a:r>
            <a:endParaRPr lang="en-US" dirty="0"/>
          </a:p>
        </p:txBody>
      </p:sp>
      <p:sp>
        <p:nvSpPr>
          <p:cNvPr id="4" name="Foliennummernplatzhalter 3"/>
          <p:cNvSpPr>
            <a:spLocks noGrp="1"/>
          </p:cNvSpPr>
          <p:nvPr>
            <p:ph type="sldNum" sz="quarter" idx="12"/>
          </p:nvPr>
        </p:nvSpPr>
        <p:spPr/>
        <p:txBody>
          <a:bodyPr/>
          <a:lstStyle/>
          <a:p>
            <a:fld id="{8370F8AF-D092-8B47-89A9-E811B9864AF8}" type="slidenum">
              <a:rPr lang="en-US" smtClean="0"/>
              <a:pPr/>
              <a:t>39</a:t>
            </a:fld>
            <a:endParaRPr lang="en-US" dirty="0"/>
          </a:p>
        </p:txBody>
      </p:sp>
      <p:pic>
        <p:nvPicPr>
          <p:cNvPr id="5" name="Picture 2"/>
          <p:cNvPicPr>
            <a:picLocks noChangeAspect="1" noChangeArrowheads="1"/>
          </p:cNvPicPr>
          <p:nvPr/>
        </p:nvPicPr>
        <p:blipFill>
          <a:blip r:embed="rId2"/>
          <a:srcRect/>
          <a:stretch>
            <a:fillRect/>
          </a:stretch>
        </p:blipFill>
        <p:spPr bwMode="auto">
          <a:xfrm>
            <a:off x="242683" y="1447800"/>
            <a:ext cx="867271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 Socioeconomic Problem</a:t>
            </a:r>
          </a:p>
        </p:txBody>
      </p:sp>
      <p:sp>
        <p:nvSpPr>
          <p:cNvPr id="3" name="Inhaltsplatzhalter 2"/>
          <p:cNvSpPr>
            <a:spLocks noGrp="1"/>
          </p:cNvSpPr>
          <p:nvPr>
            <p:ph idx="1"/>
          </p:nvPr>
        </p:nvSpPr>
        <p:spPr>
          <a:xfrm>
            <a:off x="457200" y="1493837"/>
            <a:ext cx="8153400" cy="4614863"/>
          </a:xfrm>
        </p:spPr>
        <p:txBody>
          <a:bodyPr/>
          <a:lstStyle/>
          <a:p>
            <a:r>
              <a:rPr lang="de-DE"/>
              <a:t>A core component of the European </a:t>
            </a:r>
            <a:br>
              <a:rPr lang="de-DE"/>
            </a:br>
            <a:r>
              <a:rPr lang="de-DE"/>
              <a:t>Union is a common market with a </a:t>
            </a:r>
            <a:br>
              <a:rPr lang="de-DE"/>
            </a:br>
            <a:r>
              <a:rPr lang="de-DE"/>
              <a:t>single information space that works </a:t>
            </a:r>
            <a:br>
              <a:rPr lang="de-DE"/>
            </a:br>
            <a:r>
              <a:rPr lang="de-DE"/>
              <a:t>with two dozens national languages </a:t>
            </a:r>
            <a:br>
              <a:rPr lang="de-DE"/>
            </a:br>
            <a:r>
              <a:rPr lang="de-DE"/>
              <a:t>and many regional languages. This </a:t>
            </a:r>
            <a:br>
              <a:rPr lang="de-DE"/>
            </a:br>
            <a:r>
              <a:rPr lang="de-DE"/>
              <a:t>ambitious endeavour is an unpre-</a:t>
            </a:r>
            <a:br>
              <a:rPr lang="de-DE"/>
            </a:br>
            <a:r>
              <a:rPr lang="de-DE"/>
              <a:t>cedented social experiment.  </a:t>
            </a:r>
          </a:p>
          <a:p>
            <a:r>
              <a:rPr lang="de-DE"/>
              <a:t>If it works, the multicultural union </a:t>
            </a:r>
            <a:br>
              <a:rPr lang="de-DE"/>
            </a:br>
            <a:r>
              <a:rPr lang="de-DE"/>
              <a:t>of nations will prosper and serve as </a:t>
            </a:r>
            <a:br>
              <a:rPr lang="de-DE"/>
            </a:br>
            <a:r>
              <a:rPr lang="de-DE"/>
              <a:t>a model for the peaceful and egal-</a:t>
            </a:r>
            <a:br>
              <a:rPr lang="de-DE"/>
            </a:br>
            <a:r>
              <a:rPr lang="de-DE"/>
              <a:t>itarian cooperation of people in other </a:t>
            </a:r>
            <a:br>
              <a:rPr lang="de-DE"/>
            </a:br>
            <a:r>
              <a:rPr lang="de-DE"/>
              <a:t>parts of the world. If it fails, Europe will be forced to choose between sacrificing cultural identities and economic defeat.</a:t>
            </a:r>
          </a:p>
        </p:txBody>
      </p:sp>
      <p:sp>
        <p:nvSpPr>
          <p:cNvPr id="4" name="Foliennummernplatzhalter 3"/>
          <p:cNvSpPr>
            <a:spLocks noGrp="1"/>
          </p:cNvSpPr>
          <p:nvPr>
            <p:ph type="sldNum" sz="quarter" idx="12"/>
          </p:nvPr>
        </p:nvSpPr>
        <p:spPr/>
        <p:txBody>
          <a:bodyPr/>
          <a:lstStyle/>
          <a:p>
            <a:fld id="{8370F8AF-D092-8B47-89A9-E811B9864AF8}" type="slidenum">
              <a:rPr lang="en-US" smtClean="0"/>
              <a:pPr/>
              <a:t>4</a:t>
            </a:fld>
            <a:endParaRPr lang="en-US" dirty="0"/>
          </a:p>
        </p:txBody>
      </p:sp>
      <p:pic>
        <p:nvPicPr>
          <p:cNvPr id="6" name="Bild 5" descr="europe-languages-eu.gif"/>
          <p:cNvPicPr>
            <a:picLocks noChangeAspect="1"/>
          </p:cNvPicPr>
          <p:nvPr/>
        </p:nvPicPr>
        <p:blipFill>
          <a:blip r:embed="rId2"/>
          <a:stretch>
            <a:fillRect/>
          </a:stretch>
        </p:blipFill>
        <p:spPr>
          <a:xfrm>
            <a:off x="5589957" y="1600200"/>
            <a:ext cx="3058743" cy="3200400"/>
          </a:xfrm>
          <a:prstGeom prst="rect">
            <a:avLst/>
          </a:prstGeom>
          <a:ln>
            <a:solidFill>
              <a:schemeClr val="bg1">
                <a:lumMod val="50000"/>
              </a:schemeClr>
            </a:solidFill>
          </a:ln>
          <a:effectLst>
            <a:outerShdw blurRad="50800" dist="38100" dir="2700000" sx="101000" sy="101000" algn="tl" rotWithShape="0">
              <a:srgbClr val="000000">
                <a:alpha val="38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Why should YOU participate</a:t>
            </a:r>
          </a:p>
        </p:txBody>
      </p:sp>
      <p:sp>
        <p:nvSpPr>
          <p:cNvPr id="3" name="Inhaltsplatzhalter 2"/>
          <p:cNvSpPr>
            <a:spLocks noGrp="1"/>
          </p:cNvSpPr>
          <p:nvPr>
            <p:ph idx="1"/>
          </p:nvPr>
        </p:nvSpPr>
        <p:spPr/>
        <p:txBody>
          <a:bodyPr/>
          <a:lstStyle/>
          <a:p>
            <a:r>
              <a:t>YOUR VOICE IS IMPORTANT, as is your language! But not only…</a:t>
            </a:r>
            <a:endParaRPr lang="de-DE"/>
          </a:p>
          <a:p>
            <a:r>
              <a:t>Europe’s language industry including language technology is considered worth 8.4 billion EUR, with an estimate of doubling this figure by 2015. Globalisation (of business), mobility (of persons) and immigration add to the increased need for multilingual services and solutions. </a:t>
            </a:r>
            <a:r>
              <a:rPr b="1"/>
              <a:t>In participating in META, you will shape the future of Europe’s linguistic landscape. </a:t>
            </a:r>
            <a:r>
              <a:t>and</a:t>
            </a:r>
            <a:endParaRPr lang="de-DE"/>
          </a:p>
          <a:p>
            <a:r>
              <a:rPr lang="de-DE"/>
              <a:t>With the appropriate plans and mobilization, we will be able to boost LT support significantly. </a:t>
            </a:r>
            <a:r>
              <a:rPr lang="de-DE" b="1"/>
              <a:t>In participating in META you will shape Europe‘s LT landscape.</a:t>
            </a:r>
          </a:p>
        </p:txBody>
      </p:sp>
      <p:sp>
        <p:nvSpPr>
          <p:cNvPr id="4" name="Foliennummernplatzhalter 3"/>
          <p:cNvSpPr>
            <a:spLocks noGrp="1"/>
          </p:cNvSpPr>
          <p:nvPr>
            <p:ph type="sldNum" sz="quarter" idx="12"/>
          </p:nvPr>
        </p:nvSpPr>
        <p:spPr/>
        <p:txBody>
          <a:bodyPr/>
          <a:lstStyle/>
          <a:p>
            <a:fld id="{8370F8AF-D092-8B47-89A9-E811B9864AF8}"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How can YOU participate (1)</a:t>
            </a:r>
          </a:p>
        </p:txBody>
      </p:sp>
      <p:sp>
        <p:nvSpPr>
          <p:cNvPr id="3" name="Inhaltsplatzhalter 2"/>
          <p:cNvSpPr>
            <a:spLocks noGrp="1"/>
          </p:cNvSpPr>
          <p:nvPr>
            <p:ph idx="1"/>
          </p:nvPr>
        </p:nvSpPr>
        <p:spPr/>
        <p:txBody>
          <a:bodyPr/>
          <a:lstStyle/>
          <a:p>
            <a:r>
              <a:t>Centers of Excellence in language technology research will be involved as additional nodes of META-NET to strengthen its competencies and its geographic and linguistic coverage.</a:t>
            </a:r>
            <a:endParaRPr lang="de-DE"/>
          </a:p>
          <a:p>
            <a:r>
              <a:t>For researchers, technologists, professionals, users  and administrators developing, providing or using language technologies, META offers a unique platform to  participate in discussions, working groups and planning activities thus shaping the linguistic future of Europe. They contribute ideas, become advocates for specific languages, technologies and applications or stay informed. </a:t>
            </a:r>
            <a:endParaRPr lang="de-DE"/>
          </a:p>
          <a:p>
            <a:r>
              <a:t>Research and technology development projects can provide and use shared resources and become part of </a:t>
            </a:r>
            <a:r>
              <a:rPr lang="en-US"/>
              <a:t>META-SHARE</a:t>
            </a:r>
            <a:r>
              <a:t>. They help to plan and validate META services.</a:t>
            </a:r>
            <a:endParaRPr lang="de-DE"/>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How can YOU participate (2)</a:t>
            </a:r>
          </a:p>
        </p:txBody>
      </p:sp>
      <p:sp>
        <p:nvSpPr>
          <p:cNvPr id="3" name="Inhaltsplatzhalter 2"/>
          <p:cNvSpPr>
            <a:spLocks noGrp="1"/>
          </p:cNvSpPr>
          <p:nvPr>
            <p:ph idx="1"/>
          </p:nvPr>
        </p:nvSpPr>
        <p:spPr/>
        <p:txBody>
          <a:bodyPr/>
          <a:lstStyle/>
          <a:p>
            <a:r>
              <a:rPr lang="de-DE"/>
              <a:t>Commercial enterprises are welcome to contribute their visions on products and services, participate in the planning process and use  META for building profitable partnerships.</a:t>
            </a:r>
          </a:p>
          <a:p>
            <a:r>
              <a:rPr lang="de-DE"/>
              <a:t>Educators, schools, journalists, media, politicians, public administrations and organisations participate in the public discussions on the visions and the steps towards a truly multilingual information society.</a:t>
            </a:r>
          </a:p>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Screen shot 2010-03-16 at 19.00.00.png"/>
          <p:cNvPicPr>
            <a:picLocks noChangeAspect="1"/>
          </p:cNvPicPr>
          <p:nvPr/>
        </p:nvPicPr>
        <p:blipFill>
          <a:blip r:embed="rId2"/>
          <a:stretch>
            <a:fillRect/>
          </a:stretch>
        </p:blipFill>
        <p:spPr>
          <a:xfrm>
            <a:off x="533400" y="1828800"/>
            <a:ext cx="3559034" cy="3463091"/>
          </a:xfrm>
          <a:prstGeom prst="rect">
            <a:avLst/>
          </a:prstGeom>
        </p:spPr>
      </p:pic>
      <p:sp>
        <p:nvSpPr>
          <p:cNvPr id="2" name="Titel 1"/>
          <p:cNvSpPr>
            <a:spLocks noGrp="1"/>
          </p:cNvSpPr>
          <p:nvPr>
            <p:ph type="title"/>
          </p:nvPr>
        </p:nvSpPr>
        <p:spPr/>
        <p:txBody>
          <a:bodyPr/>
          <a:lstStyle/>
          <a:p>
            <a:r>
              <a:rPr lang="de-DE"/>
              <a:t>Where to Start</a:t>
            </a:r>
          </a:p>
        </p:txBody>
      </p:sp>
      <p:sp>
        <p:nvSpPr>
          <p:cNvPr id="3" name="Inhaltsplatzhalter 2"/>
          <p:cNvSpPr>
            <a:spLocks noGrp="1"/>
          </p:cNvSpPr>
          <p:nvPr>
            <p:ph idx="1"/>
          </p:nvPr>
        </p:nvSpPr>
        <p:spPr>
          <a:xfrm>
            <a:off x="4419600" y="2819400"/>
            <a:ext cx="4419600" cy="1371601"/>
          </a:xfrm>
        </p:spPr>
        <p:txBody>
          <a:bodyPr anchor="b"/>
          <a:lstStyle/>
          <a:p>
            <a:pPr>
              <a:buNone/>
            </a:pPr>
            <a:r>
              <a:rPr lang="de-DE" sz="2400" b="1">
                <a:solidFill>
                  <a:srgbClr val="800000"/>
                </a:solidFill>
              </a:rPr>
              <a:t>http://www.meta-net.eu</a:t>
            </a:r>
          </a:p>
          <a:p>
            <a:pPr>
              <a:buNone/>
            </a:pPr>
            <a:endParaRPr lang="de-DE" sz="2400" b="1">
              <a:solidFill>
                <a:srgbClr val="800000"/>
              </a:solidFill>
            </a:endParaRPr>
          </a:p>
          <a:p>
            <a:pPr>
              <a:buNone/>
            </a:pPr>
            <a:r>
              <a:rPr lang="de-DE" sz="2400" b="1">
                <a:solidFill>
                  <a:srgbClr val="800000"/>
                </a:solidFill>
              </a:rPr>
              <a:t>office@meta-net.eu</a:t>
            </a:r>
          </a:p>
        </p:txBody>
      </p:sp>
      <p:sp>
        <p:nvSpPr>
          <p:cNvPr id="4" name="Foliennummernplatzhalter 3"/>
          <p:cNvSpPr>
            <a:spLocks noGrp="1"/>
          </p:cNvSpPr>
          <p:nvPr>
            <p:ph type="sldNum" sz="quarter" idx="12"/>
          </p:nvPr>
        </p:nvSpPr>
        <p:spPr/>
        <p:txBody>
          <a:bodyPr/>
          <a:lstStyle/>
          <a:p>
            <a:fld id="{8370F8AF-D092-8B47-89A9-E811B9864AF8}"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1388534"/>
            <a:ext cx="8229600" cy="4614863"/>
          </a:xfrm>
        </p:spPr>
        <p:txBody>
          <a:bodyPr/>
          <a:lstStyle/>
          <a:p>
            <a:pPr>
              <a:buNone/>
            </a:pPr>
            <a:r>
              <a:rPr lang="de-DE" b="1"/>
              <a:t>Format:</a:t>
            </a:r>
            <a:br>
              <a:rPr lang="de-DE" b="1"/>
            </a:br>
            <a:endParaRPr lang="de-DE" b="1"/>
          </a:p>
          <a:p>
            <a:r>
              <a:rPr lang="de-DE"/>
              <a:t>three keynote presentations</a:t>
            </a:r>
          </a:p>
          <a:p>
            <a:pPr lvl="1"/>
            <a:r>
              <a:rPr lang="de-DE"/>
              <a:t>Today Friday: 			Martin Kay, Stanford U. </a:t>
            </a:r>
          </a:p>
          <a:p>
            <a:pPr marL="719138" lvl="1" indent="-261938"/>
            <a:r>
              <a:rPr lang="de-DE"/>
              <a:t>Tomorrow Saturday: 	Wolfgang Wahlster, DFKI </a:t>
            </a:r>
            <a:br>
              <a:rPr lang="de-DE"/>
            </a:br>
            <a:r>
              <a:rPr lang="de-DE"/>
              <a:t>						      Chengqing Zong, CAS</a:t>
            </a:r>
          </a:p>
          <a:p>
            <a:r>
              <a:rPr lang="de-DE"/>
              <a:t>several short presentations </a:t>
            </a:r>
          </a:p>
          <a:p>
            <a:r>
              <a:rPr lang="de-DE"/>
              <a:t>discussion for each presentation</a:t>
            </a:r>
          </a:p>
          <a:p>
            <a:r>
              <a:rPr lang="de-DE"/>
              <a:t>general discussions and impromptu presentations</a:t>
            </a:r>
          </a:p>
          <a:p>
            <a:r>
              <a:rPr lang="de-DE"/>
              <a:t>a participants list is being completed and sent to all participants</a:t>
            </a:r>
          </a:p>
        </p:txBody>
      </p:sp>
      <p:sp>
        <p:nvSpPr>
          <p:cNvPr id="14" name="Rechteck 13"/>
          <p:cNvSpPr/>
          <p:nvPr/>
        </p:nvSpPr>
        <p:spPr>
          <a:xfrm>
            <a:off x="465663" y="556826"/>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5" name="Rechteck 14"/>
          <p:cNvSpPr/>
          <p:nvPr/>
        </p:nvSpPr>
        <p:spPr>
          <a:xfrm>
            <a:off x="465663" y="556826"/>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6" name="Rechteck 15"/>
          <p:cNvSpPr/>
          <p:nvPr/>
        </p:nvSpPr>
        <p:spPr>
          <a:xfrm>
            <a:off x="465663" y="1031488"/>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17" name="Textfeld 16"/>
          <p:cNvSpPr txBox="1"/>
          <p:nvPr/>
        </p:nvSpPr>
        <p:spPr>
          <a:xfrm>
            <a:off x="372530" y="545182"/>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hteck 5"/>
          <p:cNvSpPr/>
          <p:nvPr/>
        </p:nvSpPr>
        <p:spPr>
          <a:xfrm>
            <a:off x="-25400" y="8467"/>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 name="Gruppierung 6"/>
          <p:cNvGrpSpPr/>
          <p:nvPr/>
        </p:nvGrpSpPr>
        <p:grpSpPr>
          <a:xfrm>
            <a:off x="0" y="8467"/>
            <a:ext cx="3565247" cy="707886"/>
            <a:chOff x="5410200" y="304800"/>
            <a:chExt cx="3565247" cy="707886"/>
          </a:xfrm>
        </p:grpSpPr>
        <p:sp>
          <p:nvSpPr>
            <p:cNvPr id="8" name="Rechteck 7"/>
            <p:cNvSpPr/>
            <p:nvPr/>
          </p:nvSpPr>
          <p:spPr>
            <a:xfrm>
              <a:off x="5503333" y="316444"/>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9" name="Rechteck 8"/>
            <p:cNvSpPr/>
            <p:nvPr/>
          </p:nvSpPr>
          <p:spPr>
            <a:xfrm>
              <a:off x="5503333" y="316444"/>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0" name="Rechteck 9"/>
            <p:cNvSpPr/>
            <p:nvPr/>
          </p:nvSpPr>
          <p:spPr>
            <a:xfrm>
              <a:off x="5503333" y="791106"/>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11" name="Textfeld 10"/>
            <p:cNvSpPr txBox="1"/>
            <p:nvPr/>
          </p:nvSpPr>
          <p:spPr>
            <a:xfrm>
              <a:off x="5410200" y="304800"/>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grpSp>
      <p:sp>
        <p:nvSpPr>
          <p:cNvPr id="4" name="Foliennummernplatzhalter 3"/>
          <p:cNvSpPr>
            <a:spLocks noGrp="1"/>
          </p:cNvSpPr>
          <p:nvPr>
            <p:ph type="sldNum" sz="quarter" idx="12"/>
          </p:nvPr>
        </p:nvSpPr>
        <p:spPr/>
        <p:txBody>
          <a:bodyPr/>
          <a:lstStyle/>
          <a:p>
            <a:fld id="{8370F8AF-D092-8B47-89A9-E811B9864AF8}" type="slidenum">
              <a:rPr lang="en-US" smtClean="0"/>
              <a:pPr/>
              <a:t>45</a:t>
            </a:fld>
            <a:endParaRPr lang="en-US" dirty="0"/>
          </a:p>
        </p:txBody>
      </p:sp>
      <p:graphicFrame>
        <p:nvGraphicFramePr>
          <p:cNvPr id="5" name="Tabelle 4"/>
          <p:cNvGraphicFramePr>
            <a:graphicFrameLocks noGrp="1"/>
          </p:cNvGraphicFramePr>
          <p:nvPr/>
        </p:nvGraphicFramePr>
        <p:xfrm>
          <a:off x="4648200" y="1981200"/>
          <a:ext cx="2476500" cy="3335020"/>
        </p:xfrm>
        <a:graphic>
          <a:graphicData uri="http://schemas.openxmlformats.org/drawingml/2006/table">
            <a:tbl>
              <a:tblPr/>
              <a:tblGrid>
                <a:gridCol w="698500"/>
                <a:gridCol w="368300"/>
                <a:gridCol w="1409700"/>
              </a:tblGrid>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1" i="0" u="none" strike="noStrike">
                          <a:latin typeface="Arial Narrow"/>
                        </a:rPr>
                        <a:t>FRIDAY</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14</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Uszkoreit</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Uszkoreit</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Kay</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Kay</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Pinkal</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Calzolari</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Flickinger</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Karger</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16</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46</a:t>
            </a:fld>
            <a:endParaRPr lang="en-US" dirty="0"/>
          </a:p>
        </p:txBody>
      </p:sp>
      <p:sp>
        <p:nvSpPr>
          <p:cNvPr id="5" name="Rechteck 4"/>
          <p:cNvSpPr/>
          <p:nvPr/>
        </p:nvSpPr>
        <p:spPr>
          <a:xfrm>
            <a:off x="-25400" y="8467"/>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3" name="Tabelle 12"/>
          <p:cNvGraphicFramePr>
            <a:graphicFrameLocks noGrp="1"/>
          </p:cNvGraphicFramePr>
          <p:nvPr/>
        </p:nvGraphicFramePr>
        <p:xfrm>
          <a:off x="3708400" y="778934"/>
          <a:ext cx="5130800" cy="5900420"/>
        </p:xfrm>
        <a:graphic>
          <a:graphicData uri="http://schemas.openxmlformats.org/drawingml/2006/table">
            <a:tbl>
              <a:tblPr/>
              <a:tblGrid>
                <a:gridCol w="698500"/>
                <a:gridCol w="368300"/>
                <a:gridCol w="1409700"/>
                <a:gridCol w="698500"/>
                <a:gridCol w="342900"/>
                <a:gridCol w="1612900"/>
              </a:tblGrid>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1" i="0" u="none" strike="noStrike">
                          <a:latin typeface="Arial Narrow"/>
                        </a:rPr>
                        <a:t>FRIDAY</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1" i="0" u="none" strike="noStrike">
                          <a:latin typeface="Arial Narrow"/>
                        </a:rPr>
                        <a:t>SATURDAY</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14</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Uszkoreit</a:t>
                      </a:r>
                    </a:p>
                  </a:txBody>
                  <a:tcPr marL="12700" marR="12700" marT="12700" marB="0" anchor="b">
                    <a:lnL>
                      <a:noFill/>
                    </a:lnL>
                    <a:lnR>
                      <a:noFill/>
                    </a:lnR>
                    <a:lnT>
                      <a:noFill/>
                    </a:lnT>
                    <a:lnB>
                      <a:noFill/>
                    </a:lnB>
                  </a:tcPr>
                </a:tc>
                <a:tc>
                  <a:txBody>
                    <a:bodyPr/>
                    <a:lstStyle/>
                    <a:p>
                      <a:pPr algn="r" fontAlgn="b"/>
                      <a:r>
                        <a:rPr lang="de-DE" sz="1600" b="0" i="0" u="none" strike="noStrike">
                          <a:latin typeface="Arial Narrow"/>
                        </a:rPr>
                        <a:t>9</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Wahlster</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Uszkoreit</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Wahlster</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Kay</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Kay</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Pianesi</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Pinkal</a:t>
                      </a:r>
                    </a:p>
                  </a:txBody>
                  <a:tcPr marL="12700" marR="12700" marT="12700" marB="0" anchor="b">
                    <a:lnL>
                      <a:noFill/>
                    </a:lnL>
                    <a:lnR>
                      <a:noFill/>
                    </a:lnR>
                    <a:lnT>
                      <a:noFill/>
                    </a:lnT>
                    <a:lnB>
                      <a:noFill/>
                    </a:lnB>
                  </a:tcPr>
                </a:tc>
                <a:tc>
                  <a:txBody>
                    <a:bodyPr/>
                    <a:lstStyle/>
                    <a:p>
                      <a:pPr algn="r" fontAlgn="b"/>
                      <a:r>
                        <a:rPr lang="de-DE" sz="1600" b="0" i="0" u="none" strike="noStrike">
                          <a:latin typeface="Arial Narrow"/>
                        </a:rPr>
                        <a:t>10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Sasaki</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Calzolari</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van Genabith</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Flickinger</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Ananiadou</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Karger</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16</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r" fontAlgn="b"/>
                      <a:r>
                        <a:rPr lang="de-DE" sz="1600" b="0" i="0" u="none" strike="noStrike">
                          <a:latin typeface="Arial Narrow"/>
                        </a:rPr>
                        <a:t>11</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Break</a:t>
                      </a:r>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Zhong</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Zhong</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de Rijke</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17</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r" fontAlgn="b"/>
                      <a:r>
                        <a:rPr lang="de-DE" sz="1600" b="0" i="0" u="none" strike="noStrike">
                          <a:latin typeface="Arial Narrow"/>
                        </a:rPr>
                        <a:t>12</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600" b="0" i="0" u="none" strike="noStrike">
                          <a:latin typeface="Arial Narrow"/>
                        </a:rPr>
                        <a:t>Copestake</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Discussion Wrapup</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Discussion Wrapup</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Uszkoreit</a:t>
                      </a:r>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Discussion Wrapup</a:t>
                      </a: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18</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r" fontAlgn="b"/>
                      <a:r>
                        <a:rPr lang="de-DE" sz="1600" b="0" i="0" u="none" strike="noStrike">
                          <a:latin typeface="Arial Narrow"/>
                        </a:rPr>
                        <a:t>13</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End</a:t>
                      </a: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:15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Romary</a:t>
                      </a:r>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:30</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:45</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Discussion</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r h="152400">
                <a:tc>
                  <a:txBody>
                    <a:bodyPr/>
                    <a:lstStyle/>
                    <a:p>
                      <a:pPr algn="r" fontAlgn="b"/>
                      <a:r>
                        <a:rPr lang="de-DE" sz="1600" b="0" i="0" u="none" strike="noStrike">
                          <a:latin typeface="Arial Narrow"/>
                        </a:rPr>
                        <a:t>19</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:00</a:t>
                      </a:r>
                    </a:p>
                  </a:txBody>
                  <a:tcPr marL="12700" marR="12700" marT="12700" marB="0" anchor="b">
                    <a:lnL>
                      <a:noFill/>
                    </a:lnL>
                    <a:lnR>
                      <a:noFill/>
                    </a:lnR>
                    <a:lnT>
                      <a:noFill/>
                    </a:lnT>
                    <a:lnB>
                      <a:noFill/>
                    </a:lnB>
                  </a:tcPr>
                </a:tc>
                <a:tc>
                  <a:txBody>
                    <a:bodyPr/>
                    <a:lstStyle/>
                    <a:p>
                      <a:pPr algn="l" fontAlgn="b"/>
                      <a:r>
                        <a:rPr lang="de-DE" sz="1600" b="0" i="0" u="none" strike="noStrike">
                          <a:latin typeface="Arial Narrow"/>
                        </a:rPr>
                        <a:t>End</a:t>
                      </a: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c>
                  <a:txBody>
                    <a:bodyPr/>
                    <a:lstStyle/>
                    <a:p>
                      <a:pPr algn="l" fontAlgn="b"/>
                      <a:endParaRPr lang="de-DE" sz="1600" b="0" i="0" u="none" strike="noStrike">
                        <a:latin typeface="Arial Narrow"/>
                      </a:endParaRPr>
                    </a:p>
                  </a:txBody>
                  <a:tcPr marL="12700" marR="12700" marT="12700" marB="0" anchor="b">
                    <a:lnL>
                      <a:noFill/>
                    </a:lnL>
                    <a:lnR>
                      <a:noFill/>
                    </a:lnR>
                    <a:lnT>
                      <a:noFill/>
                    </a:lnT>
                    <a:lnB>
                      <a:noFill/>
                    </a:lnB>
                  </a:tcPr>
                </a:tc>
              </a:tr>
            </a:tbl>
          </a:graphicData>
        </a:graphic>
      </p:graphicFrame>
      <p:grpSp>
        <p:nvGrpSpPr>
          <p:cNvPr id="15" name="Gruppierung 14"/>
          <p:cNvGrpSpPr/>
          <p:nvPr/>
        </p:nvGrpSpPr>
        <p:grpSpPr>
          <a:xfrm>
            <a:off x="0" y="8467"/>
            <a:ext cx="3565247" cy="707886"/>
            <a:chOff x="5410200" y="304800"/>
            <a:chExt cx="3565247" cy="707886"/>
          </a:xfrm>
        </p:grpSpPr>
        <p:sp>
          <p:nvSpPr>
            <p:cNvPr id="16" name="Rechteck 15"/>
            <p:cNvSpPr/>
            <p:nvPr/>
          </p:nvSpPr>
          <p:spPr>
            <a:xfrm>
              <a:off x="5503333" y="316444"/>
              <a:ext cx="32353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7" name="Rechteck 16"/>
            <p:cNvSpPr/>
            <p:nvPr/>
          </p:nvSpPr>
          <p:spPr>
            <a:xfrm>
              <a:off x="5503333" y="316444"/>
              <a:ext cx="3235325" cy="90487"/>
            </a:xfrm>
            <a:prstGeom prst="rect">
              <a:avLst/>
            </a:prstGeom>
            <a:solidFill>
              <a:srgbClr val="E191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200" normalizeH="0" baseline="0" noProof="0">
                <a:ln>
                  <a:noFill/>
                </a:ln>
                <a:solidFill>
                  <a:schemeClr val="lt1"/>
                </a:solidFill>
                <a:effectLst/>
                <a:uLnTx/>
                <a:uFillTx/>
                <a:latin typeface="+mn-lt"/>
                <a:ea typeface="+mn-ea"/>
                <a:cs typeface="+mn-cs"/>
              </a:endParaRPr>
            </a:p>
          </p:txBody>
        </p:sp>
        <p:sp>
          <p:nvSpPr>
            <p:cNvPr id="18" name="Rechteck 17"/>
            <p:cNvSpPr/>
            <p:nvPr/>
          </p:nvSpPr>
          <p:spPr>
            <a:xfrm>
              <a:off x="5503333" y="791106"/>
              <a:ext cx="3235325" cy="90488"/>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4000" b="0" i="0" u="none" strike="noStrike" kern="1200" cap="none" spc="300" normalizeH="0" baseline="0" noProof="0">
                <a:ln>
                  <a:noFill/>
                </a:ln>
                <a:solidFill>
                  <a:schemeClr val="lt1"/>
                </a:solidFill>
                <a:effectLst/>
                <a:uLnTx/>
                <a:uFillTx/>
                <a:latin typeface="+mn-lt"/>
                <a:ea typeface="+mn-ea"/>
                <a:cs typeface="+mn-cs"/>
              </a:endParaRPr>
            </a:p>
          </p:txBody>
        </p:sp>
        <p:sp>
          <p:nvSpPr>
            <p:cNvPr id="19" name="Textfeld 18"/>
            <p:cNvSpPr txBox="1"/>
            <p:nvPr/>
          </p:nvSpPr>
          <p:spPr>
            <a:xfrm>
              <a:off x="5410200" y="304800"/>
              <a:ext cx="3565247" cy="707886"/>
            </a:xfrm>
            <a:prstGeom prst="rect">
              <a:avLst/>
            </a:prstGeom>
            <a:noFill/>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4000" b="0" i="0" u="none" strike="noStrike" cap="none" spc="200" normalizeH="0" baseline="30000">
                  <a:ln>
                    <a:noFill/>
                  </a:ln>
                  <a:solidFill>
                    <a:srgbClr val="A6A6A6"/>
                  </a:solidFill>
                  <a:effectLst/>
                  <a:latin typeface="Roadgeek 2005 Mittelschrift" charset="0"/>
                </a:rPr>
                <a:t>BERLIN </a:t>
              </a:r>
              <a:r>
                <a:rPr kumimoji="0" lang="de-DE" sz="4000" b="0" i="0" u="none" strike="noStrike" cap="none" spc="200" normalizeH="0" baseline="30000">
                  <a:ln>
                    <a:noFill/>
                  </a:ln>
                  <a:solidFill>
                    <a:srgbClr val="E1917F"/>
                  </a:solidFill>
                  <a:effectLst/>
                  <a:latin typeface="Roadgeek 2005 Mittelschrift" charset="0"/>
                </a:rPr>
                <a:t>THE</a:t>
              </a:r>
              <a:r>
                <a:rPr kumimoji="0" lang="de-DE" sz="4000" b="0" i="0" u="none" strike="noStrike" cap="none" spc="200" normalizeH="0" baseline="30000">
                  <a:ln>
                    <a:noFill/>
                  </a:ln>
                  <a:solidFill>
                    <a:srgbClr val="A6A6A6"/>
                  </a:solidFill>
                  <a:effectLst/>
                  <a:latin typeface="Roadgeek 2005 Mittelschrift" charset="0"/>
                </a:rPr>
                <a:t>ME</a:t>
              </a:r>
              <a:r>
                <a:rPr lang="de-DE" sz="1200" spc="200" baseline="30000">
                  <a:solidFill>
                    <a:srgbClr val="A6A6A6"/>
                  </a:solidFill>
                  <a:latin typeface="Roadgeek 2005 Mittelschrift" charset="0"/>
                </a:rPr>
                <a:t> </a:t>
              </a:r>
              <a:r>
                <a:rPr lang="de-DE" sz="1200" spc="200">
                  <a:solidFill>
                    <a:srgbClr val="A6A6A6"/>
                  </a:solidFill>
                  <a:latin typeface="Roadgeek 2005 Mittelschrift" charset="0"/>
                </a:rPr>
                <a:t> </a:t>
              </a:r>
              <a:r>
                <a:rPr kumimoji="0" lang="de-DE" sz="4000" b="0" i="0" u="none" strike="noStrike" cap="none" spc="200" normalizeH="0" baseline="30000">
                  <a:ln>
                    <a:noFill/>
                  </a:ln>
                  <a:solidFill>
                    <a:srgbClr val="A6A6A6"/>
                  </a:solidFill>
                  <a:effectLst/>
                  <a:latin typeface="Roadgeek 2005 Mittelschrift" charset="0"/>
                </a:rPr>
                <a:t>TA</a:t>
              </a:r>
              <a:r>
                <a:rPr kumimoji="0" lang="de-DE" sz="4000" b="0" i="0" u="none" strike="noStrike" cap="none" spc="200" normalizeH="0" baseline="30000">
                  <a:ln>
                    <a:noFill/>
                  </a:ln>
                  <a:solidFill>
                    <a:srgbClr val="E1917F"/>
                  </a:solidFill>
                  <a:effectLst/>
                  <a:latin typeface="Roadgeek 2005 Mittelschrift" charset="0"/>
                </a:rPr>
                <a:t>NK</a:t>
              </a:r>
              <a:r>
                <a:rPr kumimoji="0" lang="de-DE" sz="4000" b="0" i="0" u="none" strike="noStrike" cap="none" spc="300" normalizeH="0" baseline="0">
                  <a:ln>
                    <a:noFill/>
                  </a:ln>
                  <a:solidFill>
                    <a:schemeClr val="tx1"/>
                  </a:solidFill>
                  <a:effectLst/>
                  <a:latin typeface="Roadgeek 2005 Mittelschrift" charset="0"/>
                </a:rPr>
                <a:t> </a:t>
              </a:r>
            </a:p>
          </p:txBody>
        </p:sp>
      </p:grpSp>
      <p:sp>
        <p:nvSpPr>
          <p:cNvPr id="20" name="Rechteck 19"/>
          <p:cNvSpPr/>
          <p:nvPr/>
        </p:nvSpPr>
        <p:spPr>
          <a:xfrm>
            <a:off x="5088463" y="192861"/>
            <a:ext cx="2428870" cy="543738"/>
          </a:xfrm>
          <a:prstGeom prst="rect">
            <a:avLst/>
          </a:prstGeom>
        </p:spPr>
        <p:txBody>
          <a:bodyPr wrap="none">
            <a:spAutoFit/>
          </a:bodyPr>
          <a:lstStyle/>
          <a:p>
            <a:r>
              <a:rPr lang="de-DE" sz="4400" spc="200" baseline="30000">
                <a:solidFill>
                  <a:srgbClr val="A6A6A6"/>
                </a:solidFill>
                <a:latin typeface="Roadgeek 2005 Mittelschrift" charset="0"/>
              </a:rPr>
              <a:t>PROGRAMME</a:t>
            </a:r>
            <a:endParaRPr lang="de-DE" sz="4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Major Challenges</a:t>
            </a:r>
          </a:p>
        </p:txBody>
      </p:sp>
      <p:sp>
        <p:nvSpPr>
          <p:cNvPr id="3" name="Inhaltsplatzhalter 2"/>
          <p:cNvSpPr>
            <a:spLocks noGrp="1"/>
          </p:cNvSpPr>
          <p:nvPr>
            <p:ph idx="1"/>
          </p:nvPr>
        </p:nvSpPr>
        <p:spPr>
          <a:xfrm>
            <a:off x="457200" y="1447800"/>
            <a:ext cx="8229600" cy="4398963"/>
          </a:xfrm>
        </p:spPr>
        <p:txBody>
          <a:bodyPr/>
          <a:lstStyle/>
          <a:p>
            <a:r>
              <a:rPr lang="de-DE"/>
              <a:t>Preserving the European cultural and linguistic diversity in the united information and knowledge society </a:t>
            </a:r>
          </a:p>
          <a:p>
            <a:r>
              <a:rPr lang="de-DE"/>
              <a:t>Securing at affordable costs the free flow of information and thought across language boundaries in the resulting single information space</a:t>
            </a:r>
          </a:p>
          <a:p>
            <a:r>
              <a:rPr lang="de-DE"/>
              <a:t>Providing each language community with the most advanced technologies for communication, information and knowledge management so that maintaining their mother tongue does not turn into a disadvantage</a:t>
            </a:r>
          </a:p>
        </p:txBody>
      </p:sp>
      <p:sp>
        <p:nvSpPr>
          <p:cNvPr id="4" name="Foliennummernplatzhalter 3"/>
          <p:cNvSpPr>
            <a:spLocks noGrp="1"/>
          </p:cNvSpPr>
          <p:nvPr>
            <p:ph type="sldNum" sz="quarter" idx="12"/>
          </p:nvPr>
        </p:nvSpPr>
        <p:spPr/>
        <p:txBody>
          <a:bodyPr/>
          <a:lstStyle/>
          <a:p>
            <a:fld id="{8370F8AF-D092-8B47-89A9-E811B9864AF8}"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A </a:t>
            </a:r>
            <a:r>
              <a:rPr lang="de-DE" dirty="0" err="1" smtClean="0"/>
              <a:t>Conflict</a:t>
            </a:r>
            <a:r>
              <a:rPr lang="de-DE" dirty="0" smtClean="0"/>
              <a:t> </a:t>
            </a:r>
            <a:r>
              <a:rPr lang="de-DE" dirty="0" err="1" smtClean="0"/>
              <a:t>of</a:t>
            </a:r>
            <a:r>
              <a:rPr lang="de-DE" dirty="0" smtClean="0"/>
              <a:t> Goals?</a:t>
            </a:r>
            <a:endParaRPr lang="en-US" dirty="0"/>
          </a:p>
        </p:txBody>
      </p:sp>
      <p:sp>
        <p:nvSpPr>
          <p:cNvPr id="3" name="Inhaltsplatzhalter 2"/>
          <p:cNvSpPr>
            <a:spLocks noGrp="1"/>
          </p:cNvSpPr>
          <p:nvPr>
            <p:ph idx="1"/>
          </p:nvPr>
        </p:nvSpPr>
        <p:spPr/>
        <p:txBody>
          <a:bodyPr/>
          <a:lstStyle/>
          <a:p>
            <a:r>
              <a:rPr lang="de-DE" dirty="0" smtClean="0"/>
              <a:t>Europe </a:t>
            </a:r>
            <a:r>
              <a:rPr lang="de-DE" dirty="0" err="1" smtClean="0"/>
              <a:t>from</a:t>
            </a:r>
            <a:r>
              <a:rPr lang="de-DE" dirty="0" smtClean="0"/>
              <a:t> a </a:t>
            </a:r>
            <a:r>
              <a:rPr lang="de-DE" dirty="0" err="1" smtClean="0"/>
              <a:t>linguistic</a:t>
            </a:r>
            <a:r>
              <a:rPr lang="de-DE" dirty="0" smtClean="0"/>
              <a:t> </a:t>
            </a:r>
            <a:r>
              <a:rPr lang="de-DE" dirty="0" err="1" smtClean="0"/>
              <a:t>viewpoint</a:t>
            </a:r>
            <a:endParaRPr lang="de-DE" dirty="0" smtClean="0"/>
          </a:p>
          <a:p>
            <a:pPr lvl="1"/>
            <a:r>
              <a:rPr lang="de-DE" dirty="0" err="1" smtClean="0"/>
              <a:t>With</a:t>
            </a:r>
            <a:r>
              <a:rPr lang="de-DE" dirty="0" smtClean="0"/>
              <a:t> </a:t>
            </a:r>
            <a:r>
              <a:rPr lang="de-DE" dirty="0" err="1" smtClean="0"/>
              <a:t>its</a:t>
            </a:r>
            <a:r>
              <a:rPr lang="de-DE" dirty="0" smtClean="0"/>
              <a:t> 23 </a:t>
            </a:r>
            <a:r>
              <a:rPr lang="de-DE" dirty="0" err="1" smtClean="0"/>
              <a:t>offical</a:t>
            </a:r>
            <a:r>
              <a:rPr lang="de-DE" dirty="0" smtClean="0"/>
              <a:t> </a:t>
            </a:r>
            <a:r>
              <a:rPr lang="de-DE" dirty="0" err="1" smtClean="0"/>
              <a:t>languages</a:t>
            </a:r>
            <a:r>
              <a:rPr lang="de-DE" dirty="0" smtClean="0"/>
              <a:t> </a:t>
            </a:r>
            <a:r>
              <a:rPr lang="de-DE" dirty="0" err="1" smtClean="0"/>
              <a:t>and</a:t>
            </a:r>
            <a:r>
              <a:rPr lang="de-DE" dirty="0" smtClean="0"/>
              <a:t> </a:t>
            </a:r>
            <a:r>
              <a:rPr lang="de-DE" dirty="0" err="1" smtClean="0"/>
              <a:t>numerous</a:t>
            </a:r>
            <a:r>
              <a:rPr lang="de-DE" dirty="0" smtClean="0"/>
              <a:t> </a:t>
            </a:r>
            <a:r>
              <a:rPr lang="de-DE" dirty="0" err="1" smtClean="0"/>
              <a:t>other</a:t>
            </a:r>
            <a:r>
              <a:rPr lang="de-DE" dirty="0" smtClean="0"/>
              <a:t> </a:t>
            </a:r>
            <a:r>
              <a:rPr lang="de-DE" dirty="0" err="1" smtClean="0"/>
              <a:t>local</a:t>
            </a:r>
            <a:r>
              <a:rPr lang="de-DE" dirty="0" smtClean="0"/>
              <a:t> </a:t>
            </a:r>
            <a:r>
              <a:rPr lang="de-DE" dirty="0" err="1" smtClean="0"/>
              <a:t>variants</a:t>
            </a:r>
            <a:r>
              <a:rPr lang="de-DE" dirty="0" smtClean="0"/>
              <a:t> </a:t>
            </a:r>
            <a:r>
              <a:rPr lang="de-DE" dirty="0" err="1" smtClean="0"/>
              <a:t>and</a:t>
            </a:r>
            <a:r>
              <a:rPr lang="de-DE" dirty="0" smtClean="0"/>
              <a:t> </a:t>
            </a:r>
            <a:r>
              <a:rPr lang="de-DE" dirty="0" err="1" smtClean="0"/>
              <a:t>dialects</a:t>
            </a:r>
            <a:r>
              <a:rPr lang="de-DE" dirty="0" smtClean="0"/>
              <a:t>, Europe </a:t>
            </a:r>
            <a:r>
              <a:rPr lang="de-DE" dirty="0" err="1" smtClean="0"/>
              <a:t>is</a:t>
            </a:r>
            <a:r>
              <a:rPr lang="de-DE" dirty="0" smtClean="0"/>
              <a:t> </a:t>
            </a:r>
            <a:r>
              <a:rPr lang="de-DE" dirty="0" err="1" smtClean="0"/>
              <a:t>rather</a:t>
            </a:r>
            <a:r>
              <a:rPr lang="de-DE" dirty="0" smtClean="0"/>
              <a:t> </a:t>
            </a:r>
            <a:r>
              <a:rPr lang="de-DE" dirty="0" err="1" smtClean="0"/>
              <a:t>unique</a:t>
            </a:r>
            <a:r>
              <a:rPr lang="de-DE" dirty="0" smtClean="0"/>
              <a:t>.</a:t>
            </a:r>
          </a:p>
          <a:p>
            <a:pPr lvl="1"/>
            <a:r>
              <a:rPr lang="de-DE" b="1" dirty="0" smtClean="0"/>
              <a:t>Goal 1: </a:t>
            </a:r>
            <a:r>
              <a:rPr lang="de-DE" b="1" dirty="0" err="1" smtClean="0"/>
              <a:t>We</a:t>
            </a:r>
            <a:r>
              <a:rPr lang="de-DE" b="1" dirty="0" smtClean="0"/>
              <a:t> </a:t>
            </a:r>
            <a:r>
              <a:rPr lang="de-DE" b="1" dirty="0" err="1" smtClean="0"/>
              <a:t>should</a:t>
            </a:r>
            <a:r>
              <a:rPr lang="de-DE" b="1" dirty="0" smtClean="0"/>
              <a:t> </a:t>
            </a:r>
            <a:r>
              <a:rPr lang="de-DE" b="1" dirty="0" err="1" smtClean="0"/>
              <a:t>preserve</a:t>
            </a:r>
            <a:r>
              <a:rPr lang="de-DE" b="1" dirty="0" smtClean="0"/>
              <a:t> </a:t>
            </a:r>
            <a:r>
              <a:rPr lang="de-DE" b="1" dirty="0" err="1" smtClean="0"/>
              <a:t>the</a:t>
            </a:r>
            <a:r>
              <a:rPr lang="de-DE" b="1" dirty="0" smtClean="0"/>
              <a:t> </a:t>
            </a:r>
            <a:r>
              <a:rPr lang="de-DE" b="1" dirty="0" err="1" smtClean="0"/>
              <a:t>diversity</a:t>
            </a:r>
            <a:r>
              <a:rPr lang="de-DE" b="1" dirty="0" smtClean="0"/>
              <a:t> </a:t>
            </a:r>
            <a:r>
              <a:rPr lang="de-DE" b="1" dirty="0" err="1" smtClean="0"/>
              <a:t>of</a:t>
            </a:r>
            <a:r>
              <a:rPr lang="de-DE" b="1" dirty="0" smtClean="0"/>
              <a:t> </a:t>
            </a:r>
            <a:r>
              <a:rPr lang="de-DE" b="1" dirty="0" err="1" smtClean="0"/>
              <a:t>this</a:t>
            </a:r>
            <a:r>
              <a:rPr lang="de-DE" b="1" dirty="0" smtClean="0"/>
              <a:t> </a:t>
            </a:r>
            <a:r>
              <a:rPr lang="de-DE" b="1" dirty="0" err="1" smtClean="0"/>
              <a:t>cultural</a:t>
            </a:r>
            <a:r>
              <a:rPr lang="de-DE" b="1" dirty="0" smtClean="0"/>
              <a:t> </a:t>
            </a:r>
            <a:r>
              <a:rPr lang="de-DE" b="1" dirty="0" err="1" smtClean="0"/>
              <a:t>heritage</a:t>
            </a:r>
            <a:r>
              <a:rPr lang="de-DE" b="1" dirty="0" smtClean="0"/>
              <a:t>.</a:t>
            </a:r>
          </a:p>
          <a:p>
            <a:r>
              <a:rPr lang="de-DE" dirty="0" smtClean="0"/>
              <a:t>Europe </a:t>
            </a:r>
            <a:r>
              <a:rPr lang="de-DE" dirty="0" err="1" smtClean="0"/>
              <a:t>as</a:t>
            </a:r>
            <a:r>
              <a:rPr lang="de-DE" dirty="0" smtClean="0"/>
              <a:t> a modern information society</a:t>
            </a:r>
          </a:p>
          <a:p>
            <a:pPr lvl="1"/>
            <a:r>
              <a:rPr lang="de-DE" dirty="0" err="1" smtClean="0"/>
              <a:t>It‘s</a:t>
            </a:r>
            <a:r>
              <a:rPr lang="de-DE" dirty="0" smtClean="0"/>
              <a:t> a </a:t>
            </a:r>
            <a:r>
              <a:rPr lang="de-DE" dirty="0" err="1" smtClean="0"/>
              <a:t>commonplace</a:t>
            </a:r>
            <a:r>
              <a:rPr lang="de-DE" dirty="0" smtClean="0"/>
              <a:t> </a:t>
            </a:r>
            <a:r>
              <a:rPr lang="de-DE" dirty="0" err="1" smtClean="0"/>
              <a:t>that</a:t>
            </a:r>
            <a:r>
              <a:rPr lang="de-DE" dirty="0" smtClean="0"/>
              <a:t> </a:t>
            </a:r>
            <a:r>
              <a:rPr lang="de-DE" dirty="0" err="1" smtClean="0"/>
              <a:t>communication</a:t>
            </a:r>
            <a:r>
              <a:rPr lang="de-DE" dirty="0" smtClean="0"/>
              <a:t> </a:t>
            </a:r>
            <a:r>
              <a:rPr lang="de-DE" dirty="0" err="1" smtClean="0"/>
              <a:t>is</a:t>
            </a:r>
            <a:r>
              <a:rPr lang="de-DE" dirty="0" smtClean="0"/>
              <a:t> </a:t>
            </a:r>
            <a:r>
              <a:rPr lang="de-DE" dirty="0" err="1" smtClean="0"/>
              <a:t>the</a:t>
            </a:r>
            <a:r>
              <a:rPr lang="de-DE" dirty="0" smtClean="0"/>
              <a:t> </a:t>
            </a:r>
            <a:r>
              <a:rPr lang="de-DE" dirty="0" err="1" smtClean="0"/>
              <a:t>key</a:t>
            </a:r>
            <a:r>
              <a:rPr lang="de-DE" dirty="0" smtClean="0"/>
              <a:t> </a:t>
            </a:r>
            <a:r>
              <a:rPr lang="de-DE" dirty="0" err="1" smtClean="0"/>
              <a:t>to</a:t>
            </a:r>
            <a:r>
              <a:rPr lang="de-DE" dirty="0" smtClean="0"/>
              <a:t> </a:t>
            </a:r>
            <a:r>
              <a:rPr lang="de-DE" dirty="0" err="1" smtClean="0"/>
              <a:t>success</a:t>
            </a:r>
            <a:r>
              <a:rPr lang="de-DE" dirty="0" smtClean="0"/>
              <a:t>.</a:t>
            </a:r>
          </a:p>
          <a:p>
            <a:pPr lvl="1"/>
            <a:r>
              <a:rPr lang="de-DE" b="1" dirty="0" smtClean="0"/>
              <a:t>Goal 2: All EU-</a:t>
            </a:r>
            <a:r>
              <a:rPr lang="de-DE" b="1" dirty="0" err="1" smtClean="0"/>
              <a:t>inhabitants</a:t>
            </a:r>
            <a:r>
              <a:rPr lang="de-DE" b="1" dirty="0" smtClean="0"/>
              <a:t> </a:t>
            </a:r>
            <a:r>
              <a:rPr lang="de-DE" b="1" dirty="0" err="1" smtClean="0"/>
              <a:t>should</a:t>
            </a:r>
            <a:r>
              <a:rPr lang="de-DE" b="1" dirty="0" smtClean="0"/>
              <a:t> </a:t>
            </a:r>
            <a:r>
              <a:rPr lang="de-DE" b="1" dirty="0" err="1" smtClean="0"/>
              <a:t>have</a:t>
            </a:r>
            <a:r>
              <a:rPr lang="de-DE" b="1" dirty="0" smtClean="0"/>
              <a:t> </a:t>
            </a:r>
            <a:r>
              <a:rPr lang="de-DE" b="1" dirty="0" err="1" smtClean="0"/>
              <a:t>equal</a:t>
            </a:r>
            <a:r>
              <a:rPr lang="de-DE" b="1" dirty="0" smtClean="0"/>
              <a:t> </a:t>
            </a:r>
            <a:r>
              <a:rPr lang="de-DE" b="1" dirty="0" err="1" smtClean="0"/>
              <a:t>access</a:t>
            </a:r>
            <a:r>
              <a:rPr lang="de-DE" b="1" dirty="0" smtClean="0"/>
              <a:t> </a:t>
            </a:r>
            <a:r>
              <a:rPr lang="de-DE" b="1" dirty="0" err="1" smtClean="0"/>
              <a:t>to</a:t>
            </a:r>
            <a:r>
              <a:rPr lang="de-DE" b="1" dirty="0" smtClean="0"/>
              <a:t> </a:t>
            </a:r>
            <a:r>
              <a:rPr lang="de-DE" b="1" dirty="0" err="1" smtClean="0"/>
              <a:t>information</a:t>
            </a:r>
            <a:r>
              <a:rPr lang="de-DE" b="1" dirty="0" smtClean="0"/>
              <a:t> </a:t>
            </a:r>
            <a:r>
              <a:rPr lang="de-DE" b="1" dirty="0" err="1" smtClean="0"/>
              <a:t>and</a:t>
            </a:r>
            <a:r>
              <a:rPr lang="de-DE" b="1" dirty="0" smtClean="0"/>
              <a:t> </a:t>
            </a:r>
            <a:r>
              <a:rPr lang="de-DE" b="1" dirty="0" err="1" smtClean="0"/>
              <a:t>be</a:t>
            </a:r>
            <a:r>
              <a:rPr lang="de-DE" b="1" dirty="0" smtClean="0"/>
              <a:t> </a:t>
            </a:r>
            <a:r>
              <a:rPr lang="de-DE" b="1" dirty="0" err="1" smtClean="0"/>
              <a:t>able</a:t>
            </a:r>
            <a:r>
              <a:rPr lang="de-DE" b="1" dirty="0" smtClean="0"/>
              <a:t> </a:t>
            </a:r>
            <a:r>
              <a:rPr lang="de-DE" b="1" dirty="0" err="1" smtClean="0"/>
              <a:t>to</a:t>
            </a:r>
            <a:r>
              <a:rPr lang="de-DE" b="1" dirty="0" smtClean="0"/>
              <a:t> </a:t>
            </a:r>
            <a:r>
              <a:rPr lang="de-DE" b="1" dirty="0" err="1" smtClean="0"/>
              <a:t>participate</a:t>
            </a:r>
            <a:r>
              <a:rPr lang="de-DE" b="1" dirty="0" smtClean="0"/>
              <a:t>.</a:t>
            </a:r>
          </a:p>
          <a:p>
            <a:endParaRPr lang="en-US" dirty="0"/>
          </a:p>
        </p:txBody>
      </p:sp>
      <p:sp>
        <p:nvSpPr>
          <p:cNvPr id="4" name="Foliennummernplatzhalter 3"/>
          <p:cNvSpPr>
            <a:spLocks noGrp="1"/>
          </p:cNvSpPr>
          <p:nvPr>
            <p:ph type="sldNum" sz="quarter" idx="12"/>
          </p:nvPr>
        </p:nvSpPr>
        <p:spPr/>
        <p:txBody>
          <a:bodyPr/>
          <a:lstStyle/>
          <a:p>
            <a:fld id="{8370F8AF-D092-8B47-89A9-E811B9864AF8}"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Starting</a:t>
            </a:r>
            <a:r>
              <a:rPr lang="de-DE" dirty="0" smtClean="0"/>
              <a:t> Point</a:t>
            </a:r>
            <a:endParaRPr lang="en-US" dirty="0"/>
          </a:p>
        </p:txBody>
      </p:sp>
      <p:sp>
        <p:nvSpPr>
          <p:cNvPr id="3" name="Inhaltsplatzhalter 2"/>
          <p:cNvSpPr>
            <a:spLocks noGrp="1"/>
          </p:cNvSpPr>
          <p:nvPr>
            <p:ph idx="1"/>
          </p:nvPr>
        </p:nvSpPr>
        <p:spPr>
          <a:xfrm>
            <a:off x="457200" y="1460500"/>
            <a:ext cx="8305800" cy="4614863"/>
          </a:xfrm>
        </p:spPr>
        <p:txBody>
          <a:bodyPr/>
          <a:lstStyle/>
          <a:p>
            <a:r>
              <a:rPr lang="de-DE" dirty="0" err="1" smtClean="0"/>
              <a:t>Where</a:t>
            </a:r>
            <a:r>
              <a:rPr lang="de-DE" dirty="0" smtClean="0"/>
              <a:t> </a:t>
            </a:r>
            <a:r>
              <a:rPr lang="de-DE" dirty="0" err="1" smtClean="0"/>
              <a:t>are</a:t>
            </a:r>
            <a:r>
              <a:rPr lang="de-DE" dirty="0" smtClean="0"/>
              <a:t> </a:t>
            </a:r>
            <a:r>
              <a:rPr lang="de-DE" dirty="0" err="1" smtClean="0"/>
              <a:t>we</a:t>
            </a:r>
            <a:r>
              <a:rPr lang="de-DE" dirty="0" smtClean="0"/>
              <a:t> </a:t>
            </a:r>
            <a:r>
              <a:rPr lang="de-DE" dirty="0" err="1" smtClean="0"/>
              <a:t>today</a:t>
            </a:r>
            <a:r>
              <a:rPr lang="de-DE" dirty="0" smtClean="0"/>
              <a:t>? </a:t>
            </a:r>
          </a:p>
          <a:p>
            <a:pPr lvl="1"/>
            <a:r>
              <a:rPr lang="de-DE" dirty="0" smtClean="0"/>
              <a:t>Research </a:t>
            </a:r>
            <a:r>
              <a:rPr lang="de-DE" dirty="0" err="1" smtClean="0"/>
              <a:t>has</a:t>
            </a:r>
            <a:r>
              <a:rPr lang="de-DE" dirty="0" smtClean="0"/>
              <a:t> </a:t>
            </a:r>
            <a:r>
              <a:rPr lang="de-DE" dirty="0" err="1" smtClean="0"/>
              <a:t>made</a:t>
            </a:r>
            <a:r>
              <a:rPr lang="de-DE" dirty="0" smtClean="0"/>
              <a:t> </a:t>
            </a:r>
            <a:r>
              <a:rPr lang="de-DE" dirty="0" err="1" smtClean="0"/>
              <a:t>considerable progress</a:t>
            </a:r>
            <a:r>
              <a:rPr lang="de-DE" dirty="0" smtClean="0"/>
              <a:t> in </a:t>
            </a:r>
            <a:r>
              <a:rPr lang="de-DE" dirty="0" err="1" smtClean="0"/>
              <a:t>recent</a:t>
            </a:r>
            <a:r>
              <a:rPr lang="de-DE" dirty="0" smtClean="0"/>
              <a:t> </a:t>
            </a:r>
            <a:r>
              <a:rPr lang="de-DE" dirty="0" err="1" smtClean="0"/>
              <a:t>years</a:t>
            </a:r>
            <a:r>
              <a:rPr lang="de-DE" dirty="0" smtClean="0"/>
              <a:t>.</a:t>
            </a:r>
          </a:p>
          <a:p>
            <a:pPr lvl="1"/>
            <a:r>
              <a:rPr lang="de-DE" dirty="0" smtClean="0"/>
              <a:t>Successful </a:t>
            </a:r>
            <a:r>
              <a:rPr lang="de-DE" dirty="0" err="1" smtClean="0"/>
              <a:t>projects</a:t>
            </a:r>
            <a:r>
              <a:rPr lang="de-DE" dirty="0" smtClean="0"/>
              <a:t> </a:t>
            </a:r>
            <a:r>
              <a:rPr lang="de-DE" dirty="0" err="1" smtClean="0"/>
              <a:t>have been funded</a:t>
            </a:r>
            <a:r>
              <a:rPr lang="de-DE" dirty="0" smtClean="0"/>
              <a:t> </a:t>
            </a:r>
            <a:r>
              <a:rPr lang="de-DE" dirty="0" err="1" smtClean="0"/>
              <a:t>by</a:t>
            </a:r>
            <a:r>
              <a:rPr lang="de-DE" dirty="0" smtClean="0"/>
              <a:t> </a:t>
            </a:r>
            <a:r>
              <a:rPr lang="de-DE" dirty="0" err="1" smtClean="0"/>
              <a:t>the</a:t>
            </a:r>
            <a:r>
              <a:rPr lang="de-DE" dirty="0" smtClean="0"/>
              <a:t> EU </a:t>
            </a:r>
            <a:r>
              <a:rPr lang="de-DE" dirty="0" err="1" smtClean="0"/>
              <a:t>and</a:t>
            </a:r>
            <a:r>
              <a:rPr lang="de-DE" dirty="0" smtClean="0"/>
              <a:t> national </a:t>
            </a:r>
            <a:r>
              <a:rPr lang="de-DE" dirty="0" err="1" smtClean="0"/>
              <a:t>programs</a:t>
            </a:r>
            <a:r>
              <a:rPr lang="de-DE" dirty="0" smtClean="0"/>
              <a:t>. </a:t>
            </a:r>
          </a:p>
          <a:p>
            <a:pPr lvl="1"/>
            <a:r>
              <a:rPr lang="de-DE" dirty="0" smtClean="0"/>
              <a:t>But: </a:t>
            </a:r>
            <a:r>
              <a:rPr lang="de-DE" b="1" dirty="0" smtClean="0"/>
              <a:t>the </a:t>
            </a:r>
            <a:r>
              <a:rPr lang="de-DE" b="1" dirty="0" err="1" smtClean="0"/>
              <a:t>pace</a:t>
            </a:r>
            <a:r>
              <a:rPr lang="de-DE" b="1" dirty="0" smtClean="0"/>
              <a:t> </a:t>
            </a:r>
            <a:r>
              <a:rPr lang="de-DE" b="1" dirty="0" err="1" smtClean="0"/>
              <a:t>of</a:t>
            </a:r>
            <a:r>
              <a:rPr lang="de-DE" b="1" dirty="0" smtClean="0"/>
              <a:t> </a:t>
            </a:r>
            <a:r>
              <a:rPr lang="de-DE" b="1" dirty="0" err="1" smtClean="0"/>
              <a:t>progress</a:t>
            </a:r>
            <a:r>
              <a:rPr lang="de-DE" b="1" dirty="0" smtClean="0"/>
              <a:t> </a:t>
            </a:r>
            <a:r>
              <a:rPr lang="de-DE" b="1" dirty="0" err="1" smtClean="0"/>
              <a:t>is</a:t>
            </a:r>
            <a:r>
              <a:rPr lang="de-DE" b="1" dirty="0" smtClean="0"/>
              <a:t> not fast </a:t>
            </a:r>
            <a:r>
              <a:rPr lang="de-DE" b="1" dirty="0" err="1" smtClean="0"/>
              <a:t>enough</a:t>
            </a:r>
            <a:r>
              <a:rPr lang="de-DE" b="1" dirty="0" smtClean="0"/>
              <a:t> </a:t>
            </a:r>
            <a:r>
              <a:rPr lang="de-DE" b="1" dirty="0" err="1" smtClean="0"/>
              <a:t>to</a:t>
            </a:r>
            <a:r>
              <a:rPr lang="de-DE" b="1" dirty="0" smtClean="0"/>
              <a:t> </a:t>
            </a:r>
            <a:r>
              <a:rPr lang="de-DE" b="1" dirty="0" err="1" smtClean="0"/>
              <a:t>meet the three challenges</a:t>
            </a:r>
            <a:r>
              <a:rPr lang="de-DE" b="1" dirty="0" smtClean="0"/>
              <a:t> </a:t>
            </a:r>
            <a:r>
              <a:rPr lang="de-DE" b="1" dirty="0" err="1" smtClean="0"/>
              <a:t>within</a:t>
            </a:r>
            <a:r>
              <a:rPr lang="de-DE" b="1" dirty="0" smtClean="0"/>
              <a:t> </a:t>
            </a:r>
            <a:r>
              <a:rPr lang="de-DE" b="1" dirty="0" err="1" smtClean="0"/>
              <a:t>the</a:t>
            </a:r>
            <a:r>
              <a:rPr lang="de-DE" b="1" dirty="0" smtClean="0"/>
              <a:t> </a:t>
            </a:r>
            <a:r>
              <a:rPr lang="de-DE" b="1" dirty="0" err="1" smtClean="0"/>
              <a:t>next</a:t>
            </a:r>
            <a:r>
              <a:rPr lang="de-DE" b="1" dirty="0" smtClean="0"/>
              <a:t> 10-20 </a:t>
            </a:r>
            <a:r>
              <a:rPr lang="de-DE" b="1" dirty="0" err="1" smtClean="0"/>
              <a:t>years</a:t>
            </a:r>
            <a:r>
              <a:rPr lang="de-DE" b="1" dirty="0" smtClean="0"/>
              <a:t>.</a:t>
            </a:r>
          </a:p>
          <a:p>
            <a:r>
              <a:rPr lang="de-DE" dirty="0" smtClean="0"/>
              <a:t>Can progress be accelerated?</a:t>
            </a:r>
          </a:p>
          <a:p>
            <a:pPr lvl="1"/>
            <a:r>
              <a:rPr lang="de-DE" dirty="0" err="1" smtClean="0"/>
              <a:t>Yes. But only if the relevant stakeholders</a:t>
            </a:r>
            <a:r>
              <a:rPr lang="de-DE" dirty="0" smtClean="0"/>
              <a:t> </a:t>
            </a:r>
            <a:r>
              <a:rPr lang="de-DE" dirty="0" err="1" smtClean="0"/>
              <a:t>such as research communities, LT</a:t>
            </a:r>
            <a:r>
              <a:rPr lang="de-DE" dirty="0" smtClean="0"/>
              <a:t> </a:t>
            </a:r>
            <a:r>
              <a:rPr lang="de-DE" dirty="0" err="1" smtClean="0"/>
              <a:t>industry</a:t>
            </a:r>
            <a:r>
              <a:rPr lang="de-DE" dirty="0" smtClean="0"/>
              <a:t>, user industries, </a:t>
            </a:r>
            <a:r>
              <a:rPr lang="de-DE" dirty="0" err="1" smtClean="0"/>
              <a:t>language</a:t>
            </a:r>
            <a:r>
              <a:rPr lang="de-DE" dirty="0" smtClean="0"/>
              <a:t> </a:t>
            </a:r>
            <a:r>
              <a:rPr lang="de-DE" dirty="0" err="1" smtClean="0"/>
              <a:t>communitites</a:t>
            </a:r>
            <a:r>
              <a:rPr lang="de-DE" dirty="0" smtClean="0"/>
              <a:t>, funding programs and policy makers team up for a dedicated major push.</a:t>
            </a:r>
          </a:p>
          <a:p>
            <a:r>
              <a:rPr lang="de-DE" b="1" dirty="0" err="1" smtClean="0"/>
              <a:t>We</a:t>
            </a:r>
            <a:r>
              <a:rPr lang="de-DE" b="1" dirty="0" smtClean="0"/>
              <a:t> </a:t>
            </a:r>
            <a:r>
              <a:rPr lang="de-DE" b="1" dirty="0" err="1" smtClean="0"/>
              <a:t>need</a:t>
            </a:r>
            <a:r>
              <a:rPr lang="de-DE" b="1" dirty="0" smtClean="0"/>
              <a:t> an alliance of stakeholders dedicated to a large </a:t>
            </a:r>
            <a:r>
              <a:rPr lang="de-DE" b="1" dirty="0" err="1" smtClean="0"/>
              <a:t>concerted</a:t>
            </a:r>
            <a:r>
              <a:rPr lang="de-DE" b="1" dirty="0" smtClean="0"/>
              <a:t> </a:t>
            </a:r>
            <a:r>
              <a:rPr lang="de-DE" b="1" dirty="0" err="1" smtClean="0"/>
              <a:t>effort.</a:t>
            </a:r>
            <a:endParaRPr lang="en-US" b="1" dirty="0"/>
          </a:p>
        </p:txBody>
      </p:sp>
      <p:sp>
        <p:nvSpPr>
          <p:cNvPr id="4" name="Foliennummernplatzhalter 3"/>
          <p:cNvSpPr>
            <a:spLocks noGrp="1"/>
          </p:cNvSpPr>
          <p:nvPr>
            <p:ph type="sldNum" sz="quarter" idx="12"/>
          </p:nvPr>
        </p:nvSpPr>
        <p:spPr/>
        <p:txBody>
          <a:bodyPr/>
          <a:lstStyle/>
          <a:p>
            <a:fld id="{8370F8AF-D092-8B47-89A9-E811B9864AF8}"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descr="EU_MAP_27.jpg"/>
          <p:cNvPicPr>
            <a:picLocks noGrp="1" noChangeAspect="1"/>
          </p:cNvPicPr>
          <p:nvPr>
            <p:ph idx="1"/>
          </p:nvPr>
        </p:nvPicPr>
        <p:blipFill>
          <a:blip r:embed="rId2"/>
          <a:srcRect t="-776" b="-47"/>
          <a:stretch>
            <a:fillRect/>
          </a:stretch>
        </p:blipFill>
        <p:spPr>
          <a:xfrm>
            <a:off x="1892300" y="1371600"/>
            <a:ext cx="5257800" cy="4770967"/>
          </a:xfrm>
        </p:spPr>
      </p:pic>
      <p:sp>
        <p:nvSpPr>
          <p:cNvPr id="4" name="Foliennummernplatzhalter 3"/>
          <p:cNvSpPr>
            <a:spLocks noGrp="1"/>
          </p:cNvSpPr>
          <p:nvPr>
            <p:ph type="sldNum" sz="quarter" idx="12"/>
          </p:nvPr>
        </p:nvSpPr>
        <p:spPr/>
        <p:txBody>
          <a:bodyPr/>
          <a:lstStyle/>
          <a:p>
            <a:fld id="{8370F8AF-D092-8B47-89A9-E811B9864AF8}"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fld id="{8370F8AF-D092-8B47-89A9-E811B9864AF8}" type="slidenum">
              <a:rPr lang="en-US" smtClean="0"/>
              <a:pPr/>
              <a:t>9</a:t>
            </a:fld>
            <a:endParaRPr lang="en-US" dirty="0"/>
          </a:p>
        </p:txBody>
      </p:sp>
      <p:pic>
        <p:nvPicPr>
          <p:cNvPr id="5" name="Inhaltsplatzhalter 4" descr="EU_MAP_27.jpg"/>
          <p:cNvPicPr>
            <a:picLocks noGrp="1" noChangeAspect="1"/>
          </p:cNvPicPr>
          <p:nvPr>
            <p:ph idx="1"/>
          </p:nvPr>
        </p:nvPicPr>
        <p:blipFill>
          <a:blip r:embed="rId2"/>
          <a:srcRect l="33575" t="47533" r="21498" b="670"/>
          <a:stretch>
            <a:fillRect/>
          </a:stretch>
        </p:blipFill>
        <p:spPr>
          <a:xfrm>
            <a:off x="2133600" y="1522907"/>
            <a:ext cx="4419600" cy="4585793"/>
          </a:xfrm>
          <a:ln>
            <a:solidFill>
              <a:schemeClr val="bg1">
                <a:lumMod val="65000"/>
              </a:schemeClr>
            </a:solidFill>
          </a:ln>
        </p:spPr>
      </p:pic>
      <p:sp>
        <p:nvSpPr>
          <p:cNvPr id="6" name="Pfeil nach links 5"/>
          <p:cNvSpPr/>
          <p:nvPr/>
        </p:nvSpPr>
        <p:spPr>
          <a:xfrm rot="2051676" flipH="1">
            <a:off x="4051300" y="3911601"/>
            <a:ext cx="609600" cy="342900"/>
          </a:xfrm>
          <a:prstGeom prst="leftArrow">
            <a:avLst/>
          </a:prstGeom>
          <a:gradFill>
            <a:gsLst>
              <a:gs pos="0">
                <a:srgbClr val="800000"/>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Office Them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Office Theme">
      <a:majorFont>
        <a:latin typeface=""/>
        <a:ea typeface="ヒラギノ角ゴ Pro W3"/>
        <a:cs typeface="ヒラギノ角ゴ Pro W3"/>
      </a:majorFont>
      <a:minorFont>
        <a:latin typeface=""/>
        <a:ea typeface="ヒラギノ角ゴ Pro W3"/>
        <a:cs typeface="ヒラギノ角ゴ Pro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meta-net_template</Template>
  <TotalTime>0</TotalTime>
  <Words>2552</Words>
  <Application>Microsoft Macintosh PowerPoint</Application>
  <PresentationFormat>Bildschirmpräsentation (4:3)</PresentationFormat>
  <Paragraphs>387</Paragraphs>
  <Slides>46</Slides>
  <Notes>2</Notes>
  <HiddenSlides>0</HiddenSlides>
  <MMClips>0</MMClips>
  <ScaleCrop>false</ScaleCrop>
  <HeadingPairs>
    <vt:vector size="6" baseType="variant">
      <vt:variant>
        <vt:lpstr>Entwurfsvorlage</vt:lpstr>
      </vt:variant>
      <vt:variant>
        <vt:i4>1</vt:i4>
      </vt:variant>
      <vt:variant>
        <vt:lpstr>Verknüpfungen</vt:lpstr>
      </vt:variant>
      <vt:variant>
        <vt:i4>2</vt:i4>
      </vt:variant>
      <vt:variant>
        <vt:lpstr>Folientitel</vt:lpstr>
      </vt:variant>
      <vt:variant>
        <vt:i4>46</vt:i4>
      </vt:variant>
    </vt:vector>
  </HeadingPairs>
  <TitlesOfParts>
    <vt:vector size="49" baseType="lpstr">
      <vt:lpstr>5_Office Theme</vt:lpstr>
      <vt:lpstr>???</vt:lpstr>
      <vt:lpstr>???</vt:lpstr>
      <vt:lpstr>Folie 1</vt:lpstr>
      <vt:lpstr>Folie 2</vt:lpstr>
      <vt:lpstr>Brief Overview</vt:lpstr>
      <vt:lpstr>A Socioeconomic Problem</vt:lpstr>
      <vt:lpstr>Major Challenges</vt:lpstr>
      <vt:lpstr>Motivation: A Conflict of Goals?</vt:lpstr>
      <vt:lpstr>Starting Point</vt:lpstr>
      <vt:lpstr>Folie 8</vt:lpstr>
      <vt:lpstr>Folie 9</vt:lpstr>
      <vt:lpstr>Folie 10</vt:lpstr>
      <vt:lpstr>Folie 11</vt:lpstr>
      <vt:lpstr>The Lyulin Highway</vt:lpstr>
      <vt:lpstr>What the hell...</vt:lpstr>
      <vt:lpstr>One more Question</vt:lpstr>
      <vt:lpstr>Our Mission</vt:lpstr>
      <vt:lpstr>Old Proverb</vt:lpstr>
      <vt:lpstr>A Simple Mechanism</vt:lpstr>
      <vt:lpstr>Examples from other Fields</vt:lpstr>
      <vt:lpstr>Multilingual Europe Technology Alliance</vt:lpstr>
      <vt:lpstr>META-NET is ...</vt:lpstr>
      <vt:lpstr>Initial Funding: T4ME</vt:lpstr>
      <vt:lpstr>Folie 22</vt:lpstr>
      <vt:lpstr>Three Lines of Action</vt:lpstr>
      <vt:lpstr>Folie 24</vt:lpstr>
      <vt:lpstr>Pillar III: Building the Community</vt:lpstr>
      <vt:lpstr>Planned Vision Groups</vt:lpstr>
      <vt:lpstr>Community Involvement in Planning/Visioning </vt:lpstr>
      <vt:lpstr>Folie 28</vt:lpstr>
      <vt:lpstr>Danger</vt:lpstr>
      <vt:lpstr>Provocation</vt:lpstr>
      <vt:lpstr>Folie 31</vt:lpstr>
      <vt:lpstr>Folie 32</vt:lpstr>
      <vt:lpstr>Folie 33</vt:lpstr>
      <vt:lpstr>Folie 34</vt:lpstr>
      <vt:lpstr>First step: META-SHARE </vt:lpstr>
      <vt:lpstr>Intended Properties of META-SHARE</vt:lpstr>
      <vt:lpstr>Action Line Building Bridges</vt:lpstr>
      <vt:lpstr>Folie 38</vt:lpstr>
      <vt:lpstr>The Virtual Information Center (VIC)</vt:lpstr>
      <vt:lpstr>Why should YOU participate</vt:lpstr>
      <vt:lpstr>How can YOU participate (1)</vt:lpstr>
      <vt:lpstr>How can YOU participate (2)</vt:lpstr>
      <vt:lpstr>Where to Start</vt:lpstr>
      <vt:lpstr>Folie 44</vt:lpstr>
      <vt:lpstr>Folie 45</vt:lpstr>
      <vt:lpstr>Folie 46</vt:lpstr>
    </vt:vector>
  </TitlesOfParts>
  <Company>DFKI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Brigitte Joerg</dc:creator>
  <cp:lastModifiedBy>Hans Uszkoreit</cp:lastModifiedBy>
  <cp:revision>151</cp:revision>
  <dcterms:created xsi:type="dcterms:W3CDTF">2010-06-04T06:12:57Z</dcterms:created>
  <dcterms:modified xsi:type="dcterms:W3CDTF">2010-06-04T11:18:35Z</dcterms:modified>
</cp:coreProperties>
</file>