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1"/>
  </p:notesMasterIdLst>
  <p:sldIdLst>
    <p:sldId id="269" r:id="rId2"/>
    <p:sldId id="270" r:id="rId3"/>
    <p:sldId id="271" r:id="rId4"/>
    <p:sldId id="272" r:id="rId5"/>
    <p:sldId id="277" r:id="rId6"/>
    <p:sldId id="278" r:id="rId7"/>
    <p:sldId id="279" r:id="rId8"/>
    <p:sldId id="281" r:id="rId9"/>
    <p:sldId id="276"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37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B7F425-B798-4EA0-8CF5-5B232556EA98}" type="datetimeFigureOut">
              <a:rPr lang="nl-NL" smtClean="0"/>
              <a:pPr/>
              <a:t>7-6-2010</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954C3B-1B4E-46A8-9C8C-4000B7EAEA04}" type="slidenum">
              <a:rPr lang="nl-NL" smtClean="0"/>
              <a:pPr/>
              <a:t>‹#›</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1733550" y="2847975"/>
            <a:ext cx="9144000" cy="0"/>
          </a:xfrm>
          <a:prstGeom prst="rect">
            <a:avLst/>
          </a:prstGeom>
          <a:noFill/>
          <a:ln w="9525">
            <a:noFill/>
            <a:miter lim="800000"/>
            <a:headEnd/>
            <a:tailEnd/>
          </a:ln>
          <a:effectLst/>
        </p:spPr>
        <p:txBody>
          <a:bodyPr>
            <a:spAutoFit/>
          </a:bodyPr>
          <a:lstStyle/>
          <a:p>
            <a:pPr algn="ctr" fontAlgn="base">
              <a:spcBef>
                <a:spcPct val="0"/>
              </a:spcBef>
              <a:spcAft>
                <a:spcPct val="0"/>
              </a:spcAft>
              <a:defRPr/>
            </a:pPr>
            <a:endParaRPr lang="nl-NL" sz="1600" b="1">
              <a:solidFill>
                <a:srgbClr val="000000"/>
              </a:solidFill>
            </a:endParaRPr>
          </a:p>
        </p:txBody>
      </p:sp>
      <p:sp>
        <p:nvSpPr>
          <p:cNvPr id="6" name="Line 6"/>
          <p:cNvSpPr>
            <a:spLocks noChangeShapeType="1"/>
          </p:cNvSpPr>
          <p:nvPr userDrawn="1"/>
        </p:nvSpPr>
        <p:spPr bwMode="auto">
          <a:xfrm>
            <a:off x="914400" y="1447800"/>
            <a:ext cx="0" cy="1905000"/>
          </a:xfrm>
          <a:prstGeom prst="line">
            <a:avLst/>
          </a:prstGeom>
          <a:noFill/>
          <a:ln w="38100">
            <a:solidFill>
              <a:srgbClr val="345F98"/>
            </a:solidFill>
            <a:round/>
            <a:headEnd/>
            <a:tailEnd/>
          </a:ln>
          <a:effectLst/>
        </p:spPr>
        <p:txBody>
          <a:bodyPr/>
          <a:lstStyle/>
          <a:p>
            <a:pPr algn="ctr" fontAlgn="base">
              <a:spcBef>
                <a:spcPct val="0"/>
              </a:spcBef>
              <a:spcAft>
                <a:spcPct val="0"/>
              </a:spcAft>
              <a:defRPr/>
            </a:pPr>
            <a:endParaRPr lang="nl-NL" sz="1600" b="1">
              <a:solidFill>
                <a:srgbClr val="000000"/>
              </a:solidFill>
            </a:endParaRPr>
          </a:p>
        </p:txBody>
      </p:sp>
      <p:sp>
        <p:nvSpPr>
          <p:cNvPr id="7" name="Line 7"/>
          <p:cNvSpPr>
            <a:spLocks noChangeShapeType="1"/>
          </p:cNvSpPr>
          <p:nvPr userDrawn="1"/>
        </p:nvSpPr>
        <p:spPr bwMode="auto">
          <a:xfrm>
            <a:off x="1981200" y="3886200"/>
            <a:ext cx="0" cy="1219200"/>
          </a:xfrm>
          <a:prstGeom prst="line">
            <a:avLst/>
          </a:prstGeom>
          <a:noFill/>
          <a:ln w="38100">
            <a:solidFill>
              <a:srgbClr val="CC0099"/>
            </a:solidFill>
            <a:round/>
            <a:headEnd/>
            <a:tailEnd/>
          </a:ln>
          <a:effectLst/>
        </p:spPr>
        <p:txBody>
          <a:bodyPr/>
          <a:lstStyle/>
          <a:p>
            <a:pPr algn="ctr" fontAlgn="base">
              <a:spcBef>
                <a:spcPct val="0"/>
              </a:spcBef>
              <a:spcAft>
                <a:spcPct val="0"/>
              </a:spcAft>
              <a:defRPr/>
            </a:pPr>
            <a:endParaRPr lang="nl-NL" sz="1600" b="1">
              <a:solidFill>
                <a:srgbClr val="000000"/>
              </a:solidFill>
            </a:endParaRPr>
          </a:p>
        </p:txBody>
      </p:sp>
      <p:sp>
        <p:nvSpPr>
          <p:cNvPr id="7170" name="Rectangle 2"/>
          <p:cNvSpPr>
            <a:spLocks noGrp="1" noChangeArrowheads="1"/>
          </p:cNvSpPr>
          <p:nvPr>
            <p:ph type="ctrTitle"/>
          </p:nvPr>
        </p:nvSpPr>
        <p:spPr>
          <a:xfrm>
            <a:off x="914400" y="1524000"/>
            <a:ext cx="7623175" cy="1752600"/>
          </a:xfrm>
        </p:spPr>
        <p:txBody>
          <a:bodyPr/>
          <a:lstStyle>
            <a:lvl1pPr>
              <a:defRPr sz="4200"/>
            </a:lvl1pPr>
          </a:lstStyle>
          <a:p>
            <a:r>
              <a:rPr lang="en-US" altLang="en-US"/>
              <a:t>Click to edit Master title style</a:t>
            </a:r>
          </a:p>
        </p:txBody>
      </p:sp>
      <p:sp>
        <p:nvSpPr>
          <p:cNvPr id="71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pic>
        <p:nvPicPr>
          <p:cNvPr id="8" name="Picture 7" descr="hand_drawn_TAUS_logo.tif"/>
          <p:cNvPicPr>
            <a:picLocks noChangeAspect="1"/>
          </p:cNvPicPr>
          <p:nvPr userDrawn="1"/>
        </p:nvPicPr>
        <p:blipFill>
          <a:blip r:embed="rId2" cstate="print"/>
          <a:stretch>
            <a:fillRect/>
          </a:stretch>
        </p:blipFill>
        <p:spPr>
          <a:xfrm>
            <a:off x="6934200" y="6200488"/>
            <a:ext cx="1953768" cy="41976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sldNum" sz="quarter" idx="10"/>
          </p:nvPr>
        </p:nvSpPr>
        <p:spPr>
          <a:ln/>
        </p:spPr>
        <p:txBody>
          <a:bodyPr/>
          <a:lstStyle>
            <a:lvl1pPr>
              <a:defRPr/>
            </a:lvl1pPr>
          </a:lstStyle>
          <a:p>
            <a:pPr>
              <a:defRPr/>
            </a:pPr>
            <a:fld id="{FA5EEF0F-0C0D-4E13-9EE4-C8AAA3F26F35}"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sldNum" sz="quarter" idx="10"/>
          </p:nvPr>
        </p:nvSpPr>
        <p:spPr>
          <a:ln/>
        </p:spPr>
        <p:txBody>
          <a:bodyPr/>
          <a:lstStyle>
            <a:lvl1pPr>
              <a:defRPr/>
            </a:lvl1pPr>
          </a:lstStyle>
          <a:p>
            <a:pPr>
              <a:defRPr/>
            </a:pPr>
            <a:fld id="{39F5646A-3CA9-4B98-B2C3-9ABA6D755C1C}"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Rectangle 4"/>
          <p:cNvSpPr>
            <a:spLocks noGrp="1" noChangeArrowheads="1"/>
          </p:cNvSpPr>
          <p:nvPr>
            <p:ph type="sldNum" sz="quarter" idx="10"/>
          </p:nvPr>
        </p:nvSpPr>
        <p:spPr>
          <a:ln/>
        </p:spPr>
        <p:txBody>
          <a:bodyPr/>
          <a:lstStyle>
            <a:lvl1pPr>
              <a:defRPr/>
            </a:lvl1pPr>
          </a:lstStyle>
          <a:p>
            <a:pPr>
              <a:defRPr/>
            </a:pPr>
            <a:fld id="{4A172A03-6BB1-41F2-9CAC-4D8EE488CAE9}"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nl-NL"/>
          </a:p>
        </p:txBody>
      </p:sp>
      <p:sp>
        <p:nvSpPr>
          <p:cNvPr id="3" name="Chart Placeholder 2"/>
          <p:cNvSpPr>
            <a:spLocks noGrp="1"/>
          </p:cNvSpPr>
          <p:nvPr>
            <p:ph type="chart" idx="1"/>
          </p:nvPr>
        </p:nvSpPr>
        <p:spPr>
          <a:xfrm>
            <a:off x="457200" y="1600200"/>
            <a:ext cx="8229600" cy="4530725"/>
          </a:xfrm>
        </p:spPr>
        <p:txBody>
          <a:bodyPr/>
          <a:lstStyle/>
          <a:p>
            <a:pPr lvl="0"/>
            <a:endParaRPr lang="nl-NL"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736625CF-2BA0-4A2A-A954-20A58E373ECE}"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nl-NL"/>
          </a:p>
        </p:txBody>
      </p:sp>
      <p:sp>
        <p:nvSpPr>
          <p:cNvPr id="3" name="Table Placeholder 2"/>
          <p:cNvSpPr>
            <a:spLocks noGrp="1"/>
          </p:cNvSpPr>
          <p:nvPr>
            <p:ph type="tbl" idx="1"/>
          </p:nvPr>
        </p:nvSpPr>
        <p:spPr>
          <a:xfrm>
            <a:off x="457200" y="1600200"/>
            <a:ext cx="8229600" cy="4530725"/>
          </a:xfrm>
        </p:spPr>
        <p:txBody>
          <a:bodyPr/>
          <a:lstStyle/>
          <a:p>
            <a:pPr lvl="0"/>
            <a:endParaRPr lang="nl-NL"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A3E9A541-9EB9-42E8-B5BB-7243A1539711}"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sldNum" sz="quarter" idx="10"/>
          </p:nvPr>
        </p:nvSpPr>
        <p:spPr>
          <a:ln/>
        </p:spPr>
        <p:txBody>
          <a:bodyPr/>
          <a:lstStyle>
            <a:lvl1pPr>
              <a:defRPr/>
            </a:lvl1pPr>
          </a:lstStyle>
          <a:p>
            <a:pPr>
              <a:defRPr/>
            </a:pPr>
            <a:fld id="{5FDCBDFD-2126-4E2F-853E-63CE628FFCC0}"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70CE5F95-EED0-426A-8B5B-997EF125903A}"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Rectangle 4"/>
          <p:cNvSpPr>
            <a:spLocks noGrp="1" noChangeArrowheads="1"/>
          </p:cNvSpPr>
          <p:nvPr>
            <p:ph type="sldNum" sz="quarter" idx="10"/>
          </p:nvPr>
        </p:nvSpPr>
        <p:spPr>
          <a:ln/>
        </p:spPr>
        <p:txBody>
          <a:bodyPr/>
          <a:lstStyle>
            <a:lvl1pPr>
              <a:defRPr/>
            </a:lvl1pPr>
          </a:lstStyle>
          <a:p>
            <a:pPr>
              <a:defRPr/>
            </a:pPr>
            <a:fld id="{CDEA5DF4-C16C-49AA-B829-05C239766FFC}"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Rectangle 4"/>
          <p:cNvSpPr>
            <a:spLocks noGrp="1" noChangeArrowheads="1"/>
          </p:cNvSpPr>
          <p:nvPr>
            <p:ph type="sldNum" sz="quarter" idx="10"/>
          </p:nvPr>
        </p:nvSpPr>
        <p:spPr>
          <a:ln/>
        </p:spPr>
        <p:txBody>
          <a:bodyPr/>
          <a:lstStyle>
            <a:lvl1pPr>
              <a:defRPr/>
            </a:lvl1pPr>
          </a:lstStyle>
          <a:p>
            <a:pPr>
              <a:defRPr/>
            </a:pPr>
            <a:fld id="{730C1615-F3A5-407D-92A9-99A5A37AF669}"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Rectangle 4"/>
          <p:cNvSpPr>
            <a:spLocks noGrp="1" noChangeArrowheads="1"/>
          </p:cNvSpPr>
          <p:nvPr>
            <p:ph type="sldNum" sz="quarter" idx="10"/>
          </p:nvPr>
        </p:nvSpPr>
        <p:spPr>
          <a:ln/>
        </p:spPr>
        <p:txBody>
          <a:bodyPr/>
          <a:lstStyle>
            <a:lvl1pPr>
              <a:defRPr/>
            </a:lvl1pPr>
          </a:lstStyle>
          <a:p>
            <a:pPr>
              <a:defRPr/>
            </a:pPr>
            <a:fld id="{769B234C-D01C-4BFB-94DD-456DCA9C8313}"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43E9B17-9004-407A-BE2A-D6E937B2C6F0}"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01D4B2A4-D481-42B9-AA28-6EF8D9229928}"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3FFDBD8E-15E5-4698-8390-DE0FC5155804}"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8" name="Rectangle 4"/>
          <p:cNvSpPr>
            <a:spLocks noGrp="1" noChangeArrowheads="1"/>
          </p:cNvSpPr>
          <p:nvPr>
            <p:ph type="sldNum" sz="quarter" idx="4"/>
          </p:nvPr>
        </p:nvSpPr>
        <p:spPr bwMode="auto">
          <a:xfrm>
            <a:off x="5334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mtClean="0"/>
            </a:lvl1pPr>
          </a:lstStyle>
          <a:p>
            <a:pPr fontAlgn="base">
              <a:spcBef>
                <a:spcPct val="0"/>
              </a:spcBef>
              <a:spcAft>
                <a:spcPct val="0"/>
              </a:spcAft>
              <a:defRPr/>
            </a:pPr>
            <a:fld id="{B40087DD-9644-4BFD-8B20-A3FE02050898}" type="slidenum">
              <a:rPr lang="en-US" altLang="en-US" sz="1600" b="1">
                <a:solidFill>
                  <a:srgbClr val="000000"/>
                </a:solidFill>
              </a:rPr>
              <a:pPr fontAlgn="base">
                <a:spcBef>
                  <a:spcPct val="0"/>
                </a:spcBef>
                <a:spcAft>
                  <a:spcPct val="0"/>
                </a:spcAft>
                <a:defRPr/>
              </a:pPr>
              <a:t>‹#›</a:t>
            </a:fld>
            <a:endParaRPr lang="en-US" altLang="en-US" sz="1600" b="1">
              <a:solidFill>
                <a:srgbClr val="000000"/>
              </a:solidFill>
            </a:endParaRPr>
          </a:p>
        </p:txBody>
      </p:sp>
      <p:sp>
        <p:nvSpPr>
          <p:cNvPr id="6149" name="Rectangle 5"/>
          <p:cNvSpPr>
            <a:spLocks noChangeArrowheads="1"/>
          </p:cNvSpPr>
          <p:nvPr/>
        </p:nvSpPr>
        <p:spPr bwMode="auto">
          <a:xfrm>
            <a:off x="1733550" y="2847975"/>
            <a:ext cx="9144000" cy="0"/>
          </a:xfrm>
          <a:prstGeom prst="rect">
            <a:avLst/>
          </a:prstGeom>
          <a:noFill/>
          <a:ln w="9525">
            <a:noFill/>
            <a:miter lim="800000"/>
            <a:headEnd/>
            <a:tailEnd/>
          </a:ln>
          <a:effectLst/>
        </p:spPr>
        <p:txBody>
          <a:bodyPr>
            <a:spAutoFit/>
          </a:bodyPr>
          <a:lstStyle/>
          <a:p>
            <a:pPr algn="ctr" fontAlgn="base">
              <a:spcBef>
                <a:spcPct val="0"/>
              </a:spcBef>
              <a:spcAft>
                <a:spcPct val="0"/>
              </a:spcAft>
              <a:defRPr/>
            </a:pPr>
            <a:endParaRPr lang="nl-NL" sz="1600" b="1">
              <a:solidFill>
                <a:srgbClr val="000000"/>
              </a:solidFill>
            </a:endParaRPr>
          </a:p>
        </p:txBody>
      </p:sp>
      <p:sp>
        <p:nvSpPr>
          <p:cNvPr id="6151" name="Line 7"/>
          <p:cNvSpPr>
            <a:spLocks noChangeShapeType="1"/>
          </p:cNvSpPr>
          <p:nvPr/>
        </p:nvSpPr>
        <p:spPr bwMode="auto">
          <a:xfrm>
            <a:off x="381000" y="304800"/>
            <a:ext cx="0" cy="6399213"/>
          </a:xfrm>
          <a:prstGeom prst="line">
            <a:avLst/>
          </a:prstGeom>
          <a:noFill/>
          <a:ln w="38100">
            <a:solidFill>
              <a:srgbClr val="345F98"/>
            </a:solidFill>
            <a:round/>
            <a:headEnd/>
            <a:tailEnd/>
          </a:ln>
          <a:effectLst/>
        </p:spPr>
        <p:txBody>
          <a:bodyPr/>
          <a:lstStyle/>
          <a:p>
            <a:pPr algn="ctr" fontAlgn="base">
              <a:spcBef>
                <a:spcPct val="0"/>
              </a:spcBef>
              <a:spcAft>
                <a:spcPct val="0"/>
              </a:spcAft>
              <a:defRPr/>
            </a:pPr>
            <a:endParaRPr lang="nl-NL" sz="1600" b="1">
              <a:solidFill>
                <a:srgbClr val="000000"/>
              </a:solidFill>
            </a:endParaRPr>
          </a:p>
        </p:txBody>
      </p:sp>
      <p:pic>
        <p:nvPicPr>
          <p:cNvPr id="8" name="Picture 7" descr="hand_drawn_TAUS_logo.tif"/>
          <p:cNvPicPr>
            <a:picLocks noChangeAspect="1"/>
          </p:cNvPicPr>
          <p:nvPr/>
        </p:nvPicPr>
        <p:blipFill>
          <a:blip r:embed="rId16" cstate="print"/>
          <a:stretch>
            <a:fillRect/>
          </a:stretch>
        </p:blipFill>
        <p:spPr>
          <a:xfrm>
            <a:off x="6934200" y="6200490"/>
            <a:ext cx="1953768" cy="419766"/>
          </a:xfrm>
          <a:prstGeom prst="rect">
            <a:avLst/>
          </a:prstGeom>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iming>
    <p:tnLst>
      <p:par>
        <p:cTn id="1" dur="indefinite" restart="never" nodeType="tmRoot"/>
      </p:par>
    </p:tnLst>
  </p:timing>
  <p:txStyles>
    <p:titleStyle>
      <a:lvl1pPr algn="l" rtl="0" eaLnBrk="0" fontAlgn="base" hangingPunct="0">
        <a:spcBef>
          <a:spcPct val="0"/>
        </a:spcBef>
        <a:spcAft>
          <a:spcPct val="0"/>
        </a:spcAft>
        <a:defRPr sz="3400" b="1">
          <a:solidFill>
            <a:schemeClr val="bg2"/>
          </a:solidFill>
          <a:latin typeface="+mj-lt"/>
          <a:ea typeface="+mj-ea"/>
          <a:cs typeface="+mj-cs"/>
        </a:defRPr>
      </a:lvl1pPr>
      <a:lvl2pPr algn="l" rtl="0" eaLnBrk="0" fontAlgn="base" hangingPunct="0">
        <a:spcBef>
          <a:spcPct val="0"/>
        </a:spcBef>
        <a:spcAft>
          <a:spcPct val="0"/>
        </a:spcAft>
        <a:defRPr sz="3400" b="1">
          <a:solidFill>
            <a:schemeClr val="bg2"/>
          </a:solidFill>
          <a:latin typeface="Arial" charset="0"/>
        </a:defRPr>
      </a:lvl2pPr>
      <a:lvl3pPr algn="l" rtl="0" eaLnBrk="0" fontAlgn="base" hangingPunct="0">
        <a:spcBef>
          <a:spcPct val="0"/>
        </a:spcBef>
        <a:spcAft>
          <a:spcPct val="0"/>
        </a:spcAft>
        <a:defRPr sz="3400" b="1">
          <a:solidFill>
            <a:schemeClr val="bg2"/>
          </a:solidFill>
          <a:latin typeface="Arial" charset="0"/>
        </a:defRPr>
      </a:lvl3pPr>
      <a:lvl4pPr algn="l" rtl="0" eaLnBrk="0" fontAlgn="base" hangingPunct="0">
        <a:spcBef>
          <a:spcPct val="0"/>
        </a:spcBef>
        <a:spcAft>
          <a:spcPct val="0"/>
        </a:spcAft>
        <a:defRPr sz="3400" b="1">
          <a:solidFill>
            <a:schemeClr val="bg2"/>
          </a:solidFill>
          <a:latin typeface="Arial" charset="0"/>
        </a:defRPr>
      </a:lvl4pPr>
      <a:lvl5pPr algn="l" rtl="0" eaLnBrk="0" fontAlgn="base" hangingPunct="0">
        <a:spcBef>
          <a:spcPct val="0"/>
        </a:spcBef>
        <a:spcAft>
          <a:spcPct val="0"/>
        </a:spcAft>
        <a:defRPr sz="3400" b="1">
          <a:solidFill>
            <a:schemeClr val="bg2"/>
          </a:solidFill>
          <a:latin typeface="Arial" charset="0"/>
        </a:defRPr>
      </a:lvl5pPr>
      <a:lvl6pPr marL="457200" algn="l" rtl="0" fontAlgn="base">
        <a:spcBef>
          <a:spcPct val="0"/>
        </a:spcBef>
        <a:spcAft>
          <a:spcPct val="0"/>
        </a:spcAft>
        <a:defRPr sz="3400" b="1">
          <a:solidFill>
            <a:schemeClr val="bg2"/>
          </a:solidFill>
          <a:latin typeface="Arial" charset="0"/>
        </a:defRPr>
      </a:lvl6pPr>
      <a:lvl7pPr marL="914400" algn="l" rtl="0" fontAlgn="base">
        <a:spcBef>
          <a:spcPct val="0"/>
        </a:spcBef>
        <a:spcAft>
          <a:spcPct val="0"/>
        </a:spcAft>
        <a:defRPr sz="3400" b="1">
          <a:solidFill>
            <a:schemeClr val="bg2"/>
          </a:solidFill>
          <a:latin typeface="Arial" charset="0"/>
        </a:defRPr>
      </a:lvl7pPr>
      <a:lvl8pPr marL="1371600" algn="l" rtl="0" fontAlgn="base">
        <a:spcBef>
          <a:spcPct val="0"/>
        </a:spcBef>
        <a:spcAft>
          <a:spcPct val="0"/>
        </a:spcAft>
        <a:defRPr sz="3400" b="1">
          <a:solidFill>
            <a:schemeClr val="bg2"/>
          </a:solidFill>
          <a:latin typeface="Arial" charset="0"/>
        </a:defRPr>
      </a:lvl8pPr>
      <a:lvl9pPr marL="1828800" algn="l" rtl="0" fontAlgn="base">
        <a:spcBef>
          <a:spcPct val="0"/>
        </a:spcBef>
        <a:spcAft>
          <a:spcPct val="0"/>
        </a:spcAft>
        <a:defRPr sz="3400" b="1">
          <a:solidFill>
            <a:schemeClr val="bg2"/>
          </a:solidFill>
          <a:latin typeface="Arial" charset="0"/>
        </a:defRPr>
      </a:lvl9pPr>
    </p:titleStyle>
    <p:bodyStyle>
      <a:lvl1pPr marL="342900" indent="-342900" algn="l" rtl="0" eaLnBrk="0" fontAlgn="base" hangingPunct="0">
        <a:spcBef>
          <a:spcPct val="20000"/>
        </a:spcBef>
        <a:spcAft>
          <a:spcPct val="0"/>
        </a:spcAft>
        <a:buClr>
          <a:srgbClr val="FE000C"/>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rgbClr val="FE000C"/>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rgbClr val="FE000C"/>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rgbClr val="FE000C"/>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rgbClr val="FE000C"/>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rgbClr val="FE000C"/>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rgbClr val="FE000C"/>
        </a:buClr>
        <a:buSzPct val="75000"/>
        <a:buFont typeface="Wingdings" pitchFamily="2" charset="2"/>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57188" y="285750"/>
            <a:ext cx="8229600" cy="642938"/>
          </a:xfrm>
          <a:prstGeom prst="rect">
            <a:avLst/>
          </a:prstGeom>
          <a:noFill/>
          <a:ln w="9525">
            <a:noFill/>
            <a:miter lim="800000"/>
            <a:headEnd/>
            <a:tailEnd/>
          </a:ln>
        </p:spPr>
        <p:txBody>
          <a:bodyPr/>
          <a:lstStyle/>
          <a:p>
            <a:pPr algn="l" rtl="0" eaLnBrk="0" fontAlgn="base" hangingPunct="0">
              <a:spcBef>
                <a:spcPct val="0"/>
              </a:spcBef>
              <a:spcAft>
                <a:spcPct val="0"/>
              </a:spcAft>
              <a:defRPr/>
            </a:pPr>
            <a:r>
              <a:rPr lang="nl-NL" sz="3400" b="1" dirty="0">
                <a:solidFill>
                  <a:srgbClr val="5F5F5F"/>
                </a:solidFill>
                <a:latin typeface="Arial"/>
                <a:ea typeface="+mn-ea"/>
                <a:cs typeface="Arial" pitchFamily="34" charset="0"/>
              </a:rPr>
              <a:t>Implement an Industry Vision</a:t>
            </a:r>
          </a:p>
        </p:txBody>
      </p:sp>
      <p:sp>
        <p:nvSpPr>
          <p:cNvPr id="21507" name="TextBox 20"/>
          <p:cNvSpPr txBox="1">
            <a:spLocks noChangeArrowheads="1"/>
          </p:cNvSpPr>
          <p:nvPr/>
        </p:nvSpPr>
        <p:spPr bwMode="auto">
          <a:xfrm>
            <a:off x="357188" y="857250"/>
            <a:ext cx="8118475" cy="400050"/>
          </a:xfrm>
          <a:prstGeom prst="rect">
            <a:avLst/>
          </a:prstGeom>
          <a:noFill/>
          <a:ln w="9525">
            <a:noFill/>
            <a:miter lim="800000"/>
            <a:headEnd/>
            <a:tailEnd/>
          </a:ln>
        </p:spPr>
        <p:txBody>
          <a:bodyPr wrap="none">
            <a:spAutoFit/>
          </a:bodyPr>
          <a:lstStyle/>
          <a:p>
            <a:pPr algn="l" rtl="0" fontAlgn="base">
              <a:spcBef>
                <a:spcPct val="0"/>
              </a:spcBef>
              <a:spcAft>
                <a:spcPct val="0"/>
              </a:spcAft>
            </a:pPr>
            <a:r>
              <a:rPr lang="nl-NL" sz="2000" kern="1200">
                <a:solidFill>
                  <a:srgbClr val="000066"/>
                </a:solidFill>
                <a:latin typeface="Arial" pitchFamily="34" charset="0"/>
                <a:ea typeface="+mn-ea"/>
                <a:cs typeface="Arial" pitchFamily="34" charset="0"/>
              </a:rPr>
              <a:t>One global platform open to all stakeholders in the translation industry</a:t>
            </a:r>
          </a:p>
        </p:txBody>
      </p:sp>
      <p:pic>
        <p:nvPicPr>
          <p:cNvPr id="21508" name="Picture 5" descr="Cloud.JPG"/>
          <p:cNvPicPr>
            <a:picLocks noChangeAspect="1"/>
          </p:cNvPicPr>
          <p:nvPr/>
        </p:nvPicPr>
        <p:blipFill>
          <a:blip r:embed="rId2" cstate="print"/>
          <a:srcRect/>
          <a:stretch>
            <a:fillRect/>
          </a:stretch>
        </p:blipFill>
        <p:spPr bwMode="auto">
          <a:xfrm>
            <a:off x="500063" y="1238250"/>
            <a:ext cx="8358187" cy="48371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600" dirty="0" smtClean="0"/>
              <a:t>TDA Services</a:t>
            </a:r>
          </a:p>
        </p:txBody>
      </p:sp>
      <p:sp>
        <p:nvSpPr>
          <p:cNvPr id="28675" name="Rectangle 3"/>
          <p:cNvSpPr>
            <a:spLocks noGrp="1" noChangeArrowheads="1"/>
          </p:cNvSpPr>
          <p:nvPr>
            <p:ph type="body" idx="1"/>
          </p:nvPr>
        </p:nvSpPr>
        <p:spPr>
          <a:xfrm>
            <a:off x="642911" y="1714488"/>
            <a:ext cx="8015314" cy="4006862"/>
          </a:xfrm>
        </p:spPr>
        <p:txBody>
          <a:bodyPr/>
          <a:lstStyle/>
          <a:p>
            <a:pPr>
              <a:defRPr/>
            </a:pPr>
            <a:r>
              <a:rPr lang="en-US" sz="3200" dirty="0" smtClean="0"/>
              <a:t>TM Sharing Services </a:t>
            </a:r>
            <a:r>
              <a:rPr lang="en-US" sz="3200" dirty="0" smtClean="0">
                <a:solidFill>
                  <a:schemeClr val="tx1">
                    <a:lumMod val="50000"/>
                    <a:lumOff val="50000"/>
                  </a:schemeClr>
                </a:solidFill>
              </a:rPr>
              <a:t>– </a:t>
            </a:r>
            <a:r>
              <a:rPr lang="en-US" sz="3200" i="1" dirty="0" smtClean="0">
                <a:solidFill>
                  <a:schemeClr val="tx1">
                    <a:lumMod val="50000"/>
                    <a:lumOff val="50000"/>
                  </a:schemeClr>
                </a:solidFill>
              </a:rPr>
              <a:t>for members only</a:t>
            </a:r>
          </a:p>
          <a:p>
            <a:pPr lvl="1">
              <a:defRPr/>
            </a:pPr>
            <a:r>
              <a:rPr lang="en-US" sz="2400" dirty="0" smtClean="0"/>
              <a:t>Upload and download translation memories</a:t>
            </a:r>
          </a:p>
          <a:p>
            <a:pPr>
              <a:buFont typeface="Wingdings" pitchFamily="2" charset="2"/>
              <a:buNone/>
              <a:defRPr/>
            </a:pPr>
            <a:endParaRPr lang="nl-NL" sz="3200" dirty="0" smtClean="0"/>
          </a:p>
          <a:p>
            <a:pPr>
              <a:defRPr/>
            </a:pPr>
            <a:r>
              <a:rPr lang="nl-NL" sz="3200" dirty="0" smtClean="0"/>
              <a:t>Search </a:t>
            </a:r>
            <a:r>
              <a:rPr lang="nl-NL" sz="3200" i="1" dirty="0" smtClean="0">
                <a:solidFill>
                  <a:schemeClr val="tx1">
                    <a:lumMod val="50000"/>
                    <a:lumOff val="50000"/>
                  </a:schemeClr>
                </a:solidFill>
              </a:rPr>
              <a:t>– free &amp; open to the public</a:t>
            </a:r>
          </a:p>
          <a:p>
            <a:pPr lvl="1">
              <a:defRPr/>
            </a:pPr>
            <a:r>
              <a:rPr lang="en-US" sz="2400" dirty="0" smtClean="0"/>
              <a:t>Look-up translations of terms and phrases</a:t>
            </a:r>
          </a:p>
          <a:p>
            <a:pPr marL="0" indent="4763" eaLnBrk="1" hangingPunct="1">
              <a:lnSpc>
                <a:spcPct val="90000"/>
              </a:lnSpc>
              <a:buFont typeface="Wingdings" pitchFamily="2" charset="2"/>
              <a:buNone/>
              <a:defRPr/>
            </a:pPr>
            <a:endParaRPr lang="en-US" sz="3200" dirty="0" smtClean="0"/>
          </a:p>
          <a:p>
            <a:pPr marL="0" indent="4763" eaLnBrk="1" hangingPunct="1">
              <a:lnSpc>
                <a:spcPct val="90000"/>
              </a:lnSpc>
              <a:buFont typeface="Wingdings" pitchFamily="2" charset="2"/>
              <a:buNone/>
              <a:defRPr/>
            </a:pPr>
            <a:endParaRPr lang="en-US" sz="3200" dirty="0" smtClean="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600" dirty="0" smtClean="0"/>
              <a:t>Benefits of Search</a:t>
            </a:r>
          </a:p>
        </p:txBody>
      </p:sp>
      <p:sp>
        <p:nvSpPr>
          <p:cNvPr id="28675" name="Rectangle 3"/>
          <p:cNvSpPr>
            <a:spLocks noGrp="1" noChangeArrowheads="1"/>
          </p:cNvSpPr>
          <p:nvPr>
            <p:ph type="body" idx="1"/>
          </p:nvPr>
        </p:nvSpPr>
        <p:spPr>
          <a:xfrm>
            <a:off x="571472" y="1714488"/>
            <a:ext cx="8143932" cy="4006862"/>
          </a:xfrm>
        </p:spPr>
        <p:txBody>
          <a:bodyPr/>
          <a:lstStyle/>
          <a:p>
            <a:pPr lvl="1">
              <a:buFont typeface="Wingdings" pitchFamily="2" charset="2"/>
              <a:buChar char="Ø"/>
              <a:defRPr/>
            </a:pPr>
            <a:endParaRPr lang="en-US" sz="1200" i="1" dirty="0" smtClean="0">
              <a:solidFill>
                <a:schemeClr val="tx1">
                  <a:lumMod val="50000"/>
                  <a:lumOff val="50000"/>
                </a:schemeClr>
              </a:solidFill>
            </a:endParaRPr>
          </a:p>
          <a:p>
            <a:pPr>
              <a:defRPr/>
            </a:pPr>
            <a:r>
              <a:rPr lang="en-US" sz="2800" dirty="0" smtClean="0"/>
              <a:t>Increase quality and speed of translation</a:t>
            </a:r>
          </a:p>
          <a:p>
            <a:pPr>
              <a:defRPr/>
            </a:pPr>
            <a:r>
              <a:rPr lang="en-US" sz="2800" dirty="0" smtClean="0"/>
              <a:t>Resolve QA bottlenecks</a:t>
            </a:r>
          </a:p>
          <a:p>
            <a:pPr>
              <a:defRPr/>
            </a:pPr>
            <a:r>
              <a:rPr lang="en-US" sz="2800" dirty="0" smtClean="0"/>
              <a:t>Resource for support and engineering</a:t>
            </a:r>
          </a:p>
          <a:p>
            <a:pPr>
              <a:defRPr/>
            </a:pPr>
            <a:r>
              <a:rPr lang="en-US" sz="2800" dirty="0" smtClean="0"/>
              <a:t>Streamline industry terminology</a:t>
            </a:r>
          </a:p>
          <a:p>
            <a:pPr>
              <a:defRPr/>
            </a:pPr>
            <a:r>
              <a:rPr lang="en-US" sz="2800" dirty="0" smtClean="0"/>
              <a:t>Translators training and research</a:t>
            </a:r>
          </a:p>
          <a:p>
            <a:pPr marL="0" indent="4763" eaLnBrk="1" hangingPunct="1">
              <a:lnSpc>
                <a:spcPct val="150000"/>
              </a:lnSpc>
              <a:buFont typeface="Wingdings" pitchFamily="2" charset="2"/>
              <a:buNone/>
              <a:defRPr/>
            </a:pPr>
            <a:endParaRPr lang="en-US" sz="2400" dirty="0" smtClean="0"/>
          </a:p>
          <a:p>
            <a:pPr marL="0" indent="4763" eaLnBrk="1" hangingPunct="1">
              <a:lnSpc>
                <a:spcPct val="150000"/>
              </a:lnSpc>
              <a:buFont typeface="Wingdings" pitchFamily="2" charset="2"/>
              <a:buNone/>
              <a:defRPr/>
            </a:pPr>
            <a:endParaRPr lang="en-US" sz="2400" dirty="0" smtClean="0">
              <a:solidFill>
                <a:schemeClr val="bg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600" dirty="0" smtClean="0"/>
              <a:t>Benefits of TM Sharing</a:t>
            </a:r>
          </a:p>
        </p:txBody>
      </p:sp>
      <p:sp>
        <p:nvSpPr>
          <p:cNvPr id="28675" name="Rectangle 3"/>
          <p:cNvSpPr>
            <a:spLocks noGrp="1" noChangeArrowheads="1"/>
          </p:cNvSpPr>
          <p:nvPr>
            <p:ph type="body" idx="1"/>
          </p:nvPr>
        </p:nvSpPr>
        <p:spPr>
          <a:xfrm>
            <a:off x="571472" y="1714488"/>
            <a:ext cx="8143932" cy="4006862"/>
          </a:xfrm>
        </p:spPr>
        <p:txBody>
          <a:bodyPr/>
          <a:lstStyle/>
          <a:p>
            <a:pPr lvl="1">
              <a:buFont typeface="Wingdings" pitchFamily="2" charset="2"/>
              <a:buChar char="Ø"/>
              <a:defRPr/>
            </a:pPr>
            <a:endParaRPr lang="en-US" sz="1200" i="1" dirty="0" smtClean="0">
              <a:solidFill>
                <a:schemeClr val="tx1">
                  <a:lumMod val="50000"/>
                  <a:lumOff val="50000"/>
                </a:schemeClr>
              </a:solidFill>
            </a:endParaRPr>
          </a:p>
          <a:p>
            <a:pPr>
              <a:defRPr/>
            </a:pPr>
            <a:r>
              <a:rPr lang="en-US" sz="2800" dirty="0" smtClean="0"/>
              <a:t>Advanced leveraging: 35% to 50% </a:t>
            </a:r>
          </a:p>
          <a:p>
            <a:pPr>
              <a:defRPr/>
            </a:pPr>
            <a:r>
              <a:rPr lang="en-US" sz="2800" dirty="0" smtClean="0"/>
              <a:t>Improved performance of machine translation: 50% jump in BLEU score</a:t>
            </a:r>
          </a:p>
          <a:p>
            <a:pPr>
              <a:defRPr/>
            </a:pPr>
            <a:r>
              <a:rPr lang="en-US" sz="2800" dirty="0" smtClean="0"/>
              <a:t>Springboard for new value-added services</a:t>
            </a:r>
          </a:p>
          <a:p>
            <a:pPr marL="0" indent="4763" eaLnBrk="1" hangingPunct="1">
              <a:lnSpc>
                <a:spcPct val="150000"/>
              </a:lnSpc>
              <a:buFont typeface="Wingdings" pitchFamily="2" charset="2"/>
              <a:buNone/>
              <a:defRPr/>
            </a:pPr>
            <a:endParaRPr lang="en-US" sz="2800" dirty="0" smtClean="0"/>
          </a:p>
          <a:p>
            <a:pPr marL="0" indent="4763" eaLnBrk="1" hangingPunct="1">
              <a:lnSpc>
                <a:spcPct val="150000"/>
              </a:lnSpc>
              <a:buFont typeface="Wingdings" pitchFamily="2" charset="2"/>
              <a:buNone/>
              <a:defRPr/>
            </a:pPr>
            <a:endParaRPr lang="en-US" sz="2400" dirty="0" smtClean="0">
              <a:solidFill>
                <a:schemeClr val="bg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How People Use TDA Today</a:t>
            </a:r>
            <a:br>
              <a:rPr lang="nl-NL" dirty="0" smtClean="0"/>
            </a:br>
            <a:r>
              <a:rPr lang="nl-NL" sz="2400" i="1" dirty="0" smtClean="0">
                <a:solidFill>
                  <a:srgbClr val="002060"/>
                </a:solidFill>
              </a:rPr>
              <a:t>Start with uploading your TMs</a:t>
            </a:r>
            <a:endParaRPr lang="nl-NL" i="1" dirty="0">
              <a:solidFill>
                <a:srgbClr val="002060"/>
              </a:solidFill>
            </a:endParaRPr>
          </a:p>
        </p:txBody>
      </p:sp>
      <p:graphicFrame>
        <p:nvGraphicFramePr>
          <p:cNvPr id="4" name="Content Placeholder 3"/>
          <p:cNvGraphicFramePr>
            <a:graphicFrameLocks noGrp="1"/>
          </p:cNvGraphicFramePr>
          <p:nvPr>
            <p:ph idx="1"/>
          </p:nvPr>
        </p:nvGraphicFramePr>
        <p:xfrm>
          <a:off x="457200" y="1600200"/>
          <a:ext cx="8229600" cy="3706174"/>
        </p:xfrm>
        <a:graphic>
          <a:graphicData uri="http://schemas.openxmlformats.org/drawingml/2006/table">
            <a:tbl>
              <a:tblPr firstRow="1" firstCol="1" bandRow="1">
                <a:tableStyleId>{5C22544A-7EE6-4342-B048-85BDC9FD1C3A}</a:tableStyleId>
              </a:tblPr>
              <a:tblGrid>
                <a:gridCol w="542900"/>
                <a:gridCol w="3571900"/>
                <a:gridCol w="3286148"/>
                <a:gridCol w="828652"/>
              </a:tblGrid>
              <a:tr h="400040">
                <a:tc>
                  <a:txBody>
                    <a:bodyPr/>
                    <a:lstStyle/>
                    <a:p>
                      <a:endParaRPr lang="nl-NL" dirty="0"/>
                    </a:p>
                  </a:txBody>
                  <a:tcPr/>
                </a:tc>
                <a:tc>
                  <a:txBody>
                    <a:bodyPr/>
                    <a:lstStyle/>
                    <a:p>
                      <a:r>
                        <a:rPr lang="nl-NL" sz="1400" dirty="0" smtClean="0"/>
                        <a:t>Action</a:t>
                      </a:r>
                      <a:endParaRPr lang="nl-NL" sz="1400" dirty="0"/>
                    </a:p>
                  </a:txBody>
                  <a:tcPr/>
                </a:tc>
                <a:tc>
                  <a:txBody>
                    <a:bodyPr/>
                    <a:lstStyle/>
                    <a:p>
                      <a:r>
                        <a:rPr lang="nl-NL" sz="1400" dirty="0" smtClean="0"/>
                        <a:t>Result</a:t>
                      </a:r>
                      <a:endParaRPr lang="nl-NL" sz="1400" dirty="0"/>
                    </a:p>
                  </a:txBody>
                  <a:tcPr/>
                </a:tc>
                <a:tc>
                  <a:txBody>
                    <a:bodyPr/>
                    <a:lstStyle/>
                    <a:p>
                      <a:r>
                        <a:rPr lang="nl-NL" sz="1400" dirty="0" smtClean="0"/>
                        <a:t>Saving</a:t>
                      </a:r>
                      <a:endParaRPr lang="nl-NL" dirty="0"/>
                    </a:p>
                  </a:txBody>
                  <a:tcPr/>
                </a:tc>
              </a:tr>
              <a:tr h="928694">
                <a:tc>
                  <a:txBody>
                    <a:bodyPr/>
                    <a:lstStyle/>
                    <a:p>
                      <a:pPr algn="ctr"/>
                      <a:r>
                        <a:rPr lang="nl-NL" sz="1400" b="1" cap="small" dirty="0" smtClean="0">
                          <a:latin typeface="Arial Narrow" pitchFamily="34" charset="0"/>
                        </a:rPr>
                        <a:t>Terminology</a:t>
                      </a:r>
                      <a:endParaRPr lang="nl-NL" sz="1400" b="1" cap="small" dirty="0">
                        <a:latin typeface="Arial Narrow" pitchFamily="34" charset="0"/>
                      </a:endParaRPr>
                    </a:p>
                  </a:txBody>
                  <a:tcPr marL="0" marR="0" marT="0" marB="0" vert="vert270" anchor="ctr"/>
                </a:tc>
                <a:tc>
                  <a:txBody>
                    <a:bodyPr/>
                    <a:lstStyle/>
                    <a:p>
                      <a:r>
                        <a:rPr lang="nl-NL" sz="900" b="0" dirty="0" smtClean="0"/>
                        <a:t>Upload your TMs. </a:t>
                      </a:r>
                      <a:r>
                        <a:rPr lang="nl-NL" sz="900" dirty="0" smtClean="0"/>
                        <a:t>If</a:t>
                      </a:r>
                      <a:r>
                        <a:rPr lang="nl-NL" sz="900" baseline="0" dirty="0" smtClean="0"/>
                        <a:t> you are concerned about sharing TMs for other members to download, you can tick the box “For Search Only”. Ask your translators and reviewers to use TAUS Search to look up terms and </a:t>
                      </a:r>
                      <a:r>
                        <a:rPr lang="nl-NL" sz="900" baseline="0" dirty="0" err="1" smtClean="0"/>
                        <a:t>phrases</a:t>
                      </a:r>
                      <a:r>
                        <a:rPr lang="nl-NL" sz="900" baseline="0" dirty="0" smtClean="0"/>
                        <a:t>.</a:t>
                      </a:r>
                      <a:endParaRPr lang="nl-NL" sz="900" dirty="0"/>
                    </a:p>
                  </a:txBody>
                  <a:tcPr/>
                </a:tc>
                <a:tc>
                  <a:txBody>
                    <a:bodyPr/>
                    <a:lstStyle/>
                    <a:p>
                      <a:r>
                        <a:rPr lang="nl-NL" sz="900" dirty="0" smtClean="0"/>
                        <a:t>It seems so obvious, but most people can’t look up terms</a:t>
                      </a:r>
                      <a:r>
                        <a:rPr lang="nl-NL" sz="900" baseline="0" dirty="0" smtClean="0"/>
                        <a:t> and phrases in the whole corpus of their TMs. TAUS Search </a:t>
                      </a:r>
                      <a:r>
                        <a:rPr lang="nl-NL" sz="900" baseline="0" dirty="0" err="1" smtClean="0"/>
                        <a:t>lets</a:t>
                      </a:r>
                      <a:r>
                        <a:rPr lang="nl-NL" sz="900" baseline="0" dirty="0" smtClean="0"/>
                        <a:t> everyone find translations in all of your uploaded TMs, and they may opt to search across industry. This will help to solve translation and review bottlenecks, saving time, increasing quality and consistency.</a:t>
                      </a:r>
                      <a:endParaRPr lang="nl-NL" sz="900" dirty="0"/>
                    </a:p>
                  </a:txBody>
                  <a:tcPr/>
                </a:tc>
                <a:tc>
                  <a:txBody>
                    <a:bodyPr/>
                    <a:lstStyle/>
                    <a:p>
                      <a:r>
                        <a:rPr lang="nl-NL" sz="1000" b="1" dirty="0" smtClean="0"/>
                        <a:t>5%-10%</a:t>
                      </a:r>
                      <a:endParaRPr lang="nl-NL" sz="1000" b="1" dirty="0"/>
                    </a:p>
                  </a:txBody>
                  <a:tcPr/>
                </a:tc>
              </a:tr>
              <a:tr h="1100142">
                <a:tc>
                  <a:txBody>
                    <a:bodyPr/>
                    <a:lstStyle/>
                    <a:p>
                      <a:pPr algn="ctr"/>
                      <a:r>
                        <a:rPr lang="nl-NL" sz="1400" b="1" cap="small" dirty="0" smtClean="0">
                          <a:latin typeface="Arial Narrow" pitchFamily="34" charset="0"/>
                        </a:rPr>
                        <a:t>Translation Memory</a:t>
                      </a:r>
                    </a:p>
                  </a:txBody>
                  <a:tcPr marL="0" marR="0" marT="0" marB="0" vert="vert270" anchor="ctr"/>
                </a:tc>
                <a:tc>
                  <a:txBody>
                    <a:bodyPr/>
                    <a:lstStyle/>
                    <a:p>
                      <a:r>
                        <a:rPr lang="nl-NL" sz="900" dirty="0" smtClean="0"/>
                        <a:t>Select TMs for downloading</a:t>
                      </a:r>
                      <a:r>
                        <a:rPr lang="nl-NL" sz="900" baseline="0" dirty="0" smtClean="0"/>
                        <a:t> by industry or data owner while checking the volume counter. The success of additional leveraging is dependent on finding sufficient proximate language data. You can import the TMX files in your regular translation editor and start leveraging translations. </a:t>
                      </a:r>
                      <a:endParaRPr lang="nl-NL" sz="900" dirty="0"/>
                    </a:p>
                  </a:txBody>
                  <a:tcPr/>
                </a:tc>
                <a:tc>
                  <a:txBody>
                    <a:bodyPr/>
                    <a:lstStyle/>
                    <a:p>
                      <a:r>
                        <a:rPr lang="nl-NL" sz="900" dirty="0" err="1" smtClean="0"/>
                        <a:t>If</a:t>
                      </a:r>
                      <a:r>
                        <a:rPr lang="nl-NL" sz="900" dirty="0" smtClean="0"/>
                        <a:t> </a:t>
                      </a:r>
                      <a:r>
                        <a:rPr lang="nl-NL" sz="900" dirty="0" err="1" smtClean="0"/>
                        <a:t>you</a:t>
                      </a:r>
                      <a:r>
                        <a:rPr lang="nl-NL" sz="900" dirty="0" smtClean="0"/>
                        <a:t> </a:t>
                      </a:r>
                      <a:r>
                        <a:rPr lang="nl-NL" sz="900" dirty="0" err="1" smtClean="0"/>
                        <a:t>get</a:t>
                      </a:r>
                      <a:r>
                        <a:rPr lang="nl-NL" sz="900" dirty="0" smtClean="0"/>
                        <a:t> </a:t>
                      </a:r>
                      <a:r>
                        <a:rPr lang="nl-NL" sz="900" dirty="0" err="1" smtClean="0"/>
                        <a:t>less</a:t>
                      </a:r>
                      <a:r>
                        <a:rPr lang="nl-NL" sz="900" dirty="0" smtClean="0"/>
                        <a:t> </a:t>
                      </a:r>
                      <a:r>
                        <a:rPr lang="nl-NL" sz="900" dirty="0" err="1" smtClean="0"/>
                        <a:t>than</a:t>
                      </a:r>
                      <a:r>
                        <a:rPr lang="nl-NL" sz="900" dirty="0" smtClean="0"/>
                        <a:t> 5% matches </a:t>
                      </a:r>
                      <a:r>
                        <a:rPr lang="nl-NL" sz="900" dirty="0" err="1" smtClean="0"/>
                        <a:t>from</a:t>
                      </a:r>
                      <a:r>
                        <a:rPr lang="nl-NL" sz="900" dirty="0" smtClean="0"/>
                        <a:t> the TMX files </a:t>
                      </a:r>
                      <a:r>
                        <a:rPr lang="nl-NL" sz="900" dirty="0" err="1" smtClean="0"/>
                        <a:t>you</a:t>
                      </a:r>
                      <a:r>
                        <a:rPr lang="nl-NL" sz="900" dirty="0" smtClean="0"/>
                        <a:t> have </a:t>
                      </a:r>
                      <a:r>
                        <a:rPr lang="nl-NL" sz="900" dirty="0" err="1" smtClean="0"/>
                        <a:t>downloaded</a:t>
                      </a:r>
                      <a:r>
                        <a:rPr lang="nl-NL" sz="900" dirty="0" smtClean="0"/>
                        <a:t> </a:t>
                      </a:r>
                      <a:r>
                        <a:rPr lang="nl-NL" sz="900" dirty="0" err="1" smtClean="0"/>
                        <a:t>from</a:t>
                      </a:r>
                      <a:r>
                        <a:rPr lang="nl-NL" sz="900" dirty="0" smtClean="0"/>
                        <a:t> TDA, </a:t>
                      </a:r>
                      <a:r>
                        <a:rPr lang="nl-NL" sz="900" dirty="0" err="1" smtClean="0"/>
                        <a:t>you</a:t>
                      </a:r>
                      <a:r>
                        <a:rPr lang="nl-NL" sz="900" dirty="0" smtClean="0"/>
                        <a:t> </a:t>
                      </a:r>
                      <a:r>
                        <a:rPr lang="nl-NL" sz="900" dirty="0" err="1" smtClean="0"/>
                        <a:t>may</a:t>
                      </a:r>
                      <a:r>
                        <a:rPr lang="nl-NL" sz="900" dirty="0" smtClean="0"/>
                        <a:t> want to </a:t>
                      </a:r>
                      <a:r>
                        <a:rPr lang="nl-NL" sz="900" dirty="0" err="1" smtClean="0"/>
                        <a:t>try</a:t>
                      </a:r>
                      <a:r>
                        <a:rPr lang="nl-NL" sz="900" dirty="0" smtClean="0"/>
                        <a:t> </a:t>
                      </a:r>
                      <a:r>
                        <a:rPr lang="nl-NL" sz="900" dirty="0" err="1" smtClean="0"/>
                        <a:t>another</a:t>
                      </a:r>
                      <a:r>
                        <a:rPr lang="nl-NL" sz="900" dirty="0" smtClean="0"/>
                        <a:t> </a:t>
                      </a:r>
                      <a:r>
                        <a:rPr lang="nl-NL" sz="900" dirty="0" err="1" smtClean="0"/>
                        <a:t>translation</a:t>
                      </a:r>
                      <a:r>
                        <a:rPr lang="nl-NL" sz="900" dirty="0" smtClean="0"/>
                        <a:t> </a:t>
                      </a:r>
                      <a:r>
                        <a:rPr lang="nl-NL" sz="900" dirty="0" err="1" smtClean="0"/>
                        <a:t>tool</a:t>
                      </a:r>
                      <a:r>
                        <a:rPr lang="nl-NL" sz="900" dirty="0" smtClean="0"/>
                        <a:t>. </a:t>
                      </a:r>
                      <a:r>
                        <a:rPr lang="nl-NL" sz="900" dirty="0" err="1" smtClean="0"/>
                        <a:t>Leveraging</a:t>
                      </a:r>
                      <a:r>
                        <a:rPr lang="nl-NL" sz="900" baseline="0" dirty="0" smtClean="0"/>
                        <a:t> </a:t>
                      </a:r>
                      <a:r>
                        <a:rPr lang="nl-NL" sz="900" baseline="0" dirty="0" err="1" smtClean="0"/>
                        <a:t>translations</a:t>
                      </a:r>
                      <a:r>
                        <a:rPr lang="nl-NL" sz="900" baseline="0" dirty="0" smtClean="0"/>
                        <a:t> </a:t>
                      </a:r>
                      <a:r>
                        <a:rPr lang="nl-NL" sz="900" baseline="0" dirty="0" err="1" smtClean="0"/>
                        <a:t>from</a:t>
                      </a:r>
                      <a:r>
                        <a:rPr lang="nl-NL" sz="900" baseline="0" dirty="0" smtClean="0"/>
                        <a:t> </a:t>
                      </a:r>
                      <a:r>
                        <a:rPr lang="nl-NL" sz="900" baseline="0" dirty="0" err="1" smtClean="0"/>
                        <a:t>large</a:t>
                      </a:r>
                      <a:r>
                        <a:rPr lang="nl-NL" sz="900" baseline="0" dirty="0" smtClean="0"/>
                        <a:t> TM corpora is different </a:t>
                      </a:r>
                      <a:r>
                        <a:rPr lang="nl-NL" sz="900" baseline="0" dirty="0" err="1" smtClean="0"/>
                        <a:t>than</a:t>
                      </a:r>
                      <a:r>
                        <a:rPr lang="nl-NL" sz="900" baseline="0" dirty="0" smtClean="0"/>
                        <a:t> the traditional </a:t>
                      </a:r>
                      <a:r>
                        <a:rPr lang="nl-NL" sz="900" baseline="0" dirty="0" err="1" smtClean="0"/>
                        <a:t>project-based</a:t>
                      </a:r>
                      <a:r>
                        <a:rPr lang="nl-NL" sz="900" baseline="0" dirty="0" smtClean="0"/>
                        <a:t> TM </a:t>
                      </a:r>
                      <a:r>
                        <a:rPr lang="nl-NL" sz="900" baseline="0" dirty="0" err="1" smtClean="0"/>
                        <a:t>approach</a:t>
                      </a:r>
                      <a:r>
                        <a:rPr lang="nl-NL" sz="900" baseline="0" dirty="0" smtClean="0"/>
                        <a:t>. </a:t>
                      </a:r>
                      <a:r>
                        <a:rPr lang="nl-NL" sz="900" baseline="0" dirty="0" err="1" smtClean="0"/>
                        <a:t>Phrase-based</a:t>
                      </a:r>
                      <a:r>
                        <a:rPr lang="nl-NL" sz="900" baseline="0" dirty="0" smtClean="0"/>
                        <a:t> </a:t>
                      </a:r>
                      <a:r>
                        <a:rPr lang="nl-NL" sz="900" baseline="0" dirty="0" err="1" smtClean="0"/>
                        <a:t>leveraging</a:t>
                      </a:r>
                      <a:r>
                        <a:rPr lang="nl-NL" sz="900" baseline="0" dirty="0" smtClean="0"/>
                        <a:t>, </a:t>
                      </a:r>
                      <a:r>
                        <a:rPr lang="nl-NL" sz="900" baseline="0" dirty="0" err="1" smtClean="0"/>
                        <a:t>supported</a:t>
                      </a:r>
                      <a:r>
                        <a:rPr lang="nl-NL" sz="900" baseline="0" dirty="0" smtClean="0"/>
                        <a:t> </a:t>
                      </a:r>
                      <a:r>
                        <a:rPr lang="nl-NL" sz="900" baseline="0" dirty="0" err="1" smtClean="0"/>
                        <a:t>by</a:t>
                      </a:r>
                      <a:r>
                        <a:rPr lang="nl-NL" sz="900" baseline="0" dirty="0" smtClean="0"/>
                        <a:t> </a:t>
                      </a:r>
                      <a:r>
                        <a:rPr lang="nl-NL" sz="900" baseline="0" dirty="0" err="1" smtClean="0"/>
                        <a:t>statistical</a:t>
                      </a:r>
                      <a:r>
                        <a:rPr lang="nl-NL" sz="900" baseline="0" dirty="0" smtClean="0"/>
                        <a:t> routines and </a:t>
                      </a:r>
                      <a:r>
                        <a:rPr lang="nl-NL" sz="900" baseline="0" dirty="0" err="1" smtClean="0"/>
                        <a:t>linguistic</a:t>
                      </a:r>
                      <a:r>
                        <a:rPr lang="nl-NL" sz="900" baseline="0" dirty="0" smtClean="0"/>
                        <a:t> </a:t>
                      </a:r>
                      <a:r>
                        <a:rPr lang="nl-NL" sz="900" baseline="0" dirty="0" err="1" smtClean="0"/>
                        <a:t>intelligence</a:t>
                      </a:r>
                      <a:r>
                        <a:rPr lang="nl-NL" sz="900" baseline="0" dirty="0" smtClean="0"/>
                        <a:t> in a </a:t>
                      </a:r>
                      <a:r>
                        <a:rPr lang="nl-NL" sz="900" baseline="0" dirty="0" err="1" smtClean="0"/>
                        <a:t>corpus-TM</a:t>
                      </a:r>
                      <a:r>
                        <a:rPr lang="nl-NL" sz="900" baseline="0" dirty="0" smtClean="0"/>
                        <a:t> environment </a:t>
                      </a:r>
                      <a:r>
                        <a:rPr lang="nl-NL" sz="900" baseline="0" dirty="0" err="1" smtClean="0"/>
                        <a:t>can</a:t>
                      </a:r>
                      <a:r>
                        <a:rPr lang="nl-NL" sz="900" baseline="0" dirty="0" smtClean="0"/>
                        <a:t> </a:t>
                      </a:r>
                      <a:r>
                        <a:rPr lang="nl-NL" sz="900" baseline="0" dirty="0" err="1" smtClean="0"/>
                        <a:t>generate</a:t>
                      </a:r>
                      <a:r>
                        <a:rPr lang="nl-NL" sz="900" baseline="0" dirty="0" smtClean="0"/>
                        <a:t> 10% to 50% </a:t>
                      </a:r>
                      <a:r>
                        <a:rPr lang="nl-NL" sz="900" baseline="0" dirty="0" err="1" smtClean="0"/>
                        <a:t>or</a:t>
                      </a:r>
                      <a:r>
                        <a:rPr lang="nl-NL" sz="900" baseline="0" dirty="0" smtClean="0"/>
                        <a:t> more </a:t>
                      </a:r>
                      <a:r>
                        <a:rPr lang="nl-NL" sz="900" baseline="0" dirty="0" err="1" smtClean="0"/>
                        <a:t>high-fuzzy</a:t>
                      </a:r>
                      <a:r>
                        <a:rPr lang="nl-NL" sz="900" baseline="0" dirty="0" smtClean="0"/>
                        <a:t> matches.</a:t>
                      </a:r>
                      <a:endParaRPr lang="nl-NL" sz="900" dirty="0"/>
                    </a:p>
                  </a:txBody>
                  <a:tcPr/>
                </a:tc>
                <a:tc>
                  <a:txBody>
                    <a:bodyPr/>
                    <a:lstStyle/>
                    <a:p>
                      <a:r>
                        <a:rPr lang="nl-NL" sz="1000" b="1" dirty="0" smtClean="0"/>
                        <a:t>10%-50%</a:t>
                      </a:r>
                      <a:endParaRPr lang="nl-NL" sz="1000" b="1" dirty="0"/>
                    </a:p>
                  </a:txBody>
                  <a:tcPr/>
                </a:tc>
              </a:tr>
              <a:tr h="1100142">
                <a:tc>
                  <a:txBody>
                    <a:bodyPr/>
                    <a:lstStyle/>
                    <a:p>
                      <a:pPr algn="ctr"/>
                      <a:r>
                        <a:rPr lang="nl-NL" sz="1400" b="1" cap="small" dirty="0" smtClean="0">
                          <a:latin typeface="Arial Narrow" pitchFamily="34" charset="0"/>
                        </a:rPr>
                        <a:t>Machine</a:t>
                      </a:r>
                      <a:r>
                        <a:rPr lang="nl-NL" sz="1400" b="1" cap="small" baseline="0" dirty="0" smtClean="0">
                          <a:latin typeface="Arial Narrow" pitchFamily="34" charset="0"/>
                        </a:rPr>
                        <a:t> Translation</a:t>
                      </a:r>
                      <a:endParaRPr lang="nl-NL" sz="1400" b="1" cap="small" dirty="0">
                        <a:latin typeface="Arial Narrow" pitchFamily="34" charset="0"/>
                      </a:endParaRPr>
                    </a:p>
                  </a:txBody>
                  <a:tcPr marL="0" marR="0" marT="0" marB="0" vert="vert270" anchor="ctr"/>
                </a:tc>
                <a:tc>
                  <a:txBody>
                    <a:bodyPr/>
                    <a:lstStyle/>
                    <a:p>
                      <a:r>
                        <a:rPr lang="nl-NL" sz="900" dirty="0" smtClean="0"/>
                        <a:t>Select TMs for downloading by language pair, data owner,</a:t>
                      </a:r>
                      <a:r>
                        <a:rPr lang="nl-NL" sz="900" baseline="0" dirty="0" smtClean="0"/>
                        <a:t> industry and/or content type. </a:t>
                      </a:r>
                      <a:r>
                        <a:rPr lang="nl-NL" sz="900" baseline="0" dirty="0" err="1" smtClean="0"/>
                        <a:t>You</a:t>
                      </a:r>
                      <a:r>
                        <a:rPr lang="nl-NL" sz="900" baseline="0" dirty="0" smtClean="0"/>
                        <a:t> </a:t>
                      </a:r>
                      <a:r>
                        <a:rPr lang="nl-NL" sz="900" baseline="0" dirty="0" err="1" smtClean="0"/>
                        <a:t>can</a:t>
                      </a:r>
                      <a:r>
                        <a:rPr lang="nl-NL" sz="900" baseline="0" dirty="0" smtClean="0"/>
                        <a:t> </a:t>
                      </a:r>
                      <a:r>
                        <a:rPr lang="nl-NL" sz="900" baseline="0" dirty="0" err="1" smtClean="0"/>
                        <a:t>use</a:t>
                      </a:r>
                      <a:r>
                        <a:rPr lang="nl-NL" sz="900" baseline="0" dirty="0" smtClean="0"/>
                        <a:t> the TMX files </a:t>
                      </a:r>
                      <a:r>
                        <a:rPr lang="nl-NL" sz="900" baseline="0" dirty="0" err="1" smtClean="0"/>
                        <a:t>for</a:t>
                      </a:r>
                      <a:r>
                        <a:rPr lang="nl-NL" sz="900" baseline="0" dirty="0" smtClean="0"/>
                        <a:t> the training of MT engines. The TMX </a:t>
                      </a:r>
                      <a:r>
                        <a:rPr lang="nl-NL" sz="900" baseline="0" dirty="0" err="1" smtClean="0"/>
                        <a:t>tags</a:t>
                      </a:r>
                      <a:r>
                        <a:rPr lang="nl-NL" sz="900" baseline="0" dirty="0" smtClean="0"/>
                        <a:t> </a:t>
                      </a:r>
                      <a:r>
                        <a:rPr lang="nl-NL" sz="900" baseline="0" dirty="0" err="1" smtClean="0"/>
                        <a:t>usually</a:t>
                      </a:r>
                      <a:r>
                        <a:rPr lang="nl-NL" sz="900" baseline="0" dirty="0" smtClean="0"/>
                        <a:t> </a:t>
                      </a:r>
                      <a:r>
                        <a:rPr lang="nl-NL" sz="900" baseline="0" dirty="0" err="1" smtClean="0"/>
                        <a:t>need</a:t>
                      </a:r>
                      <a:r>
                        <a:rPr lang="nl-NL" sz="900" baseline="0" dirty="0" smtClean="0"/>
                        <a:t> to </a:t>
                      </a:r>
                      <a:r>
                        <a:rPr lang="nl-NL" sz="900" baseline="0" dirty="0" err="1" smtClean="0"/>
                        <a:t>be</a:t>
                      </a:r>
                      <a:r>
                        <a:rPr lang="nl-NL" sz="900" baseline="0" dirty="0" smtClean="0"/>
                        <a:t> </a:t>
                      </a:r>
                      <a:r>
                        <a:rPr lang="nl-NL" sz="900" baseline="0" dirty="0" err="1" smtClean="0"/>
                        <a:t>removed</a:t>
                      </a:r>
                      <a:r>
                        <a:rPr lang="nl-NL" sz="900" baseline="0" dirty="0" smtClean="0"/>
                        <a:t>. </a:t>
                      </a:r>
                      <a:r>
                        <a:rPr lang="nl-NL" sz="900" baseline="0" dirty="0" err="1" smtClean="0"/>
                        <a:t>You</a:t>
                      </a:r>
                      <a:r>
                        <a:rPr lang="nl-NL" sz="900" baseline="0" dirty="0" smtClean="0"/>
                        <a:t> </a:t>
                      </a:r>
                      <a:r>
                        <a:rPr lang="nl-NL" sz="900" baseline="0" dirty="0" err="1" smtClean="0"/>
                        <a:t>can</a:t>
                      </a:r>
                      <a:r>
                        <a:rPr lang="nl-NL" sz="900" baseline="0" dirty="0" smtClean="0"/>
                        <a:t> </a:t>
                      </a:r>
                      <a:r>
                        <a:rPr lang="nl-NL" sz="900" baseline="0" dirty="0" err="1" smtClean="0"/>
                        <a:t>use</a:t>
                      </a:r>
                      <a:r>
                        <a:rPr lang="nl-NL" sz="900" baseline="0" dirty="0" smtClean="0"/>
                        <a:t> the TM files </a:t>
                      </a:r>
                      <a:r>
                        <a:rPr lang="nl-NL" sz="900" baseline="0" dirty="0" err="1" smtClean="0"/>
                        <a:t>for</a:t>
                      </a:r>
                      <a:r>
                        <a:rPr lang="nl-NL" sz="900" baseline="0" dirty="0" smtClean="0"/>
                        <a:t> the training of the “</a:t>
                      </a:r>
                      <a:r>
                        <a:rPr lang="nl-NL" sz="900" baseline="0" dirty="0" err="1" smtClean="0"/>
                        <a:t>translation</a:t>
                      </a:r>
                      <a:r>
                        <a:rPr lang="nl-NL" sz="900" baseline="0" dirty="0" smtClean="0"/>
                        <a:t> models” and </a:t>
                      </a:r>
                      <a:r>
                        <a:rPr lang="nl-NL" sz="900" baseline="0" dirty="0" err="1" smtClean="0"/>
                        <a:t>also</a:t>
                      </a:r>
                      <a:r>
                        <a:rPr lang="nl-NL" sz="900" baseline="0" dirty="0" smtClean="0"/>
                        <a:t> </a:t>
                      </a:r>
                      <a:r>
                        <a:rPr lang="nl-NL" sz="900" baseline="0" dirty="0" err="1" smtClean="0"/>
                        <a:t>use</a:t>
                      </a:r>
                      <a:r>
                        <a:rPr lang="nl-NL" sz="900" baseline="0" dirty="0" smtClean="0"/>
                        <a:t> the target </a:t>
                      </a:r>
                      <a:r>
                        <a:rPr lang="nl-NL" sz="900" baseline="0" dirty="0" err="1" smtClean="0"/>
                        <a:t>side</a:t>
                      </a:r>
                      <a:r>
                        <a:rPr lang="nl-NL" sz="900" baseline="0" dirty="0" smtClean="0"/>
                        <a:t> </a:t>
                      </a:r>
                      <a:r>
                        <a:rPr lang="nl-NL" sz="900" baseline="0" dirty="0" err="1" smtClean="0"/>
                        <a:t>for</a:t>
                      </a:r>
                      <a:r>
                        <a:rPr lang="nl-NL" sz="900" baseline="0" dirty="0" smtClean="0"/>
                        <a:t> the training of the “</a:t>
                      </a:r>
                      <a:r>
                        <a:rPr lang="nl-NL" sz="900" baseline="0" dirty="0" err="1" smtClean="0"/>
                        <a:t>language</a:t>
                      </a:r>
                      <a:r>
                        <a:rPr lang="nl-NL" sz="900" baseline="0" dirty="0" smtClean="0"/>
                        <a:t> model”. The </a:t>
                      </a:r>
                      <a:r>
                        <a:rPr lang="nl-NL" sz="900" baseline="0" dirty="0" err="1" smtClean="0"/>
                        <a:t>size</a:t>
                      </a:r>
                      <a:r>
                        <a:rPr lang="nl-NL" sz="900" baseline="0" dirty="0" smtClean="0"/>
                        <a:t> of the corpus to </a:t>
                      </a:r>
                      <a:r>
                        <a:rPr lang="nl-NL" sz="900" baseline="0" dirty="0" err="1" smtClean="0"/>
                        <a:t>be</a:t>
                      </a:r>
                      <a:r>
                        <a:rPr lang="nl-NL" sz="900" baseline="0" dirty="0" smtClean="0"/>
                        <a:t> </a:t>
                      </a:r>
                      <a:r>
                        <a:rPr lang="nl-NL" sz="900" baseline="0" dirty="0" err="1" smtClean="0"/>
                        <a:t>used</a:t>
                      </a:r>
                      <a:r>
                        <a:rPr lang="nl-NL" sz="900" baseline="0" dirty="0" smtClean="0"/>
                        <a:t> </a:t>
                      </a:r>
                      <a:r>
                        <a:rPr lang="nl-NL" sz="900" baseline="0" dirty="0" err="1" smtClean="0"/>
                        <a:t>for</a:t>
                      </a:r>
                      <a:r>
                        <a:rPr lang="nl-NL" sz="900" baseline="0" dirty="0" smtClean="0"/>
                        <a:t> training </a:t>
                      </a:r>
                      <a:r>
                        <a:rPr lang="nl-NL" sz="900" baseline="0" dirty="0" err="1" smtClean="0"/>
                        <a:t>depends</a:t>
                      </a:r>
                      <a:r>
                        <a:rPr lang="nl-NL" sz="900" baseline="0" dirty="0" smtClean="0"/>
                        <a:t> </a:t>
                      </a:r>
                      <a:r>
                        <a:rPr lang="nl-NL" sz="900" baseline="0" dirty="0" err="1" smtClean="0"/>
                        <a:t>on</a:t>
                      </a:r>
                      <a:r>
                        <a:rPr lang="nl-NL" sz="900" baseline="0" dirty="0" smtClean="0"/>
                        <a:t> the engine and </a:t>
                      </a:r>
                      <a:r>
                        <a:rPr lang="nl-NL" sz="900" baseline="0" dirty="0" err="1" smtClean="0"/>
                        <a:t>other</a:t>
                      </a:r>
                      <a:r>
                        <a:rPr lang="nl-NL" sz="900" baseline="0" dirty="0" smtClean="0"/>
                        <a:t> factors. </a:t>
                      </a:r>
                      <a:r>
                        <a:rPr lang="nl-NL" sz="900" baseline="0" dirty="0" err="1" smtClean="0"/>
                        <a:t>Hybrid</a:t>
                      </a:r>
                      <a:r>
                        <a:rPr lang="nl-NL" sz="900" baseline="0" dirty="0" smtClean="0"/>
                        <a:t> </a:t>
                      </a:r>
                      <a:r>
                        <a:rPr lang="nl-NL" sz="900" baseline="0" dirty="0" err="1" smtClean="0"/>
                        <a:t>rule-based</a:t>
                      </a:r>
                      <a:r>
                        <a:rPr lang="nl-NL" sz="900" baseline="0" dirty="0" smtClean="0"/>
                        <a:t> models </a:t>
                      </a:r>
                      <a:r>
                        <a:rPr lang="nl-NL" sz="900" baseline="0" dirty="0" err="1" smtClean="0"/>
                        <a:t>usually</a:t>
                      </a:r>
                      <a:r>
                        <a:rPr lang="nl-NL" sz="900" baseline="0" dirty="0" smtClean="0"/>
                        <a:t> </a:t>
                      </a:r>
                      <a:r>
                        <a:rPr lang="nl-NL" sz="900" baseline="0" dirty="0" err="1" smtClean="0"/>
                        <a:t>require</a:t>
                      </a:r>
                      <a:r>
                        <a:rPr lang="nl-NL" sz="900" baseline="0" dirty="0" smtClean="0"/>
                        <a:t> smaller volumes </a:t>
                      </a:r>
                      <a:r>
                        <a:rPr lang="nl-NL" sz="900" baseline="0" dirty="0" err="1" smtClean="0"/>
                        <a:t>than</a:t>
                      </a:r>
                      <a:r>
                        <a:rPr lang="nl-NL" sz="900" baseline="0" dirty="0" smtClean="0"/>
                        <a:t> </a:t>
                      </a:r>
                      <a:r>
                        <a:rPr lang="nl-NL" sz="900" baseline="0" dirty="0" err="1" smtClean="0"/>
                        <a:t>statistical</a:t>
                      </a:r>
                      <a:r>
                        <a:rPr lang="nl-NL" sz="900" baseline="0" dirty="0" smtClean="0"/>
                        <a:t> engines.</a:t>
                      </a:r>
                      <a:endParaRPr lang="nl-NL" sz="900" dirty="0"/>
                    </a:p>
                  </a:txBody>
                  <a:tcPr/>
                </a:tc>
                <a:tc>
                  <a:txBody>
                    <a:bodyPr/>
                    <a:lstStyle/>
                    <a:p>
                      <a:r>
                        <a:rPr lang="nl-NL" sz="900" dirty="0" smtClean="0"/>
                        <a:t>The </a:t>
                      </a:r>
                      <a:r>
                        <a:rPr lang="nl-NL" sz="900" dirty="0" err="1" smtClean="0"/>
                        <a:t>success</a:t>
                      </a:r>
                      <a:r>
                        <a:rPr lang="nl-NL" sz="900" dirty="0" smtClean="0"/>
                        <a:t> of MT training is </a:t>
                      </a:r>
                      <a:r>
                        <a:rPr lang="nl-NL" sz="900" dirty="0" err="1" smtClean="0"/>
                        <a:t>measured</a:t>
                      </a:r>
                      <a:r>
                        <a:rPr lang="nl-NL" sz="900" dirty="0" smtClean="0"/>
                        <a:t> in </a:t>
                      </a:r>
                      <a:r>
                        <a:rPr lang="nl-NL" sz="900" dirty="0" err="1" smtClean="0"/>
                        <a:t>metrics</a:t>
                      </a:r>
                      <a:r>
                        <a:rPr lang="nl-NL" sz="900" dirty="0" smtClean="0"/>
                        <a:t> </a:t>
                      </a:r>
                      <a:r>
                        <a:rPr lang="nl-NL" sz="900" dirty="0" err="1" smtClean="0"/>
                        <a:t>such</a:t>
                      </a:r>
                      <a:r>
                        <a:rPr lang="nl-NL" sz="900" dirty="0" smtClean="0"/>
                        <a:t> as BLEU score. </a:t>
                      </a:r>
                      <a:r>
                        <a:rPr lang="nl-NL" sz="900" dirty="0" err="1" smtClean="0"/>
                        <a:t>Pilot</a:t>
                      </a:r>
                      <a:r>
                        <a:rPr lang="nl-NL" sz="900" dirty="0" smtClean="0"/>
                        <a:t> </a:t>
                      </a:r>
                      <a:r>
                        <a:rPr lang="nl-NL" sz="900" dirty="0" err="1" smtClean="0"/>
                        <a:t>projects</a:t>
                      </a:r>
                      <a:r>
                        <a:rPr lang="nl-NL" sz="900" dirty="0" smtClean="0"/>
                        <a:t> have </a:t>
                      </a:r>
                      <a:r>
                        <a:rPr lang="nl-NL" sz="900" dirty="0" err="1" smtClean="0"/>
                        <a:t>shown</a:t>
                      </a:r>
                      <a:r>
                        <a:rPr lang="nl-NL" sz="900" baseline="0" dirty="0" smtClean="0"/>
                        <a:t> significant </a:t>
                      </a:r>
                      <a:r>
                        <a:rPr lang="nl-NL" sz="900" baseline="0" dirty="0" err="1" smtClean="0"/>
                        <a:t>increases</a:t>
                      </a:r>
                      <a:r>
                        <a:rPr lang="nl-NL" sz="900" baseline="0" dirty="0" smtClean="0"/>
                        <a:t> in </a:t>
                      </a:r>
                      <a:r>
                        <a:rPr lang="nl-NL" sz="900" baseline="0" dirty="0" err="1" smtClean="0"/>
                        <a:t>quality</a:t>
                      </a:r>
                      <a:r>
                        <a:rPr lang="nl-NL" sz="900" baseline="0" dirty="0" smtClean="0"/>
                        <a:t> of up to 50% as a </a:t>
                      </a:r>
                      <a:r>
                        <a:rPr lang="nl-NL" sz="900" baseline="0" dirty="0" err="1" smtClean="0"/>
                        <a:t>result</a:t>
                      </a:r>
                      <a:r>
                        <a:rPr lang="nl-NL" sz="900" baseline="0" dirty="0" smtClean="0"/>
                        <a:t> of </a:t>
                      </a:r>
                      <a:r>
                        <a:rPr lang="nl-NL" sz="900" baseline="0" dirty="0" err="1" smtClean="0"/>
                        <a:t>using</a:t>
                      </a:r>
                      <a:r>
                        <a:rPr lang="nl-NL" sz="900" baseline="0" dirty="0" smtClean="0"/>
                        <a:t> </a:t>
                      </a:r>
                      <a:r>
                        <a:rPr lang="nl-NL" sz="900" baseline="0" dirty="0" err="1" smtClean="0"/>
                        <a:t>much</a:t>
                      </a:r>
                      <a:r>
                        <a:rPr lang="nl-NL" sz="900" baseline="0" dirty="0" smtClean="0"/>
                        <a:t> </a:t>
                      </a:r>
                      <a:r>
                        <a:rPr lang="nl-NL" sz="900" baseline="0" dirty="0" err="1" smtClean="0"/>
                        <a:t>larger</a:t>
                      </a:r>
                      <a:r>
                        <a:rPr lang="nl-NL" sz="900" baseline="0" dirty="0" smtClean="0"/>
                        <a:t> </a:t>
                      </a:r>
                      <a:r>
                        <a:rPr lang="nl-NL" sz="900" baseline="0" dirty="0" err="1" smtClean="0"/>
                        <a:t>collections</a:t>
                      </a:r>
                      <a:r>
                        <a:rPr lang="nl-NL" sz="900" baseline="0" dirty="0" smtClean="0"/>
                        <a:t> of data </a:t>
                      </a:r>
                      <a:r>
                        <a:rPr lang="nl-NL" sz="900" baseline="0" dirty="0" err="1" smtClean="0"/>
                        <a:t>from</a:t>
                      </a:r>
                      <a:r>
                        <a:rPr lang="nl-NL" sz="900" baseline="0" dirty="0" smtClean="0"/>
                        <a:t> TDA. </a:t>
                      </a:r>
                      <a:r>
                        <a:rPr lang="nl-NL" sz="900" baseline="0" dirty="0" err="1" smtClean="0"/>
                        <a:t>Good</a:t>
                      </a:r>
                      <a:r>
                        <a:rPr lang="nl-NL" sz="900" baseline="0" dirty="0" smtClean="0"/>
                        <a:t> </a:t>
                      </a:r>
                      <a:r>
                        <a:rPr lang="nl-NL" sz="900" baseline="0" dirty="0" err="1" smtClean="0"/>
                        <a:t>quality</a:t>
                      </a:r>
                      <a:r>
                        <a:rPr lang="nl-NL" sz="900" baseline="0" dirty="0" smtClean="0"/>
                        <a:t> MT output </a:t>
                      </a:r>
                      <a:r>
                        <a:rPr lang="nl-NL" sz="900" baseline="0" dirty="0" err="1" smtClean="0"/>
                        <a:t>can</a:t>
                      </a:r>
                      <a:r>
                        <a:rPr lang="nl-NL" sz="900" baseline="0" dirty="0" smtClean="0"/>
                        <a:t> double </a:t>
                      </a:r>
                      <a:r>
                        <a:rPr lang="nl-NL" sz="900" baseline="0" dirty="0" err="1" smtClean="0"/>
                        <a:t>or</a:t>
                      </a:r>
                      <a:r>
                        <a:rPr lang="nl-NL" sz="900" baseline="0" dirty="0" smtClean="0"/>
                        <a:t> </a:t>
                      </a:r>
                      <a:r>
                        <a:rPr lang="nl-NL" sz="900" baseline="0" dirty="0" err="1" smtClean="0"/>
                        <a:t>quadruple</a:t>
                      </a:r>
                      <a:r>
                        <a:rPr lang="nl-NL" sz="900" baseline="0" dirty="0" smtClean="0"/>
                        <a:t> the </a:t>
                      </a:r>
                      <a:r>
                        <a:rPr lang="nl-NL" sz="900" baseline="0" dirty="0" err="1" smtClean="0"/>
                        <a:t>translation</a:t>
                      </a:r>
                      <a:r>
                        <a:rPr lang="nl-NL" sz="900" baseline="0" dirty="0" smtClean="0"/>
                        <a:t>/</a:t>
                      </a:r>
                      <a:r>
                        <a:rPr lang="nl-NL" sz="900" baseline="0" dirty="0" err="1" smtClean="0"/>
                        <a:t>post-editing</a:t>
                      </a:r>
                      <a:r>
                        <a:rPr lang="nl-NL" sz="900" baseline="0" dirty="0" smtClean="0"/>
                        <a:t> </a:t>
                      </a:r>
                      <a:r>
                        <a:rPr lang="nl-NL" sz="900" baseline="0" dirty="0" err="1" smtClean="0"/>
                        <a:t>productivity</a:t>
                      </a:r>
                      <a:r>
                        <a:rPr lang="nl-NL" sz="900" baseline="0" dirty="0" smtClean="0"/>
                        <a:t>, </a:t>
                      </a:r>
                      <a:r>
                        <a:rPr lang="nl-NL" sz="900" baseline="0" dirty="0" err="1" smtClean="0"/>
                        <a:t>or</a:t>
                      </a:r>
                      <a:r>
                        <a:rPr lang="nl-NL" sz="900" baseline="0" dirty="0" smtClean="0"/>
                        <a:t> </a:t>
                      </a:r>
                      <a:r>
                        <a:rPr lang="nl-NL" sz="900" baseline="0" dirty="0" err="1" smtClean="0"/>
                        <a:t>allow</a:t>
                      </a:r>
                      <a:r>
                        <a:rPr lang="nl-NL" sz="900" baseline="0" dirty="0" smtClean="0"/>
                        <a:t> </a:t>
                      </a:r>
                      <a:r>
                        <a:rPr lang="nl-NL" sz="900" baseline="0" dirty="0" err="1" smtClean="0"/>
                        <a:t>publishers</a:t>
                      </a:r>
                      <a:r>
                        <a:rPr lang="nl-NL" sz="900" baseline="0" dirty="0" smtClean="0"/>
                        <a:t> to provide </a:t>
                      </a:r>
                      <a:r>
                        <a:rPr lang="nl-NL" sz="900" baseline="0" dirty="0" err="1" smtClean="0"/>
                        <a:t>real-time</a:t>
                      </a:r>
                      <a:r>
                        <a:rPr lang="nl-NL" sz="900" baseline="0" dirty="0" smtClean="0"/>
                        <a:t> </a:t>
                      </a:r>
                      <a:r>
                        <a:rPr lang="nl-NL" sz="900" baseline="0" dirty="0" err="1" smtClean="0"/>
                        <a:t>fully</a:t>
                      </a:r>
                      <a:r>
                        <a:rPr lang="nl-NL" sz="900" baseline="0" dirty="0" smtClean="0"/>
                        <a:t> </a:t>
                      </a:r>
                      <a:r>
                        <a:rPr lang="nl-NL" sz="900" baseline="0" dirty="0" err="1" smtClean="0"/>
                        <a:t>automatic</a:t>
                      </a:r>
                      <a:r>
                        <a:rPr lang="nl-NL" sz="900" baseline="0" dirty="0" smtClean="0"/>
                        <a:t> </a:t>
                      </a:r>
                      <a:r>
                        <a:rPr lang="nl-NL" sz="900" baseline="0" dirty="0" err="1" smtClean="0"/>
                        <a:t>translation</a:t>
                      </a:r>
                      <a:r>
                        <a:rPr lang="nl-NL" sz="900" baseline="0" dirty="0" smtClean="0"/>
                        <a:t> of </a:t>
                      </a:r>
                      <a:r>
                        <a:rPr lang="nl-NL" sz="900" baseline="0" dirty="0" err="1" smtClean="0"/>
                        <a:t>for</a:t>
                      </a:r>
                      <a:r>
                        <a:rPr lang="nl-NL" sz="900" baseline="0" dirty="0" smtClean="0"/>
                        <a:t> </a:t>
                      </a:r>
                      <a:r>
                        <a:rPr lang="nl-NL" sz="900" baseline="0" dirty="0" err="1" smtClean="0"/>
                        <a:t>instance</a:t>
                      </a:r>
                      <a:r>
                        <a:rPr lang="nl-NL" sz="900" baseline="0" dirty="0" smtClean="0"/>
                        <a:t> support content.</a:t>
                      </a:r>
                      <a:endParaRPr lang="nl-NL" sz="900" dirty="0"/>
                    </a:p>
                  </a:txBody>
                  <a:tcPr/>
                </a:tc>
                <a:tc>
                  <a:txBody>
                    <a:bodyPr/>
                    <a:lstStyle/>
                    <a:p>
                      <a:r>
                        <a:rPr lang="nl-NL" sz="1000" b="1" dirty="0" smtClean="0"/>
                        <a:t>50%</a:t>
                      </a:r>
                      <a:endParaRPr lang="nl-NL" sz="1000" b="1" dirty="0"/>
                    </a:p>
                  </a:txBody>
                  <a:tcPr/>
                </a:tc>
              </a:tr>
            </a:tbl>
          </a:graphicData>
        </a:graphic>
      </p:graphicFrame>
      <p:sp>
        <p:nvSpPr>
          <p:cNvPr id="5" name="TextBox 4"/>
          <p:cNvSpPr txBox="1"/>
          <p:nvPr/>
        </p:nvSpPr>
        <p:spPr>
          <a:xfrm>
            <a:off x="500034" y="5643578"/>
            <a:ext cx="8209299" cy="600164"/>
          </a:xfrm>
          <a:prstGeom prst="rect">
            <a:avLst/>
          </a:prstGeom>
          <a:noFill/>
        </p:spPr>
        <p:txBody>
          <a:bodyPr wrap="none" rtlCol="0">
            <a:spAutoFit/>
          </a:bodyPr>
          <a:lstStyle/>
          <a:p>
            <a:r>
              <a:rPr lang="nl-NL" sz="1100" dirty="0" smtClean="0"/>
              <a:t>Benefits from terminology (TAUS Search) can be obtained easily and quickly. The benefits from TDA for translation memory and </a:t>
            </a:r>
          </a:p>
          <a:p>
            <a:r>
              <a:rPr lang="nl-NL" sz="1100" dirty="0" smtClean="0"/>
              <a:t>machine translation require planning and investment of time and resources. Twenty out of the sixty current members seem to be </a:t>
            </a:r>
          </a:p>
          <a:p>
            <a:r>
              <a:rPr lang="nl-NL" sz="1100" dirty="0" smtClean="0"/>
              <a:t>making these investments at the moment, whether directly or via their language service providers.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Ideas for New Features &amp; Services</a:t>
            </a:r>
            <a:endParaRPr lang="nl-NL" dirty="0"/>
          </a:p>
        </p:txBody>
      </p:sp>
      <p:graphicFrame>
        <p:nvGraphicFramePr>
          <p:cNvPr id="4" name="Content Placeholder 3"/>
          <p:cNvGraphicFramePr>
            <a:graphicFrameLocks noGrp="1"/>
          </p:cNvGraphicFramePr>
          <p:nvPr>
            <p:ph idx="1"/>
          </p:nvPr>
        </p:nvGraphicFramePr>
        <p:xfrm>
          <a:off x="571472" y="1285860"/>
          <a:ext cx="7786742" cy="4309998"/>
        </p:xfrm>
        <a:graphic>
          <a:graphicData uri="http://schemas.openxmlformats.org/drawingml/2006/table">
            <a:tbl>
              <a:tblPr firstRow="1" firstCol="1" bandRow="1">
                <a:tableStyleId>{5C22544A-7EE6-4342-B048-85BDC9FD1C3A}</a:tableStyleId>
              </a:tblPr>
              <a:tblGrid>
                <a:gridCol w="571200"/>
                <a:gridCol w="4286584"/>
                <a:gridCol w="2928958"/>
              </a:tblGrid>
              <a:tr h="355193">
                <a:tc>
                  <a:txBody>
                    <a:bodyPr/>
                    <a:lstStyle/>
                    <a:p>
                      <a:endParaRPr lang="nl-NL" dirty="0"/>
                    </a:p>
                  </a:txBody>
                  <a:tcPr/>
                </a:tc>
                <a:tc>
                  <a:txBody>
                    <a:bodyPr/>
                    <a:lstStyle/>
                    <a:p>
                      <a:r>
                        <a:rPr lang="nl-NL" sz="1400" dirty="0" smtClean="0"/>
                        <a:t>New service</a:t>
                      </a:r>
                      <a:r>
                        <a:rPr lang="nl-NL" sz="1400" baseline="0" dirty="0" smtClean="0"/>
                        <a:t> or feature</a:t>
                      </a:r>
                      <a:endParaRPr lang="nl-NL" sz="1400" dirty="0"/>
                    </a:p>
                  </a:txBody>
                  <a:tcPr/>
                </a:tc>
                <a:tc>
                  <a:txBody>
                    <a:bodyPr/>
                    <a:lstStyle/>
                    <a:p>
                      <a:r>
                        <a:rPr lang="nl-NL" sz="1400" dirty="0" smtClean="0"/>
                        <a:t>Benefits</a:t>
                      </a:r>
                      <a:endParaRPr lang="nl-NL" sz="1400" dirty="0"/>
                    </a:p>
                  </a:txBody>
                  <a:tcPr/>
                </a:tc>
              </a:tr>
              <a:tr h="355193">
                <a:tc rowSpan="3">
                  <a:txBody>
                    <a:bodyPr/>
                    <a:lstStyle/>
                    <a:p>
                      <a:pPr algn="ctr"/>
                      <a:r>
                        <a:rPr lang="nl-NL" sz="1400" b="1" cap="small" dirty="0" smtClean="0">
                          <a:latin typeface="Arial Narrow" pitchFamily="34" charset="0"/>
                        </a:rPr>
                        <a:t>Terminology</a:t>
                      </a:r>
                      <a:endParaRPr lang="nl-NL" sz="1400" b="1" cap="small" dirty="0">
                        <a:latin typeface="Arial Narrow" pitchFamily="34" charset="0"/>
                      </a:endParaRPr>
                    </a:p>
                  </a:txBody>
                  <a:tcPr marL="0" marR="0" marT="0" marB="0" vert="vert27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b="1" dirty="0" smtClean="0"/>
                        <a:t>Multi-word</a:t>
                      </a:r>
                      <a:r>
                        <a:rPr lang="nl-NL" sz="900" b="1" baseline="0" dirty="0" smtClean="0"/>
                        <a:t> translation</a:t>
                      </a:r>
                      <a:r>
                        <a:rPr lang="nl-NL" sz="900" baseline="0" dirty="0" smtClean="0"/>
                        <a:t>. Currently we compute translations for single words only. Extending this computed translation to  include phrases. </a:t>
                      </a:r>
                      <a:endParaRPr lang="nl-NL" sz="900" dirty="0"/>
                    </a:p>
                  </a:txBody>
                  <a:tcPr/>
                </a:tc>
                <a:tc>
                  <a:txBody>
                    <a:bodyPr/>
                    <a:lstStyle/>
                    <a:p>
                      <a:r>
                        <a:rPr lang="nl-NL" sz="900" dirty="0" smtClean="0"/>
                        <a:t>Better</a:t>
                      </a:r>
                      <a:r>
                        <a:rPr lang="nl-NL" sz="900" baseline="0" dirty="0" smtClean="0"/>
                        <a:t> translation quality and saving more time and cost.</a:t>
                      </a:r>
                      <a:endParaRPr lang="nl-NL" sz="900" dirty="0"/>
                    </a:p>
                  </a:txBody>
                  <a:tcPr/>
                </a:tc>
              </a:tr>
              <a:tr h="355193">
                <a:tc vMerge="1">
                  <a:txBody>
                    <a:bodyPr/>
                    <a:lstStyle/>
                    <a:p>
                      <a:pPr algn="ctr"/>
                      <a:endParaRPr lang="nl-NL" sz="1400" b="1" cap="small" dirty="0">
                        <a:latin typeface="Arial Narrow" pitchFamily="34" charset="0"/>
                      </a:endParaRPr>
                    </a:p>
                  </a:txBody>
                  <a:tcPr marL="0" marR="0" marT="0" marB="0" vert="vert270" anchor="ctr"/>
                </a:tc>
                <a:tc>
                  <a:txBody>
                    <a:bodyPr/>
                    <a:lstStyle/>
                    <a:p>
                      <a:r>
                        <a:rPr lang="nl-NL" sz="900" b="1" dirty="0" smtClean="0"/>
                        <a:t>Synonym</a:t>
                      </a:r>
                      <a:r>
                        <a:rPr lang="nl-NL" sz="900" b="1" baseline="0" dirty="0" smtClean="0"/>
                        <a:t> search</a:t>
                      </a:r>
                      <a:r>
                        <a:rPr lang="nl-NL" sz="900" baseline="0" dirty="0" smtClean="0"/>
                        <a:t>. Allow TAUS Search to automatically find related terms and their translations in context.</a:t>
                      </a:r>
                      <a:endParaRPr lang="nl-NL"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dirty="0" smtClean="0"/>
                        <a:t>Better</a:t>
                      </a:r>
                      <a:r>
                        <a:rPr lang="nl-NL" sz="900" baseline="0" dirty="0" smtClean="0"/>
                        <a:t> translation quality and saving more time and cost.</a:t>
                      </a:r>
                      <a:endParaRPr lang="nl-NL" sz="900" dirty="0" smtClean="0"/>
                    </a:p>
                  </a:txBody>
                  <a:tcPr/>
                </a:tc>
              </a:tr>
              <a:tr h="355193">
                <a:tc vMerge="1">
                  <a:txBody>
                    <a:bodyPr/>
                    <a:lstStyle/>
                    <a:p>
                      <a:pPr algn="ctr"/>
                      <a:endParaRPr lang="nl-NL" sz="1400" b="1" cap="small" dirty="0">
                        <a:latin typeface="Arial Narrow" pitchFamily="34" charset="0"/>
                      </a:endParaRPr>
                    </a:p>
                  </a:txBody>
                  <a:tcPr marL="0" marR="0" marT="0" marB="0" vert="vert270" anchor="ctr"/>
                </a:tc>
                <a:tc>
                  <a:txBody>
                    <a:bodyPr/>
                    <a:lstStyle/>
                    <a:p>
                      <a:r>
                        <a:rPr lang="nl-NL" sz="900" b="1" dirty="0" smtClean="0"/>
                        <a:t>Matrix search</a:t>
                      </a:r>
                      <a:r>
                        <a:rPr lang="nl-NL" sz="900" dirty="0" smtClean="0"/>
                        <a:t>. Allow</a:t>
                      </a:r>
                      <a:r>
                        <a:rPr lang="nl-NL" sz="900" baseline="0" dirty="0" smtClean="0"/>
                        <a:t> to search across all language pairs (instead of primarily from and into English).</a:t>
                      </a:r>
                      <a:endParaRPr lang="nl-NL" sz="900" dirty="0"/>
                    </a:p>
                  </a:txBody>
                  <a:tcPr/>
                </a:tc>
                <a:tc>
                  <a:txBody>
                    <a:bodyPr/>
                    <a:lstStyle/>
                    <a:p>
                      <a:r>
                        <a:rPr lang="nl-NL" sz="900" dirty="0" smtClean="0"/>
                        <a:t>Make TAUS Search beneficial for more users and more languages.</a:t>
                      </a:r>
                      <a:endParaRPr lang="nl-NL" sz="900" dirty="0"/>
                    </a:p>
                  </a:txBody>
                  <a:tcPr/>
                </a:tc>
              </a:tr>
              <a:tr h="488391">
                <a:tc rowSpan="2">
                  <a:txBody>
                    <a:bodyPr/>
                    <a:lstStyle/>
                    <a:p>
                      <a:pPr algn="ctr"/>
                      <a:r>
                        <a:rPr lang="nl-NL" sz="1400" b="1" cap="small" dirty="0" smtClean="0">
                          <a:latin typeface="Arial Narrow" pitchFamily="34" charset="0"/>
                        </a:rPr>
                        <a:t>TM</a:t>
                      </a:r>
                    </a:p>
                  </a:txBody>
                  <a:tcPr marL="0" marR="0" marT="0" marB="0" vert="vert270" anchor="ctr"/>
                </a:tc>
                <a:tc>
                  <a:txBody>
                    <a:bodyPr/>
                    <a:lstStyle/>
                    <a:p>
                      <a:r>
                        <a:rPr lang="nl-NL" sz="900" b="1" dirty="0" smtClean="0"/>
                        <a:t>Tool compliance</a:t>
                      </a:r>
                      <a:r>
                        <a:rPr lang="nl-NL" sz="900" dirty="0" smtClean="0"/>
                        <a:t>. Currently all TMs are stored in a neutral TMX format. This features allows users to also</a:t>
                      </a:r>
                      <a:r>
                        <a:rPr lang="nl-NL" sz="900" baseline="0" dirty="0" smtClean="0"/>
                        <a:t> store TMs in the tool compliant format, optimizing the leveraging within the same tool.</a:t>
                      </a:r>
                      <a:r>
                        <a:rPr lang="nl-NL" sz="900" dirty="0" smtClean="0"/>
                        <a:t> </a:t>
                      </a:r>
                      <a:endParaRPr lang="nl-NL" sz="900" dirty="0"/>
                    </a:p>
                  </a:txBody>
                  <a:tcPr/>
                </a:tc>
                <a:tc>
                  <a:txBody>
                    <a:bodyPr/>
                    <a:lstStyle/>
                    <a:p>
                      <a:r>
                        <a:rPr lang="nl-NL" sz="900" dirty="0" smtClean="0"/>
                        <a:t>TDA</a:t>
                      </a:r>
                      <a:r>
                        <a:rPr lang="nl-NL" sz="900" baseline="0" dirty="0" smtClean="0"/>
                        <a:t> can be used for all TM sharing by virtual translation teams without using any leveraging.</a:t>
                      </a:r>
                      <a:endParaRPr lang="nl-NL" sz="900" dirty="0"/>
                    </a:p>
                  </a:txBody>
                  <a:tcPr/>
                </a:tc>
              </a:tr>
              <a:tr h="380184">
                <a:tc vMerge="1">
                  <a:txBody>
                    <a:bodyPr/>
                    <a:lstStyle/>
                    <a:p>
                      <a:pPr algn="ctr"/>
                      <a:endParaRPr lang="nl-NL" sz="1400" b="1" cap="small" dirty="0" smtClean="0">
                        <a:latin typeface="Arial Narrow" pitchFamily="34" charset="0"/>
                      </a:endParaRPr>
                    </a:p>
                  </a:txBody>
                  <a:tcPr marL="0" marR="0" marT="0" marB="0" vert="vert270" anchor="ctr"/>
                </a:tc>
                <a:tc>
                  <a:txBody>
                    <a:bodyPr/>
                    <a:lstStyle/>
                    <a:p>
                      <a:r>
                        <a:rPr lang="nl-NL" sz="900" b="1" dirty="0" smtClean="0"/>
                        <a:t>Translation Matching</a:t>
                      </a:r>
                      <a:r>
                        <a:rPr lang="nl-NL" sz="900" dirty="0" smtClean="0"/>
                        <a:t>. This feature allows users to upload new </a:t>
                      </a:r>
                      <a:r>
                        <a:rPr lang="nl-NL" sz="900" baseline="0" dirty="0" smtClean="0"/>
                        <a:t>documents and retrieve all matches from the entire TDA repository in a TMX format.</a:t>
                      </a:r>
                      <a:endParaRPr lang="nl-NL" sz="900" dirty="0"/>
                    </a:p>
                  </a:txBody>
                  <a:tcPr/>
                </a:tc>
                <a:tc>
                  <a:txBody>
                    <a:bodyPr/>
                    <a:lstStyle/>
                    <a:p>
                      <a:r>
                        <a:rPr lang="nl-NL" sz="900" dirty="0" smtClean="0"/>
                        <a:t>Easy way to retrieve all matches from the entire ding atabase. Bonus on matches.</a:t>
                      </a:r>
                      <a:endParaRPr lang="nl-NL" sz="900" dirty="0"/>
                    </a:p>
                  </a:txBody>
                  <a:tcPr/>
                </a:tc>
              </a:tr>
              <a:tr h="274371">
                <a:tc rowSpan="3">
                  <a:txBody>
                    <a:bodyPr/>
                    <a:lstStyle/>
                    <a:p>
                      <a:pPr algn="ctr"/>
                      <a:r>
                        <a:rPr lang="nl-NL" sz="1400" b="1" cap="small" dirty="0" smtClean="0">
                          <a:latin typeface="Arial Narrow" pitchFamily="34" charset="0"/>
                        </a:rPr>
                        <a:t>TM &amp; MT</a:t>
                      </a:r>
                    </a:p>
                  </a:txBody>
                  <a:tcPr marL="0" marR="0" marT="0" marB="0" vert="vert27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b="1" dirty="0" smtClean="0"/>
                        <a:t>TM Cleaning</a:t>
                      </a:r>
                      <a:r>
                        <a:rPr lang="nl-NL" sz="900" dirty="0" smtClean="0"/>
                        <a:t>. A statistical tool that </a:t>
                      </a:r>
                      <a:r>
                        <a:rPr lang="nl-NL" sz="900" baseline="0" dirty="0" smtClean="0"/>
                        <a:t>filters out suspicious translation units.</a:t>
                      </a:r>
                      <a:endParaRPr lang="nl-NL" sz="900" dirty="0" smtClean="0"/>
                    </a:p>
                  </a:txBody>
                  <a:tcPr/>
                </a:tc>
                <a:tc>
                  <a:txBody>
                    <a:bodyPr/>
                    <a:lstStyle/>
                    <a:p>
                      <a:r>
                        <a:rPr lang="nl-NL" sz="900" dirty="0" smtClean="0"/>
                        <a:t>Eliminate</a:t>
                      </a:r>
                      <a:r>
                        <a:rPr lang="nl-NL" sz="900" baseline="0" dirty="0" smtClean="0"/>
                        <a:t> bad quality translations.</a:t>
                      </a:r>
                      <a:endParaRPr lang="nl-NL" sz="900" dirty="0"/>
                    </a:p>
                  </a:txBody>
                  <a:tcPr/>
                </a:tc>
              </a:tr>
              <a:tr h="355193">
                <a:tc vMerge="1">
                  <a:txBody>
                    <a:bodyPr/>
                    <a:lstStyle/>
                    <a:p>
                      <a:pPr algn="ctr"/>
                      <a:endParaRPr lang="nl-NL" sz="1400" b="1" cap="small" dirty="0" smtClean="0">
                        <a:latin typeface="Arial Narrow" pitchFamily="34" charset="0"/>
                      </a:endParaRPr>
                    </a:p>
                  </a:txBody>
                  <a:tcPr marL="0" marR="0" marT="0" marB="0" vert="vert270" anchor="ctr"/>
                </a:tc>
                <a:tc>
                  <a:txBody>
                    <a:bodyPr/>
                    <a:lstStyle/>
                    <a:p>
                      <a:r>
                        <a:rPr lang="nl-NL" sz="900" b="1" dirty="0" smtClean="0"/>
                        <a:t>Matrix</a:t>
                      </a:r>
                      <a:r>
                        <a:rPr lang="nl-NL" sz="900" dirty="0" smtClean="0"/>
                        <a:t> </a:t>
                      </a:r>
                      <a:r>
                        <a:rPr lang="nl-NL" sz="900" b="1" dirty="0" smtClean="0"/>
                        <a:t>TM</a:t>
                      </a:r>
                      <a:r>
                        <a:rPr lang="nl-NL" sz="900" dirty="0" smtClean="0"/>
                        <a:t>.</a:t>
                      </a:r>
                      <a:r>
                        <a:rPr lang="nl-NL" sz="900" baseline="0" dirty="0" smtClean="0"/>
                        <a:t> Allow users to extract TMs from TDA in all language pairs (as ong as data owner and product line correspond).</a:t>
                      </a:r>
                      <a:endParaRPr lang="nl-NL" sz="900" dirty="0"/>
                    </a:p>
                  </a:txBody>
                  <a:tcPr/>
                </a:tc>
                <a:tc>
                  <a:txBody>
                    <a:bodyPr/>
                    <a:lstStyle/>
                    <a:p>
                      <a:r>
                        <a:rPr lang="nl-NL" sz="900" dirty="0" smtClean="0"/>
                        <a:t>Allow TM leveraging</a:t>
                      </a:r>
                      <a:r>
                        <a:rPr lang="nl-NL" sz="900" baseline="0" dirty="0" smtClean="0"/>
                        <a:t> in new languages.</a:t>
                      </a:r>
                      <a:endParaRPr lang="nl-NL" sz="900" dirty="0"/>
                    </a:p>
                  </a:txBody>
                  <a:tcPr/>
                </a:tc>
              </a:tr>
              <a:tr h="488391">
                <a:tc vMerge="1">
                  <a:txBody>
                    <a:bodyPr/>
                    <a:lstStyle/>
                    <a:p>
                      <a:pPr algn="ctr"/>
                      <a:endParaRPr lang="nl-NL" sz="1400" b="1" cap="small" dirty="0" smtClean="0">
                        <a:latin typeface="Arial Narrow" pitchFamily="34" charset="0"/>
                      </a:endParaRPr>
                    </a:p>
                  </a:txBody>
                  <a:tcPr marL="0" marR="0" marT="0" marB="0" vert="vert270" anchor="ctr"/>
                </a:tc>
                <a:tc>
                  <a:txBody>
                    <a:bodyPr/>
                    <a:lstStyle/>
                    <a:p>
                      <a:r>
                        <a:rPr lang="nl-NL" sz="900" b="1" dirty="0" smtClean="0"/>
                        <a:t>Matching scores</a:t>
                      </a:r>
                      <a:r>
                        <a:rPr lang="nl-NL" sz="900" dirty="0" smtClean="0"/>
                        <a:t>. A statistical tool that allows users to identify</a:t>
                      </a:r>
                      <a:r>
                        <a:rPr lang="nl-NL" sz="900" baseline="0" dirty="0" smtClean="0"/>
                        <a:t> the best matching data for a particular job and to zoom in or out depending on the volume or accuracy requirements.</a:t>
                      </a:r>
                      <a:endParaRPr lang="nl-NL" sz="900" dirty="0"/>
                    </a:p>
                  </a:txBody>
                  <a:tcPr/>
                </a:tc>
                <a:tc>
                  <a:txBody>
                    <a:bodyPr/>
                    <a:lstStyle/>
                    <a:p>
                      <a:r>
                        <a:rPr lang="nl-NL" sz="900" dirty="0" smtClean="0"/>
                        <a:t>Ideal</a:t>
                      </a:r>
                      <a:r>
                        <a:rPr lang="nl-NL" sz="900" baseline="0" dirty="0" smtClean="0"/>
                        <a:t> for optimizing data selection.</a:t>
                      </a:r>
                      <a:endParaRPr lang="nl-NL" sz="900" dirty="0"/>
                    </a:p>
                  </a:txBody>
                  <a:tcPr/>
                </a:tc>
              </a:tr>
              <a:tr h="368457">
                <a:tc rowSpan="2">
                  <a:txBody>
                    <a:bodyPr/>
                    <a:lstStyle/>
                    <a:p>
                      <a:pPr algn="ctr"/>
                      <a:r>
                        <a:rPr lang="nl-NL" sz="1400" b="1" cap="small" dirty="0" smtClean="0">
                          <a:latin typeface="Arial Narrow" pitchFamily="34" charset="0"/>
                        </a:rPr>
                        <a:t>MT</a:t>
                      </a:r>
                      <a:endParaRPr lang="nl-NL" sz="1400" b="1" cap="small" dirty="0">
                        <a:latin typeface="Arial Narrow" pitchFamily="34" charset="0"/>
                      </a:endParaRPr>
                    </a:p>
                  </a:txBody>
                  <a:tcPr marL="0" marR="0" marT="0" marB="0" vert="vert270" anchor="ctr"/>
                </a:tc>
                <a:tc>
                  <a:txBody>
                    <a:bodyPr/>
                    <a:lstStyle/>
                    <a:p>
                      <a:r>
                        <a:rPr lang="nl-NL" sz="900" b="1" dirty="0" smtClean="0"/>
                        <a:t>MT Trainer</a:t>
                      </a:r>
                      <a:r>
                        <a:rPr lang="nl-NL" sz="900" dirty="0" smtClean="0"/>
                        <a:t>. Allows users to upload TMs and request new engines to be trained through TDA users based</a:t>
                      </a:r>
                      <a:r>
                        <a:rPr lang="nl-NL" sz="900" baseline="0" dirty="0" smtClean="0"/>
                        <a:t> on TDA data sets.</a:t>
                      </a:r>
                      <a:endParaRPr lang="nl-NL" sz="900" dirty="0"/>
                    </a:p>
                  </a:txBody>
                  <a:tcPr/>
                </a:tc>
                <a:tc>
                  <a:txBody>
                    <a:bodyPr/>
                    <a:lstStyle/>
                    <a:p>
                      <a:r>
                        <a:rPr lang="nl-NL" sz="900" dirty="0" smtClean="0"/>
                        <a:t>Access</a:t>
                      </a:r>
                      <a:r>
                        <a:rPr lang="nl-NL" sz="900" baseline="0" dirty="0" smtClean="0"/>
                        <a:t> and compare engines for all languages and niches.</a:t>
                      </a:r>
                      <a:endParaRPr lang="nl-NL" sz="900" dirty="0"/>
                    </a:p>
                  </a:txBody>
                  <a:tcPr/>
                </a:tc>
              </a:tr>
              <a:tr h="452346">
                <a:tc vMerge="1">
                  <a:txBody>
                    <a:bodyPr/>
                    <a:lstStyle/>
                    <a:p>
                      <a:pPr algn="ctr"/>
                      <a:endParaRPr lang="nl-NL" sz="1400" b="1" cap="small" dirty="0">
                        <a:latin typeface="Arial Narrow" pitchFamily="34" charset="0"/>
                      </a:endParaRPr>
                    </a:p>
                  </a:txBody>
                  <a:tcPr marL="0" marR="0" marT="0" marB="0" vert="vert270" anchor="ctr"/>
                </a:tc>
                <a:tc>
                  <a:txBody>
                    <a:bodyPr/>
                    <a:lstStyle/>
                    <a:p>
                      <a:pPr>
                        <a:spcAft>
                          <a:spcPts val="0"/>
                        </a:spcAft>
                      </a:pPr>
                      <a:r>
                        <a:rPr lang="nl-NL" sz="900" b="1" dirty="0" smtClean="0"/>
                        <a:t>Genre identification. </a:t>
                      </a:r>
                      <a:r>
                        <a:rPr lang="nl-NL" sz="900" dirty="0" smtClean="0"/>
                        <a:t>Statistical</a:t>
                      </a:r>
                      <a:r>
                        <a:rPr lang="nl-NL" sz="900" baseline="0" dirty="0" smtClean="0"/>
                        <a:t> tool that identifies content types, helping users to select data of the same genre for MT training.</a:t>
                      </a:r>
                      <a:endParaRPr lang="nl-NL" sz="900" dirty="0"/>
                    </a:p>
                  </a:txBody>
                  <a:tcPr/>
                </a:tc>
                <a:tc>
                  <a:txBody>
                    <a:bodyPr/>
                    <a:lstStyle/>
                    <a:p>
                      <a:r>
                        <a:rPr lang="nl-NL" sz="900" dirty="0" smtClean="0"/>
                        <a:t>Ideal for optimizing data selection.</a:t>
                      </a:r>
                      <a:endParaRPr lang="nl-NL" sz="900" dirty="0"/>
                    </a:p>
                  </a:txBody>
                  <a:tcPr/>
                </a:tc>
              </a:tr>
            </a:tbl>
          </a:graphicData>
        </a:graphic>
      </p:graphicFrame>
      <p:sp>
        <p:nvSpPr>
          <p:cNvPr id="5" name="TextBox 4"/>
          <p:cNvSpPr txBox="1"/>
          <p:nvPr/>
        </p:nvSpPr>
        <p:spPr>
          <a:xfrm>
            <a:off x="500034" y="5715016"/>
            <a:ext cx="7994985" cy="430887"/>
          </a:xfrm>
          <a:prstGeom prst="rect">
            <a:avLst/>
          </a:prstGeom>
          <a:noFill/>
        </p:spPr>
        <p:txBody>
          <a:bodyPr wrap="square" rtlCol="0">
            <a:spAutoFit/>
          </a:bodyPr>
          <a:lstStyle/>
          <a:p>
            <a:pPr fontAlgn="base">
              <a:spcBef>
                <a:spcPct val="0"/>
              </a:spcBef>
              <a:spcAft>
                <a:spcPct val="0"/>
              </a:spcAft>
            </a:pPr>
            <a:r>
              <a:rPr lang="nl-NL" sz="1100" b="1" dirty="0" smtClean="0">
                <a:solidFill>
                  <a:srgbClr val="000000"/>
                </a:solidFill>
              </a:rPr>
              <a:t>Private: </a:t>
            </a:r>
            <a:r>
              <a:rPr lang="nl-NL" sz="1100" dirty="0" smtClean="0">
                <a:solidFill>
                  <a:srgbClr val="000000"/>
                </a:solidFill>
              </a:rPr>
              <a:t>members may limit sharing of TMs to their own selection of registered users (‘private vaults’).</a:t>
            </a:r>
          </a:p>
          <a:p>
            <a:pPr fontAlgn="base">
              <a:spcBef>
                <a:spcPct val="0"/>
              </a:spcBef>
              <a:spcAft>
                <a:spcPct val="0"/>
              </a:spcAft>
            </a:pPr>
            <a:r>
              <a:rPr lang="nl-NL" sz="1100" b="1" dirty="0" smtClean="0">
                <a:solidFill>
                  <a:srgbClr val="000000"/>
                </a:solidFill>
              </a:rPr>
              <a:t>Integration: </a:t>
            </a:r>
            <a:r>
              <a:rPr lang="nl-NL" sz="1100" dirty="0" smtClean="0">
                <a:solidFill>
                  <a:srgbClr val="000000"/>
                </a:solidFill>
              </a:rPr>
              <a:t>API’s for all services will be available to everyone.</a:t>
            </a:r>
            <a:endParaRPr lang="nl-NL" sz="1100"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50000"/>
                  </a:schemeClr>
                </a:solidFill>
              </a:rPr>
              <a:t>Development Priorities</a:t>
            </a:r>
            <a:br>
              <a:rPr lang="nl-NL" dirty="0" smtClean="0">
                <a:solidFill>
                  <a:schemeClr val="bg1">
                    <a:lumMod val="50000"/>
                  </a:schemeClr>
                </a:solidFill>
              </a:rPr>
            </a:br>
            <a:endParaRPr lang="nl-NL" i="1" dirty="0">
              <a:solidFill>
                <a:schemeClr val="bg1">
                  <a:lumMod val="50000"/>
                </a:schemeClr>
              </a:solidFill>
            </a:endParaRPr>
          </a:p>
        </p:txBody>
      </p:sp>
      <p:graphicFrame>
        <p:nvGraphicFramePr>
          <p:cNvPr id="7" name="Table 6"/>
          <p:cNvGraphicFramePr>
            <a:graphicFrameLocks noGrp="1"/>
          </p:cNvGraphicFramePr>
          <p:nvPr/>
        </p:nvGraphicFramePr>
        <p:xfrm>
          <a:off x="1214414" y="1376448"/>
          <a:ext cx="6858049" cy="4914147"/>
        </p:xfrm>
        <a:graphic>
          <a:graphicData uri="http://schemas.openxmlformats.org/drawingml/2006/table">
            <a:tbl>
              <a:tblPr/>
              <a:tblGrid>
                <a:gridCol w="2071846"/>
                <a:gridCol w="795157"/>
                <a:gridCol w="881194"/>
                <a:gridCol w="767403"/>
                <a:gridCol w="853440"/>
                <a:gridCol w="838175"/>
                <a:gridCol w="650834"/>
              </a:tblGrid>
              <a:tr h="451299">
                <a:tc gridSpan="7">
                  <a:txBody>
                    <a:bodyPr/>
                    <a:lstStyle/>
                    <a:p>
                      <a:pPr>
                        <a:lnSpc>
                          <a:spcPct val="115000"/>
                        </a:lnSpc>
                        <a:spcAft>
                          <a:spcPts val="1500"/>
                        </a:spcAft>
                      </a:pPr>
                      <a:r>
                        <a:rPr lang="en-US" sz="1200" b="1" dirty="0">
                          <a:latin typeface="Arial"/>
                          <a:ea typeface="Times New Roman"/>
                          <a:cs typeface="Times New Roman"/>
                        </a:rPr>
                        <a:t>Please indicate below the priorities that you would like to give to the planned features described in the TDA Roadmap 2010 document.</a:t>
                      </a:r>
                      <a:endParaRPr lang="nl-NL" sz="1600" dirty="0">
                        <a:latin typeface="Calibri"/>
                        <a:ea typeface="Calibri"/>
                        <a:cs typeface="Times New Roman"/>
                      </a:endParaRPr>
                    </a:p>
                  </a:txBody>
                  <a:tcPr marL="66492" marR="66492" marT="66492" marB="66492" anchor="ctr">
                    <a:lnL>
                      <a:noFill/>
                    </a:lnL>
                    <a:lnR>
                      <a:noFill/>
                    </a:lnR>
                    <a:lnT>
                      <a:noFill/>
                    </a:lnT>
                    <a:lnB>
                      <a:noFill/>
                    </a:lnB>
                    <a:solidFill>
                      <a:srgbClr val="DDDDDD"/>
                    </a:solidFill>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r>
              <a:tr h="451299">
                <a:tc>
                  <a:txBody>
                    <a:bodyPr/>
                    <a:lstStyle/>
                    <a:p>
                      <a:pPr algn="ctr">
                        <a:lnSpc>
                          <a:spcPct val="115000"/>
                        </a:lnSpc>
                        <a:spcAft>
                          <a:spcPts val="0"/>
                        </a:spcAft>
                      </a:pPr>
                      <a:r>
                        <a:rPr lang="en-US" sz="900" b="1">
                          <a:latin typeface="Arial"/>
                          <a:ea typeface="Times New Roman"/>
                          <a:cs typeface="Times New Roman"/>
                        </a:rPr>
                        <a:t> </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EE9F7"/>
                    </a:solidFill>
                  </a:tcPr>
                </a:tc>
                <a:tc>
                  <a:txBody>
                    <a:bodyPr/>
                    <a:lstStyle/>
                    <a:p>
                      <a:pPr algn="ctr">
                        <a:lnSpc>
                          <a:spcPct val="115000"/>
                        </a:lnSpc>
                        <a:spcAft>
                          <a:spcPts val="0"/>
                        </a:spcAft>
                      </a:pPr>
                      <a:r>
                        <a:rPr lang="nl-NL" sz="900" b="1">
                          <a:latin typeface="Arial"/>
                          <a:ea typeface="Times New Roman"/>
                          <a:cs typeface="Times New Roman"/>
                        </a:rPr>
                        <a:t>Highest priority</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EE9F7"/>
                    </a:solidFill>
                  </a:tcPr>
                </a:tc>
                <a:tc>
                  <a:txBody>
                    <a:bodyPr/>
                    <a:lstStyle/>
                    <a:p>
                      <a:pPr algn="ctr">
                        <a:lnSpc>
                          <a:spcPct val="115000"/>
                        </a:lnSpc>
                        <a:spcAft>
                          <a:spcPts val="0"/>
                        </a:spcAft>
                      </a:pPr>
                      <a:r>
                        <a:rPr lang="nl-NL" sz="900" b="1">
                          <a:latin typeface="Arial"/>
                          <a:ea typeface="Times New Roman"/>
                          <a:cs typeface="Times New Roman"/>
                        </a:rPr>
                        <a:t>High priority</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EE9F7"/>
                    </a:solidFill>
                  </a:tcPr>
                </a:tc>
                <a:tc>
                  <a:txBody>
                    <a:bodyPr/>
                    <a:lstStyle/>
                    <a:p>
                      <a:pPr algn="ctr">
                        <a:lnSpc>
                          <a:spcPct val="115000"/>
                        </a:lnSpc>
                        <a:spcAft>
                          <a:spcPts val="0"/>
                        </a:spcAft>
                      </a:pPr>
                      <a:r>
                        <a:rPr lang="nl-NL" sz="900" b="1">
                          <a:latin typeface="Arial"/>
                          <a:ea typeface="Times New Roman"/>
                          <a:cs typeface="Times New Roman"/>
                        </a:rPr>
                        <a:t>Lower priority</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EE9F7"/>
                    </a:solidFill>
                  </a:tcPr>
                </a:tc>
                <a:tc>
                  <a:txBody>
                    <a:bodyPr/>
                    <a:lstStyle/>
                    <a:p>
                      <a:pPr algn="ctr">
                        <a:lnSpc>
                          <a:spcPct val="115000"/>
                        </a:lnSpc>
                        <a:spcAft>
                          <a:spcPts val="0"/>
                        </a:spcAft>
                      </a:pPr>
                      <a:r>
                        <a:rPr lang="nl-NL" sz="900" b="1">
                          <a:latin typeface="Arial"/>
                          <a:ea typeface="Times New Roman"/>
                          <a:cs typeface="Times New Roman"/>
                        </a:rPr>
                        <a:t>Lowest priority</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EE9F7"/>
                    </a:solidFill>
                  </a:tcPr>
                </a:tc>
                <a:tc>
                  <a:txBody>
                    <a:bodyPr/>
                    <a:lstStyle/>
                    <a:p>
                      <a:pPr algn="ctr">
                        <a:lnSpc>
                          <a:spcPct val="115000"/>
                        </a:lnSpc>
                        <a:spcAft>
                          <a:spcPts val="0"/>
                        </a:spcAft>
                      </a:pPr>
                      <a:r>
                        <a:rPr lang="nl-NL" sz="900" b="1">
                          <a:latin typeface="Arial"/>
                          <a:ea typeface="Times New Roman"/>
                          <a:cs typeface="Times New Roman"/>
                        </a:rPr>
                        <a:t>Average</a:t>
                      </a:r>
                      <a:br>
                        <a:rPr lang="nl-NL" sz="900" b="1">
                          <a:latin typeface="Arial"/>
                          <a:ea typeface="Times New Roman"/>
                          <a:cs typeface="Times New Roman"/>
                        </a:rPr>
                      </a:br>
                      <a:r>
                        <a:rPr lang="nl-NL" sz="900" b="1">
                          <a:latin typeface="Arial"/>
                          <a:ea typeface="Times New Roman"/>
                          <a:cs typeface="Times New Roman"/>
                        </a:rPr>
                        <a:t>score</a:t>
                      </a:r>
                      <a:endParaRPr lang="nl-NL" sz="1050">
                        <a:latin typeface="Calibri"/>
                        <a:ea typeface="Calibri"/>
                        <a:cs typeface="Times New Roman"/>
                      </a:endParaRPr>
                    </a:p>
                  </a:txBody>
                  <a:tcPr marL="66492" marR="66492" marT="66492" marB="66492" anchor="ctr">
                    <a:lnL>
                      <a:noFill/>
                    </a:lnL>
                    <a:lnR>
                      <a:noFill/>
                    </a:lnR>
                    <a:lnT>
                      <a:noFill/>
                    </a:lnT>
                    <a:lnB>
                      <a:noFill/>
                    </a:lnB>
                    <a:solidFill>
                      <a:srgbClr val="CDD8E6"/>
                    </a:solidFill>
                  </a:tcPr>
                </a:tc>
                <a:tc>
                  <a:txBody>
                    <a:bodyPr/>
                    <a:lstStyle/>
                    <a:p>
                      <a:pPr algn="ctr">
                        <a:lnSpc>
                          <a:spcPct val="115000"/>
                        </a:lnSpc>
                        <a:spcAft>
                          <a:spcPts val="0"/>
                        </a:spcAft>
                      </a:pPr>
                      <a:r>
                        <a:rPr lang="nl-NL" sz="900" b="1">
                          <a:latin typeface="Arial"/>
                          <a:ea typeface="Times New Roman"/>
                          <a:cs typeface="Times New Roman"/>
                        </a:rPr>
                        <a:t>Priority</a:t>
                      </a:r>
                      <a:endParaRPr lang="nl-NL" sz="1050">
                        <a:latin typeface="Calibri"/>
                        <a:ea typeface="Calibri"/>
                        <a:cs typeface="Times New Roman"/>
                      </a:endParaRPr>
                    </a:p>
                  </a:txBody>
                  <a:tcPr marL="66492" marR="66492" marT="66492" marB="66492" anchor="ctr">
                    <a:lnL>
                      <a:noFill/>
                    </a:lnL>
                    <a:lnR>
                      <a:noFill/>
                    </a:lnR>
                    <a:lnT>
                      <a:noFill/>
                    </a:lnT>
                    <a:lnB>
                      <a:noFill/>
                    </a:lnB>
                    <a:solidFill>
                      <a:srgbClr val="CDD8E6"/>
                    </a:solidFill>
                  </a:tcPr>
                </a:tc>
              </a:tr>
              <a:tr h="298237">
                <a:tc>
                  <a:txBody>
                    <a:bodyPr/>
                    <a:lstStyle/>
                    <a:p>
                      <a:pPr algn="l">
                        <a:lnSpc>
                          <a:spcPct val="115000"/>
                        </a:lnSpc>
                        <a:spcAft>
                          <a:spcPts val="0"/>
                        </a:spcAft>
                      </a:pPr>
                      <a:r>
                        <a:rPr lang="nl-NL" sz="1100" dirty="0">
                          <a:latin typeface="Arial"/>
                          <a:ea typeface="Times New Roman"/>
                          <a:cs typeface="Times New Roman"/>
                        </a:rPr>
                        <a:t>Tool compliance</a:t>
                      </a:r>
                      <a:endParaRPr lang="nl-NL" sz="1400" dirty="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10.5% (2)</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b="1">
                          <a:latin typeface="Arial"/>
                          <a:ea typeface="Times New Roman"/>
                          <a:cs typeface="Times New Roman"/>
                        </a:rPr>
                        <a:t>57.9% (11)</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DDDDD"/>
                    </a:solidFill>
                  </a:tcPr>
                </a:tc>
                <a:tc>
                  <a:txBody>
                    <a:bodyPr/>
                    <a:lstStyle/>
                    <a:p>
                      <a:pPr algn="ctr">
                        <a:lnSpc>
                          <a:spcPct val="115000"/>
                        </a:lnSpc>
                        <a:spcAft>
                          <a:spcPts val="0"/>
                        </a:spcAft>
                      </a:pPr>
                      <a:r>
                        <a:rPr lang="nl-NL" sz="900">
                          <a:latin typeface="Arial"/>
                          <a:ea typeface="Times New Roman"/>
                          <a:cs typeface="Times New Roman"/>
                        </a:rPr>
                        <a:t>26.3% (5)</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5.3% (1)</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2,26</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6</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EE9F7"/>
                    </a:solidFill>
                  </a:tcPr>
                </a:tc>
              </a:tr>
              <a:tr h="298237">
                <a:tc>
                  <a:txBody>
                    <a:bodyPr/>
                    <a:lstStyle/>
                    <a:p>
                      <a:pPr algn="l">
                        <a:lnSpc>
                          <a:spcPct val="115000"/>
                        </a:lnSpc>
                        <a:spcAft>
                          <a:spcPts val="0"/>
                        </a:spcAft>
                      </a:pPr>
                      <a:r>
                        <a:rPr lang="nl-NL" sz="1100" b="1" dirty="0">
                          <a:solidFill>
                            <a:srgbClr val="C00000"/>
                          </a:solidFill>
                          <a:latin typeface="Arial"/>
                          <a:ea typeface="Times New Roman"/>
                          <a:cs typeface="Times New Roman"/>
                        </a:rPr>
                        <a:t>Matching Scores</a:t>
                      </a:r>
                      <a:endParaRPr lang="nl-NL" sz="1400" b="1" dirty="0">
                        <a:solidFill>
                          <a:srgbClr val="C00000"/>
                        </a:solidFill>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25.0% (5)</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b="1">
                          <a:latin typeface="Arial"/>
                          <a:ea typeface="Times New Roman"/>
                          <a:cs typeface="Times New Roman"/>
                        </a:rPr>
                        <a:t>50.0% (10)</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DDDDD"/>
                    </a:solidFill>
                  </a:tcPr>
                </a:tc>
                <a:tc>
                  <a:txBody>
                    <a:bodyPr/>
                    <a:lstStyle/>
                    <a:p>
                      <a:pPr algn="ctr">
                        <a:lnSpc>
                          <a:spcPct val="115000"/>
                        </a:lnSpc>
                        <a:spcAft>
                          <a:spcPts val="0"/>
                        </a:spcAft>
                      </a:pPr>
                      <a:r>
                        <a:rPr lang="nl-NL" sz="900">
                          <a:latin typeface="Arial"/>
                          <a:ea typeface="Times New Roman"/>
                          <a:cs typeface="Times New Roman"/>
                        </a:rPr>
                        <a:t>20.0% (4)</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5.0% (1)</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2,05</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b="1" dirty="0">
                          <a:solidFill>
                            <a:srgbClr val="C00000"/>
                          </a:solidFill>
                          <a:latin typeface="Arial"/>
                          <a:ea typeface="Times New Roman"/>
                          <a:cs typeface="Times New Roman"/>
                        </a:rPr>
                        <a:t>3</a:t>
                      </a:r>
                      <a:endParaRPr lang="nl-NL" sz="1050" dirty="0">
                        <a:solidFill>
                          <a:srgbClr val="C00000"/>
                        </a:solidFill>
                        <a:latin typeface="Calibri"/>
                        <a:ea typeface="Calibri"/>
                        <a:cs typeface="Times New Roman"/>
                      </a:endParaRPr>
                    </a:p>
                  </a:txBody>
                  <a:tcPr marL="66492" marR="66492" marT="66492" marB="66492" anchor="ctr">
                    <a:lnL>
                      <a:noFill/>
                    </a:lnL>
                    <a:lnR>
                      <a:noFill/>
                    </a:lnR>
                    <a:lnT>
                      <a:noFill/>
                    </a:lnT>
                    <a:lnB>
                      <a:noFill/>
                    </a:lnB>
                    <a:solidFill>
                      <a:srgbClr val="DEE9F7"/>
                    </a:solidFill>
                  </a:tcPr>
                </a:tc>
              </a:tr>
              <a:tr h="298237">
                <a:tc>
                  <a:txBody>
                    <a:bodyPr/>
                    <a:lstStyle/>
                    <a:p>
                      <a:pPr algn="l">
                        <a:lnSpc>
                          <a:spcPct val="115000"/>
                        </a:lnSpc>
                        <a:spcAft>
                          <a:spcPts val="0"/>
                        </a:spcAft>
                      </a:pPr>
                      <a:r>
                        <a:rPr lang="nl-NL" sz="1100" b="1" dirty="0">
                          <a:solidFill>
                            <a:srgbClr val="C00000"/>
                          </a:solidFill>
                          <a:latin typeface="Arial"/>
                          <a:ea typeface="Times New Roman"/>
                          <a:cs typeface="Times New Roman"/>
                        </a:rPr>
                        <a:t>TM Cleaning</a:t>
                      </a:r>
                      <a:endParaRPr lang="nl-NL" sz="1400" b="1" dirty="0">
                        <a:solidFill>
                          <a:srgbClr val="C00000"/>
                        </a:solidFill>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b="1">
                          <a:latin typeface="Arial"/>
                          <a:ea typeface="Times New Roman"/>
                          <a:cs typeface="Times New Roman"/>
                        </a:rPr>
                        <a:t>45.0% (9)</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DDDDD"/>
                    </a:solidFill>
                  </a:tcPr>
                </a:tc>
                <a:tc>
                  <a:txBody>
                    <a:bodyPr/>
                    <a:lstStyle/>
                    <a:p>
                      <a:pPr algn="ctr">
                        <a:lnSpc>
                          <a:spcPct val="115000"/>
                        </a:lnSpc>
                        <a:spcAft>
                          <a:spcPts val="0"/>
                        </a:spcAft>
                      </a:pPr>
                      <a:r>
                        <a:rPr lang="nl-NL" sz="900">
                          <a:latin typeface="Arial"/>
                          <a:ea typeface="Times New Roman"/>
                          <a:cs typeface="Times New Roman"/>
                        </a:rPr>
                        <a:t>35.0% (7)</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15.0% (3)</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5.0% (1)</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1,80</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b="1" dirty="0">
                          <a:solidFill>
                            <a:srgbClr val="C00000"/>
                          </a:solidFill>
                          <a:latin typeface="Arial"/>
                          <a:ea typeface="Times New Roman"/>
                          <a:cs typeface="Times New Roman"/>
                        </a:rPr>
                        <a:t>1</a:t>
                      </a:r>
                      <a:endParaRPr lang="nl-NL" sz="1050" dirty="0">
                        <a:solidFill>
                          <a:srgbClr val="C00000"/>
                        </a:solidFill>
                        <a:latin typeface="Calibri"/>
                        <a:ea typeface="Calibri"/>
                        <a:cs typeface="Times New Roman"/>
                      </a:endParaRPr>
                    </a:p>
                  </a:txBody>
                  <a:tcPr marL="66492" marR="66492" marT="66492" marB="66492" anchor="ctr">
                    <a:lnL>
                      <a:noFill/>
                    </a:lnL>
                    <a:lnR>
                      <a:noFill/>
                    </a:lnR>
                    <a:lnT>
                      <a:noFill/>
                    </a:lnT>
                    <a:lnB>
                      <a:noFill/>
                    </a:lnB>
                    <a:solidFill>
                      <a:srgbClr val="DEE9F7"/>
                    </a:solidFill>
                  </a:tcPr>
                </a:tc>
              </a:tr>
              <a:tr h="298237">
                <a:tc>
                  <a:txBody>
                    <a:bodyPr/>
                    <a:lstStyle/>
                    <a:p>
                      <a:pPr algn="l">
                        <a:lnSpc>
                          <a:spcPct val="115000"/>
                        </a:lnSpc>
                        <a:spcAft>
                          <a:spcPts val="0"/>
                        </a:spcAft>
                      </a:pPr>
                      <a:r>
                        <a:rPr lang="nl-NL" sz="1100" b="1" dirty="0">
                          <a:solidFill>
                            <a:srgbClr val="C00000"/>
                          </a:solidFill>
                          <a:latin typeface="Arial"/>
                          <a:ea typeface="Times New Roman"/>
                          <a:cs typeface="Times New Roman"/>
                        </a:rPr>
                        <a:t>Translation Matching</a:t>
                      </a:r>
                      <a:endParaRPr lang="nl-NL" sz="1400" b="1" dirty="0">
                        <a:solidFill>
                          <a:srgbClr val="C00000"/>
                        </a:solidFill>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b="1">
                          <a:latin typeface="Arial"/>
                          <a:ea typeface="Times New Roman"/>
                          <a:cs typeface="Times New Roman"/>
                        </a:rPr>
                        <a:t>42.1% (8)</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DDDDD"/>
                    </a:solidFill>
                  </a:tcPr>
                </a:tc>
                <a:tc>
                  <a:txBody>
                    <a:bodyPr/>
                    <a:lstStyle/>
                    <a:p>
                      <a:pPr algn="ctr">
                        <a:lnSpc>
                          <a:spcPct val="115000"/>
                        </a:lnSpc>
                        <a:spcAft>
                          <a:spcPts val="0"/>
                        </a:spcAft>
                      </a:pPr>
                      <a:r>
                        <a:rPr lang="nl-NL" sz="900">
                          <a:latin typeface="Arial"/>
                          <a:ea typeface="Times New Roman"/>
                          <a:cs typeface="Times New Roman"/>
                        </a:rPr>
                        <a:t>36.8% (7)</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15.8% (3)</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5.3% (1)</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1,84</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b="1" dirty="0">
                          <a:solidFill>
                            <a:srgbClr val="C00000"/>
                          </a:solidFill>
                          <a:latin typeface="Arial"/>
                          <a:ea typeface="Times New Roman"/>
                          <a:cs typeface="Times New Roman"/>
                        </a:rPr>
                        <a:t>2</a:t>
                      </a:r>
                      <a:endParaRPr lang="nl-NL" sz="1050" dirty="0">
                        <a:solidFill>
                          <a:srgbClr val="C00000"/>
                        </a:solidFill>
                        <a:latin typeface="Calibri"/>
                        <a:ea typeface="Calibri"/>
                        <a:cs typeface="Times New Roman"/>
                      </a:endParaRPr>
                    </a:p>
                  </a:txBody>
                  <a:tcPr marL="66492" marR="66492" marT="66492" marB="66492" anchor="ctr">
                    <a:lnL>
                      <a:noFill/>
                    </a:lnL>
                    <a:lnR>
                      <a:noFill/>
                    </a:lnR>
                    <a:lnT>
                      <a:noFill/>
                    </a:lnT>
                    <a:lnB>
                      <a:noFill/>
                    </a:lnB>
                    <a:solidFill>
                      <a:srgbClr val="DEE9F7"/>
                    </a:solidFill>
                  </a:tcPr>
                </a:tc>
              </a:tr>
              <a:tr h="298237">
                <a:tc>
                  <a:txBody>
                    <a:bodyPr/>
                    <a:lstStyle/>
                    <a:p>
                      <a:pPr algn="l">
                        <a:lnSpc>
                          <a:spcPct val="115000"/>
                        </a:lnSpc>
                        <a:spcAft>
                          <a:spcPts val="0"/>
                        </a:spcAft>
                      </a:pPr>
                      <a:r>
                        <a:rPr lang="nl-NL" sz="1100" b="1" dirty="0">
                          <a:solidFill>
                            <a:srgbClr val="C00000"/>
                          </a:solidFill>
                          <a:latin typeface="Arial"/>
                          <a:ea typeface="Times New Roman"/>
                          <a:cs typeface="Times New Roman"/>
                        </a:rPr>
                        <a:t>API Translation Matching</a:t>
                      </a:r>
                      <a:endParaRPr lang="nl-NL" sz="1400" b="1" dirty="0">
                        <a:solidFill>
                          <a:srgbClr val="C00000"/>
                        </a:solidFill>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25.0% (5)</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b="1">
                          <a:latin typeface="Arial"/>
                          <a:ea typeface="Times New Roman"/>
                          <a:cs typeface="Times New Roman"/>
                        </a:rPr>
                        <a:t>50.0% (10)</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DDDDD"/>
                    </a:solidFill>
                  </a:tcPr>
                </a:tc>
                <a:tc>
                  <a:txBody>
                    <a:bodyPr/>
                    <a:lstStyle/>
                    <a:p>
                      <a:pPr algn="ctr">
                        <a:lnSpc>
                          <a:spcPct val="115000"/>
                        </a:lnSpc>
                        <a:spcAft>
                          <a:spcPts val="0"/>
                        </a:spcAft>
                      </a:pPr>
                      <a:r>
                        <a:rPr lang="nl-NL" sz="900">
                          <a:latin typeface="Arial"/>
                          <a:ea typeface="Times New Roman"/>
                          <a:cs typeface="Times New Roman"/>
                        </a:rPr>
                        <a:t>20.0% (4)</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5.0% (1)</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2,05</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b="1" dirty="0">
                          <a:solidFill>
                            <a:srgbClr val="C00000"/>
                          </a:solidFill>
                          <a:latin typeface="Arial"/>
                          <a:ea typeface="Times New Roman"/>
                          <a:cs typeface="Times New Roman"/>
                        </a:rPr>
                        <a:t>3</a:t>
                      </a:r>
                      <a:endParaRPr lang="nl-NL" sz="1050" dirty="0">
                        <a:solidFill>
                          <a:srgbClr val="C00000"/>
                        </a:solidFill>
                        <a:latin typeface="Calibri"/>
                        <a:ea typeface="Calibri"/>
                        <a:cs typeface="Times New Roman"/>
                      </a:endParaRPr>
                    </a:p>
                  </a:txBody>
                  <a:tcPr marL="66492" marR="66492" marT="66492" marB="66492" anchor="ctr">
                    <a:lnL>
                      <a:noFill/>
                    </a:lnL>
                    <a:lnR>
                      <a:noFill/>
                    </a:lnR>
                    <a:lnT>
                      <a:noFill/>
                    </a:lnT>
                    <a:lnB>
                      <a:noFill/>
                    </a:lnB>
                    <a:solidFill>
                      <a:srgbClr val="DEE9F7"/>
                    </a:solidFill>
                  </a:tcPr>
                </a:tc>
              </a:tr>
              <a:tr h="298237">
                <a:tc>
                  <a:txBody>
                    <a:bodyPr/>
                    <a:lstStyle/>
                    <a:p>
                      <a:pPr algn="l">
                        <a:lnSpc>
                          <a:spcPct val="115000"/>
                        </a:lnSpc>
                        <a:spcAft>
                          <a:spcPts val="0"/>
                        </a:spcAft>
                      </a:pPr>
                      <a:r>
                        <a:rPr lang="nl-NL" sz="1100" b="1" dirty="0">
                          <a:solidFill>
                            <a:srgbClr val="C00000"/>
                          </a:solidFill>
                          <a:latin typeface="Arial"/>
                          <a:ea typeface="Times New Roman"/>
                          <a:cs typeface="Times New Roman"/>
                        </a:rPr>
                        <a:t>Search Plug-in</a:t>
                      </a:r>
                      <a:endParaRPr lang="nl-NL" sz="1400" b="1" dirty="0">
                        <a:solidFill>
                          <a:srgbClr val="C00000"/>
                        </a:solidFill>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40.0% (8)</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15.0% (3)</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b="1">
                          <a:latin typeface="Arial"/>
                          <a:ea typeface="Times New Roman"/>
                          <a:cs typeface="Times New Roman"/>
                        </a:rPr>
                        <a:t>45.0% (9)</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DDDDD"/>
                    </a:solidFill>
                  </a:tcPr>
                </a:tc>
                <a:tc>
                  <a:txBody>
                    <a:bodyPr/>
                    <a:lstStyle/>
                    <a:p>
                      <a:pPr algn="ctr">
                        <a:lnSpc>
                          <a:spcPct val="115000"/>
                        </a:lnSpc>
                        <a:spcAft>
                          <a:spcPts val="0"/>
                        </a:spcAft>
                      </a:pPr>
                      <a:r>
                        <a:rPr lang="nl-NL" sz="900">
                          <a:latin typeface="Arial"/>
                          <a:ea typeface="Times New Roman"/>
                          <a:cs typeface="Times New Roman"/>
                        </a:rPr>
                        <a:t>0.0% (0)</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2,05</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b="1" dirty="0">
                          <a:solidFill>
                            <a:srgbClr val="C00000"/>
                          </a:solidFill>
                          <a:latin typeface="Arial"/>
                          <a:ea typeface="Times New Roman"/>
                          <a:cs typeface="Times New Roman"/>
                        </a:rPr>
                        <a:t>3</a:t>
                      </a:r>
                      <a:endParaRPr lang="nl-NL" sz="1050" dirty="0">
                        <a:solidFill>
                          <a:srgbClr val="C00000"/>
                        </a:solidFill>
                        <a:latin typeface="Calibri"/>
                        <a:ea typeface="Calibri"/>
                        <a:cs typeface="Times New Roman"/>
                      </a:endParaRPr>
                    </a:p>
                  </a:txBody>
                  <a:tcPr marL="66492" marR="66492" marT="66492" marB="66492" anchor="ctr">
                    <a:lnL>
                      <a:noFill/>
                    </a:lnL>
                    <a:lnR>
                      <a:noFill/>
                    </a:lnR>
                    <a:lnT>
                      <a:noFill/>
                    </a:lnT>
                    <a:lnB>
                      <a:noFill/>
                    </a:lnB>
                    <a:solidFill>
                      <a:srgbClr val="DEE9F7"/>
                    </a:solidFill>
                  </a:tcPr>
                </a:tc>
              </a:tr>
              <a:tr h="298237">
                <a:tc>
                  <a:txBody>
                    <a:bodyPr/>
                    <a:lstStyle/>
                    <a:p>
                      <a:pPr algn="l">
                        <a:lnSpc>
                          <a:spcPct val="115000"/>
                        </a:lnSpc>
                        <a:spcAft>
                          <a:spcPts val="0"/>
                        </a:spcAft>
                      </a:pPr>
                      <a:r>
                        <a:rPr lang="nl-NL" sz="1100" dirty="0">
                          <a:latin typeface="Arial"/>
                          <a:ea typeface="Times New Roman"/>
                          <a:cs typeface="Times New Roman"/>
                        </a:rPr>
                        <a:t>MT Trainer &amp; Evaluator</a:t>
                      </a:r>
                      <a:endParaRPr lang="nl-NL" sz="1400" dirty="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b="1">
                          <a:latin typeface="Arial"/>
                          <a:ea typeface="Times New Roman"/>
                          <a:cs typeface="Times New Roman"/>
                        </a:rPr>
                        <a:t>40.0% (8)</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DDDDD"/>
                    </a:solidFill>
                  </a:tcPr>
                </a:tc>
                <a:tc>
                  <a:txBody>
                    <a:bodyPr/>
                    <a:lstStyle/>
                    <a:p>
                      <a:pPr algn="ctr">
                        <a:lnSpc>
                          <a:spcPct val="115000"/>
                        </a:lnSpc>
                        <a:spcAft>
                          <a:spcPts val="0"/>
                        </a:spcAft>
                      </a:pPr>
                      <a:r>
                        <a:rPr lang="nl-NL" sz="900">
                          <a:latin typeface="Arial"/>
                          <a:ea typeface="Times New Roman"/>
                          <a:cs typeface="Times New Roman"/>
                        </a:rPr>
                        <a:t>15.0% (3)</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30.0% (6)</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15.0% (3)</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2,20</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5</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EE9F7"/>
                    </a:solidFill>
                  </a:tcPr>
                </a:tc>
              </a:tr>
              <a:tr h="298237">
                <a:tc>
                  <a:txBody>
                    <a:bodyPr/>
                    <a:lstStyle/>
                    <a:p>
                      <a:pPr algn="l">
                        <a:lnSpc>
                          <a:spcPct val="115000"/>
                        </a:lnSpc>
                        <a:spcAft>
                          <a:spcPts val="0"/>
                        </a:spcAft>
                      </a:pPr>
                      <a:r>
                        <a:rPr lang="nl-NL" sz="1100" dirty="0">
                          <a:latin typeface="Arial"/>
                          <a:ea typeface="Times New Roman"/>
                          <a:cs typeface="Times New Roman"/>
                        </a:rPr>
                        <a:t>API MT Trainer</a:t>
                      </a:r>
                      <a:endParaRPr lang="nl-NL" sz="1400" dirty="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b="1">
                          <a:latin typeface="Arial"/>
                          <a:ea typeface="Times New Roman"/>
                          <a:cs typeface="Times New Roman"/>
                        </a:rPr>
                        <a:t>30.0% (6)</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DDDDD"/>
                    </a:solidFill>
                  </a:tcPr>
                </a:tc>
                <a:tc>
                  <a:txBody>
                    <a:bodyPr/>
                    <a:lstStyle/>
                    <a:p>
                      <a:pPr algn="ctr">
                        <a:lnSpc>
                          <a:spcPct val="115000"/>
                        </a:lnSpc>
                        <a:spcAft>
                          <a:spcPts val="0"/>
                        </a:spcAft>
                      </a:pPr>
                      <a:r>
                        <a:rPr lang="nl-NL" sz="900">
                          <a:latin typeface="Arial"/>
                          <a:ea typeface="Times New Roman"/>
                          <a:cs typeface="Times New Roman"/>
                        </a:rPr>
                        <a:t>25.0% (5)</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b="1">
                          <a:latin typeface="Arial"/>
                          <a:ea typeface="Times New Roman"/>
                          <a:cs typeface="Times New Roman"/>
                        </a:rPr>
                        <a:t>30.0% (6)</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DDDDD"/>
                    </a:solidFill>
                  </a:tcPr>
                </a:tc>
                <a:tc>
                  <a:txBody>
                    <a:bodyPr/>
                    <a:lstStyle/>
                    <a:p>
                      <a:pPr algn="ctr">
                        <a:lnSpc>
                          <a:spcPct val="115000"/>
                        </a:lnSpc>
                        <a:spcAft>
                          <a:spcPts val="0"/>
                        </a:spcAft>
                      </a:pPr>
                      <a:r>
                        <a:rPr lang="nl-NL" sz="900">
                          <a:latin typeface="Arial"/>
                          <a:ea typeface="Times New Roman"/>
                          <a:cs typeface="Times New Roman"/>
                        </a:rPr>
                        <a:t>15.0% (3)</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2,30</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7</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EE9F7"/>
                    </a:solidFill>
                  </a:tcPr>
                </a:tc>
              </a:tr>
              <a:tr h="298237">
                <a:tc>
                  <a:txBody>
                    <a:bodyPr/>
                    <a:lstStyle/>
                    <a:p>
                      <a:pPr algn="l">
                        <a:lnSpc>
                          <a:spcPct val="115000"/>
                        </a:lnSpc>
                        <a:spcAft>
                          <a:spcPts val="0"/>
                        </a:spcAft>
                      </a:pPr>
                      <a:r>
                        <a:rPr lang="nl-NL" sz="1100" dirty="0">
                          <a:latin typeface="Arial"/>
                          <a:ea typeface="Times New Roman"/>
                          <a:cs typeface="Times New Roman"/>
                        </a:rPr>
                        <a:t>Synonym Search</a:t>
                      </a:r>
                      <a:endParaRPr lang="nl-NL" sz="1400" dirty="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20.0% (4)</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b="1">
                          <a:latin typeface="Arial"/>
                          <a:ea typeface="Times New Roman"/>
                          <a:cs typeface="Times New Roman"/>
                        </a:rPr>
                        <a:t>35.0% (7)</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DDDDD"/>
                    </a:solidFill>
                  </a:tcPr>
                </a:tc>
                <a:tc>
                  <a:txBody>
                    <a:bodyPr/>
                    <a:lstStyle/>
                    <a:p>
                      <a:pPr algn="ctr">
                        <a:lnSpc>
                          <a:spcPct val="115000"/>
                        </a:lnSpc>
                        <a:spcAft>
                          <a:spcPts val="0"/>
                        </a:spcAft>
                      </a:pPr>
                      <a:r>
                        <a:rPr lang="nl-NL" sz="900">
                          <a:latin typeface="Arial"/>
                          <a:ea typeface="Times New Roman"/>
                          <a:cs typeface="Times New Roman"/>
                        </a:rPr>
                        <a:t>30.0% (6)</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15.0% (3)</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2,40</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8</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EE9F7"/>
                    </a:solidFill>
                  </a:tcPr>
                </a:tc>
              </a:tr>
              <a:tr h="298237">
                <a:tc>
                  <a:txBody>
                    <a:bodyPr/>
                    <a:lstStyle/>
                    <a:p>
                      <a:pPr algn="l">
                        <a:lnSpc>
                          <a:spcPct val="115000"/>
                        </a:lnSpc>
                        <a:spcAft>
                          <a:spcPts val="0"/>
                        </a:spcAft>
                      </a:pPr>
                      <a:r>
                        <a:rPr lang="nl-NL" sz="1100" dirty="0">
                          <a:latin typeface="Arial"/>
                          <a:ea typeface="Times New Roman"/>
                          <a:cs typeface="Times New Roman"/>
                        </a:rPr>
                        <a:t>Multi-word Translation</a:t>
                      </a:r>
                      <a:endParaRPr lang="nl-NL" sz="1400" dirty="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20.0% (4)</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b="1">
                          <a:latin typeface="Arial"/>
                          <a:ea typeface="Times New Roman"/>
                          <a:cs typeface="Times New Roman"/>
                        </a:rPr>
                        <a:t>55.0% (11)</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DDDDD"/>
                    </a:solidFill>
                  </a:tcPr>
                </a:tc>
                <a:tc>
                  <a:txBody>
                    <a:bodyPr/>
                    <a:lstStyle/>
                    <a:p>
                      <a:pPr algn="ctr">
                        <a:lnSpc>
                          <a:spcPct val="115000"/>
                        </a:lnSpc>
                        <a:spcAft>
                          <a:spcPts val="0"/>
                        </a:spcAft>
                      </a:pPr>
                      <a:r>
                        <a:rPr lang="nl-NL" sz="900">
                          <a:latin typeface="Arial"/>
                          <a:ea typeface="Times New Roman"/>
                          <a:cs typeface="Times New Roman"/>
                        </a:rPr>
                        <a:t>15.0% (3)</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10.0% (2)</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2,15</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4</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EE9F7"/>
                    </a:solidFill>
                  </a:tcPr>
                </a:tc>
              </a:tr>
              <a:tr h="298237">
                <a:tc>
                  <a:txBody>
                    <a:bodyPr/>
                    <a:lstStyle/>
                    <a:p>
                      <a:pPr algn="l">
                        <a:lnSpc>
                          <a:spcPct val="115000"/>
                        </a:lnSpc>
                        <a:spcAft>
                          <a:spcPts val="0"/>
                        </a:spcAft>
                      </a:pPr>
                      <a:r>
                        <a:rPr lang="nl-NL" sz="1100" dirty="0">
                          <a:latin typeface="Arial"/>
                          <a:ea typeface="Times New Roman"/>
                          <a:cs typeface="Times New Roman"/>
                        </a:rPr>
                        <a:t>Matrix Search</a:t>
                      </a:r>
                      <a:endParaRPr lang="nl-NL" sz="1400" dirty="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10.0% (2)</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35.0% (7)</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b="1">
                          <a:latin typeface="Arial"/>
                          <a:ea typeface="Times New Roman"/>
                          <a:cs typeface="Times New Roman"/>
                        </a:rPr>
                        <a:t>45.0% (9)</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DDDDD"/>
                    </a:solidFill>
                  </a:tcPr>
                </a:tc>
                <a:tc>
                  <a:txBody>
                    <a:bodyPr/>
                    <a:lstStyle/>
                    <a:p>
                      <a:pPr algn="ctr">
                        <a:lnSpc>
                          <a:spcPct val="115000"/>
                        </a:lnSpc>
                        <a:spcAft>
                          <a:spcPts val="0"/>
                        </a:spcAft>
                      </a:pPr>
                      <a:r>
                        <a:rPr lang="nl-NL" sz="900">
                          <a:latin typeface="Arial"/>
                          <a:ea typeface="Times New Roman"/>
                          <a:cs typeface="Times New Roman"/>
                        </a:rPr>
                        <a:t>10.0% (2)</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2,55</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9</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EE9F7"/>
                    </a:solidFill>
                  </a:tcPr>
                </a:tc>
              </a:tr>
              <a:tr h="298237">
                <a:tc>
                  <a:txBody>
                    <a:bodyPr/>
                    <a:lstStyle/>
                    <a:p>
                      <a:pPr algn="l">
                        <a:lnSpc>
                          <a:spcPct val="115000"/>
                        </a:lnSpc>
                        <a:spcAft>
                          <a:spcPts val="0"/>
                        </a:spcAft>
                      </a:pPr>
                      <a:r>
                        <a:rPr lang="nl-NL" sz="1100" dirty="0">
                          <a:latin typeface="Arial"/>
                          <a:ea typeface="Times New Roman"/>
                          <a:cs typeface="Times New Roman"/>
                        </a:rPr>
                        <a:t>Matrix TM Repository</a:t>
                      </a:r>
                      <a:endParaRPr lang="nl-NL" sz="1400" dirty="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10.0% (2)</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b="1">
                          <a:latin typeface="Arial"/>
                          <a:ea typeface="Times New Roman"/>
                          <a:cs typeface="Times New Roman"/>
                        </a:rPr>
                        <a:t>40.0% (8)</a:t>
                      </a:r>
                      <a:endParaRPr lang="nl-NL" sz="1050">
                        <a:latin typeface="Calibri"/>
                        <a:ea typeface="Calibri"/>
                        <a:cs typeface="Times New Roman"/>
                      </a:endParaRPr>
                    </a:p>
                  </a:txBody>
                  <a:tcPr marL="66492" marR="66492" marT="66492" marB="66492" anchor="ctr">
                    <a:lnL>
                      <a:noFill/>
                    </a:lnL>
                    <a:lnR>
                      <a:noFill/>
                    </a:lnR>
                    <a:lnT>
                      <a:noFill/>
                    </a:lnT>
                    <a:lnB>
                      <a:noFill/>
                    </a:lnB>
                    <a:solidFill>
                      <a:srgbClr val="DDDDDD"/>
                    </a:solidFill>
                  </a:tcPr>
                </a:tc>
                <a:tc>
                  <a:txBody>
                    <a:bodyPr/>
                    <a:lstStyle/>
                    <a:p>
                      <a:pPr algn="ctr">
                        <a:lnSpc>
                          <a:spcPct val="115000"/>
                        </a:lnSpc>
                        <a:spcAft>
                          <a:spcPts val="0"/>
                        </a:spcAft>
                      </a:pPr>
                      <a:r>
                        <a:rPr lang="nl-NL" sz="900">
                          <a:latin typeface="Arial"/>
                          <a:ea typeface="Times New Roman"/>
                          <a:cs typeface="Times New Roman"/>
                        </a:rPr>
                        <a:t>35.0% (7)</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ctr">
                        <a:lnSpc>
                          <a:spcPct val="115000"/>
                        </a:lnSpc>
                        <a:spcAft>
                          <a:spcPts val="0"/>
                        </a:spcAft>
                      </a:pPr>
                      <a:r>
                        <a:rPr lang="nl-NL" sz="900">
                          <a:latin typeface="Arial"/>
                          <a:ea typeface="Times New Roman"/>
                          <a:cs typeface="Times New Roman"/>
                        </a:rPr>
                        <a:t>15.0% (3)</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a:latin typeface="Arial"/>
                          <a:ea typeface="Times New Roman"/>
                          <a:cs typeface="Times New Roman"/>
                        </a:rPr>
                        <a:t>2,55</a:t>
                      </a:r>
                      <a:endParaRPr lang="nl-NL" sz="1050">
                        <a:latin typeface="Calibri"/>
                        <a:ea typeface="Calibri"/>
                        <a:cs typeface="Times New Roman"/>
                      </a:endParaRPr>
                    </a:p>
                  </a:txBody>
                  <a:tcPr marL="66492" marR="66492" marT="66492" marB="66492" anchor="ctr">
                    <a:lnL>
                      <a:noFill/>
                    </a:lnL>
                    <a:lnR>
                      <a:noFill/>
                    </a:lnR>
                    <a:lnT>
                      <a:noFill/>
                    </a:lnT>
                    <a:lnB>
                      <a:noFill/>
                    </a:lnB>
                    <a:solidFill>
                      <a:srgbClr val="EEEEEE"/>
                    </a:solidFill>
                  </a:tcPr>
                </a:tc>
                <a:tc>
                  <a:txBody>
                    <a:bodyPr/>
                    <a:lstStyle/>
                    <a:p>
                      <a:pPr algn="r">
                        <a:lnSpc>
                          <a:spcPct val="115000"/>
                        </a:lnSpc>
                        <a:spcAft>
                          <a:spcPts val="0"/>
                        </a:spcAft>
                      </a:pPr>
                      <a:r>
                        <a:rPr lang="nl-NL" sz="900" dirty="0">
                          <a:latin typeface="Arial"/>
                          <a:ea typeface="Times New Roman"/>
                          <a:cs typeface="Times New Roman"/>
                        </a:rPr>
                        <a:t>9</a:t>
                      </a:r>
                      <a:endParaRPr lang="nl-NL" sz="1050" dirty="0">
                        <a:latin typeface="Calibri"/>
                        <a:ea typeface="Calibri"/>
                        <a:cs typeface="Times New Roman"/>
                      </a:endParaRPr>
                    </a:p>
                  </a:txBody>
                  <a:tcPr marL="66492" marR="66492" marT="66492" marB="66492" anchor="ctr">
                    <a:lnL>
                      <a:noFill/>
                    </a:lnL>
                    <a:lnR>
                      <a:noFill/>
                    </a:lnR>
                    <a:lnT>
                      <a:noFill/>
                    </a:lnT>
                    <a:lnB>
                      <a:noFill/>
                    </a:lnB>
                    <a:solidFill>
                      <a:srgbClr val="DEE9F7"/>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50000"/>
                  </a:schemeClr>
                </a:solidFill>
              </a:rPr>
              <a:t>Strategic Actions </a:t>
            </a:r>
            <a:br>
              <a:rPr lang="nl-NL" dirty="0" smtClean="0">
                <a:solidFill>
                  <a:schemeClr val="bg1">
                    <a:lumMod val="50000"/>
                  </a:schemeClr>
                </a:solidFill>
              </a:rPr>
            </a:br>
            <a:endParaRPr lang="nl-NL" i="1" dirty="0">
              <a:solidFill>
                <a:schemeClr val="bg1">
                  <a:lumMod val="50000"/>
                </a:schemeClr>
              </a:solidFill>
            </a:endParaRPr>
          </a:p>
        </p:txBody>
      </p:sp>
      <p:sp>
        <p:nvSpPr>
          <p:cNvPr id="4" name="Content Placeholder 3"/>
          <p:cNvSpPr>
            <a:spLocks noGrp="1"/>
          </p:cNvSpPr>
          <p:nvPr>
            <p:ph sz="half" idx="2"/>
          </p:nvPr>
        </p:nvSpPr>
        <p:spPr>
          <a:xfrm>
            <a:off x="457200" y="1785925"/>
            <a:ext cx="8115328" cy="2000265"/>
          </a:xfrm>
        </p:spPr>
        <p:txBody>
          <a:bodyPr/>
          <a:lstStyle/>
          <a:p>
            <a:r>
              <a:rPr lang="nl-NL" sz="2000" dirty="0" smtClean="0"/>
              <a:t>Adjustment annual fees in line with size of operation and realizable benefits. Moderate increase for ‘large members’</a:t>
            </a:r>
          </a:p>
          <a:p>
            <a:r>
              <a:rPr lang="nl-NL" sz="2000" dirty="0" smtClean="0"/>
              <a:t>Make API’s publicly available</a:t>
            </a:r>
          </a:p>
          <a:p>
            <a:r>
              <a:rPr lang="en-US" sz="2000" dirty="0" smtClean="0"/>
              <a:t>Open sourcing all TDA </a:t>
            </a:r>
            <a:r>
              <a:rPr lang="en-US" sz="2000" smtClean="0"/>
              <a:t>software components</a:t>
            </a:r>
            <a:endParaRPr lang="nl-NL" sz="2000" smtClean="0"/>
          </a:p>
          <a:p>
            <a:r>
              <a:rPr lang="nl-NL" sz="2000" dirty="0" smtClean="0"/>
              <a:t>Open for sponsoring and funding</a:t>
            </a:r>
          </a:p>
          <a:p>
            <a:r>
              <a:rPr lang="nl-NL" sz="2000" dirty="0" smtClean="0"/>
              <a:t>Open to TM Sharing (For Search Only) for ‘fair use’</a:t>
            </a:r>
          </a:p>
          <a:p>
            <a:r>
              <a:rPr lang="nl-NL" sz="2000" dirty="0" smtClean="0"/>
              <a:t>Partner Agreements for data &amp; member acquisition</a:t>
            </a:r>
          </a:p>
          <a:p>
            <a:r>
              <a:rPr lang="nl-NL" sz="2000" dirty="0" smtClean="0"/>
              <a:t>Development priorities</a:t>
            </a:r>
          </a:p>
          <a:p>
            <a:pPr lvl="1"/>
            <a:r>
              <a:rPr lang="nl-NL" sz="1600" dirty="0" smtClean="0"/>
              <a:t>Translation Matching (sponsored)</a:t>
            </a:r>
          </a:p>
          <a:p>
            <a:pPr lvl="1"/>
            <a:r>
              <a:rPr lang="nl-NL" sz="1600" dirty="0" smtClean="0"/>
              <a:t>TM Cleaning</a:t>
            </a:r>
          </a:p>
          <a:p>
            <a:pPr lvl="1"/>
            <a:r>
              <a:rPr lang="nl-NL" sz="1600" dirty="0" smtClean="0"/>
              <a:t>Matching Scores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How can you contribute and participate</a:t>
            </a:r>
            <a:endParaRPr lang="nl-NL" dirty="0"/>
          </a:p>
        </p:txBody>
      </p:sp>
      <p:sp>
        <p:nvSpPr>
          <p:cNvPr id="3" name="Content Placeholder 2"/>
          <p:cNvSpPr>
            <a:spLocks noGrp="1"/>
          </p:cNvSpPr>
          <p:nvPr>
            <p:ph idx="1"/>
          </p:nvPr>
        </p:nvSpPr>
        <p:spPr>
          <a:xfrm>
            <a:off x="457200" y="2071678"/>
            <a:ext cx="8229600" cy="4059247"/>
          </a:xfrm>
        </p:spPr>
        <p:txBody>
          <a:bodyPr/>
          <a:lstStyle/>
          <a:p>
            <a:r>
              <a:rPr lang="nl-NL" dirty="0" smtClean="0"/>
              <a:t>Use Search – </a:t>
            </a:r>
            <a:r>
              <a:rPr lang="nl-NL" dirty="0" smtClean="0"/>
              <a:t>API integration</a:t>
            </a:r>
            <a:endParaRPr lang="nl-NL" dirty="0" smtClean="0"/>
          </a:p>
          <a:p>
            <a:r>
              <a:rPr lang="nl-NL" dirty="0" smtClean="0"/>
              <a:t>Share translation </a:t>
            </a:r>
            <a:r>
              <a:rPr lang="nl-NL" dirty="0" smtClean="0"/>
              <a:t>memories – API integration</a:t>
            </a:r>
            <a:endParaRPr lang="nl-NL" dirty="0" smtClean="0"/>
          </a:p>
          <a:p>
            <a:r>
              <a:rPr lang="nl-NL" dirty="0" smtClean="0"/>
              <a:t>Join TDA as a new member</a:t>
            </a:r>
            <a:endParaRPr lang="nl-NL" dirty="0"/>
          </a:p>
        </p:txBody>
      </p:sp>
    </p:spTree>
  </p:cSld>
  <p:clrMapOvr>
    <a:masterClrMapping/>
  </p:clrMapOvr>
</p:sld>
</file>

<file path=ppt/theme/theme1.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AAF4AA"/>
            </a:gs>
            <a:gs pos="100000">
              <a:srgbClr val="AAF4AA">
                <a:gamma/>
                <a:tint val="19216"/>
                <a:invGamma/>
              </a:srgbClr>
            </a:gs>
          </a:gsLst>
          <a:lin ang="5400000" scaled="1"/>
        </a:gradFill>
        <a:ln w="9525" cap="flat" cmpd="sng" algn="ctr">
          <a:solidFill>
            <a:schemeClr val="tx1"/>
          </a:solidFill>
          <a:prstDash val="lgDash"/>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rgbClr val="AAF4AA"/>
            </a:gs>
            <a:gs pos="100000">
              <a:srgbClr val="AAF4AA">
                <a:gamma/>
                <a:tint val="19216"/>
                <a:invGamma/>
              </a:srgbClr>
            </a:gs>
          </a:gsLst>
          <a:lin ang="5400000" scaled="1"/>
        </a:gradFill>
        <a:ln w="9525" cap="flat" cmpd="sng" algn="ctr">
          <a:solidFill>
            <a:schemeClr val="tx1"/>
          </a:solidFill>
          <a:prstDash val="lgDash"/>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1361</Words>
  <Application>Microsoft Office PowerPoint</Application>
  <PresentationFormat>On-screen Show (4:3)</PresentationFormat>
  <Paragraphs>176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1_Edge</vt:lpstr>
      <vt:lpstr>Slide 1</vt:lpstr>
      <vt:lpstr>TDA Services</vt:lpstr>
      <vt:lpstr>Benefits of Search</vt:lpstr>
      <vt:lpstr>Benefits of TM Sharing</vt:lpstr>
      <vt:lpstr>How People Use TDA Today Start with uploading your TMs</vt:lpstr>
      <vt:lpstr>Ideas for New Features &amp; Services</vt:lpstr>
      <vt:lpstr>Development Priorities </vt:lpstr>
      <vt:lpstr>Strategic Actions  </vt:lpstr>
      <vt:lpstr>How can you contribute and participate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People Use TDA Today</dc:title>
  <dc:creator>Jaap</dc:creator>
  <cp:lastModifiedBy>Jaap</cp:lastModifiedBy>
  <cp:revision>3</cp:revision>
  <dcterms:created xsi:type="dcterms:W3CDTF">2010-04-18T06:53:47Z</dcterms:created>
  <dcterms:modified xsi:type="dcterms:W3CDTF">2010-06-07T07:40:35Z</dcterms:modified>
</cp:coreProperties>
</file>