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37" r:id="rId2"/>
    <p:sldId id="1195" r:id="rId3"/>
    <p:sldId id="1187" r:id="rId4"/>
    <p:sldId id="1196" r:id="rId5"/>
    <p:sldId id="1274" r:id="rId6"/>
    <p:sldId id="1116" r:id="rId7"/>
    <p:sldId id="1150" r:id="rId8"/>
    <p:sldId id="1110" r:id="rId9"/>
    <p:sldId id="1186" r:id="rId10"/>
    <p:sldId id="1189" r:id="rId11"/>
    <p:sldId id="1102" r:id="rId12"/>
    <p:sldId id="1249" r:id="rId13"/>
    <p:sldId id="1248" r:id="rId14"/>
    <p:sldId id="1250" r:id="rId15"/>
    <p:sldId id="1024" r:id="rId16"/>
    <p:sldId id="1262" r:id="rId17"/>
    <p:sldId id="1263" r:id="rId18"/>
    <p:sldId id="1215" r:id="rId19"/>
    <p:sldId id="1216" r:id="rId20"/>
    <p:sldId id="1100" r:id="rId21"/>
    <p:sldId id="1275" r:id="rId22"/>
    <p:sldId id="1261" r:id="rId23"/>
    <p:sldId id="1192" r:id="rId24"/>
    <p:sldId id="538" r:id="rId25"/>
  </p:sldIdLst>
  <p:sldSz cx="9906000" cy="6858000" type="A4"/>
  <p:notesSz cx="6640513" cy="9904413"/>
  <p:defaultTextStyle>
    <a:defPPr>
      <a:defRPr lang="de-DE"/>
    </a:defPPr>
    <a:lvl1pPr algn="ctr" rtl="0" eaLnBrk="0" fontAlgn="base" hangingPunct="0">
      <a:lnSpc>
        <a:spcPct val="11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10000"/>
      </a:lnSpc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66"/>
    <a:srgbClr val="FFFF99"/>
    <a:srgbClr val="FFFFCC"/>
    <a:srgbClr val="990000"/>
    <a:srgbClr val="663300"/>
    <a:srgbClr val="E7E7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1308" autoAdjust="0"/>
    <p:restoredTop sz="86431" autoAdjust="0"/>
  </p:normalViewPr>
  <p:slideViewPr>
    <p:cSldViewPr>
      <p:cViewPr varScale="1">
        <p:scale>
          <a:sx n="114" d="100"/>
          <a:sy n="114" d="100"/>
        </p:scale>
        <p:origin x="-804" y="-96"/>
      </p:cViewPr>
      <p:guideLst>
        <p:guide orient="horz" pos="618"/>
        <p:guide orient="horz" pos="981"/>
        <p:guide orient="horz" pos="482"/>
        <p:guide pos="6159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" d="100"/>
        <a:sy n="2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6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4" tIns="46002" rIns="92004" bIns="46002" numCol="1" anchor="t" anchorCtr="0" compatLnSpc="1">
            <a:prstTxWarp prst="textNoShape">
              <a:avLst/>
            </a:prstTxWarp>
          </a:bodyPr>
          <a:lstStyle>
            <a:lvl1pPr algn="l" defTabSz="920750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6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4" tIns="46002" rIns="92004" bIns="46002" numCol="1" anchor="t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876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4" tIns="46002" rIns="92004" bIns="46002" numCol="1" anchor="b" anchorCtr="0" compatLnSpc="1">
            <a:prstTxWarp prst="textNoShape">
              <a:avLst/>
            </a:prstTxWarp>
          </a:bodyPr>
          <a:lstStyle>
            <a:lvl1pPr algn="l" defTabSz="920750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321050" y="8978900"/>
            <a:ext cx="2876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4" tIns="46002" rIns="92004" bIns="46002" numCol="1" anchor="b" anchorCtr="0" compatLnSpc="1">
            <a:prstTxWarp prst="textNoShape">
              <a:avLst/>
            </a:prstTxWarp>
          </a:bodyPr>
          <a:lstStyle>
            <a:lvl1pPr algn="r" defTabSz="920750">
              <a:lnSpc>
                <a:spcPct val="100000"/>
              </a:lnSpc>
              <a:defRPr sz="1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25CD2A-298D-4709-9B59-181D13C7313D}" type="slidenum">
              <a:rPr lang="de-DE"/>
              <a:pPr>
                <a:defRPr/>
              </a:pPr>
              <a:t>‹Nr.›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43450" y="311150"/>
            <a:ext cx="1428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92162" bIns="46081">
            <a:spAutoFit/>
          </a:bodyPr>
          <a:lstStyle/>
          <a:p>
            <a:pPr algn="r" defTabSz="922338">
              <a:lnSpc>
                <a:spcPct val="95000"/>
              </a:lnSpc>
              <a:defRPr/>
            </a:pPr>
            <a:r>
              <a:rPr lang="de-DE" sz="1000" b="0">
                <a:latin typeface="Arial Narrow" pitchFamily="34" charset="0"/>
              </a:rPr>
              <a:t>Pressekonferenz_Weyrich.ppt</a:t>
            </a:r>
            <a:br>
              <a:rPr lang="de-DE" sz="1000" b="0">
                <a:latin typeface="Arial Narrow" pitchFamily="34" charset="0"/>
              </a:rPr>
            </a:br>
            <a:r>
              <a:rPr lang="de-DE" sz="1000" b="0">
                <a:latin typeface="Arial Narrow" pitchFamily="34" charset="0"/>
              </a:rPr>
              <a:t>Berlin, 22.01.2003</a:t>
            </a:r>
            <a:endParaRPr lang="de-DE" sz="1000" b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769938"/>
            <a:ext cx="5332413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691063"/>
            <a:ext cx="48736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2004" bIns="46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4688" y="9253538"/>
            <a:ext cx="33591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90000" bIns="46800">
            <a:spAutoFit/>
          </a:bodyPr>
          <a:lstStyle/>
          <a:p>
            <a:pPr marL="190500" lvl="1" algn="l">
              <a:lnSpc>
                <a:spcPts val="2200"/>
              </a:lnSpc>
              <a:spcAft>
                <a:spcPts val="400"/>
              </a:spcAft>
              <a:defRPr/>
            </a:pPr>
            <a:r>
              <a:rPr lang="de-DE" sz="1200" b="0"/>
              <a:t>Feldafinger Kreis Pressekonferenz 22.01.2003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42950"/>
            <a:ext cx="5365750" cy="371475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705350"/>
            <a:ext cx="4868863" cy="4456113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42950"/>
            <a:ext cx="5365750" cy="371475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705350"/>
            <a:ext cx="4868863" cy="4456113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742950"/>
            <a:ext cx="5365750" cy="371475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05350"/>
            <a:ext cx="4865687" cy="4456113"/>
          </a:xfrm>
          <a:noFill/>
          <a:ln/>
        </p:spPr>
        <p:txBody>
          <a:bodyPr lIns="90719" tIns="45360" rIns="90719" bIns="45360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996D06-5538-489D-8AFE-9124291DC3E0}" type="slidenum">
              <a:rPr lang="de-DE"/>
              <a:pPr/>
              <a:t>8</a:t>
            </a:fld>
            <a:endParaRPr lang="de-DE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4271E37-30C3-4B16-BA70-0C9189FE4C95}" type="slidenum">
              <a:rPr lang="de-DE"/>
              <a:pPr/>
              <a:t>9</a:t>
            </a:fld>
            <a:endParaRPr lang="de-DE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1431" y="9407180"/>
            <a:ext cx="2878017" cy="494865"/>
          </a:xfrm>
          <a:prstGeom prst="rect">
            <a:avLst/>
          </a:prstGeom>
          <a:noFill/>
        </p:spPr>
        <p:txBody>
          <a:bodyPr/>
          <a:lstStyle/>
          <a:p>
            <a:fld id="{210CD485-C731-40B7-8DF1-461AD7679A1A}" type="slidenum">
              <a:rPr lang="de-DE"/>
              <a:pPr/>
              <a:t>12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1431" y="9407180"/>
            <a:ext cx="2878017" cy="494865"/>
          </a:xfrm>
          <a:prstGeom prst="rect">
            <a:avLst/>
          </a:prstGeom>
          <a:noFill/>
        </p:spPr>
        <p:txBody>
          <a:bodyPr/>
          <a:lstStyle/>
          <a:p>
            <a:fld id="{6E0F2EF7-D067-49BC-AC9C-A882A96D2EC6}" type="slidenum">
              <a:rPr lang="de-DE"/>
              <a:pPr/>
              <a:t>13</a:t>
            </a:fld>
            <a:endParaRPr lang="de-DE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1431" y="9407180"/>
            <a:ext cx="2878017" cy="494865"/>
          </a:xfrm>
          <a:prstGeom prst="rect">
            <a:avLst/>
          </a:prstGeom>
          <a:noFill/>
        </p:spPr>
        <p:txBody>
          <a:bodyPr/>
          <a:lstStyle/>
          <a:p>
            <a:fld id="{8C7C8BFD-F756-47AB-B087-411584188DC6}" type="slidenum">
              <a:rPr lang="de-DE"/>
              <a:pPr/>
              <a:t>14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8175" y="742950"/>
            <a:ext cx="5365750" cy="371475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4703763"/>
            <a:ext cx="5313363" cy="4457700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60788" y="9407525"/>
            <a:ext cx="2878137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536" tIns="44268" rIns="88536" bIns="44268"/>
          <a:lstStyle/>
          <a:p>
            <a:pPr defTabSz="909638"/>
            <a:fld id="{4B62002C-575F-420A-8E6C-AD902B734876}" type="slidenum">
              <a:rPr lang="de-DE"/>
              <a:pPr defTabSz="909638"/>
              <a:t>20</a:t>
            </a:fld>
            <a:endParaRPr lang="de-DE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310313" y="21431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8" y="0"/>
            <a:ext cx="84201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8" y="0"/>
            <a:ext cx="84201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12750" y="114300"/>
            <a:ext cx="6756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240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838" y="0"/>
            <a:ext cx="8420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2053" name="Picture 6" descr="DFK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6075" y="6605588"/>
            <a:ext cx="6556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3" r:id="rId3"/>
    <p:sldLayoutId id="2147483855" r:id="rId4"/>
    <p:sldLayoutId id="2147483856" r:id="rId5"/>
    <p:sldLayoutId id="2147483861" r:id="rId6"/>
    <p:sldLayoutId id="2147483862" r:id="rId7"/>
    <p:sldLayoutId id="2147483900" r:id="rId8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u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dicit1.mp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D:\Videos\speechtek\2010FBK_Dicit_finalprototype_SHORT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Videos\Virtual_Human\Virtual_Human-Video_dt\Virtual_Human_Spielszene_Phase1_Teil2_g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Videos\Virtual_Human\Virtual_Human-Video_dt\Virtual_Human_Spielszene_Phase2_Teil1_k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\Christian_Mueller\Multi-Speaker_In-Car_Positioning_PAL_kurz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\Virtual_Human\Virtual_Human_Tear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D:\Videos\speechtek\Robot_Mimic_Gives_a_Speech_Jules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D:\Videos\speechtek\2008-03-22-JointRec.is1001c.wmv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D:\Videos\speechtek\javacourse6.wmv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F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31" y="4581525"/>
            <a:ext cx="17240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397500"/>
            <a:ext cx="9906000" cy="138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defTabSz="762000">
              <a:lnSpc>
                <a:spcPct val="100000"/>
              </a:lnSpc>
            </a:pPr>
            <a:r>
              <a:rPr lang="de-DE" altLang="de-DE" sz="1800"/>
              <a:t>German Research Center for Artificial Intelligence</a:t>
            </a:r>
          </a:p>
          <a:p>
            <a:pPr defTabSz="762000">
              <a:lnSpc>
                <a:spcPct val="100000"/>
              </a:lnSpc>
            </a:pPr>
            <a:r>
              <a:rPr lang="de-DE" altLang="de-DE" sz="1800"/>
              <a:t>DFKI</a:t>
            </a:r>
          </a:p>
          <a:p>
            <a:pPr defTabSz="762000">
              <a:lnSpc>
                <a:spcPct val="40000"/>
              </a:lnSpc>
              <a:spcBef>
                <a:spcPct val="50000"/>
              </a:spcBef>
            </a:pPr>
            <a:r>
              <a:rPr lang="de-DE" altLang="de-DE" b="0"/>
              <a:t>  </a:t>
            </a:r>
            <a:r>
              <a:rPr lang="de-DE" altLang="de-DE" sz="1800"/>
              <a:t>Saarbrücken, Kaiserslautern, Bremen, Berlin</a:t>
            </a:r>
          </a:p>
          <a:p>
            <a:pPr defTabSz="762000">
              <a:lnSpc>
                <a:spcPct val="40000"/>
              </a:lnSpc>
              <a:spcBef>
                <a:spcPct val="50000"/>
              </a:spcBef>
            </a:pPr>
            <a:r>
              <a:rPr lang="de-DE" altLang="de-DE" sz="1800"/>
              <a:t>e-mail: wahlster@dfki.de</a:t>
            </a:r>
          </a:p>
          <a:p>
            <a:pPr defTabSz="762000">
              <a:lnSpc>
                <a:spcPct val="40000"/>
              </a:lnSpc>
              <a:spcBef>
                <a:spcPct val="50000"/>
              </a:spcBef>
            </a:pPr>
            <a:r>
              <a:rPr lang="de-DE" altLang="de-DE" sz="1800"/>
              <a:t>WWW:http://www.dfki.de/~wahlster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571876"/>
            <a:ext cx="99060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3200" dirty="0" smtClean="0"/>
              <a:t>Wolfgang Wahlster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800" dirty="0" smtClean="0"/>
              <a:t> </a:t>
            </a:r>
            <a:endParaRPr lang="de-DE" sz="18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828800"/>
            <a:ext cx="990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endParaRPr lang="de-DE" sz="5400">
              <a:solidFill>
                <a:schemeClr val="accent2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85875"/>
            <a:ext cx="9906000" cy="2503488"/>
          </a:xfrm>
          <a:noFill/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4800" dirty="0" smtClean="0">
                <a:solidFill>
                  <a:schemeClr val="accent2"/>
                </a:solidFill>
              </a:rPr>
              <a:t>Future Spoken Dialog Systems:</a:t>
            </a:r>
            <a:r>
              <a:rPr lang="en-US" sz="6000" dirty="0" smtClean="0">
                <a:solidFill>
                  <a:schemeClr val="accent2"/>
                </a:solidFill>
              </a:rPr>
              <a:t/>
            </a:r>
            <a:br>
              <a:rPr lang="en-US" sz="6000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Multi</a:t>
            </a:r>
            <a:r>
              <a:rPr lang="en-US" dirty="0" smtClean="0">
                <a:solidFill>
                  <a:schemeClr val="accent2"/>
                </a:solidFill>
              </a:rPr>
              <a:t>modal, </a:t>
            </a:r>
            <a:r>
              <a:rPr lang="en-US" dirty="0" smtClean="0">
                <a:solidFill>
                  <a:srgbClr val="FF0000"/>
                </a:solidFill>
              </a:rPr>
              <a:t>Multi</a:t>
            </a:r>
            <a:r>
              <a:rPr lang="en-US" dirty="0" smtClean="0">
                <a:solidFill>
                  <a:schemeClr val="accent2"/>
                </a:solidFill>
              </a:rPr>
              <a:t>lingual, </a:t>
            </a:r>
            <a:r>
              <a:rPr lang="en-US" dirty="0" smtClean="0">
                <a:solidFill>
                  <a:srgbClr val="FF0000"/>
                </a:solidFill>
              </a:rPr>
              <a:t>Multi</a:t>
            </a:r>
            <a:r>
              <a:rPr lang="en-US" dirty="0" smtClean="0">
                <a:solidFill>
                  <a:schemeClr val="accent2"/>
                </a:solidFill>
              </a:rPr>
              <a:t>party, </a:t>
            </a:r>
            <a:r>
              <a:rPr lang="en-US" dirty="0" smtClean="0">
                <a:solidFill>
                  <a:srgbClr val="FF0000"/>
                </a:solidFill>
              </a:rPr>
              <a:t>Multi</a:t>
            </a:r>
            <a:r>
              <a:rPr lang="en-US" dirty="0" smtClean="0">
                <a:solidFill>
                  <a:schemeClr val="accent2"/>
                </a:solidFill>
              </a:rPr>
              <a:t>task</a:t>
            </a:r>
            <a:endParaRPr lang="de-DE" dirty="0" smtClean="0">
              <a:solidFill>
                <a:schemeClr val="accent2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-26988"/>
            <a:ext cx="99060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sz="2000"/>
              <a:t> 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0" y="0"/>
            <a:ext cx="990600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 </a:t>
            </a:r>
          </a:p>
        </p:txBody>
      </p:sp>
      <p:sp>
        <p:nvSpPr>
          <p:cNvPr id="8204" name="Textfeld 11"/>
          <p:cNvSpPr txBox="1">
            <a:spLocks noChangeArrowheads="1"/>
          </p:cNvSpPr>
          <p:nvPr/>
        </p:nvSpPr>
        <p:spPr bwMode="auto">
          <a:xfrm>
            <a:off x="292100" y="285750"/>
            <a:ext cx="14462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Berlin</a:t>
            </a:r>
            <a:endParaRPr lang="en-US" sz="2400" dirty="0"/>
          </a:p>
        </p:txBody>
      </p:sp>
      <p:sp>
        <p:nvSpPr>
          <p:cNvPr id="8205" name="Textfeld 12"/>
          <p:cNvSpPr txBox="1">
            <a:spLocks noChangeArrowheads="1"/>
          </p:cNvSpPr>
          <p:nvPr/>
        </p:nvSpPr>
        <p:spPr bwMode="auto">
          <a:xfrm>
            <a:off x="7310438" y="285750"/>
            <a:ext cx="24066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5 June </a:t>
            </a:r>
            <a:r>
              <a:rPr lang="en-US" sz="2400" dirty="0"/>
              <a:t>2010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03858" y="285728"/>
            <a:ext cx="452084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</a:t>
            </a:r>
            <a:r>
              <a:rPr lang="en-US" sz="3600" dirty="0" smtClean="0">
                <a:solidFill>
                  <a:srgbClr val="FF0000"/>
                </a:solidFill>
              </a:rPr>
              <a:t>ME TA</a:t>
            </a:r>
            <a:r>
              <a:rPr lang="en-US" sz="3600" dirty="0" smtClean="0"/>
              <a:t>NK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0" y="-41275"/>
            <a:ext cx="9906000" cy="990600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DICIT (Distant-talking Interfaces for Control of </a:t>
            </a:r>
            <a:br>
              <a:rPr lang="en-US" sz="2800" b="1" dirty="0" smtClean="0"/>
            </a:br>
            <a:r>
              <a:rPr lang="en-US" sz="2800" b="1" dirty="0" smtClean="0"/>
              <a:t>Interactive TV) EC project</a:t>
            </a:r>
            <a:endParaRPr lang="it-IT" sz="2800" b="1" dirty="0" smtClean="0"/>
          </a:p>
        </p:txBody>
      </p:sp>
      <p:pic>
        <p:nvPicPr>
          <p:cNvPr id="4099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81075"/>
            <a:ext cx="4906568" cy="455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77391" y="500066"/>
            <a:ext cx="5107782" cy="5591175"/>
          </a:xfrm>
          <a:prstGeom prst="rect">
            <a:avLst/>
          </a:prstGeom>
        </p:spPr>
        <p:txBody>
          <a:bodyPr/>
          <a:lstStyle/>
          <a:p>
            <a:pPr marL="342900" indent="-342900" algn="l" eaLnBrk="1" hangingPunct="1">
              <a:lnSpc>
                <a:spcPct val="100000"/>
              </a:lnSpc>
              <a:buClr>
                <a:srgbClr val="222268"/>
              </a:buClr>
              <a:defRPr/>
            </a:pPr>
            <a:r>
              <a:rPr lang="en-US" sz="2400" b="0" kern="0" dirty="0">
                <a:solidFill>
                  <a:srgbClr val="000066"/>
                </a:solidFill>
                <a:latin typeface="Arial"/>
              </a:rPr>
              <a:t> 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ts val="1200"/>
              </a:spcBef>
              <a:buClr>
                <a:srgbClr val="222268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000000"/>
                </a:solidFill>
              </a:rPr>
              <a:t>Coordinated by FBK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ts val="1200"/>
              </a:spcBef>
              <a:buClr>
                <a:srgbClr val="222268"/>
              </a:buClr>
              <a:buFont typeface="Wingdings" pitchFamily="2" charset="2"/>
              <a:buChar char="§"/>
              <a:defRPr/>
            </a:pPr>
            <a:r>
              <a:rPr lang="en-US" sz="2400" b="0" dirty="0" smtClean="0">
                <a:solidFill>
                  <a:srgbClr val="000000"/>
                </a:solidFill>
              </a:rPr>
              <a:t>Goal: </a:t>
            </a:r>
            <a:r>
              <a:rPr lang="en-US" sz="2400" b="0" dirty="0">
                <a:solidFill>
                  <a:srgbClr val="000000"/>
                </a:solidFill>
              </a:rPr>
              <a:t>voice control of TV and related </a:t>
            </a:r>
            <a:r>
              <a:rPr lang="en-US" sz="2400" b="0" dirty="0" smtClean="0">
                <a:solidFill>
                  <a:srgbClr val="000000"/>
                </a:solidFill>
              </a:rPr>
              <a:t>devices </a:t>
            </a:r>
            <a:endParaRPr lang="en-US" sz="2400" b="0" dirty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ts val="1200"/>
              </a:spcBef>
              <a:buClr>
                <a:srgbClr val="222268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000000"/>
                </a:solidFill>
              </a:rPr>
              <a:t>Robustness against noise and audio interferences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ts val="1200"/>
              </a:spcBef>
              <a:buClr>
                <a:srgbClr val="222268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000000"/>
                </a:solidFill>
              </a:rPr>
              <a:t>Smart processing also including a real-time multi-speaker localization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ts val="1200"/>
              </a:spcBef>
              <a:buClr>
                <a:srgbClr val="222268"/>
              </a:buClr>
              <a:buFont typeface="Wingdings" pitchFamily="2" charset="2"/>
              <a:buChar char="§"/>
              <a:defRPr/>
            </a:pPr>
            <a:r>
              <a:rPr lang="en-US" sz="2400" b="0" dirty="0">
                <a:solidFill>
                  <a:srgbClr val="000000"/>
                </a:solidFill>
              </a:rPr>
              <a:t>Understanding of voice input queries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ts val="1200"/>
              </a:spcBef>
              <a:buClr>
                <a:srgbClr val="222268"/>
              </a:buClr>
              <a:buFont typeface="Wingdings" pitchFamily="2" charset="2"/>
              <a:buChar char="§"/>
              <a:defRPr/>
            </a:pPr>
            <a:r>
              <a:rPr lang="en-US" sz="2400" b="0" dirty="0" smtClean="0">
                <a:solidFill>
                  <a:srgbClr val="000000"/>
                </a:solidFill>
              </a:rPr>
              <a:t>Multimodal </a:t>
            </a:r>
            <a:r>
              <a:rPr lang="en-US" sz="2400" b="0" dirty="0">
                <a:solidFill>
                  <a:srgbClr val="000000"/>
                </a:solidFill>
              </a:rPr>
              <a:t>spoken </a:t>
            </a:r>
            <a:r>
              <a:rPr lang="en-US" sz="2400" b="0" dirty="0" smtClean="0">
                <a:solidFill>
                  <a:srgbClr val="000000"/>
                </a:solidFill>
              </a:rPr>
              <a:t>dialog management</a:t>
            </a:r>
            <a:endParaRPr lang="en-US" sz="2400" b="0" dirty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buClr>
                <a:srgbClr val="222268"/>
              </a:buClr>
              <a:buFont typeface="Wingdings" pitchFamily="2" charset="2"/>
              <a:buChar char="§"/>
              <a:defRPr/>
            </a:pPr>
            <a:endParaRPr lang="en-US" sz="2400" b="0" kern="0" dirty="0">
              <a:solidFill>
                <a:srgbClr val="000066"/>
              </a:solidFill>
              <a:latin typeface="Arial"/>
            </a:endParaRPr>
          </a:p>
          <a:p>
            <a:pPr marL="342900" indent="-342900" algn="l" eaLnBrk="1" hangingPunct="1">
              <a:lnSpc>
                <a:spcPct val="100000"/>
              </a:lnSpc>
              <a:buClr>
                <a:srgbClr val="222268"/>
              </a:buClr>
              <a:defRPr/>
            </a:pPr>
            <a:endParaRPr lang="en-US" sz="2400" b="0" kern="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417344" y="5643565"/>
            <a:ext cx="3724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800" b="0" smtClean="0">
                <a:solidFill>
                  <a:srgbClr val="10253F"/>
                </a:solidFill>
              </a:rPr>
              <a:t>For more details:  http://dicit.fbk.eu</a:t>
            </a:r>
            <a:endParaRPr lang="it-IT" sz="1800" b="0" smtClean="0">
              <a:solidFill>
                <a:srgbClr val="10253F"/>
              </a:solidFill>
            </a:endParaRPr>
          </a:p>
          <a:p>
            <a:pPr algn="l" eaLnBrk="1" hangingPunct="1">
              <a:lnSpc>
                <a:spcPct val="100000"/>
              </a:lnSpc>
            </a:pPr>
            <a:endParaRPr lang="it-IT" sz="1800" b="0" smtClean="0">
              <a:solidFill>
                <a:srgbClr val="000000"/>
              </a:solidFill>
            </a:endParaRPr>
          </a:p>
        </p:txBody>
      </p:sp>
      <p:pic>
        <p:nvPicPr>
          <p:cNvPr id="4103" name="Picture 4" descr="u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27" y="6143625"/>
            <a:ext cx="157876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alpik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91" y="6618288"/>
            <a:ext cx="9286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7" descr="fracar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8642" y="6572250"/>
            <a:ext cx="15478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ibm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3714" y="6286503"/>
            <a:ext cx="114538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1" descr="new_logo_elektrob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4736" y="6286500"/>
            <a:ext cx="55205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7" descr="FBK P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83750" y="6072191"/>
            <a:ext cx="956204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8" descr="amus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8252" y="6429375"/>
            <a:ext cx="158564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104800" y="-9526"/>
            <a:ext cx="8420100" cy="866757"/>
          </a:xfrm>
        </p:spPr>
        <p:txBody>
          <a:bodyPr/>
          <a:lstStyle/>
          <a:p>
            <a:pPr rtl="0" eaLnBrk="0" fontAlgn="base" hangingPunct="0"/>
            <a:r>
              <a:rPr lang="en-US" sz="2800" kern="1200" dirty="0" smtClean="0">
                <a:latin typeface="Arial"/>
                <a:ea typeface="+mn-ea"/>
                <a:cs typeface="+mn-cs"/>
              </a:rPr>
              <a:t>Multilingual Access to a Electronic Program Guide (EPG) with Distant Speech</a:t>
            </a:r>
            <a:endParaRPr lang="de-DE" dirty="0" smtClean="0"/>
          </a:p>
        </p:txBody>
      </p:sp>
      <p:pic>
        <p:nvPicPr>
          <p:cNvPr id="4" name="2010FBK_Dicit_finalprototype_SHO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000108"/>
            <a:ext cx="6858000" cy="54292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25098" cy="981075"/>
          </a:xfrm>
        </p:spPr>
        <p:txBody>
          <a:bodyPr/>
          <a:lstStyle/>
          <a:p>
            <a:pPr eaLnBrk="1" hangingPunct="1"/>
            <a:r>
              <a:rPr lang="de-DE" sz="2800" smtClean="0"/>
              <a:t>Multiparty </a:t>
            </a:r>
            <a:r>
              <a:rPr lang="de-DE" sz="2800" dirty="0" smtClean="0"/>
              <a:t>Dialog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Virtual &amp; Human Football </a:t>
            </a:r>
            <a:r>
              <a:rPr lang="de-DE" sz="2800" dirty="0" err="1" smtClean="0"/>
              <a:t>Experts</a:t>
            </a:r>
            <a:r>
              <a:rPr lang="de-DE" sz="2800" dirty="0" smtClean="0"/>
              <a:t>: </a:t>
            </a:r>
            <a:r>
              <a:rPr lang="de-DE" sz="2800" dirty="0" err="1" smtClean="0"/>
              <a:t>Discussing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UEFA EURO 2016 </a:t>
            </a:r>
            <a:r>
              <a:rPr lang="de-DE" sz="2800" smtClean="0"/>
              <a:t>in </a:t>
            </a:r>
            <a:r>
              <a:rPr lang="de-DE" sz="2800" smtClean="0"/>
              <a:t>France</a:t>
            </a:r>
            <a:endParaRPr lang="de-DE" sz="2800" dirty="0" smtClean="0"/>
          </a:p>
        </p:txBody>
      </p:sp>
      <p:pic>
        <p:nvPicPr>
          <p:cNvPr id="275461" name="Picture 5" descr="Armindo_Renato_VH-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1239490"/>
            <a:ext cx="5905500" cy="47402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-1" y="1222028"/>
            <a:ext cx="173829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</a:pPr>
            <a:r>
              <a:rPr lang="de-DE" sz="2000" b="1" dirty="0" smtClean="0"/>
              <a:t>Multilingual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</a:pPr>
            <a:r>
              <a:rPr lang="de-DE" sz="2000" b="1" dirty="0" smtClean="0"/>
              <a:t> </a:t>
            </a:r>
            <a:r>
              <a:rPr lang="de-DE" sz="2000" dirty="0" smtClean="0"/>
              <a:t>Vi</a:t>
            </a:r>
            <a:r>
              <a:rPr lang="de-DE" sz="2000" b="1" dirty="0" smtClean="0"/>
              <a:t>rtual 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</a:pPr>
            <a:r>
              <a:rPr lang="de-DE" sz="2000" b="1" dirty="0" smtClean="0"/>
              <a:t>Moderator</a:t>
            </a:r>
            <a:endParaRPr lang="de-DE" sz="2000" b="1" dirty="0"/>
          </a:p>
          <a:p>
            <a:pPr>
              <a:spcBef>
                <a:spcPts val="0"/>
              </a:spcBef>
            </a:pPr>
            <a:endParaRPr lang="de-DE" sz="2000" dirty="0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1590675" y="1652240"/>
            <a:ext cx="1922463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 flipH="1">
            <a:off x="6707188" y="1595078"/>
            <a:ext cx="1531960" cy="7302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7928849" y="980728"/>
            <a:ext cx="1736566" cy="74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smtClean="0"/>
              <a:t>N &gt; 2</a:t>
            </a:r>
            <a:r>
              <a:rPr lang="de-DE" sz="2000" b="1" dirty="0" smtClean="0"/>
              <a:t> </a:t>
            </a:r>
            <a:r>
              <a:rPr lang="de-DE" sz="2000" b="1" dirty="0"/>
              <a:t>Virtual </a:t>
            </a:r>
            <a:endParaRPr lang="de-DE" sz="2000" b="1" dirty="0" smtClean="0"/>
          </a:p>
          <a:p>
            <a:r>
              <a:rPr lang="de-DE" sz="2000" b="1" dirty="0" err="1" smtClean="0"/>
              <a:t>Experts</a:t>
            </a:r>
            <a:endParaRPr lang="de-DE" sz="2000" b="1" dirty="0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 flipH="1">
            <a:off x="5605462" y="1437928"/>
            <a:ext cx="2633685" cy="9636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267899" y="6143645"/>
            <a:ext cx="87495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 smtClean="0"/>
              <a:t>n &gt; 2</a:t>
            </a:r>
            <a:r>
              <a:rPr lang="de-DE" sz="2000" b="1" dirty="0" smtClean="0"/>
              <a:t> Human Football Fans </a:t>
            </a:r>
            <a:r>
              <a:rPr lang="de-DE" sz="2000" b="1" dirty="0" err="1" smtClean="0"/>
              <a:t>from</a:t>
            </a:r>
            <a:r>
              <a:rPr lang="de-DE" sz="2000" b="1" dirty="0" smtClean="0"/>
              <a:t> </a:t>
            </a:r>
            <a:r>
              <a:rPr lang="de-DE" sz="2000" dirty="0" smtClean="0"/>
              <a:t>D</a:t>
            </a:r>
            <a:r>
              <a:rPr lang="de-DE" sz="2000" b="1" dirty="0" smtClean="0"/>
              <a:t>ifferent EU Member States </a:t>
            </a:r>
            <a:r>
              <a:rPr lang="de-DE" sz="2000" b="1" dirty="0" err="1" smtClean="0"/>
              <a:t>Speaking</a:t>
            </a:r>
            <a:endParaRPr lang="de-DE" sz="2000" b="1" dirty="0" smtClean="0"/>
          </a:p>
          <a:p>
            <a:r>
              <a:rPr lang="de-DE" sz="2000" dirty="0" err="1" smtClean="0"/>
              <a:t>their</a:t>
            </a:r>
            <a:r>
              <a:rPr lang="de-DE" sz="2000" dirty="0" smtClean="0"/>
              <a:t> Mother </a:t>
            </a:r>
            <a:r>
              <a:rPr lang="de-DE" sz="2000" dirty="0" err="1" smtClean="0"/>
              <a:t>Tongues</a:t>
            </a:r>
            <a:endParaRPr lang="de-DE" sz="2000" b="1" dirty="0" smtClean="0"/>
          </a:p>
          <a:p>
            <a:r>
              <a:rPr lang="de-DE" sz="2000" b="1" dirty="0" smtClean="0"/>
              <a:t> </a:t>
            </a:r>
            <a:endParaRPr lang="de-DE" sz="2000" b="1" dirty="0"/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 flipH="1" flipV="1">
            <a:off x="3368675" y="5109815"/>
            <a:ext cx="1352550" cy="9985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V="1">
            <a:off x="4721225" y="5181253"/>
            <a:ext cx="1744663" cy="9461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3152775" y="1245840"/>
            <a:ext cx="2743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Virtual TV Studio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eaLnBrk="1" hangingPunct="1"/>
            <a:r>
              <a:rPr lang="en-GB" dirty="0" smtClean="0"/>
              <a:t>Discussing the Best of European Football in Your Mother </a:t>
            </a:r>
            <a:r>
              <a:rPr lang="en-GB" smtClean="0"/>
              <a:t>Tongue </a:t>
            </a:r>
            <a:r>
              <a:rPr lang="en-GB" smtClean="0"/>
              <a:t>2016</a:t>
            </a:r>
            <a:endParaRPr lang="en-GB" dirty="0" smtClean="0"/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7207250" y="928687"/>
            <a:ext cx="2570163" cy="4630736"/>
            <a:chOff x="4540" y="857"/>
            <a:chExt cx="1619" cy="2917"/>
          </a:xfrm>
        </p:grpSpPr>
        <p:sp>
          <p:nvSpPr>
            <p:cNvPr id="5163" name="AutoShape 27"/>
            <p:cNvSpPr>
              <a:spLocks noChangeArrowheads="1"/>
            </p:cNvSpPr>
            <p:nvPr/>
          </p:nvSpPr>
          <p:spPr bwMode="auto">
            <a:xfrm>
              <a:off x="4757" y="1677"/>
              <a:ext cx="1093" cy="10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64" name="Line 28"/>
            <p:cNvSpPr>
              <a:spLocks noChangeShapeType="1"/>
            </p:cNvSpPr>
            <p:nvPr/>
          </p:nvSpPr>
          <p:spPr bwMode="auto">
            <a:xfrm flipH="1">
              <a:off x="4914" y="2316"/>
              <a:ext cx="172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65" name="Picture 30" descr="men Kopi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24" y="1773"/>
              <a:ext cx="1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6" name="Picture 31" descr="men Kopi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4" y="1789"/>
              <a:ext cx="1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7" name="Line 32"/>
            <p:cNvSpPr>
              <a:spLocks noChangeShapeType="1"/>
            </p:cNvSpPr>
            <p:nvPr/>
          </p:nvSpPr>
          <p:spPr bwMode="auto">
            <a:xfrm flipH="1">
              <a:off x="5059" y="1853"/>
              <a:ext cx="4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Line 33"/>
            <p:cNvSpPr>
              <a:spLocks noChangeShapeType="1"/>
            </p:cNvSpPr>
            <p:nvPr/>
          </p:nvSpPr>
          <p:spPr bwMode="auto">
            <a:xfrm rot="1399570">
              <a:off x="5382" y="2401"/>
              <a:ext cx="447" cy="3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69" name="Picture 35" descr="men Kopi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4" y="1989"/>
              <a:ext cx="105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70" name="Line 36"/>
            <p:cNvSpPr>
              <a:spLocks noChangeShapeType="1"/>
            </p:cNvSpPr>
            <p:nvPr/>
          </p:nvSpPr>
          <p:spPr bwMode="auto">
            <a:xfrm rot="2783757">
              <a:off x="4946" y="2065"/>
              <a:ext cx="276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Line 37"/>
            <p:cNvSpPr>
              <a:spLocks noChangeShapeType="1"/>
            </p:cNvSpPr>
            <p:nvPr/>
          </p:nvSpPr>
          <p:spPr bwMode="auto">
            <a:xfrm rot="6914082">
              <a:off x="5341" y="2010"/>
              <a:ext cx="292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Text Box 67"/>
            <p:cNvSpPr txBox="1">
              <a:spLocks noChangeArrowheads="1"/>
            </p:cNvSpPr>
            <p:nvPr/>
          </p:nvSpPr>
          <p:spPr bwMode="auto">
            <a:xfrm>
              <a:off x="4662" y="857"/>
              <a:ext cx="1316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 dirty="0" err="1" smtClean="0"/>
                <a:t>multiparty</a:t>
              </a:r>
              <a:r>
                <a:rPr lang="de-DE" sz="1800" b="1" dirty="0" smtClean="0"/>
                <a:t> </a:t>
              </a:r>
              <a:r>
                <a:rPr lang="de-DE" sz="1800" b="1" dirty="0" err="1" smtClean="0"/>
                <a:t>spoken</a:t>
              </a:r>
              <a:r>
                <a:rPr lang="de-DE" sz="1800" b="1" dirty="0" smtClean="0"/>
                <a:t> </a:t>
              </a:r>
              <a:r>
                <a:rPr lang="de-DE" sz="1800" b="1" dirty="0" err="1" smtClean="0"/>
                <a:t>dialog</a:t>
              </a:r>
              <a:r>
                <a:rPr lang="de-DE" sz="1800" b="1" dirty="0" smtClean="0"/>
                <a:t> </a:t>
              </a:r>
              <a:r>
                <a:rPr lang="de-DE" sz="1800" b="1" dirty="0" err="1"/>
                <a:t>between</a:t>
              </a:r>
              <a:r>
                <a:rPr lang="de-DE" sz="1800" b="1" dirty="0"/>
                <a:t> </a:t>
              </a:r>
              <a:r>
                <a:rPr lang="de-DE" sz="1800" b="1" dirty="0" err="1"/>
                <a:t>virtual</a:t>
              </a:r>
              <a:r>
                <a:rPr lang="de-DE" sz="1800" b="1" dirty="0"/>
                <a:t> &amp; human </a:t>
              </a:r>
              <a:r>
                <a:rPr lang="de-DE" sz="1800" b="1" dirty="0" err="1"/>
                <a:t>agents</a:t>
              </a:r>
              <a:endParaRPr lang="de-DE" sz="1800" b="1" dirty="0"/>
            </a:p>
          </p:txBody>
        </p:sp>
        <p:pic>
          <p:nvPicPr>
            <p:cNvPr id="5173" name="Picture 75" descr="Armindo_Hinterkop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0" y="2858"/>
              <a:ext cx="706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4" name="Picture 76" descr="Renato_Hinterkop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3" y="2840"/>
              <a:ext cx="676" cy="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feld 55"/>
          <p:cNvSpPr txBox="1"/>
          <p:nvPr/>
        </p:nvSpPr>
        <p:spPr>
          <a:xfrm>
            <a:off x="0" y="1557338"/>
            <a:ext cx="681038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on your mobile with football fans from all over Europe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with spontaneous speech translation, </a:t>
            </a:r>
            <a:r>
              <a:rPr lang="en-US" sz="2400" dirty="0" err="1" smtClean="0"/>
              <a:t>diarization</a:t>
            </a:r>
            <a:r>
              <a:rPr lang="en-US" sz="2400" dirty="0" smtClean="0"/>
              <a:t>, simultaneous cross-lingual multimodal content linking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/>
          </a:p>
          <a:p>
            <a:pPr marL="216000" indent="-457200" algn="l">
              <a:buFont typeface="+mj-lt"/>
              <a:buAutoNum type="arabicPeriod"/>
            </a:pPr>
            <a:r>
              <a:rPr lang="en-US" sz="2400" dirty="0" smtClean="0"/>
              <a:t>24 languages of 24 European teams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quiz and game shows, defining your own teams, virtual coaching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7" name="Textfeld 56"/>
          <p:cNvSpPr txBox="1"/>
          <p:nvPr/>
        </p:nvSpPr>
        <p:spPr>
          <a:xfrm>
            <a:off x="-98656" y="6215082"/>
            <a:ext cx="8194928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multimodal, multilingual, multiparty, multitask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9"/>
          <p:cNvSpPr>
            <a:spLocks noChangeShapeType="1"/>
          </p:cNvSpPr>
          <p:nvPr/>
        </p:nvSpPr>
        <p:spPr bwMode="auto">
          <a:xfrm rot="5400000" flipH="1">
            <a:off x="5773742" y="2535231"/>
            <a:ext cx="722311" cy="6365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Line 29"/>
          <p:cNvSpPr>
            <a:spLocks noChangeShapeType="1"/>
          </p:cNvSpPr>
          <p:nvPr/>
        </p:nvSpPr>
        <p:spPr bwMode="auto">
          <a:xfrm rot="-5400000">
            <a:off x="6788944" y="2456656"/>
            <a:ext cx="720725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5453066" y="908050"/>
            <a:ext cx="1309684" cy="1657350"/>
          </a:xfrm>
          <a:prstGeom prst="rect">
            <a:avLst/>
          </a:prstGeom>
          <a:solidFill>
            <a:srgbClr val="EEFF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2400" b="1"/>
          </a:p>
          <a:p>
            <a:pPr algn="ctr">
              <a:defRPr/>
            </a:pPr>
            <a:endParaRPr lang="de-DE" sz="1800" i="1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 rot="10800000">
            <a:off x="8264525" y="904875"/>
            <a:ext cx="1574800" cy="4756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de-DE" sz="2400" b="1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8266113" y="2205038"/>
            <a:ext cx="1633537" cy="334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90500">
              <a:spcBef>
                <a:spcPct val="50000"/>
              </a:spcBef>
              <a:tabLst>
                <a:tab pos="180975" algn="l"/>
              </a:tabLst>
            </a:pPr>
            <a:r>
              <a:rPr lang="de-DE" sz="1700" dirty="0" smtClean="0"/>
              <a:t>3D Monitors</a:t>
            </a:r>
          </a:p>
          <a:p>
            <a:pPr defTabSz="190500">
              <a:spcBef>
                <a:spcPct val="50000"/>
              </a:spcBef>
              <a:tabLst>
                <a:tab pos="180975" algn="l"/>
              </a:tabLst>
            </a:pPr>
            <a:r>
              <a:rPr lang="de-DE" sz="1800" dirty="0" smtClean="0"/>
              <a:t> </a:t>
            </a:r>
            <a:r>
              <a:rPr lang="de-DE" sz="1800" dirty="0"/>
              <a:t>	</a:t>
            </a:r>
            <a:r>
              <a:rPr lang="de-DE" sz="1800" dirty="0" smtClean="0"/>
              <a:t> </a:t>
            </a:r>
            <a:r>
              <a:rPr lang="de-DE" sz="1800" dirty="0" err="1" smtClean="0"/>
              <a:t>SmartPhone</a:t>
            </a:r>
            <a:endParaRPr lang="de-DE" sz="1800" dirty="0" smtClean="0"/>
          </a:p>
          <a:p>
            <a:pPr defTabSz="190500">
              <a:spcBef>
                <a:spcPct val="50000"/>
              </a:spcBef>
              <a:tabLst>
                <a:tab pos="180975" algn="l"/>
              </a:tabLst>
            </a:pPr>
            <a:endParaRPr lang="de-DE" sz="1800" dirty="0" smtClean="0"/>
          </a:p>
          <a:p>
            <a:pPr defTabSz="190500">
              <a:spcBef>
                <a:spcPct val="50000"/>
              </a:spcBef>
              <a:tabLst>
                <a:tab pos="180975" algn="l"/>
              </a:tabLst>
            </a:pPr>
            <a:r>
              <a:rPr lang="de-DE" sz="1800" dirty="0" smtClean="0"/>
              <a:t>Dashboard</a:t>
            </a:r>
          </a:p>
          <a:p>
            <a:pPr defTabSz="190500">
              <a:spcBef>
                <a:spcPct val="50000"/>
              </a:spcBef>
              <a:tabLst>
                <a:tab pos="180975" algn="l"/>
              </a:tabLst>
            </a:pPr>
            <a:endParaRPr lang="de-DE" sz="1800" dirty="0" smtClean="0"/>
          </a:p>
          <a:p>
            <a:pPr defTabSz="190500">
              <a:spcBef>
                <a:spcPct val="50000"/>
              </a:spcBef>
              <a:tabLst>
                <a:tab pos="180975" algn="l"/>
              </a:tabLst>
            </a:pPr>
            <a:r>
              <a:rPr lang="de-DE" sz="1800" dirty="0" err="1" smtClean="0"/>
              <a:t>WebPads</a:t>
            </a:r>
            <a:endParaRPr lang="de-DE" sz="1800" dirty="0"/>
          </a:p>
          <a:p>
            <a:pPr defTabSz="190500">
              <a:spcBef>
                <a:spcPct val="50000"/>
              </a:spcBef>
              <a:buFontTx/>
              <a:buChar char="-"/>
              <a:tabLst>
                <a:tab pos="180975" algn="l"/>
              </a:tabLst>
            </a:pPr>
            <a:endParaRPr lang="de-DE" sz="1800" dirty="0"/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 rot="-5400000">
            <a:off x="4398478" y="4454634"/>
            <a:ext cx="1312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accent2"/>
                </a:solidFill>
              </a:rPr>
              <a:t>PlayerML</a:t>
            </a:r>
            <a:endParaRPr lang="en-GB" sz="2000" b="1">
              <a:solidFill>
                <a:schemeClr val="accent2"/>
              </a:solidFill>
            </a:endParaRPr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95217" y="3734372"/>
            <a:ext cx="2000264" cy="2116138"/>
          </a:xfrm>
          <a:prstGeom prst="rect">
            <a:avLst/>
          </a:prstGeom>
          <a:solidFill>
            <a:srgbClr val="D1FF4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190500">
              <a:tabLst>
                <a:tab pos="0" algn="l"/>
              </a:tabLst>
              <a:defRPr/>
            </a:pPr>
            <a:endParaRPr lang="de-DE" sz="2000" dirty="0" smtClean="0"/>
          </a:p>
          <a:p>
            <a:pPr defTabSz="190500">
              <a:tabLst>
                <a:tab pos="0" algn="l"/>
              </a:tabLst>
              <a:defRPr/>
            </a:pPr>
            <a:endParaRPr lang="de-DE" sz="2000" dirty="0"/>
          </a:p>
          <a:p>
            <a:pPr defTabSz="190500">
              <a:tabLst>
                <a:tab pos="0" algn="l"/>
              </a:tabLst>
              <a:defRPr/>
            </a:pPr>
            <a:r>
              <a:rPr lang="de-DE" sz="2400" i="1" dirty="0"/>
              <a:t>			</a:t>
            </a:r>
            <a:br>
              <a:rPr lang="de-DE" sz="2400" i="1" dirty="0"/>
            </a:br>
            <a:r>
              <a:rPr lang="de-DE" sz="2400" i="1" dirty="0"/>
              <a:t>				</a:t>
            </a:r>
            <a:endParaRPr lang="de-DE" sz="2000" dirty="0"/>
          </a:p>
          <a:p>
            <a:pPr defTabSz="190500">
              <a:tabLst>
                <a:tab pos="0" algn="l"/>
              </a:tabLst>
              <a:defRPr/>
            </a:pPr>
            <a:r>
              <a:rPr lang="de-DE" sz="2400" i="1" dirty="0"/>
              <a:t>	</a:t>
            </a:r>
            <a:endParaRPr lang="en-GB" sz="2400" i="1" dirty="0"/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4143380"/>
            <a:ext cx="2057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/>
              <a:t>Narration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</a:p>
          <a:p>
            <a:pPr algn="ctr"/>
            <a:r>
              <a:rPr lang="de-DE" sz="2000" b="1" dirty="0" smtClean="0"/>
              <a:t>Quiz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Game Engine</a:t>
            </a:r>
            <a:endParaRPr lang="de-DE" sz="2000" b="1" dirty="0"/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2757488" y="981075"/>
            <a:ext cx="2409826" cy="4759325"/>
          </a:xfrm>
          <a:prstGeom prst="rect">
            <a:avLst/>
          </a:prstGeom>
          <a:solidFill>
            <a:srgbClr val="E0FF8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190500">
              <a:buFontTx/>
              <a:buChar char="-"/>
              <a:tabLst>
                <a:tab pos="180975" algn="l"/>
              </a:tabLst>
              <a:defRPr/>
            </a:pPr>
            <a:endParaRPr lang="de-DE" sz="2000" dirty="0" smtClean="0"/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endParaRPr lang="de-DE" sz="2000" dirty="0" smtClean="0"/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endParaRPr lang="de-DE" sz="2000" dirty="0" smtClean="0"/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endParaRPr lang="de-DE" sz="2000" dirty="0" smtClean="0"/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endParaRPr lang="de-DE" sz="2000" dirty="0" smtClean="0"/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r>
              <a:rPr lang="de-DE" sz="2000" dirty="0" err="1" smtClean="0"/>
              <a:t>Spoken</a:t>
            </a:r>
            <a:r>
              <a:rPr lang="de-DE" sz="2000" dirty="0" smtClean="0"/>
              <a:t>  Input </a:t>
            </a:r>
            <a:endParaRPr lang="de-DE" sz="2000" dirty="0"/>
          </a:p>
          <a:p>
            <a:pPr defTabSz="190500">
              <a:tabLst>
                <a:tab pos="180975" algn="l"/>
              </a:tabLst>
              <a:defRPr/>
            </a:pPr>
            <a:r>
              <a:rPr lang="de-DE" sz="2000" dirty="0"/>
              <a:t>	Analysis </a:t>
            </a:r>
          </a:p>
          <a:p>
            <a:pPr defTabSz="190500">
              <a:tabLst>
                <a:tab pos="180975" algn="l"/>
              </a:tabLst>
              <a:defRPr/>
            </a:pPr>
            <a:r>
              <a:rPr lang="de-DE" sz="2000" dirty="0"/>
              <a:t>- 	</a:t>
            </a:r>
            <a:r>
              <a:rPr lang="de-DE" sz="2000" dirty="0" err="1"/>
              <a:t>Conversational</a:t>
            </a:r>
            <a:endParaRPr lang="de-DE" sz="2000" dirty="0"/>
          </a:p>
          <a:p>
            <a:pPr defTabSz="190500">
              <a:tabLst>
                <a:tab pos="180975" algn="l"/>
              </a:tabLst>
              <a:defRPr/>
            </a:pPr>
            <a:r>
              <a:rPr lang="de-DE" sz="2000" dirty="0"/>
              <a:t>	Dialog Engine</a:t>
            </a:r>
          </a:p>
          <a:p>
            <a:pPr defTabSz="190500">
              <a:tabLst>
                <a:tab pos="180975" algn="l"/>
              </a:tabLst>
              <a:defRPr/>
            </a:pPr>
            <a:r>
              <a:rPr lang="de-DE" sz="2000" dirty="0"/>
              <a:t>- 	</a:t>
            </a:r>
            <a:r>
              <a:rPr lang="de-DE" sz="2000" dirty="0" err="1" smtClean="0"/>
              <a:t>Gesture</a:t>
            </a:r>
            <a:endParaRPr lang="de-DE" sz="2000" dirty="0"/>
          </a:p>
          <a:p>
            <a:pPr defTabSz="190500">
              <a:tabLst>
                <a:tab pos="180975" algn="l"/>
              </a:tabLst>
              <a:defRPr/>
            </a:pPr>
            <a:r>
              <a:rPr lang="de-DE" sz="2000" dirty="0"/>
              <a:t>- 	</a:t>
            </a:r>
            <a:r>
              <a:rPr lang="de-DE" sz="2000" dirty="0" smtClean="0"/>
              <a:t>Emotion  Engine</a:t>
            </a:r>
            <a:endParaRPr lang="de-DE" sz="2000" dirty="0"/>
          </a:p>
          <a:p>
            <a:pPr defTabSz="190500">
              <a:tabLst>
                <a:tab pos="180975" algn="l"/>
              </a:tabLst>
              <a:defRPr/>
            </a:pPr>
            <a:r>
              <a:rPr lang="de-DE" sz="2000" dirty="0"/>
              <a:t>- 	Action Encoder</a:t>
            </a:r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r>
              <a:rPr lang="de-DE" sz="2000" dirty="0" smtClean="0"/>
              <a:t>Scheduler</a:t>
            </a:r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r>
              <a:rPr lang="de-DE" sz="2000" dirty="0" err="1" smtClean="0"/>
              <a:t>Simultaneous</a:t>
            </a:r>
            <a:endParaRPr lang="de-DE" sz="2000" dirty="0" smtClean="0"/>
          </a:p>
          <a:p>
            <a:pPr defTabSz="190500">
              <a:tabLst>
                <a:tab pos="180975" algn="l"/>
              </a:tabLst>
              <a:defRPr/>
            </a:pPr>
            <a:r>
              <a:rPr lang="de-DE" sz="2000" dirty="0" smtClean="0"/>
              <a:t>Translation</a:t>
            </a:r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r>
              <a:rPr lang="de-DE" sz="2000" dirty="0" err="1" smtClean="0"/>
              <a:t>Diarization</a:t>
            </a:r>
            <a:endParaRPr lang="de-DE" sz="2000" dirty="0" smtClean="0"/>
          </a:p>
          <a:p>
            <a:pPr defTabSz="190500">
              <a:buFontTx/>
              <a:buChar char="-"/>
              <a:tabLst>
                <a:tab pos="180975" algn="l"/>
              </a:tabLst>
              <a:defRPr/>
            </a:pPr>
            <a:r>
              <a:rPr lang="de-DE" sz="2000" dirty="0" err="1" smtClean="0"/>
              <a:t>Summarization</a:t>
            </a:r>
            <a:endParaRPr lang="de-DE" sz="2000" dirty="0" smtClean="0"/>
          </a:p>
          <a:p>
            <a:pPr defTabSz="190500">
              <a:tabLst>
                <a:tab pos="180975" algn="l"/>
              </a:tabLst>
              <a:defRPr/>
            </a:pPr>
            <a:r>
              <a:rPr lang="de-DE" sz="2000" dirty="0"/>
              <a:t/>
            </a:r>
            <a:br>
              <a:rPr lang="de-DE" sz="2000" dirty="0"/>
            </a:br>
            <a:endParaRPr lang="de-DE" sz="2000" i="1" dirty="0"/>
          </a:p>
          <a:p>
            <a:pPr defTabSz="190500">
              <a:tabLst>
                <a:tab pos="180975" algn="l"/>
              </a:tabLst>
              <a:defRPr/>
            </a:pPr>
            <a:r>
              <a:rPr lang="de-DE" sz="2400" i="1" dirty="0"/>
              <a:t>		</a:t>
            </a:r>
            <a:endParaRPr lang="en-GB" sz="2400" i="1" dirty="0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2738422" y="1087923"/>
            <a:ext cx="2428892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2"/>
                </a:solidFill>
              </a:rPr>
              <a:t>ASR,  NLP, Dialog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5618186" y="3213100"/>
            <a:ext cx="2120896" cy="2716230"/>
          </a:xfrm>
          <a:prstGeom prst="rect">
            <a:avLst/>
          </a:prstGeom>
          <a:solidFill>
            <a:srgbClr val="EEFF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2400" b="1"/>
          </a:p>
          <a:p>
            <a:pPr algn="ctr">
              <a:defRPr/>
            </a:pPr>
            <a:endParaRPr lang="de-DE" sz="1800" i="1"/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5453065" y="841375"/>
            <a:ext cx="1274759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Character</a:t>
            </a:r>
            <a:endParaRPr lang="de-DE" dirty="0"/>
          </a:p>
          <a:p>
            <a:pPr algn="ctr"/>
            <a:r>
              <a:rPr lang="de-DE" dirty="0"/>
              <a:t>Modeling</a:t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Animation</a:t>
            </a:r>
            <a:endParaRPr lang="de-DE" dirty="0"/>
          </a:p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8169275" y="1071563"/>
            <a:ext cx="178435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  </a:t>
            </a:r>
            <a:r>
              <a:rPr lang="en-US" sz="2000" b="1" dirty="0"/>
              <a:t>Platforms</a:t>
            </a:r>
          </a:p>
        </p:txBody>
      </p:sp>
      <p:sp>
        <p:nvSpPr>
          <p:cNvPr id="1742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92057"/>
            <a:ext cx="8596338" cy="765175"/>
          </a:xfrm>
        </p:spPr>
        <p:txBody>
          <a:bodyPr/>
          <a:lstStyle/>
          <a:p>
            <a:pPr eaLnBrk="1" hangingPunct="1"/>
            <a:r>
              <a:rPr lang="de-DE" dirty="0" smtClean="0"/>
              <a:t>The Basic 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4M EURO 2016 System </a:t>
            </a:r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5667380" y="4286256"/>
            <a:ext cx="209390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endParaRPr lang="de-DE" sz="1600" dirty="0"/>
          </a:p>
          <a:p>
            <a:pPr>
              <a:tabLst>
                <a:tab pos="180975" algn="l"/>
              </a:tabLst>
            </a:pPr>
            <a:endParaRPr lang="de-DE" sz="1600" dirty="0"/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5716020" y="2239963"/>
            <a:ext cx="248786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i="1" dirty="0" smtClean="0"/>
              <a:t> </a:t>
            </a:r>
            <a:endParaRPr lang="de-DE" sz="1800" i="1" dirty="0"/>
          </a:p>
        </p:txBody>
      </p:sp>
      <p:sp>
        <p:nvSpPr>
          <p:cNvPr id="17431" name="Rectangle 22"/>
          <p:cNvSpPr>
            <a:spLocks noChangeArrowheads="1"/>
          </p:cNvSpPr>
          <p:nvPr/>
        </p:nvSpPr>
        <p:spPr bwMode="auto">
          <a:xfrm>
            <a:off x="5667380" y="3200400"/>
            <a:ext cx="2022470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/>
              <a:t>Player</a:t>
            </a:r>
            <a:endParaRPr lang="de-DE" sz="1400" b="1" dirty="0" smtClean="0"/>
          </a:p>
          <a:p>
            <a:pPr>
              <a:buFontTx/>
              <a:buChar char="-"/>
            </a:pPr>
            <a:endParaRPr lang="de-DE" sz="1400" dirty="0" smtClean="0"/>
          </a:p>
          <a:p>
            <a:pPr>
              <a:buFontTx/>
              <a:buChar char="-"/>
            </a:pPr>
            <a:r>
              <a:rPr lang="de-DE" sz="1400" b="1" dirty="0" smtClean="0"/>
              <a:t>Emotional Speech</a:t>
            </a:r>
          </a:p>
          <a:p>
            <a:r>
              <a:rPr lang="de-DE" sz="1400" dirty="0" smtClean="0"/>
              <a:t>Synthesis</a:t>
            </a:r>
            <a:r>
              <a:rPr lang="de-DE" sz="1400" b="1" dirty="0" smtClean="0"/>
              <a:t>                                </a:t>
            </a:r>
          </a:p>
          <a:p>
            <a:pPr>
              <a:buFontTx/>
              <a:buChar char="-"/>
            </a:pPr>
            <a:endParaRPr lang="de-DE" sz="1400" dirty="0" smtClean="0"/>
          </a:p>
          <a:p>
            <a:pPr>
              <a:buFontTx/>
              <a:buChar char="-"/>
            </a:pPr>
            <a:r>
              <a:rPr lang="de-DE" sz="1400" b="1" dirty="0" smtClean="0"/>
              <a:t>3D </a:t>
            </a:r>
            <a:r>
              <a:rPr lang="de-DE" sz="1400" b="1" dirty="0" err="1" smtClean="0"/>
              <a:t>Character</a:t>
            </a:r>
            <a:endParaRPr lang="de-DE" sz="1400" b="1" dirty="0" smtClean="0"/>
          </a:p>
          <a:p>
            <a:r>
              <a:rPr lang="de-DE" sz="1400" dirty="0" smtClean="0"/>
              <a:t> Rendering</a:t>
            </a:r>
          </a:p>
          <a:p>
            <a:endParaRPr lang="de-DE" sz="1400" b="1" dirty="0" smtClean="0"/>
          </a:p>
          <a:p>
            <a:r>
              <a:rPr lang="de-DE" sz="1400" dirty="0" smtClean="0"/>
              <a:t>-Video Streaming</a:t>
            </a:r>
            <a:endParaRPr lang="de-DE" sz="1400" b="1" dirty="0"/>
          </a:p>
        </p:txBody>
      </p:sp>
      <p:sp>
        <p:nvSpPr>
          <p:cNvPr id="17432" name="Line 23"/>
          <p:cNvSpPr>
            <a:spLocks noChangeShapeType="1"/>
          </p:cNvSpPr>
          <p:nvPr/>
        </p:nvSpPr>
        <p:spPr bwMode="auto">
          <a:xfrm flipV="1">
            <a:off x="5167315" y="3786189"/>
            <a:ext cx="500066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24"/>
          <p:cNvSpPr>
            <a:spLocks noChangeShapeType="1"/>
          </p:cNvSpPr>
          <p:nvPr/>
        </p:nvSpPr>
        <p:spPr bwMode="auto">
          <a:xfrm>
            <a:off x="2130425" y="3741738"/>
            <a:ext cx="619125" cy="4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25"/>
          <p:cNvSpPr>
            <a:spLocks noChangeShapeType="1"/>
          </p:cNvSpPr>
          <p:nvPr/>
        </p:nvSpPr>
        <p:spPr bwMode="auto">
          <a:xfrm flipV="1">
            <a:off x="7726363" y="4508500"/>
            <a:ext cx="5318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06" name="Rectangle 26"/>
          <p:cNvSpPr>
            <a:spLocks noChangeArrowheads="1"/>
          </p:cNvSpPr>
          <p:nvPr/>
        </p:nvSpPr>
        <p:spPr bwMode="auto">
          <a:xfrm>
            <a:off x="6896100" y="904875"/>
            <a:ext cx="1260475" cy="1660525"/>
          </a:xfrm>
          <a:prstGeom prst="rect">
            <a:avLst/>
          </a:prstGeom>
          <a:solidFill>
            <a:srgbClr val="EEFFB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2400" b="1"/>
          </a:p>
          <a:p>
            <a:pPr algn="ctr">
              <a:defRPr/>
            </a:pPr>
            <a:endParaRPr lang="de-DE" sz="1800" i="1"/>
          </a:p>
        </p:txBody>
      </p:sp>
      <p:sp>
        <p:nvSpPr>
          <p:cNvPr id="17437" name="Text Box 28"/>
          <p:cNvSpPr txBox="1">
            <a:spLocks noChangeArrowheads="1"/>
          </p:cNvSpPr>
          <p:nvPr/>
        </p:nvSpPr>
        <p:spPr bwMode="auto">
          <a:xfrm>
            <a:off x="7716270" y="2236788"/>
            <a:ext cx="248786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i="1" dirty="0" smtClean="0"/>
              <a:t> </a:t>
            </a:r>
            <a:endParaRPr lang="de-DE" sz="1800" i="1" dirty="0"/>
          </a:p>
        </p:txBody>
      </p:sp>
      <p:sp>
        <p:nvSpPr>
          <p:cNvPr id="276510" name="Rectangle 30"/>
          <p:cNvSpPr>
            <a:spLocks noChangeArrowheads="1"/>
          </p:cNvSpPr>
          <p:nvPr/>
        </p:nvSpPr>
        <p:spPr bwMode="auto">
          <a:xfrm>
            <a:off x="71438" y="1129285"/>
            <a:ext cx="2057400" cy="2160587"/>
          </a:xfrm>
          <a:prstGeom prst="rect">
            <a:avLst/>
          </a:prstGeom>
          <a:solidFill>
            <a:srgbClr val="D1FF4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190500">
              <a:tabLst>
                <a:tab pos="0" algn="l"/>
              </a:tabLst>
              <a:defRPr/>
            </a:pPr>
            <a:endParaRPr lang="de-DE" sz="2000" dirty="0"/>
          </a:p>
          <a:p>
            <a:pPr defTabSz="190500">
              <a:buFontTx/>
              <a:buChar char="-"/>
              <a:tabLst>
                <a:tab pos="0" algn="l"/>
              </a:tabLst>
              <a:defRPr/>
            </a:pPr>
            <a:endParaRPr lang="de-DE" sz="2000" dirty="0" smtClean="0"/>
          </a:p>
          <a:p>
            <a:pPr defTabSz="190500">
              <a:buFontTx/>
              <a:buChar char="-"/>
              <a:tabLst>
                <a:tab pos="0" algn="l"/>
              </a:tabLst>
              <a:defRPr/>
            </a:pPr>
            <a:r>
              <a:rPr lang="de-DE" sz="2000" dirty="0" smtClean="0"/>
              <a:t>Football</a:t>
            </a:r>
            <a:endParaRPr lang="de-DE" sz="2000" dirty="0"/>
          </a:p>
          <a:p>
            <a:pPr defTabSz="190500">
              <a:buFontTx/>
              <a:buChar char="-"/>
              <a:tabLst>
                <a:tab pos="0" algn="l"/>
              </a:tabLst>
              <a:defRPr/>
            </a:pPr>
            <a:r>
              <a:rPr lang="de-DE" sz="2000" dirty="0"/>
              <a:t>Dialog </a:t>
            </a:r>
            <a:r>
              <a:rPr lang="de-DE" sz="2000" dirty="0" smtClean="0"/>
              <a:t>Model</a:t>
            </a:r>
            <a:endParaRPr lang="de-DE" sz="2000" dirty="0"/>
          </a:p>
          <a:p>
            <a:pPr defTabSz="190500">
              <a:buFontTx/>
              <a:buChar char="-"/>
              <a:tabLst>
                <a:tab pos="0" algn="l"/>
              </a:tabLst>
              <a:defRPr/>
            </a:pPr>
            <a:r>
              <a:rPr lang="de-DE" sz="2000" dirty="0"/>
              <a:t>Games</a:t>
            </a:r>
            <a:br>
              <a:rPr lang="de-DE" sz="2000" dirty="0"/>
            </a:br>
            <a:r>
              <a:rPr lang="de-DE" sz="2000" dirty="0"/>
              <a:t>-Videos</a:t>
            </a:r>
            <a:endParaRPr lang="de-DE" sz="2400" i="1" dirty="0"/>
          </a:p>
          <a:p>
            <a:pPr defTabSz="190500">
              <a:tabLst>
                <a:tab pos="0" algn="l"/>
              </a:tabLst>
              <a:defRPr/>
            </a:pPr>
            <a:r>
              <a:rPr lang="de-DE" sz="2400" i="1" dirty="0"/>
              <a:t>		</a:t>
            </a:r>
            <a:endParaRPr lang="en-GB" sz="2400" i="1" dirty="0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111125" y="1099122"/>
            <a:ext cx="205740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 dirty="0" err="1" smtClean="0"/>
              <a:t>Ontologies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endParaRPr lang="de-DE" sz="2000" b="1" dirty="0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rot="5400000" flipH="1">
            <a:off x="855663" y="3496247"/>
            <a:ext cx="407987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rot="5400000" flipH="1">
            <a:off x="2472531" y="2132807"/>
            <a:ext cx="4763" cy="552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9013257" y="5272088"/>
            <a:ext cx="248786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i="1" dirty="0" smtClean="0"/>
              <a:t> </a:t>
            </a:r>
            <a:endParaRPr lang="de-DE" sz="1800" i="1" dirty="0"/>
          </a:p>
        </p:txBody>
      </p:sp>
      <p:sp>
        <p:nvSpPr>
          <p:cNvPr id="35" name="Textfeld 34"/>
          <p:cNvSpPr txBox="1"/>
          <p:nvPr/>
        </p:nvSpPr>
        <p:spPr>
          <a:xfrm>
            <a:off x="6881826" y="1110286"/>
            <a:ext cx="1285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 Generation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Visuali-sation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835025"/>
          </a:xfrm>
          <a:noFill/>
        </p:spPr>
        <p:txBody>
          <a:bodyPr/>
          <a:lstStyle/>
          <a:p>
            <a:r>
              <a:rPr lang="en-US" sz="2800" b="0" dirty="0" smtClean="0"/>
              <a:t> </a:t>
            </a:r>
            <a:r>
              <a:rPr lang="en-US" sz="2800" dirty="0" smtClean="0"/>
              <a:t> </a:t>
            </a:r>
            <a:r>
              <a:rPr lang="en-US" sz="4000" dirty="0" err="1" smtClean="0"/>
              <a:t>SmartWeb</a:t>
            </a:r>
            <a:r>
              <a:rPr lang="en-US" sz="4000" dirty="0" smtClean="0"/>
              <a:t>: Getting Answers on the Go </a:t>
            </a:r>
          </a:p>
        </p:txBody>
      </p:sp>
      <p:pic>
        <p:nvPicPr>
          <p:cNvPr id="101379" name="Picture 3" descr="pc_capture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954088"/>
            <a:ext cx="3240087" cy="4948237"/>
          </a:xfrm>
          <a:noFill/>
          <a:ln>
            <a:miter lim="800000"/>
            <a:headEnd/>
            <a:tailEnd/>
          </a:ln>
        </p:spPr>
      </p:pic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04850" y="5876925"/>
            <a:ext cx="9906000" cy="1441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de-DE" smtClean="0"/>
              <a:t>„</a:t>
            </a:r>
            <a:r>
              <a:rPr lang="de-DE" b="0" smtClean="0"/>
              <a:t>Wie oft war diese Mannschaft [Zeigegeste] Weltmeister?“ </a:t>
            </a:r>
            <a:endParaRPr lang="en-US" b="0" smtClean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497013" y="2349500"/>
            <a:ext cx="1584325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endParaRPr lang="en-US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497013" y="2349500"/>
            <a:ext cx="16668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900"/>
              <a:t>Who won the World Football </a:t>
            </a:r>
          </a:p>
          <a:p>
            <a:pPr algn="l">
              <a:lnSpc>
                <a:spcPct val="100000"/>
              </a:lnSpc>
            </a:pPr>
            <a:r>
              <a:rPr lang="de-DE" sz="900"/>
              <a:t>Championship in 2006?</a:t>
            </a:r>
          </a:p>
        </p:txBody>
      </p:sp>
      <p:pic>
        <p:nvPicPr>
          <p:cNvPr id="101383" name="Picture 7" descr="Italien_Weltmei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988" y="2997200"/>
            <a:ext cx="22574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497013" y="2727325"/>
            <a:ext cx="647700" cy="125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endParaRPr lang="en-US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1423988" y="2636838"/>
            <a:ext cx="65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spAutoFit/>
          </a:bodyPr>
          <a:lstStyle/>
          <a:p>
            <a:pPr algn="l">
              <a:lnSpc>
                <a:spcPts val="2200"/>
              </a:lnSpc>
              <a:spcAft>
                <a:spcPts val="400"/>
              </a:spcAft>
            </a:pPr>
            <a:r>
              <a:rPr lang="de-DE" b="0"/>
              <a:t> Italy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059488" y="2381250"/>
            <a:ext cx="2201862" cy="29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endParaRPr lang="en-US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6061075" y="2749550"/>
            <a:ext cx="2001838" cy="28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endParaRPr lang="en-US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6096000" y="2693988"/>
            <a:ext cx="92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 algn="l">
              <a:lnSpc>
                <a:spcPct val="100000"/>
              </a:lnSpc>
            </a:pPr>
            <a:endParaRPr lang="de-DE">
              <a:sym typeface="Wingdings" pitchFamily="2" charset="2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6057900" y="3117850"/>
            <a:ext cx="2220913" cy="71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anchor="ctr"/>
          <a:lstStyle/>
          <a:p>
            <a:endParaRPr lang="en-US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6105525" y="2968625"/>
            <a:ext cx="1349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 algn="l">
              <a:lnSpc>
                <a:spcPts val="2200"/>
              </a:lnSpc>
            </a:pPr>
            <a:r>
              <a:rPr lang="de-DE" sz="1200"/>
              <a:t> </a:t>
            </a:r>
            <a:endParaRPr lang="de-DE" b="0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7075488" y="5756275"/>
            <a:ext cx="25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/>
              <a:t> </a:t>
            </a:r>
          </a:p>
        </p:txBody>
      </p:sp>
      <p:pic>
        <p:nvPicPr>
          <p:cNvPr id="101392" name="Picture 16" descr="Spracheinga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663" y="1557338"/>
            <a:ext cx="4230687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6681788" y="1052513"/>
            <a:ext cx="2403475" cy="1728787"/>
          </a:xfrm>
          <a:prstGeom prst="wedgeRoundRectCallout">
            <a:avLst>
              <a:gd name="adj1" fmla="val -68958"/>
              <a:gd name="adj2" fmla="val 9793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/>
          <a:lstStyle/>
          <a:p>
            <a:r>
              <a:rPr lang="de-DE" sz="2400"/>
              <a:t>Who won the World Football </a:t>
            </a:r>
          </a:p>
          <a:p>
            <a:r>
              <a:rPr lang="de-DE" sz="2400"/>
              <a:t>Championship in 2006?</a:t>
            </a:r>
          </a:p>
          <a:p>
            <a:endParaRPr lang="de-DE" sz="2400"/>
          </a:p>
          <a:p>
            <a:pPr>
              <a:lnSpc>
                <a:spcPts val="2200"/>
              </a:lnSpc>
              <a:spcAft>
                <a:spcPts val="400"/>
              </a:spcAft>
              <a:buFontTx/>
              <a:buChar char="•"/>
            </a:pPr>
            <a:endParaRPr lang="de-DE" b="0">
              <a:cs typeface="Times New Roman" pitchFamily="18" charset="0"/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992188" y="5949950"/>
            <a:ext cx="2960687" cy="69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>
                <a:solidFill>
                  <a:schemeClr val="accent2"/>
                </a:solidFill>
              </a:rPr>
              <a:t>Italy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4093822" y="5157788"/>
            <a:ext cx="5723618" cy="2259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dirty="0"/>
              <a:t>Personal </a:t>
            </a:r>
            <a:r>
              <a:rPr lang="de-DE" sz="3200" dirty="0" err="1"/>
              <a:t>guide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smtClean="0"/>
              <a:t> </a:t>
            </a:r>
            <a:r>
              <a:rPr lang="de-DE" sz="3200" dirty="0"/>
              <a:t>FIFA </a:t>
            </a:r>
            <a:endParaRPr lang="de-DE" sz="3200" dirty="0" smtClean="0"/>
          </a:p>
          <a:p>
            <a:r>
              <a:rPr lang="de-DE" sz="3200" dirty="0" err="1" smtClean="0"/>
              <a:t>world</a:t>
            </a:r>
            <a:r>
              <a:rPr lang="de-DE" sz="3200" dirty="0" smtClean="0"/>
              <a:t> </a:t>
            </a:r>
            <a:r>
              <a:rPr lang="de-DE" sz="3200" dirty="0" err="1"/>
              <a:t>cup</a:t>
            </a:r>
            <a:endParaRPr lang="de-DE" sz="3200" dirty="0"/>
          </a:p>
          <a:p>
            <a:r>
              <a:rPr lang="de-DE" sz="3200" dirty="0"/>
              <a:t> </a:t>
            </a:r>
          </a:p>
          <a:p>
            <a:r>
              <a:rPr lang="de-DE" sz="3200" dirty="0"/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98" y="80946"/>
            <a:ext cx="9906000" cy="990600"/>
          </a:xfrm>
        </p:spPr>
        <p:txBody>
          <a:bodyPr/>
          <a:lstStyle/>
          <a:p>
            <a:r>
              <a:rPr lang="en-US" sz="4000" dirty="0" smtClean="0"/>
              <a:t>Monolingual Multiparty Football </a:t>
            </a:r>
            <a:br>
              <a:rPr lang="en-US" sz="4000" dirty="0" smtClean="0"/>
            </a:br>
            <a:r>
              <a:rPr lang="en-US" sz="4000" dirty="0" smtClean="0"/>
              <a:t>Quiz and Game Show at  DFKI</a:t>
            </a:r>
            <a:endParaRPr lang="en-US" sz="4000" dirty="0"/>
          </a:p>
        </p:txBody>
      </p:sp>
      <p:pic>
        <p:nvPicPr>
          <p:cNvPr id="5" name="Virtual_Human_Spielszene_Phase1_Teil2_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804988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8" y="0"/>
            <a:ext cx="9809162" cy="990600"/>
          </a:xfrm>
        </p:spPr>
        <p:txBody>
          <a:bodyPr/>
          <a:lstStyle/>
          <a:p>
            <a:r>
              <a:rPr lang="en-US" sz="3600" dirty="0" smtClean="0"/>
              <a:t>Multitask Games with Multimodal Dialogs</a:t>
            </a:r>
            <a:endParaRPr lang="en-US" sz="3600" dirty="0"/>
          </a:p>
        </p:txBody>
      </p:sp>
      <p:pic>
        <p:nvPicPr>
          <p:cNvPr id="4" name="Virtual_Human_Spielszene_Phase2_Teil1_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094"/>
            <a:ext cx="8915400" cy="647700"/>
          </a:xfrm>
        </p:spPr>
        <p:txBody>
          <a:bodyPr/>
          <a:lstStyle/>
          <a:p>
            <a:r>
              <a:rPr lang="en-US" b="1" dirty="0" smtClean="0"/>
              <a:t>Multimodal Computing: Speech and Car Sensors</a:t>
            </a:r>
            <a:endParaRPr lang="en-US" b="1" dirty="0"/>
          </a:p>
        </p:txBody>
      </p:sp>
      <p:sp>
        <p:nvSpPr>
          <p:cNvPr id="24" name="Inhaltsplatzhalter 23"/>
          <p:cNvSpPr>
            <a:spLocks noGrp="1"/>
          </p:cNvSpPr>
          <p:nvPr>
            <p:ph idx="1"/>
          </p:nvPr>
        </p:nvSpPr>
        <p:spPr>
          <a:xfrm>
            <a:off x="412750" y="4495800"/>
            <a:ext cx="9054704" cy="2362200"/>
          </a:xfrm>
        </p:spPr>
        <p:txBody>
          <a:bodyPr/>
          <a:lstStyle/>
          <a:p>
            <a:r>
              <a:rPr lang="en-US" sz="1900" dirty="0" smtClean="0">
                <a:solidFill>
                  <a:schemeClr val="tx1"/>
                </a:solidFill>
              </a:rPr>
              <a:t>Weight sensors and microphones in the car take measures / capture speech on the respective seats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Values and speech features are broadcasted and received by personal (nomadic devices)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Speaker models and weights are stored on personal device.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Personal devices “decode” the position information and decide, which service is allowed to use it 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4" name="Picture 3" descr="bmw60.jpg"/>
          <p:cNvPicPr>
            <a:picLocks noChangeAspect="1"/>
          </p:cNvPicPr>
          <p:nvPr/>
        </p:nvPicPr>
        <p:blipFill>
          <a:blip r:embed="rId2" cstate="print">
            <a:alphaModFix amt="68000"/>
          </a:blip>
          <a:stretch>
            <a:fillRect/>
          </a:stretch>
        </p:blipFill>
        <p:spPr>
          <a:xfrm>
            <a:off x="247650" y="2130646"/>
            <a:ext cx="5448300" cy="21197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79850" y="2699312"/>
            <a:ext cx="269234" cy="251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24150" y="3484512"/>
            <a:ext cx="269234" cy="251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hape 11"/>
          <p:cNvCxnSpPr>
            <a:stCxn id="7" idx="0"/>
            <a:endCxn id="23" idx="1"/>
          </p:cNvCxnSpPr>
          <p:nvPr/>
        </p:nvCxnSpPr>
        <p:spPr>
          <a:xfrm rot="5400000" flipH="1" flipV="1">
            <a:off x="2701174" y="1397786"/>
            <a:ext cx="2244321" cy="192913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6" idx="0"/>
            <a:endCxn id="23" idx="1"/>
          </p:cNvCxnSpPr>
          <p:nvPr/>
        </p:nvCxnSpPr>
        <p:spPr>
          <a:xfrm rot="5400000" flipH="1" flipV="1">
            <a:off x="3671624" y="1583036"/>
            <a:ext cx="1459121" cy="77343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87900" y="917026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Front_Left</a:t>
            </a:r>
            <a:r>
              <a:rPr lang="en-US" dirty="0" smtClean="0">
                <a:latin typeface="Courier"/>
                <a:cs typeface="Courier"/>
              </a:rPr>
              <a:t> 93.3</a:t>
            </a:r>
          </a:p>
          <a:p>
            <a:r>
              <a:rPr lang="en-US" dirty="0" err="1" smtClean="0">
                <a:latin typeface="Courier"/>
                <a:cs typeface="Courier"/>
              </a:rPr>
              <a:t>Rear_Right</a:t>
            </a:r>
            <a:r>
              <a:rPr lang="en-US" dirty="0" smtClean="0">
                <a:latin typeface="Courier"/>
                <a:cs typeface="Courier"/>
              </a:rPr>
              <a:t> 60.2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31" name="Picture 30" descr="apple-i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550" y="3239756"/>
            <a:ext cx="825500" cy="1256044"/>
          </a:xfrm>
          <a:prstGeom prst="rect">
            <a:avLst/>
          </a:prstGeom>
        </p:spPr>
      </p:pic>
      <p:pic>
        <p:nvPicPr>
          <p:cNvPr id="32" name="Picture 31" descr="apple-i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550" y="1983712"/>
            <a:ext cx="825500" cy="125604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512050" y="2247578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urier"/>
                <a:cs typeface="Courier"/>
              </a:rPr>
              <a:t>Me	91.8</a:t>
            </a:r>
          </a:p>
        </p:txBody>
      </p:sp>
      <p:cxnSp>
        <p:nvCxnSpPr>
          <p:cNvPr id="48" name="Straight Arrow Connector 47"/>
          <p:cNvCxnSpPr>
            <a:stCxn id="23" idx="2"/>
            <a:endCxn id="32" idx="0"/>
          </p:cNvCxnSpPr>
          <p:nvPr/>
        </p:nvCxnSpPr>
        <p:spPr>
          <a:xfrm rot="16200000" flipH="1">
            <a:off x="6414460" y="1298871"/>
            <a:ext cx="420356" cy="9493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3" idx="2"/>
            <a:endCxn id="31" idx="1"/>
          </p:cNvCxnSpPr>
          <p:nvPr/>
        </p:nvCxnSpPr>
        <p:spPr>
          <a:xfrm rot="16200000" flipH="1">
            <a:off x="5266052" y="2447280"/>
            <a:ext cx="2304422" cy="5365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12050" y="3537625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urier"/>
                <a:cs typeface="Courier"/>
              </a:rPr>
              <a:t>Me	61.5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46300" y="3195982"/>
            <a:ext cx="107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urier"/>
                <a:cs typeface="Courier"/>
              </a:rPr>
              <a:t>93.3</a:t>
            </a:r>
          </a:p>
          <a:p>
            <a:endParaRPr lang="en-US">
              <a:latin typeface="Courier"/>
              <a:cs typeface="Courier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62400" y="2433982"/>
            <a:ext cx="107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urier"/>
                <a:cs typeface="Courier"/>
              </a:rPr>
              <a:t>60.2</a:t>
            </a:r>
          </a:p>
          <a:p>
            <a:endParaRPr lang="en-US">
              <a:latin typeface="Courier"/>
              <a:cs typeface="Courier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942332" y="2522692"/>
            <a:ext cx="1446230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-&gt; </a:t>
            </a:r>
            <a:r>
              <a:rPr lang="en-US" dirty="0" err="1" smtClean="0">
                <a:latin typeface="Courier"/>
                <a:cs typeface="Courier"/>
              </a:rPr>
              <a:t>Front_Left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07665" y="3773270"/>
            <a:ext cx="1524776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-&gt; </a:t>
            </a:r>
            <a:r>
              <a:rPr lang="en-US" dirty="0" err="1" smtClean="0">
                <a:latin typeface="Courier"/>
                <a:cs typeface="Courier"/>
              </a:rPr>
              <a:t>Rear_Right</a:t>
            </a:r>
            <a:endParaRPr lang="en-US" dirty="0">
              <a:latin typeface="Courier"/>
              <a:cs typeface="Courier"/>
            </a:endParaRPr>
          </a:p>
        </p:txBody>
      </p:sp>
      <p:grpSp>
        <p:nvGrpSpPr>
          <p:cNvPr id="3" name="Gruppierung 21"/>
          <p:cNvGrpSpPr/>
          <p:nvPr/>
        </p:nvGrpSpPr>
        <p:grpSpPr>
          <a:xfrm flipH="1">
            <a:off x="4210050" y="2706356"/>
            <a:ext cx="495300" cy="381000"/>
            <a:chOff x="593280" y="2025724"/>
            <a:chExt cx="382517" cy="335610"/>
          </a:xfrm>
        </p:grpSpPr>
        <p:pic>
          <p:nvPicPr>
            <p:cNvPr id="25" name="Bild 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93280" y="2025724"/>
              <a:ext cx="308499" cy="335610"/>
            </a:xfrm>
            <a:prstGeom prst="rect">
              <a:avLst/>
            </a:prstGeom>
            <a:ln w="38100" cmpd="sng">
              <a:noFill/>
            </a:ln>
          </p:spPr>
        </p:pic>
        <p:grpSp>
          <p:nvGrpSpPr>
            <p:cNvPr id="5" name="Gruppierung 18"/>
            <p:cNvGrpSpPr/>
            <p:nvPr/>
          </p:nvGrpSpPr>
          <p:grpSpPr>
            <a:xfrm>
              <a:off x="867797" y="2169268"/>
              <a:ext cx="108000" cy="154801"/>
              <a:chOff x="2947958" y="5377006"/>
              <a:chExt cx="203947" cy="259579"/>
            </a:xfrm>
          </p:grpSpPr>
          <p:cxnSp>
            <p:nvCxnSpPr>
              <p:cNvPr id="28" name="Gerade Verbindung 27"/>
              <p:cNvCxnSpPr/>
              <p:nvPr/>
            </p:nvCxnSpPr>
            <p:spPr>
              <a:xfrm>
                <a:off x="2947958" y="5506796"/>
                <a:ext cx="203947" cy="1297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 flipV="1">
                <a:off x="2947958" y="5377006"/>
                <a:ext cx="203947" cy="129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Gerade Verbindung 26"/>
            <p:cNvCxnSpPr/>
            <p:nvPr/>
          </p:nvCxnSpPr>
          <p:spPr>
            <a:xfrm>
              <a:off x="832872" y="2245059"/>
              <a:ext cx="18000" cy="1588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ung 29"/>
          <p:cNvGrpSpPr/>
          <p:nvPr/>
        </p:nvGrpSpPr>
        <p:grpSpPr>
          <a:xfrm flipH="1">
            <a:off x="3054350" y="3392156"/>
            <a:ext cx="495300" cy="381000"/>
            <a:chOff x="593280" y="2025724"/>
            <a:chExt cx="382517" cy="335610"/>
          </a:xfrm>
        </p:grpSpPr>
        <p:pic>
          <p:nvPicPr>
            <p:cNvPr id="33" name="Bild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93280" y="2025724"/>
              <a:ext cx="308499" cy="335610"/>
            </a:xfrm>
            <a:prstGeom prst="rect">
              <a:avLst/>
            </a:prstGeom>
            <a:ln w="38100" cmpd="sng">
              <a:noFill/>
            </a:ln>
          </p:spPr>
        </p:pic>
        <p:grpSp>
          <p:nvGrpSpPr>
            <p:cNvPr id="9" name="Gruppierung 18"/>
            <p:cNvGrpSpPr/>
            <p:nvPr/>
          </p:nvGrpSpPr>
          <p:grpSpPr>
            <a:xfrm>
              <a:off x="867797" y="2169268"/>
              <a:ext cx="108000" cy="154801"/>
              <a:chOff x="2947958" y="5377006"/>
              <a:chExt cx="203947" cy="259579"/>
            </a:xfrm>
          </p:grpSpPr>
          <p:cxnSp>
            <p:nvCxnSpPr>
              <p:cNvPr id="36" name="Gerade Verbindung 35"/>
              <p:cNvCxnSpPr/>
              <p:nvPr/>
            </p:nvCxnSpPr>
            <p:spPr>
              <a:xfrm>
                <a:off x="2947958" y="5506796"/>
                <a:ext cx="203947" cy="1297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 flipV="1">
                <a:off x="2947958" y="5377006"/>
                <a:ext cx="203947" cy="129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Gerade Verbindung 34"/>
            <p:cNvCxnSpPr/>
            <p:nvPr/>
          </p:nvCxnSpPr>
          <p:spPr>
            <a:xfrm>
              <a:off x="832872" y="2245059"/>
              <a:ext cx="18000" cy="1588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Bild 39" descr="speech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1850" y="1182357"/>
            <a:ext cx="990600" cy="409903"/>
          </a:xfrm>
          <a:prstGeom prst="rect">
            <a:avLst/>
          </a:prstGeom>
        </p:spPr>
      </p:pic>
      <p:pic>
        <p:nvPicPr>
          <p:cNvPr id="41" name="Bild 40" descr="speech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4400" y="877557"/>
            <a:ext cx="825500" cy="393915"/>
          </a:xfrm>
          <a:prstGeom prst="rect">
            <a:avLst/>
          </a:prstGeom>
        </p:spPr>
      </p:pic>
      <p:pic>
        <p:nvPicPr>
          <p:cNvPr id="42" name="Bild 41" descr="speech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85200" y="2546508"/>
            <a:ext cx="825500" cy="393915"/>
          </a:xfrm>
          <a:prstGeom prst="rect">
            <a:avLst/>
          </a:prstGeom>
        </p:spPr>
      </p:pic>
      <p:pic>
        <p:nvPicPr>
          <p:cNvPr id="43" name="Bild 42" descr="speech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0100" y="3810000"/>
            <a:ext cx="990600" cy="409903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7650" y="1487156"/>
            <a:ext cx="1623483" cy="431800"/>
          </a:xfrm>
          <a:prstGeom prst="rect">
            <a:avLst/>
          </a:prstGeom>
        </p:spPr>
      </p:pic>
      <p:sp>
        <p:nvSpPr>
          <p:cNvPr id="64" name="Textfeld 63"/>
          <p:cNvSpPr txBox="1"/>
          <p:nvPr/>
        </p:nvSpPr>
        <p:spPr>
          <a:xfrm>
            <a:off x="163906" y="1210158"/>
            <a:ext cx="2917786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high-end weight sensors provided by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3" grpId="0"/>
      <p:bldP spid="54" grpId="0"/>
      <p:bldP spid="55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6" y="138094"/>
            <a:ext cx="8915400" cy="647700"/>
          </a:xfrm>
        </p:spPr>
        <p:txBody>
          <a:bodyPr/>
          <a:lstStyle/>
          <a:p>
            <a:r>
              <a:rPr lang="en-US" b="1" dirty="0" smtClean="0"/>
              <a:t>Multiparty Conversation and Speaker Identification in the Car  </a:t>
            </a:r>
            <a:endParaRPr lang="en-US" b="1" dirty="0"/>
          </a:p>
        </p:txBody>
      </p:sp>
      <p:pic>
        <p:nvPicPr>
          <p:cNvPr id="5" name="Multi-Speaker_In-Car_Positioning_PAL_kurz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5703" y="1390650"/>
            <a:ext cx="8845015" cy="462230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96838" y="0"/>
            <a:ext cx="9809162" cy="981075"/>
          </a:xfrm>
        </p:spPr>
        <p:txBody>
          <a:bodyPr/>
          <a:lstStyle/>
          <a:p>
            <a:r>
              <a:rPr lang="en-US" dirty="0" smtClean="0"/>
              <a:t>13 Trends for Spoken Dialog Systems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 bwMode="auto">
          <a:xfrm>
            <a:off x="0" y="979822"/>
            <a:ext cx="9906000" cy="5268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		From </a:t>
            </a:r>
            <a:r>
              <a:rPr lang="en-US" sz="3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Unimodal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modal Dialogs</a:t>
            </a:r>
          </a:p>
          <a:p>
            <a:pPr marL="0" indent="0">
              <a:buNone/>
              <a:tabLst>
                <a:tab pos="536575" algn="l"/>
              </a:tabLst>
            </a:pPr>
            <a:endParaRPr lang="en-US" sz="9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		From 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Monolingual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lingual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Systems</a:t>
            </a:r>
          </a:p>
          <a:p>
            <a:pPr marL="0" indent="0">
              <a:buNone/>
              <a:tabLst>
                <a:tab pos="536575" algn="l"/>
              </a:tabLst>
            </a:pPr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	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Single Task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task Dialogs</a:t>
            </a:r>
          </a:p>
          <a:p>
            <a:pPr marL="0" indent="0">
              <a:buNone/>
              <a:tabLst>
                <a:tab pos="536575" algn="l"/>
              </a:tabLst>
            </a:pPr>
            <a:endParaRPr lang="en-US" sz="8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	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Dyadic Dialogs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party Conversations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9498013" cy="640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90500">
              <a:lnSpc>
                <a:spcPct val="85000"/>
              </a:lnSpc>
            </a:pPr>
            <a:endParaRPr lang="en-US" sz="2800" dirty="0">
              <a:solidFill>
                <a:srgbClr val="FFFF00"/>
              </a:solidFill>
            </a:endParaRPr>
          </a:p>
          <a:p>
            <a:pPr algn="l" defTabSz="190500"/>
            <a:r>
              <a:rPr lang="en-US" sz="2800" dirty="0">
                <a:latin typeface="Wingdings" pitchFamily="2" charset="2"/>
              </a:rPr>
              <a:t>l	</a:t>
            </a:r>
            <a:r>
              <a:rPr lang="en-US" sz="2800" dirty="0"/>
              <a:t>Integrating </a:t>
            </a:r>
            <a:r>
              <a:rPr lang="en-US" sz="2800" dirty="0">
                <a:solidFill>
                  <a:srgbClr val="FF6600"/>
                </a:solidFill>
              </a:rPr>
              <a:t>top-down context </a:t>
            </a:r>
            <a:r>
              <a:rPr lang="en-US" sz="2800" dirty="0" smtClean="0">
                <a:solidFill>
                  <a:srgbClr val="FF6600"/>
                </a:solidFill>
              </a:rPr>
              <a:t>and dialog knowledge</a:t>
            </a:r>
            <a:r>
              <a:rPr lang="en-US" sz="2800" dirty="0" smtClean="0"/>
              <a:t> 		into </a:t>
            </a:r>
            <a:r>
              <a:rPr lang="de-DE" sz="2800" dirty="0" err="1"/>
              <a:t>low</a:t>
            </a:r>
            <a:r>
              <a:rPr lang="de-DE" sz="2800" dirty="0"/>
              <a:t>-	</a:t>
            </a:r>
            <a:r>
              <a:rPr lang="de-DE" sz="2800" dirty="0" err="1" smtClean="0"/>
              <a:t>level</a:t>
            </a:r>
            <a:r>
              <a:rPr lang="en-US" sz="2800" dirty="0" smtClean="0"/>
              <a:t> </a:t>
            </a:r>
            <a:r>
              <a:rPr lang="de-DE" sz="2800" dirty="0" smtClean="0"/>
              <a:t> </a:t>
            </a:r>
            <a:r>
              <a:rPr lang="en-US" sz="2800" dirty="0"/>
              <a:t>speech</a:t>
            </a:r>
            <a:r>
              <a:rPr lang="de-DE" sz="2800" dirty="0"/>
              <a:t> </a:t>
            </a:r>
            <a:r>
              <a:rPr lang="en-US" sz="2800" dirty="0"/>
              <a:t> recognition processes</a:t>
            </a:r>
          </a:p>
          <a:p>
            <a:pPr algn="l" defTabSz="190500"/>
            <a:endParaRPr lang="en-US" sz="2800" dirty="0"/>
          </a:p>
          <a:p>
            <a:pPr algn="l" defTabSz="190500"/>
            <a:endParaRPr lang="en-US" sz="2800" dirty="0"/>
          </a:p>
          <a:p>
            <a:pPr algn="l" defTabSz="190500">
              <a:buFont typeface="Wingdings" pitchFamily="2" charset="2"/>
              <a:buChar char="l"/>
            </a:pPr>
            <a:r>
              <a:rPr lang="en-US" sz="2800" dirty="0"/>
              <a:t> Exploiting more knowledge about </a:t>
            </a:r>
            <a:r>
              <a:rPr lang="en-US" sz="2800" dirty="0">
                <a:solidFill>
                  <a:srgbClr val="FF6600"/>
                </a:solidFill>
              </a:rPr>
              <a:t>human 											  communication </a:t>
            </a:r>
            <a:r>
              <a:rPr lang="en-US" sz="2800" dirty="0" smtClean="0">
                <a:solidFill>
                  <a:srgbClr val="FF6600"/>
                </a:solidFill>
              </a:rPr>
              <a:t>and translation strategies </a:t>
            </a:r>
            <a:r>
              <a:rPr lang="en-US" sz="2800" dirty="0"/>
              <a:t>including </a:t>
            </a:r>
            <a:r>
              <a:rPr lang="en-US" sz="2800" dirty="0" smtClean="0"/>
              <a:t> 		psycho- and </a:t>
            </a:r>
            <a:r>
              <a:rPr lang="en-US" sz="2800" dirty="0" err="1" smtClean="0"/>
              <a:t>neurolinguistic</a:t>
            </a:r>
            <a:r>
              <a:rPr lang="en-US" sz="2800" dirty="0" smtClean="0"/>
              <a:t> </a:t>
            </a:r>
            <a:r>
              <a:rPr lang="en-US" sz="2800" dirty="0"/>
              <a:t>inspirations.</a:t>
            </a:r>
          </a:p>
          <a:p>
            <a:pPr algn="l" defTabSz="190500">
              <a:buFont typeface="Wingdings" pitchFamily="2" charset="2"/>
              <a:buNone/>
            </a:pPr>
            <a:endParaRPr lang="en-US" sz="2800" dirty="0"/>
          </a:p>
          <a:p>
            <a:pPr algn="l" defTabSz="190500"/>
            <a:endParaRPr lang="en-US" sz="2800" dirty="0"/>
          </a:p>
          <a:p>
            <a:pPr algn="l" defTabSz="190500">
              <a:buFont typeface="Wingdings" pitchFamily="2" charset="2"/>
              <a:buChar char="l"/>
            </a:pPr>
            <a:r>
              <a:rPr lang="de-DE" sz="2800" dirty="0"/>
              <a:t> </a:t>
            </a:r>
            <a:r>
              <a:rPr lang="de-DE" sz="2800" dirty="0" err="1"/>
              <a:t>Avoiding</a:t>
            </a:r>
            <a:r>
              <a:rPr lang="de-DE" sz="2400" dirty="0"/>
              <a:t> </a:t>
            </a:r>
            <a:r>
              <a:rPr lang="de-DE" sz="2800" dirty="0">
                <a:solidFill>
                  <a:srgbClr val="FF6600"/>
                </a:solidFill>
              </a:rPr>
              <a:t>expensive</a:t>
            </a:r>
            <a:r>
              <a:rPr lang="de-DE" sz="2800" dirty="0"/>
              <a:t>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collections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FF6600"/>
                </a:solidFill>
              </a:rPr>
              <a:t>cognitively</a:t>
            </a:r>
            <a:endParaRPr lang="de-DE" sz="2800" dirty="0">
              <a:solidFill>
                <a:srgbClr val="FF6600"/>
              </a:solidFill>
            </a:endParaRPr>
          </a:p>
          <a:p>
            <a:pPr algn="l" defTabSz="190500"/>
            <a:r>
              <a:rPr lang="de-DE" sz="2800" dirty="0">
                <a:solidFill>
                  <a:srgbClr val="FF6600"/>
                </a:solidFill>
              </a:rPr>
              <a:t>   </a:t>
            </a:r>
            <a:r>
              <a:rPr lang="de-DE" sz="2800" dirty="0" err="1" smtClean="0">
                <a:solidFill>
                  <a:srgbClr val="FF6600"/>
                </a:solidFill>
              </a:rPr>
              <a:t>unrealistic</a:t>
            </a:r>
            <a:r>
              <a:rPr lang="de-DE" sz="2800" dirty="0" smtClean="0">
                <a:solidFill>
                  <a:srgbClr val="FF6600"/>
                </a:solidFill>
              </a:rPr>
              <a:t> </a:t>
            </a:r>
            <a:r>
              <a:rPr lang="de-DE" sz="2800" dirty="0" err="1" smtClean="0"/>
              <a:t>training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machine</a:t>
            </a:r>
            <a:r>
              <a:rPr lang="de-DE" sz="2800" dirty="0" smtClean="0"/>
              <a:t> </a:t>
            </a:r>
            <a:r>
              <a:rPr lang="de-DE" sz="2800" dirty="0" err="1" smtClean="0"/>
              <a:t>learning</a:t>
            </a:r>
            <a:r>
              <a:rPr lang="de-DE" sz="2800" dirty="0" smtClean="0"/>
              <a:t>.</a:t>
            </a:r>
            <a:endParaRPr lang="de-DE" sz="2800" dirty="0"/>
          </a:p>
          <a:p>
            <a:pPr algn="l" defTabSz="190500">
              <a:lnSpc>
                <a:spcPct val="85000"/>
              </a:lnSpc>
            </a:pPr>
            <a:endParaRPr lang="en-US" sz="2800" dirty="0"/>
          </a:p>
          <a:p>
            <a:pPr algn="l" defTabSz="190500">
              <a:lnSpc>
                <a:spcPct val="85000"/>
              </a:lnSpc>
            </a:pPr>
            <a:endParaRPr lang="en-US" sz="28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  <a:noFill/>
        </p:spPr>
        <p:txBody>
          <a:bodyPr/>
          <a:lstStyle/>
          <a:p>
            <a:pPr>
              <a:tabLst>
                <a:tab pos="3324225" algn="l"/>
              </a:tabLst>
            </a:pPr>
            <a:r>
              <a:rPr lang="en-US" sz="2800" dirty="0" smtClean="0"/>
              <a:t>There Are Many Open Problems for the Next 6 Years: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verbmobil.dfki.de/image/lib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10" y="1285860"/>
            <a:ext cx="3143272" cy="4851573"/>
          </a:xfrm>
          <a:prstGeom prst="rect">
            <a:avLst/>
          </a:prstGeom>
          <a:noFill/>
        </p:spPr>
      </p:pic>
      <p:pic>
        <p:nvPicPr>
          <p:cNvPr id="102404" name="Picture 4" descr="SmartKom: Foundations of Multimodal Dialogue Syste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43" y="1405292"/>
            <a:ext cx="3000396" cy="4524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4307407" y="2714620"/>
            <a:ext cx="904415" cy="1591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  <p:sp>
        <p:nvSpPr>
          <p:cNvPr id="6" name="Textfeld 5"/>
          <p:cNvSpPr txBox="1"/>
          <p:nvPr/>
        </p:nvSpPr>
        <p:spPr>
          <a:xfrm>
            <a:off x="1" y="6000768"/>
            <a:ext cx="9906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 and 16 November 2010, </a:t>
            </a:r>
            <a:r>
              <a:rPr lang="en-US" sz="2400" dirty="0" err="1" smtClean="0"/>
              <a:t>Saarbrücken</a:t>
            </a:r>
            <a:r>
              <a:rPr lang="en-US" sz="2400" dirty="0" smtClean="0"/>
              <a:t>: 10 Years </a:t>
            </a:r>
            <a:r>
              <a:rPr lang="en-US" sz="2400" dirty="0" err="1" smtClean="0"/>
              <a:t>Verbmobil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Looking Back and Looking Ahead</a:t>
            </a:r>
            <a:endParaRPr lang="en-US" sz="2400"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0" fontAlgn="base" hangingPunct="0"/>
            <a:r>
              <a:rPr lang="en-US" sz="32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10 Years after Verbmobil + </a:t>
            </a:r>
            <a:endParaRPr lang="de-DE" smtClean="0"/>
          </a:p>
          <a:p>
            <a:pPr rtl="0" eaLnBrk="0" fontAlgn="base" hangingPunct="0"/>
            <a:r>
              <a:rPr lang="en-US" sz="32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5 Years after SmartKom/SmartWeb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37" y="-142900"/>
            <a:ext cx="9680575" cy="1557338"/>
          </a:xfrm>
        </p:spPr>
        <p:txBody>
          <a:bodyPr/>
          <a:lstStyle/>
          <a:p>
            <a:r>
              <a:rPr lang="en-US" dirty="0" smtClean="0"/>
              <a:t>Football Tournaments Create Emotions: Emotional Speech, Emotional Facial Expressions</a:t>
            </a:r>
            <a:endParaRPr lang="en-US" dirty="0"/>
          </a:p>
        </p:txBody>
      </p:sp>
      <p:pic>
        <p:nvPicPr>
          <p:cNvPr id="7" name="Virtual_Human_Tear.wmv">
            <a:hlinkClick r:id="" action="ppaction://media"/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20786" y="1557338"/>
            <a:ext cx="7264427" cy="40862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ot_Mimic_Gives_a_Speech_Jul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84777" y="2571744"/>
            <a:ext cx="5089958" cy="407196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96838" y="0"/>
            <a:ext cx="9896722" cy="2204864"/>
          </a:xfrm>
        </p:spPr>
        <p:txBody>
          <a:bodyPr/>
          <a:lstStyle/>
          <a:p>
            <a:pPr rtl="0" eaLnBrk="0" fontAlgn="base" hangingPunct="0"/>
            <a:r>
              <a:rPr lang="en-US" sz="28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Realistic Facial Expressions combined with Emotional Speech Synthesis</a:t>
            </a:r>
            <a:endParaRPr lang="de-DE" smtClean="0"/>
          </a:p>
          <a:p>
            <a:pPr rtl="0" eaLnBrk="0" fontAlgn="base" hangingPunct="0"/>
            <a:endParaRPr lang="en-US" sz="2800" b="1" kern="1200" smtClean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rtl="0" eaLnBrk="0" fontAlgn="base" hangingPunct="0"/>
            <a:r>
              <a:rPr lang="en-US" sz="28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Jules: the Robotic Head by Hanson Robotics</a:t>
            </a:r>
            <a:r>
              <a:rPr lang="de-DE" smtClean="0"/>
              <a:t> </a:t>
            </a:r>
            <a:r>
              <a:rPr lang="en-US" sz="28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used by a Team at the University of Bristol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DFKI_re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-4415" y="6521450"/>
            <a:ext cx="13724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de-DE" b="0" dirty="0">
                <a:solidFill>
                  <a:schemeClr val="bg1"/>
                </a:solidFill>
              </a:rPr>
              <a:t>© </a:t>
            </a:r>
            <a:r>
              <a:rPr lang="de-DE" altLang="de-DE" b="0" dirty="0" smtClean="0">
                <a:solidFill>
                  <a:schemeClr val="bg1"/>
                </a:solidFill>
              </a:rPr>
              <a:t>2010 </a:t>
            </a:r>
            <a:r>
              <a:rPr lang="de-DE" altLang="de-DE" b="0" dirty="0">
                <a:solidFill>
                  <a:schemeClr val="bg1"/>
                </a:solidFill>
              </a:rPr>
              <a:t>DFKI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8794750" y="6521450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de-DE" sz="1000" b="0">
                <a:solidFill>
                  <a:schemeClr val="bg1"/>
                </a:solidFill>
              </a:rPr>
              <a:t>Design by R.O</a:t>
            </a:r>
            <a:r>
              <a:rPr lang="de-DE" altLang="de-DE" b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160838" y="457200"/>
            <a:ext cx="5745162" cy="1143000"/>
          </a:xfrm>
          <a:noFill/>
        </p:spPr>
        <p:txBody>
          <a:bodyPr/>
          <a:lstStyle/>
          <a:p>
            <a:r>
              <a:rPr lang="de-DE" altLang="de-DE" sz="4000" smtClean="0">
                <a:solidFill>
                  <a:schemeClr val="bg1"/>
                </a:solidFill>
              </a:rPr>
              <a:t>Thank you very much</a:t>
            </a:r>
            <a:br>
              <a:rPr lang="de-DE" altLang="de-DE" sz="4000" smtClean="0">
                <a:solidFill>
                  <a:schemeClr val="bg1"/>
                </a:solidFill>
              </a:rPr>
            </a:br>
            <a:r>
              <a:rPr lang="de-DE" altLang="de-DE" sz="4000" smtClean="0">
                <a:solidFill>
                  <a:schemeClr val="bg1"/>
                </a:solidFill>
              </a:rPr>
              <a:t>for your attention.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96838" y="0"/>
            <a:ext cx="9809162" cy="981075"/>
          </a:xfrm>
        </p:spPr>
        <p:txBody>
          <a:bodyPr/>
          <a:lstStyle/>
          <a:p>
            <a:r>
              <a:rPr lang="en-US" dirty="0" smtClean="0"/>
              <a:t>13 Trends for Spoken Dialog Systems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 bwMode="auto">
          <a:xfrm>
            <a:off x="0" y="979822"/>
            <a:ext cx="9906000" cy="5268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	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Close Speaking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Microphone Arrays for Distant Speaking</a:t>
            </a:r>
          </a:p>
          <a:p>
            <a:pPr marL="0" indent="0">
              <a:buNone/>
              <a:tabLst>
                <a:tab pos="536575" algn="l"/>
              </a:tabLst>
            </a:pPr>
            <a:endParaRPr lang="en-US" sz="8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	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Cooperative Speech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Spontaneous Speech</a:t>
            </a:r>
          </a:p>
          <a:p>
            <a:pPr marL="0" indent="0">
              <a:buNone/>
              <a:tabLst>
                <a:tab pos="536575" algn="l"/>
              </a:tabLst>
            </a:pPr>
            <a:endParaRPr lang="en-US" sz="8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	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Stationary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Mobile Spoken Dialog Systems</a:t>
            </a:r>
          </a:p>
          <a:p>
            <a:pPr marL="0" indent="0">
              <a:buNone/>
              <a:tabLst>
                <a:tab pos="536575" algn="l"/>
              </a:tabLst>
            </a:pPr>
            <a:endParaRPr lang="en-US" sz="8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	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Hosted Voice Portals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Cloud-based Speech Solutions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96838" y="0"/>
            <a:ext cx="9809162" cy="981075"/>
          </a:xfrm>
        </p:spPr>
        <p:txBody>
          <a:bodyPr/>
          <a:lstStyle/>
          <a:p>
            <a:r>
              <a:rPr lang="en-US" dirty="0" smtClean="0"/>
              <a:t>13 Trends for Spoken Dialog Systems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 bwMode="auto">
          <a:xfrm>
            <a:off x="0" y="977437"/>
            <a:ext cx="9906000" cy="5268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		From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Client-Server Spoken Dialog Systems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Embedded Systems</a:t>
            </a:r>
            <a:endParaRPr lang="en-US" sz="8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10. 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Database Transactions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Problem Solving Dialogs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 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Access to the Web of Information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the Internet of Services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 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Generic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Personalized Voice User Interfaces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13. 	From </a:t>
            </a:r>
            <a:r>
              <a:rPr lang="en-US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Human-Machine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to 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Human-Environment-Interaction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de-DE" sz="28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3563" y="1409700"/>
            <a:ext cx="2941637" cy="2176463"/>
            <a:chOff x="355" y="888"/>
            <a:chExt cx="1853" cy="1371"/>
          </a:xfrm>
        </p:grpSpPr>
        <p:sp>
          <p:nvSpPr>
            <p:cNvPr id="943108" name="Oval 4"/>
            <p:cNvSpPr>
              <a:spLocks noChangeArrowheads="1"/>
            </p:cNvSpPr>
            <p:nvPr/>
          </p:nvSpPr>
          <p:spPr bwMode="auto">
            <a:xfrm>
              <a:off x="355" y="888"/>
              <a:ext cx="1404" cy="86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24" name="Text Box 5"/>
            <p:cNvSpPr txBox="1">
              <a:spLocks noChangeArrowheads="1"/>
            </p:cNvSpPr>
            <p:nvPr/>
          </p:nvSpPr>
          <p:spPr bwMode="auto">
            <a:xfrm>
              <a:off x="440" y="1092"/>
              <a:ext cx="1261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Spoken </a:t>
              </a:r>
            </a:p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Dialogue</a:t>
              </a:r>
            </a:p>
          </p:txBody>
        </p:sp>
        <p:sp>
          <p:nvSpPr>
            <p:cNvPr id="106525" name="AutoShape 6"/>
            <p:cNvSpPr>
              <a:spLocks noChangeArrowheads="1"/>
            </p:cNvSpPr>
            <p:nvPr/>
          </p:nvSpPr>
          <p:spPr bwMode="auto">
            <a:xfrm rot="2760000">
              <a:off x="1617" y="1668"/>
              <a:ext cx="679" cy="503"/>
            </a:xfrm>
            <a:prstGeom prst="rightArrow">
              <a:avLst>
                <a:gd name="adj1" fmla="val 50000"/>
                <a:gd name="adj2" fmla="val 33748"/>
              </a:avLst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0" y="490538"/>
            <a:ext cx="2273300" cy="2455862"/>
            <a:chOff x="2400" y="309"/>
            <a:chExt cx="1432" cy="1547"/>
          </a:xfrm>
        </p:grpSpPr>
        <p:sp>
          <p:nvSpPr>
            <p:cNvPr id="943112" name="Oval 8"/>
            <p:cNvSpPr>
              <a:spLocks noChangeArrowheads="1"/>
            </p:cNvSpPr>
            <p:nvPr/>
          </p:nvSpPr>
          <p:spPr bwMode="auto">
            <a:xfrm>
              <a:off x="2400" y="309"/>
              <a:ext cx="1404" cy="864"/>
            </a:xfrm>
            <a:prstGeom prst="ellipse">
              <a:avLst/>
            </a:prstGeom>
            <a:solidFill>
              <a:srgbClr val="339966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21" name="Text Box 9"/>
            <p:cNvSpPr txBox="1">
              <a:spLocks noChangeArrowheads="1"/>
            </p:cNvSpPr>
            <p:nvPr/>
          </p:nvSpPr>
          <p:spPr bwMode="auto">
            <a:xfrm>
              <a:off x="2417" y="529"/>
              <a:ext cx="1415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Graphical User</a:t>
              </a:r>
            </a:p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interfaces</a:t>
              </a:r>
            </a:p>
          </p:txBody>
        </p:sp>
        <p:sp>
          <p:nvSpPr>
            <p:cNvPr id="106522" name="AutoShape 10"/>
            <p:cNvSpPr>
              <a:spLocks noChangeArrowheads="1"/>
            </p:cNvSpPr>
            <p:nvPr/>
          </p:nvSpPr>
          <p:spPr bwMode="auto">
            <a:xfrm rot="5400000">
              <a:off x="2814" y="1307"/>
              <a:ext cx="595" cy="503"/>
            </a:xfrm>
            <a:prstGeom prst="rightArrow">
              <a:avLst>
                <a:gd name="adj1" fmla="val 50000"/>
                <a:gd name="adj2" fmla="val 29573"/>
              </a:avLst>
            </a:prstGeom>
            <a:solidFill>
              <a:srgbClr val="339966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00800" y="1409700"/>
            <a:ext cx="2873375" cy="2114550"/>
            <a:chOff x="4032" y="888"/>
            <a:chExt cx="1810" cy="1332"/>
          </a:xfrm>
        </p:grpSpPr>
        <p:sp>
          <p:nvSpPr>
            <p:cNvPr id="943116" name="Oval 12"/>
            <p:cNvSpPr>
              <a:spLocks noChangeArrowheads="1"/>
            </p:cNvSpPr>
            <p:nvPr/>
          </p:nvSpPr>
          <p:spPr bwMode="auto">
            <a:xfrm>
              <a:off x="4438" y="888"/>
              <a:ext cx="1404" cy="864"/>
            </a:xfrm>
            <a:prstGeom prst="ellipse">
              <a:avLst/>
            </a:prstGeom>
            <a:solidFill>
              <a:srgbClr val="99CC00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18" name="Text Box 13"/>
            <p:cNvSpPr txBox="1">
              <a:spLocks noChangeArrowheads="1"/>
            </p:cNvSpPr>
            <p:nvPr/>
          </p:nvSpPr>
          <p:spPr bwMode="auto">
            <a:xfrm>
              <a:off x="4557" y="1014"/>
              <a:ext cx="1236" cy="5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endParaRPr lang="de-DE" sz="100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Gestural</a:t>
              </a:r>
            </a:p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Interaction</a:t>
              </a:r>
            </a:p>
          </p:txBody>
        </p:sp>
        <p:sp>
          <p:nvSpPr>
            <p:cNvPr id="106519" name="AutoShape 14"/>
            <p:cNvSpPr>
              <a:spLocks noChangeArrowheads="1"/>
            </p:cNvSpPr>
            <p:nvPr/>
          </p:nvSpPr>
          <p:spPr bwMode="auto">
            <a:xfrm rot="7980000">
              <a:off x="3944" y="1629"/>
              <a:ext cx="679" cy="503"/>
            </a:xfrm>
            <a:prstGeom prst="rightArrow">
              <a:avLst>
                <a:gd name="adj1" fmla="val 50000"/>
                <a:gd name="adj2" fmla="val 33748"/>
              </a:avLst>
            </a:prstGeom>
            <a:solidFill>
              <a:srgbClr val="99CC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3119" name="Oval 15"/>
          <p:cNvSpPr>
            <a:spLocks noChangeArrowheads="1"/>
          </p:cNvSpPr>
          <p:nvPr/>
        </p:nvSpPr>
        <p:spPr bwMode="auto">
          <a:xfrm>
            <a:off x="3513138" y="2990850"/>
            <a:ext cx="2849562" cy="1508125"/>
          </a:xfrm>
          <a:prstGeom prst="ellipse">
            <a:avLst/>
          </a:prstGeom>
          <a:solidFill>
            <a:srgbClr val="008080"/>
          </a:solidFill>
          <a:ln w="1905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de-DE" sz="2400" b="0">
              <a:solidFill>
                <a:schemeClr val="accent1"/>
              </a:solidFill>
            </a:endParaRPr>
          </a:p>
        </p:txBody>
      </p:sp>
      <p:sp>
        <p:nvSpPr>
          <p:cNvPr id="106503" name="Text Box 16"/>
          <p:cNvSpPr txBox="1">
            <a:spLocks noChangeArrowheads="1"/>
          </p:cNvSpPr>
          <p:nvPr/>
        </p:nvSpPr>
        <p:spPr bwMode="auto">
          <a:xfrm>
            <a:off x="3676650" y="3314700"/>
            <a:ext cx="2528888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bg1"/>
                </a:solidFill>
              </a:rPr>
              <a:t>Multimodal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bg1"/>
                </a:solidFill>
              </a:rPr>
              <a:t>Dialog Systems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6504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867900" cy="582589"/>
          </a:xfrm>
          <a:noFill/>
        </p:spPr>
        <p:txBody>
          <a:bodyPr/>
          <a:lstStyle/>
          <a:p>
            <a:r>
              <a:rPr lang="de-DE" sz="3000" dirty="0" smtClean="0"/>
              <a:t>Multimodal </a:t>
            </a:r>
            <a:r>
              <a:rPr lang="de-DE" sz="3000" smtClean="0"/>
              <a:t>Dialog </a:t>
            </a:r>
            <a:r>
              <a:rPr lang="de-DE" sz="3000" smtClean="0"/>
              <a:t>Systems</a:t>
            </a:r>
            <a:endParaRPr lang="en-US" sz="3000" dirty="0" smtClean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176963" y="4143375"/>
            <a:ext cx="3151187" cy="1793875"/>
            <a:chOff x="3891" y="2610"/>
            <a:chExt cx="1985" cy="1130"/>
          </a:xfrm>
        </p:grpSpPr>
        <p:sp>
          <p:nvSpPr>
            <p:cNvPr id="943123" name="Oval 19"/>
            <p:cNvSpPr>
              <a:spLocks noChangeArrowheads="1"/>
            </p:cNvSpPr>
            <p:nvPr/>
          </p:nvSpPr>
          <p:spPr bwMode="auto">
            <a:xfrm>
              <a:off x="4472" y="2876"/>
              <a:ext cx="1404" cy="864"/>
            </a:xfrm>
            <a:prstGeom prst="ellipse">
              <a:avLst/>
            </a:prstGeom>
            <a:solidFill>
              <a:srgbClr val="669900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15" name="Text Box 20"/>
            <p:cNvSpPr txBox="1">
              <a:spLocks noChangeArrowheads="1"/>
            </p:cNvSpPr>
            <p:nvPr/>
          </p:nvSpPr>
          <p:spPr bwMode="auto">
            <a:xfrm>
              <a:off x="4586" y="3063"/>
              <a:ext cx="1236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 Haptic </a:t>
              </a:r>
            </a:p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Interaction</a:t>
              </a:r>
            </a:p>
          </p:txBody>
        </p:sp>
        <p:sp>
          <p:nvSpPr>
            <p:cNvPr id="106516" name="AutoShape 21"/>
            <p:cNvSpPr>
              <a:spLocks noChangeArrowheads="1"/>
            </p:cNvSpPr>
            <p:nvPr/>
          </p:nvSpPr>
          <p:spPr bwMode="auto">
            <a:xfrm rot="-8940000">
              <a:off x="3891" y="2610"/>
              <a:ext cx="627" cy="503"/>
            </a:xfrm>
            <a:prstGeom prst="rightArrow">
              <a:avLst>
                <a:gd name="adj1" fmla="val 50000"/>
                <a:gd name="adj2" fmla="val 31163"/>
              </a:avLst>
            </a:prstGeom>
            <a:solidFill>
              <a:srgbClr val="6699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88950" y="4214813"/>
            <a:ext cx="3228975" cy="1738312"/>
            <a:chOff x="308" y="2655"/>
            <a:chExt cx="2034" cy="1095"/>
          </a:xfrm>
        </p:grpSpPr>
        <p:sp>
          <p:nvSpPr>
            <p:cNvPr id="943127" name="Oval 23"/>
            <p:cNvSpPr>
              <a:spLocks noChangeArrowheads="1"/>
            </p:cNvSpPr>
            <p:nvPr/>
          </p:nvSpPr>
          <p:spPr bwMode="auto">
            <a:xfrm>
              <a:off x="308" y="2886"/>
              <a:ext cx="1404" cy="864"/>
            </a:xfrm>
            <a:prstGeom prst="ellipse">
              <a:avLst/>
            </a:prstGeom>
            <a:solidFill>
              <a:srgbClr val="00CC66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12" name="Text Box 24"/>
            <p:cNvSpPr txBox="1">
              <a:spLocks noChangeArrowheads="1"/>
            </p:cNvSpPr>
            <p:nvPr/>
          </p:nvSpPr>
          <p:spPr bwMode="auto">
            <a:xfrm>
              <a:off x="398" y="3198"/>
              <a:ext cx="1236" cy="250"/>
            </a:xfrm>
            <a:prstGeom prst="rect">
              <a:avLst/>
            </a:prstGeom>
            <a:solidFill>
              <a:srgbClr val="00CC66"/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 Video Input</a:t>
              </a:r>
            </a:p>
          </p:txBody>
        </p:sp>
        <p:sp>
          <p:nvSpPr>
            <p:cNvPr id="106513" name="AutoShape 25"/>
            <p:cNvSpPr>
              <a:spLocks noChangeArrowheads="1"/>
            </p:cNvSpPr>
            <p:nvPr/>
          </p:nvSpPr>
          <p:spPr bwMode="auto">
            <a:xfrm rot="-2190297">
              <a:off x="1670" y="2655"/>
              <a:ext cx="672" cy="503"/>
            </a:xfrm>
            <a:prstGeom prst="rightArrow">
              <a:avLst>
                <a:gd name="adj1" fmla="val 50000"/>
                <a:gd name="adj2" fmla="val 33400"/>
              </a:avLst>
            </a:prstGeom>
            <a:solidFill>
              <a:srgbClr val="00CC66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800475" y="4521200"/>
            <a:ext cx="2228850" cy="2263775"/>
            <a:chOff x="2394" y="2848"/>
            <a:chExt cx="1404" cy="1426"/>
          </a:xfrm>
        </p:grpSpPr>
        <p:sp>
          <p:nvSpPr>
            <p:cNvPr id="943131" name="Oval 27"/>
            <p:cNvSpPr>
              <a:spLocks noChangeArrowheads="1"/>
            </p:cNvSpPr>
            <p:nvPr/>
          </p:nvSpPr>
          <p:spPr bwMode="auto">
            <a:xfrm>
              <a:off x="2394" y="3410"/>
              <a:ext cx="1404" cy="864"/>
            </a:xfrm>
            <a:prstGeom prst="ellipse">
              <a:avLst/>
            </a:prstGeom>
            <a:solidFill>
              <a:srgbClr val="808000"/>
            </a:solidFill>
            <a:ln w="1905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09" name="Text Box 28"/>
            <p:cNvSpPr txBox="1">
              <a:spLocks noChangeArrowheads="1"/>
            </p:cNvSpPr>
            <p:nvPr/>
          </p:nvSpPr>
          <p:spPr bwMode="auto">
            <a:xfrm>
              <a:off x="2481" y="3622"/>
              <a:ext cx="1236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 Physical</a:t>
              </a:r>
            </a:p>
            <a:p>
              <a:pPr>
                <a:lnSpc>
                  <a:spcPct val="100000"/>
                </a:lnSpc>
              </a:pPr>
              <a:r>
                <a:rPr lang="de-DE" sz="2000">
                  <a:solidFill>
                    <a:schemeClr val="bg1"/>
                  </a:solidFill>
                </a:rPr>
                <a:t>Action</a:t>
              </a:r>
            </a:p>
          </p:txBody>
        </p:sp>
        <p:sp>
          <p:nvSpPr>
            <p:cNvPr id="106510" name="AutoShape 29"/>
            <p:cNvSpPr>
              <a:spLocks noChangeArrowheads="1"/>
            </p:cNvSpPr>
            <p:nvPr/>
          </p:nvSpPr>
          <p:spPr bwMode="auto">
            <a:xfrm rot="-5400000">
              <a:off x="2836" y="2860"/>
              <a:ext cx="528" cy="503"/>
            </a:xfrm>
            <a:prstGeom prst="rightArrow">
              <a:avLst>
                <a:gd name="adj1" fmla="val 50000"/>
                <a:gd name="adj2" fmla="val 26243"/>
              </a:avLst>
            </a:prstGeom>
            <a:solidFill>
              <a:srgbClr val="8080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08-03-22-JointRec.is1001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13" y="1071563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Grafik 2" descr="amiconsortium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472" cy="7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feld 4"/>
          <p:cNvSpPr txBox="1">
            <a:spLocks noChangeArrowheads="1"/>
          </p:cNvSpPr>
          <p:nvPr/>
        </p:nvSpPr>
        <p:spPr bwMode="auto">
          <a:xfrm>
            <a:off x="-39688" y="2643188"/>
            <a:ext cx="2098676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Overlapped,</a:t>
            </a:r>
          </a:p>
          <a:p>
            <a:r>
              <a:rPr lang="en-US" sz="2400">
                <a:solidFill>
                  <a:schemeClr val="accent2"/>
                </a:solidFill>
              </a:rPr>
              <a:t>non-native</a:t>
            </a:r>
          </a:p>
          <a:p>
            <a:r>
              <a:rPr lang="en-US" sz="2400">
                <a:solidFill>
                  <a:schemeClr val="accent2"/>
                </a:solidFill>
              </a:rPr>
              <a:t>accented</a:t>
            </a:r>
          </a:p>
          <a:p>
            <a:r>
              <a:rPr lang="en-US" sz="2400">
                <a:solidFill>
                  <a:schemeClr val="accent2"/>
                </a:solidFill>
              </a:rPr>
              <a:t>and </a:t>
            </a:r>
          </a:p>
          <a:p>
            <a:r>
              <a:rPr lang="en-US" sz="2400">
                <a:solidFill>
                  <a:schemeClr val="accent2"/>
                </a:solidFill>
              </a:rPr>
              <a:t>spontaneous</a:t>
            </a:r>
          </a:p>
          <a:p>
            <a:r>
              <a:rPr lang="en-US" sz="2400">
                <a:solidFill>
                  <a:schemeClr val="accent2"/>
                </a:solidFill>
              </a:rPr>
              <a:t>Speech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992559" y="0"/>
            <a:ext cx="8784853" cy="765175"/>
          </a:xfrm>
        </p:spPr>
        <p:txBody>
          <a:bodyPr/>
          <a:lstStyle/>
          <a:p>
            <a:pPr rtl="0" eaLnBrk="0" fontAlgn="base" hangingPunct="0"/>
            <a:r>
              <a:rPr lang="en-US" sz="24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Multiparty Speaker Diarization and Tracking 	</a:t>
            </a:r>
            <a:endParaRPr lang="de-DE" smtClean="0"/>
          </a:p>
          <a:p>
            <a:pPr rtl="0" eaLnBrk="0" fontAlgn="base" hangingPunct="0"/>
            <a:r>
              <a:rPr lang="en-US" sz="24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Who spoke When, with Whom , Where about What?</a:t>
            </a:r>
            <a:endParaRPr lang="de-DE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vacourse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4" y="1071546"/>
            <a:ext cx="8882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feld 4"/>
          <p:cNvSpPr txBox="1">
            <a:spLocks noChangeArrowheads="1"/>
          </p:cNvSpPr>
          <p:nvPr/>
        </p:nvSpPr>
        <p:spPr bwMode="auto">
          <a:xfrm>
            <a:off x="0" y="6143625"/>
            <a:ext cx="990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Killer App for Call Centers: Just-in-Time Answer Retrieval during the Conversation </a:t>
            </a:r>
          </a:p>
          <a:p>
            <a:pPr algn="l"/>
            <a:r>
              <a:rPr lang="en-US" sz="1800"/>
              <a:t>between  an Agent and a Customer by Parallel Speech Understanding </a:t>
            </a:r>
          </a:p>
        </p:txBody>
      </p:sp>
      <p:sp>
        <p:nvSpPr>
          <p:cNvPr id="22533" name="AutoShape 2" descr="http://ami.dfki.de/pics/amiconsortium_logo.gif"/>
          <p:cNvSpPr>
            <a:spLocks noChangeAspect="1" noChangeArrowheads="1"/>
          </p:cNvSpPr>
          <p:nvPr/>
        </p:nvSpPr>
        <p:spPr bwMode="auto">
          <a:xfrm>
            <a:off x="4919663" y="-158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AutoShape 4" descr="http://ami.dfki.de/pics/amiconsortium_logo.gif"/>
          <p:cNvSpPr>
            <a:spLocks noChangeAspect="1" noChangeArrowheads="1"/>
          </p:cNvSpPr>
          <p:nvPr/>
        </p:nvSpPr>
        <p:spPr bwMode="auto">
          <a:xfrm>
            <a:off x="4919663" y="-158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AutoShape 6" descr="http://ami.dfki.de/pics/amiconsortium_logo.gif"/>
          <p:cNvSpPr>
            <a:spLocks noChangeAspect="1" noChangeArrowheads="1"/>
          </p:cNvSpPr>
          <p:nvPr/>
        </p:nvSpPr>
        <p:spPr bwMode="auto">
          <a:xfrm>
            <a:off x="4919663" y="-158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fik 2" descr="amiconsortium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472" cy="7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title" idx="4294967295"/>
          </p:nvPr>
        </p:nvSpPr>
        <p:spPr>
          <a:xfrm>
            <a:off x="992560" y="0"/>
            <a:ext cx="7524378" cy="765175"/>
          </a:xfrm>
        </p:spPr>
        <p:txBody>
          <a:bodyPr/>
          <a:lstStyle/>
          <a:p>
            <a:pPr rtl="0" eaLnBrk="0" fontAlgn="base" hangingPunct="0"/>
            <a:r>
              <a:rPr lang="en-US" sz="24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Just-in-time Access to Relevant Documents </a:t>
            </a:r>
          </a:p>
          <a:p>
            <a:pPr rtl="0" eaLnBrk="0" fontAlgn="base" hangingPunct="0"/>
            <a:r>
              <a:rPr lang="en-US" sz="24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or Fragments of Past Recorded Meetings </a:t>
            </a:r>
            <a:endParaRPr lang="de-DE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2863"/>
            <a:ext cx="990600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feld 4"/>
          <p:cNvSpPr txBox="1">
            <a:spLocks noChangeArrowheads="1"/>
          </p:cNvSpPr>
          <p:nvPr/>
        </p:nvSpPr>
        <p:spPr bwMode="auto">
          <a:xfrm>
            <a:off x="0" y="5214938"/>
            <a:ext cx="9906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Still pictures extracted from video capture, </a:t>
            </a:r>
          </a:p>
          <a:p>
            <a:r>
              <a:rPr lang="en-US" sz="2400"/>
              <a:t>cartoon-style speech balloons for spoken dialog contributions</a:t>
            </a:r>
          </a:p>
          <a:p>
            <a:r>
              <a:rPr lang="en-US" sz="2400"/>
              <a:t> and  text boxes for the results of topic detection</a:t>
            </a:r>
          </a:p>
        </p:txBody>
      </p:sp>
      <p:pic>
        <p:nvPicPr>
          <p:cNvPr id="23557" name="Grafik 5" descr="amiconsortium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52472" cy="74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992560" y="0"/>
            <a:ext cx="7524378" cy="765175"/>
          </a:xfrm>
        </p:spPr>
        <p:txBody>
          <a:bodyPr/>
          <a:lstStyle/>
          <a:p>
            <a:pPr rtl="0" eaLnBrk="0" fontAlgn="base" hangingPunct="0"/>
            <a:r>
              <a:rPr lang="en-US" sz="24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SuVi: The Generation of Meeting </a:t>
            </a:r>
          </a:p>
          <a:p>
            <a:pPr rtl="0" eaLnBrk="0" fontAlgn="base" hangingPunct="0"/>
            <a:r>
              <a:rPr lang="en-US" sz="24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Summaries as Story Boards in Cartoon Style</a:t>
            </a:r>
            <a:endParaRPr lang="de-DE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feld 4"/>
          <p:cNvSpPr txBox="1">
            <a:spLocks noChangeArrowheads="1"/>
          </p:cNvSpPr>
          <p:nvPr/>
        </p:nvSpPr>
        <p:spPr bwMode="auto">
          <a:xfrm>
            <a:off x="0" y="5214938"/>
            <a:ext cx="9906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Still pictures extracted from video capture, </a:t>
            </a:r>
          </a:p>
          <a:p>
            <a:r>
              <a:rPr lang="en-US" sz="2400"/>
              <a:t>cartoon-style speech balloons for spoken dialog contributions</a:t>
            </a:r>
          </a:p>
          <a:p>
            <a:r>
              <a:rPr lang="en-US" sz="2400"/>
              <a:t> and  text boxes for the results of topic detection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13"/>
            <a:ext cx="9906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2" descr="amiconsortium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472" cy="7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992560" y="0"/>
            <a:ext cx="7524378" cy="765175"/>
          </a:xfrm>
        </p:spPr>
        <p:txBody>
          <a:bodyPr/>
          <a:lstStyle/>
          <a:p>
            <a:pPr rtl="0" eaLnBrk="0" fontAlgn="base" hangingPunct="0"/>
            <a:r>
              <a:rPr lang="en-US" sz="24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SuVi: The Generation of Meeting Summaries </a:t>
            </a:r>
          </a:p>
          <a:p>
            <a:pPr rtl="0" eaLnBrk="0" fontAlgn="base" hangingPunct="0"/>
            <a:r>
              <a:rPr lang="en-US" sz="2400" b="1" kern="120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as Story Boards in Cartoon Style</a:t>
            </a:r>
            <a:endParaRPr lang="de-DE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 Master mit Logo F-Kreis (15-01-2003)">
  <a:themeElements>
    <a:clrScheme name="PF Master mit Logo F-Kreis (15-01-200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F Master mit Logo F-Kreis (15-01-200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 Master mit Logo F-Kreis (15-01-200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 Master mit Logo F-Kreis (15-01-2003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 Master mit Logo F-Kreis (15-01-2003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 Master mit Logo F-Kreis (15-01-2003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 Master mit Logo F-Kreis (15-01-2003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 Master mit Logo F-Kreis (15-01-2003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 Master mit Logo F-Kreis (15-01-2003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A4-Papier (210x297 mm)</PresentationFormat>
  <Paragraphs>235</Paragraphs>
  <Slides>24</Slides>
  <Notes>10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41" baseType="lpstr">
      <vt:lpstr>Arial</vt:lpstr>
      <vt:lpstr>Wingdings</vt:lpstr>
      <vt:lpstr>Times New Roman</vt:lpstr>
      <vt:lpstr>Trebuchet MS</vt:lpstr>
      <vt:lpstr>Arial Narrow</vt:lpstr>
      <vt:lpstr>ＭＳ Ｐゴシック</vt:lpstr>
      <vt:lpstr>Times</vt:lpstr>
      <vt:lpstr>Helvetica</vt:lpstr>
      <vt:lpstr>Calibri</vt:lpstr>
      <vt:lpstr>Courier New</vt:lpstr>
      <vt:lpstr>Tahoma</vt:lpstr>
      <vt:lpstr>Symbol</vt:lpstr>
      <vt:lpstr>Lucida Sans Unicode</vt:lpstr>
      <vt:lpstr>Comic Sans MS</vt:lpstr>
      <vt:lpstr>BMWTypeRegular</vt:lpstr>
      <vt:lpstr>BMWTypeLight</vt:lpstr>
      <vt:lpstr>PF Master mit Logo F-Kreis (15-01-2003)</vt:lpstr>
      <vt:lpstr>Future Spoken Dialog Systems: Multimodal, Multilingual, Multiparty, Multitask</vt:lpstr>
      <vt:lpstr>13 Trends for Spoken Dialog Systems</vt:lpstr>
      <vt:lpstr>13 Trends for Spoken Dialog Systems  </vt:lpstr>
      <vt:lpstr>13 Trends for Spoken Dialog Systems </vt:lpstr>
      <vt:lpstr>Multimodal Dialog Systems</vt:lpstr>
      <vt:lpstr>Multiparty Speaker Diarization and Tracking   Who spoke When, with Whom , Where about What?</vt:lpstr>
      <vt:lpstr>Just-in-time Access to Relevant Documents  or Fragments of Past Recorded Meetings </vt:lpstr>
      <vt:lpstr>SuVi: The Generation of Meeting  Summaries as Story Boards in Cartoon Style</vt:lpstr>
      <vt:lpstr>SuVi: The Generation of Meeting Summaries  as Story Boards in Cartoon Style</vt:lpstr>
      <vt:lpstr>DICIT (Distant-talking Interfaces for Control of  Interactive TV) EC project</vt:lpstr>
      <vt:lpstr>Multilingual Access to a Electronic Program Guide (EPG) with Distant Speech</vt:lpstr>
      <vt:lpstr>Multiparty Dialog between Virtual &amp; Human Football Experts: Discussing the UEFA EURO 2016 in France</vt:lpstr>
      <vt:lpstr>Discussing the Best of European Football in Your Mother Tongue 2016</vt:lpstr>
      <vt:lpstr>The Basic Architecture of the 4M EURO 2016 System </vt:lpstr>
      <vt:lpstr>  SmartWeb: Getting Answers on the Go </vt:lpstr>
      <vt:lpstr>Monolingual Multiparty Football  Quiz and Game Show at  DFKI</vt:lpstr>
      <vt:lpstr>Multitask Games with Multimodal Dialogs</vt:lpstr>
      <vt:lpstr>Multimodal Computing: Speech and Car Sensors</vt:lpstr>
      <vt:lpstr>Multiparty Conversation and Speaker Identification in the Car  </vt:lpstr>
      <vt:lpstr>There Are Many Open Problems for the Next 6 Years:</vt:lpstr>
      <vt:lpstr>10 Years after Verbmobil +  5 Years after SmartKom/SmartWeb</vt:lpstr>
      <vt:lpstr>Football Tournaments Create Emotions: Emotional Speech, Emotional Facial Expressions</vt:lpstr>
      <vt:lpstr>Realistic Facial Expressions combined with Emotional Speech Synthesis  Jules: the Robotic Head by Hanson Robotics used by a Team at the University of Bristol  </vt:lpstr>
      <vt:lpstr>Thank you very much for your attention.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</dc:title>
  <dc:creator>Wolfgang Wahlster</dc:creator>
  <dc:description>Stand: 21.02.2003</dc:description>
  <cp:lastModifiedBy>Renato Orsini</cp:lastModifiedBy>
  <cp:revision>501</cp:revision>
  <dcterms:created xsi:type="dcterms:W3CDTF">2006-05-12T10:53:10Z</dcterms:created>
  <dcterms:modified xsi:type="dcterms:W3CDTF">2010-06-25T09:59:45Z</dcterms:modified>
</cp:coreProperties>
</file>