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1" r:id="rId3"/>
    <p:sldId id="322" r:id="rId4"/>
    <p:sldId id="323" r:id="rId5"/>
    <p:sldId id="317" r:id="rId6"/>
    <p:sldId id="306" r:id="rId7"/>
    <p:sldId id="305" r:id="rId8"/>
    <p:sldId id="308" r:id="rId9"/>
    <p:sldId id="303" r:id="rId10"/>
    <p:sldId id="265" r:id="rId11"/>
    <p:sldId id="326" r:id="rId12"/>
    <p:sldId id="328" r:id="rId13"/>
    <p:sldId id="266" r:id="rId14"/>
    <p:sldId id="292" r:id="rId15"/>
    <p:sldId id="291" r:id="rId16"/>
    <p:sldId id="267" r:id="rId17"/>
    <p:sldId id="270" r:id="rId18"/>
    <p:sldId id="295" r:id="rId19"/>
    <p:sldId id="272" r:id="rId20"/>
    <p:sldId id="271" r:id="rId21"/>
    <p:sldId id="330" r:id="rId22"/>
    <p:sldId id="296" r:id="rId23"/>
    <p:sldId id="297" r:id="rId24"/>
    <p:sldId id="273" r:id="rId25"/>
    <p:sldId id="298" r:id="rId26"/>
    <p:sldId id="276" r:id="rId27"/>
    <p:sldId id="311" r:id="rId28"/>
    <p:sldId id="314" r:id="rId29"/>
    <p:sldId id="315" r:id="rId30"/>
    <p:sldId id="319" r:id="rId31"/>
    <p:sldId id="299" r:id="rId32"/>
    <p:sldId id="279" r:id="rId33"/>
    <p:sldId id="281" r:id="rId34"/>
    <p:sldId id="301" r:id="rId35"/>
    <p:sldId id="283" r:id="rId36"/>
    <p:sldId id="263" r:id="rId37"/>
    <p:sldId id="257" r:id="rId38"/>
    <p:sldId id="300" r:id="rId39"/>
    <p:sldId id="325" r:id="rId40"/>
    <p:sldId id="324" r:id="rId41"/>
    <p:sldId id="313" r:id="rId42"/>
    <p:sldId id="318" r:id="rId43"/>
    <p:sldId id="320" r:id="rId44"/>
  </p:sldIdLst>
  <p:sldSz cx="9144000" cy="6858000" type="screen4x3"/>
  <p:notesSz cx="6718300" cy="9855200"/>
  <p:embeddedFontLst>
    <p:embeddedFont>
      <p:font typeface="Trebuchet MS" pitchFamily="34" charset="0"/>
      <p:regular r:id="rId47"/>
      <p:bold r:id="rId48"/>
      <p:italic r:id="rId49"/>
      <p:boldItalic r:id="rId50"/>
    </p:embeddedFont>
    <p:embeddedFont>
      <p:font typeface="Georgia" pitchFamily="18" charset="0"/>
      <p:regular r:id="rId51"/>
      <p:bold r:id="rId52"/>
      <p:italic r:id="rId53"/>
      <p:boldItalic r:id="rId54"/>
    </p:embeddedFont>
    <p:embeddedFont>
      <p:font typeface="Wingdings 2" pitchFamily="18" charset="2"/>
      <p:regular r:id="rId55"/>
    </p:embeddedFont>
    <p:embeddedFont>
      <p:font typeface="Verdana" pitchFamily="34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99"/>
    <a:srgbClr val="333399"/>
    <a:srgbClr val="F8F8F8"/>
    <a:srgbClr val="1C1C1C"/>
    <a:srgbClr val="FFFFFF"/>
    <a:srgbClr val="EAEAEA"/>
    <a:srgbClr val="3333CC"/>
    <a:srgbClr val="CC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3811" autoAdjust="0"/>
  </p:normalViewPr>
  <p:slideViewPr>
    <p:cSldViewPr snapToGrid="0">
      <p:cViewPr varScale="1">
        <p:scale>
          <a:sx n="123" d="100"/>
          <a:sy n="123" d="100"/>
        </p:scale>
        <p:origin x="-456" y="-96"/>
      </p:cViewPr>
      <p:guideLst>
        <p:guide orient="horz" pos="823"/>
        <p:guide orient="horz" pos="4035"/>
        <p:guide orient="horz" pos="2319"/>
        <p:guide pos="1853"/>
        <p:guide pos="5016"/>
        <p:guide pos="5631"/>
        <p:guide pos="5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2058" y="-90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468DB50-2B0C-4DFD-8A7E-4D460284B5C9}" type="datetimeFigureOut">
              <a:rPr lang="en-US"/>
              <a:pPr>
                <a:defRPr/>
              </a:pPr>
              <a:t>8/3/2010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EC730D-9369-4371-AA9F-9F4D9FFE5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4D1039-4548-46D0-A0A1-5296507D7792}" type="datetimeFigureOut">
              <a:rPr lang="en-US"/>
              <a:pPr>
                <a:defRPr/>
              </a:pPr>
              <a:t>8/3/2010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932661-5248-4A98-ABAA-E79DC843B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1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32661-5248-4A98-ABAA-E79DC843B5F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32661-5248-4A98-ABAA-E79DC843B5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24107" y="2598738"/>
            <a:ext cx="8153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9300" y="1536353"/>
            <a:ext cx="8026400" cy="769441"/>
          </a:xfrm>
          <a:scene3d>
            <a:camera prst="orthographicFront"/>
            <a:lightRig rig="sunset" dir="t"/>
          </a:scene3d>
          <a:sp3d/>
        </p:spPr>
        <p:txBody>
          <a:bodyPr>
            <a:sp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4400" b="1" kern="120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299" y="5943600"/>
            <a:ext cx="4330701" cy="400110"/>
          </a:xfrm>
          <a:scene3d>
            <a:camera prst="orthographicFront"/>
            <a:lightRig rig="sunset" dir="t"/>
          </a:scene3d>
          <a:sp3d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107" y="3813176"/>
            <a:ext cx="8153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1039" y="1114816"/>
            <a:ext cx="8232774" cy="5123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2975" y="6553200"/>
            <a:ext cx="5794875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6BAE32C-62CE-41C0-B762-B49C73416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898" y="6553200"/>
            <a:ext cx="554903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154" y="6553200"/>
            <a:ext cx="1296444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5501" y="6553200"/>
            <a:ext cx="5769823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561138"/>
            <a:ext cx="474663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B4F39A1-C717-4740-9250-EC687C840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 spd="med">
    <p:fade/>
  </p:transition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3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6" y="1502900"/>
            <a:ext cx="8480270" cy="2800767"/>
          </a:xfrm>
        </p:spPr>
        <p:txBody>
          <a:bodyPr/>
          <a:lstStyle/>
          <a:p>
            <a:r>
              <a:rPr lang="en-GB" sz="3200" dirty="0"/>
              <a:t>Commissioning of the LHC </a:t>
            </a:r>
            <a:r>
              <a:rPr lang="en-GB" sz="3200" dirty="0" smtClean="0"/>
              <a:t>superconducting </a:t>
            </a:r>
            <a:r>
              <a:rPr lang="en-GB" sz="3200" dirty="0"/>
              <a:t>magnets systems: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Why </a:t>
            </a:r>
            <a:r>
              <a:rPr lang="en-GB" sz="4000" dirty="0"/>
              <a:t>an LHC Hardware Commissioning? </a:t>
            </a:r>
            <a:br>
              <a:rPr lang="en-GB" sz="4000" dirty="0"/>
            </a:br>
            <a:r>
              <a:rPr lang="en-GB" sz="3200" dirty="0" smtClean="0"/>
              <a:t>Specificity </a:t>
            </a:r>
            <a:r>
              <a:rPr lang="en-GB" sz="3200" dirty="0"/>
              <a:t>and complexity of this </a:t>
            </a:r>
            <a:r>
              <a:rPr lang="en-GB" sz="3200" dirty="0" smtClean="0"/>
              <a:t>machine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1299" y="5943600"/>
            <a:ext cx="6473400" cy="707886"/>
          </a:xfrm>
        </p:spPr>
        <p:txBody>
          <a:bodyPr/>
          <a:lstStyle/>
          <a:p>
            <a:r>
              <a:rPr lang="en-GB" dirty="0" smtClean="0"/>
              <a:t>Roberto Saban – 2008 Academic Training Lecture 1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3233" y="1851104"/>
            <a:ext cx="4292405" cy="4364556"/>
          </a:xfrm>
        </p:spPr>
        <p:txBody>
          <a:bodyPr/>
          <a:lstStyle/>
          <a:p>
            <a:pPr marL="0" indent="0">
              <a:buNone/>
            </a:pPr>
            <a:r>
              <a:rPr lang="fr-CH" sz="1600" dirty="0" smtClean="0"/>
              <a:t>The arc: Most of a </a:t>
            </a:r>
            <a:r>
              <a:rPr lang="fr-CH" sz="1600" dirty="0" err="1" smtClean="0"/>
              <a:t>sector</a:t>
            </a:r>
            <a:r>
              <a:rPr lang="fr-CH" sz="1600" dirty="0" smtClean="0"/>
              <a:t> </a:t>
            </a:r>
            <a:r>
              <a:rPr lang="fr-CH" sz="1600" dirty="0" err="1" smtClean="0"/>
              <a:t>is</a:t>
            </a:r>
            <a:r>
              <a:rPr lang="fr-CH" sz="1600" dirty="0" smtClean="0"/>
              <a:t> </a:t>
            </a:r>
            <a:r>
              <a:rPr lang="fr-CH" sz="1600" dirty="0" err="1" smtClean="0"/>
              <a:t>composed</a:t>
            </a:r>
            <a:r>
              <a:rPr lang="fr-CH" sz="1600" dirty="0" smtClean="0"/>
              <a:t> of 154 </a:t>
            </a:r>
            <a:r>
              <a:rPr lang="fr-CH" sz="1600" dirty="0" err="1" smtClean="0"/>
              <a:t>dipoles</a:t>
            </a:r>
            <a:r>
              <a:rPr lang="fr-CH" sz="1600" dirty="0" smtClean="0"/>
              <a:t> and 40 </a:t>
            </a:r>
            <a:r>
              <a:rPr lang="fr-CH" sz="1600" dirty="0" err="1" smtClean="0"/>
              <a:t>quadrupoles</a:t>
            </a:r>
            <a:r>
              <a:rPr lang="fr-CH" sz="1600" dirty="0" smtClean="0"/>
              <a:t> </a:t>
            </a:r>
            <a:r>
              <a:rPr lang="fr-CH" sz="1600" dirty="0" err="1" smtClean="0"/>
              <a:t>which</a:t>
            </a:r>
            <a:endParaRPr lang="fr-CH" sz="1600" dirty="0" smtClean="0"/>
          </a:p>
          <a:p>
            <a:pPr lvl="1">
              <a:buNone/>
            </a:pPr>
            <a:r>
              <a:rPr lang="fr-CH" sz="1400" dirty="0" smtClean="0"/>
              <a:t>are in </a:t>
            </a:r>
            <a:r>
              <a:rPr lang="fr-CH" sz="1400" dirty="0" err="1" smtClean="0"/>
              <a:t>series</a:t>
            </a:r>
            <a:r>
              <a:rPr lang="fr-CH" sz="1400" dirty="0" smtClean="0"/>
              <a:t>: </a:t>
            </a:r>
            <a:r>
              <a:rPr lang="fr-CH" sz="1400" dirty="0" err="1" smtClean="0"/>
              <a:t>dipoles</a:t>
            </a:r>
            <a:r>
              <a:rPr lang="fr-CH" sz="1400" dirty="0" smtClean="0"/>
              <a:t> in </a:t>
            </a:r>
            <a:r>
              <a:rPr lang="fr-CH" sz="1400" dirty="0" err="1" smtClean="0"/>
              <a:t>series</a:t>
            </a:r>
            <a:r>
              <a:rPr lang="fr-CH" sz="1400" dirty="0" smtClean="0"/>
              <a:t> &amp; quads in </a:t>
            </a:r>
            <a:r>
              <a:rPr lang="fr-CH" sz="1400" dirty="0" err="1" smtClean="0"/>
              <a:t>series</a:t>
            </a:r>
            <a:endParaRPr lang="fr-CH" sz="1400" dirty="0" smtClean="0"/>
          </a:p>
          <a:p>
            <a:pPr lvl="1">
              <a:buNone/>
            </a:pPr>
            <a:r>
              <a:rPr lang="fr-CH" sz="1400" dirty="0" err="1" smtClean="0"/>
              <a:t>operate</a:t>
            </a:r>
            <a:r>
              <a:rPr lang="fr-CH" sz="1400" dirty="0" smtClean="0"/>
              <a:t> </a:t>
            </a:r>
            <a:r>
              <a:rPr lang="fr-CH" sz="1400" dirty="0" err="1" smtClean="0"/>
              <a:t>at</a:t>
            </a:r>
            <a:r>
              <a:rPr lang="fr-CH" sz="1400" dirty="0" smtClean="0"/>
              <a:t> 1.9 K</a:t>
            </a:r>
          </a:p>
          <a:p>
            <a:pPr lvl="1">
              <a:buNone/>
            </a:pPr>
            <a:r>
              <a:rPr lang="fr-CH" sz="1400" dirty="0" smtClean="0"/>
              <a:t>the </a:t>
            </a:r>
            <a:r>
              <a:rPr lang="fr-CH" sz="1400" dirty="0" err="1" smtClean="0"/>
              <a:t>dipoles</a:t>
            </a:r>
            <a:r>
              <a:rPr lang="fr-CH" sz="1400" dirty="0" smtClean="0"/>
              <a:t> have a </a:t>
            </a:r>
            <a:r>
              <a:rPr lang="fr-CH" sz="1400" dirty="0" err="1" smtClean="0"/>
              <a:t>huge</a:t>
            </a:r>
            <a:r>
              <a:rPr lang="fr-CH" sz="1400" dirty="0" smtClean="0"/>
              <a:t> inductance 16H</a:t>
            </a:r>
          </a:p>
          <a:p>
            <a:pPr lvl="1">
              <a:buNone/>
            </a:pPr>
            <a:r>
              <a:rPr lang="fr-CH" sz="1400" dirty="0" err="1" smtClean="0"/>
              <a:t>contain</a:t>
            </a:r>
            <a:endParaRPr lang="fr-CH" sz="1400" dirty="0" smtClean="0"/>
          </a:p>
          <a:p>
            <a:pPr lvl="2">
              <a:buNone/>
            </a:pPr>
            <a:r>
              <a:rPr lang="fr-CH" sz="1200" dirty="0" err="1" smtClean="0"/>
              <a:t>families</a:t>
            </a:r>
            <a:r>
              <a:rPr lang="fr-CH" sz="1200" dirty="0" smtClean="0"/>
              <a:t> of correctors in </a:t>
            </a:r>
            <a:r>
              <a:rPr lang="fr-CH" sz="1200" dirty="0" err="1" smtClean="0"/>
              <a:t>series</a:t>
            </a:r>
            <a:endParaRPr lang="fr-CH" sz="1200" dirty="0" smtClean="0"/>
          </a:p>
          <a:p>
            <a:pPr lvl="2">
              <a:buNone/>
            </a:pPr>
            <a:r>
              <a:rPr lang="fr-CH" sz="1200" dirty="0" err="1" smtClean="0"/>
              <a:t>dipole</a:t>
            </a:r>
            <a:r>
              <a:rPr lang="fr-CH" sz="1200" dirty="0" smtClean="0"/>
              <a:t> correctors</a:t>
            </a:r>
          </a:p>
          <a:p>
            <a:pPr>
              <a:buNone/>
            </a:pPr>
            <a:r>
              <a:rPr lang="fr-CH" sz="1600" dirty="0" smtClean="0"/>
              <a:t>The </a:t>
            </a:r>
            <a:r>
              <a:rPr lang="fr-CH" sz="1600" dirty="0" err="1" smtClean="0"/>
              <a:t>matching</a:t>
            </a:r>
            <a:r>
              <a:rPr lang="fr-CH" sz="1600" dirty="0" smtClean="0"/>
              <a:t> sections: </a:t>
            </a:r>
            <a:r>
              <a:rPr lang="fr-CH" sz="1600" dirty="0" err="1" smtClean="0"/>
              <a:t>small</a:t>
            </a:r>
            <a:r>
              <a:rPr lang="fr-CH" sz="1600" dirty="0" smtClean="0"/>
              <a:t> </a:t>
            </a:r>
            <a:r>
              <a:rPr lang="fr-CH" sz="1600" dirty="0" err="1" smtClean="0"/>
              <a:t>subsectors</a:t>
            </a:r>
            <a:r>
              <a:rPr lang="fr-CH" sz="1600" dirty="0" smtClean="0"/>
              <a:t> </a:t>
            </a:r>
          </a:p>
          <a:p>
            <a:pPr lvl="1">
              <a:buNone/>
            </a:pPr>
            <a:r>
              <a:rPr lang="fr-CH" sz="1400" dirty="0" smtClean="0"/>
              <a:t>operating </a:t>
            </a:r>
            <a:r>
              <a:rPr lang="fr-CH" sz="1400" dirty="0" err="1" smtClean="0"/>
              <a:t>at</a:t>
            </a:r>
            <a:r>
              <a:rPr lang="fr-CH" sz="1400" dirty="0" smtClean="0"/>
              <a:t> 4.5K</a:t>
            </a:r>
          </a:p>
          <a:p>
            <a:pPr lvl="1">
              <a:buNone/>
            </a:pPr>
            <a:r>
              <a:rPr lang="fr-CH" sz="1400" dirty="0" err="1" smtClean="0"/>
              <a:t>often</a:t>
            </a:r>
            <a:r>
              <a:rPr lang="fr-CH" sz="1400" dirty="0" smtClean="0"/>
              <a:t> </a:t>
            </a:r>
            <a:r>
              <a:rPr lang="fr-CH" sz="1400" dirty="0" err="1" smtClean="0"/>
              <a:t>standalone</a:t>
            </a:r>
            <a:r>
              <a:rPr lang="fr-CH" sz="1400" dirty="0" smtClean="0"/>
              <a:t> </a:t>
            </a:r>
            <a:r>
              <a:rPr lang="fr-CH" sz="1400" dirty="0" err="1" smtClean="0"/>
              <a:t>magnets</a:t>
            </a:r>
            <a:endParaRPr lang="fr-CH" sz="1400" dirty="0" smtClean="0"/>
          </a:p>
          <a:p>
            <a:pPr lvl="1">
              <a:buNone/>
            </a:pPr>
            <a:r>
              <a:rPr lang="fr-CH" sz="1400" dirty="0" err="1" smtClean="0"/>
              <a:t>very</a:t>
            </a:r>
            <a:r>
              <a:rPr lang="fr-CH" sz="1400" dirty="0" smtClean="0"/>
              <a:t> </a:t>
            </a:r>
            <a:r>
              <a:rPr lang="fr-CH" sz="1400" dirty="0" err="1" smtClean="0"/>
              <a:t>special</a:t>
            </a:r>
            <a:r>
              <a:rPr lang="fr-CH" sz="1400" dirty="0" smtClean="0"/>
              <a:t> – </a:t>
            </a:r>
            <a:r>
              <a:rPr lang="fr-CH" sz="1400" dirty="0" err="1" smtClean="0"/>
              <a:t>often</a:t>
            </a:r>
            <a:r>
              <a:rPr lang="fr-CH" sz="1400" dirty="0" smtClean="0"/>
              <a:t> unique - </a:t>
            </a:r>
            <a:r>
              <a:rPr lang="fr-CH" sz="1400" dirty="0" err="1" smtClean="0"/>
              <a:t>magnets</a:t>
            </a:r>
            <a:endParaRPr lang="en-GB" sz="1400" dirty="0" smtClean="0"/>
          </a:p>
          <a:p>
            <a:pPr marL="0" indent="0">
              <a:buNone/>
            </a:pPr>
            <a:r>
              <a:rPr lang="en-GB" sz="1600" dirty="0" smtClean="0"/>
              <a:t>The inner triplet: composed of very high gradient </a:t>
            </a:r>
            <a:r>
              <a:rPr lang="en-GB" sz="1600" dirty="0" err="1" smtClean="0"/>
              <a:t>quadrupoles</a:t>
            </a:r>
            <a:r>
              <a:rPr lang="en-GB" sz="1600" dirty="0" smtClean="0"/>
              <a:t> and a dipole which</a:t>
            </a:r>
          </a:p>
          <a:p>
            <a:pPr lvl="1">
              <a:buNone/>
            </a:pPr>
            <a:r>
              <a:rPr lang="fr-CH" sz="1400" dirty="0" err="1" smtClean="0"/>
              <a:t>operate</a:t>
            </a:r>
            <a:r>
              <a:rPr lang="fr-CH" sz="1400" dirty="0" smtClean="0"/>
              <a:t> </a:t>
            </a:r>
            <a:r>
              <a:rPr lang="fr-CH" sz="1400" dirty="0" err="1" smtClean="0"/>
              <a:t>at</a:t>
            </a:r>
            <a:r>
              <a:rPr lang="fr-CH" sz="1400" dirty="0" smtClean="0"/>
              <a:t> 1.9K</a:t>
            </a:r>
          </a:p>
          <a:p>
            <a:pPr marL="446088" lvl="1" indent="11113">
              <a:buNone/>
            </a:pPr>
            <a:r>
              <a:rPr lang="fr-CH" sz="1400" dirty="0" err="1" smtClean="0"/>
              <a:t>contains</a:t>
            </a:r>
            <a:r>
              <a:rPr lang="fr-CH" sz="1400" dirty="0" smtClean="0"/>
              <a:t> a </a:t>
            </a:r>
            <a:r>
              <a:rPr lang="fr-CH" sz="1400" dirty="0" err="1" smtClean="0"/>
              <a:t>complex</a:t>
            </a:r>
            <a:r>
              <a:rPr lang="fr-CH" sz="1400" dirty="0" smtClean="0"/>
              <a:t> </a:t>
            </a:r>
            <a:r>
              <a:rPr lang="fr-CH" sz="1400" dirty="0" err="1" smtClean="0"/>
              <a:t>electrical</a:t>
            </a:r>
            <a:r>
              <a:rPr lang="fr-CH" sz="1400" dirty="0" smtClean="0"/>
              <a:t> circuit </a:t>
            </a:r>
            <a:r>
              <a:rPr lang="fr-CH" sz="1400" dirty="0" err="1" smtClean="0"/>
              <a:t>with</a:t>
            </a:r>
            <a:r>
              <a:rPr lang="fr-CH" sz="1400" dirty="0" smtClean="0"/>
              <a:t> </a:t>
            </a:r>
            <a:r>
              <a:rPr lang="fr-CH" sz="1400" dirty="0" err="1" smtClean="0"/>
              <a:t>nested</a:t>
            </a:r>
            <a:r>
              <a:rPr lang="fr-CH" sz="1400" dirty="0" smtClean="0"/>
              <a:t> </a:t>
            </a:r>
            <a:r>
              <a:rPr lang="fr-CH" sz="1400" dirty="0" err="1" smtClean="0"/>
              <a:t>converters</a:t>
            </a:r>
            <a:endParaRPr lang="en-GB" sz="1400" dirty="0" smtClean="0"/>
          </a:p>
          <a:p>
            <a:endParaRPr lang="en-GB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the superconducting magnets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280" y="1702808"/>
            <a:ext cx="375744" cy="4678204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The coupling via the QRL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05" y="944784"/>
            <a:ext cx="8592015" cy="7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Brace 9"/>
          <p:cNvSpPr/>
          <p:nvPr/>
        </p:nvSpPr>
        <p:spPr>
          <a:xfrm>
            <a:off x="3702205" y="1918009"/>
            <a:ext cx="189571" cy="4326673"/>
          </a:xfrm>
          <a:prstGeom prst="leftBrace">
            <a:avLst>
              <a:gd name="adj1" fmla="val 44696"/>
              <a:gd name="adj2" fmla="val 50000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5347" y="2943923"/>
            <a:ext cx="1862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All </a:t>
            </a:r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coupled</a:t>
            </a:r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 via the headers in the </a:t>
            </a:r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cryogenic</a:t>
            </a:r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 distribution line</a:t>
            </a:r>
            <a:endParaRPr lang="en-GB" sz="16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423" y="4583151"/>
            <a:ext cx="173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Any</a:t>
            </a:r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repair</a:t>
            </a:r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 or exchange of a component has an impact on the </a:t>
            </a:r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whole</a:t>
            </a:r>
            <a:r>
              <a:rPr lang="fr-CH" sz="16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  <a:latin typeface="Trebuchet MS" pitchFamily="34" charset="0"/>
              </a:rPr>
              <a:t>sector</a:t>
            </a:r>
            <a:endParaRPr lang="en-GB" sz="16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442117" y="4159405"/>
            <a:ext cx="466183" cy="3679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dipole circuit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379" y="947853"/>
            <a:ext cx="7493621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e 7"/>
          <p:cNvSpPr/>
          <p:nvPr/>
        </p:nvSpPr>
        <p:spPr>
          <a:xfrm>
            <a:off x="1120878" y="1032387"/>
            <a:ext cx="8023122" cy="5309420"/>
          </a:xfrm>
          <a:prstGeom prst="pie">
            <a:avLst>
              <a:gd name="adj1" fmla="val 20291077"/>
              <a:gd name="adj2" fmla="val 176061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2683" y="1092820"/>
            <a:ext cx="1895707" cy="4683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98" y="2828175"/>
            <a:ext cx="8592015" cy="7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3736682"/>
            <a:ext cx="8286840" cy="230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636783" y="6244016"/>
            <a:ext cx="77612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3660" y="6036231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3 km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182" y="130651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154 </a:t>
            </a:r>
            <a:r>
              <a:rPr lang="fr-CH" dirty="0" err="1" smtClean="0">
                <a:latin typeface="Trebuchet MS" pitchFamily="34" charset="0"/>
              </a:rPr>
              <a:t>dipoles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182" y="1688650"/>
            <a:ext cx="494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Circuit inductance 16 H</a:t>
            </a:r>
          </a:p>
          <a:p>
            <a:r>
              <a:rPr lang="fr-CH" dirty="0" err="1" smtClean="0">
                <a:latin typeface="Trebuchet MS" pitchFamily="34" charset="0"/>
              </a:rPr>
              <a:t>Energy</a:t>
            </a:r>
            <a:r>
              <a:rPr lang="fr-CH" dirty="0" smtClean="0">
                <a:latin typeface="Trebuchet MS" pitchFamily="34" charset="0"/>
              </a:rPr>
              <a:t> </a:t>
            </a:r>
            <a:r>
              <a:rPr lang="fr-CH" dirty="0" err="1" smtClean="0">
                <a:latin typeface="Trebuchet MS" pitchFamily="34" charset="0"/>
              </a:rPr>
              <a:t>stored</a:t>
            </a:r>
            <a:r>
              <a:rPr lang="fr-CH" dirty="0" smtClean="0">
                <a:latin typeface="Trebuchet MS" pitchFamily="34" charset="0"/>
              </a:rPr>
              <a:t> </a:t>
            </a:r>
            <a:r>
              <a:rPr lang="fr-CH" dirty="0" err="1" smtClean="0">
                <a:latin typeface="Trebuchet MS" pitchFamily="34" charset="0"/>
              </a:rPr>
              <a:t>at</a:t>
            </a:r>
            <a:r>
              <a:rPr lang="fr-CH" dirty="0" smtClean="0">
                <a:latin typeface="Trebuchet MS" pitchFamily="34" charset="0"/>
              </a:rPr>
              <a:t> nominal </a:t>
            </a:r>
            <a:r>
              <a:rPr lang="fr-CH" dirty="0" err="1" smtClean="0">
                <a:latin typeface="Trebuchet MS" pitchFamily="34" charset="0"/>
              </a:rPr>
              <a:t>current</a:t>
            </a:r>
            <a:r>
              <a:rPr lang="fr-CH" dirty="0" smtClean="0">
                <a:latin typeface="Trebuchet MS" pitchFamily="34" charset="0"/>
              </a:rPr>
              <a:t> (11.850 A) </a:t>
            </a:r>
            <a:r>
              <a:rPr lang="fr-CH" dirty="0" err="1" smtClean="0">
                <a:latin typeface="Trebuchet MS" pitchFamily="34" charset="0"/>
              </a:rPr>
              <a:t>is</a:t>
            </a:r>
            <a:r>
              <a:rPr lang="fr-CH" dirty="0" smtClean="0">
                <a:latin typeface="Trebuchet MS" pitchFamily="34" charset="0"/>
              </a:rPr>
              <a:t> 1.12 GJ per </a:t>
            </a:r>
            <a:r>
              <a:rPr lang="fr-CH" dirty="0" err="1" smtClean="0">
                <a:latin typeface="Trebuchet MS" pitchFamily="34" charset="0"/>
              </a:rPr>
              <a:t>sector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625" y="3739214"/>
            <a:ext cx="685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The large magnetic energy (1.12 GJ) stored in the magnets of one sector (2.5 x Hera) requires extremely reliable systems to detect failures and safely dump the energy in a controlled way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quench detection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41" y="1306513"/>
            <a:ext cx="8605677" cy="400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86637" y="5205238"/>
            <a:ext cx="3552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Quench detectors</a:t>
            </a:r>
          </a:p>
          <a:p>
            <a:r>
              <a:rPr lang="en-GB" dirty="0" smtClean="0">
                <a:latin typeface="Trebuchet MS" pitchFamily="34" charset="0"/>
              </a:rPr>
              <a:t>Current leads</a:t>
            </a:r>
          </a:p>
          <a:p>
            <a:r>
              <a:rPr lang="en-GB" dirty="0" smtClean="0">
                <a:latin typeface="Trebuchet MS" pitchFamily="34" charset="0"/>
              </a:rPr>
              <a:t>Local on each dipole</a:t>
            </a:r>
          </a:p>
          <a:p>
            <a:r>
              <a:rPr lang="en-GB" dirty="0" smtClean="0">
                <a:latin typeface="Trebuchet MS" pitchFamily="34" charset="0"/>
              </a:rPr>
              <a:t>Global detectors on the bus bars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6637" y="1037938"/>
            <a:ext cx="3090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current leads</a:t>
            </a:r>
          </a:p>
          <a:p>
            <a:r>
              <a:rPr lang="en-GB" dirty="0" smtClean="0">
                <a:latin typeface="Trebuchet MS" pitchFamily="34" charset="0"/>
              </a:rPr>
              <a:t>Typical resistance 7 </a:t>
            </a:r>
            <a:r>
              <a:rPr lang="el-GR" dirty="0" smtClean="0">
                <a:latin typeface="+mj-lt"/>
                <a:cs typeface="Arial"/>
              </a:rPr>
              <a:t>μ</a:t>
            </a:r>
            <a:r>
              <a:rPr lang="en-GB" dirty="0" smtClean="0">
                <a:latin typeface="+mj-lt"/>
                <a:cs typeface="Arial"/>
              </a:rPr>
              <a:t>Ω</a:t>
            </a:r>
          </a:p>
          <a:p>
            <a:r>
              <a:rPr lang="en-GB" dirty="0" smtClean="0">
                <a:latin typeface="+mj-lt"/>
                <a:cs typeface="Arial"/>
              </a:rPr>
              <a:t>Threshold is 3 mV during 1 s</a:t>
            </a:r>
            <a:endParaRPr lang="en-GB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" y="1037938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Magnets</a:t>
            </a:r>
          </a:p>
          <a:p>
            <a:r>
              <a:rPr lang="en-GB" dirty="0" err="1" smtClean="0">
                <a:latin typeface="Trebuchet MS" pitchFamily="34" charset="0"/>
              </a:rPr>
              <a:t>U</a:t>
            </a:r>
            <a:r>
              <a:rPr lang="en-GB" baseline="-25000" dirty="0" err="1" smtClean="0">
                <a:latin typeface="Trebuchet MS" pitchFamily="34" charset="0"/>
              </a:rPr>
              <a:t>_res</a:t>
            </a:r>
            <a:r>
              <a:rPr lang="en-GB" dirty="0" smtClean="0">
                <a:latin typeface="Trebuchet MS" pitchFamily="34" charset="0"/>
              </a:rPr>
              <a:t> = U</a:t>
            </a:r>
            <a:r>
              <a:rPr lang="en-GB" baseline="-25000" dirty="0" smtClean="0">
                <a:latin typeface="Trebuchet MS" pitchFamily="34" charset="0"/>
              </a:rPr>
              <a:t>_1</a:t>
            </a:r>
            <a:r>
              <a:rPr lang="en-GB" dirty="0" smtClean="0">
                <a:latin typeface="Trebuchet MS" pitchFamily="34" charset="0"/>
              </a:rPr>
              <a:t>+ U</a:t>
            </a:r>
            <a:r>
              <a:rPr lang="en-GB" baseline="-25000" dirty="0" smtClean="0">
                <a:latin typeface="Trebuchet MS" pitchFamily="34" charset="0"/>
              </a:rPr>
              <a:t>_2</a:t>
            </a:r>
          </a:p>
          <a:p>
            <a:r>
              <a:rPr lang="en-GB" dirty="0" smtClean="0">
                <a:latin typeface="Trebuchet MS" pitchFamily="34" charset="0"/>
              </a:rPr>
              <a:t>Threshold is 100 mV during 10 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5205238"/>
            <a:ext cx="532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itchFamily="34" charset="0"/>
              </a:rPr>
              <a:t>Bus</a:t>
            </a:r>
          </a:p>
          <a:p>
            <a:r>
              <a:rPr lang="en-GB" dirty="0" err="1" smtClean="0">
                <a:latin typeface="Trebuchet MS" pitchFamily="34" charset="0"/>
              </a:rPr>
              <a:t>U</a:t>
            </a:r>
            <a:r>
              <a:rPr lang="en-GB" baseline="-25000" dirty="0" err="1" smtClean="0">
                <a:latin typeface="Trebuchet MS" pitchFamily="34" charset="0"/>
              </a:rPr>
              <a:t>_res</a:t>
            </a:r>
            <a:r>
              <a:rPr lang="en-GB" dirty="0" smtClean="0">
                <a:latin typeface="Trebuchet MS" pitchFamily="34" charset="0"/>
              </a:rPr>
              <a:t> = U</a:t>
            </a:r>
            <a:r>
              <a:rPr lang="en-GB" baseline="-25000" dirty="0" smtClean="0">
                <a:latin typeface="Trebuchet MS" pitchFamily="34" charset="0"/>
              </a:rPr>
              <a:t>_bb_1</a:t>
            </a:r>
            <a:r>
              <a:rPr lang="en-GB" dirty="0" smtClean="0">
                <a:latin typeface="Trebuchet MS" pitchFamily="34" charset="0"/>
              </a:rPr>
              <a:t>+ U</a:t>
            </a:r>
            <a:r>
              <a:rPr lang="en-GB" baseline="-25000" dirty="0" smtClean="0">
                <a:latin typeface="Trebuchet MS" pitchFamily="34" charset="0"/>
              </a:rPr>
              <a:t>_bb_2</a:t>
            </a:r>
            <a:r>
              <a:rPr lang="en-GB" dirty="0" smtClean="0">
                <a:latin typeface="Trebuchet MS" pitchFamily="34" charset="0"/>
              </a:rPr>
              <a:t> – N ( </a:t>
            </a:r>
            <a:r>
              <a:rPr lang="en-GB" dirty="0" err="1" smtClean="0">
                <a:latin typeface="Trebuchet MS" pitchFamily="34" charset="0"/>
              </a:rPr>
              <a:t>U</a:t>
            </a:r>
            <a:r>
              <a:rPr lang="en-GB" baseline="-25000" dirty="0" err="1" smtClean="0">
                <a:latin typeface="Trebuchet MS" pitchFamily="34" charset="0"/>
              </a:rPr>
              <a:t>_mag_A</a:t>
            </a:r>
            <a:r>
              <a:rPr lang="en-GB" dirty="0" smtClean="0">
                <a:latin typeface="Trebuchet MS" pitchFamily="34" charset="0"/>
              </a:rPr>
              <a:t>+ </a:t>
            </a:r>
            <a:r>
              <a:rPr lang="en-GB" dirty="0" err="1" smtClean="0">
                <a:latin typeface="Trebuchet MS" pitchFamily="34" charset="0"/>
              </a:rPr>
              <a:t>U</a:t>
            </a:r>
            <a:r>
              <a:rPr lang="en-GB" baseline="-25000" dirty="0" err="1" smtClean="0">
                <a:latin typeface="Trebuchet MS" pitchFamily="34" charset="0"/>
              </a:rPr>
              <a:t>_mag_B</a:t>
            </a:r>
            <a:r>
              <a:rPr lang="en-GB" dirty="0" smtClean="0">
                <a:latin typeface="Trebuchet MS" pitchFamily="34" charset="0"/>
              </a:rPr>
              <a:t>)/2</a:t>
            </a:r>
          </a:p>
          <a:p>
            <a:r>
              <a:rPr lang="en-GB" dirty="0" smtClean="0">
                <a:latin typeface="Trebuchet MS" pitchFamily="34" charset="0"/>
              </a:rPr>
              <a:t>Threshold is 1V during 1 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675" y="5205234"/>
            <a:ext cx="3640740" cy="120032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Trebuchet MS" pitchFamily="34" charset="0"/>
              </a:rPr>
              <a:t>U = R x 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039" y="1114816"/>
            <a:ext cx="8232774" cy="986939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/>
              <a:t>Cryogenic plants of unprecedented capacity (18 kW at 4.5 K) and including main components at the frontier of today’s technology (cold compressors for the 1.8 K refrigeration unit)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039" y="152400"/>
            <a:ext cx="8101361" cy="792163"/>
          </a:xfrm>
        </p:spPr>
        <p:txBody>
          <a:bodyPr/>
          <a:lstStyle/>
          <a:p>
            <a:r>
              <a:rPr lang="en-GB" dirty="0" smtClean="0"/>
              <a:t>what needs to be tested for the cryogenic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115403"/>
            <a:ext cx="375744" cy="429604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Technological frontier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1989" y="2058950"/>
            <a:ext cx="3207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Full scale validation of cooling scheme (cool down and warm ups, quench recovery, redundancy)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Cryogenic circuit integrity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DFB &amp; CL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Instrumentation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Leak tightness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Insulation vacuum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Commissioning of the complete cryogenic system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49" y="2251881"/>
            <a:ext cx="5066398" cy="39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cooling scheme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98488" y="1547102"/>
            <a:ext cx="7943850" cy="4503181"/>
            <a:chOff x="598488" y="1547102"/>
            <a:chExt cx="7943850" cy="4503181"/>
          </a:xfrm>
        </p:grpSpPr>
        <p:grpSp>
          <p:nvGrpSpPr>
            <p:cNvPr id="60" name="Group 59"/>
            <p:cNvGrpSpPr/>
            <p:nvPr/>
          </p:nvGrpSpPr>
          <p:grpSpPr>
            <a:xfrm>
              <a:off x="598488" y="1547102"/>
              <a:ext cx="7943850" cy="4200525"/>
              <a:chOff x="598488" y="1547102"/>
              <a:chExt cx="7943850" cy="420052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8488" y="1547102"/>
                <a:ext cx="7943850" cy="420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967102" y="2442949"/>
                <a:ext cx="1706422" cy="205854"/>
                <a:chOff x="2265078" y="2661313"/>
                <a:chExt cx="1706422" cy="205854"/>
              </a:xfrm>
            </p:grpSpPr>
            <p:sp>
              <p:nvSpPr>
                <p:cNvPr id="12" name="Right Bracket 11"/>
                <p:cNvSpPr/>
                <p:nvPr/>
              </p:nvSpPr>
              <p:spPr>
                <a:xfrm rot="5400000">
                  <a:off x="2496407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ight Bracket 12"/>
                <p:cNvSpPr/>
                <p:nvPr/>
              </p:nvSpPr>
              <p:spPr>
                <a:xfrm rot="5400000" flipH="1">
                  <a:off x="2307408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ight Bracket 13"/>
                <p:cNvSpPr/>
                <p:nvPr/>
              </p:nvSpPr>
              <p:spPr>
                <a:xfrm rot="5400000">
                  <a:off x="2885813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ight Bracket 14"/>
                <p:cNvSpPr/>
                <p:nvPr/>
              </p:nvSpPr>
              <p:spPr>
                <a:xfrm rot="5400000" flipH="1">
                  <a:off x="2696814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ight Bracket 15"/>
                <p:cNvSpPr/>
                <p:nvPr/>
              </p:nvSpPr>
              <p:spPr>
                <a:xfrm rot="5400000">
                  <a:off x="3262315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ight Bracket 16"/>
                <p:cNvSpPr/>
                <p:nvPr/>
              </p:nvSpPr>
              <p:spPr>
                <a:xfrm rot="5400000" flipH="1">
                  <a:off x="3073316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ight Bracket 17"/>
                <p:cNvSpPr/>
                <p:nvPr/>
              </p:nvSpPr>
              <p:spPr>
                <a:xfrm rot="5400000">
                  <a:off x="3638073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ight Bracket 18"/>
                <p:cNvSpPr/>
                <p:nvPr/>
              </p:nvSpPr>
              <p:spPr>
                <a:xfrm rot="5400000" flipH="1">
                  <a:off x="3449074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ight Bracket 19"/>
                <p:cNvSpPr/>
                <p:nvPr/>
              </p:nvSpPr>
              <p:spPr>
                <a:xfrm rot="5400000" flipH="1">
                  <a:off x="3825578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419984" y="2442949"/>
                <a:ext cx="1706422" cy="205854"/>
                <a:chOff x="2265078" y="2661313"/>
                <a:chExt cx="1706422" cy="205854"/>
              </a:xfrm>
            </p:grpSpPr>
            <p:sp>
              <p:nvSpPr>
                <p:cNvPr id="22" name="Right Bracket 21"/>
                <p:cNvSpPr/>
                <p:nvPr/>
              </p:nvSpPr>
              <p:spPr>
                <a:xfrm rot="5400000">
                  <a:off x="2496407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ight Bracket 22"/>
                <p:cNvSpPr/>
                <p:nvPr/>
              </p:nvSpPr>
              <p:spPr>
                <a:xfrm rot="5400000" flipH="1">
                  <a:off x="2307408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ight Bracket 23"/>
                <p:cNvSpPr/>
                <p:nvPr/>
              </p:nvSpPr>
              <p:spPr>
                <a:xfrm rot="5400000">
                  <a:off x="2885813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ight Bracket 24"/>
                <p:cNvSpPr/>
                <p:nvPr/>
              </p:nvSpPr>
              <p:spPr>
                <a:xfrm rot="5400000" flipH="1">
                  <a:off x="2696814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ight Bracket 25"/>
                <p:cNvSpPr/>
                <p:nvPr/>
              </p:nvSpPr>
              <p:spPr>
                <a:xfrm rot="5400000">
                  <a:off x="3262315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ight Bracket 26"/>
                <p:cNvSpPr/>
                <p:nvPr/>
              </p:nvSpPr>
              <p:spPr>
                <a:xfrm rot="5400000" flipH="1">
                  <a:off x="3073316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ight Bracket 27"/>
                <p:cNvSpPr/>
                <p:nvPr/>
              </p:nvSpPr>
              <p:spPr>
                <a:xfrm rot="5400000">
                  <a:off x="3638073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ight Bracket 28"/>
                <p:cNvSpPr/>
                <p:nvPr/>
              </p:nvSpPr>
              <p:spPr>
                <a:xfrm rot="5400000" flipH="1">
                  <a:off x="3449074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ight Bracket 29"/>
                <p:cNvSpPr/>
                <p:nvPr/>
              </p:nvSpPr>
              <p:spPr>
                <a:xfrm rot="5400000" flipH="1">
                  <a:off x="3825578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flipV="1">
                <a:off x="1980750" y="4301318"/>
                <a:ext cx="1706422" cy="205854"/>
                <a:chOff x="2265078" y="2661313"/>
                <a:chExt cx="1706422" cy="205854"/>
              </a:xfrm>
            </p:grpSpPr>
            <p:sp>
              <p:nvSpPr>
                <p:cNvPr id="32" name="Right Bracket 31"/>
                <p:cNvSpPr/>
                <p:nvPr/>
              </p:nvSpPr>
              <p:spPr>
                <a:xfrm rot="5400000">
                  <a:off x="2496407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ight Bracket 32"/>
                <p:cNvSpPr/>
                <p:nvPr/>
              </p:nvSpPr>
              <p:spPr>
                <a:xfrm rot="5400000" flipH="1">
                  <a:off x="2307408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ight Bracket 33"/>
                <p:cNvSpPr/>
                <p:nvPr/>
              </p:nvSpPr>
              <p:spPr>
                <a:xfrm rot="5400000">
                  <a:off x="2885813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ight Bracket 34"/>
                <p:cNvSpPr/>
                <p:nvPr/>
              </p:nvSpPr>
              <p:spPr>
                <a:xfrm rot="5400000" flipH="1">
                  <a:off x="2696814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ight Bracket 35"/>
                <p:cNvSpPr/>
                <p:nvPr/>
              </p:nvSpPr>
              <p:spPr>
                <a:xfrm rot="5400000">
                  <a:off x="3262315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ight Bracket 36"/>
                <p:cNvSpPr/>
                <p:nvPr/>
              </p:nvSpPr>
              <p:spPr>
                <a:xfrm rot="5400000" flipH="1">
                  <a:off x="3073316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ight Bracket 37"/>
                <p:cNvSpPr/>
                <p:nvPr/>
              </p:nvSpPr>
              <p:spPr>
                <a:xfrm rot="5400000">
                  <a:off x="3638073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ight Bracket 38"/>
                <p:cNvSpPr/>
                <p:nvPr/>
              </p:nvSpPr>
              <p:spPr>
                <a:xfrm rot="5400000" flipH="1">
                  <a:off x="3449074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ight Bracket 39"/>
                <p:cNvSpPr/>
                <p:nvPr/>
              </p:nvSpPr>
              <p:spPr>
                <a:xfrm rot="5400000" flipH="1">
                  <a:off x="3825578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flipV="1">
                <a:off x="5433632" y="4314966"/>
                <a:ext cx="1706422" cy="205854"/>
                <a:chOff x="2265078" y="2661313"/>
                <a:chExt cx="1706422" cy="205854"/>
              </a:xfrm>
            </p:grpSpPr>
            <p:sp>
              <p:nvSpPr>
                <p:cNvPr id="42" name="Right Bracket 41"/>
                <p:cNvSpPr/>
                <p:nvPr/>
              </p:nvSpPr>
              <p:spPr>
                <a:xfrm rot="5400000">
                  <a:off x="2496407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ight Bracket 42"/>
                <p:cNvSpPr/>
                <p:nvPr/>
              </p:nvSpPr>
              <p:spPr>
                <a:xfrm rot="5400000" flipH="1">
                  <a:off x="2307408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ight Bracket 43"/>
                <p:cNvSpPr/>
                <p:nvPr/>
              </p:nvSpPr>
              <p:spPr>
                <a:xfrm rot="5400000">
                  <a:off x="2885813" y="2721246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ight Bracket 44"/>
                <p:cNvSpPr/>
                <p:nvPr/>
              </p:nvSpPr>
              <p:spPr>
                <a:xfrm rot="5400000" flipH="1">
                  <a:off x="2696814" y="2626287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ight Bracket 45"/>
                <p:cNvSpPr/>
                <p:nvPr/>
              </p:nvSpPr>
              <p:spPr>
                <a:xfrm rot="5400000">
                  <a:off x="3262315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ight Bracket 46"/>
                <p:cNvSpPr/>
                <p:nvPr/>
              </p:nvSpPr>
              <p:spPr>
                <a:xfrm rot="5400000" flipH="1">
                  <a:off x="3073316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ight Bracket 47"/>
                <p:cNvSpPr/>
                <p:nvPr/>
              </p:nvSpPr>
              <p:spPr>
                <a:xfrm rot="5400000">
                  <a:off x="3638073" y="2713942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ight Bracket 48"/>
                <p:cNvSpPr/>
                <p:nvPr/>
              </p:nvSpPr>
              <p:spPr>
                <a:xfrm rot="5400000" flipH="1">
                  <a:off x="3449074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ight Bracket 49"/>
                <p:cNvSpPr/>
                <p:nvPr/>
              </p:nvSpPr>
              <p:spPr>
                <a:xfrm rot="5400000" flipH="1">
                  <a:off x="3825578" y="2618983"/>
                  <a:ext cx="103591" cy="188252"/>
                </a:xfrm>
                <a:prstGeom prst="rightBracket">
                  <a:avLst>
                    <a:gd name="adj" fmla="val 80769"/>
                  </a:avLst>
                </a:prstGeom>
                <a:ln w="762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3643952" y="2534929"/>
                <a:ext cx="1801505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656012" y="4437797"/>
                <a:ext cx="1801505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97734" y="2548577"/>
                <a:ext cx="1177904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09934" y="2534929"/>
                <a:ext cx="958192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100006" y="4461569"/>
                <a:ext cx="1177904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025854" y="4434273"/>
                <a:ext cx="958192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859809" y="5650173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1C1C1C"/>
                  </a:solidFill>
                  <a:latin typeface="Trebuchet MS" pitchFamily="34" charset="0"/>
                </a:rPr>
                <a:t>vacuum vessel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5738" y="4480944"/>
              <a:ext cx="3048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II in the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93700" y="1103313"/>
            <a:ext cx="8229600" cy="5283200"/>
            <a:chOff x="336" y="576"/>
            <a:chExt cx="5184" cy="3328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336" y="576"/>
            <a:ext cx="5184" cy="3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hart" r:id="rId4" imgW="11475000" imgH="6941160" progId="Excel.Sheet.8">
                    <p:embed/>
                  </p:oleObj>
                </mc:Choice>
                <mc:Fallback>
                  <p:oleObj name="Chart" r:id="rId4" imgW="11475000" imgH="694116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576"/>
                          <a:ext cx="5184" cy="3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592" y="1632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l-GR" sz="2000" dirty="0" smtClean="0">
                  <a:solidFill>
                    <a:srgbClr val="FF3300"/>
                  </a:solidFill>
                  <a:latin typeface="+mj-lt"/>
                </a:rPr>
                <a:t>λ</a:t>
              </a:r>
              <a:r>
                <a:rPr lang="en-US" sz="2000" dirty="0" smtClean="0">
                  <a:solidFill>
                    <a:srgbClr val="FF3300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3300"/>
                  </a:solidFill>
                  <a:latin typeface="+mj-lt"/>
                </a:rPr>
                <a:t>line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2496" y="1824"/>
              <a:ext cx="336" cy="3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112" y="3072"/>
              <a:ext cx="144" cy="144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112" y="1968"/>
              <a:ext cx="144" cy="144"/>
            </a:xfrm>
            <a:prstGeom prst="diamond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38" y="3251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142" y="2880"/>
              <a:ext cx="9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fr-CH" sz="1600">
                  <a:solidFill>
                    <a:srgbClr val="FF3300"/>
                  </a:solidFill>
                  <a:latin typeface="+mj-lt"/>
                </a:rPr>
                <a:t>Saturated He II</a:t>
              </a:r>
              <a:endParaRPr lang="en-US" sz="160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104" y="2044"/>
              <a:ext cx="10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fr-CH" sz="1600" dirty="0" err="1">
                  <a:solidFill>
                    <a:srgbClr val="FF3300"/>
                  </a:solidFill>
                  <a:latin typeface="+mj-lt"/>
                </a:rPr>
                <a:t>Pressuri</a:t>
              </a:r>
              <a:r>
                <a:rPr lang="en-US" sz="1600" dirty="0">
                  <a:solidFill>
                    <a:srgbClr val="FF3300"/>
                  </a:solidFill>
                  <a:latin typeface="+mj-lt"/>
                </a:rPr>
                <a:t>zed He II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8736" y="1306513"/>
            <a:ext cx="3065771" cy="2847990"/>
          </a:xfrm>
        </p:spPr>
        <p:txBody>
          <a:bodyPr/>
          <a:lstStyle/>
          <a:p>
            <a:r>
              <a:rPr lang="en-GB" sz="2000" dirty="0" smtClean="0"/>
              <a:t>Regulation loop</a:t>
            </a:r>
          </a:p>
          <a:p>
            <a:r>
              <a:rPr lang="en-GB" sz="2000" dirty="0" smtClean="0"/>
              <a:t>Free-wheel system at nominal current with high time constant</a:t>
            </a:r>
          </a:p>
          <a:p>
            <a:r>
              <a:rPr lang="en-GB" sz="2000" dirty="0" smtClean="0"/>
              <a:t>Compatibility with QPS at start up</a:t>
            </a:r>
          </a:p>
          <a:p>
            <a:r>
              <a:rPr lang="en-GB" sz="2000" dirty="0" smtClean="0"/>
              <a:t>Tracking</a:t>
            </a:r>
          </a:p>
          <a:p>
            <a:r>
              <a:rPr lang="en-GB" sz="2000" dirty="0" smtClean="0"/>
              <a:t>Inner triplet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761" y="152400"/>
            <a:ext cx="8256639" cy="792163"/>
          </a:xfrm>
        </p:spPr>
        <p:txBody>
          <a:bodyPr/>
          <a:lstStyle/>
          <a:p>
            <a:r>
              <a:rPr lang="en-GB" dirty="0" smtClean="0"/>
              <a:t>what needs to be tested for the power converters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115403"/>
            <a:ext cx="375744" cy="429604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Technological frontier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39771" y="2351288"/>
            <a:ext cx="4199442" cy="3039457"/>
            <a:chOff x="3790280" y="1418663"/>
            <a:chExt cx="4962525" cy="3095625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0280" y="1418663"/>
              <a:ext cx="49625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03881" y="3464532"/>
              <a:ext cx="1146774" cy="33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2ppm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774396" y="3270381"/>
              <a:ext cx="517970" cy="12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672232" y="5482233"/>
            <a:ext cx="424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Power converters with unprecedented precision (a few </a:t>
            </a:r>
            <a:r>
              <a:rPr lang="en-GB" dirty="0" err="1" smtClean="0">
                <a:solidFill>
                  <a:schemeClr val="tx2"/>
                </a:solidFill>
                <a:latin typeface="+mj-lt"/>
              </a:rPr>
              <a:t>ppm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) over a very large dynamic range (10</a:t>
            </a:r>
            <a:r>
              <a:rPr lang="en-GB" baseline="30000" dirty="0" smtClean="0">
                <a:solidFill>
                  <a:schemeClr val="tx2"/>
                </a:solidFill>
                <a:latin typeface="+mj-lt"/>
              </a:rPr>
              <a:t>4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729" y="957261"/>
            <a:ext cx="4818836" cy="13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11" y="4118991"/>
            <a:ext cx="4067426" cy="182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3910" y="2530370"/>
            <a:ext cx="4275303" cy="23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6">
            <a:lum bright="21000" contrast="-26000"/>
          </a:blip>
          <a:srcRect/>
          <a:stretch>
            <a:fillRect/>
          </a:stretch>
        </p:blipFill>
        <p:spPr bwMode="auto">
          <a:xfrm>
            <a:off x="3465513" y="2387230"/>
            <a:ext cx="5473700" cy="29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43216"/>
            <a:ext cx="8234362" cy="792163"/>
          </a:xfrm>
        </p:spPr>
        <p:txBody>
          <a:bodyPr/>
          <a:lstStyle/>
          <a:p>
            <a:r>
              <a:rPr lang="en-GB" dirty="0" smtClean="0"/>
              <a:t>the superconducting circuits: the inventory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1037" y="1318957"/>
          <a:ext cx="8248649" cy="3200541"/>
        </p:xfrm>
        <a:graphic>
          <a:graphicData uri="http://schemas.openxmlformats.org/drawingml/2006/table">
            <a:tbl>
              <a:tblPr/>
              <a:tblGrid>
                <a:gridCol w="3395418"/>
                <a:gridCol w="606654"/>
                <a:gridCol w="562149"/>
                <a:gridCol w="481264"/>
                <a:gridCol w="481264"/>
                <a:gridCol w="481264"/>
                <a:gridCol w="481264"/>
                <a:gridCol w="591419"/>
                <a:gridCol w="563401"/>
                <a:gridCol w="604552"/>
              </a:tblGrid>
              <a:tr h="2894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Circuit Type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Sector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LHC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1-2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2-3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3-4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4-5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5-6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6-7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7-8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8-1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13 kA 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/>
                          <a:ea typeface="Times New Roman"/>
                          <a:cs typeface="Times New Roman"/>
                        </a:rPr>
                        <a:t>Independently </a:t>
                      </a: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Powered Dipoles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/>
                          <a:ea typeface="Times New Roman"/>
                          <a:cs typeface="Times New Roman"/>
                        </a:rPr>
                        <a:t>Independently </a:t>
                      </a: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Powered </a:t>
                      </a:r>
                      <a:r>
                        <a:rPr lang="en-GB" sz="1400" dirty="0" err="1">
                          <a:latin typeface="Verdana"/>
                          <a:ea typeface="Times New Roman"/>
                          <a:cs typeface="Times New Roman"/>
                        </a:rPr>
                        <a:t>Quadrupoles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600A with Energy Extraction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600A Energy Extraction in Converter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600A no Energy Extraction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80-120A Correctors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284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/>
                          <a:ea typeface="Times New Roman"/>
                          <a:cs typeface="Times New Roman"/>
                        </a:rPr>
                        <a:t>812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3762" y="4870427"/>
          <a:ext cx="8220051" cy="868470"/>
        </p:xfrm>
        <a:graphic>
          <a:graphicData uri="http://schemas.openxmlformats.org/drawingml/2006/table">
            <a:tbl>
              <a:tblPr/>
              <a:tblGrid>
                <a:gridCol w="3383645"/>
                <a:gridCol w="604550"/>
                <a:gridCol w="560200"/>
                <a:gridCol w="479596"/>
                <a:gridCol w="479596"/>
                <a:gridCol w="479596"/>
                <a:gridCol w="479596"/>
                <a:gridCol w="589369"/>
                <a:gridCol w="575224"/>
                <a:gridCol w="588679"/>
              </a:tblGrid>
              <a:tr h="2894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Circuit Type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Sector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LHC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1-2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2-3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3-4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4-5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5-6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6-7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7-8</a:t>
                      </a:r>
                      <a:endParaRPr lang="en-US" sz="14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8-1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60A Closed Orbit Correctors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752</a:t>
                      </a:r>
                      <a:endParaRPr lang="en-US" sz="14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275638" y="4084679"/>
            <a:ext cx="719137" cy="4503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275637" y="5364494"/>
            <a:ext cx="719137" cy="4503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70195" y="1159727"/>
            <a:ext cx="613317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83513" y="1159727"/>
            <a:ext cx="568712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251924" y="1159727"/>
            <a:ext cx="469254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24569" y="1159727"/>
            <a:ext cx="484701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06181" y="1159727"/>
            <a:ext cx="497359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697665" y="1159727"/>
            <a:ext cx="469254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170310" y="1159727"/>
            <a:ext cx="592821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763435" y="1159727"/>
            <a:ext cx="555751" cy="4739268"/>
          </a:xfrm>
          <a:prstGeom prst="rect">
            <a:avLst/>
          </a:prstGeom>
          <a:solidFill>
            <a:srgbClr val="666699">
              <a:alpha val="27843"/>
            </a:srgb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364" y="43216"/>
            <a:ext cx="8697036" cy="792163"/>
          </a:xfrm>
        </p:spPr>
        <p:txBody>
          <a:bodyPr/>
          <a:lstStyle/>
          <a:p>
            <a:r>
              <a:rPr lang="en-GB" dirty="0" smtClean="0"/>
              <a:t>the methodology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64776" y="4633649"/>
            <a:ext cx="7455374" cy="172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4859338" y="4040210"/>
            <a:ext cx="4033837" cy="0"/>
          </a:xfrm>
          <a:prstGeom prst="line">
            <a:avLst/>
          </a:prstGeom>
          <a:noFill/>
          <a:ln w="3810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19787" y="3648098"/>
            <a:ext cx="36718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folHlink"/>
                </a:solidFill>
                <a:latin typeface="Trebuchet MS" pitchFamily="34" charset="0"/>
              </a:rPr>
              <a:t>Interlock tests</a:t>
            </a:r>
            <a:r>
              <a:rPr lang="en-US" sz="1600">
                <a:latin typeface="Trebuchet MS" pitchFamily="34" charset="0"/>
              </a:rPr>
              <a:t> of a powering subsector prior and after connection of the power cables to the DFB leads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474058" y="3721123"/>
            <a:ext cx="73025" cy="719137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16200000">
            <a:off x="-263462" y="4858567"/>
            <a:ext cx="2365377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chemeClr val="bg1"/>
                </a:solidFill>
                <a:latin typeface="Trebuchet MS" pitchFamily="34" charset="0"/>
              </a:rPr>
              <a:t>Power Converters </a:t>
            </a:r>
          </a:p>
          <a:p>
            <a:pPr algn="ctr" eaLnBrk="0" hangingPunct="0"/>
            <a:r>
              <a:rPr lang="en-GB" dirty="0">
                <a:solidFill>
                  <a:schemeClr val="tx2"/>
                </a:solidFill>
                <a:latin typeface="Trebuchet MS" pitchFamily="34" charset="0"/>
              </a:rPr>
              <a:t>connected</a:t>
            </a:r>
            <a:r>
              <a:rPr lang="en-GB" sz="1600" dirty="0">
                <a:solidFill>
                  <a:schemeClr val="bg1"/>
                </a:solidFill>
                <a:latin typeface="Trebuchet MS" pitchFamily="34" charset="0"/>
              </a:rPr>
              <a:t> to Magnets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 rot="16200000">
            <a:off x="-519842" y="2142531"/>
            <a:ext cx="2871787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1600" dirty="0">
                <a:solidFill>
                  <a:schemeClr val="bg1"/>
                </a:solidFill>
                <a:latin typeface="Trebuchet MS" pitchFamily="34" charset="0"/>
              </a:rPr>
              <a:t>Power Converters </a:t>
            </a:r>
          </a:p>
          <a:p>
            <a:pPr algn="ctr" eaLnBrk="0" hangingPunct="0"/>
            <a:r>
              <a:rPr lang="en-GB" dirty="0">
                <a:solidFill>
                  <a:schemeClr val="tx2"/>
                </a:solidFill>
                <a:latin typeface="Trebuchet MS" pitchFamily="34" charset="0"/>
              </a:rPr>
              <a:t>not connected</a:t>
            </a:r>
            <a:r>
              <a:rPr lang="en-GB" sz="16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Trebuchet MS" pitchFamily="34" charset="0"/>
              </a:rPr>
              <a:t>to Magnets</a:t>
            </a: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8956675" y="995363"/>
            <a:ext cx="152400" cy="5327528"/>
            <a:chOff x="4694" y="491"/>
            <a:chExt cx="96" cy="3575"/>
          </a:xfrm>
        </p:grpSpPr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694" y="738"/>
              <a:ext cx="96" cy="168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694" y="491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4694" y="2388"/>
              <a:ext cx="96" cy="1678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8367713" y="1108075"/>
            <a:ext cx="495300" cy="1828800"/>
            <a:chOff x="4427" y="697"/>
            <a:chExt cx="312" cy="1152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4427" y="697"/>
              <a:ext cx="3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GB" sz="1000">
                  <a:latin typeface="Trebuchet MS" pitchFamily="34" charset="0"/>
                </a:rPr>
                <a:t>300 K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440" y="1695"/>
              <a:ext cx="2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GB" sz="1000">
                  <a:latin typeface="Trebuchet MS" pitchFamily="34" charset="0"/>
                </a:rPr>
                <a:t>1.9 K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469" y="1236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GB" sz="1000">
                  <a:latin typeface="Trebuchet MS" pitchFamily="34" charset="0"/>
                </a:rPr>
                <a:t>90 K</a:t>
              </a:r>
            </a:p>
          </p:txBody>
        </p:sp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519787" y="1293813"/>
            <a:ext cx="23749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Trebuchet MS" pitchFamily="34" charset="0"/>
              </a:rPr>
              <a:t>Test of power converters connected to the DC cables in </a:t>
            </a:r>
            <a:r>
              <a:rPr lang="en-GB">
                <a:solidFill>
                  <a:schemeClr val="folHlink"/>
                </a:solidFill>
                <a:latin typeface="Trebuchet MS" pitchFamily="34" charset="0"/>
              </a:rPr>
              <a:t>short circuit</a:t>
            </a:r>
            <a:r>
              <a:rPr lang="en-GB" sz="1600">
                <a:latin typeface="Trebuchet MS" pitchFamily="34" charset="0"/>
              </a:rPr>
              <a:t>, including controls for powering, ramp, monitoring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443565" y="1366838"/>
            <a:ext cx="71437" cy="1701800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837238" y="3703660"/>
            <a:ext cx="2911475" cy="6413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185738" indent="-185738"/>
            <a:r>
              <a:rPr lang="en-GB" dirty="0">
                <a:solidFill>
                  <a:schemeClr val="folHlink"/>
                </a:solidFill>
                <a:latin typeface="Trebuchet MS" pitchFamily="34" charset="0"/>
              </a:rPr>
              <a:t>connexion of power cables</a:t>
            </a:r>
          </a:p>
          <a:p>
            <a:pPr marL="185738" indent="-185738"/>
            <a:r>
              <a:rPr lang="en-GB" dirty="0">
                <a:solidFill>
                  <a:schemeClr val="folHlink"/>
                </a:solidFill>
                <a:latin typeface="Trebuchet MS" pitchFamily="34" charset="0"/>
              </a:rPr>
              <a:t>to the current leads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7144036" y="2060575"/>
            <a:ext cx="1627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latin typeface="Trebuchet MS" pitchFamily="34" charset="0"/>
              </a:rPr>
              <a:t>Electrical Quality Assurance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7097028" y="1125538"/>
            <a:ext cx="71438" cy="1800225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217303" y="1989138"/>
            <a:ext cx="2736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Trebuchet MS" pitchFamily="34" charset="0"/>
              </a:rPr>
              <a:t>Individual System Tests of  the Quench Protection and Energy Extraction Systems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169964" y="1989138"/>
            <a:ext cx="71438" cy="863600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308841" y="3213100"/>
            <a:ext cx="144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latin typeface="Trebuchet MS" pitchFamily="34" charset="0"/>
              </a:rPr>
              <a:t>Post-Mortem System tests</a:t>
            </a: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5249464" y="3141663"/>
            <a:ext cx="71438" cy="719137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547083" y="4705087"/>
            <a:ext cx="5399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Trebuchet MS" pitchFamily="34" charset="0"/>
              </a:rPr>
              <a:t>Commissioning of the </a:t>
            </a:r>
            <a:r>
              <a:rPr lang="en-US" dirty="0">
                <a:solidFill>
                  <a:schemeClr val="folHlink"/>
                </a:solidFill>
                <a:latin typeface="Trebuchet MS" pitchFamily="34" charset="0"/>
              </a:rPr>
              <a:t>electrical circuits one by one or in groups</a:t>
            </a:r>
            <a:r>
              <a:rPr lang="en-US" sz="1600" dirty="0">
                <a:latin typeface="Trebuchet MS" pitchFamily="34" charset="0"/>
              </a:rPr>
              <a:t> at low, intermediate and nominal currents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1474058" y="4746031"/>
            <a:ext cx="71438" cy="639762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1547083" y="5641712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Trebuchet MS" pitchFamily="34" charset="0"/>
              </a:rPr>
              <a:t>Commissioning of </a:t>
            </a:r>
            <a:r>
              <a:rPr lang="en-US" dirty="0">
                <a:solidFill>
                  <a:schemeClr val="folHlink"/>
                </a:solidFill>
                <a:latin typeface="Trebuchet MS" pitchFamily="34" charset="0"/>
              </a:rPr>
              <a:t>all the electrical circuits of the sector powered in unison</a:t>
            </a:r>
            <a:r>
              <a:rPr lang="en-US" sz="1600" dirty="0">
                <a:latin typeface="Trebuchet MS" pitchFamily="34" charset="0"/>
              </a:rPr>
              <a:t> to nominal current with nominal ramp rates</a:t>
            </a: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1474058" y="5611218"/>
            <a:ext cx="73025" cy="720725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856941" y="981075"/>
            <a:ext cx="2665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latin typeface="Trebuchet MS" pitchFamily="34" charset="0"/>
              </a:rPr>
              <a:t>Individual System Tests of Powering Interlock Control</a:t>
            </a: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3809602" y="1054100"/>
            <a:ext cx="73025" cy="431800"/>
          </a:xfrm>
          <a:prstGeom prst="rect">
            <a:avLst/>
          </a:prstGeom>
          <a:solidFill>
            <a:schemeClr val="bg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6666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43216"/>
            <a:ext cx="8234362" cy="792163"/>
          </a:xfrm>
        </p:spPr>
        <p:txBody>
          <a:bodyPr/>
          <a:lstStyle/>
          <a:p>
            <a:r>
              <a:rPr lang="en-GB" dirty="0" smtClean="0"/>
              <a:t>the methodology  for the test procedures &amp; </a:t>
            </a:r>
            <a:br>
              <a:rPr lang="en-GB" dirty="0" smtClean="0"/>
            </a:br>
            <a:r>
              <a:rPr lang="en-GB" dirty="0" smtClean="0"/>
              <a:t>automation of procedures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815335" y="1459174"/>
            <a:ext cx="3251697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objectives are: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validation of the protection strategies under the different failure scenarios and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evaluation of the behavior and of the performance of </a:t>
            </a:r>
          </a:p>
          <a:p>
            <a:pPr marL="914400" marR="0" lvl="1" indent="-28733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>
                <a:tab pos="1077913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magnet chain, </a:t>
            </a:r>
          </a:p>
          <a:p>
            <a:pPr marL="914400" marR="0" lvl="1" indent="-28733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>
                <a:tab pos="1077913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current leads and </a:t>
            </a:r>
          </a:p>
          <a:p>
            <a:pPr marL="914400" marR="0" lvl="1" indent="-28733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>
                <a:tab pos="1077913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power converters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during a normal LHC ramp, in steady state and during a ramp down of the current.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3824" y="1078957"/>
            <a:ext cx="3534670" cy="51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675" y="1107315"/>
            <a:ext cx="7773727" cy="5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prototype test String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8674" y="3681413"/>
            <a:ext cx="3391469" cy="25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8674" y="1123007"/>
            <a:ext cx="3411207" cy="25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43216"/>
            <a:ext cx="8234362" cy="792163"/>
          </a:xfrm>
        </p:spPr>
        <p:txBody>
          <a:bodyPr/>
          <a:lstStyle/>
          <a:p>
            <a:r>
              <a:rPr lang="en-GB" dirty="0" smtClean="0"/>
              <a:t>the methodology  for the test procedures &amp; </a:t>
            </a:r>
            <a:br>
              <a:rPr lang="en-GB" dirty="0" smtClean="0"/>
            </a:br>
            <a:r>
              <a:rPr lang="en-GB" dirty="0" smtClean="0"/>
              <a:t>automation of procedures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991426"/>
            <a:ext cx="8248650" cy="5419583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2552131" y="1173707"/>
            <a:ext cx="627797" cy="4644481"/>
            <a:chOff x="2210937" y="1173707"/>
            <a:chExt cx="638609" cy="4644481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1418675" y="2096542"/>
              <a:ext cx="227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Verification of the Protection Interlocks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10937" y="1173707"/>
              <a:ext cx="627797" cy="46444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1801504" y="1173707"/>
            <a:ext cx="709683" cy="4644481"/>
            <a:chOff x="1433015" y="1173707"/>
            <a:chExt cx="723332" cy="4644481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645696" y="2100220"/>
              <a:ext cx="2284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Configuration of the Power Converter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33015" y="1173707"/>
              <a:ext cx="723332" cy="46444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179928" y="1173707"/>
            <a:ext cx="3016156" cy="4644481"/>
            <a:chOff x="2882120" y="1173707"/>
            <a:chExt cx="3122895" cy="4644481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2202703" y="1929862"/>
              <a:ext cx="24360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Verification of the Energy Extraction System at different current levels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06973" y="1173707"/>
              <a:ext cx="3098042" cy="4644481"/>
            </a:xfrm>
            <a:prstGeom prst="roundRect">
              <a:avLst>
                <a:gd name="adj" fmla="val 475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43216"/>
            <a:ext cx="8234362" cy="792163"/>
          </a:xfrm>
        </p:spPr>
        <p:txBody>
          <a:bodyPr/>
          <a:lstStyle/>
          <a:p>
            <a:r>
              <a:rPr lang="en-GB" dirty="0" smtClean="0"/>
              <a:t>the methodology  for the test procedures &amp; </a:t>
            </a:r>
            <a:br>
              <a:rPr lang="en-GB" dirty="0" smtClean="0"/>
            </a:br>
            <a:r>
              <a:rPr lang="en-GB" dirty="0" smtClean="0"/>
              <a:t>automation of procedures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122833"/>
            <a:ext cx="7994109" cy="52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962900" y="2415654"/>
            <a:ext cx="730724" cy="5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32112" y="4751697"/>
            <a:ext cx="730724" cy="5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automation of procedures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27" y="1037063"/>
            <a:ext cx="8173628" cy="502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7792" y="5437166"/>
            <a:ext cx="462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Approved and reproducible test sequences</a:t>
            </a:r>
          </a:p>
          <a:p>
            <a:r>
              <a:rPr lang="en-GB" dirty="0" smtClean="0">
                <a:latin typeface="Trebuchet MS" pitchFamily="34" charset="0"/>
              </a:rPr>
              <a:t>Assistance to operators</a:t>
            </a:r>
          </a:p>
          <a:p>
            <a:r>
              <a:rPr lang="en-GB" dirty="0" smtClean="0">
                <a:latin typeface="Trebuchet MS" pitchFamily="34" charset="0"/>
              </a:rPr>
              <a:t>Automatic recording of test results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computer assisted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10" y="1299979"/>
            <a:ext cx="7985434" cy="46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quality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292827"/>
            <a:ext cx="375744" cy="41049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Industrial quantities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40" y="1228299"/>
            <a:ext cx="8251335" cy="387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8138" y="5281684"/>
            <a:ext cx="5221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Automated recording but also manual data entry</a:t>
            </a:r>
          </a:p>
          <a:p>
            <a:r>
              <a:rPr lang="en-GB" dirty="0" smtClean="0">
                <a:latin typeface="Trebuchet MS" pitchFamily="34" charset="0"/>
              </a:rPr>
              <a:t>Provides data for </a:t>
            </a:r>
            <a:r>
              <a:rPr lang="en-GB" dirty="0" err="1" smtClean="0">
                <a:latin typeface="Trebuchet MS" pitchFamily="34" charset="0"/>
              </a:rPr>
              <a:t>analyis</a:t>
            </a:r>
            <a:r>
              <a:rPr lang="en-GB" dirty="0" smtClean="0">
                <a:latin typeface="Trebuchet MS" pitchFamily="34" charset="0"/>
              </a:rPr>
              <a:t> tools</a:t>
            </a:r>
          </a:p>
          <a:p>
            <a:r>
              <a:rPr lang="en-GB" dirty="0" smtClean="0">
                <a:latin typeface="Trebuchet MS" pitchFamily="34" charset="0"/>
              </a:rPr>
              <a:t>Ensures </a:t>
            </a:r>
            <a:r>
              <a:rPr lang="en-GB" dirty="0" err="1" smtClean="0">
                <a:latin typeface="Trebuchet MS" pitchFamily="34" charset="0"/>
              </a:rPr>
              <a:t>perennity</a:t>
            </a:r>
            <a:r>
              <a:rPr lang="en-GB" dirty="0" smtClean="0">
                <a:latin typeface="Trebuchet MS" pitchFamily="34" charset="0"/>
              </a:rPr>
              <a:t> of data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real-time follow up of tests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28" y="1799190"/>
            <a:ext cx="8660570" cy="415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standard technologies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980471" y="2550820"/>
          <a:ext cx="5246687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4" imgW="5462678" imgH="4008444" progId="Word.Document.8">
                  <p:embed/>
                </p:oleObj>
              </mc:Choice>
              <mc:Fallback>
                <p:oleObj name="Document" r:id="rId4" imgW="5462678" imgH="4008444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471" y="2550820"/>
                        <a:ext cx="5246687" cy="385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0674" y="3080013"/>
            <a:ext cx="25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Normal AC distribution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938" y="4036958"/>
            <a:ext cx="216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UPS AC distribution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51" y="5976455"/>
            <a:ext cx="13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Ventilation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275" y="5006706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Trebuchet MS" pitchFamily="34" charset="0"/>
              </a:rPr>
              <a:t>Demineralized</a:t>
            </a:r>
            <a:r>
              <a:rPr lang="en-GB" dirty="0" smtClean="0">
                <a:latin typeface="Trebuchet MS" pitchFamily="34" charset="0"/>
              </a:rPr>
              <a:t> water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8531" y="308001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Trebuchet MS" pitchFamily="34" charset="0"/>
              </a:rPr>
              <a:t>Networks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3122" y="403695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Trebuchet MS" pitchFamily="34" charset="0"/>
              </a:rPr>
              <a:t>Fieldbuses</a:t>
            </a:r>
            <a:endParaRPr lang="en-GB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3122" y="5006706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Trebuchet MS" pitchFamily="34" charset="0"/>
              </a:rPr>
              <a:t>Controls equipment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25" y="1344613"/>
            <a:ext cx="8791575" cy="1217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128" y="2088107"/>
            <a:ext cx="375744" cy="429604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Standard technologies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short circuit tests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71961" y="1226633"/>
            <a:ext cx="7672039" cy="4587355"/>
            <a:chOff x="0" y="199240"/>
            <a:chExt cx="9663739" cy="6373032"/>
          </a:xfrm>
        </p:grpSpPr>
        <p:pic>
          <p:nvPicPr>
            <p:cNvPr id="8" name="Picture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9240"/>
              <a:ext cx="9144032" cy="637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1581129" y="2266942"/>
              <a:ext cx="792667" cy="2251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UJ33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500826" y="1285860"/>
              <a:ext cx="1228740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RR57-UJ56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58182" y="4335591"/>
              <a:ext cx="1305557" cy="3792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RR73 UJ76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136495" y="4795902"/>
              <a:ext cx="721396" cy="22133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RR77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15140" y="4876810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UA83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2000" y="928670"/>
              <a:ext cx="1285884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RR53-USC55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57818" y="5286388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UA87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14480" y="4857760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UA23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5786" y="3938591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UA27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00298" y="1681150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UA43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95707" y="1476368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UA47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43768" y="2500306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UA67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53214" y="2081203"/>
              <a:ext cx="762015" cy="27145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UA63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71934" y="5643578"/>
              <a:ext cx="1265596" cy="34965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RR13-UJ14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75474" y="6000768"/>
              <a:ext cx="1222013" cy="37976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RR17-UJ16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571480"/>
              <a:ext cx="2214546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1925" y="518531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15 underground areas</a:t>
            </a:r>
            <a:endParaRPr lang="en-GB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short circuit tests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" y="3025423"/>
            <a:ext cx="3061866" cy="33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3345366" y="1159727"/>
            <a:ext cx="5475249" cy="4939990"/>
            <a:chOff x="3345366" y="1159727"/>
            <a:chExt cx="5475249" cy="4939990"/>
          </a:xfrm>
        </p:grpSpPr>
        <p:sp>
          <p:nvSpPr>
            <p:cNvPr id="27" name="Rectangle 26"/>
            <p:cNvSpPr/>
            <p:nvPr/>
          </p:nvSpPr>
          <p:spPr>
            <a:xfrm>
              <a:off x="3345366" y="1159727"/>
              <a:ext cx="5475249" cy="49399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42966" y="4327952"/>
              <a:ext cx="1077448" cy="65792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latin typeface="+mj-lt"/>
                </a:rPr>
                <a:t>Power </a:t>
              </a:r>
              <a:r>
                <a:rPr lang="fr-CH" sz="1200" dirty="0" err="1" smtClean="0">
                  <a:latin typeface="+mj-lt"/>
                </a:rPr>
                <a:t>converter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20414" y="5264655"/>
              <a:ext cx="1066297" cy="64677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atin typeface="+mj-lt"/>
                </a:rPr>
                <a:t>Powering</a:t>
              </a:r>
              <a:r>
                <a:rPr lang="fr-CH" sz="1200" dirty="0" smtClean="0">
                  <a:latin typeface="+mj-lt"/>
                </a:rPr>
                <a:t> interlock </a:t>
              </a:r>
              <a:r>
                <a:rPr lang="fr-CH" sz="1200" dirty="0" err="1" smtClean="0">
                  <a:latin typeface="+mj-lt"/>
                </a:rPr>
                <a:t>controller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85627" y="4327952"/>
              <a:ext cx="1065213" cy="65660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atin typeface="+mj-lt"/>
                </a:rPr>
                <a:t>Energy</a:t>
              </a:r>
              <a:r>
                <a:rPr lang="fr-CH" sz="1200" dirty="0" smtClean="0">
                  <a:latin typeface="+mj-lt"/>
                </a:rPr>
                <a:t> extraction system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20414" y="3387183"/>
              <a:ext cx="1065213" cy="65660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latin typeface="+mj-lt"/>
                </a:rPr>
                <a:t>DC </a:t>
              </a:r>
              <a:r>
                <a:rPr lang="fr-CH" sz="1200" dirty="0" err="1" smtClean="0">
                  <a:latin typeface="+mj-lt"/>
                </a:rPr>
                <a:t>cables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>
              <a:off x="7229148" y="3683620"/>
              <a:ext cx="851713" cy="802887"/>
            </a:xfrm>
            <a:prstGeom prst="arc">
              <a:avLst>
                <a:gd name="adj1" fmla="val 16200004"/>
                <a:gd name="adj2" fmla="val 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/>
            <p:nvPr/>
          </p:nvSpPr>
          <p:spPr>
            <a:xfrm flipH="1" flipV="1">
              <a:off x="5783206" y="4801376"/>
              <a:ext cx="851713" cy="802887"/>
            </a:xfrm>
            <a:prstGeom prst="arc">
              <a:avLst>
                <a:gd name="adj1" fmla="val 16200004"/>
                <a:gd name="adj2" fmla="val 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5783206" y="3683620"/>
              <a:ext cx="851713" cy="802887"/>
            </a:xfrm>
            <a:prstGeom prst="arc">
              <a:avLst>
                <a:gd name="adj1" fmla="val 16200004"/>
                <a:gd name="adj2" fmla="val 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7204735" y="4776963"/>
              <a:ext cx="851713" cy="802887"/>
            </a:xfrm>
            <a:prstGeom prst="arc">
              <a:avLst>
                <a:gd name="adj1" fmla="val 16200004"/>
                <a:gd name="adj2" fmla="val 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597749" y="4627757"/>
              <a:ext cx="657922" cy="158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40745" y="3379614"/>
            <a:ext cx="1511553" cy="2430965"/>
            <a:chOff x="3540745" y="3379614"/>
            <a:chExt cx="1511553" cy="2430965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3836021" y="4594303"/>
              <a:ext cx="2430965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3540745" y="3559369"/>
              <a:ext cx="1237785" cy="3778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latin typeface="+mj-lt"/>
                </a:rPr>
                <a:t>Ventilation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40745" y="4401922"/>
              <a:ext cx="1237785" cy="3778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atin typeface="+mj-lt"/>
                </a:rPr>
                <a:t>Cooling</a:t>
              </a:r>
              <a:r>
                <a:rPr lang="fr-CH" sz="1200" dirty="0" smtClean="0">
                  <a:latin typeface="+mj-lt"/>
                </a:rPr>
                <a:t> water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40745" y="5244476"/>
              <a:ext cx="1237785" cy="3778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latin typeface="+mj-lt"/>
                </a:rPr>
                <a:t>AC distribution</a:t>
              </a:r>
              <a:endParaRPr lang="en-GB" sz="1200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04627" y="1384035"/>
            <a:ext cx="3081452" cy="1505409"/>
            <a:chOff x="5404627" y="1384035"/>
            <a:chExt cx="3081452" cy="150540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404627" y="2887856"/>
              <a:ext cx="308145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 rot="16200000">
              <a:off x="5122791" y="1813996"/>
              <a:ext cx="1237785" cy="37786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latin typeface="+mj-lt"/>
                </a:rPr>
                <a:t>Networks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16200000">
              <a:off x="6300386" y="1813996"/>
              <a:ext cx="1237785" cy="37786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atin typeface="+mj-lt"/>
                </a:rPr>
                <a:t>Fielbuses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6200000">
              <a:off x="7477982" y="1813996"/>
              <a:ext cx="1237785" cy="37786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atin typeface="+mj-lt"/>
                </a:rPr>
                <a:t>Gateways</a:t>
              </a:r>
              <a:endParaRPr lang="en-GB" sz="1200" dirty="0">
                <a:latin typeface="+mj-lt"/>
              </a:endParaRPr>
            </a:p>
          </p:txBody>
        </p:sp>
      </p:grp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601" y="144963"/>
            <a:ext cx="4364564" cy="26779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short circuit tests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4242" y="2347110"/>
            <a:ext cx="8333903" cy="2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TextBox 21"/>
          <p:cNvSpPr txBox="1"/>
          <p:nvPr/>
        </p:nvSpPr>
        <p:spPr>
          <a:xfrm rot="16200000">
            <a:off x="-71334" y="398660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  <a:cs typeface="Times New Roman" pitchFamily="18" charset="0"/>
              </a:rPr>
              <a:t>kW</a:t>
            </a:r>
            <a:endParaRPr lang="en-US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001" y="191456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pitchFamily="34" charset="0"/>
                <a:cs typeface="Times New Roman" pitchFamily="18" charset="0"/>
              </a:rPr>
              <a:t>Pt6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4677" y="192353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pitchFamily="34" charset="0"/>
                <a:cs typeface="Times New Roman" pitchFamily="18" charset="0"/>
              </a:rPr>
              <a:t>S67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909395" y="2257471"/>
            <a:ext cx="744071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1480" y="2266437"/>
            <a:ext cx="744071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115" y="3691816"/>
            <a:ext cx="198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8211671" y="3718711"/>
            <a:ext cx="125505" cy="10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6200" y="4706942"/>
          <a:ext cx="8092440" cy="697296"/>
        </p:xfrm>
        <a:graphic>
          <a:graphicData uri="http://schemas.openxmlformats.org/drawingml/2006/table">
            <a:tbl>
              <a:tblPr/>
              <a:tblGrid>
                <a:gridCol w="373380"/>
                <a:gridCol w="777240"/>
                <a:gridCol w="769620"/>
                <a:gridCol w="1043940"/>
                <a:gridCol w="701040"/>
                <a:gridCol w="754380"/>
                <a:gridCol w="754380"/>
                <a:gridCol w="960120"/>
                <a:gridCol w="533400"/>
                <a:gridCol w="586740"/>
                <a:gridCol w="838200"/>
              </a:tblGrid>
              <a:tr h="11363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Zone1+UJ66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Zone2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Zone3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Zone4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Zone5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Zone6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Zone7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Zone8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Zone9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Zone10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Vent.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15kW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15+15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15+15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15 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15 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15kW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15kW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50kW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15kW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15kW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Syst.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32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50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38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40 </a:t>
                      </a:r>
                      <a:r>
                        <a:rPr lang="en-US" sz="1100" b="0" i="0" u="none" strike="noStrike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kW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m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19.8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latin typeface="Trebuchet MS" pitchFamily="34" charset="0"/>
                          <a:cs typeface="Times New Roman" pitchFamily="18" charset="0"/>
                        </a:rPr>
                        <a:t>20.2</a:t>
                      </a:r>
                      <a:endParaRPr lang="en-US" sz="1100" b="0" i="0" u="none" strike="noStrike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18.9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22.2</a:t>
                      </a: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16.5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Trebuchet MS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52625" y="316424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Beam dumping system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and </a:t>
            </a:r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Power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Converters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3149000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Electrical 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Substation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9941" y="3088040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Main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dipole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PC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9141" y="3156620"/>
            <a:ext cx="88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600A PC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EE racks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96201" y="3088040"/>
            <a:ext cx="626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Main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quads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PCs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EE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9721" y="3126140"/>
            <a:ext cx="13733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Vacuum Cryogenics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Beam  diagnostics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4275" y="3129950"/>
            <a:ext cx="704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MS 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Power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Converters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1" y="3164240"/>
            <a:ext cx="1562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Beam dumping system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261" y="3987669"/>
            <a:ext cx="65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Power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Cables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4861" y="3621440"/>
            <a:ext cx="65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Power </a:t>
            </a:r>
          </a:p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Cables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29225" y="3710670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 pitchFamily="34" charset="0"/>
                <a:cs typeface="Times New Roman" pitchFamily="18" charset="0"/>
              </a:rPr>
              <a:t>MS 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Power</a:t>
            </a:r>
          </a:p>
          <a:p>
            <a:pPr algn="ctr"/>
            <a:r>
              <a:rPr lang="en-US" sz="1200" dirty="0" smtClean="0">
                <a:latin typeface="Trebuchet MS" pitchFamily="34" charset="0"/>
                <a:cs typeface="Times New Roman" pitchFamily="18" charset="0"/>
              </a:rPr>
              <a:t>Converters</a:t>
            </a:r>
            <a:endParaRPr lang="en-US" sz="12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1317" y="1626352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itchFamily="34" charset="0"/>
                <a:cs typeface="Times New Roman" pitchFamily="18" charset="0"/>
              </a:rPr>
              <a:t>UA67</a:t>
            </a:r>
            <a:endParaRPr lang="en-US" sz="2800" dirty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8176260" y="4710752"/>
          <a:ext cx="777240" cy="697296"/>
        </p:xfrm>
        <a:graphic>
          <a:graphicData uri="http://schemas.openxmlformats.org/drawingml/2006/table">
            <a:tbl>
              <a:tblPr/>
              <a:tblGrid>
                <a:gridCol w="777240"/>
              </a:tblGrid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Tot</a:t>
                      </a:r>
                      <a:endParaRPr lang="en-US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215kW</a:t>
                      </a:r>
                      <a:endParaRPr lang="en-US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215kW</a:t>
                      </a:r>
                      <a:endParaRPr lang="en-US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632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418735" y="5828058"/>
            <a:ext cx="6520478" cy="369332"/>
            <a:chOff x="2418735" y="5828058"/>
            <a:chExt cx="6520478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2752904" y="5828058"/>
              <a:ext cx="6186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latin typeface="Trebuchet MS" pitchFamily="34" charset="0"/>
                </a:rPr>
                <a:t>Addition of ventilation </a:t>
              </a:r>
              <a:r>
                <a:rPr lang="fr-CH" dirty="0" err="1" smtClean="0">
                  <a:latin typeface="Trebuchet MS" pitchFamily="34" charset="0"/>
                </a:rPr>
                <a:t>ducts</a:t>
              </a:r>
              <a:r>
                <a:rPr lang="fr-CH" dirty="0" smtClean="0">
                  <a:latin typeface="Trebuchet MS" pitchFamily="34" charset="0"/>
                </a:rPr>
                <a:t> and of local ventilation </a:t>
              </a:r>
              <a:r>
                <a:rPr lang="fr-CH" dirty="0" err="1" smtClean="0">
                  <a:latin typeface="Trebuchet MS" pitchFamily="34" charset="0"/>
                </a:rPr>
                <a:t>units</a:t>
              </a:r>
              <a:endParaRPr lang="en-GB" dirty="0" smtClean="0">
                <a:latin typeface="Trebuchet MS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2418735" y="5860026"/>
              <a:ext cx="304800" cy="3244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42262" y="1121847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Measurement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of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ambient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air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temperature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close to the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electronics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racks</a:t>
            </a:r>
            <a:endParaRPr lang="en-GB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experience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7" name="Picture 3" descr="String2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9385" y="1196975"/>
            <a:ext cx="3804728" cy="5070010"/>
          </a:xfrm>
          <a:prstGeom prst="rect">
            <a:avLst/>
          </a:prstGeom>
          <a:noFill/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07406" y="3816117"/>
          <a:ext cx="39624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hart" r:id="rId5" imgW="10710000" imgH="6513840" progId="Excel.Sheet.8">
                  <p:embed/>
                </p:oleObj>
              </mc:Choice>
              <mc:Fallback>
                <p:oleObj name="Chart" r:id="rId5" imgW="10710000" imgH="65138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06" y="3816117"/>
                        <a:ext cx="3962400" cy="2409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402" y="1141218"/>
            <a:ext cx="3749530" cy="27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short circuit tests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4356" y="1121847"/>
            <a:ext cx="62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Measurement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of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cable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temperature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during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the 24-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hour</a:t>
            </a:r>
            <a:r>
              <a:rPr lang="fr-CH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latin typeface="Trebuchet MS" pitchFamily="34" charset="0"/>
              </a:rPr>
              <a:t>run</a:t>
            </a:r>
            <a:endParaRPr lang="en-GB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77" y="1559312"/>
            <a:ext cx="7000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039" y="1114816"/>
            <a:ext cx="7594599" cy="5123146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 smtClean="0"/>
              <a:t>Before global commissioning of complex/large systems can start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the individual commissioning of the infrastructure systems is carried out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tuning with the load is carried out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heat runs are carried out 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performance is measured and recorded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frequent and multiple adjustments are carried out 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performance is monitored throughout the commissioning</a:t>
            </a:r>
          </a:p>
          <a:p>
            <a:pPr marL="2511425" lvl="1" indent="-355600" algn="just">
              <a:buFont typeface="Arial" pitchFamily="34" charset="0"/>
              <a:buChar char="•"/>
            </a:pPr>
            <a:r>
              <a:rPr lang="en-GB" sz="2000" dirty="0" smtClean="0"/>
              <a:t>surprises are often encountered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to operation: infrastructure systems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088107"/>
            <a:ext cx="375744" cy="429604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Standard technologies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2639" y="3461692"/>
            <a:ext cx="1651379" cy="12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2639" y="4929917"/>
            <a:ext cx="1660669" cy="12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9430" y="4881655"/>
            <a:ext cx="1669685" cy="13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639" y="1943174"/>
            <a:ext cx="1656710" cy="12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Access safety and control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2088107"/>
            <a:ext cx="375744" cy="429604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Standard technologies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3562" y="1093470"/>
            <a:ext cx="3606852" cy="2927924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threePt" dir="t">
                <a:rot lat="0" lon="0" rev="600000"/>
              </a:lightRig>
            </a:scene3d>
            <a:sp3d prstMaterial="plastic">
              <a:bevelT w="0" h="0"/>
              <a:bevelB w="0" h="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LHC access system was commissioned during the first week of January 2008 by a joint team in collaboration with the supplier's team.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From early April access to the LHC is possible with dosimeter and biometric control.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dirty="0" smtClean="0">
                <a:latin typeface="+mj-lt"/>
              </a:rPr>
              <a:t>All the sectors in Hardware Commissioning today make use of the system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687" y="1410464"/>
            <a:ext cx="3464617" cy="29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69433" y="4467646"/>
            <a:ext cx="8374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want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to </a:t>
            </a:r>
          </a:p>
          <a:p>
            <a:pPr lvl="1"/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ensure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that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people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who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do not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need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to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there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cannot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access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sector</a:t>
            </a:r>
            <a:endParaRPr lang="fr-CH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/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sure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that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nobody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is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there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during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 first cool down and the first warm up as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well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as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when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we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power a </a:t>
            </a:r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sector</a:t>
            </a:r>
            <a:endParaRPr lang="fr-CH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/>
            <a:r>
              <a:rPr lang="fr-CH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learn</a:t>
            </a:r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how to use the system</a:t>
            </a:r>
          </a:p>
          <a:p>
            <a:pPr lvl="1"/>
            <a:r>
              <a:rPr lang="fr-CH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commission the system</a:t>
            </a:r>
            <a:endParaRPr lang="en-GB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039" y="1114816"/>
            <a:ext cx="5541341" cy="51231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complexity for the diagnostics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quantity of signals spread over different systems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variety of instrumentation (voltage taps, current sensors, heaters, cryogenic instrumentation, etc.)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interdependency for safe operation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interlocks,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QPS,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PCs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/>
              <a:t>but also cooling, ventilation, AC distribution – normal, UPS, safety network</a:t>
            </a:r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coupling and interdependencies of the systems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1910683"/>
            <a:ext cx="375744" cy="4487126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Coupling of the systems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interdependencies of the systems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1910683"/>
            <a:ext cx="375744" cy="4487126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Coupling of the systems</a:t>
            </a:r>
          </a:p>
        </p:txBody>
      </p:sp>
      <p:pic>
        <p:nvPicPr>
          <p:cNvPr id="40962" name="Picture 2" descr="C:\Users\saban\AppData\Local\Microsoft\Windows\Temporary Internet Files\Content.Outlook\R1RE7GQ3\Main Bend Dump at 10358 A (2)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6996" y="1009934"/>
            <a:ext cx="6866834" cy="4951631"/>
          </a:xfrm>
          <a:prstGeom prst="rect">
            <a:avLst/>
          </a:prstGeom>
          <a:noFill/>
        </p:spPr>
      </p:pic>
      <p:pic>
        <p:nvPicPr>
          <p:cNvPr id="40963" name="Picture 3" descr="C:\Users\saban\AppData\Local\Microsoft\Windows\Temporary Internet Files\Content.Outlook\R1RE7GQ3\Dipole Quench B23 L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3913" y="1304392"/>
            <a:ext cx="6910862" cy="49807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152400"/>
            <a:ext cx="8234362" cy="792163"/>
          </a:xfrm>
        </p:spPr>
        <p:txBody>
          <a:bodyPr/>
          <a:lstStyle/>
          <a:p>
            <a:r>
              <a:rPr lang="en-GB" dirty="0" smtClean="0"/>
              <a:t>Geographical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28" y="1537067"/>
            <a:ext cx="375744" cy="4869283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Geographical distribution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48" y="1123756"/>
            <a:ext cx="6770149" cy="390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89756" y="221482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50 m x 50 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689756" y="321771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up to 100 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689756" y="390597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30 m x 30 m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713657" y="5272969"/>
            <a:ext cx="2379405" cy="143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8336" y="5066180"/>
            <a:ext cx="9973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3’000 m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756" y="5590357"/>
            <a:ext cx="2545819" cy="3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129" y="152400"/>
            <a:ext cx="8057271" cy="792163"/>
          </a:xfrm>
        </p:spPr>
        <p:txBody>
          <a:bodyPr/>
          <a:lstStyle/>
          <a:p>
            <a:r>
              <a:rPr lang="en-GB" sz="2800" dirty="0" smtClean="0"/>
              <a:t>Software for operation, controls and diagnostics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001" y="3278615"/>
            <a:ext cx="4434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Dry runs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Injection kickers system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LHC Beam dumping system (kickers, energy tracking, diagnostics,)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Beam instrumentation (loss monitors, position monitors, current transformers, screens)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Power converters in simulation mode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Collimators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Timing system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Communication with experiments (handshakes, modes, fill number, beam based measurements, etc.)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Post mortem data acquisition system</a:t>
            </a:r>
          </a:p>
          <a:p>
            <a:pPr lvl="1"/>
            <a:r>
              <a:rPr lang="en-GB" sz="1400" dirty="0" smtClean="0">
                <a:latin typeface="Trebuchet MS" pitchFamily="34" charset="0"/>
              </a:rPr>
              <a:t>Squeeze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244" y="1288645"/>
            <a:ext cx="4093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Using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the final software foreseen for operation for the c</a:t>
            </a:r>
            <a:r>
              <a:rPr lang="en-GB" sz="1400" dirty="0" smtClean="0">
                <a:latin typeface="Trebuchet MS" pitchFamily="34" charset="0"/>
              </a:rPr>
              <a:t>ommissioning of the machine systems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/>
            <a:r>
              <a:rPr lang="fr-CH" sz="1400" dirty="0" err="1" smtClean="0">
                <a:latin typeface="Trebuchet MS" pitchFamily="34" charset="0"/>
              </a:rPr>
              <a:t>Sequencer</a:t>
            </a:r>
            <a:endParaRPr lang="fr-CH" sz="1400" dirty="0" smtClean="0">
              <a:latin typeface="Trebuchet MS" pitchFamily="34" charset="0"/>
            </a:endParaRPr>
          </a:p>
          <a:p>
            <a:pPr lvl="1"/>
            <a:r>
              <a:rPr lang="fr-CH" sz="1400" dirty="0" err="1" smtClean="0">
                <a:latin typeface="Trebuchet MS" pitchFamily="34" charset="0"/>
              </a:rPr>
              <a:t>Logging</a:t>
            </a:r>
            <a:r>
              <a:rPr lang="fr-CH" sz="1400" dirty="0" smtClean="0">
                <a:latin typeface="Trebuchet MS" pitchFamily="34" charset="0"/>
              </a:rPr>
              <a:t> system</a:t>
            </a:r>
          </a:p>
          <a:p>
            <a:pPr lvl="1"/>
            <a:r>
              <a:rPr lang="fr-CH" sz="1400" dirty="0" smtClean="0">
                <a:latin typeface="Trebuchet MS" pitchFamily="34" charset="0"/>
              </a:rPr>
              <a:t>Post mortem system</a:t>
            </a:r>
          </a:p>
          <a:p>
            <a:pPr lvl="1"/>
            <a:r>
              <a:rPr lang="fr-CH" sz="1400" dirty="0" smtClean="0">
                <a:latin typeface="Trebuchet MS" pitchFamily="34" charset="0"/>
              </a:rPr>
              <a:t>On-line </a:t>
            </a:r>
            <a:r>
              <a:rPr lang="fr-CH" sz="1400" dirty="0" err="1" smtClean="0">
                <a:latin typeface="Trebuchet MS" pitchFamily="34" charset="0"/>
              </a:rPr>
              <a:t>databases</a:t>
            </a:r>
            <a:endParaRPr lang="fr-CH" sz="1400" dirty="0" smtClean="0">
              <a:latin typeface="Trebuchet MS" pitchFamily="34" charset="0"/>
            </a:endParaRPr>
          </a:p>
          <a:p>
            <a:pPr lvl="1"/>
            <a:r>
              <a:rPr lang="fr-CH" sz="1400" dirty="0" err="1" smtClean="0">
                <a:latin typeface="Trebuchet MS" pitchFamily="34" charset="0"/>
              </a:rPr>
              <a:t>Industrial</a:t>
            </a:r>
            <a:r>
              <a:rPr lang="fr-CH" sz="1400" dirty="0" smtClean="0">
                <a:latin typeface="Trebuchet MS" pitchFamily="34" charset="0"/>
              </a:rPr>
              <a:t> supervision </a:t>
            </a:r>
            <a:r>
              <a:rPr lang="fr-CH" sz="1400" dirty="0" err="1" smtClean="0">
                <a:latin typeface="Trebuchet MS" pitchFamily="34" charset="0"/>
              </a:rPr>
              <a:t>systems</a:t>
            </a:r>
            <a:endParaRPr lang="fr-CH" sz="1400" dirty="0" smtClean="0">
              <a:latin typeface="Trebuchet MS" pitchFamily="34" charset="0"/>
            </a:endParaRPr>
          </a:p>
          <a:p>
            <a:endParaRPr lang="en-GB" sz="1400" dirty="0" smtClean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0368" y="1727197"/>
            <a:ext cx="588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000" dirty="0" smtClean="0">
                <a:solidFill>
                  <a:schemeClr val="tx2"/>
                </a:solidFill>
                <a:latin typeface="Trebuchet MS" pitchFamily="34" charset="0"/>
              </a:rPr>
              <a:t>1</a:t>
            </a:r>
            <a:endParaRPr lang="en-GB" sz="60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68" y="3522146"/>
            <a:ext cx="554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 smtClean="0">
                <a:solidFill>
                  <a:schemeClr val="tx2"/>
                </a:solidFill>
                <a:latin typeface="Trebuchet MS" pitchFamily="34" charset="0"/>
              </a:rPr>
              <a:t>2</a:t>
            </a:r>
            <a:endParaRPr lang="en-GB" sz="60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7480" y="3134970"/>
            <a:ext cx="3928534" cy="30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756" y="922511"/>
            <a:ext cx="3736622" cy="243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672975" y="6553200"/>
            <a:ext cx="5794875" cy="1984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8" grpId="0" build="p"/>
      <p:bldP spid="9" grpId="0" build="p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in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4648" y="1106571"/>
            <a:ext cx="8228013" cy="5039020"/>
          </a:xfrm>
        </p:spPr>
        <p:txBody>
          <a:bodyPr/>
          <a:lstStyle/>
          <a:p>
            <a:r>
              <a:rPr lang="en-GB" sz="2000" dirty="0" smtClean="0"/>
              <a:t>Technologies at or beyond the start of the art</a:t>
            </a:r>
          </a:p>
          <a:p>
            <a:pPr lvl="1"/>
            <a:r>
              <a:rPr lang="en-GB" sz="1800" dirty="0" smtClean="0"/>
              <a:t>Superconducting magnets operating close to the limit of the load line</a:t>
            </a:r>
          </a:p>
          <a:p>
            <a:pPr lvl="1"/>
            <a:r>
              <a:rPr lang="en-GB" sz="1800" dirty="0" smtClean="0"/>
              <a:t>Cryogenic plants of unprecedented capacity (18kW at 4.5K) and including main components at the frontier of today’s technology (cold compressors at 1.8K)</a:t>
            </a:r>
          </a:p>
          <a:p>
            <a:pPr lvl="1"/>
            <a:r>
              <a:rPr lang="en-GB" sz="1800" dirty="0" smtClean="0"/>
              <a:t>Power converters with unprecedented precision (a few </a:t>
            </a:r>
            <a:r>
              <a:rPr lang="en-GB" sz="1800" dirty="0" err="1" smtClean="0"/>
              <a:t>ppm</a:t>
            </a:r>
            <a:r>
              <a:rPr lang="en-GB" sz="1800" dirty="0" smtClean="0"/>
              <a:t>) over a very large dynamic range (10</a:t>
            </a:r>
            <a:r>
              <a:rPr lang="en-GB" sz="1800" baseline="30000" dirty="0" smtClean="0"/>
              <a:t>4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Each sector stores a large magnetic energy (1.2 </a:t>
            </a:r>
            <a:r>
              <a:rPr lang="en-GB" sz="1800" dirty="0" err="1" smtClean="0"/>
              <a:t>GJoule</a:t>
            </a:r>
            <a:r>
              <a:rPr lang="en-GB" sz="1800" dirty="0" smtClean="0"/>
              <a:t>) in the magnets (2.5 x Hera) and therefore requires extremely reliable systems to detect quenches and safely dump the energy in a controlled way</a:t>
            </a:r>
          </a:p>
          <a:p>
            <a:r>
              <a:rPr lang="en-GB" sz="2000" dirty="0" smtClean="0"/>
              <a:t>High tech components in industrial quantities (1800  circuits, large circuits 154 dipoles, 16 H, 12kA) which justifies </a:t>
            </a:r>
          </a:p>
          <a:p>
            <a:pPr lvl="1"/>
            <a:r>
              <a:rPr lang="en-GB" sz="1800" dirty="0" smtClean="0"/>
              <a:t>methodology  for test procedures, </a:t>
            </a:r>
          </a:p>
          <a:p>
            <a:pPr lvl="1"/>
            <a:r>
              <a:rPr lang="en-GB" sz="1800" dirty="0" smtClean="0"/>
              <a:t>automation of procedures and analysis</a:t>
            </a:r>
          </a:p>
          <a:p>
            <a:pPr lvl="1"/>
            <a:r>
              <a:rPr lang="en-GB" sz="1800" dirty="0" smtClean="0"/>
              <a:t>quality control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in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799" y="1172206"/>
            <a:ext cx="8228013" cy="4838298"/>
          </a:xfrm>
        </p:spPr>
        <p:txBody>
          <a:bodyPr/>
          <a:lstStyle/>
          <a:p>
            <a:r>
              <a:rPr lang="fr-CH" sz="2000" dirty="0" smtClean="0"/>
              <a:t>Standard technologies </a:t>
            </a:r>
          </a:p>
          <a:p>
            <a:pPr lvl="1"/>
            <a:r>
              <a:rPr lang="fr-CH" sz="1800" dirty="0" smtClean="0"/>
              <a:t>in infrastructure </a:t>
            </a:r>
            <a:r>
              <a:rPr lang="fr-CH" sz="1800" dirty="0" err="1" smtClean="0"/>
              <a:t>systems</a:t>
            </a:r>
            <a:r>
              <a:rPr lang="fr-CH" sz="1800" dirty="0" smtClean="0"/>
              <a:t> (</a:t>
            </a:r>
            <a:r>
              <a:rPr lang="fr-CH" sz="1800" dirty="0" err="1" smtClean="0"/>
              <a:t>electrical</a:t>
            </a:r>
            <a:r>
              <a:rPr lang="fr-CH" sz="1800" dirty="0" smtClean="0"/>
              <a:t>, ventilation, water </a:t>
            </a:r>
            <a:r>
              <a:rPr lang="fr-CH" sz="1800" dirty="0" err="1" smtClean="0"/>
              <a:t>cooling</a:t>
            </a:r>
            <a:r>
              <a:rPr lang="fr-CH" sz="1800" dirty="0" smtClean="0"/>
              <a:t>, networks, </a:t>
            </a:r>
            <a:r>
              <a:rPr lang="fr-CH" sz="1800" dirty="0" err="1" smtClean="0"/>
              <a:t>fieldbuses</a:t>
            </a:r>
            <a:r>
              <a:rPr lang="fr-CH" sz="1800" dirty="0" smtClean="0"/>
              <a:t>, control infrastructures, etc.)</a:t>
            </a:r>
          </a:p>
          <a:p>
            <a:pPr lvl="1"/>
            <a:r>
              <a:rPr lang="fr-CH" sz="1800" dirty="0" smtClean="0"/>
              <a:t>in large </a:t>
            </a:r>
            <a:r>
              <a:rPr lang="fr-CH" sz="1800" dirty="0" err="1" smtClean="0"/>
              <a:t>quantities</a:t>
            </a:r>
            <a:r>
              <a:rPr lang="fr-CH" sz="1800" dirty="0" smtClean="0"/>
              <a:t>, </a:t>
            </a:r>
          </a:p>
          <a:p>
            <a:pPr lvl="1"/>
            <a:r>
              <a:rPr lang="fr-CH" sz="1800" dirty="0" err="1" smtClean="0"/>
              <a:t>various</a:t>
            </a:r>
            <a:r>
              <a:rPr lang="fr-CH" sz="1800" dirty="0" smtClean="0"/>
              <a:t> types and </a:t>
            </a:r>
          </a:p>
          <a:p>
            <a:pPr lvl="1"/>
            <a:r>
              <a:rPr lang="fr-CH" sz="1800" dirty="0" smtClean="0"/>
              <a:t>stretching over large distances</a:t>
            </a:r>
            <a:endParaRPr lang="en-GB" sz="1800" dirty="0" smtClean="0"/>
          </a:p>
          <a:p>
            <a:r>
              <a:rPr lang="en-GB" sz="2000" dirty="0" smtClean="0"/>
              <a:t>Coupling and interdependencies of the systems</a:t>
            </a:r>
          </a:p>
          <a:p>
            <a:pPr lvl="1"/>
            <a:r>
              <a:rPr lang="en-GB" sz="1800" dirty="0" smtClean="0"/>
              <a:t>complexity for the diagnostics (quantity of signals,  spread over different systems ) &amp; instrumentation (voltage taps, current sensors, heaters, flow meters,  cryogenic instrumentation, etc.)</a:t>
            </a:r>
          </a:p>
          <a:p>
            <a:pPr lvl="1"/>
            <a:r>
              <a:rPr lang="en-GB" sz="1800" dirty="0" smtClean="0"/>
              <a:t>interdependency for safe operation (interlocks, QPS, PCs but also cooling, ventilation, AC distribution – normal, UPS, safety network)</a:t>
            </a:r>
          </a:p>
          <a:p>
            <a:r>
              <a:rPr lang="en-GB" sz="2000" dirty="0" smtClean="0"/>
              <a:t>Geographical distribution which </a:t>
            </a:r>
          </a:p>
          <a:p>
            <a:pPr lvl="1"/>
            <a:r>
              <a:rPr lang="en-GB" sz="1800" dirty="0" smtClean="0"/>
              <a:t>extends the size of the installation (e.g. cryogenics: surface buildings 50 x 50 m, shafts 100 m deep, tunnel 2 x 3 km long)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7854" y="152400"/>
            <a:ext cx="7967546" cy="792163"/>
          </a:xfrm>
        </p:spPr>
        <p:txBody>
          <a:bodyPr/>
          <a:lstStyle/>
          <a:p>
            <a:r>
              <a:rPr lang="en-GB" sz="2000" dirty="0" smtClean="0"/>
              <a:t>the superconducting circuits but also all the other systems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907" y="1037847"/>
            <a:ext cx="7222868" cy="52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45005" y="267629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the beam dumping s</a:t>
            </a:r>
            <a:r>
              <a:rPr lang="fr-CH" dirty="0" err="1" smtClean="0">
                <a:latin typeface="Trebuchet MS" pitchFamily="34" charset="0"/>
              </a:rPr>
              <a:t>ystem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9112" y="4337825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the injection s</a:t>
            </a:r>
            <a:r>
              <a:rPr lang="fr-CH" dirty="0" err="1" smtClean="0">
                <a:latin typeface="Trebuchet MS" pitchFamily="34" charset="0"/>
              </a:rPr>
              <a:t>ystems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4869" y="3389971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the </a:t>
            </a:r>
            <a:r>
              <a:rPr lang="fr-CH" dirty="0" smtClean="0">
                <a:latin typeface="Trebuchet MS" pitchFamily="34" charset="0"/>
              </a:rPr>
              <a:t>warm </a:t>
            </a:r>
            <a:r>
              <a:rPr lang="fr-CH" dirty="0" err="1" smtClean="0">
                <a:latin typeface="Trebuchet MS" pitchFamily="34" charset="0"/>
              </a:rPr>
              <a:t>magnets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3250" y="232902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the </a:t>
            </a:r>
            <a:r>
              <a:rPr lang="fr-CH" dirty="0" smtClean="0">
                <a:latin typeface="Trebuchet MS" pitchFamily="34" charset="0"/>
              </a:rPr>
              <a:t>RF system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296" y="5363736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the </a:t>
            </a:r>
            <a:r>
              <a:rPr lang="fr-CH" dirty="0" err="1" smtClean="0">
                <a:latin typeface="Trebuchet MS" pitchFamily="34" charset="0"/>
              </a:rPr>
              <a:t>collimators</a:t>
            </a:r>
            <a:endParaRPr lang="en-GB" dirty="0" smtClean="0">
              <a:latin typeface="Trebuchet MS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55472" y="2865864"/>
            <a:ext cx="2352911" cy="156116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88927" y="2330605"/>
            <a:ext cx="1460810" cy="535258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0"/>
          </p:cNvCxnSpPr>
          <p:nvPr/>
        </p:nvCxnSpPr>
        <p:spPr>
          <a:xfrm rot="16200000" flipV="1">
            <a:off x="4395910" y="2044791"/>
            <a:ext cx="500222" cy="68240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0"/>
          </p:cNvCxnSpPr>
          <p:nvPr/>
        </p:nvCxnSpPr>
        <p:spPr>
          <a:xfrm rot="16200000" flipV="1">
            <a:off x="4274544" y="1923425"/>
            <a:ext cx="450346" cy="360848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</p:cNvCxnSpPr>
          <p:nvPr/>
        </p:nvCxnSpPr>
        <p:spPr>
          <a:xfrm rot="16200000" flipH="1">
            <a:off x="5522738" y="4151134"/>
            <a:ext cx="745788" cy="1857833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 rot="5400000">
            <a:off x="3844479" y="4185742"/>
            <a:ext cx="600823" cy="1643653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1"/>
          </p:cNvCxnSpPr>
          <p:nvPr/>
        </p:nvCxnSpPr>
        <p:spPr>
          <a:xfrm rot="10800000">
            <a:off x="2908301" y="2471853"/>
            <a:ext cx="916569" cy="1102784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</p:cNvCxnSpPr>
          <p:nvPr/>
        </p:nvCxnSpPr>
        <p:spPr>
          <a:xfrm>
            <a:off x="5934742" y="3574637"/>
            <a:ext cx="2495580" cy="975060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3941958" y="4588727"/>
            <a:ext cx="1750740" cy="156119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0"/>
          </p:cNvCxnSpPr>
          <p:nvPr/>
        </p:nvCxnSpPr>
        <p:spPr>
          <a:xfrm rot="5400000" flipH="1" flipV="1">
            <a:off x="4971675" y="1938544"/>
            <a:ext cx="1359558" cy="1543296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</p:cNvCxnSpPr>
          <p:nvPr/>
        </p:nvCxnSpPr>
        <p:spPr>
          <a:xfrm rot="16200000" flipH="1">
            <a:off x="5317588" y="3321520"/>
            <a:ext cx="1347956" cy="2223521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4" idx="1"/>
          </p:cNvCxnSpPr>
          <p:nvPr/>
        </p:nvCxnSpPr>
        <p:spPr>
          <a:xfrm rot="10800000" flipV="1">
            <a:off x="2908301" y="3574637"/>
            <a:ext cx="916569" cy="930456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4" idx="0"/>
          </p:cNvCxnSpPr>
          <p:nvPr/>
        </p:nvCxnSpPr>
        <p:spPr>
          <a:xfrm rot="16200000" flipV="1">
            <a:off x="4007095" y="2517260"/>
            <a:ext cx="1359558" cy="385864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0"/>
          </p:cNvCxnSpPr>
          <p:nvPr/>
        </p:nvCxnSpPr>
        <p:spPr>
          <a:xfrm rot="5400000" flipH="1" flipV="1">
            <a:off x="5919083" y="1469748"/>
            <a:ext cx="880947" cy="2959501"/>
          </a:xfrm>
          <a:prstGeom prst="straightConnector1">
            <a:avLst/>
          </a:prstGeom>
          <a:ln w="19050"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1296" y="574287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Trebuchet MS" pitchFamily="34" charset="0"/>
              </a:rPr>
              <a:t>the </a:t>
            </a:r>
            <a:r>
              <a:rPr lang="fr-CH" dirty="0" err="1" smtClean="0">
                <a:latin typeface="Trebuchet MS" pitchFamily="34" charset="0"/>
              </a:rPr>
              <a:t>beam</a:t>
            </a:r>
            <a:r>
              <a:rPr lang="fr-CH" dirty="0" smtClean="0">
                <a:latin typeface="Trebuchet MS" pitchFamily="34" charset="0"/>
              </a:rPr>
              <a:t> instrumentation</a:t>
            </a:r>
            <a:endParaRPr lang="en-GB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40365 -0.2150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40834 0.0083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9688 -0.4226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3924 -0.2421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45328"/>
            <a:ext cx="7315200" cy="479502"/>
          </a:xfrm>
        </p:spPr>
        <p:txBody>
          <a:bodyPr/>
          <a:lstStyle/>
          <a:p>
            <a:r>
              <a:rPr lang="fr-CH" dirty="0" smtClean="0"/>
              <a:t>the mandate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0" y="1048482"/>
            <a:ext cx="8820150" cy="2376487"/>
            <a:chOff x="0" y="527"/>
            <a:chExt cx="5556" cy="1497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0" y="527"/>
              <a:ext cx="5556" cy="1497"/>
            </a:xfrm>
            <a:prstGeom prst="rect">
              <a:avLst/>
            </a:prstGeom>
            <a:solidFill>
              <a:srgbClr val="99CCFF">
                <a:alpha val="28000"/>
              </a:srgbClr>
            </a:solidFill>
            <a:ln w="9525" algn="ctr">
              <a:solidFill>
                <a:srgbClr val="99CC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GB"/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 rot="16200000">
              <a:off x="-641" y="1180"/>
              <a:ext cx="1497" cy="192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folHlink"/>
                  </a:solidFill>
                </a:rPr>
                <a:t>individual system tests</a:t>
              </a:r>
            </a:p>
          </p:txBody>
        </p:sp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0" y="3447665"/>
            <a:ext cx="8820150" cy="2957898"/>
            <a:chOff x="0" y="2160"/>
            <a:chExt cx="5556" cy="1958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0" y="2160"/>
              <a:ext cx="5556" cy="1958"/>
            </a:xfrm>
            <a:prstGeom prst="rect">
              <a:avLst/>
            </a:prstGeom>
            <a:solidFill>
              <a:srgbClr val="008000">
                <a:alpha val="28000"/>
              </a:srgbClr>
            </a:solidFill>
            <a:ln w="9525" algn="ctr">
              <a:solidFill>
                <a:srgbClr val="99CC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GB"/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 rot="16200000">
              <a:off x="-883" y="3043"/>
              <a:ext cx="1958" cy="192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folHlink"/>
                  </a:solidFill>
                </a:rPr>
                <a:t>hardware commissioning</a:t>
              </a: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466725" y="1383444"/>
            <a:ext cx="3609975" cy="1409700"/>
            <a:chOff x="294" y="738"/>
            <a:chExt cx="2274" cy="888"/>
          </a:xfrm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4" y="738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 2" pitchFamily="18" charset="2"/>
                </a:rPr>
                <a:t></a:t>
              </a:r>
              <a:endPara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624" y="798"/>
              <a:ext cx="1944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solidFill>
                    <a:schemeClr val="folHlink"/>
                  </a:solidFill>
                  <a:latin typeface="Trebuchet MS" pitchFamily="34" charset="0"/>
                </a:rPr>
                <a:t>After the </a:t>
              </a:r>
              <a:r>
                <a:rPr lang="en-US" sz="16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qualification for operation of the individual systems</a:t>
              </a:r>
              <a:r>
                <a:rPr lang="en-US" sz="1600">
                  <a:solidFill>
                    <a:schemeClr val="folHlink"/>
                  </a:solidFill>
                  <a:latin typeface="Trebuchet MS" pitchFamily="34" charset="0"/>
                </a:rPr>
                <a:t> of a sector (vacuum, cryogenics, quench protection, interlocks, powering, etc.), </a:t>
              </a:r>
            </a:p>
          </p:txBody>
        </p: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466725" y="3935220"/>
            <a:ext cx="3609975" cy="2365375"/>
            <a:chOff x="294" y="2514"/>
            <a:chExt cx="2274" cy="1490"/>
          </a:xfrm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294" y="2514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 2" pitchFamily="18" charset="2"/>
                </a:rPr>
                <a:t></a:t>
              </a: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294" y="3446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sym typeface="Wingdings 2" pitchFamily="18" charset="2"/>
                </a:rPr>
                <a:t></a:t>
              </a: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624" y="2548"/>
              <a:ext cx="194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each sector will be commissioned as a whole</a:t>
              </a:r>
              <a:r>
                <a:rPr lang="en-US" sz="1600">
                  <a:solidFill>
                    <a:schemeClr val="folHlink"/>
                  </a:solidFill>
                  <a:latin typeface="Trebuchet MS" pitchFamily="34" charset="0"/>
                </a:rPr>
                <a:t> up to the </a:t>
              </a:r>
              <a:r>
                <a:rPr lang="en-US" sz="1600" u="sng">
                  <a:solidFill>
                    <a:schemeClr val="folHlink"/>
                  </a:solidFill>
                  <a:latin typeface="Trebuchet MS" pitchFamily="34" charset="0"/>
                </a:rPr>
                <a:t>powering to nominal current of all the circuits</a:t>
              </a:r>
              <a:r>
                <a:rPr lang="en-US" sz="1600">
                  <a:solidFill>
                    <a:schemeClr val="folHlink"/>
                  </a:solidFill>
                  <a:latin typeface="Trebuchet MS" pitchFamily="34" charset="0"/>
                </a:rPr>
                <a:t>.</a:t>
              </a: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624" y="3484"/>
              <a:ext cx="194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Validation and specific studies</a:t>
              </a:r>
              <a:r>
                <a:rPr lang="en-US" sz="1600">
                  <a:solidFill>
                    <a:schemeClr val="folHlink"/>
                  </a:solidFill>
                  <a:latin typeface="Trebuchet MS" pitchFamily="34" charset="0"/>
                </a:rPr>
                <a:t> will be carried-out on the first commissioned sector.</a:t>
              </a:r>
            </a:p>
          </p:txBody>
        </p:sp>
      </p:grp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4284663" y="1048482"/>
            <a:ext cx="4535487" cy="2376487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4284663" y="1051657"/>
            <a:ext cx="4535487" cy="1589087"/>
            <a:chOff x="2699" y="529"/>
            <a:chExt cx="2857" cy="1001"/>
          </a:xfrm>
        </p:grpSpPr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3016" y="742"/>
              <a:ext cx="2540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6238" indent="-376238"/>
              <a:r>
                <a:rPr lang="fr-CH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tests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the procedures and the sequence</a:t>
              </a:r>
            </a:p>
            <a:p>
              <a:pPr marL="376238" indent="-376238"/>
              <a:r>
                <a:rPr lang="fr-CH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How 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are required to start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determine it is finished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are required during the tests</a:t>
              </a:r>
              <a:endPara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2699" y="529"/>
              <a:ext cx="21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6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Sytem owners define and carry-out</a:t>
              </a:r>
              <a:endParaRPr lang="en-GB" sz="1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4284663" y="2793144"/>
            <a:ext cx="4535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Hardware Commissioning Coordination ensures that the conditions required exist</a:t>
            </a:r>
            <a:endParaRPr lang="en-GB" sz="16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4284663" y="3429000"/>
            <a:ext cx="4535487" cy="31083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1" name="Group 23"/>
          <p:cNvGrpSpPr>
            <a:grpSpLocks/>
          </p:cNvGrpSpPr>
          <p:nvPr/>
        </p:nvGrpSpPr>
        <p:grpSpPr bwMode="auto">
          <a:xfrm>
            <a:off x="4284663" y="3498658"/>
            <a:ext cx="4535487" cy="1976437"/>
            <a:chOff x="2699" y="2239"/>
            <a:chExt cx="2857" cy="1245"/>
          </a:xfrm>
        </p:grpSpPr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3016" y="2696"/>
              <a:ext cx="2540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6238" indent="-376238"/>
              <a:r>
                <a:rPr lang="fr-CH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tests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the procedures and the sequence</a:t>
              </a:r>
            </a:p>
            <a:p>
              <a:pPr marL="376238" indent="-376238"/>
              <a:r>
                <a:rPr lang="fr-CH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How 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are required to start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determine it is finished</a:t>
              </a:r>
            </a:p>
            <a:p>
              <a:pPr marL="768350" lvl="1" indent="-192088">
                <a:buFontTx/>
                <a:buChar char="•"/>
              </a:pPr>
              <a:r>
                <a:rPr lang="fr-CH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what conditions are required during the tests</a:t>
              </a:r>
              <a:endPara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2699" y="2239"/>
              <a:ext cx="28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6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Hardware Commissioning Coordination with System Owners define and carry-out</a:t>
              </a:r>
              <a:endParaRPr lang="en-GB" sz="1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4284663" y="5703695"/>
            <a:ext cx="453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and  ensures that the conditions required exist</a:t>
            </a:r>
            <a:endParaRPr lang="en-GB" sz="16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0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30098"/>
            <a:ext cx="7315200" cy="792163"/>
          </a:xfrm>
        </p:spPr>
        <p:txBody>
          <a:bodyPr/>
          <a:lstStyle/>
          <a:p>
            <a:r>
              <a:rPr lang="en-GB" dirty="0" smtClean="0"/>
              <a:t>... where are we today</a:t>
            </a:r>
            <a:br>
              <a:rPr lang="en-GB" dirty="0" smtClean="0"/>
            </a:br>
            <a:r>
              <a:rPr lang="en-GB" sz="2000" dirty="0" smtClean="0"/>
              <a:t>cool down status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7" y="1042240"/>
            <a:ext cx="7072313" cy="50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30098"/>
            <a:ext cx="7315200" cy="792163"/>
          </a:xfrm>
        </p:spPr>
        <p:txBody>
          <a:bodyPr/>
          <a:lstStyle/>
          <a:p>
            <a:r>
              <a:rPr lang="en-GB" dirty="0" smtClean="0"/>
              <a:t>... where are we today</a:t>
            </a:r>
            <a:br>
              <a:rPr lang="en-GB" dirty="0" smtClean="0"/>
            </a:br>
            <a:r>
              <a:rPr lang="en-GB" sz="2000" dirty="0" smtClean="0"/>
              <a:t>cool down status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84317" y="1032991"/>
          <a:ext cx="8054896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663"/>
                <a:gridCol w="1282391"/>
                <a:gridCol w="58878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>
                          <a:latin typeface="+mj-lt"/>
                        </a:rPr>
                        <a:t>Sector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>
                          <a:latin typeface="+mj-lt"/>
                        </a:rPr>
                        <a:t>Average</a:t>
                      </a:r>
                      <a:r>
                        <a:rPr lang="fr-CH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T </a:t>
                      </a:r>
                      <a:r>
                        <a:rPr lang="fr-CH" baseline="0" dirty="0" smtClean="0">
                          <a:latin typeface="+mj-lt"/>
                        </a:rPr>
                        <a:t> [K]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>
                          <a:latin typeface="+mj-lt"/>
                        </a:rPr>
                        <a:t>Status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12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300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>
                          <a:latin typeface="+mj-lt"/>
                        </a:rPr>
                        <a:t>Flushing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23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22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latin typeface="+mj-lt"/>
                        </a:rPr>
                        <a:t>Cool down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34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177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Cool down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45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300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Commissioned to 5 </a:t>
                      </a:r>
                      <a:r>
                        <a:rPr lang="en-GB" dirty="0" err="1" smtClean="0">
                          <a:latin typeface="+mj-lt"/>
                        </a:rPr>
                        <a:t>TeV</a:t>
                      </a:r>
                      <a:r>
                        <a:rPr lang="en-GB" dirty="0" smtClean="0">
                          <a:latin typeface="+mj-lt"/>
                        </a:rPr>
                        <a:t> except for the triplet</a:t>
                      </a:r>
                    </a:p>
                    <a:p>
                      <a:r>
                        <a:rPr lang="fr-CH" dirty="0" err="1" smtClean="0">
                          <a:latin typeface="+mj-lt"/>
                        </a:rPr>
                        <a:t>Inner</a:t>
                      </a:r>
                      <a:r>
                        <a:rPr lang="fr-CH" dirty="0" smtClean="0">
                          <a:latin typeface="+mj-lt"/>
                        </a:rPr>
                        <a:t> triplet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now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connected</a:t>
                      </a:r>
                      <a:endParaRPr lang="fr-CH" baseline="0" dirty="0" smtClean="0">
                        <a:latin typeface="+mj-lt"/>
                      </a:endParaRPr>
                    </a:p>
                    <a:p>
                      <a:r>
                        <a:rPr lang="fr-CH" baseline="0" dirty="0" smtClean="0">
                          <a:latin typeface="+mj-lt"/>
                        </a:rPr>
                        <a:t>Consolidation </a:t>
                      </a:r>
                      <a:r>
                        <a:rPr lang="fr-CH" baseline="0" dirty="0" err="1" smtClean="0">
                          <a:latin typeface="+mj-lt"/>
                        </a:rPr>
                        <a:t>complete</a:t>
                      </a:r>
                      <a:endParaRPr lang="fr-CH" baseline="0" dirty="0" smtClean="0">
                        <a:latin typeface="+mj-lt"/>
                      </a:endParaRPr>
                    </a:p>
                    <a:p>
                      <a:r>
                        <a:rPr lang="fr-CH" baseline="0" dirty="0" smtClean="0">
                          <a:latin typeface="+mj-lt"/>
                        </a:rPr>
                        <a:t>Cool down </a:t>
                      </a:r>
                      <a:r>
                        <a:rPr lang="fr-CH" baseline="0" dirty="0" err="1" smtClean="0">
                          <a:latin typeface="+mj-lt"/>
                        </a:rPr>
                        <a:t>starts</a:t>
                      </a:r>
                      <a:r>
                        <a:rPr lang="fr-CH" baseline="0" dirty="0" smtClean="0">
                          <a:latin typeface="+mj-lt"/>
                        </a:rPr>
                        <a:t> in </a:t>
                      </a:r>
                      <a:r>
                        <a:rPr lang="fr-CH" baseline="0" dirty="0" err="1" smtClean="0">
                          <a:latin typeface="+mj-lt"/>
                        </a:rPr>
                        <a:t>two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weeks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56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>
                          <a:latin typeface="+mj-lt"/>
                        </a:rPr>
                        <a:t>Fully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commissioned</a:t>
                      </a:r>
                      <a:r>
                        <a:rPr lang="fr-CH" baseline="0" dirty="0" smtClean="0">
                          <a:latin typeface="+mj-lt"/>
                        </a:rPr>
                        <a:t> to 5 </a:t>
                      </a:r>
                      <a:r>
                        <a:rPr lang="fr-CH" baseline="0" dirty="0" err="1" smtClean="0">
                          <a:latin typeface="+mj-lt"/>
                        </a:rPr>
                        <a:t>TeV</a:t>
                      </a:r>
                      <a:endParaRPr lang="fr-CH" baseline="0" dirty="0" smtClean="0">
                        <a:latin typeface="+mj-lt"/>
                      </a:endParaRPr>
                    </a:p>
                    <a:p>
                      <a:r>
                        <a:rPr lang="fr-CH" baseline="0" dirty="0" err="1" smtClean="0">
                          <a:latin typeface="+mj-lt"/>
                        </a:rPr>
                        <a:t>Dipoles</a:t>
                      </a:r>
                      <a:r>
                        <a:rPr lang="fr-CH" baseline="0" dirty="0" smtClean="0">
                          <a:latin typeface="+mj-lt"/>
                        </a:rPr>
                        <a:t> and </a:t>
                      </a:r>
                      <a:r>
                        <a:rPr lang="fr-CH" baseline="0" dirty="0" err="1" smtClean="0">
                          <a:latin typeface="+mj-lt"/>
                        </a:rPr>
                        <a:t>quadrupoles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being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trained</a:t>
                      </a:r>
                      <a:r>
                        <a:rPr lang="fr-CH" baseline="0" dirty="0" smtClean="0">
                          <a:latin typeface="+mj-lt"/>
                        </a:rPr>
                        <a:t> to 7 </a:t>
                      </a:r>
                      <a:r>
                        <a:rPr lang="fr-CH" baseline="0" dirty="0" err="1" smtClean="0">
                          <a:latin typeface="+mj-lt"/>
                        </a:rPr>
                        <a:t>TeV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67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25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Cool down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78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>
                          <a:latin typeface="+mj-lt"/>
                        </a:rPr>
                        <a:t>Partially</a:t>
                      </a:r>
                      <a:r>
                        <a:rPr lang="fr-CH" dirty="0" smtClean="0">
                          <a:latin typeface="+mj-lt"/>
                        </a:rPr>
                        <a:t> </a:t>
                      </a:r>
                      <a:r>
                        <a:rPr lang="fr-CH" dirty="0" err="1" smtClean="0">
                          <a:latin typeface="+mj-lt"/>
                        </a:rPr>
                        <a:t>tested</a:t>
                      </a:r>
                      <a:r>
                        <a:rPr lang="fr-CH" dirty="0" smtClean="0">
                          <a:latin typeface="+mj-lt"/>
                        </a:rPr>
                        <a:t> in </a:t>
                      </a:r>
                      <a:r>
                        <a:rPr lang="fr-CH" dirty="0" err="1" smtClean="0">
                          <a:latin typeface="+mj-lt"/>
                        </a:rPr>
                        <a:t>June</a:t>
                      </a:r>
                      <a:r>
                        <a:rPr lang="fr-CH" dirty="0" smtClean="0">
                          <a:latin typeface="+mj-lt"/>
                        </a:rPr>
                        <a:t> 2007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Inner</a:t>
                      </a: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triplet</a:t>
                      </a:r>
                      <a:r>
                        <a:rPr lang="fr-CH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connected</a:t>
                      </a:r>
                      <a:endParaRPr lang="fr-CH" sz="180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CH" dirty="0" err="1" smtClean="0">
                          <a:latin typeface="+mj-lt"/>
                        </a:rPr>
                        <a:t>Powering</a:t>
                      </a:r>
                      <a:r>
                        <a:rPr lang="fr-CH" baseline="0" dirty="0" smtClean="0">
                          <a:latin typeface="+mj-lt"/>
                        </a:rPr>
                        <a:t> tests </a:t>
                      </a:r>
                      <a:r>
                        <a:rPr lang="fr-CH" baseline="0" dirty="0" err="1" smtClean="0">
                          <a:latin typeface="+mj-lt"/>
                        </a:rPr>
                        <a:t>start</a:t>
                      </a:r>
                      <a:r>
                        <a:rPr lang="fr-CH" baseline="0" dirty="0" smtClean="0">
                          <a:latin typeface="+mj-lt"/>
                        </a:rPr>
                        <a:t> </a:t>
                      </a:r>
                      <a:r>
                        <a:rPr lang="fr-CH" baseline="0" dirty="0" err="1" smtClean="0">
                          <a:latin typeface="+mj-lt"/>
                        </a:rPr>
                        <a:t>tomorrow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81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latin typeface="+mj-lt"/>
                        </a:rPr>
                        <a:t>2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>
                          <a:latin typeface="+mj-lt"/>
                        </a:rPr>
                        <a:t>Powering</a:t>
                      </a:r>
                      <a:r>
                        <a:rPr lang="fr-CH" dirty="0" smtClean="0">
                          <a:latin typeface="+mj-lt"/>
                        </a:rPr>
                        <a:t> tests </a:t>
                      </a:r>
                      <a:r>
                        <a:rPr lang="fr-CH" dirty="0" err="1" smtClean="0">
                          <a:latin typeface="+mj-lt"/>
                        </a:rPr>
                        <a:t>start</a:t>
                      </a:r>
                      <a:r>
                        <a:rPr lang="fr-CH" dirty="0" smtClean="0">
                          <a:latin typeface="+mj-lt"/>
                        </a:rPr>
                        <a:t> in one </a:t>
                      </a:r>
                      <a:r>
                        <a:rPr lang="fr-CH" dirty="0" err="1" smtClean="0">
                          <a:latin typeface="+mj-lt"/>
                        </a:rPr>
                        <a:t>week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19100" y="2798956"/>
            <a:ext cx="178419" cy="323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19100" y="5018049"/>
            <a:ext cx="178419" cy="323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8947"/>
            <a:ext cx="7315200" cy="792163"/>
          </a:xfrm>
        </p:spPr>
        <p:txBody>
          <a:bodyPr/>
          <a:lstStyle/>
          <a:p>
            <a:r>
              <a:rPr lang="en-GB" dirty="0" smtClean="0"/>
              <a:t>... where are we today</a:t>
            </a:r>
            <a:br>
              <a:rPr lang="en-GB" dirty="0" smtClean="0"/>
            </a:br>
            <a:r>
              <a:rPr lang="en-GB" sz="2000" dirty="0" smtClean="0"/>
              <a:t>powering tests of sector 56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7" name="Picture 4" descr="http://hcc.web.cern.ch/hcc/file/qw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24" y="1598192"/>
            <a:ext cx="8042275" cy="37530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90800" y="1887117"/>
            <a:ext cx="723900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Open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Days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9047" y="4900382"/>
            <a:ext cx="390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719600" y="1887117"/>
            <a:ext cx="485775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400 kV power cut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0125" y="1887117"/>
            <a:ext cx="476250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Easter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7176" y="1887117"/>
            <a:ext cx="247649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Week end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366" y="103382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ML6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7890" y="103382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5272" y="103382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LR5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842271" y="1563797"/>
            <a:ext cx="439209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813946" y="1563797"/>
            <a:ext cx="439209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33271" y="1563797"/>
            <a:ext cx="439209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328296" y="1563797"/>
            <a:ext cx="439209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50297" y="1033821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XR5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1676" y="1887117"/>
            <a:ext cx="247649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  <a:latin typeface="Trebuchet MS"/>
              </a:rPr>
              <a:t>Week end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86176" y="1887117"/>
            <a:ext cx="247649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  <a:latin typeface="Trebuchet MS"/>
              </a:rPr>
              <a:t>Week end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4074" y="1887117"/>
            <a:ext cx="695325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400 kV power cut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May 1</a:t>
            </a:r>
            <a:r>
              <a:rPr lang="en-US" baseline="30000" dirty="0" smtClean="0">
                <a:solidFill>
                  <a:schemeClr val="bg1"/>
                </a:solidFill>
                <a:latin typeface="+mj-lt"/>
              </a:rPr>
              <a:t>st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+ Ascension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0676" y="1887117"/>
            <a:ext cx="247649" cy="2533650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  <a:latin typeface="Trebuchet MS"/>
              </a:rPr>
              <a:t>Week end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429940" y="5019122"/>
            <a:ext cx="1107215" cy="5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59096" y="5364904"/>
            <a:ext cx="22119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Lucida Sans" pitchFamily="34" charset="0"/>
              </a:rPr>
              <a:t>Training campaign on the dipoles starts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194145" y="5241752"/>
            <a:ext cx="1532588" cy="4922"/>
          </a:xfrm>
          <a:prstGeom prst="straightConnector1">
            <a:avLst/>
          </a:prstGeom>
          <a:ln w="19050">
            <a:solidFill>
              <a:srgbClr val="08C81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3706" y="5820788"/>
            <a:ext cx="18084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Lucida Sans" pitchFamily="34" charset="0"/>
              </a:rPr>
              <a:t>Powering Groups of Circuits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6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039" y="1114815"/>
            <a:ext cx="8232774" cy="2732355"/>
          </a:xfrm>
        </p:spPr>
        <p:txBody>
          <a:bodyPr/>
          <a:lstStyle/>
          <a:p>
            <a:pPr algn="just"/>
            <a:r>
              <a:rPr lang="en-GB" sz="2000" dirty="0" smtClean="0"/>
              <a:t>A strategy, where the initial beam energy is at least 5 </a:t>
            </a:r>
            <a:r>
              <a:rPr lang="en-GB" sz="2000" dirty="0" err="1" smtClean="0"/>
              <a:t>TeV</a:t>
            </a:r>
            <a:r>
              <a:rPr lang="en-GB" sz="2000" dirty="0" smtClean="0"/>
              <a:t>, is proposed to gain time with the training of magnets and meet the summer deadline. </a:t>
            </a:r>
          </a:p>
          <a:p>
            <a:pPr algn="just"/>
            <a:r>
              <a:rPr lang="en-GB" sz="2000" dirty="0" smtClean="0"/>
              <a:t>The fact that we can easily reach that energy level has been proven both in Sector 45 and Sector 56.</a:t>
            </a:r>
          </a:p>
          <a:p>
            <a:pPr algn="just"/>
            <a:r>
              <a:rPr lang="en-GB" sz="2000" dirty="0" smtClean="0"/>
              <a:t>Nevertheless, we have started a quench campaign on the dipoles of Sector 56 to find out how much time we will need to get to 7 </a:t>
            </a:r>
            <a:r>
              <a:rPr lang="en-GB" sz="2000" dirty="0" err="1" smtClean="0"/>
              <a:t>TeV</a:t>
            </a:r>
            <a:r>
              <a:rPr lang="en-GB" sz="2000" dirty="0" smtClean="0"/>
              <a:t>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8947"/>
            <a:ext cx="7315200" cy="792163"/>
          </a:xfrm>
        </p:spPr>
        <p:txBody>
          <a:bodyPr/>
          <a:lstStyle/>
          <a:p>
            <a:r>
              <a:rPr lang="en-GB" dirty="0" smtClean="0"/>
              <a:t>... where are we today</a:t>
            </a:r>
            <a:br>
              <a:rPr lang="en-GB" dirty="0" smtClean="0"/>
            </a:br>
            <a:r>
              <a:rPr lang="en-GB" sz="2000" dirty="0" smtClean="0"/>
              <a:t>powering tests of sector 56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2322" y="3993707"/>
          <a:ext cx="6076950" cy="2153852"/>
        </p:xfrm>
        <a:graphic>
          <a:graphicData uri="http://schemas.openxmlformats.org/drawingml/2006/table">
            <a:tbl>
              <a:tblPr/>
              <a:tblGrid>
                <a:gridCol w="977345"/>
                <a:gridCol w="1725287"/>
                <a:gridCol w="2230481"/>
                <a:gridCol w="1143837"/>
              </a:tblGrid>
              <a:tr h="522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Current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[A]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Equivalent Energy [TeV]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Magnet (Position)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Date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10004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5.91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3362 (A28L6) - 2245 (B29R5)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28/04/08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10227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6.04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3370 (A29L6)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28/04/08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10357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6.12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3372 (A23L6)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29/04/08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10546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6.23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3188 (A15R5)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30/04/08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10652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6.29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3368 (C32R5)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06/05/08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10714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6.33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3246 (A10L6) - 3387 (C16L6)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07/05/08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10751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6.35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3335 (A21R5)</a:t>
                      </a:r>
                      <a:endParaRPr lang="en-GB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09/05/08</a:t>
                      </a:r>
                      <a:endParaRPr lang="en-GB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0" marR="62230" marT="9525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2786063"/>
            <a:ext cx="4818836" cy="13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commissioning</a:t>
            </a:r>
            <a:r>
              <a:rPr lang="fr-CH" dirty="0" smtClean="0"/>
              <a:t> the </a:t>
            </a:r>
            <a:r>
              <a:rPr lang="fr-CH" dirty="0" err="1" smtClean="0"/>
              <a:t>superconducting</a:t>
            </a:r>
            <a:r>
              <a:rPr lang="fr-CH" dirty="0" smtClean="0"/>
              <a:t> circuits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8" name="Picture 8" descr="june0500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1903" y="4241018"/>
            <a:ext cx="2642490" cy="20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orLucio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365" y="1302603"/>
            <a:ext cx="2111004" cy="17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 0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363" y="3454105"/>
            <a:ext cx="2101578" cy="280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3288" y="4227473"/>
            <a:ext cx="852410" cy="20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onverter all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93084" y="1302602"/>
            <a:ext cx="2310010" cy="17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48849" y="1302603"/>
            <a:ext cx="2061698" cy="171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 descr="bi-222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837588" y="3077741"/>
            <a:ext cx="1257739" cy="2007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379" y="947853"/>
            <a:ext cx="7493621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sectors of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19791"/>
            <a:ext cx="2129025" cy="23391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LHC is composed of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eight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cryogenically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independent sectors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fed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from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four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feed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points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41638" y="1829800"/>
            <a:ext cx="1532039" cy="433898"/>
          </a:xfrm>
          <a:custGeom>
            <a:avLst/>
            <a:gdLst>
              <a:gd name="connsiteX0" fmla="*/ 1494503 w 1494503"/>
              <a:gd name="connsiteY0" fmla="*/ 99961 h 463755"/>
              <a:gd name="connsiteX1" fmla="*/ 1376516 w 1494503"/>
              <a:gd name="connsiteY1" fmla="*/ 11471 h 463755"/>
              <a:gd name="connsiteX2" fmla="*/ 1219200 w 1494503"/>
              <a:gd name="connsiteY2" fmla="*/ 31135 h 463755"/>
              <a:gd name="connsiteX3" fmla="*/ 1032387 w 1494503"/>
              <a:gd name="connsiteY3" fmla="*/ 60632 h 463755"/>
              <a:gd name="connsiteX4" fmla="*/ 855407 w 1494503"/>
              <a:gd name="connsiteY4" fmla="*/ 109793 h 463755"/>
              <a:gd name="connsiteX5" fmla="*/ 589936 w 1494503"/>
              <a:gd name="connsiteY5" fmla="*/ 188451 h 463755"/>
              <a:gd name="connsiteX6" fmla="*/ 432620 w 1494503"/>
              <a:gd name="connsiteY6" fmla="*/ 247445 h 463755"/>
              <a:gd name="connsiteX7" fmla="*/ 245807 w 1494503"/>
              <a:gd name="connsiteY7" fmla="*/ 335935 h 463755"/>
              <a:gd name="connsiteX8" fmla="*/ 117987 w 1494503"/>
              <a:gd name="connsiteY8" fmla="*/ 404761 h 463755"/>
              <a:gd name="connsiteX9" fmla="*/ 0 w 1494503"/>
              <a:gd name="connsiteY9" fmla="*/ 463755 h 463755"/>
              <a:gd name="connsiteX10" fmla="*/ 0 w 1494503"/>
              <a:gd name="connsiteY10" fmla="*/ 463755 h 463755"/>
              <a:gd name="connsiteX11" fmla="*/ 0 w 1494503"/>
              <a:gd name="connsiteY11" fmla="*/ 463755 h 46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4503" h="463755">
                <a:moveTo>
                  <a:pt x="1494503" y="99961"/>
                </a:moveTo>
                <a:cubicBezTo>
                  <a:pt x="1458451" y="61451"/>
                  <a:pt x="1422400" y="22942"/>
                  <a:pt x="1376516" y="11471"/>
                </a:cubicBezTo>
                <a:cubicBezTo>
                  <a:pt x="1330632" y="0"/>
                  <a:pt x="1276555" y="22942"/>
                  <a:pt x="1219200" y="31135"/>
                </a:cubicBezTo>
                <a:cubicBezTo>
                  <a:pt x="1161845" y="39328"/>
                  <a:pt x="1093019" y="47522"/>
                  <a:pt x="1032387" y="60632"/>
                </a:cubicBezTo>
                <a:cubicBezTo>
                  <a:pt x="971755" y="73742"/>
                  <a:pt x="855407" y="109793"/>
                  <a:pt x="855407" y="109793"/>
                </a:cubicBezTo>
                <a:cubicBezTo>
                  <a:pt x="781665" y="131096"/>
                  <a:pt x="660401" y="165509"/>
                  <a:pt x="589936" y="188451"/>
                </a:cubicBezTo>
                <a:cubicBezTo>
                  <a:pt x="519472" y="211393"/>
                  <a:pt x="489975" y="222864"/>
                  <a:pt x="432620" y="247445"/>
                </a:cubicBezTo>
                <a:cubicBezTo>
                  <a:pt x="375265" y="272026"/>
                  <a:pt x="298246" y="309716"/>
                  <a:pt x="245807" y="335935"/>
                </a:cubicBezTo>
                <a:cubicBezTo>
                  <a:pt x="193368" y="362154"/>
                  <a:pt x="158955" y="383458"/>
                  <a:pt x="117987" y="404761"/>
                </a:cubicBezTo>
                <a:cubicBezTo>
                  <a:pt x="77019" y="426064"/>
                  <a:pt x="0" y="463755"/>
                  <a:pt x="0" y="463755"/>
                </a:cubicBezTo>
                <a:lnTo>
                  <a:pt x="0" y="463755"/>
                </a:lnTo>
                <a:lnTo>
                  <a:pt x="0" y="463755"/>
                </a:lnTo>
              </a:path>
            </a:pathLst>
          </a:cu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473677" y="1379154"/>
            <a:ext cx="1782157" cy="627625"/>
          </a:xfrm>
          <a:custGeom>
            <a:avLst/>
            <a:gdLst>
              <a:gd name="connsiteX0" fmla="*/ 0 w 1877962"/>
              <a:gd name="connsiteY0" fmla="*/ 0 h 627625"/>
              <a:gd name="connsiteX1" fmla="*/ 9833 w 1877962"/>
              <a:gd name="connsiteY1" fmla="*/ 550606 h 627625"/>
              <a:gd name="connsiteX2" fmla="*/ 39329 w 1877962"/>
              <a:gd name="connsiteY2" fmla="*/ 462116 h 627625"/>
              <a:gd name="connsiteX3" fmla="*/ 127820 w 1877962"/>
              <a:gd name="connsiteY3" fmla="*/ 432619 h 627625"/>
              <a:gd name="connsiteX4" fmla="*/ 560439 w 1877962"/>
              <a:gd name="connsiteY4" fmla="*/ 383458 h 627625"/>
              <a:gd name="connsiteX5" fmla="*/ 914400 w 1877962"/>
              <a:gd name="connsiteY5" fmla="*/ 363793 h 627625"/>
              <a:gd name="connsiteX6" fmla="*/ 1209368 w 1877962"/>
              <a:gd name="connsiteY6" fmla="*/ 353961 h 627625"/>
              <a:gd name="connsiteX7" fmla="*/ 1435510 w 1877962"/>
              <a:gd name="connsiteY7" fmla="*/ 353961 h 627625"/>
              <a:gd name="connsiteX8" fmla="*/ 1740310 w 1877962"/>
              <a:gd name="connsiteY8" fmla="*/ 373625 h 627625"/>
              <a:gd name="connsiteX9" fmla="*/ 1877962 w 1877962"/>
              <a:gd name="connsiteY9" fmla="*/ 403122 h 627625"/>
              <a:gd name="connsiteX10" fmla="*/ 1877962 w 1877962"/>
              <a:gd name="connsiteY10" fmla="*/ 403122 h 6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7962" h="627625">
                <a:moveTo>
                  <a:pt x="0" y="0"/>
                </a:moveTo>
                <a:cubicBezTo>
                  <a:pt x="1639" y="236793"/>
                  <a:pt x="3278" y="473587"/>
                  <a:pt x="9833" y="550606"/>
                </a:cubicBezTo>
                <a:cubicBezTo>
                  <a:pt x="16388" y="627625"/>
                  <a:pt x="19665" y="481780"/>
                  <a:pt x="39329" y="462116"/>
                </a:cubicBezTo>
                <a:cubicBezTo>
                  <a:pt x="58993" y="442452"/>
                  <a:pt x="40968" y="445729"/>
                  <a:pt x="127820" y="432619"/>
                </a:cubicBezTo>
                <a:cubicBezTo>
                  <a:pt x="214672" y="419509"/>
                  <a:pt x="429342" y="394929"/>
                  <a:pt x="560439" y="383458"/>
                </a:cubicBezTo>
                <a:cubicBezTo>
                  <a:pt x="691536" y="371987"/>
                  <a:pt x="806245" y="368709"/>
                  <a:pt x="914400" y="363793"/>
                </a:cubicBezTo>
                <a:cubicBezTo>
                  <a:pt x="1022555" y="358877"/>
                  <a:pt x="1122516" y="355600"/>
                  <a:pt x="1209368" y="353961"/>
                </a:cubicBezTo>
                <a:cubicBezTo>
                  <a:pt x="1296220" y="352322"/>
                  <a:pt x="1347020" y="350684"/>
                  <a:pt x="1435510" y="353961"/>
                </a:cubicBezTo>
                <a:cubicBezTo>
                  <a:pt x="1524000" y="357238"/>
                  <a:pt x="1666568" y="365432"/>
                  <a:pt x="1740310" y="373625"/>
                </a:cubicBezTo>
                <a:cubicBezTo>
                  <a:pt x="1814052" y="381818"/>
                  <a:pt x="1877962" y="403122"/>
                  <a:pt x="1877962" y="403122"/>
                </a:cubicBezTo>
                <a:lnTo>
                  <a:pt x="1877962" y="403122"/>
                </a:lnTo>
              </a:path>
            </a:pathLst>
          </a:cu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>
            <a:off x="6502516" y="4003287"/>
            <a:ext cx="390293" cy="3456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4-Point Star 13"/>
          <p:cNvSpPr/>
          <p:nvPr/>
        </p:nvSpPr>
        <p:spPr>
          <a:xfrm>
            <a:off x="7681758" y="1412488"/>
            <a:ext cx="390293" cy="3456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4-Point Star 14"/>
          <p:cNvSpPr/>
          <p:nvPr/>
        </p:nvSpPr>
        <p:spPr>
          <a:xfrm>
            <a:off x="4321523" y="784303"/>
            <a:ext cx="390293" cy="3456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4-Point Star 15"/>
          <p:cNvSpPr/>
          <p:nvPr/>
        </p:nvSpPr>
        <p:spPr>
          <a:xfrm>
            <a:off x="2551345" y="3641919"/>
            <a:ext cx="390293" cy="3456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4-Point Star 16"/>
          <p:cNvSpPr/>
          <p:nvPr/>
        </p:nvSpPr>
        <p:spPr>
          <a:xfrm>
            <a:off x="3612996" y="4427034"/>
            <a:ext cx="390293" cy="3456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672683" y="1092820"/>
            <a:ext cx="1895707" cy="4683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13" grpId="0" animBg="1"/>
      <p:bldP spid="12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379" y="947853"/>
            <a:ext cx="7493621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sectors of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30413"/>
            <a:ext cx="2129025" cy="258532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LHC is composed of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eight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electricall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independent sectors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each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fed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from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 UA, an RR, a UJ and </a:t>
            </a:r>
            <a:r>
              <a:rPr lang="fr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sometimes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 USC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33816" y="1873405"/>
            <a:ext cx="8832384" cy="4372618"/>
            <a:chOff x="133816" y="1873405"/>
            <a:chExt cx="8832384" cy="4372618"/>
          </a:xfrm>
        </p:grpSpPr>
        <p:grpSp>
          <p:nvGrpSpPr>
            <p:cNvPr id="20" name="Group 19"/>
            <p:cNvGrpSpPr/>
            <p:nvPr/>
          </p:nvGrpSpPr>
          <p:grpSpPr>
            <a:xfrm>
              <a:off x="174625" y="1873405"/>
              <a:ext cx="8791575" cy="4327292"/>
              <a:chOff x="174625" y="1873405"/>
              <a:chExt cx="8791575" cy="4327292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74625" y="4983085"/>
                <a:ext cx="8791575" cy="1217612"/>
              </a:xfrm>
              <a:prstGeom prst="rect">
                <a:avLst/>
              </a:prstGeom>
              <a:ln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cxnSp>
            <p:nvCxnSpPr>
              <p:cNvPr id="15" name="Straight Arrow Connector 14"/>
              <p:cNvCxnSpPr/>
              <p:nvPr/>
            </p:nvCxnSpPr>
            <p:spPr>
              <a:xfrm rot="16200000" flipV="1">
                <a:off x="3780264" y="3155796"/>
                <a:ext cx="3044285" cy="479504"/>
              </a:xfrm>
              <a:prstGeom prst="straightConnector1">
                <a:avLst/>
              </a:prstGeom>
              <a:ln w="19050">
                <a:tailEnd type="arrow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33816" y="5876691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UA47</a:t>
              </a:r>
              <a:endPara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38337" y="1758178"/>
            <a:ext cx="3990396" cy="3688070"/>
            <a:chOff x="1938337" y="1758178"/>
            <a:chExt cx="3990396" cy="3688070"/>
          </a:xfrm>
        </p:grpSpPr>
        <p:grpSp>
          <p:nvGrpSpPr>
            <p:cNvPr id="25" name="Group 24"/>
            <p:cNvGrpSpPr/>
            <p:nvPr/>
          </p:nvGrpSpPr>
          <p:grpSpPr>
            <a:xfrm>
              <a:off x="1938337" y="1758178"/>
              <a:ext cx="3990396" cy="3688070"/>
              <a:chOff x="1938337" y="1758178"/>
              <a:chExt cx="3990396" cy="3688070"/>
            </a:xfrm>
          </p:grpSpPr>
          <p:cxnSp>
            <p:nvCxnSpPr>
              <p:cNvPr id="21" name="Straight Arrow Connector 20"/>
              <p:cNvCxnSpPr>
                <a:stCxn id="19" idx="0"/>
              </p:cNvCxnSpPr>
              <p:nvPr/>
            </p:nvCxnSpPr>
            <p:spPr>
              <a:xfrm rot="5400000" flipH="1" flipV="1">
                <a:off x="3835353" y="1517719"/>
                <a:ext cx="1852921" cy="2333839"/>
              </a:xfrm>
              <a:prstGeom prst="straightConnector1">
                <a:avLst/>
              </a:prstGeom>
              <a:ln w="19050">
                <a:tailEnd type="arrow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38337" y="3611098"/>
                <a:ext cx="3313113" cy="1835150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37" name="TextBox 36"/>
            <p:cNvSpPr txBox="1"/>
            <p:nvPr/>
          </p:nvSpPr>
          <p:spPr>
            <a:xfrm>
              <a:off x="4493939" y="407019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RR53</a:t>
              </a:r>
              <a:endPara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20708" y="1799067"/>
            <a:ext cx="3174067" cy="4334105"/>
            <a:chOff x="5820708" y="1799067"/>
            <a:chExt cx="3174067" cy="4334105"/>
          </a:xfrm>
        </p:grpSpPr>
        <p:grpSp>
          <p:nvGrpSpPr>
            <p:cNvPr id="35" name="Group 34"/>
            <p:cNvGrpSpPr/>
            <p:nvPr/>
          </p:nvGrpSpPr>
          <p:grpSpPr>
            <a:xfrm>
              <a:off x="5820708" y="1799067"/>
              <a:ext cx="3174067" cy="4334105"/>
              <a:chOff x="5820708" y="1799067"/>
              <a:chExt cx="3174067" cy="4334105"/>
            </a:xfrm>
          </p:grpSpPr>
          <p:pic>
            <p:nvPicPr>
              <p:cNvPr id="29700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0708" y="3144645"/>
                <a:ext cx="3174067" cy="2988527"/>
              </a:xfrm>
              <a:prstGeom prst="rect">
                <a:avLst/>
              </a:prstGeom>
              <a:ln>
                <a:headEnd/>
                <a:tailEnd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cxnSp>
            <p:nvCxnSpPr>
              <p:cNvPr id="33" name="Straight Arrow Connector 32"/>
              <p:cNvCxnSpPr>
                <a:stCxn id="29700" idx="0"/>
              </p:cNvCxnSpPr>
              <p:nvPr/>
            </p:nvCxnSpPr>
            <p:spPr>
              <a:xfrm rot="16200000" flipV="1">
                <a:off x="6266795" y="2003698"/>
                <a:ext cx="1345578" cy="936316"/>
              </a:xfrm>
              <a:prstGeom prst="straightConnector1">
                <a:avLst/>
              </a:prstGeom>
              <a:ln w="19050">
                <a:tailEnd type="arrow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7114475" y="441588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USC55</a:t>
              </a:r>
              <a:endPara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672683" y="1092820"/>
            <a:ext cx="1895707" cy="4683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379" y="947853"/>
            <a:ext cx="7493621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circuits of a sector of LHC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sp>
        <p:nvSpPr>
          <p:cNvPr id="23" name="Pie 22"/>
          <p:cNvSpPr/>
          <p:nvPr/>
        </p:nvSpPr>
        <p:spPr>
          <a:xfrm>
            <a:off x="1120878" y="1032387"/>
            <a:ext cx="8023122" cy="5309420"/>
          </a:xfrm>
          <a:prstGeom prst="pie">
            <a:avLst>
              <a:gd name="adj1" fmla="val 20291077"/>
              <a:gd name="adj2" fmla="val 176061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05" y="3788345"/>
            <a:ext cx="8592015" cy="7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1973766" y="4605454"/>
            <a:ext cx="1706136" cy="27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4.5 K</a:t>
            </a:r>
            <a:endParaRPr lang="en-GB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4341" y="4605454"/>
            <a:ext cx="1115122" cy="27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4.5 K</a:t>
            </a:r>
            <a:endParaRPr lang="en-GB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46808" y="4605454"/>
            <a:ext cx="3847171" cy="27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1.9 K</a:t>
            </a:r>
            <a:endParaRPr lang="en-GB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989" y="4605454"/>
            <a:ext cx="1550021" cy="278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1.9 K</a:t>
            </a:r>
            <a:endParaRPr lang="en-GB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3805" y="504035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157 circuits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86186" y="504035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6 circuits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00508" y="504035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14 circuits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069" y="504035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13 circuits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3170" y="5542155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Totalling 190 circuits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72683" y="1092820"/>
            <a:ext cx="1895707" cy="4683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587" y="1260086"/>
            <a:ext cx="3222101" cy="4739269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electrical</a:t>
            </a:r>
            <a:r>
              <a:rPr lang="fr-CH" dirty="0" smtClean="0"/>
              <a:t> </a:t>
            </a:r>
            <a:r>
              <a:rPr lang="fr-CH" dirty="0" err="1" smtClean="0"/>
              <a:t>subsectors</a:t>
            </a:r>
            <a:r>
              <a:rPr lang="fr-CH" dirty="0" smtClean="0"/>
              <a:t> of an LHC </a:t>
            </a:r>
            <a:r>
              <a:rPr lang="fr-CH" dirty="0" err="1" smtClean="0"/>
              <a:t>sector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48BC7-4E35-4494-AD1E-CD52997EA5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Roberto Saban – Academic Training Lecture 1 – Why LHC Hardware Commissioning?</a:t>
            </a:r>
            <a:endParaRPr lang="en-US" dirty="0"/>
          </a:p>
        </p:txBody>
      </p:sp>
      <p:pic>
        <p:nvPicPr>
          <p:cNvPr id="7" name="Picture 9" descr="all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620" y="1728577"/>
            <a:ext cx="7343018" cy="45851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05" y="944784"/>
            <a:ext cx="8592015" cy="7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2988</Words>
  <Application>Microsoft Office PowerPoint</Application>
  <PresentationFormat>On-screen Show (4:3)</PresentationFormat>
  <Paragraphs>700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Trebuchet MS</vt:lpstr>
      <vt:lpstr>Georgia</vt:lpstr>
      <vt:lpstr>Wingdings 2</vt:lpstr>
      <vt:lpstr>Wingdings</vt:lpstr>
      <vt:lpstr>Times New Roman</vt:lpstr>
      <vt:lpstr>Lucida Sans</vt:lpstr>
      <vt:lpstr>Verdana</vt:lpstr>
      <vt:lpstr>Calibri</vt:lpstr>
      <vt:lpstr>Office Theme</vt:lpstr>
      <vt:lpstr>Chart</vt:lpstr>
      <vt:lpstr>Document</vt:lpstr>
      <vt:lpstr>Commissioning of the LHC superconducting magnets systems:  Why an LHC Hardware Commissioning?  Specificity and complexity of this machine</vt:lpstr>
      <vt:lpstr>The prototype test String 2</vt:lpstr>
      <vt:lpstr>experience</vt:lpstr>
      <vt:lpstr>the mandate</vt:lpstr>
      <vt:lpstr>commissioning the superconducting circuits</vt:lpstr>
      <vt:lpstr>the sectors of LHC</vt:lpstr>
      <vt:lpstr>the sectors of LHC</vt:lpstr>
      <vt:lpstr>the circuits of a sector of LHC</vt:lpstr>
      <vt:lpstr>the electrical subsectors of an LHC sector</vt:lpstr>
      <vt:lpstr>the superconducting magnets</vt:lpstr>
      <vt:lpstr>the dipole circuit</vt:lpstr>
      <vt:lpstr>the quench detection system</vt:lpstr>
      <vt:lpstr>what needs to be tested for the cryogenic system</vt:lpstr>
      <vt:lpstr>the cooling scheme</vt:lpstr>
      <vt:lpstr>Helium II in the LHC</vt:lpstr>
      <vt:lpstr>what needs to be tested for the power converters</vt:lpstr>
      <vt:lpstr>the superconducting circuits: the inventory</vt:lpstr>
      <vt:lpstr>the methodology</vt:lpstr>
      <vt:lpstr>the methodology  for the test procedures &amp;  automation of procedures and analysis</vt:lpstr>
      <vt:lpstr>the methodology  for the test procedures &amp;  automation of procedures and analysis</vt:lpstr>
      <vt:lpstr>the methodology  for the test procedures &amp;  automation of procedures and analysis</vt:lpstr>
      <vt:lpstr>automation of procedures</vt:lpstr>
      <vt:lpstr>computer assisted analysis</vt:lpstr>
      <vt:lpstr>quality control</vt:lpstr>
      <vt:lpstr>real-time follow up of tests</vt:lpstr>
      <vt:lpstr>standard technologies </vt:lpstr>
      <vt:lpstr>the short circuit tests</vt:lpstr>
      <vt:lpstr>the short circuit tests</vt:lpstr>
      <vt:lpstr>the short circuit tests</vt:lpstr>
      <vt:lpstr>the short circuit tests</vt:lpstr>
      <vt:lpstr>support to operation: infrastructure systems</vt:lpstr>
      <vt:lpstr>Access safety and control systems</vt:lpstr>
      <vt:lpstr>coupling and interdependencies of the systems</vt:lpstr>
      <vt:lpstr>interdependencies of the systems</vt:lpstr>
      <vt:lpstr>Geographical distribution</vt:lpstr>
      <vt:lpstr>Software for operation, controls and diagnostics</vt:lpstr>
      <vt:lpstr>... in summary</vt:lpstr>
      <vt:lpstr>... in summary</vt:lpstr>
      <vt:lpstr>the superconducting circuits but also all the other systems</vt:lpstr>
      <vt:lpstr>... where are we today cool down status</vt:lpstr>
      <vt:lpstr>... where are we today cool down status</vt:lpstr>
      <vt:lpstr>... where are we today powering tests of sector 56</vt:lpstr>
      <vt:lpstr>... where are we today powering tests of sector 56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report of the hardware commissioning activities</dc:title>
  <dc:creator>Roberto Saban</dc:creator>
  <cp:lastModifiedBy>Monika</cp:lastModifiedBy>
  <cp:revision>691</cp:revision>
  <dcterms:created xsi:type="dcterms:W3CDTF">2007-06-13T08:16:34Z</dcterms:created>
  <dcterms:modified xsi:type="dcterms:W3CDTF">2010-08-03T08:58:42Z</dcterms:modified>
</cp:coreProperties>
</file>