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2" r:id="rId3"/>
    <p:sldId id="308" r:id="rId4"/>
    <p:sldId id="267" r:id="rId5"/>
    <p:sldId id="261" r:id="rId6"/>
    <p:sldId id="260" r:id="rId7"/>
    <p:sldId id="263" r:id="rId8"/>
    <p:sldId id="264" r:id="rId9"/>
    <p:sldId id="265" r:id="rId10"/>
    <p:sldId id="312" r:id="rId11"/>
    <p:sldId id="309" r:id="rId12"/>
    <p:sldId id="273" r:id="rId13"/>
    <p:sldId id="268" r:id="rId14"/>
    <p:sldId id="302" r:id="rId15"/>
    <p:sldId id="281" r:id="rId16"/>
    <p:sldId id="271" r:id="rId17"/>
    <p:sldId id="274" r:id="rId18"/>
    <p:sldId id="278" r:id="rId19"/>
    <p:sldId id="279" r:id="rId20"/>
    <p:sldId id="280" r:id="rId21"/>
    <p:sldId id="284" r:id="rId22"/>
    <p:sldId id="285" r:id="rId23"/>
    <p:sldId id="300" r:id="rId24"/>
    <p:sldId id="297" r:id="rId25"/>
    <p:sldId id="286" r:id="rId26"/>
    <p:sldId id="291" r:id="rId27"/>
    <p:sldId id="288" r:id="rId28"/>
    <p:sldId id="303" r:id="rId29"/>
    <p:sldId id="293" r:id="rId30"/>
    <p:sldId id="289" r:id="rId31"/>
    <p:sldId id="310" r:id="rId32"/>
    <p:sldId id="305" r:id="rId33"/>
    <p:sldId id="290" r:id="rId34"/>
    <p:sldId id="311" r:id="rId35"/>
    <p:sldId id="266" r:id="rId36"/>
    <p:sldId id="292" r:id="rId37"/>
    <p:sldId id="287" r:id="rId38"/>
    <p:sldId id="257" r:id="rId39"/>
    <p:sldId id="307" r:id="rId4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9D9D61"/>
    <a:srgbClr val="FF66FF"/>
    <a:srgbClr val="CC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5" autoAdjust="0"/>
    <p:restoredTop sz="76795" autoAdjust="0"/>
  </p:normalViewPr>
  <p:slideViewPr>
    <p:cSldViewPr>
      <p:cViewPr varScale="1">
        <p:scale>
          <a:sx n="60" d="100"/>
          <a:sy n="60" d="100"/>
        </p:scale>
        <p:origin x="-142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22341-0086-46EE-A8BF-9EC336E9AD8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sl-SI"/>
        </a:p>
      </dgm:t>
    </dgm:pt>
    <dgm:pt modelId="{BDED928E-B04F-4055-AB69-CE28B536748A}">
      <dgm:prSet phldrT="[Text]"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sl-SI" sz="2000" dirty="0" smtClean="0">
            <a:solidFill>
              <a:schemeClr val="tx1"/>
            </a:solidFill>
          </a:endParaRPr>
        </a:p>
        <a:p>
          <a:pPr marL="0" marR="0" indent="0" algn="ctr" defTabSz="914400" eaLnBrk="1" fontAlgn="auto" latinLnBrk="0" hangingPunct="1">
            <a:lnSpc>
              <a:spcPct val="100000"/>
            </a:lnSpc>
            <a:spcBef>
              <a:spcPts val="0"/>
            </a:spcBef>
            <a:spcAft>
              <a:spcPts val="0"/>
            </a:spcAft>
            <a:buClrTx/>
            <a:buSzTx/>
            <a:buFontTx/>
            <a:buNone/>
            <a:tabLst/>
            <a:defRPr/>
          </a:pPr>
          <a:r>
            <a:rPr lang="sl-SI" sz="2000" dirty="0" smtClean="0">
              <a:solidFill>
                <a:schemeClr val="tx1"/>
              </a:solidFill>
            </a:rPr>
            <a:t>SOCIOEKONOMSKE MERE</a:t>
          </a:r>
        </a:p>
        <a:p>
          <a:endParaRPr lang="sl-SI" sz="1400" dirty="0"/>
        </a:p>
      </dgm:t>
    </dgm:pt>
    <dgm:pt modelId="{5FF79F6D-F750-41DB-9CAE-EC81CAA07E5B}" type="parTrans" cxnId="{ECB12B12-0E0D-4546-B4D1-C527104B9FD0}">
      <dgm:prSet/>
      <dgm:spPr/>
      <dgm:t>
        <a:bodyPr/>
        <a:lstStyle/>
        <a:p>
          <a:endParaRPr lang="sl-SI"/>
        </a:p>
      </dgm:t>
    </dgm:pt>
    <dgm:pt modelId="{434D72CF-DE1A-41C7-A790-E2C477145FD2}" type="sibTrans" cxnId="{ECB12B12-0E0D-4546-B4D1-C527104B9FD0}">
      <dgm:prSet/>
      <dgm:spPr/>
      <dgm:t>
        <a:bodyPr/>
        <a:lstStyle/>
        <a:p>
          <a:endParaRPr lang="sl-SI"/>
        </a:p>
      </dgm:t>
    </dgm:pt>
    <dgm:pt modelId="{EA238067-908B-4EAB-8C34-88E4ED095B93}">
      <dgm:prSet phldrT="[Text]"/>
      <dgm:spPr/>
      <dgm:t>
        <a:bodyPr/>
        <a:lstStyle/>
        <a:p>
          <a:pPr defTabSz="1377950">
            <a:lnSpc>
              <a:spcPct val="90000"/>
            </a:lnSpc>
            <a:spcBef>
              <a:spcPct val="0"/>
            </a:spcBef>
            <a:spcAft>
              <a:spcPct val="35000"/>
            </a:spcAft>
          </a:pPr>
          <a:endParaRPr lang="sl-SI" dirty="0"/>
        </a:p>
      </dgm:t>
    </dgm:pt>
    <dgm:pt modelId="{D30BA250-23D2-4AF2-BCB9-060D70DE6B87}" type="parTrans" cxnId="{947F727A-760D-4333-A237-E6B0235DF44D}">
      <dgm:prSet/>
      <dgm:spPr/>
      <dgm:t>
        <a:bodyPr/>
        <a:lstStyle/>
        <a:p>
          <a:endParaRPr lang="sl-SI"/>
        </a:p>
      </dgm:t>
    </dgm:pt>
    <dgm:pt modelId="{21E20DC0-B419-4E7A-8C81-D2C1432C16EE}" type="sibTrans" cxnId="{947F727A-760D-4333-A237-E6B0235DF44D}">
      <dgm:prSet/>
      <dgm:spPr/>
      <dgm:t>
        <a:bodyPr/>
        <a:lstStyle/>
        <a:p>
          <a:endParaRPr lang="sl-SI"/>
        </a:p>
      </dgm:t>
    </dgm:pt>
    <dgm:pt modelId="{850A97B1-B40F-46CF-B8E4-765FE512202D}">
      <dgm:prSet phldrT="[Text]" phldr="1"/>
      <dgm:spPr/>
      <dgm:t>
        <a:bodyPr/>
        <a:lstStyle/>
        <a:p>
          <a:endParaRPr lang="sl-SI"/>
        </a:p>
      </dgm:t>
    </dgm:pt>
    <dgm:pt modelId="{D7414129-35BF-4B4C-81C6-C43DA569750B}" type="parTrans" cxnId="{3E9E0086-4C7B-433B-844C-0469A87258D0}">
      <dgm:prSet/>
      <dgm:spPr/>
      <dgm:t>
        <a:bodyPr/>
        <a:lstStyle/>
        <a:p>
          <a:endParaRPr lang="sl-SI"/>
        </a:p>
      </dgm:t>
    </dgm:pt>
    <dgm:pt modelId="{2E17CA14-2E45-4EF5-B54F-5D198EBA85B6}" type="sibTrans" cxnId="{3E9E0086-4C7B-433B-844C-0469A87258D0}">
      <dgm:prSet/>
      <dgm:spPr/>
      <dgm:t>
        <a:bodyPr/>
        <a:lstStyle/>
        <a:p>
          <a:endParaRPr lang="sl-SI"/>
        </a:p>
      </dgm:t>
    </dgm:pt>
    <dgm:pt modelId="{7D225782-13D6-4914-B9B6-753EFDC0B5A6}">
      <dgm:prSet phldrT="[Text]" custT="1"/>
      <dgm:spPr/>
      <dgm:t>
        <a:bodyPr/>
        <a:lstStyle/>
        <a:p>
          <a:r>
            <a:rPr lang="sl-SI" sz="2000" dirty="0" smtClean="0"/>
            <a:t>SOCIOMETRIČNE MERE</a:t>
          </a:r>
          <a:endParaRPr lang="sl-SI" sz="2000" dirty="0"/>
        </a:p>
      </dgm:t>
    </dgm:pt>
    <dgm:pt modelId="{3A43792D-FFA7-4A91-8A3A-347FAA2DD87A}" type="parTrans" cxnId="{E5743C0F-2D1C-4031-9F34-2A9E424456A0}">
      <dgm:prSet/>
      <dgm:spPr/>
      <dgm:t>
        <a:bodyPr/>
        <a:lstStyle/>
        <a:p>
          <a:endParaRPr lang="sl-SI"/>
        </a:p>
      </dgm:t>
    </dgm:pt>
    <dgm:pt modelId="{C5C49548-286A-45F3-9F52-9C54901CF09E}" type="sibTrans" cxnId="{E5743C0F-2D1C-4031-9F34-2A9E424456A0}">
      <dgm:prSet/>
      <dgm:spPr/>
      <dgm:t>
        <a:bodyPr/>
        <a:lstStyle/>
        <a:p>
          <a:endParaRPr lang="sl-SI"/>
        </a:p>
      </dgm:t>
    </dgm:pt>
    <dgm:pt modelId="{67FD04E0-4B60-4609-8A80-8A11292AC745}">
      <dgm:prSet phldrT="[Text]" phldr="1"/>
      <dgm:spPr/>
      <dgm:t>
        <a:bodyPr/>
        <a:lstStyle/>
        <a:p>
          <a:endParaRPr lang="sl-SI"/>
        </a:p>
      </dgm:t>
    </dgm:pt>
    <dgm:pt modelId="{0A1A2D40-F252-44EA-B5F8-CE2BE9ADDE4A}" type="parTrans" cxnId="{79CD3EC7-9449-4C4C-8F4E-1A75D6D7A73E}">
      <dgm:prSet/>
      <dgm:spPr/>
      <dgm:t>
        <a:bodyPr/>
        <a:lstStyle/>
        <a:p>
          <a:endParaRPr lang="sl-SI"/>
        </a:p>
      </dgm:t>
    </dgm:pt>
    <dgm:pt modelId="{77B4667D-F9E7-4B30-8DA7-1D78BD3BEC93}" type="sibTrans" cxnId="{79CD3EC7-9449-4C4C-8F4E-1A75D6D7A73E}">
      <dgm:prSet/>
      <dgm:spPr/>
      <dgm:t>
        <a:bodyPr/>
        <a:lstStyle/>
        <a:p>
          <a:endParaRPr lang="sl-SI"/>
        </a:p>
      </dgm:t>
    </dgm:pt>
    <dgm:pt modelId="{318AF9F3-43EE-4563-A59B-1787174CBAF9}">
      <dgm:prSet phldrT="[Text]" phldr="1"/>
      <dgm:spPr/>
      <dgm:t>
        <a:bodyPr/>
        <a:lstStyle/>
        <a:p>
          <a:endParaRPr lang="sl-SI"/>
        </a:p>
      </dgm:t>
    </dgm:pt>
    <dgm:pt modelId="{6024C4EC-77F6-4C1F-977A-28E41B7F54B5}" type="parTrans" cxnId="{F0802A9E-D23F-420B-BE08-A8ABD8B71F15}">
      <dgm:prSet/>
      <dgm:spPr/>
      <dgm:t>
        <a:bodyPr/>
        <a:lstStyle/>
        <a:p>
          <a:endParaRPr lang="sl-SI"/>
        </a:p>
      </dgm:t>
    </dgm:pt>
    <dgm:pt modelId="{BAC037BA-3E8C-42A9-9FDB-AC8FAFCF4AA0}" type="sibTrans" cxnId="{F0802A9E-D23F-420B-BE08-A8ABD8B71F15}">
      <dgm:prSet/>
      <dgm:spPr/>
      <dgm:t>
        <a:bodyPr/>
        <a:lstStyle/>
        <a:p>
          <a:endParaRPr lang="sl-SI"/>
        </a:p>
      </dgm:t>
    </dgm:pt>
    <dgm:pt modelId="{68AEF4D8-601A-438D-A470-92D86E999DDD}">
      <dgm:prSet phldrT="[Text]" phldr="1"/>
      <dgm:spPr/>
      <dgm:t>
        <a:bodyPr/>
        <a:lstStyle/>
        <a:p>
          <a:endParaRPr lang="sl-SI" dirty="0"/>
        </a:p>
      </dgm:t>
    </dgm:pt>
    <dgm:pt modelId="{F4F599C2-AA8D-4D9D-90E6-EA05245A3BA9}" type="parTrans" cxnId="{2CECFAEA-F7C3-43C9-A412-B69CBA3E0056}">
      <dgm:prSet/>
      <dgm:spPr/>
      <dgm:t>
        <a:bodyPr/>
        <a:lstStyle/>
        <a:p>
          <a:endParaRPr lang="sl-SI"/>
        </a:p>
      </dgm:t>
    </dgm:pt>
    <dgm:pt modelId="{A778DA02-F0C4-45AF-8036-1FF1CE18294D}" type="sibTrans" cxnId="{2CECFAEA-F7C3-43C9-A412-B69CBA3E0056}">
      <dgm:prSet/>
      <dgm:spPr/>
      <dgm:t>
        <a:bodyPr/>
        <a:lstStyle/>
        <a:p>
          <a:endParaRPr lang="sl-SI"/>
        </a:p>
      </dgm:t>
    </dgm:pt>
    <dgm:pt modelId="{A0A65DE6-CF30-4F3F-A784-D371C04B8E95}">
      <dgm:prSet/>
      <dgm:spPr/>
      <dgm:t>
        <a:bodyPr/>
        <a:lstStyle/>
        <a:p>
          <a:endParaRPr lang="sl-SI"/>
        </a:p>
      </dgm:t>
    </dgm:pt>
    <dgm:pt modelId="{14D214B0-EBBB-4A9A-96D5-EA746A8EB9DB}" type="parTrans" cxnId="{1B12AAA6-02A1-48BB-853F-6485673F2330}">
      <dgm:prSet/>
      <dgm:spPr/>
      <dgm:t>
        <a:bodyPr/>
        <a:lstStyle/>
        <a:p>
          <a:endParaRPr lang="sl-SI"/>
        </a:p>
      </dgm:t>
    </dgm:pt>
    <dgm:pt modelId="{994DC739-94B3-49FD-838A-FC22AC9A54B6}" type="sibTrans" cxnId="{1B12AAA6-02A1-48BB-853F-6485673F2330}">
      <dgm:prSet/>
      <dgm:spPr/>
      <dgm:t>
        <a:bodyPr/>
        <a:lstStyle/>
        <a:p>
          <a:endParaRPr lang="sl-SI"/>
        </a:p>
      </dgm:t>
    </dgm:pt>
    <dgm:pt modelId="{49BF054F-0868-4411-812D-AE17D13D9835}" type="pres">
      <dgm:prSet presAssocID="{97322341-0086-46EE-A8BF-9EC336E9AD82}" presName="outerComposite" presStyleCnt="0">
        <dgm:presLayoutVars>
          <dgm:chMax val="2"/>
          <dgm:animLvl val="lvl"/>
          <dgm:resizeHandles val="exact"/>
        </dgm:presLayoutVars>
      </dgm:prSet>
      <dgm:spPr/>
      <dgm:t>
        <a:bodyPr/>
        <a:lstStyle/>
        <a:p>
          <a:endParaRPr lang="sl-SI"/>
        </a:p>
      </dgm:t>
    </dgm:pt>
    <dgm:pt modelId="{A793CE9D-DCCD-4B81-A82C-78494E7B7F21}" type="pres">
      <dgm:prSet presAssocID="{97322341-0086-46EE-A8BF-9EC336E9AD82}" presName="dummyMaxCanvas" presStyleCnt="0"/>
      <dgm:spPr/>
    </dgm:pt>
    <dgm:pt modelId="{10841264-5D35-4E6D-8633-8024DC7254DF}" type="pres">
      <dgm:prSet presAssocID="{97322341-0086-46EE-A8BF-9EC336E9AD82}" presName="parentComposite" presStyleCnt="0"/>
      <dgm:spPr/>
    </dgm:pt>
    <dgm:pt modelId="{1C648BC2-B2D6-4970-91FB-E8579EEEA659}" type="pres">
      <dgm:prSet presAssocID="{97322341-0086-46EE-A8BF-9EC336E9AD82}" presName="parent1" presStyleLbl="alignAccFollowNode1" presStyleIdx="0" presStyleCnt="4" custScaleX="139981">
        <dgm:presLayoutVars>
          <dgm:chMax val="4"/>
        </dgm:presLayoutVars>
      </dgm:prSet>
      <dgm:spPr/>
      <dgm:t>
        <a:bodyPr/>
        <a:lstStyle/>
        <a:p>
          <a:endParaRPr lang="sl-SI"/>
        </a:p>
      </dgm:t>
    </dgm:pt>
    <dgm:pt modelId="{C4317801-B1DC-4202-B406-790A8995E10D}" type="pres">
      <dgm:prSet presAssocID="{97322341-0086-46EE-A8BF-9EC336E9AD82}" presName="parent2" presStyleLbl="alignAccFollowNode1" presStyleIdx="1" presStyleCnt="4" custScaleX="136171">
        <dgm:presLayoutVars>
          <dgm:chMax val="4"/>
        </dgm:presLayoutVars>
      </dgm:prSet>
      <dgm:spPr/>
      <dgm:t>
        <a:bodyPr/>
        <a:lstStyle/>
        <a:p>
          <a:endParaRPr lang="sl-SI"/>
        </a:p>
      </dgm:t>
    </dgm:pt>
    <dgm:pt modelId="{B35D8A5A-FC95-40B1-8D0B-1A6C5115697B}" type="pres">
      <dgm:prSet presAssocID="{97322341-0086-46EE-A8BF-9EC336E9AD82}" presName="childrenComposite" presStyleCnt="0"/>
      <dgm:spPr/>
    </dgm:pt>
    <dgm:pt modelId="{B7372971-8B89-424F-9246-F93733BD28FF}" type="pres">
      <dgm:prSet presAssocID="{97322341-0086-46EE-A8BF-9EC336E9AD82}" presName="dummyMaxCanvas_ChildArea" presStyleCnt="0"/>
      <dgm:spPr/>
    </dgm:pt>
    <dgm:pt modelId="{D997F131-401C-422D-B039-BC33392D0419}" type="pres">
      <dgm:prSet presAssocID="{97322341-0086-46EE-A8BF-9EC336E9AD82}" presName="fulcrum" presStyleLbl="alignAccFollowNode1" presStyleIdx="2" presStyleCnt="4"/>
      <dgm:spPr/>
    </dgm:pt>
    <dgm:pt modelId="{6BC37B22-07B0-4CC1-9D9C-F52F4824EB83}" type="pres">
      <dgm:prSet presAssocID="{97322341-0086-46EE-A8BF-9EC336E9AD82}" presName="balance_24" presStyleLbl="alignAccFollowNode1" presStyleIdx="3" presStyleCnt="4">
        <dgm:presLayoutVars>
          <dgm:bulletEnabled val="1"/>
        </dgm:presLayoutVars>
      </dgm:prSet>
      <dgm:spPr/>
    </dgm:pt>
    <dgm:pt modelId="{42E367E9-BE49-47DF-9E6B-B0B4A2EAB835}" type="pres">
      <dgm:prSet presAssocID="{97322341-0086-46EE-A8BF-9EC336E9AD82}" presName="right_24_1" presStyleLbl="node1" presStyleIdx="0" presStyleCnt="6">
        <dgm:presLayoutVars>
          <dgm:bulletEnabled val="1"/>
        </dgm:presLayoutVars>
      </dgm:prSet>
      <dgm:spPr/>
      <dgm:t>
        <a:bodyPr/>
        <a:lstStyle/>
        <a:p>
          <a:endParaRPr lang="sl-SI"/>
        </a:p>
      </dgm:t>
    </dgm:pt>
    <dgm:pt modelId="{46400607-B50F-4B68-A510-7FD2147B38CF}" type="pres">
      <dgm:prSet presAssocID="{97322341-0086-46EE-A8BF-9EC336E9AD82}" presName="right_24_2" presStyleLbl="node1" presStyleIdx="1" presStyleCnt="6">
        <dgm:presLayoutVars>
          <dgm:bulletEnabled val="1"/>
        </dgm:presLayoutVars>
      </dgm:prSet>
      <dgm:spPr/>
      <dgm:t>
        <a:bodyPr/>
        <a:lstStyle/>
        <a:p>
          <a:endParaRPr lang="sl-SI"/>
        </a:p>
      </dgm:t>
    </dgm:pt>
    <dgm:pt modelId="{E5B7764F-788E-4610-835D-F4D4721BD5B7}" type="pres">
      <dgm:prSet presAssocID="{97322341-0086-46EE-A8BF-9EC336E9AD82}" presName="right_24_3" presStyleLbl="node1" presStyleIdx="2" presStyleCnt="6">
        <dgm:presLayoutVars>
          <dgm:bulletEnabled val="1"/>
        </dgm:presLayoutVars>
      </dgm:prSet>
      <dgm:spPr/>
      <dgm:t>
        <a:bodyPr/>
        <a:lstStyle/>
        <a:p>
          <a:endParaRPr lang="sl-SI"/>
        </a:p>
      </dgm:t>
    </dgm:pt>
    <dgm:pt modelId="{06E804B6-26D8-48B1-BCBF-14AD0B9BCDD1}" type="pres">
      <dgm:prSet presAssocID="{97322341-0086-46EE-A8BF-9EC336E9AD82}" presName="right_24_4" presStyleLbl="node1" presStyleIdx="3" presStyleCnt="6">
        <dgm:presLayoutVars>
          <dgm:bulletEnabled val="1"/>
        </dgm:presLayoutVars>
      </dgm:prSet>
      <dgm:spPr/>
      <dgm:t>
        <a:bodyPr/>
        <a:lstStyle/>
        <a:p>
          <a:endParaRPr lang="sl-SI"/>
        </a:p>
      </dgm:t>
    </dgm:pt>
    <dgm:pt modelId="{AC912F25-0AD1-4D8C-BFEB-06CB4363BEFF}" type="pres">
      <dgm:prSet presAssocID="{97322341-0086-46EE-A8BF-9EC336E9AD82}" presName="left_24_1" presStyleLbl="node1" presStyleIdx="4" presStyleCnt="6">
        <dgm:presLayoutVars>
          <dgm:bulletEnabled val="1"/>
        </dgm:presLayoutVars>
      </dgm:prSet>
      <dgm:spPr/>
      <dgm:t>
        <a:bodyPr/>
        <a:lstStyle/>
        <a:p>
          <a:endParaRPr lang="sl-SI"/>
        </a:p>
      </dgm:t>
    </dgm:pt>
    <dgm:pt modelId="{9153C14C-ED12-45F4-AFAD-9B8BE4FA4C17}" type="pres">
      <dgm:prSet presAssocID="{97322341-0086-46EE-A8BF-9EC336E9AD82}" presName="left_24_2" presStyleLbl="node1" presStyleIdx="5" presStyleCnt="6">
        <dgm:presLayoutVars>
          <dgm:bulletEnabled val="1"/>
        </dgm:presLayoutVars>
      </dgm:prSet>
      <dgm:spPr/>
      <dgm:t>
        <a:bodyPr/>
        <a:lstStyle/>
        <a:p>
          <a:endParaRPr lang="sl-SI"/>
        </a:p>
      </dgm:t>
    </dgm:pt>
  </dgm:ptLst>
  <dgm:cxnLst>
    <dgm:cxn modelId="{79CD3EC7-9449-4C4C-8F4E-1A75D6D7A73E}" srcId="{7D225782-13D6-4914-B9B6-753EFDC0B5A6}" destId="{67FD04E0-4B60-4609-8A80-8A11292AC745}" srcOrd="0" destOrd="0" parTransId="{0A1A2D40-F252-44EA-B5F8-CE2BE9ADDE4A}" sibTransId="{77B4667D-F9E7-4B30-8DA7-1D78BD3BEC93}"/>
    <dgm:cxn modelId="{ABF5230F-442C-4783-A993-68EB8E431C8E}" type="presOf" srcId="{67FD04E0-4B60-4609-8A80-8A11292AC745}" destId="{42E367E9-BE49-47DF-9E6B-B0B4A2EAB835}" srcOrd="0" destOrd="0" presId="urn:microsoft.com/office/officeart/2005/8/layout/balance1"/>
    <dgm:cxn modelId="{5792A831-E3EF-4B5D-AB6A-98842A966B0A}" type="presOf" srcId="{850A97B1-B40F-46CF-B8E4-765FE512202D}" destId="{9153C14C-ED12-45F4-AFAD-9B8BE4FA4C17}" srcOrd="0" destOrd="0" presId="urn:microsoft.com/office/officeart/2005/8/layout/balance1"/>
    <dgm:cxn modelId="{56382580-C45E-44BF-A34F-BDA208D0F4BB}" type="presOf" srcId="{7D225782-13D6-4914-B9B6-753EFDC0B5A6}" destId="{C4317801-B1DC-4202-B406-790A8995E10D}" srcOrd="0" destOrd="0" presId="urn:microsoft.com/office/officeart/2005/8/layout/balance1"/>
    <dgm:cxn modelId="{E5743C0F-2D1C-4031-9F34-2A9E424456A0}" srcId="{97322341-0086-46EE-A8BF-9EC336E9AD82}" destId="{7D225782-13D6-4914-B9B6-753EFDC0B5A6}" srcOrd="1" destOrd="0" parTransId="{3A43792D-FFA7-4A91-8A3A-347FAA2DD87A}" sibTransId="{C5C49548-286A-45F3-9F52-9C54901CF09E}"/>
    <dgm:cxn modelId="{947F727A-760D-4333-A237-E6B0235DF44D}" srcId="{BDED928E-B04F-4055-AB69-CE28B536748A}" destId="{EA238067-908B-4EAB-8C34-88E4ED095B93}" srcOrd="0" destOrd="0" parTransId="{D30BA250-23D2-4AF2-BCB9-060D70DE6B87}" sibTransId="{21E20DC0-B419-4E7A-8C81-D2C1432C16EE}"/>
    <dgm:cxn modelId="{F8FBE475-0455-4994-A768-F22687849EE0}" type="presOf" srcId="{318AF9F3-43EE-4563-A59B-1787174CBAF9}" destId="{46400607-B50F-4B68-A510-7FD2147B38CF}" srcOrd="0" destOrd="0" presId="urn:microsoft.com/office/officeart/2005/8/layout/balance1"/>
    <dgm:cxn modelId="{2CECFAEA-F7C3-43C9-A412-B69CBA3E0056}" srcId="{7D225782-13D6-4914-B9B6-753EFDC0B5A6}" destId="{68AEF4D8-601A-438D-A470-92D86E999DDD}" srcOrd="2" destOrd="0" parTransId="{F4F599C2-AA8D-4D9D-90E6-EA05245A3BA9}" sibTransId="{A778DA02-F0C4-45AF-8036-1FF1CE18294D}"/>
    <dgm:cxn modelId="{FA55862C-E23E-4030-A8AB-3732D78233E9}" type="presOf" srcId="{BDED928E-B04F-4055-AB69-CE28B536748A}" destId="{1C648BC2-B2D6-4970-91FB-E8579EEEA659}" srcOrd="0" destOrd="0" presId="urn:microsoft.com/office/officeart/2005/8/layout/balance1"/>
    <dgm:cxn modelId="{A7520469-EA6F-4ED0-9011-F922A5877076}" type="presOf" srcId="{68AEF4D8-601A-438D-A470-92D86E999DDD}" destId="{E5B7764F-788E-4610-835D-F4D4721BD5B7}" srcOrd="0" destOrd="0" presId="urn:microsoft.com/office/officeart/2005/8/layout/balance1"/>
    <dgm:cxn modelId="{ECB12B12-0E0D-4546-B4D1-C527104B9FD0}" srcId="{97322341-0086-46EE-A8BF-9EC336E9AD82}" destId="{BDED928E-B04F-4055-AB69-CE28B536748A}" srcOrd="0" destOrd="0" parTransId="{5FF79F6D-F750-41DB-9CAE-EC81CAA07E5B}" sibTransId="{434D72CF-DE1A-41C7-A790-E2C477145FD2}"/>
    <dgm:cxn modelId="{3E9E0086-4C7B-433B-844C-0469A87258D0}" srcId="{BDED928E-B04F-4055-AB69-CE28B536748A}" destId="{850A97B1-B40F-46CF-B8E4-765FE512202D}" srcOrd="1" destOrd="0" parTransId="{D7414129-35BF-4B4C-81C6-C43DA569750B}" sibTransId="{2E17CA14-2E45-4EF5-B54F-5D198EBA85B6}"/>
    <dgm:cxn modelId="{D17FCB01-91B3-4648-8F41-825ED6727317}" type="presOf" srcId="{A0A65DE6-CF30-4F3F-A784-D371C04B8E95}" destId="{06E804B6-26D8-48B1-BCBF-14AD0B9BCDD1}" srcOrd="0" destOrd="0" presId="urn:microsoft.com/office/officeart/2005/8/layout/balance1"/>
    <dgm:cxn modelId="{1B12AAA6-02A1-48BB-853F-6485673F2330}" srcId="{7D225782-13D6-4914-B9B6-753EFDC0B5A6}" destId="{A0A65DE6-CF30-4F3F-A784-D371C04B8E95}" srcOrd="3" destOrd="0" parTransId="{14D214B0-EBBB-4A9A-96D5-EA746A8EB9DB}" sibTransId="{994DC739-94B3-49FD-838A-FC22AC9A54B6}"/>
    <dgm:cxn modelId="{F0802A9E-D23F-420B-BE08-A8ABD8B71F15}" srcId="{7D225782-13D6-4914-B9B6-753EFDC0B5A6}" destId="{318AF9F3-43EE-4563-A59B-1787174CBAF9}" srcOrd="1" destOrd="0" parTransId="{6024C4EC-77F6-4C1F-977A-28E41B7F54B5}" sibTransId="{BAC037BA-3E8C-42A9-9FDB-AC8FAFCF4AA0}"/>
    <dgm:cxn modelId="{5C8C3DC2-8882-48BA-95AC-11EBFC562407}" type="presOf" srcId="{EA238067-908B-4EAB-8C34-88E4ED095B93}" destId="{AC912F25-0AD1-4D8C-BFEB-06CB4363BEFF}" srcOrd="0" destOrd="0" presId="urn:microsoft.com/office/officeart/2005/8/layout/balance1"/>
    <dgm:cxn modelId="{AE95729E-43BC-431D-999C-5BC5CCFFD305}" type="presOf" srcId="{97322341-0086-46EE-A8BF-9EC336E9AD82}" destId="{49BF054F-0868-4411-812D-AE17D13D9835}" srcOrd="0" destOrd="0" presId="urn:microsoft.com/office/officeart/2005/8/layout/balance1"/>
    <dgm:cxn modelId="{98F0F655-00E5-4E4E-A41A-FAAFA8B917A8}" type="presParOf" srcId="{49BF054F-0868-4411-812D-AE17D13D9835}" destId="{A793CE9D-DCCD-4B81-A82C-78494E7B7F21}" srcOrd="0" destOrd="0" presId="urn:microsoft.com/office/officeart/2005/8/layout/balance1"/>
    <dgm:cxn modelId="{B03DE926-D811-49AB-8D45-BCCEBA8832AC}" type="presParOf" srcId="{49BF054F-0868-4411-812D-AE17D13D9835}" destId="{10841264-5D35-4E6D-8633-8024DC7254DF}" srcOrd="1" destOrd="0" presId="urn:microsoft.com/office/officeart/2005/8/layout/balance1"/>
    <dgm:cxn modelId="{B6F915EB-38C7-4041-9F52-CB39FCDD0F74}" type="presParOf" srcId="{10841264-5D35-4E6D-8633-8024DC7254DF}" destId="{1C648BC2-B2D6-4970-91FB-E8579EEEA659}" srcOrd="0" destOrd="0" presId="urn:microsoft.com/office/officeart/2005/8/layout/balance1"/>
    <dgm:cxn modelId="{194E9BA4-802D-44F7-882B-C4EDF2699CCB}" type="presParOf" srcId="{10841264-5D35-4E6D-8633-8024DC7254DF}" destId="{C4317801-B1DC-4202-B406-790A8995E10D}" srcOrd="1" destOrd="0" presId="urn:microsoft.com/office/officeart/2005/8/layout/balance1"/>
    <dgm:cxn modelId="{BBF69B0E-6335-475E-A29E-6C7282842097}" type="presParOf" srcId="{49BF054F-0868-4411-812D-AE17D13D9835}" destId="{B35D8A5A-FC95-40B1-8D0B-1A6C5115697B}" srcOrd="2" destOrd="0" presId="urn:microsoft.com/office/officeart/2005/8/layout/balance1"/>
    <dgm:cxn modelId="{065F063B-AF33-4F2B-BA22-57AF889CEFFA}" type="presParOf" srcId="{B35D8A5A-FC95-40B1-8D0B-1A6C5115697B}" destId="{B7372971-8B89-424F-9246-F93733BD28FF}" srcOrd="0" destOrd="0" presId="urn:microsoft.com/office/officeart/2005/8/layout/balance1"/>
    <dgm:cxn modelId="{8D3B9E2C-D835-4C3D-AE33-E6FFCACA7B85}" type="presParOf" srcId="{B35D8A5A-FC95-40B1-8D0B-1A6C5115697B}" destId="{D997F131-401C-422D-B039-BC33392D0419}" srcOrd="1" destOrd="0" presId="urn:microsoft.com/office/officeart/2005/8/layout/balance1"/>
    <dgm:cxn modelId="{BD9FA83A-AD34-43D9-A325-23877D4C017A}" type="presParOf" srcId="{B35D8A5A-FC95-40B1-8D0B-1A6C5115697B}" destId="{6BC37B22-07B0-4CC1-9D9C-F52F4824EB83}" srcOrd="2" destOrd="0" presId="urn:microsoft.com/office/officeart/2005/8/layout/balance1"/>
    <dgm:cxn modelId="{A97652A0-872D-4688-8F05-343465886B3D}" type="presParOf" srcId="{B35D8A5A-FC95-40B1-8D0B-1A6C5115697B}" destId="{42E367E9-BE49-47DF-9E6B-B0B4A2EAB835}" srcOrd="3" destOrd="0" presId="urn:microsoft.com/office/officeart/2005/8/layout/balance1"/>
    <dgm:cxn modelId="{04DD3B46-144E-4CF4-8A80-5C7DE127A9D9}" type="presParOf" srcId="{B35D8A5A-FC95-40B1-8D0B-1A6C5115697B}" destId="{46400607-B50F-4B68-A510-7FD2147B38CF}" srcOrd="4" destOrd="0" presId="urn:microsoft.com/office/officeart/2005/8/layout/balance1"/>
    <dgm:cxn modelId="{D1EB5CCD-AC03-46AC-B1AF-65094FD45538}" type="presParOf" srcId="{B35D8A5A-FC95-40B1-8D0B-1A6C5115697B}" destId="{E5B7764F-788E-4610-835D-F4D4721BD5B7}" srcOrd="5" destOrd="0" presId="urn:microsoft.com/office/officeart/2005/8/layout/balance1"/>
    <dgm:cxn modelId="{B94AA37A-75CA-4DCC-A457-F1233DE95D1C}" type="presParOf" srcId="{B35D8A5A-FC95-40B1-8D0B-1A6C5115697B}" destId="{06E804B6-26D8-48B1-BCBF-14AD0B9BCDD1}" srcOrd="6" destOrd="0" presId="urn:microsoft.com/office/officeart/2005/8/layout/balance1"/>
    <dgm:cxn modelId="{132C5573-4327-46F1-918F-19C4A3D715DE}" type="presParOf" srcId="{B35D8A5A-FC95-40B1-8D0B-1A6C5115697B}" destId="{AC912F25-0AD1-4D8C-BFEB-06CB4363BEFF}" srcOrd="7" destOrd="0" presId="urn:microsoft.com/office/officeart/2005/8/layout/balance1"/>
    <dgm:cxn modelId="{DD5CD73A-E97D-4254-9768-353C17157A45}" type="presParOf" srcId="{B35D8A5A-FC95-40B1-8D0B-1A6C5115697B}" destId="{9153C14C-ED12-45F4-AFAD-9B8BE4FA4C17}" srcOrd="8"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648BC2-B2D6-4970-91FB-E8579EEEA659}">
      <dsp:nvSpPr>
        <dsp:cNvPr id="0" name=""/>
        <dsp:cNvSpPr/>
      </dsp:nvSpPr>
      <dsp:spPr>
        <a:xfrm>
          <a:off x="1831021" y="0"/>
          <a:ext cx="2431236" cy="96490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sl-SI" sz="2000"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sl-SI" sz="2000" kern="1200" dirty="0" smtClean="0">
              <a:solidFill>
                <a:schemeClr val="tx1"/>
              </a:solidFill>
            </a:rPr>
            <a:t>SOCIOEKONOMSKE MERE</a:t>
          </a:r>
        </a:p>
        <a:p>
          <a:pPr lvl="0">
            <a:spcBef>
              <a:spcPct val="0"/>
            </a:spcBef>
          </a:pPr>
          <a:endParaRPr lang="sl-SI" sz="1400" kern="1200" dirty="0"/>
        </a:p>
      </dsp:txBody>
      <dsp:txXfrm>
        <a:off x="1831021" y="0"/>
        <a:ext cx="2431236" cy="964907"/>
      </dsp:txXfrm>
    </dsp:sp>
    <dsp:sp modelId="{C4317801-B1DC-4202-B406-790A8995E10D}">
      <dsp:nvSpPr>
        <dsp:cNvPr id="0" name=""/>
        <dsp:cNvSpPr/>
      </dsp:nvSpPr>
      <dsp:spPr>
        <a:xfrm>
          <a:off x="4372867" y="0"/>
          <a:ext cx="2365062" cy="964907"/>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sl-SI" sz="2000" kern="1200" dirty="0" smtClean="0"/>
            <a:t>SOCIOMETRIČNE MERE</a:t>
          </a:r>
          <a:endParaRPr lang="sl-SI" sz="2000" kern="1200" dirty="0"/>
        </a:p>
      </dsp:txBody>
      <dsp:txXfrm>
        <a:off x="4372867" y="0"/>
        <a:ext cx="2365062" cy="964907"/>
      </dsp:txXfrm>
    </dsp:sp>
    <dsp:sp modelId="{D997F131-401C-422D-B039-BC33392D0419}">
      <dsp:nvSpPr>
        <dsp:cNvPr id="0" name=""/>
        <dsp:cNvSpPr/>
      </dsp:nvSpPr>
      <dsp:spPr>
        <a:xfrm>
          <a:off x="3922635" y="4100855"/>
          <a:ext cx="723680" cy="723680"/>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C37B22-07B0-4CC1-9D9C-F52F4824EB83}">
      <dsp:nvSpPr>
        <dsp:cNvPr id="0" name=""/>
        <dsp:cNvSpPr/>
      </dsp:nvSpPr>
      <dsp:spPr>
        <a:xfrm rot="240000">
          <a:off x="2112771" y="3790750"/>
          <a:ext cx="4343408" cy="3037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367E9-BE49-47DF-9E6B-B0B4A2EAB835}">
      <dsp:nvSpPr>
        <dsp:cNvPr id="0" name=""/>
        <dsp:cNvSpPr/>
      </dsp:nvSpPr>
      <dsp:spPr>
        <a:xfrm rot="240000">
          <a:off x="4725284" y="3243586"/>
          <a:ext cx="1723632" cy="595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sl-SI" sz="2400" kern="1200"/>
        </a:p>
      </dsp:txBody>
      <dsp:txXfrm rot="240000">
        <a:off x="4725284" y="3243586"/>
        <a:ext cx="1723632" cy="595246"/>
      </dsp:txXfrm>
    </dsp:sp>
    <dsp:sp modelId="{46400607-B50F-4B68-A510-7FD2147B38CF}">
      <dsp:nvSpPr>
        <dsp:cNvPr id="0" name=""/>
        <dsp:cNvSpPr/>
      </dsp:nvSpPr>
      <dsp:spPr>
        <a:xfrm rot="240000">
          <a:off x="4773530" y="2606747"/>
          <a:ext cx="1723632" cy="595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sl-SI" sz="2400" kern="1200"/>
        </a:p>
      </dsp:txBody>
      <dsp:txXfrm rot="240000">
        <a:off x="4773530" y="2606747"/>
        <a:ext cx="1723632" cy="595246"/>
      </dsp:txXfrm>
    </dsp:sp>
    <dsp:sp modelId="{E5B7764F-788E-4610-835D-F4D4721BD5B7}">
      <dsp:nvSpPr>
        <dsp:cNvPr id="0" name=""/>
        <dsp:cNvSpPr/>
      </dsp:nvSpPr>
      <dsp:spPr>
        <a:xfrm rot="240000">
          <a:off x="4821775" y="1969908"/>
          <a:ext cx="1723632" cy="595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sl-SI" sz="2400" kern="1200" dirty="0"/>
        </a:p>
      </dsp:txBody>
      <dsp:txXfrm rot="240000">
        <a:off x="4821775" y="1969908"/>
        <a:ext cx="1723632" cy="595246"/>
      </dsp:txXfrm>
    </dsp:sp>
    <dsp:sp modelId="{06E804B6-26D8-48B1-BCBF-14AD0B9BCDD1}">
      <dsp:nvSpPr>
        <dsp:cNvPr id="0" name=""/>
        <dsp:cNvSpPr/>
      </dsp:nvSpPr>
      <dsp:spPr>
        <a:xfrm rot="240000">
          <a:off x="4870020" y="1333069"/>
          <a:ext cx="1723632" cy="595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sl-SI" sz="2400" kern="1200"/>
        </a:p>
      </dsp:txBody>
      <dsp:txXfrm rot="240000">
        <a:off x="4870020" y="1333069"/>
        <a:ext cx="1723632" cy="595246"/>
      </dsp:txXfrm>
    </dsp:sp>
    <dsp:sp modelId="{AC912F25-0AD1-4D8C-BFEB-06CB4363BEFF}">
      <dsp:nvSpPr>
        <dsp:cNvPr id="0" name=""/>
        <dsp:cNvSpPr/>
      </dsp:nvSpPr>
      <dsp:spPr>
        <a:xfrm rot="240000">
          <a:off x="2216525" y="3069902"/>
          <a:ext cx="1723632" cy="595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377950">
            <a:lnSpc>
              <a:spcPct val="90000"/>
            </a:lnSpc>
            <a:spcBef>
              <a:spcPct val="0"/>
            </a:spcBef>
            <a:spcAft>
              <a:spcPct val="35000"/>
            </a:spcAft>
          </a:pPr>
          <a:endParaRPr lang="sl-SI" sz="2400" kern="1200" dirty="0"/>
        </a:p>
      </dsp:txBody>
      <dsp:txXfrm rot="240000">
        <a:off x="2216525" y="3069902"/>
        <a:ext cx="1723632" cy="595246"/>
      </dsp:txXfrm>
    </dsp:sp>
    <dsp:sp modelId="{9153C14C-ED12-45F4-AFAD-9B8BE4FA4C17}">
      <dsp:nvSpPr>
        <dsp:cNvPr id="0" name=""/>
        <dsp:cNvSpPr/>
      </dsp:nvSpPr>
      <dsp:spPr>
        <a:xfrm rot="240000">
          <a:off x="2264771" y="2433063"/>
          <a:ext cx="1723632" cy="595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sl-SI" sz="2400" kern="1200"/>
        </a:p>
      </dsp:txBody>
      <dsp:txXfrm rot="240000">
        <a:off x="2264771" y="2433063"/>
        <a:ext cx="1723632" cy="59524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E01AE9-805F-405F-BD32-D51BEF95EA59}" type="datetimeFigureOut">
              <a:rPr lang="sl-SI" smtClean="0"/>
              <a:pPr/>
              <a:t>18.3.2013</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5AB96-8D8C-4AEE-8DC7-4CD4DD3619CB}" type="slidenum">
              <a:rPr lang="sl-SI" smtClean="0"/>
              <a:pPr/>
              <a:t>‹#›</a:t>
            </a:fld>
            <a:endParaRPr lang="sl-S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Pozitivna psihologija si prizadeva za iskanje in spodbujanje talentov in genialnosti v ljudeh</a:t>
            </a:r>
            <a:r>
              <a:rPr lang="sl-SI" baseline="0" dirty="0" smtClean="0"/>
              <a:t> in za bolj izpolnjeno vsakdanje življenje. Ne ukvarjanje z duševnimi motnjami, pač pa znanstveno razumevanje in intervencije za razvoj izpolnjenih posameznikov, družin in skupnosti. ZNANSTVENE METODE za to, da gredo stvari v življenju prav. Vrline, osebni smisel in poslanstvo, talenti, moči, zanos</a:t>
            </a:r>
          </a:p>
          <a:p>
            <a:r>
              <a:rPr lang="sl-SI" baseline="0" dirty="0" smtClean="0"/>
              <a:t>Izhodišča: Maslow, Rogers, Fromm</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2</a:t>
            </a:fld>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Longitudinalna</a:t>
            </a:r>
            <a:r>
              <a:rPr lang="sl-SI" baseline="0" dirty="0" smtClean="0"/>
              <a:t> raziskava kardiovaskularna študija o prebivalcih mesta Framingham (Massachussets), ki še poteka od l.1948. V njej doslej sodelovalo preko 5000 ljudi. Ugotovitev, da se sreča razširja do 3 nivoje daleč. Prijatelji, partnerji, starši, sorodniki, sosedje…. Sreča se po mreži razširja bolj konsistentno kot nesreča. Bližje kot smo srečnemu človeku v sociogramu, bolj bomo srečni (Slovenci nismo bili vključeni v to raziskavo;) </a:t>
            </a:r>
          </a:p>
          <a:p>
            <a:endParaRPr lang="sl-SI" baseline="0" dirty="0" smtClean="0"/>
          </a:p>
          <a:p>
            <a:r>
              <a:rPr lang="sl-SI" baseline="0" dirty="0" smtClean="0">
                <a:sym typeface="Wingdings" pitchFamily="2" charset="2"/>
              </a:rPr>
              <a:t> prijatelji iz 3. kroga (prijatelj prijateljevega prijatelja) lahko vpliva na stopnjo naše srečnosti. Prijatelj, ki živi do 1.6km stran, in postane srečen, poveča verjetnost sreče za 25%”.</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13</a:t>
            </a:fld>
            <a:endParaRPr 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eriod"/>
            </a:pPr>
            <a:r>
              <a:rPr lang="sl-SI" dirty="0" smtClean="0"/>
              <a:t>Bock,</a:t>
            </a:r>
            <a:r>
              <a:rPr lang="sl-SI" baseline="0" dirty="0" smtClean="0"/>
              <a:t> vodja zdravstvene službe na Harvardu je začel z raziskavo o tem, kateri vidiki življenja pripomorejo k “uspešnemu življenju” pri 268 fiplomantih Harvarda, letnik 1942, 1943 in 1944. L 1967 je psihiater Vaillant študijo nadaljeval z intervjuji teh ljudi o poteku njihovih življenj. Kot ključen element so se pokazali zdravi in močni socialni odnosi. </a:t>
            </a:r>
          </a:p>
          <a:p>
            <a:pPr marL="228600" indent="-228600">
              <a:buNone/>
            </a:pPr>
            <a:r>
              <a:rPr lang="sl-SI" baseline="0" dirty="0" smtClean="0"/>
              <a:t>Imeti najboljšega prijatelja pomeni znižati negativne življ izkušnje, kar zniža ravni kortizola in poviša občutek lastne vrednosti.</a:t>
            </a:r>
          </a:p>
        </p:txBody>
      </p:sp>
      <p:sp>
        <p:nvSpPr>
          <p:cNvPr id="4" name="Slide Number Placeholder 3"/>
          <p:cNvSpPr>
            <a:spLocks noGrp="1"/>
          </p:cNvSpPr>
          <p:nvPr>
            <p:ph type="sldNum" sz="quarter" idx="10"/>
          </p:nvPr>
        </p:nvSpPr>
        <p:spPr/>
        <p:txBody>
          <a:bodyPr/>
          <a:lstStyle/>
          <a:p>
            <a:fld id="{0175AB96-8D8C-4AEE-8DC7-4CD4DD3619CB}" type="slidenum">
              <a:rPr lang="sl-SI" smtClean="0"/>
              <a:pPr/>
              <a:t>14</a:t>
            </a:fld>
            <a:endParaRPr 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Ne glede na to, da se starševstvo običajno smatra kot nujni del odraslosti, R kažejo mešane rezultate glede tega, ali starši poročajo o višjih ravneh sreče kot nestarši.</a:t>
            </a:r>
            <a:r>
              <a:rPr lang="sl-SI" baseline="0" dirty="0" smtClean="0"/>
              <a:t> Ljudska modrosto pravi, da prihod otroka oba starša zbliža, a R kažejo, da so starši po prihodu prvega otroka dejansko manj zadovoljni. Radosti ob tem, da imajo otroka, so zasenčene ob odgovornosti starševstva. </a:t>
            </a:r>
          </a:p>
          <a:p>
            <a:r>
              <a:rPr lang="sl-SI" baseline="0" dirty="0" smtClean="0"/>
              <a:t>Kvantitativni podatki poročanj staršev celo kažejo, da starši raje počnejo skoraj kar koli drugega v primerjavi s čuvanjem svojih otrok. Vendar pa so bolj splošne samoocene staršev glede sreče višje kot pri nestarših. Morda se v osnovi srečnejši ljudje odločajo za otroke, starševstvo pa gotovo na dolgi rok tudi daje smisel življenju. </a:t>
            </a:r>
          </a:p>
          <a:p>
            <a:endParaRPr lang="sl-SI" baseline="0" dirty="0" smtClean="0"/>
          </a:p>
          <a:p>
            <a:r>
              <a:rPr lang="sl-SI" baseline="0" dirty="0" smtClean="0"/>
              <a:t>Spremembe pri poročanju staršev o sreči so tudi posledica spremenjenih vlog. Tradicionalne družine (mati doma, skrb za otroka, oče dela) poročajo o najvišji ravni partnerskega zadovoljstva, 40% Ž, ki delajo 35 ali več ur/teden, je poročala o nezadovoljstvu z zakonom in o nižjih ravneh sreče. </a:t>
            </a:r>
          </a:p>
          <a:p>
            <a:endParaRPr lang="sl-SI" baseline="0" dirty="0" smtClean="0"/>
          </a:p>
          <a:p>
            <a:r>
              <a:rPr lang="sl-SI" baseline="0" dirty="0" smtClean="0"/>
              <a:t>Metaraziskava (2009): M postanejo po rojstvu prvega otroka manj zadovoljni zaradi povečanih ekonomskih pritiskov in zaradi nove vloge starša</a:t>
            </a:r>
          </a:p>
          <a:p>
            <a:r>
              <a:rPr lang="sl-SI" baseline="0" dirty="0" smtClean="0"/>
              <a:t>St. konfliktov je povezana z netradicionalnim tipom družine in z večanjem št. socialnih vlog. V primerjavi z drugimi skupinami staršev (neporočeni, poročeni) so bili M samohranilci najmanj zadovoljni, višje ravni stiske, izčrpanosti in z več duševnimi problemi</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16</a:t>
            </a:fld>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Med subj blagostanjem in zdravjem obstaja</a:t>
            </a:r>
            <a:r>
              <a:rPr lang="sl-SI" baseline="0" dirty="0" smtClean="0"/>
              <a:t> visoka povezanost: ljudje, ki svoje splošno zdravje ocenjujejo z “dobro” ali “odlično”, doživljajo pogosto višje subj blagostanje v primerjavi z ljudmi, ki svoje zdravje ocenjujejo kot “šibko” ali “srednje dobro”. </a:t>
            </a:r>
          </a:p>
          <a:p>
            <a:r>
              <a:rPr lang="sl-SI" baseline="0" dirty="0" smtClean="0"/>
              <a:t>Raziskave kažejo, da je preizkus srečnosti eden najpomembnejših stvari, ki jih zdravnik lahko preveri ob prognozi dolgoživosti in vašega zdravja</a:t>
            </a:r>
          </a:p>
          <a:p>
            <a:r>
              <a:rPr lang="sl-SI" baseline="0" dirty="0" smtClean="0"/>
              <a:t>Dieta in rekreacija sta pomembni, spregledamo pa pomen naših čustev: (longitudinalna študija): ljudje z veliko pozitivnimi čustvi imajo v povprečju manj srčnih bolezni, samomorov, nesreč, umorov, duševni bolezni, odvisnosti od drog, bolezni jeter,… Depresivni ljudje bolj verjetno srčni infarkt. Vendar pa preživetje težkih bolezni ni nujno višje pri srečnih: upoštevajo zdravnikova navodila na pol, pomoč poiščejo prepozno, jemljejo znake bolezni prelahko</a:t>
            </a:r>
          </a:p>
          <a:p>
            <a:r>
              <a:rPr lang="sl-SI" baseline="0" dirty="0" smtClean="0"/>
              <a:t>RAZISKAVI: 180 nun (izbrane, ker živijo zelo podobna življenja) so preučevali in ugotovili, da živijo nune, ki so jih druge nune opisale kot srečne in pozitivne v dejanjih in jeziku, v povprečju 10 let več kot tiste, ki so bile opisane kot nesrečne ali negativistične. Podobno (6 let več) so živeli znani psihologi, ki so jih drugi psihologi opisali kot srečni. Nauk zgodbe:  Če ste nuna ali psiholog, se vam splača biti pozitiven ;)</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17</a:t>
            </a:fld>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V povprečju postajajo</a:t>
            </a:r>
            <a:r>
              <a:rPr lang="sl-SI" baseline="0" dirty="0" smtClean="0"/>
              <a:t> ljudje s starostjo srečnejši</a:t>
            </a:r>
          </a:p>
          <a:p>
            <a:r>
              <a:rPr lang="sl-SI" baseline="0" dirty="0" smtClean="0"/>
              <a:t>20 letniki in 70 letniki so srečnejši kot ljudje v srednjih letih  (40-60)</a:t>
            </a:r>
          </a:p>
          <a:p>
            <a:r>
              <a:rPr lang="sl-SI" baseline="0" dirty="0" smtClean="0"/>
              <a:t>Ni kriza srednjih let, saj ta prisotna v manjšem delu populacije (je neke vrste kulturni mit)</a:t>
            </a:r>
          </a:p>
          <a:p>
            <a:r>
              <a:rPr lang="sl-SI" baseline="0" dirty="0" smtClean="0"/>
              <a:t>STAREJŠI poročajo o več zdravstvenih problemih, a o manj problemih nasploh</a:t>
            </a:r>
          </a:p>
          <a:p>
            <a:r>
              <a:rPr lang="sl-SI" baseline="0" dirty="0" smtClean="0"/>
              <a:t>MLADI ODRASLI poročajo o več jezi, anksioznosti, depresiji, finančnih problemih, stresu pri delu in težavah v partnerskih odnosih</a:t>
            </a:r>
          </a:p>
          <a:p>
            <a:r>
              <a:rPr lang="sl-SI" baseline="0" dirty="0" smtClean="0"/>
              <a:t>RAZLOGI: povečano zavedanje svojih preferenc in boljše poznavanje sebe, sposobn kontrolirati hrepenenja, realnejša pričakovanja, zavedanje o bližini smrti ljudi motivira za dosego ciljev, za socialne veščine, kot so odpuščanje, potrebujemo leta, da jih izgradimo </a:t>
            </a:r>
          </a:p>
          <a:p>
            <a:r>
              <a:rPr lang="sl-SI" baseline="0" dirty="0" smtClean="0"/>
              <a:t>Vendar tudi: srečni ljudje živijo dlje (bolj reprezentirani v vzorcu). </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19</a:t>
            </a:fld>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Podatki so</a:t>
            </a:r>
            <a:r>
              <a:rPr lang="sl-SI" baseline="0" dirty="0" smtClean="0"/>
              <a:t> robustni; ocene se izogibajo izidom v življenju, kot so vojne, dohodek, starševstvo ali status zaposlitve</a:t>
            </a:r>
          </a:p>
          <a:p>
            <a:r>
              <a:rPr lang="sl-SI" baseline="0" dirty="0" smtClean="0"/>
              <a:t>Depresija pri starejših velikokrat posledica pasivnosti: naj delajo stvari, ki jih osrečujejo</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20</a:t>
            </a:fld>
            <a:endParaRPr 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Ž bolj verjetno gojijo</a:t>
            </a:r>
            <a:r>
              <a:rPr lang="sl-SI" baseline="0" dirty="0" smtClean="0"/>
              <a:t> tesne socialne vezi, kar se pozitivno povezuje z blagostanjem in nižjo ravnjo stresa, vendar se ta dvigne takoj, ko dobijo naslednji račun za telefon </a:t>
            </a:r>
            <a:r>
              <a:rPr lang="sl-SI" baseline="0" dirty="0" smtClean="0">
                <a:sym typeface="Wingdings" pitchFamily="2" charset="2"/>
              </a:rPr>
              <a:t></a:t>
            </a:r>
          </a:p>
          <a:p>
            <a:endParaRPr lang="sl-SI" baseline="0" dirty="0" smtClean="0">
              <a:sym typeface="Wingdings" pitchFamily="2" charset="2"/>
            </a:endParaRPr>
          </a:p>
          <a:p>
            <a:r>
              <a:rPr lang="sl-SI" baseline="0" dirty="0" smtClean="0">
                <a:sym typeface="Wingdings" pitchFamily="2" charset="2"/>
              </a:rPr>
              <a:t>P me včasih vpraša: “pa kako se ti lahko pogovarjaš 1 uro? Kako se spomniš toliko vprašanj?” ;)</a:t>
            </a:r>
          </a:p>
          <a:p>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21</a:t>
            </a:fld>
            <a:endParaRPr 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Sreča posameznika pa je odvisna tudi od sreče njihovega partnerja. Zakonci poročajo o podobnih ravneh sreče kot njihovi partnerji. Če bo imel M slab teden, ga</a:t>
            </a:r>
            <a:r>
              <a:rPr lang="sl-SI" baseline="0" dirty="0" smtClean="0"/>
              <a:t> bo verjetno imela tudi Ž. </a:t>
            </a:r>
          </a:p>
          <a:p>
            <a:r>
              <a:rPr lang="sl-SI" baseline="0" dirty="0" smtClean="0"/>
              <a:t>Če bo imela Ž slab teden, bo imel M enak teden kot sicer (ne bo opazil razlike) </a:t>
            </a:r>
            <a:r>
              <a:rPr lang="sl-SI" baseline="0" dirty="0" smtClean="0">
                <a:sym typeface="Wingdings" pitchFamily="2" charset="2"/>
              </a:rPr>
              <a:t></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23</a:t>
            </a:fld>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Pozitivne organ: družina, podjetje, prijatelji,</a:t>
            </a:r>
            <a:r>
              <a:rPr lang="sl-SI" baseline="0" dirty="0" smtClean="0"/>
              <a:t> cerkev, podporne skupine,…</a:t>
            </a:r>
          </a:p>
          <a:p>
            <a:r>
              <a:rPr lang="sl-SI" baseline="0" dirty="0" smtClean="0"/>
              <a:t>Hvaležnost: pomeni, da cenimo dejanja in geste drugih ljudi; ne nujno velika stvar, ko recimo otrok ozdravi in spi celo noč, ko imamo prost dan</a:t>
            </a:r>
          </a:p>
          <a:p>
            <a:r>
              <a:rPr lang="sl-SI" baseline="0" dirty="0" smtClean="0"/>
              <a:t>Pogovor: krepitev pozitivnih čustev, podpora, zaupanje</a:t>
            </a:r>
          </a:p>
          <a:p>
            <a:r>
              <a:rPr lang="sl-SI" baseline="0" dirty="0" smtClean="0"/>
              <a:t>Rekreacija: preverjeno izboljša razpoloženje</a:t>
            </a:r>
          </a:p>
          <a:p>
            <a:r>
              <a:rPr lang="sl-SI" baseline="0" dirty="0" smtClean="0"/>
              <a:t>Altruistično vedenje: krepi socialne vezi in solidarnost med ljudmi</a:t>
            </a:r>
          </a:p>
          <a:p>
            <a:r>
              <a:rPr lang="sl-SI" baseline="0" dirty="0" smtClean="0"/>
              <a:t>Dobra hrana: ker nas potisne v cono ugodja, ponavadi dobro hrano uživamo v dobri družbi</a:t>
            </a:r>
          </a:p>
          <a:p>
            <a:r>
              <a:rPr lang="sl-SI" baseline="0" dirty="0" smtClean="0"/>
              <a:t>Prijaznost: ker </a:t>
            </a:r>
            <a:r>
              <a:rPr lang="sl-SI" baseline="0" dirty="0" smtClean="0"/>
              <a:t>rodi </a:t>
            </a:r>
            <a:r>
              <a:rPr lang="sl-SI" baseline="0" dirty="0" smtClean="0"/>
              <a:t>prijaznost na drugi strani</a:t>
            </a:r>
          </a:p>
          <a:p>
            <a:r>
              <a:rPr lang="sl-SI" baseline="0" dirty="0" smtClean="0"/>
              <a:t>Delovna etika: ko najdemo v delu smisel, ima naša dejavnost za nas pomen, se z njo poistovetimo, doživljamo ugodje ob dosežkih….</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25</a:t>
            </a:fld>
            <a:endParaRPr 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sl-SI" dirty="0" smtClean="0"/>
              <a:t>Konec 60ih je Walter Mischel iz Stanfordske univerze pri svojih treh hčerkah</a:t>
            </a:r>
            <a:r>
              <a:rPr lang="sl-SI" baseline="0" dirty="0" smtClean="0"/>
              <a:t> opazil, da so pri svojih 4ih letih sposobne odložiti svoje želje na kasnejši čas, če jim je v zameno ponudil nagrado (namesto čokoladice v trgovini 2 čokoladici doma po kosilu)</a:t>
            </a:r>
          </a:p>
          <a:p>
            <a:pPr>
              <a:buFontTx/>
              <a:buChar char="-"/>
            </a:pPr>
            <a:r>
              <a:rPr lang="sl-SI" baseline="0" dirty="0" smtClean="0"/>
              <a:t>V univerzitetnem vrtcu zasnoval eksperiment: pri povprečno 4 letnikih vodil otroke posamično v sobico z mizo, na kateri je bila tortica. Rekel jim je, da jo lahko bodisi takoj pojedo, lahko pa počakajo, da se vrne v sobo ter dobijo še eno tortico. Stopil je iz sobe ter preko videokamere opazoval otrokove reakcije. </a:t>
            </a:r>
          </a:p>
          <a:p>
            <a:pPr>
              <a:buFontTx/>
              <a:buChar char="-"/>
            </a:pPr>
            <a:r>
              <a:rPr lang="sl-SI" baseline="0" dirty="0" smtClean="0"/>
              <a:t>Zabavni rezultati R: eni otroci se niso mogli upreti skušnjavi, tortico pograbili takoj; vsi pa pred hudo dilemo, a tudi z željo, da bi počakali gospoda. V povprečju so počakali 7 min, eni niti minute, drugi po 20 min. </a:t>
            </a:r>
          </a:p>
          <a:p>
            <a:pPr>
              <a:buFontTx/>
              <a:buChar char="-"/>
            </a:pPr>
            <a:r>
              <a:rPr lang="sl-SI" baseline="0" dirty="0" smtClean="0"/>
              <a:t> po nekaj letih se je Mischel s hčerami pogovarjal o tem, na katero šolo se je kateri od sošolcev vpisal in presenečen ugotovil, da je pri prijateljih povezava med šolskim uspehom in sposobnostjo odlašanja zadovoljitve. Ko je izsledil še ostale otroke iz eksperimenta, je potrdil svoje ugotovitve: otroci, ki niso imeli samokontrole, da bi počakali vsaj nekaj minut s slastno tortico, so imeli kasneje učne težave, ne pa tudi tisti, ki so se kontrolirali. </a:t>
            </a:r>
          </a:p>
          <a:p>
            <a:pPr>
              <a:buFontTx/>
              <a:buChar char="-"/>
            </a:pPr>
            <a:r>
              <a:rPr lang="sl-SI" baseline="0" dirty="0" smtClean="0"/>
              <a:t>Mischel je šel še korak dlje in v 90. letih  pokazal, da so se pokazale pomembne razlike tudi pri ameriški verziji mature SAT (tisti, ki niso zdržali niti minute, v povprečju kar 210 točk manj kot tisti, ki so zdržali 10 ali več min)</a:t>
            </a:r>
          </a:p>
          <a:p>
            <a:pPr>
              <a:buFontTx/>
              <a:buChar char="-"/>
            </a:pPr>
            <a:r>
              <a:rPr lang="sl-SI" baseline="0" dirty="0" smtClean="0"/>
              <a:t>Otroci iz eksperimenta so zdaj stari ok. 45 let in Mischel jih še vedno spremlja. Opaža, da razlike med otroki še zmeraj krojijo usode teh posameznikov; otroci, ki so bili zmožni odložiti takojšnjo zadovoljitev želje po sladici, imajo danes kot odrasli boljše službe, več zaslužijo, so bolj zdravi in bolj zadovoljni s svojim življenjem</a:t>
            </a:r>
          </a:p>
          <a:p>
            <a:pPr>
              <a:buFontTx/>
              <a:buChar char="-"/>
            </a:pPr>
            <a:r>
              <a:rPr lang="sl-SI" baseline="0" dirty="0" smtClean="0"/>
              <a:t> ugotovil, da so se že tako majhni otroci sposobni znajti, da bi se izognili skušnjavi: nekateri so jo le ovohavali, drugi so si prekrivali oči, da je ne bi videli, tretji so jo le obliznili, da se ne bi videlo, da jo že pokušajo. Bolj iznajdljivi so si peli pesmi ali pa šteli na prste, da bi jim čas hitreje minil. Ob gledanju posnetkov postalo jasno, da imajo otroci, ki jim je uspelo dlje časa zdržati, predvsem boljše tehnike za preusmeritev pozornosti. Otroke je v nadaljevanju učil tehnik preusmerj pozornosti, npr. naj si predstavljajo, da je pred njimi le slika tortice; in nekateri otroci so postali pomembno bolj potrpežljivi. To seveda ne spremeni nujno toka njihovih življenj, jasno pa je, da se z vajo in učenjem lahko marsikaj spremeni. Mischel je zaključil, da je sposobnost zadrževanja zadovoljitve najverjetneje delno podedovana  in delno priučena, in na sposobnosti lahko vplivamo z učenjem in treningom. </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26</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Ko sem bila</a:t>
            </a:r>
            <a:r>
              <a:rPr lang="sl-SI" baseline="0" dirty="0" smtClean="0"/>
              <a:t> povabljena kot predavateljica na cikel o PP, sem si rekla, pah, to bo mala malica, to imamo psihologi v krvi. Potem sem začela brati nevroznanstvene in evolucijske determinante sreče in ugotovila…. (vem, da se strinjate z mano, ker sicer danes ne bi sedeli tu ;)</a:t>
            </a:r>
            <a:endParaRPr lang="sl-SI" dirty="0" smtClean="0"/>
          </a:p>
          <a:p>
            <a:r>
              <a:rPr lang="sl-SI" dirty="0" smtClean="0"/>
              <a:t>Zakomplicirali so jo že t.i. “trije banditi” , ki so med drugim govorili o sreči.</a:t>
            </a:r>
            <a:r>
              <a:rPr lang="sl-SI" baseline="0" dirty="0" smtClean="0"/>
              <a:t> </a:t>
            </a:r>
            <a:endParaRPr lang="sl-SI" dirty="0" smtClean="0"/>
          </a:p>
          <a:p>
            <a:r>
              <a:rPr lang="sl-SI" dirty="0" smtClean="0"/>
              <a:t>SOKRAT: samospoznavanje je pot do sreče.</a:t>
            </a:r>
          </a:p>
          <a:p>
            <a:r>
              <a:rPr lang="sl-SI" dirty="0" smtClean="0"/>
              <a:t>PLATON:</a:t>
            </a:r>
            <a:r>
              <a:rPr lang="sl-SI" baseline="0" dirty="0" smtClean="0"/>
              <a:t> alegorija na ljudi v jami: srečo je moč najti ob najdenju globjega smisla.</a:t>
            </a:r>
          </a:p>
          <a:p>
            <a:r>
              <a:rPr lang="sl-SI" baseline="0" dirty="0" smtClean="0"/>
              <a:t>ARISTOTEL: verjel, da je eudaimonia (eu-dobro, daimonia-duh) derivat racionalnega in vrlin; eudaimonia je najvišje dobro v ljudeh</a:t>
            </a:r>
          </a:p>
          <a:p>
            <a:r>
              <a:rPr lang="sl-SI" baseline="0" dirty="0" smtClean="0"/>
              <a:t>Mislim, da smo pri sreči skrenili iz prave poti v dveh točakah: prvo je, da si za srečo postavljamo pogoje (srečen bom, ko bom…)- pogojevanje sreče  in si delamo pozitivne sezname, pošiljamo osrečujoče maile z angeli sreče. Primer: seznam str. 138. </a:t>
            </a:r>
          </a:p>
          <a:p>
            <a:r>
              <a:rPr lang="sl-SI" baseline="0" dirty="0" smtClean="0"/>
              <a:t>Naslednjič pa smo skrenili pri tem, kaj si pod pojmom sreča predstavljamo. Imamo zelo visoka pričakovanja glede sreče. Prav je, da se o sreči sprašujemo in si zanjo prizadevamo, problem so naše predstave o cilju. </a:t>
            </a:r>
          </a:p>
        </p:txBody>
      </p:sp>
      <p:sp>
        <p:nvSpPr>
          <p:cNvPr id="4" name="Slide Number Placeholder 3"/>
          <p:cNvSpPr>
            <a:spLocks noGrp="1"/>
          </p:cNvSpPr>
          <p:nvPr>
            <p:ph type="sldNum" sz="quarter" idx="10"/>
          </p:nvPr>
        </p:nvSpPr>
        <p:spPr/>
        <p:txBody>
          <a:bodyPr/>
          <a:lstStyle/>
          <a:p>
            <a:fld id="{0175AB96-8D8C-4AEE-8DC7-4CD4DD3619CB}" type="slidenum">
              <a:rPr lang="sl-SI" smtClean="0"/>
              <a:pPr/>
              <a:t>3</a:t>
            </a:fld>
            <a:endParaRPr lang="sl-S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Na kaj se ljudje osredotočamo v življenju? Na pozitvno ali na negativno? Na dogodke s pozitivno ali</a:t>
            </a:r>
            <a:r>
              <a:rPr lang="sl-SI" baseline="0" dirty="0" smtClean="0"/>
              <a:t> z negativno valenco? </a:t>
            </a:r>
          </a:p>
          <a:p>
            <a:r>
              <a:rPr lang="sl-SI" baseline="0" dirty="0" smtClean="0"/>
              <a:t>PRETEKLOST: dogodkov ni mogoče spreminjati, + pristranost (rojevanje)</a:t>
            </a:r>
          </a:p>
          <a:p>
            <a:r>
              <a:rPr lang="sl-SI" baseline="0" dirty="0" smtClean="0"/>
              <a:t>PRIHODNOST: sanjarjenje, “avtopilot”, rutina, mindlesness, mentalna nesnaga/vzorci. Npr. tesnoba, anksioznost, strah pred izpitom. Verjetje v + ali – izid situacije, ampak samo verjetje ni dovolj</a:t>
            </a:r>
          </a:p>
          <a:p>
            <a:r>
              <a:rPr lang="sl-SI" baseline="0" dirty="0" smtClean="0"/>
              <a:t>Stres pripravi naše telo na boj – beg scenarij. Če stresa po določenem času ne reguliramo, se začno pojavljati koronarno-srčne bolezni in druge nevšečnosti. Poz emocije na drugi strani pripomorejo, da se ljudje vrnejo na svojo običajno fiziološko stanje (hedonsko rutino)</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27</a:t>
            </a:fld>
            <a:endParaRPr 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SEDANJOST: aktivacija za prijetno sedanjost ali ZANOS</a:t>
            </a:r>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Ko smo v stanju “avtopilota” ali ko sanjarimo čez dan, nismo osredotočeni na tukaj in zdaj. To lahko zavira srečo. </a:t>
            </a:r>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15 000 ljudi je denimo v neki raziskavi poslalo 650 000  sporočil (kot aplikacija na telefonu) raziskovalcem v neki raziskavi. Ko so poročali, da so sanjarili, so poročali o nižjih nivojih sreče. </a:t>
            </a:r>
          </a:p>
          <a:p>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28</a:t>
            </a:fld>
            <a:endParaRPr 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Igra kreativnosti na delu; deklica</a:t>
            </a:r>
            <a:r>
              <a:rPr lang="sl-SI" baseline="0" dirty="0" smtClean="0"/>
              <a:t> je v trenutku, se ne sekira, kaj bo jutri oblekla v vrtec ali da bo kregana, ker ni pospravila igrač</a:t>
            </a:r>
          </a:p>
          <a:p>
            <a:endParaRPr lang="sl-SI" baseline="0" dirty="0" smtClean="0"/>
          </a:p>
          <a:p>
            <a:r>
              <a:rPr lang="sl-SI" baseline="0" dirty="0" smtClean="0"/>
              <a:t>Tudi odrasli smo kdaj v zanosu; vožnja na toboganu, smučanje; slikanje, tudi delo ;)</a:t>
            </a:r>
          </a:p>
          <a:p>
            <a:endParaRPr lang="sl-SI" baseline="0" dirty="0" smtClean="0"/>
          </a:p>
          <a:p>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29</a:t>
            </a:fld>
            <a:endParaRPr 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baseline="0" dirty="0" smtClean="0"/>
              <a:t>Če je nekdo zelo izkušen, potrebuje večji izziv, če je malo manj izkušen, pa malo manjšega</a:t>
            </a:r>
          </a:p>
          <a:p>
            <a:r>
              <a:rPr lang="sl-SI" baseline="0" dirty="0" smtClean="0"/>
              <a:t>Zanos je malo stresno in zelo razburljivo doživetje. V tem primeru doživljamo eustres, torej t.i. pozitivni stres, ki poveča naš angažma.</a:t>
            </a:r>
          </a:p>
          <a:p>
            <a:endParaRPr lang="sl-SI" baseline="0" dirty="0" smtClean="0"/>
          </a:p>
          <a:p>
            <a:r>
              <a:rPr lang="sl-SI" baseline="0" dirty="0" smtClean="0"/>
              <a:t>Michelangelo naj bi znani strop Sikstinske kapele poslikal v stanju flowa (ni jedel, pil, spal)</a:t>
            </a:r>
          </a:p>
          <a:p>
            <a:endParaRPr lang="sl-SI" baseline="0" dirty="0" smtClean="0"/>
          </a:p>
          <a:p>
            <a:r>
              <a:rPr lang="sl-SI" baseline="0" dirty="0" smtClean="0"/>
              <a:t>Zahteve po multiopravilnosti zmanjšujejo možnost flowa, ker naše misli skačejo kot kobilice.</a:t>
            </a:r>
          </a:p>
          <a:p>
            <a:endParaRPr lang="sl-SI" baseline="0" dirty="0" smtClean="0"/>
          </a:p>
          <a:p>
            <a:r>
              <a:rPr lang="sl-SI" baseline="0" dirty="0" smtClean="0"/>
              <a:t>Ne moremo se prisilit, da bomo v zanosu. Lahko pa se odmislimo dejavnosti, ki jih imamo najraje, in verjetno bomo spoznali, da so med </a:t>
            </a:r>
            <a:r>
              <a:rPr lang="sl-SI" baseline="0" dirty="0" smtClean="0"/>
              <a:t>njimi </a:t>
            </a:r>
            <a:r>
              <a:rPr lang="sl-SI" baseline="0" dirty="0" smtClean="0"/>
              <a:t>prav tiste, kjer doživljam flow</a:t>
            </a:r>
          </a:p>
          <a:p>
            <a:endParaRPr lang="sl-SI" baseline="0" dirty="0" smtClean="0"/>
          </a:p>
          <a:p>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30</a:t>
            </a:fld>
            <a:endParaRPr 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Cziksenmihalyi pravi, da obstaja večja verjetnos zanosa, kadar izberemo nalogo, ki za nas predstavlja malo večji izziv in kjer imamo nekaj več veščin v primerjavi z ostalimi vsakodnevnimi aktivnosmi (torej gledanje TV ali počivanje tu odpade)</a:t>
            </a:r>
            <a:endParaRPr lang="sl-SI" dirty="0" smtClean="0"/>
          </a:p>
          <a:p>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31</a:t>
            </a:fld>
            <a:endParaRPr lang="sl-S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Čuječnost izvira iz budistične</a:t>
            </a:r>
            <a:r>
              <a:rPr lang="sl-SI" baseline="0" dirty="0" smtClean="0"/>
              <a:t> misli (8 pot).</a:t>
            </a:r>
            <a:endParaRPr lang="sl-SI" dirty="0" smtClean="0"/>
          </a:p>
          <a:p>
            <a:r>
              <a:rPr lang="sl-SI" dirty="0" smtClean="0"/>
              <a:t>Prinesem vso svojo pozornost k sedanjemu trenutku. Pozornost usmerjam v trenutek, brez presojanja. </a:t>
            </a:r>
          </a:p>
          <a:p>
            <a:endParaRPr lang="sl-SI" dirty="0" smtClean="0"/>
          </a:p>
          <a:p>
            <a:r>
              <a:rPr lang="sl-SI" dirty="0" smtClean="0"/>
              <a:t>V psihoterapiji priznano učinkovito</a:t>
            </a:r>
            <a:r>
              <a:rPr lang="sl-SI" baseline="0" dirty="0" smtClean="0"/>
              <a:t> sredstvo za zmanjšanje bolečine, stresa, tesnobe, ponovitev depresije, težav s hranjenjem, odvisnostjo ali lažje spoprijemanje z negativnimi doživetji</a:t>
            </a:r>
          </a:p>
          <a:p>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32</a:t>
            </a:fld>
            <a:endParaRPr lang="sl-SI"/>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FOKUS zelo šteje! Čuječnost je</a:t>
            </a:r>
            <a:r>
              <a:rPr lang="sl-SI" baseline="0" dirty="0" smtClean="0"/>
              <a:t> sestavni del meditacije, ki vzpodbuja našo zavest in zmožnost identifikacije naših čustvenih stanj in mentalnih vsebin ter upravljanje z njimi. </a:t>
            </a:r>
          </a:p>
          <a:p>
            <a:r>
              <a:rPr lang="sl-SI" baseline="0" dirty="0" smtClean="0"/>
              <a:t>Ljudje se veliko ukvarjamo z dieto, z rekreacijo, z izgledom, s telesnim počutjem. Redkeje pa se ne vprašamo, kako sem? Kako mi je tu in zdaj? Bi kaj spremenil? Kakšna so moja čustva?</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33</a:t>
            </a:fld>
            <a:endParaRPr lang="sl-SI"/>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O trpljenju je govoril že Viktor Frankl v svojih delih. Življenja</a:t>
            </a:r>
            <a:r>
              <a:rPr lang="sl-SI" baseline="0" dirty="0" smtClean="0"/>
              <a:t> brez trpljenja ni. V. Frankl je bil psihiater in nevrolog, pripradnik t.i. 3. dunajske šole psihoterapije, ki je osnoval logoterapijo, eno od oblik eksistenčne analize. V svojih knjigah Psiholog doživlja taborišče smrti in Kljub vsemu rečem življenju DA oriše življenje interniranca v koncentracijskem taborišču, ki so ga vodile do raziskovanja pomena smisla v vseh oblikah življenja, tudi v najbolj nesmiselnih, in s tem poiskanje razloga za nadaljevanje življenja. V. Frankl je bil pomemben navdih pozitivnim psihologom. </a:t>
            </a:r>
            <a:endParaRPr lang="sl-SI" dirty="0" smtClean="0"/>
          </a:p>
          <a:p>
            <a:r>
              <a:rPr lang="sl-SI" dirty="0" smtClean="0"/>
              <a:t>Ne Adlerjeva ali Nietzejevska</a:t>
            </a:r>
            <a:r>
              <a:rPr lang="sl-SI" baseline="0" dirty="0" smtClean="0"/>
              <a:t> volja do moči ali Freudova volja do užitka, pač pa volja do smisla vodi ljudi naprej. </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36</a:t>
            </a:fld>
            <a:endParaRPr lang="sl-SI"/>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Stiska in trpljenje indikatorja, da je nekaj narobe in potrebuje vso našo pozornost in skrb, pa vendar trpljenja ne bi smeli izrinjati iz življenja;</a:t>
            </a:r>
          </a:p>
          <a:p>
            <a:endParaRPr lang="sl-SI" dirty="0" smtClean="0"/>
          </a:p>
          <a:p>
            <a:r>
              <a:rPr lang="sl-SI" dirty="0" smtClean="0"/>
              <a:t>Trpljenje in blagostanje sta različni strani istega kovanca in obratno prepričanje</a:t>
            </a:r>
            <a:r>
              <a:rPr lang="sl-SI" baseline="0" dirty="0" smtClean="0"/>
              <a:t> povzroča težave. </a:t>
            </a:r>
          </a:p>
          <a:p>
            <a:endParaRPr lang="sl-SI" baseline="0" dirty="0" smtClean="0"/>
          </a:p>
          <a:p>
            <a:r>
              <a:rPr lang="sl-SI" dirty="0" smtClean="0"/>
              <a:t>Življenje je včasih grdo. To spoznanje je lahko tudi osrečujoče!</a:t>
            </a:r>
          </a:p>
          <a:p>
            <a:endParaRPr lang="sl-SI" dirty="0" smtClean="0"/>
          </a:p>
          <a:p>
            <a:pPr marL="228600" indent="-228600">
              <a:buAutoNum type="alphaUcPeriod"/>
            </a:pPr>
            <a:r>
              <a:rPr lang="sl-SI" dirty="0" smtClean="0"/>
              <a:t>Zadel: v</a:t>
            </a:r>
            <a:r>
              <a:rPr lang="sl-SI" baseline="0" dirty="0" smtClean="0"/>
              <a:t> medicini ravna črta pomeni klinično mrtvega pacienta. Nihanja so normalna, najbolj važno pa je to, kar naredim, ko sem tam spodaj, ko mi življenje pokaže zobe. </a:t>
            </a:r>
          </a:p>
          <a:p>
            <a:pPr marL="228600" indent="-228600">
              <a:buNone/>
            </a:pPr>
            <a:endParaRPr lang="sl-SI" baseline="0" dirty="0" smtClean="0"/>
          </a:p>
          <a:p>
            <a:pPr marL="228600" indent="-228600">
              <a:buNone/>
            </a:pPr>
            <a:r>
              <a:rPr lang="sl-SI" baseline="0" dirty="0" smtClean="0"/>
              <a:t> Če se ta trenutek ne počutim srečno, to še ni znak patologije ;) Medikamentozno zdravljenje razpoloženjskih motenj na pohodu! Včasih je bila potrtost, pomanjkanje energije, brezvoljnost , običajna faza v paleti razpoloženj. Danes so to motnje razpoloženja. </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37</a:t>
            </a:fld>
            <a:endParaRPr lang="sl-S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Zgolj pričakovanje, da se nam bo zgodilo nekaj lepega,</a:t>
            </a:r>
            <a:r>
              <a:rPr lang="sl-SI" baseline="0" dirty="0" smtClean="0"/>
              <a:t> nas večinoma pač ne bo pripeljalo daleč. Četudi še tako pričakujem, da bo v pisemski ovojnici, ki jo je zjutraj prinesel poštar, letalska karta za NZ, ne verjamem, da bo to spremenilo dejstvo, da je notri le položnica za plin. </a:t>
            </a:r>
          </a:p>
          <a:p>
            <a:endParaRPr lang="sl-SI"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Čarobna formula, ki bi povzročila univerzalno srečo, ne obstaja. Individualne razlike in psihološko funkcioniranje ljudi je preveč kompleksno in raznoliko! </a:t>
            </a:r>
          </a:p>
          <a:p>
            <a:r>
              <a:rPr lang="sl-SI" baseline="0" dirty="0" smtClean="0"/>
              <a:t>Sreča tudi ni nekaj trajnega. Zanjo si je potrebno nenehno prizadevati. </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38</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Zadovoljstvo z življenjem:</a:t>
            </a:r>
            <a:r>
              <a:rPr lang="sl-SI" baseline="0" dirty="0" smtClean="0"/>
              <a:t> ocena, kakšno je bilo moje življenje na razl področjih in kakšno pričakujem, da še bo. </a:t>
            </a:r>
          </a:p>
          <a:p>
            <a:r>
              <a:rPr lang="sl-SI" baseline="0" dirty="0" smtClean="0"/>
              <a:t>Je mera blagostanja. Razpoloženje, zadovoljstvo z odnosi, z lastnimi uspehi, samoučinkovitostjo za spoprijemanje z vsakodnevnimi dogodki. </a:t>
            </a:r>
          </a:p>
          <a:p>
            <a:endParaRPr lang="sl-SI"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Večina ljudi ima to točko nastavljeno na rahlo pozitivni strani, če ni nobenih neugodnih dogodkov. </a:t>
            </a:r>
          </a:p>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Na nekatere življenjske situacije se ljudje navadijo in prilagodijo svoje SB (recimo zapor,</a:t>
            </a:r>
            <a:r>
              <a:rPr lang="sl-SI" baseline="0" dirty="0" smtClean="0"/>
              <a:t> paraplegija), počasneje na druge (smrt bližnjega, izguba službe) in nikoli na tretje (hrup). Paraplegiki so skoraj tako srečni kot neparalizirani v kontrolni skupini (skoraj tako srečni kot pred nesrečo), saj ne spremenijo svojih izkušenj v tako veliki meri</a:t>
            </a:r>
          </a:p>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Na hedonsko rutino pomembno vpliva genetika (30-50%). Študije dvojčkov: dvojčki, ločeni in vzgajani v različnih okoljih, imajo skoraj enak nivo sreče. Ni pa genetika edini dejavnik : vedenje, navade, situacije imajo tudi pomembno vlogo. </a:t>
            </a:r>
            <a:endParaRPr lang="sl-SI" dirty="0" smtClean="0"/>
          </a:p>
          <a:p>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4</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u="sng" dirty="0" smtClean="0"/>
              <a:t>Dejavniki</a:t>
            </a:r>
            <a:r>
              <a:rPr lang="sl-SI" dirty="0" smtClean="0"/>
              <a:t>: religioz.</a:t>
            </a:r>
            <a:r>
              <a:rPr lang="sl-SI" baseline="0" dirty="0" smtClean="0"/>
              <a:t> Rituali (način spoprijemanja s težavami, pozitivne afirmacije); socialni kontakti, vir podpore, pripadnost skupini, vključevanje v prostovoljne aktivnosti, “razlog, zakaj obstajam”, z zdravjem povezana vedenja (zmernost, odpovedovanje psihoaktivnim  substancam – razen Rastafarijancev ;)</a:t>
            </a:r>
          </a:p>
          <a:p>
            <a:r>
              <a:rPr lang="sl-SI" baseline="0" dirty="0" smtClean="0"/>
              <a:t>-RAZISKAVE: +samozavest, +blagostanje, +zadovolj. Z življenjem,+zadovolj. S spolnim življenjem,-hipertenzije, - namer o samomoru, - zlorabe drog, -depresije, boljše spoprijemanje z negotovostjo pred smrtnostjo (najbolj trpijo agnostiki in rahlo verujoči)</a:t>
            </a:r>
          </a:p>
          <a:p>
            <a:r>
              <a:rPr lang="sl-SI" baseline="0" dirty="0" smtClean="0"/>
              <a:t>METODOLOŠKI POMISLEKI: sreča in pripadanje večinskemu delu prebivalstva (razlika ZDA in Nizozemska, Danska); srečnejši bolj verjetno verni (potrebujejo verjetje za oboje); zadovoljni ljudje bolj verjetno naklonjeni tradicionalnim božanstvom</a:t>
            </a:r>
          </a:p>
          <a:p>
            <a:r>
              <a:rPr lang="sl-SI" baseline="0" dirty="0" smtClean="0"/>
              <a:t>Krščanstvo uči, da prave sreče (t.i. blaženosti) ni mogoče doseči v tem življenju, temveč šele po smrti. </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6</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Raziskave kažejo, da je raven sreče pogojena s kombinacijo</a:t>
            </a:r>
            <a:r>
              <a:rPr lang="sl-SI" baseline="0" dirty="0" smtClean="0"/>
              <a:t> osebnosti, ki je v precejšnji meri (35-50%) gensko pogojena, z zunanjimi okoliščinami in aktivnostmi. Sprememba zunanjih okoliščin (npr. zmaga na lotu) imajo običajno zgolj začasen učinek na občutek sreče, medtem ko ukvarjanje z nekaterimi aktivnostmi spodbujajo občutek sreče in vodijo k trajnejšim dvigom subjektivnega blagostanja</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7</a:t>
            </a:fld>
            <a:endParaRPr 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E</a:t>
            </a:r>
            <a:r>
              <a:rPr lang="sl-SI" baseline="0" dirty="0" smtClean="0"/>
              <a:t> v povprečju poročajo o višjih ravneh sreče in o več + čustvih, I so bližje nevtralnim ocenam. E so srečenjši tudi, ko so sami s sabo, če živijo z/brez partnerja, v mestu/na podeželju, E si bolj verjetno izberejo delo s pogostimi soc. kontakti, ampak so bolj zadovoljni z njim tudi v primeru, ko zahteva malo soc. stikov</a:t>
            </a:r>
          </a:p>
          <a:p>
            <a:r>
              <a:rPr lang="sl-SI" baseline="0" dirty="0" smtClean="0"/>
              <a:t>Susan Cain v knjigi poroča o težavah I v današnjem svetu, ki nenehno govori. Na zahodu E bolj socialno zaželena, zato občutek, da bolj “pašejo noter”, medtem ko I manj skladni s socialnimi pričakovanji </a:t>
            </a:r>
            <a:r>
              <a:rPr lang="sl-SI" baseline="0" dirty="0" smtClean="0">
                <a:sym typeface="Wingdings" pitchFamily="2" charset="2"/>
              </a:rPr>
              <a:t>. E drugim bolj verjetno potožijo o svojih težavah.</a:t>
            </a:r>
          </a:p>
          <a:p>
            <a:r>
              <a:rPr lang="sl-SI" baseline="0" dirty="0" smtClean="0">
                <a:sym typeface="Wingdings" pitchFamily="2" charset="2"/>
              </a:rPr>
              <a:t>Srečni ljudje težijo k tesnim odnosom in so dobri pri njihovem ohranjanju in spodbujanju</a:t>
            </a:r>
          </a:p>
          <a:p>
            <a:r>
              <a:rPr lang="sl-SI" baseline="0" dirty="0" smtClean="0">
                <a:sym typeface="Wingdings" pitchFamily="2" charset="2"/>
              </a:rPr>
              <a:t>NEVROLOŠKE RAZLIKE: I: večji pretok krvi v frontalnem režnju (procesiranje informacij, reševanje problemov, analiza, načrtovanje); višje ravni kortikalnega vzburjenja, kronično bolj vzburjeni kot E; ko gre I vse po maslu, bo manj vzburjen, zato opustijo zavore in občutek sproščenosti, zadovoljstva</a:t>
            </a:r>
          </a:p>
          <a:p>
            <a:r>
              <a:rPr lang="sl-SI" baseline="0" dirty="0" smtClean="0">
                <a:sym typeface="Wingdings" pitchFamily="2" charset="2"/>
              </a:rPr>
              <a:t>E: večji krvni pretok v temporalnem režnju (senzorične, čustvene izkušnje); potreba po več zunanjih stimulacijah, večja občutljivost na nagrade dopaminskega sistema, bolj intenzivno čutijo vzburjenje ob potencialni nagradi (večji subjektivni občutek nagrade); ko E gre vse kot po maslu, bodo bolj vzburjeni, zato vključevanje v soc. situcije, aktivnost v stikih</a:t>
            </a:r>
          </a:p>
          <a:p>
            <a:endParaRPr lang="sl-SI" baseline="0" dirty="0" smtClean="0"/>
          </a:p>
          <a:p>
            <a:r>
              <a:rPr lang="sl-SI" dirty="0" smtClean="0"/>
              <a:t>VISOKA</a:t>
            </a:r>
            <a:r>
              <a:rPr lang="sl-SI" baseline="0" dirty="0" smtClean="0"/>
              <a:t> ČS: višje subjektivno blagostanje </a:t>
            </a:r>
            <a:r>
              <a:rPr lang="sl-SI" baseline="0" dirty="0" smtClean="0">
                <a:sym typeface="Wingdings" pitchFamily="2" charset="2"/>
              </a:rPr>
              <a:t> pozitivna čustva; vzdrževanje ravnovesja med + in – afekti. Taka oseba je bolj rezilientna na – čustva, pozitivna korelacija pa je tudi s socialno inteligentnostjo (kako upravljamo z odnosi z drugimi)- pomen za srečo!</a:t>
            </a:r>
          </a:p>
          <a:p>
            <a:r>
              <a:rPr lang="sl-SI" baseline="0" dirty="0" smtClean="0">
                <a:sym typeface="Wingdings" pitchFamily="2" charset="2"/>
              </a:rPr>
              <a:t>Pa vendar: osebnost je v veliki meri gensko pogojena, a ne zabetonirana. Ljudje imamo kontrolo nad svojim vedenjem in prepričanji. Subjektivno blagostanje ni usoda, ampak posledica aktivacije. </a:t>
            </a:r>
          </a:p>
          <a:p>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8</a:t>
            </a:fld>
            <a:endParaRPr 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Višina IQ dober</a:t>
            </a:r>
            <a:r>
              <a:rPr lang="sl-SI" baseline="0" dirty="0" smtClean="0"/>
              <a:t> prediktor uspeha v posebej kompleksnih dejavnostih</a:t>
            </a:r>
          </a:p>
          <a:p>
            <a:endParaRPr lang="sl-SI" dirty="0" smtClean="0"/>
          </a:p>
          <a:p>
            <a:r>
              <a:rPr lang="sl-SI" dirty="0" smtClean="0"/>
              <a:t>IQ nad 120 (nadpovprečen)</a:t>
            </a:r>
            <a:r>
              <a:rPr lang="sl-SI" baseline="0" dirty="0" smtClean="0"/>
              <a:t> naj bi imel celo neg. vpliv na uspeh. Nad količnikom 120 so očitno drugi dejavniki bolj pomembni (dober mentor, soc. veščine)</a:t>
            </a:r>
          </a:p>
          <a:p>
            <a:endParaRPr lang="sl-SI" baseline="0" dirty="0" smtClean="0"/>
          </a:p>
          <a:p>
            <a:r>
              <a:rPr lang="sl-SI" baseline="0" dirty="0" smtClean="0"/>
              <a:t>Največji doprinos dobre izobrazbe je v tem, da z njo z večjo verjetnostjo dosežemo srednji razred, in s tem zadovoljitev osnovnih potreb</a:t>
            </a:r>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9</a:t>
            </a:fld>
            <a:endParaRPr 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smtClean="0"/>
              <a:t>Premoženjsko stanje je povezano s številnimi izidi v življenju:</a:t>
            </a:r>
            <a:r>
              <a:rPr lang="sl-SI" baseline="0" dirty="0" smtClean="0"/>
              <a:t> z zdravjem, duševnim zdravjem, življenjsko dobo, deležem živorojenih otrok, stopnjo doživljanja stresnih življ dogodkov,… </a:t>
            </a:r>
          </a:p>
          <a:p>
            <a:endParaRPr lang="sl-SI" dirty="0" smtClean="0"/>
          </a:p>
          <a:p>
            <a:r>
              <a:rPr lang="sl-SI" dirty="0" smtClean="0"/>
              <a:t>Pri revnih, kjer osnovne potrebe niso zadovoljene. R </a:t>
            </a:r>
            <a:r>
              <a:rPr lang="sl-SI" baseline="0" dirty="0" smtClean="0"/>
              <a:t>kažejo, da so ljudje, katerih potrebe so zadovoljene, bolj srečni. </a:t>
            </a:r>
            <a:endParaRPr lang="sl-SI" dirty="0" smtClean="0"/>
          </a:p>
          <a:p>
            <a:endParaRPr lang="sl-SI" dirty="0" smtClean="0"/>
          </a:p>
          <a:p>
            <a:r>
              <a:rPr lang="sl-SI" dirty="0" smtClean="0"/>
              <a:t>Težnja k več in več denarja lahko zanemari socialne vezi in prosti čas, ki</a:t>
            </a:r>
            <a:r>
              <a:rPr lang="sl-SI" baseline="0" dirty="0" smtClean="0"/>
              <a:t> pripomorejo k sreči, zato to ni preveč pametna pot do sreče.</a:t>
            </a:r>
          </a:p>
          <a:p>
            <a:pPr marL="0" marR="0" indent="0" algn="l" defTabSz="914400" rtl="0" eaLnBrk="1" fontAlgn="auto" latinLnBrk="0" hangingPunct="1">
              <a:lnSpc>
                <a:spcPct val="100000"/>
              </a:lnSpc>
              <a:spcBef>
                <a:spcPts val="0"/>
              </a:spcBef>
              <a:spcAft>
                <a:spcPts val="0"/>
              </a:spcAft>
              <a:buClrTx/>
              <a:buSzTx/>
              <a:buFontTx/>
              <a:buNone/>
              <a:tabLst/>
              <a:defRPr/>
            </a:pPr>
            <a:endParaRPr lang="sl-SI"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SI" baseline="0" dirty="0" smtClean="0"/>
              <a:t>Premožni posamezniki glede na R slabše sposobni uživati v vsakodnevnih doživetjih, imajo manj prostega časa za druženje. </a:t>
            </a:r>
          </a:p>
          <a:p>
            <a:endParaRPr lang="sl-SI" dirty="0"/>
          </a:p>
        </p:txBody>
      </p:sp>
      <p:sp>
        <p:nvSpPr>
          <p:cNvPr id="4" name="Slide Number Placeholder 3"/>
          <p:cNvSpPr>
            <a:spLocks noGrp="1"/>
          </p:cNvSpPr>
          <p:nvPr>
            <p:ph type="sldNum" sz="quarter" idx="10"/>
          </p:nvPr>
        </p:nvSpPr>
        <p:spPr/>
        <p:txBody>
          <a:bodyPr/>
          <a:lstStyle/>
          <a:p>
            <a:fld id="{0175AB96-8D8C-4AEE-8DC7-4CD4DD3619CB}" type="slidenum">
              <a:rPr lang="sl-SI" smtClean="0"/>
              <a:pPr/>
              <a:t>11</a:t>
            </a:fld>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baseline="0" dirty="0" smtClean="0"/>
              <a:t>Rezultati kažejo, da socioekonomske mere (dober avto, stanovanje v centru Ljubljane, vikend,…) ne ustrezajo višji stopnji sreče, medtem ko se sociometrične mere (naš položaj v skupini v primerjavi s statusom drugih, s katerimi se dnevno srečujemo) povezujejo s povišanjem subj blagostanja.</a:t>
            </a:r>
          </a:p>
          <a:p>
            <a:r>
              <a:rPr lang="sl-SI" baseline="0" dirty="0" smtClean="0"/>
              <a:t>Ljudje v povprečju precenjujemo vpliv premoženja na srečo za 100%.</a:t>
            </a:r>
          </a:p>
          <a:p>
            <a:r>
              <a:rPr lang="sl-SI" baseline="0" dirty="0" smtClean="0"/>
              <a:t>Ljudje so srečnejši, kadar svoj denar porabijo za doživetja, kot za stvari.</a:t>
            </a:r>
          </a:p>
        </p:txBody>
      </p:sp>
      <p:sp>
        <p:nvSpPr>
          <p:cNvPr id="4" name="Slide Number Placeholder 3"/>
          <p:cNvSpPr>
            <a:spLocks noGrp="1"/>
          </p:cNvSpPr>
          <p:nvPr>
            <p:ph type="sldNum" sz="quarter" idx="10"/>
          </p:nvPr>
        </p:nvSpPr>
        <p:spPr/>
        <p:txBody>
          <a:bodyPr/>
          <a:lstStyle/>
          <a:p>
            <a:fld id="{0175AB96-8D8C-4AEE-8DC7-4CD4DD3619CB}" type="slidenum">
              <a:rPr lang="sl-SI" smtClean="0"/>
              <a:pPr/>
              <a:t>12</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5B93D07F-00D1-4FD5-B3AD-06DB65BEBFD9}" type="datetimeFigureOut">
              <a:rPr lang="sl-SI" smtClean="0"/>
              <a:pPr/>
              <a:t>18.3.2013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5B93D07F-00D1-4FD5-B3AD-06DB65BEBFD9}" type="datetimeFigureOut">
              <a:rPr lang="sl-SI" smtClean="0"/>
              <a:pPr/>
              <a:t>18.3.2013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5B93D07F-00D1-4FD5-B3AD-06DB65BEBFD9}" type="datetimeFigureOut">
              <a:rPr lang="sl-SI" smtClean="0"/>
              <a:pPr/>
              <a:t>18.3.2013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5B93D07F-00D1-4FD5-B3AD-06DB65BEBFD9}" type="datetimeFigureOut">
              <a:rPr lang="sl-SI" smtClean="0"/>
              <a:pPr/>
              <a:t>18.3.2013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93D07F-00D1-4FD5-B3AD-06DB65BEBFD9}" type="datetimeFigureOut">
              <a:rPr lang="sl-SI" smtClean="0"/>
              <a:pPr/>
              <a:t>18.3.2013</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5B93D07F-00D1-4FD5-B3AD-06DB65BEBFD9}" type="datetimeFigureOut">
              <a:rPr lang="sl-SI" smtClean="0"/>
              <a:pPr/>
              <a:t>18.3.2013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5B93D07F-00D1-4FD5-B3AD-06DB65BEBFD9}" type="datetimeFigureOut">
              <a:rPr lang="sl-SI" smtClean="0"/>
              <a:pPr/>
              <a:t>18.3.2013</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5B93D07F-00D1-4FD5-B3AD-06DB65BEBFD9}" type="datetimeFigureOut">
              <a:rPr lang="sl-SI" smtClean="0"/>
              <a:pPr/>
              <a:t>18.3.2013</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3D07F-00D1-4FD5-B3AD-06DB65BEBFD9}" type="datetimeFigureOut">
              <a:rPr lang="sl-SI" smtClean="0"/>
              <a:pPr/>
              <a:t>18.3.2013</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3D07F-00D1-4FD5-B3AD-06DB65BEBFD9}" type="datetimeFigureOut">
              <a:rPr lang="sl-SI" smtClean="0"/>
              <a:pPr/>
              <a:t>18.3.2013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93D07F-00D1-4FD5-B3AD-06DB65BEBFD9}" type="datetimeFigureOut">
              <a:rPr lang="sl-SI" smtClean="0"/>
              <a:pPr/>
              <a:t>18.3.2013</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91F98043-BAF9-4BF6-8DD4-B753AE694BC8}"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3D07F-00D1-4FD5-B3AD-06DB65BEBFD9}" type="datetimeFigureOut">
              <a:rPr lang="sl-SI" smtClean="0"/>
              <a:pPr/>
              <a:t>18.3.2013</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98043-BAF9-4BF6-8DD4-B753AE694BC8}"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l-SI" sz="6000" b="1" dirty="0" smtClean="0">
                <a:solidFill>
                  <a:srgbClr val="FF0000"/>
                </a:solidFill>
              </a:rPr>
              <a:t>O SREČI</a:t>
            </a:r>
            <a:endParaRPr lang="sl-SI" sz="6000" b="1" dirty="0">
              <a:solidFill>
                <a:srgbClr val="FF0000"/>
              </a:solidFill>
            </a:endParaRPr>
          </a:p>
        </p:txBody>
      </p:sp>
      <p:sp>
        <p:nvSpPr>
          <p:cNvPr id="3" name="Subtitle 2"/>
          <p:cNvSpPr>
            <a:spLocks noGrp="1"/>
          </p:cNvSpPr>
          <p:nvPr>
            <p:ph type="subTitle" idx="1"/>
          </p:nvPr>
        </p:nvSpPr>
        <p:spPr>
          <a:xfrm>
            <a:off x="1331640" y="4725144"/>
            <a:ext cx="6400800" cy="1752600"/>
          </a:xfrm>
        </p:spPr>
        <p:txBody>
          <a:bodyPr/>
          <a:lstStyle/>
          <a:p>
            <a:r>
              <a:rPr lang="sl-SI" dirty="0" smtClean="0">
                <a:solidFill>
                  <a:schemeClr val="bg1"/>
                </a:solidFill>
              </a:rPr>
              <a:t>Dr. Ana Arzenšek, univ.dipl.psih.</a:t>
            </a:r>
            <a:endParaRPr lang="sl-SI"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AutoShape 2" descr="http://mail-attachment.googleusercontent.com/attachment/u/0/?ui=2&amp;ik=58a781107f&amp;view=att&amp;th=13d7451667c35332&amp;attid=0.2&amp;disp=inline&amp;safe=1&amp;zw&amp;saduie=AG9B_P_j-vXQjt_nTGIJ-sEFyANk&amp;sadet=1363456184021&amp;sads=vi0M_UzgYCEkdhPPII5-x-H2sY4" hidden="1"/>
          <p:cNvSpPr>
            <a:spLocks noChangeAspect="1" noChangeArrowheads="1"/>
          </p:cNvSpPr>
          <p:nvPr/>
        </p:nvSpPr>
        <p:spPr bwMode="auto">
          <a:xfrm>
            <a:off x="155575" y="-2909888"/>
            <a:ext cx="4552950" cy="607695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http://mail-attachment.googleusercontent.com/attachment/u/0/?ui=2&amp;ik=58a781107f&amp;view=att&amp;th=13d7451667c35332&amp;attid=0.2&amp;disp=inline&amp;safe=1&amp;zw&amp;saduie=AG9B_P_j-vXQjt_nTGIJ-sEFyANk&amp;sadet=1363456184021&amp;sads=vi0M_UzgYCEkdhPPII5-x-H2sY4" hidden="1"/>
          <p:cNvSpPr>
            <a:spLocks noChangeAspect="1" noChangeArrowheads="1"/>
          </p:cNvSpPr>
          <p:nvPr/>
        </p:nvSpPr>
        <p:spPr bwMode="auto">
          <a:xfrm>
            <a:off x="155575" y="-2909888"/>
            <a:ext cx="4552950" cy="607695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http://mail-attachment.googleusercontent.com/attachment/u/0/?ui=2&amp;ik=58a781107f&amp;view=att&amp;th=13d7451667c35332&amp;attid=0.2&amp;disp=inline&amp;safe=1&amp;zw&amp;saduie=AG9B_P_j-vXQjt_nTGIJ-sEFyANk&amp;sadet=1363456184021&amp;sads=vi0M_UzgYCEkdhPPII5-x-H2sY4" hidden="1"/>
          <p:cNvSpPr>
            <a:spLocks noChangeAspect="1" noChangeArrowheads="1"/>
          </p:cNvSpPr>
          <p:nvPr/>
        </p:nvSpPr>
        <p:spPr bwMode="auto">
          <a:xfrm>
            <a:off x="155575" y="-2909888"/>
            <a:ext cx="4552950" cy="607695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7" name="Title 6"/>
          <p:cNvSpPr>
            <a:spLocks noGrp="1"/>
          </p:cNvSpPr>
          <p:nvPr>
            <p:ph type="title"/>
          </p:nvPr>
        </p:nvSpPr>
        <p:spPr/>
        <p:txBody>
          <a:bodyPr/>
          <a:lstStyle/>
          <a:p>
            <a:endParaRPr lang="sl-SI"/>
          </a:p>
        </p:txBody>
      </p:sp>
      <p:pic>
        <p:nvPicPr>
          <p:cNvPr id="9" name="Content Placeholder 8" descr="wc.JPG"/>
          <p:cNvPicPr>
            <a:picLocks noGrp="1" noChangeAspect="1"/>
          </p:cNvPicPr>
          <p:nvPr>
            <p:ph idx="1"/>
          </p:nvPr>
        </p:nvPicPr>
        <p:blipFill>
          <a:blip r:embed="rId2" cstate="print"/>
          <a:stretch>
            <a:fillRect/>
          </a:stretch>
        </p:blipFill>
        <p:spPr>
          <a:xfrm>
            <a:off x="2051720" y="0"/>
            <a:ext cx="51435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772816"/>
            <a:ext cx="8229600" cy="4525963"/>
          </a:xfrm>
        </p:spPr>
        <p:txBody>
          <a:bodyPr>
            <a:normAutofit fontScale="92500" lnSpcReduction="20000"/>
          </a:bodyPr>
          <a:lstStyle/>
          <a:p>
            <a:r>
              <a:rPr lang="sl-SI" dirty="0" smtClean="0"/>
              <a:t>Easterlinov paradoks: denar pri revnih naredi veliko razliko za blagostanje. Ko posameznik doseže srednji razred, se ta učinek precej zmanjša. </a:t>
            </a:r>
          </a:p>
          <a:p>
            <a:pPr>
              <a:buNone/>
            </a:pPr>
            <a:endParaRPr lang="sl-SI" dirty="0" smtClean="0"/>
          </a:p>
          <a:p>
            <a:r>
              <a:rPr lang="sl-SI" dirty="0" smtClean="0"/>
              <a:t>Bogastvo je visoko povezano z zadovoljstvom z življenjem, a zanemarljivo s čustvenim blagostanjem </a:t>
            </a:r>
          </a:p>
          <a:p>
            <a:endParaRPr lang="sl-SI" dirty="0" smtClean="0"/>
          </a:p>
          <a:p>
            <a:r>
              <a:rPr lang="sl-SI" dirty="0" smtClean="0"/>
              <a:t>Zmagovalci loterije</a:t>
            </a:r>
            <a:endParaRPr lang="sl-SI" dirty="0"/>
          </a:p>
        </p:txBody>
      </p:sp>
      <p:sp>
        <p:nvSpPr>
          <p:cNvPr id="4" name="Title 3"/>
          <p:cNvSpPr>
            <a:spLocks noGrp="1"/>
          </p:cNvSpPr>
          <p:nvPr>
            <p:ph type="title"/>
          </p:nvPr>
        </p:nvSpPr>
        <p:spPr/>
        <p:txBody>
          <a:bodyPr>
            <a:normAutofit/>
          </a:bodyPr>
          <a:lstStyle/>
          <a:p>
            <a:r>
              <a:rPr lang="sl-SI" dirty="0" smtClean="0"/>
              <a:t>Bogastvo</a:t>
            </a:r>
            <a:endParaRPr lang="sl-S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sl-SI" dirty="0" smtClean="0"/>
              <a:t>Bogastvo</a:t>
            </a:r>
            <a:endParaRPr lang="sl-SI" dirty="0"/>
          </a:p>
        </p:txBody>
      </p:sp>
      <p:graphicFrame>
        <p:nvGraphicFramePr>
          <p:cNvPr id="8" name="Content Placeholder 7"/>
          <p:cNvGraphicFramePr>
            <a:graphicFrameLocks noGrp="1"/>
          </p:cNvGraphicFramePr>
          <p:nvPr>
            <p:ph idx="1"/>
          </p:nvPr>
        </p:nvGraphicFramePr>
        <p:xfrm>
          <a:off x="323528" y="1700808"/>
          <a:ext cx="856895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115616" y="3645024"/>
            <a:ext cx="216024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schemeClr val="tx1"/>
              </a:solidFill>
            </a:endParaRPr>
          </a:p>
        </p:txBody>
      </p:sp>
      <p:pic>
        <p:nvPicPr>
          <p:cNvPr id="38914" name="Picture 2" descr="http://blogs-images.forbes.com/helaineolen/files/2012/07/bag_of_money.png"/>
          <p:cNvPicPr>
            <a:picLocks noChangeAspect="1" noChangeArrowheads="1"/>
          </p:cNvPicPr>
          <p:nvPr/>
        </p:nvPicPr>
        <p:blipFill>
          <a:blip r:embed="rId8" cstate="print"/>
          <a:srcRect/>
          <a:stretch>
            <a:fillRect/>
          </a:stretch>
        </p:blipFill>
        <p:spPr bwMode="auto">
          <a:xfrm>
            <a:off x="2267744" y="2636912"/>
            <a:ext cx="2304256" cy="2952328"/>
          </a:xfrm>
          <a:prstGeom prst="rect">
            <a:avLst/>
          </a:prstGeom>
          <a:noFill/>
        </p:spPr>
      </p:pic>
      <p:pic>
        <p:nvPicPr>
          <p:cNvPr id="38926" name="Picture 14" descr="https://encrypted-tbn0.gstatic.com/images?q=tbn:ANd9GcS_FIonY6P6n4wPKd5iyoCWZ6xwyp1RER6I8ne1YMKEiwhIqDzsjw"/>
          <p:cNvPicPr>
            <a:picLocks noChangeAspect="1" noChangeArrowheads="1"/>
          </p:cNvPicPr>
          <p:nvPr/>
        </p:nvPicPr>
        <p:blipFill>
          <a:blip r:embed="rId9" cstate="print"/>
          <a:srcRect/>
          <a:stretch>
            <a:fillRect/>
          </a:stretch>
        </p:blipFill>
        <p:spPr bwMode="auto">
          <a:xfrm>
            <a:off x="4572000" y="2636912"/>
            <a:ext cx="2939207" cy="29523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Prijatelj prijateljevega prijatelja </a:t>
            </a:r>
            <a:endParaRPr lang="sl-SI" dirty="0"/>
          </a:p>
        </p:txBody>
      </p:sp>
      <p:sp>
        <p:nvSpPr>
          <p:cNvPr id="3" name="Content Placeholder 2"/>
          <p:cNvSpPr>
            <a:spLocks noGrp="1"/>
          </p:cNvSpPr>
          <p:nvPr>
            <p:ph idx="1"/>
          </p:nvPr>
        </p:nvSpPr>
        <p:spPr/>
        <p:txBody>
          <a:bodyPr/>
          <a:lstStyle/>
          <a:p>
            <a:endParaRPr lang="sl-SI" dirty="0" smtClean="0"/>
          </a:p>
          <a:p>
            <a:r>
              <a:rPr lang="sl-SI" dirty="0" smtClean="0"/>
              <a:t>Socialne vezi so pomemben pokazatelj subjektivnega blagostanja</a:t>
            </a:r>
          </a:p>
          <a:p>
            <a:endParaRPr lang="sl-SI" dirty="0"/>
          </a:p>
          <a:p>
            <a:r>
              <a:rPr lang="sl-SI" dirty="0" smtClean="0"/>
              <a:t>FRAMINGHAMSKA ŠTUDIJA SRCA</a:t>
            </a:r>
            <a:endParaRPr lang="sl-S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r>
              <a:rPr lang="sl-SI" dirty="0" smtClean="0"/>
              <a:t>Ključni dejavnik “uspešnega življenja” pri diplomantih Harvarda</a:t>
            </a:r>
          </a:p>
          <a:p>
            <a:endParaRPr lang="sl-SI" dirty="0"/>
          </a:p>
          <a:p>
            <a:r>
              <a:rPr lang="sl-SI" dirty="0" smtClean="0"/>
              <a:t>Sreča je kot virus</a:t>
            </a:r>
          </a:p>
          <a:p>
            <a:endParaRPr lang="sl-SI" dirty="0"/>
          </a:p>
          <a:p>
            <a:r>
              <a:rPr lang="sl-SI" dirty="0" smtClean="0"/>
              <a:t>Pomen najboljšega prijatelja</a:t>
            </a:r>
            <a:endParaRPr lang="sl-SI"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http://www.brocktonpublicschools.com/uploaded/Parents-Community/CPC/clipart/joni2.jpg"/>
          <p:cNvPicPr>
            <a:picLocks noChangeAspect="1" noChangeArrowheads="1"/>
          </p:cNvPicPr>
          <p:nvPr/>
        </p:nvPicPr>
        <p:blipFill>
          <a:blip r:embed="rId2" cstate="print"/>
          <a:srcRect/>
          <a:stretch>
            <a:fillRect/>
          </a:stretch>
        </p:blipFill>
        <p:spPr bwMode="auto">
          <a:xfrm>
            <a:off x="1475656" y="1844824"/>
            <a:ext cx="5948108" cy="501317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l-SI" dirty="0" smtClean="0"/>
              <a:t>Starševstvo</a:t>
            </a:r>
            <a:endParaRPr lang="sl-SI" dirty="0"/>
          </a:p>
        </p:txBody>
      </p:sp>
      <p:sp>
        <p:nvSpPr>
          <p:cNvPr id="6" name="Content Placeholder 5"/>
          <p:cNvSpPr>
            <a:spLocks noGrp="1"/>
          </p:cNvSpPr>
          <p:nvPr>
            <p:ph idx="1"/>
          </p:nvPr>
        </p:nvSpPr>
        <p:spPr>
          <a:xfrm>
            <a:off x="539552" y="2132856"/>
            <a:ext cx="8229600" cy="4525963"/>
          </a:xfrm>
        </p:spPr>
        <p:txBody>
          <a:bodyPr/>
          <a:lstStyle/>
          <a:p>
            <a:r>
              <a:rPr lang="sl-SI" dirty="0" smtClean="0"/>
              <a:t>So starši srečnejši kot nestarši?</a:t>
            </a:r>
          </a:p>
          <a:p>
            <a:endParaRPr lang="sl-SI" dirty="0"/>
          </a:p>
          <a:p>
            <a:r>
              <a:rPr lang="sl-SI" dirty="0" smtClean="0"/>
              <a:t>Ni nujno.</a:t>
            </a:r>
          </a:p>
          <a:p>
            <a:endParaRPr lang="sl-SI" dirty="0"/>
          </a:p>
          <a:p>
            <a:r>
              <a:rPr lang="sl-SI" dirty="0" smtClean="0"/>
              <a:t>Tradicionalne in netradicionalne družine</a:t>
            </a:r>
          </a:p>
          <a:p>
            <a:endParaRPr lang="sl-SI" dirty="0"/>
          </a:p>
          <a:p>
            <a:endParaRPr lang="sl-SI" dirty="0" smtClean="0"/>
          </a:p>
          <a:p>
            <a:endParaRPr lang="sl-SI" dirty="0"/>
          </a:p>
          <a:p>
            <a:endParaRPr lang="sl-S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dirty="0" smtClean="0"/>
              <a:t>Zdravje nun in psihologov</a:t>
            </a:r>
            <a:endParaRPr lang="sl-SI" dirty="0"/>
          </a:p>
        </p:txBody>
      </p:sp>
      <p:sp>
        <p:nvSpPr>
          <p:cNvPr id="5" name="Content Placeholder 4"/>
          <p:cNvSpPr>
            <a:spLocks noGrp="1"/>
          </p:cNvSpPr>
          <p:nvPr>
            <p:ph idx="1"/>
          </p:nvPr>
        </p:nvSpPr>
        <p:spPr>
          <a:xfrm>
            <a:off x="457200" y="1600200"/>
            <a:ext cx="8229600" cy="4925144"/>
          </a:xfrm>
        </p:spPr>
        <p:txBody>
          <a:bodyPr>
            <a:normAutofit fontScale="92500" lnSpcReduction="10000"/>
          </a:bodyPr>
          <a:lstStyle/>
          <a:p>
            <a:r>
              <a:rPr lang="sl-SI" dirty="0" smtClean="0"/>
              <a:t>Zdravi ljudje so srečnejši in obratno</a:t>
            </a:r>
          </a:p>
          <a:p>
            <a:endParaRPr lang="sl-SI" dirty="0"/>
          </a:p>
          <a:p>
            <a:endParaRPr lang="sl-SI" dirty="0" smtClean="0"/>
          </a:p>
          <a:p>
            <a:endParaRPr lang="sl-SI" dirty="0"/>
          </a:p>
          <a:p>
            <a:endParaRPr lang="sl-SI" dirty="0" smtClean="0"/>
          </a:p>
          <a:p>
            <a:endParaRPr lang="sl-SI" dirty="0" smtClean="0"/>
          </a:p>
          <a:p>
            <a:r>
              <a:rPr lang="sl-SI" dirty="0" smtClean="0"/>
              <a:t>Uspešne so tudi intervence, ki spodbujajo subjektivno blagostanje in zdravje</a:t>
            </a:r>
          </a:p>
          <a:p>
            <a:pPr lvl="1"/>
            <a:r>
              <a:rPr lang="sl-SI" dirty="0" smtClean="0"/>
              <a:t>Meditacija</a:t>
            </a:r>
          </a:p>
          <a:p>
            <a:pPr lvl="1"/>
            <a:r>
              <a:rPr lang="sl-SI" dirty="0" smtClean="0"/>
              <a:t>Trening sproščanja</a:t>
            </a:r>
            <a:endParaRPr lang="sl-SI" dirty="0"/>
          </a:p>
        </p:txBody>
      </p:sp>
      <p:sp>
        <p:nvSpPr>
          <p:cNvPr id="7" name="Rectangle 6"/>
          <p:cNvSpPr/>
          <p:nvPr/>
        </p:nvSpPr>
        <p:spPr>
          <a:xfrm>
            <a:off x="539552" y="2492896"/>
            <a:ext cx="3456384"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dirty="0" smtClean="0">
              <a:solidFill>
                <a:schemeClr val="tx1"/>
              </a:solidFill>
            </a:endParaRPr>
          </a:p>
          <a:p>
            <a:pPr algn="ctr"/>
            <a:r>
              <a:rPr lang="sl-SI" dirty="0" smtClean="0">
                <a:solidFill>
                  <a:schemeClr val="tx1"/>
                </a:solidFill>
              </a:rPr>
              <a:t>Optimizem</a:t>
            </a:r>
          </a:p>
          <a:p>
            <a:pPr algn="ctr"/>
            <a:r>
              <a:rPr lang="sl-SI" dirty="0" smtClean="0">
                <a:solidFill>
                  <a:schemeClr val="tx1"/>
                </a:solidFill>
              </a:rPr>
              <a:t>Pozitivna čustva</a:t>
            </a:r>
          </a:p>
          <a:p>
            <a:pPr algn="ctr"/>
            <a:r>
              <a:rPr lang="sl-SI" dirty="0" smtClean="0">
                <a:solidFill>
                  <a:schemeClr val="tx1"/>
                </a:solidFill>
              </a:rPr>
              <a:t>Upanje</a:t>
            </a:r>
          </a:p>
          <a:p>
            <a:pPr algn="ctr"/>
            <a:r>
              <a:rPr lang="sl-SI" dirty="0" smtClean="0">
                <a:solidFill>
                  <a:schemeClr val="tx1"/>
                </a:solidFill>
              </a:rPr>
              <a:t> Zaupanje</a:t>
            </a:r>
          </a:p>
          <a:p>
            <a:pPr algn="ctr"/>
            <a:r>
              <a:rPr lang="sl-SI" dirty="0" smtClean="0">
                <a:solidFill>
                  <a:schemeClr val="tx1"/>
                </a:solidFill>
              </a:rPr>
              <a:t>…</a:t>
            </a:r>
          </a:p>
        </p:txBody>
      </p:sp>
      <p:sp>
        <p:nvSpPr>
          <p:cNvPr id="8" name="Down Arrow 7"/>
          <p:cNvSpPr/>
          <p:nvPr/>
        </p:nvSpPr>
        <p:spPr>
          <a:xfrm>
            <a:off x="3491880" y="2564904"/>
            <a:ext cx="2808312" cy="2001372"/>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1"/>
                </a:solidFill>
              </a:rPr>
              <a:t> Višje subjektivno blagostanje</a:t>
            </a:r>
            <a:endParaRPr lang="sl-SI" dirty="0">
              <a:solidFill>
                <a:schemeClr val="tx1"/>
              </a:solidFill>
            </a:endParaRPr>
          </a:p>
        </p:txBody>
      </p:sp>
      <p:sp>
        <p:nvSpPr>
          <p:cNvPr id="9" name="Rectangle 8"/>
          <p:cNvSpPr/>
          <p:nvPr/>
        </p:nvSpPr>
        <p:spPr>
          <a:xfrm>
            <a:off x="6119664" y="2564904"/>
            <a:ext cx="291581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dirty="0" smtClean="0">
              <a:solidFill>
                <a:schemeClr val="tx1"/>
              </a:solidFill>
            </a:endParaRPr>
          </a:p>
          <a:p>
            <a:pPr algn="ctr"/>
            <a:r>
              <a:rPr lang="sl-SI" dirty="0" smtClean="0">
                <a:solidFill>
                  <a:schemeClr val="tx1"/>
                </a:solidFill>
              </a:rPr>
              <a:t>Boljše zdravje</a:t>
            </a:r>
          </a:p>
        </p:txBody>
      </p:sp>
      <p:sp>
        <p:nvSpPr>
          <p:cNvPr id="10" name="Freeform 9"/>
          <p:cNvSpPr/>
          <p:nvPr/>
        </p:nvSpPr>
        <p:spPr>
          <a:xfrm>
            <a:off x="3155324" y="2820473"/>
            <a:ext cx="1177400" cy="257578"/>
          </a:xfrm>
          <a:custGeom>
            <a:avLst/>
            <a:gdLst>
              <a:gd name="connsiteX0" fmla="*/ 0 w 1177400"/>
              <a:gd name="connsiteY0" fmla="*/ 257578 h 257578"/>
              <a:gd name="connsiteX1" fmla="*/ 77273 w 1177400"/>
              <a:gd name="connsiteY1" fmla="*/ 167426 h 257578"/>
              <a:gd name="connsiteX2" fmla="*/ 128789 w 1177400"/>
              <a:gd name="connsiteY2" fmla="*/ 141668 h 257578"/>
              <a:gd name="connsiteX3" fmla="*/ 193183 w 1177400"/>
              <a:gd name="connsiteY3" fmla="*/ 103031 h 257578"/>
              <a:gd name="connsiteX4" fmla="*/ 270456 w 1177400"/>
              <a:gd name="connsiteY4" fmla="*/ 77273 h 257578"/>
              <a:gd name="connsiteX5" fmla="*/ 309093 w 1177400"/>
              <a:gd name="connsiteY5" fmla="*/ 51516 h 257578"/>
              <a:gd name="connsiteX6" fmla="*/ 425003 w 1177400"/>
              <a:gd name="connsiteY6" fmla="*/ 12879 h 257578"/>
              <a:gd name="connsiteX7" fmla="*/ 463639 w 1177400"/>
              <a:gd name="connsiteY7" fmla="*/ 0 h 257578"/>
              <a:gd name="connsiteX8" fmla="*/ 785611 w 1177400"/>
              <a:gd name="connsiteY8" fmla="*/ 25758 h 257578"/>
              <a:gd name="connsiteX9" fmla="*/ 824248 w 1177400"/>
              <a:gd name="connsiteY9" fmla="*/ 38637 h 257578"/>
              <a:gd name="connsiteX10" fmla="*/ 862884 w 1177400"/>
              <a:gd name="connsiteY10" fmla="*/ 64395 h 257578"/>
              <a:gd name="connsiteX11" fmla="*/ 914400 w 1177400"/>
              <a:gd name="connsiteY11" fmla="*/ 77273 h 257578"/>
              <a:gd name="connsiteX12" fmla="*/ 953037 w 1177400"/>
              <a:gd name="connsiteY12" fmla="*/ 90152 h 257578"/>
              <a:gd name="connsiteX13" fmla="*/ 1056068 w 1177400"/>
              <a:gd name="connsiteY13" fmla="*/ 115910 h 257578"/>
              <a:gd name="connsiteX14" fmla="*/ 1094704 w 1177400"/>
              <a:gd name="connsiteY14" fmla="*/ 141668 h 257578"/>
              <a:gd name="connsiteX15" fmla="*/ 1146220 w 1177400"/>
              <a:gd name="connsiteY15" fmla="*/ 154547 h 257578"/>
              <a:gd name="connsiteX16" fmla="*/ 1133341 w 1177400"/>
              <a:gd name="connsiteY16" fmla="*/ 90152 h 257578"/>
              <a:gd name="connsiteX17" fmla="*/ 1120462 w 1177400"/>
              <a:gd name="connsiteY17" fmla="*/ 38637 h 257578"/>
              <a:gd name="connsiteX18" fmla="*/ 1159099 w 1177400"/>
              <a:gd name="connsiteY18" fmla="*/ 51516 h 257578"/>
              <a:gd name="connsiteX19" fmla="*/ 1068946 w 1177400"/>
              <a:gd name="connsiteY19" fmla="*/ 193183 h 257578"/>
              <a:gd name="connsiteX20" fmla="*/ 1030310 w 1177400"/>
              <a:gd name="connsiteY20" fmla="*/ 206062 h 257578"/>
              <a:gd name="connsiteX21" fmla="*/ 1068946 w 1177400"/>
              <a:gd name="connsiteY21" fmla="*/ 231820 h 257578"/>
              <a:gd name="connsiteX22" fmla="*/ 1081825 w 1177400"/>
              <a:gd name="connsiteY22" fmla="*/ 193183 h 257578"/>
              <a:gd name="connsiteX23" fmla="*/ 1133341 w 1177400"/>
              <a:gd name="connsiteY23" fmla="*/ 167426 h 25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7400" h="257578">
                <a:moveTo>
                  <a:pt x="0" y="257578"/>
                </a:moveTo>
                <a:cubicBezTo>
                  <a:pt x="25958" y="218641"/>
                  <a:pt x="35633" y="198656"/>
                  <a:pt x="77273" y="167426"/>
                </a:cubicBezTo>
                <a:cubicBezTo>
                  <a:pt x="92632" y="155907"/>
                  <a:pt x="112006" y="150992"/>
                  <a:pt x="128789" y="141668"/>
                </a:cubicBezTo>
                <a:cubicBezTo>
                  <a:pt x="150671" y="129511"/>
                  <a:pt x="170395" y="113389"/>
                  <a:pt x="193183" y="103031"/>
                </a:cubicBezTo>
                <a:cubicBezTo>
                  <a:pt x="217900" y="91796"/>
                  <a:pt x="247865" y="92333"/>
                  <a:pt x="270456" y="77273"/>
                </a:cubicBezTo>
                <a:cubicBezTo>
                  <a:pt x="283335" y="68687"/>
                  <a:pt x="294949" y="57802"/>
                  <a:pt x="309093" y="51516"/>
                </a:cubicBezTo>
                <a:cubicBezTo>
                  <a:pt x="309098" y="51514"/>
                  <a:pt x="405682" y="19319"/>
                  <a:pt x="425003" y="12879"/>
                </a:cubicBezTo>
                <a:lnTo>
                  <a:pt x="463639" y="0"/>
                </a:lnTo>
                <a:cubicBezTo>
                  <a:pt x="570963" y="8586"/>
                  <a:pt x="678557" y="14288"/>
                  <a:pt x="785611" y="25758"/>
                </a:cubicBezTo>
                <a:cubicBezTo>
                  <a:pt x="799109" y="27204"/>
                  <a:pt x="812106" y="32566"/>
                  <a:pt x="824248" y="38637"/>
                </a:cubicBezTo>
                <a:cubicBezTo>
                  <a:pt x="838092" y="45559"/>
                  <a:pt x="848657" y="58298"/>
                  <a:pt x="862884" y="64395"/>
                </a:cubicBezTo>
                <a:cubicBezTo>
                  <a:pt x="879153" y="71367"/>
                  <a:pt x="897381" y="72410"/>
                  <a:pt x="914400" y="77273"/>
                </a:cubicBezTo>
                <a:cubicBezTo>
                  <a:pt x="927453" y="81002"/>
                  <a:pt x="939940" y="86580"/>
                  <a:pt x="953037" y="90152"/>
                </a:cubicBezTo>
                <a:cubicBezTo>
                  <a:pt x="987190" y="99467"/>
                  <a:pt x="1056068" y="115910"/>
                  <a:pt x="1056068" y="115910"/>
                </a:cubicBezTo>
                <a:cubicBezTo>
                  <a:pt x="1068947" y="124496"/>
                  <a:pt x="1080477" y="135571"/>
                  <a:pt x="1094704" y="141668"/>
                </a:cubicBezTo>
                <a:cubicBezTo>
                  <a:pt x="1110973" y="148641"/>
                  <a:pt x="1135600" y="168707"/>
                  <a:pt x="1146220" y="154547"/>
                </a:cubicBezTo>
                <a:cubicBezTo>
                  <a:pt x="1159354" y="137035"/>
                  <a:pt x="1138090" y="111521"/>
                  <a:pt x="1133341" y="90152"/>
                </a:cubicBezTo>
                <a:cubicBezTo>
                  <a:pt x="1129501" y="72873"/>
                  <a:pt x="1110644" y="53364"/>
                  <a:pt x="1120462" y="38637"/>
                </a:cubicBezTo>
                <a:cubicBezTo>
                  <a:pt x="1127993" y="27341"/>
                  <a:pt x="1146220" y="47223"/>
                  <a:pt x="1159099" y="51516"/>
                </a:cubicBezTo>
                <a:cubicBezTo>
                  <a:pt x="1126788" y="213067"/>
                  <a:pt x="1177400" y="166069"/>
                  <a:pt x="1068946" y="193183"/>
                </a:cubicBezTo>
                <a:cubicBezTo>
                  <a:pt x="1055776" y="196476"/>
                  <a:pt x="1043189" y="201769"/>
                  <a:pt x="1030310" y="206062"/>
                </a:cubicBezTo>
                <a:cubicBezTo>
                  <a:pt x="1043189" y="214648"/>
                  <a:pt x="1053930" y="235574"/>
                  <a:pt x="1068946" y="231820"/>
                </a:cubicBezTo>
                <a:cubicBezTo>
                  <a:pt x="1082116" y="228527"/>
                  <a:pt x="1073344" y="203784"/>
                  <a:pt x="1081825" y="193183"/>
                </a:cubicBezTo>
                <a:cubicBezTo>
                  <a:pt x="1104336" y="165045"/>
                  <a:pt x="1110447" y="167426"/>
                  <a:pt x="1133341" y="167426"/>
                </a:cubicBezTo>
              </a:path>
            </a:pathLst>
          </a:custGeom>
          <a:ln w="412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11" name="Freeform 10"/>
          <p:cNvSpPr/>
          <p:nvPr/>
        </p:nvSpPr>
        <p:spPr>
          <a:xfrm>
            <a:off x="5436096" y="2852936"/>
            <a:ext cx="1177400" cy="257578"/>
          </a:xfrm>
          <a:custGeom>
            <a:avLst/>
            <a:gdLst>
              <a:gd name="connsiteX0" fmla="*/ 0 w 1177400"/>
              <a:gd name="connsiteY0" fmla="*/ 257578 h 257578"/>
              <a:gd name="connsiteX1" fmla="*/ 77273 w 1177400"/>
              <a:gd name="connsiteY1" fmla="*/ 167426 h 257578"/>
              <a:gd name="connsiteX2" fmla="*/ 128789 w 1177400"/>
              <a:gd name="connsiteY2" fmla="*/ 141668 h 257578"/>
              <a:gd name="connsiteX3" fmla="*/ 193183 w 1177400"/>
              <a:gd name="connsiteY3" fmla="*/ 103031 h 257578"/>
              <a:gd name="connsiteX4" fmla="*/ 270456 w 1177400"/>
              <a:gd name="connsiteY4" fmla="*/ 77273 h 257578"/>
              <a:gd name="connsiteX5" fmla="*/ 309093 w 1177400"/>
              <a:gd name="connsiteY5" fmla="*/ 51516 h 257578"/>
              <a:gd name="connsiteX6" fmla="*/ 425003 w 1177400"/>
              <a:gd name="connsiteY6" fmla="*/ 12879 h 257578"/>
              <a:gd name="connsiteX7" fmla="*/ 463639 w 1177400"/>
              <a:gd name="connsiteY7" fmla="*/ 0 h 257578"/>
              <a:gd name="connsiteX8" fmla="*/ 785611 w 1177400"/>
              <a:gd name="connsiteY8" fmla="*/ 25758 h 257578"/>
              <a:gd name="connsiteX9" fmla="*/ 824248 w 1177400"/>
              <a:gd name="connsiteY9" fmla="*/ 38637 h 257578"/>
              <a:gd name="connsiteX10" fmla="*/ 862884 w 1177400"/>
              <a:gd name="connsiteY10" fmla="*/ 64395 h 257578"/>
              <a:gd name="connsiteX11" fmla="*/ 914400 w 1177400"/>
              <a:gd name="connsiteY11" fmla="*/ 77273 h 257578"/>
              <a:gd name="connsiteX12" fmla="*/ 953037 w 1177400"/>
              <a:gd name="connsiteY12" fmla="*/ 90152 h 257578"/>
              <a:gd name="connsiteX13" fmla="*/ 1056068 w 1177400"/>
              <a:gd name="connsiteY13" fmla="*/ 115910 h 257578"/>
              <a:gd name="connsiteX14" fmla="*/ 1094704 w 1177400"/>
              <a:gd name="connsiteY14" fmla="*/ 141668 h 257578"/>
              <a:gd name="connsiteX15" fmla="*/ 1146220 w 1177400"/>
              <a:gd name="connsiteY15" fmla="*/ 154547 h 257578"/>
              <a:gd name="connsiteX16" fmla="*/ 1133341 w 1177400"/>
              <a:gd name="connsiteY16" fmla="*/ 90152 h 257578"/>
              <a:gd name="connsiteX17" fmla="*/ 1120462 w 1177400"/>
              <a:gd name="connsiteY17" fmla="*/ 38637 h 257578"/>
              <a:gd name="connsiteX18" fmla="*/ 1159099 w 1177400"/>
              <a:gd name="connsiteY18" fmla="*/ 51516 h 257578"/>
              <a:gd name="connsiteX19" fmla="*/ 1068946 w 1177400"/>
              <a:gd name="connsiteY19" fmla="*/ 193183 h 257578"/>
              <a:gd name="connsiteX20" fmla="*/ 1030310 w 1177400"/>
              <a:gd name="connsiteY20" fmla="*/ 206062 h 257578"/>
              <a:gd name="connsiteX21" fmla="*/ 1068946 w 1177400"/>
              <a:gd name="connsiteY21" fmla="*/ 231820 h 257578"/>
              <a:gd name="connsiteX22" fmla="*/ 1081825 w 1177400"/>
              <a:gd name="connsiteY22" fmla="*/ 193183 h 257578"/>
              <a:gd name="connsiteX23" fmla="*/ 1133341 w 1177400"/>
              <a:gd name="connsiteY23" fmla="*/ 167426 h 25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7400" h="257578">
                <a:moveTo>
                  <a:pt x="0" y="257578"/>
                </a:moveTo>
                <a:cubicBezTo>
                  <a:pt x="25958" y="218641"/>
                  <a:pt x="35633" y="198656"/>
                  <a:pt x="77273" y="167426"/>
                </a:cubicBezTo>
                <a:cubicBezTo>
                  <a:pt x="92632" y="155907"/>
                  <a:pt x="112006" y="150992"/>
                  <a:pt x="128789" y="141668"/>
                </a:cubicBezTo>
                <a:cubicBezTo>
                  <a:pt x="150671" y="129511"/>
                  <a:pt x="170395" y="113389"/>
                  <a:pt x="193183" y="103031"/>
                </a:cubicBezTo>
                <a:cubicBezTo>
                  <a:pt x="217900" y="91796"/>
                  <a:pt x="247865" y="92333"/>
                  <a:pt x="270456" y="77273"/>
                </a:cubicBezTo>
                <a:cubicBezTo>
                  <a:pt x="283335" y="68687"/>
                  <a:pt x="294949" y="57802"/>
                  <a:pt x="309093" y="51516"/>
                </a:cubicBezTo>
                <a:cubicBezTo>
                  <a:pt x="309098" y="51514"/>
                  <a:pt x="405682" y="19319"/>
                  <a:pt x="425003" y="12879"/>
                </a:cubicBezTo>
                <a:lnTo>
                  <a:pt x="463639" y="0"/>
                </a:lnTo>
                <a:cubicBezTo>
                  <a:pt x="570963" y="8586"/>
                  <a:pt x="678557" y="14288"/>
                  <a:pt x="785611" y="25758"/>
                </a:cubicBezTo>
                <a:cubicBezTo>
                  <a:pt x="799109" y="27204"/>
                  <a:pt x="812106" y="32566"/>
                  <a:pt x="824248" y="38637"/>
                </a:cubicBezTo>
                <a:cubicBezTo>
                  <a:pt x="838092" y="45559"/>
                  <a:pt x="848657" y="58298"/>
                  <a:pt x="862884" y="64395"/>
                </a:cubicBezTo>
                <a:cubicBezTo>
                  <a:pt x="879153" y="71367"/>
                  <a:pt x="897381" y="72410"/>
                  <a:pt x="914400" y="77273"/>
                </a:cubicBezTo>
                <a:cubicBezTo>
                  <a:pt x="927453" y="81002"/>
                  <a:pt x="939940" y="86580"/>
                  <a:pt x="953037" y="90152"/>
                </a:cubicBezTo>
                <a:cubicBezTo>
                  <a:pt x="987190" y="99467"/>
                  <a:pt x="1056068" y="115910"/>
                  <a:pt x="1056068" y="115910"/>
                </a:cubicBezTo>
                <a:cubicBezTo>
                  <a:pt x="1068947" y="124496"/>
                  <a:pt x="1080477" y="135571"/>
                  <a:pt x="1094704" y="141668"/>
                </a:cubicBezTo>
                <a:cubicBezTo>
                  <a:pt x="1110973" y="148641"/>
                  <a:pt x="1135600" y="168707"/>
                  <a:pt x="1146220" y="154547"/>
                </a:cubicBezTo>
                <a:cubicBezTo>
                  <a:pt x="1159354" y="137035"/>
                  <a:pt x="1138090" y="111521"/>
                  <a:pt x="1133341" y="90152"/>
                </a:cubicBezTo>
                <a:cubicBezTo>
                  <a:pt x="1129501" y="72873"/>
                  <a:pt x="1110644" y="53364"/>
                  <a:pt x="1120462" y="38637"/>
                </a:cubicBezTo>
                <a:cubicBezTo>
                  <a:pt x="1127993" y="27341"/>
                  <a:pt x="1146220" y="47223"/>
                  <a:pt x="1159099" y="51516"/>
                </a:cubicBezTo>
                <a:cubicBezTo>
                  <a:pt x="1126788" y="213067"/>
                  <a:pt x="1177400" y="166069"/>
                  <a:pt x="1068946" y="193183"/>
                </a:cubicBezTo>
                <a:cubicBezTo>
                  <a:pt x="1055776" y="196476"/>
                  <a:pt x="1043189" y="201769"/>
                  <a:pt x="1030310" y="206062"/>
                </a:cubicBezTo>
                <a:cubicBezTo>
                  <a:pt x="1043189" y="214648"/>
                  <a:pt x="1053930" y="235574"/>
                  <a:pt x="1068946" y="231820"/>
                </a:cubicBezTo>
                <a:cubicBezTo>
                  <a:pt x="1082116" y="228527"/>
                  <a:pt x="1073344" y="203784"/>
                  <a:pt x="1081825" y="193183"/>
                </a:cubicBezTo>
                <a:cubicBezTo>
                  <a:pt x="1104336" y="165045"/>
                  <a:pt x="1110447" y="167426"/>
                  <a:pt x="1133341" y="167426"/>
                </a:cubicBezTo>
              </a:path>
            </a:pathLst>
          </a:custGeom>
          <a:ln w="412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12" name="Freeform 11"/>
          <p:cNvSpPr/>
          <p:nvPr/>
        </p:nvSpPr>
        <p:spPr>
          <a:xfrm>
            <a:off x="2699792" y="3356992"/>
            <a:ext cx="4168246" cy="964322"/>
          </a:xfrm>
          <a:custGeom>
            <a:avLst/>
            <a:gdLst>
              <a:gd name="connsiteX0" fmla="*/ 4146997 w 4168246"/>
              <a:gd name="connsiteY0" fmla="*/ 19732 h 934132"/>
              <a:gd name="connsiteX1" fmla="*/ 3966693 w 4168246"/>
              <a:gd name="connsiteY1" fmla="*/ 187157 h 934132"/>
              <a:gd name="connsiteX2" fmla="*/ 3850783 w 4168246"/>
              <a:gd name="connsiteY2" fmla="*/ 290188 h 934132"/>
              <a:gd name="connsiteX3" fmla="*/ 3799267 w 4168246"/>
              <a:gd name="connsiteY3" fmla="*/ 354583 h 934132"/>
              <a:gd name="connsiteX4" fmla="*/ 3747752 w 4168246"/>
              <a:gd name="connsiteY4" fmla="*/ 380340 h 934132"/>
              <a:gd name="connsiteX5" fmla="*/ 3580327 w 4168246"/>
              <a:gd name="connsiteY5" fmla="*/ 522008 h 934132"/>
              <a:gd name="connsiteX6" fmla="*/ 3528811 w 4168246"/>
              <a:gd name="connsiteY6" fmla="*/ 560645 h 934132"/>
              <a:gd name="connsiteX7" fmla="*/ 3400022 w 4168246"/>
              <a:gd name="connsiteY7" fmla="*/ 650797 h 934132"/>
              <a:gd name="connsiteX8" fmla="*/ 3284112 w 4168246"/>
              <a:gd name="connsiteY8" fmla="*/ 728070 h 934132"/>
              <a:gd name="connsiteX9" fmla="*/ 3219718 w 4168246"/>
              <a:gd name="connsiteY9" fmla="*/ 740949 h 934132"/>
              <a:gd name="connsiteX10" fmla="*/ 3078050 w 4168246"/>
              <a:gd name="connsiteY10" fmla="*/ 818222 h 934132"/>
              <a:gd name="connsiteX11" fmla="*/ 3026535 w 4168246"/>
              <a:gd name="connsiteY11" fmla="*/ 831101 h 934132"/>
              <a:gd name="connsiteX12" fmla="*/ 2936383 w 4168246"/>
              <a:gd name="connsiteY12" fmla="*/ 856859 h 934132"/>
              <a:gd name="connsiteX13" fmla="*/ 2781836 w 4168246"/>
              <a:gd name="connsiteY13" fmla="*/ 921253 h 934132"/>
              <a:gd name="connsiteX14" fmla="*/ 2743200 w 4168246"/>
              <a:gd name="connsiteY14" fmla="*/ 934132 h 934132"/>
              <a:gd name="connsiteX15" fmla="*/ 1300766 w 4168246"/>
              <a:gd name="connsiteY15" fmla="*/ 921253 h 934132"/>
              <a:gd name="connsiteX16" fmla="*/ 1236372 w 4168246"/>
              <a:gd name="connsiteY16" fmla="*/ 908374 h 934132"/>
              <a:gd name="connsiteX17" fmla="*/ 1081825 w 4168246"/>
              <a:gd name="connsiteY17" fmla="*/ 895495 h 934132"/>
              <a:gd name="connsiteX18" fmla="*/ 1030310 w 4168246"/>
              <a:gd name="connsiteY18" fmla="*/ 882617 h 934132"/>
              <a:gd name="connsiteX19" fmla="*/ 940158 w 4168246"/>
              <a:gd name="connsiteY19" fmla="*/ 856859 h 934132"/>
              <a:gd name="connsiteX20" fmla="*/ 850005 w 4168246"/>
              <a:gd name="connsiteY20" fmla="*/ 843980 h 934132"/>
              <a:gd name="connsiteX21" fmla="*/ 798490 w 4168246"/>
              <a:gd name="connsiteY21" fmla="*/ 831101 h 934132"/>
              <a:gd name="connsiteX22" fmla="*/ 734096 w 4168246"/>
              <a:gd name="connsiteY22" fmla="*/ 818222 h 934132"/>
              <a:gd name="connsiteX23" fmla="*/ 682580 w 4168246"/>
              <a:gd name="connsiteY23" fmla="*/ 805343 h 934132"/>
              <a:gd name="connsiteX24" fmla="*/ 618186 w 4168246"/>
              <a:gd name="connsiteY24" fmla="*/ 792464 h 934132"/>
              <a:gd name="connsiteX25" fmla="*/ 540912 w 4168246"/>
              <a:gd name="connsiteY25" fmla="*/ 766707 h 934132"/>
              <a:gd name="connsiteX26" fmla="*/ 502276 w 4168246"/>
              <a:gd name="connsiteY26" fmla="*/ 740949 h 934132"/>
              <a:gd name="connsiteX27" fmla="*/ 386366 w 4168246"/>
              <a:gd name="connsiteY27" fmla="*/ 702312 h 934132"/>
              <a:gd name="connsiteX28" fmla="*/ 347729 w 4168246"/>
              <a:gd name="connsiteY28" fmla="*/ 676555 h 934132"/>
              <a:gd name="connsiteX29" fmla="*/ 296214 w 4168246"/>
              <a:gd name="connsiteY29" fmla="*/ 650797 h 934132"/>
              <a:gd name="connsiteX30" fmla="*/ 257577 w 4168246"/>
              <a:gd name="connsiteY30" fmla="*/ 625039 h 934132"/>
              <a:gd name="connsiteX31" fmla="*/ 206062 w 4168246"/>
              <a:gd name="connsiteY31" fmla="*/ 599281 h 934132"/>
              <a:gd name="connsiteX32" fmla="*/ 128789 w 4168246"/>
              <a:gd name="connsiteY32" fmla="*/ 509129 h 934132"/>
              <a:gd name="connsiteX33" fmla="*/ 77273 w 4168246"/>
              <a:gd name="connsiteY33" fmla="*/ 483371 h 934132"/>
              <a:gd name="connsiteX34" fmla="*/ 64394 w 4168246"/>
              <a:gd name="connsiteY34" fmla="*/ 586402 h 934132"/>
              <a:gd name="connsiteX35" fmla="*/ 38636 w 4168246"/>
              <a:gd name="connsiteY35" fmla="*/ 843980 h 934132"/>
              <a:gd name="connsiteX36" fmla="*/ 25758 w 4168246"/>
              <a:gd name="connsiteY36" fmla="*/ 805343 h 934132"/>
              <a:gd name="connsiteX37" fmla="*/ 0 w 4168246"/>
              <a:gd name="connsiteY37" fmla="*/ 753828 h 934132"/>
              <a:gd name="connsiteX38" fmla="*/ 25758 w 4168246"/>
              <a:gd name="connsiteY38" fmla="*/ 625039 h 934132"/>
              <a:gd name="connsiteX39" fmla="*/ 38636 w 4168246"/>
              <a:gd name="connsiteY39" fmla="*/ 573524 h 934132"/>
              <a:gd name="connsiteX40" fmla="*/ 64394 w 4168246"/>
              <a:gd name="connsiteY40" fmla="*/ 534887 h 934132"/>
              <a:gd name="connsiteX41" fmla="*/ 296214 w 4168246"/>
              <a:gd name="connsiteY41" fmla="*/ 534887 h 934132"/>
              <a:gd name="connsiteX42" fmla="*/ 373487 w 4168246"/>
              <a:gd name="connsiteY42" fmla="*/ 509129 h 934132"/>
              <a:gd name="connsiteX43" fmla="*/ 412124 w 4168246"/>
              <a:gd name="connsiteY43" fmla="*/ 496250 h 934132"/>
              <a:gd name="connsiteX44" fmla="*/ 450760 w 4168246"/>
              <a:gd name="connsiteY44" fmla="*/ 483371 h 934132"/>
              <a:gd name="connsiteX45" fmla="*/ 321972 w 4168246"/>
              <a:gd name="connsiteY45" fmla="*/ 496250 h 934132"/>
              <a:gd name="connsiteX46" fmla="*/ 231819 w 4168246"/>
              <a:gd name="connsiteY46" fmla="*/ 509129 h 934132"/>
              <a:gd name="connsiteX47" fmla="*/ 77273 w 4168246"/>
              <a:gd name="connsiteY47" fmla="*/ 522008 h 934132"/>
              <a:gd name="connsiteX48" fmla="*/ 64394 w 4168246"/>
              <a:gd name="connsiteY48" fmla="*/ 740949 h 934132"/>
              <a:gd name="connsiteX49" fmla="*/ 51515 w 4168246"/>
              <a:gd name="connsiteY49" fmla="*/ 805343 h 934132"/>
              <a:gd name="connsiteX50" fmla="*/ 25758 w 4168246"/>
              <a:gd name="connsiteY50" fmla="*/ 766707 h 934132"/>
              <a:gd name="connsiteX51" fmla="*/ 38636 w 4168246"/>
              <a:gd name="connsiteY51" fmla="*/ 650797 h 934132"/>
              <a:gd name="connsiteX52" fmla="*/ 51515 w 4168246"/>
              <a:gd name="connsiteY52" fmla="*/ 689433 h 934132"/>
              <a:gd name="connsiteX53" fmla="*/ 64394 w 4168246"/>
              <a:gd name="connsiteY53" fmla="*/ 547766 h 934132"/>
              <a:gd name="connsiteX54" fmla="*/ 103031 w 4168246"/>
              <a:gd name="connsiteY54" fmla="*/ 522008 h 934132"/>
              <a:gd name="connsiteX55" fmla="*/ 425003 w 4168246"/>
              <a:gd name="connsiteY55" fmla="*/ 509129 h 93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168246" h="934132">
                <a:moveTo>
                  <a:pt x="4146997" y="19732"/>
                </a:moveTo>
                <a:cubicBezTo>
                  <a:pt x="4026551" y="110066"/>
                  <a:pt x="4168246" y="0"/>
                  <a:pt x="3966693" y="187157"/>
                </a:cubicBezTo>
                <a:cubicBezTo>
                  <a:pt x="3850990" y="294595"/>
                  <a:pt x="3986785" y="139075"/>
                  <a:pt x="3850783" y="290188"/>
                </a:cubicBezTo>
                <a:cubicBezTo>
                  <a:pt x="3832394" y="310620"/>
                  <a:pt x="3819954" y="336482"/>
                  <a:pt x="3799267" y="354583"/>
                </a:cubicBezTo>
                <a:cubicBezTo>
                  <a:pt x="3784819" y="367225"/>
                  <a:pt x="3763002" y="368678"/>
                  <a:pt x="3747752" y="380340"/>
                </a:cubicBezTo>
                <a:cubicBezTo>
                  <a:pt x="3689679" y="424749"/>
                  <a:pt x="3636760" y="475534"/>
                  <a:pt x="3580327" y="522008"/>
                </a:cubicBezTo>
                <a:cubicBezTo>
                  <a:pt x="3563758" y="535653"/>
                  <a:pt x="3545754" y="547467"/>
                  <a:pt x="3528811" y="560645"/>
                </a:cubicBezTo>
                <a:cubicBezTo>
                  <a:pt x="3296697" y="741178"/>
                  <a:pt x="3622923" y="494767"/>
                  <a:pt x="3400022" y="650797"/>
                </a:cubicBezTo>
                <a:cubicBezTo>
                  <a:pt x="3348512" y="686854"/>
                  <a:pt x="3340744" y="709192"/>
                  <a:pt x="3284112" y="728070"/>
                </a:cubicBezTo>
                <a:cubicBezTo>
                  <a:pt x="3263346" y="734992"/>
                  <a:pt x="3241183" y="736656"/>
                  <a:pt x="3219718" y="740949"/>
                </a:cubicBezTo>
                <a:cubicBezTo>
                  <a:pt x="3207511" y="747924"/>
                  <a:pt x="3108039" y="806976"/>
                  <a:pt x="3078050" y="818222"/>
                </a:cubicBezTo>
                <a:cubicBezTo>
                  <a:pt x="3061477" y="824437"/>
                  <a:pt x="3043611" y="826444"/>
                  <a:pt x="3026535" y="831101"/>
                </a:cubicBezTo>
                <a:cubicBezTo>
                  <a:pt x="2996383" y="839324"/>
                  <a:pt x="2966434" y="848273"/>
                  <a:pt x="2936383" y="856859"/>
                </a:cubicBezTo>
                <a:cubicBezTo>
                  <a:pt x="2863859" y="905208"/>
                  <a:pt x="2912432" y="877721"/>
                  <a:pt x="2781836" y="921253"/>
                </a:cubicBezTo>
                <a:lnTo>
                  <a:pt x="2743200" y="934132"/>
                </a:lnTo>
                <a:lnTo>
                  <a:pt x="1300766" y="921253"/>
                </a:lnTo>
                <a:cubicBezTo>
                  <a:pt x="1278879" y="920879"/>
                  <a:pt x="1258112" y="910932"/>
                  <a:pt x="1236372" y="908374"/>
                </a:cubicBezTo>
                <a:cubicBezTo>
                  <a:pt x="1185032" y="902334"/>
                  <a:pt x="1133341" y="899788"/>
                  <a:pt x="1081825" y="895495"/>
                </a:cubicBezTo>
                <a:cubicBezTo>
                  <a:pt x="1064653" y="891202"/>
                  <a:pt x="1047329" y="887479"/>
                  <a:pt x="1030310" y="882617"/>
                </a:cubicBezTo>
                <a:cubicBezTo>
                  <a:pt x="982032" y="868824"/>
                  <a:pt x="995519" y="866925"/>
                  <a:pt x="940158" y="856859"/>
                </a:cubicBezTo>
                <a:cubicBezTo>
                  <a:pt x="910292" y="851429"/>
                  <a:pt x="879871" y="849410"/>
                  <a:pt x="850005" y="843980"/>
                </a:cubicBezTo>
                <a:cubicBezTo>
                  <a:pt x="832590" y="840814"/>
                  <a:pt x="815769" y="834941"/>
                  <a:pt x="798490" y="831101"/>
                </a:cubicBezTo>
                <a:cubicBezTo>
                  <a:pt x="777122" y="826352"/>
                  <a:pt x="755464" y="822971"/>
                  <a:pt x="734096" y="818222"/>
                </a:cubicBezTo>
                <a:cubicBezTo>
                  <a:pt x="716817" y="814382"/>
                  <a:pt x="699859" y="809183"/>
                  <a:pt x="682580" y="805343"/>
                </a:cubicBezTo>
                <a:cubicBezTo>
                  <a:pt x="661212" y="800594"/>
                  <a:pt x="639304" y="798223"/>
                  <a:pt x="618186" y="792464"/>
                </a:cubicBezTo>
                <a:cubicBezTo>
                  <a:pt x="591991" y="785320"/>
                  <a:pt x="540912" y="766707"/>
                  <a:pt x="540912" y="766707"/>
                </a:cubicBezTo>
                <a:cubicBezTo>
                  <a:pt x="528033" y="758121"/>
                  <a:pt x="516503" y="747046"/>
                  <a:pt x="502276" y="740949"/>
                </a:cubicBezTo>
                <a:cubicBezTo>
                  <a:pt x="330085" y="667152"/>
                  <a:pt x="595512" y="806884"/>
                  <a:pt x="386366" y="702312"/>
                </a:cubicBezTo>
                <a:cubicBezTo>
                  <a:pt x="372522" y="695390"/>
                  <a:pt x="361168" y="684234"/>
                  <a:pt x="347729" y="676555"/>
                </a:cubicBezTo>
                <a:cubicBezTo>
                  <a:pt x="331060" y="667030"/>
                  <a:pt x="312883" y="660322"/>
                  <a:pt x="296214" y="650797"/>
                </a:cubicBezTo>
                <a:cubicBezTo>
                  <a:pt x="282775" y="643117"/>
                  <a:pt x="271016" y="632719"/>
                  <a:pt x="257577" y="625039"/>
                </a:cubicBezTo>
                <a:cubicBezTo>
                  <a:pt x="240908" y="615514"/>
                  <a:pt x="221685" y="610440"/>
                  <a:pt x="206062" y="599281"/>
                </a:cubicBezTo>
                <a:cubicBezTo>
                  <a:pt x="119677" y="537578"/>
                  <a:pt x="216737" y="584514"/>
                  <a:pt x="128789" y="509129"/>
                </a:cubicBezTo>
                <a:cubicBezTo>
                  <a:pt x="114212" y="496634"/>
                  <a:pt x="94445" y="491957"/>
                  <a:pt x="77273" y="483371"/>
                </a:cubicBezTo>
                <a:cubicBezTo>
                  <a:pt x="72980" y="517715"/>
                  <a:pt x="68081" y="551988"/>
                  <a:pt x="64394" y="586402"/>
                </a:cubicBezTo>
                <a:cubicBezTo>
                  <a:pt x="55201" y="672199"/>
                  <a:pt x="53631" y="759005"/>
                  <a:pt x="38636" y="843980"/>
                </a:cubicBezTo>
                <a:cubicBezTo>
                  <a:pt x="36277" y="857349"/>
                  <a:pt x="31106" y="817821"/>
                  <a:pt x="25758" y="805343"/>
                </a:cubicBezTo>
                <a:cubicBezTo>
                  <a:pt x="18195" y="787697"/>
                  <a:pt x="8586" y="771000"/>
                  <a:pt x="0" y="753828"/>
                </a:cubicBezTo>
                <a:cubicBezTo>
                  <a:pt x="21981" y="599963"/>
                  <a:pt x="68" y="714958"/>
                  <a:pt x="25758" y="625039"/>
                </a:cubicBezTo>
                <a:cubicBezTo>
                  <a:pt x="30620" y="608020"/>
                  <a:pt x="31664" y="589793"/>
                  <a:pt x="38636" y="573524"/>
                </a:cubicBezTo>
                <a:cubicBezTo>
                  <a:pt x="44733" y="559297"/>
                  <a:pt x="55808" y="547766"/>
                  <a:pt x="64394" y="534887"/>
                </a:cubicBezTo>
                <a:cubicBezTo>
                  <a:pt x="169854" y="552464"/>
                  <a:pt x="160787" y="557458"/>
                  <a:pt x="296214" y="534887"/>
                </a:cubicBezTo>
                <a:cubicBezTo>
                  <a:pt x="322996" y="530423"/>
                  <a:pt x="347729" y="517715"/>
                  <a:pt x="373487" y="509129"/>
                </a:cubicBezTo>
                <a:lnTo>
                  <a:pt x="412124" y="496250"/>
                </a:lnTo>
                <a:cubicBezTo>
                  <a:pt x="425003" y="491957"/>
                  <a:pt x="464268" y="482020"/>
                  <a:pt x="450760" y="483371"/>
                </a:cubicBezTo>
                <a:lnTo>
                  <a:pt x="321972" y="496250"/>
                </a:lnTo>
                <a:cubicBezTo>
                  <a:pt x="291824" y="499797"/>
                  <a:pt x="262008" y="505951"/>
                  <a:pt x="231819" y="509129"/>
                </a:cubicBezTo>
                <a:cubicBezTo>
                  <a:pt x="180409" y="514541"/>
                  <a:pt x="128788" y="517715"/>
                  <a:pt x="77273" y="522008"/>
                </a:cubicBezTo>
                <a:cubicBezTo>
                  <a:pt x="72980" y="594988"/>
                  <a:pt x="71013" y="668143"/>
                  <a:pt x="64394" y="740949"/>
                </a:cubicBezTo>
                <a:cubicBezTo>
                  <a:pt x="62412" y="762749"/>
                  <a:pt x="69728" y="793201"/>
                  <a:pt x="51515" y="805343"/>
                </a:cubicBezTo>
                <a:cubicBezTo>
                  <a:pt x="38636" y="813929"/>
                  <a:pt x="34344" y="779586"/>
                  <a:pt x="25758" y="766707"/>
                </a:cubicBezTo>
                <a:cubicBezTo>
                  <a:pt x="30051" y="728070"/>
                  <a:pt x="26343" y="687677"/>
                  <a:pt x="38636" y="650797"/>
                </a:cubicBezTo>
                <a:cubicBezTo>
                  <a:pt x="42929" y="637918"/>
                  <a:pt x="48222" y="702603"/>
                  <a:pt x="51515" y="689433"/>
                </a:cubicBezTo>
                <a:cubicBezTo>
                  <a:pt x="63015" y="643432"/>
                  <a:pt x="50449" y="593086"/>
                  <a:pt x="64394" y="547766"/>
                </a:cubicBezTo>
                <a:cubicBezTo>
                  <a:pt x="68946" y="532972"/>
                  <a:pt x="87817" y="524861"/>
                  <a:pt x="103031" y="522008"/>
                </a:cubicBezTo>
                <a:cubicBezTo>
                  <a:pt x="192791" y="505178"/>
                  <a:pt x="333236" y="509129"/>
                  <a:pt x="425003" y="509129"/>
                </a:cubicBezTo>
              </a:path>
            </a:pathLst>
          </a:custGeom>
          <a:ln w="412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pic>
        <p:nvPicPr>
          <p:cNvPr id="5" name="Content Placeholder 4" descr="stara mama.JPG"/>
          <p:cNvPicPr>
            <a:picLocks noGrp="1" noChangeAspect="1"/>
          </p:cNvPicPr>
          <p:nvPr>
            <p:ph idx="1"/>
          </p:nvPr>
        </p:nvPicPr>
        <p:blipFill>
          <a:blip r:embed="rId2" cstate="print"/>
          <a:stretch>
            <a:fillRect/>
          </a:stretch>
        </p:blipFill>
        <p:spPr>
          <a:xfrm>
            <a:off x="1907704" y="0"/>
            <a:ext cx="4968552" cy="6858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sl-SI" dirty="0" smtClean="0"/>
              <a:t>Babičina sreča</a:t>
            </a:r>
            <a:endParaRPr lang="sl-SI" dirty="0"/>
          </a:p>
        </p:txBody>
      </p:sp>
      <p:sp>
        <p:nvSpPr>
          <p:cNvPr id="3" name="Content Placeholder 2"/>
          <p:cNvSpPr>
            <a:spLocks noGrp="1"/>
          </p:cNvSpPr>
          <p:nvPr>
            <p:ph idx="1"/>
          </p:nvPr>
        </p:nvSpPr>
        <p:spPr/>
        <p:txBody>
          <a:bodyPr/>
          <a:lstStyle/>
          <a:p>
            <a:endParaRPr lang="sl-SI" dirty="0"/>
          </a:p>
        </p:txBody>
      </p:sp>
      <p:pic>
        <p:nvPicPr>
          <p:cNvPr id="46082" name="Picture 2" descr="http://sas-origin.onstreammedia.com/origin/gallupinc/GallupSpaces/Production/Cms/POLL/o6qwrsi_m0qnqp9jkpo9ng.gif"/>
          <p:cNvPicPr>
            <a:picLocks noChangeAspect="1" noChangeArrowheads="1"/>
          </p:cNvPicPr>
          <p:nvPr/>
        </p:nvPicPr>
        <p:blipFill>
          <a:blip r:embed="rId3" cstate="print"/>
          <a:srcRect/>
          <a:stretch>
            <a:fillRect/>
          </a:stretch>
        </p:blipFill>
        <p:spPr bwMode="auto">
          <a:xfrm>
            <a:off x="0" y="980728"/>
            <a:ext cx="8892480" cy="58772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sl-SI" dirty="0"/>
          </a:p>
        </p:txBody>
      </p:sp>
      <p:sp>
        <p:nvSpPr>
          <p:cNvPr id="5" name="Text Placeholder 4"/>
          <p:cNvSpPr>
            <a:spLocks noGrp="1"/>
          </p:cNvSpPr>
          <p:nvPr>
            <p:ph type="body" idx="1"/>
          </p:nvPr>
        </p:nvSpPr>
        <p:spPr>
          <a:xfrm>
            <a:off x="611560" y="1340768"/>
            <a:ext cx="7772400" cy="3618631"/>
          </a:xfrm>
        </p:spPr>
        <p:txBody>
          <a:bodyPr>
            <a:normAutofit lnSpcReduction="10000"/>
          </a:bodyPr>
          <a:lstStyle/>
          <a:p>
            <a:r>
              <a:rPr lang="sl-SI" sz="2800" dirty="0" smtClean="0">
                <a:solidFill>
                  <a:schemeClr val="bg1"/>
                </a:solidFill>
              </a:rPr>
              <a:t>“P</a:t>
            </a:r>
            <a:r>
              <a:rPr lang="sl-SI" sz="2800" baseline="0" dirty="0" smtClean="0">
                <a:solidFill>
                  <a:schemeClr val="bg1"/>
                </a:solidFill>
              </a:rPr>
              <a:t>sihologija ni samo preučevanje bolezni, patologij, šibkosti in poškodb, je tudi študija moči in vrlin. Zakaj nekateri ljudje ostanejo srečni tudi v času, ki je izrazito nenaklonjen, drugi ljudje pa so nesrečni tudi v dobrih časih? Kako lahko ljudje dvignemo svojo običajno raven sreče in jo ohranjamo?”</a:t>
            </a:r>
          </a:p>
          <a:p>
            <a:endParaRPr lang="sl-SI" sz="2800" dirty="0" smtClean="0">
              <a:solidFill>
                <a:schemeClr val="bg1"/>
              </a:solidFill>
            </a:endParaRPr>
          </a:p>
          <a:p>
            <a:r>
              <a:rPr lang="sl-SI" sz="2800" baseline="0" dirty="0" smtClean="0">
                <a:solidFill>
                  <a:schemeClr val="bg1"/>
                </a:solidFill>
              </a:rPr>
              <a:t>                               M. Seligman in M. Csikszentmihalyi</a:t>
            </a:r>
            <a:endParaRPr lang="sl-SI" sz="28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cxnSp>
        <p:nvCxnSpPr>
          <p:cNvPr id="5" name="Straight Arrow Connector 4"/>
          <p:cNvCxnSpPr/>
          <p:nvPr/>
        </p:nvCxnSpPr>
        <p:spPr>
          <a:xfrm>
            <a:off x="1907704" y="6381328"/>
            <a:ext cx="64807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907704" y="2924944"/>
            <a:ext cx="0" cy="3456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35896" y="6453336"/>
            <a:ext cx="3096344"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1"/>
                </a:solidFill>
              </a:rPr>
              <a:t>Starost</a:t>
            </a:r>
            <a:endParaRPr lang="sl-SI" dirty="0">
              <a:solidFill>
                <a:schemeClr val="tx1"/>
              </a:solidFill>
            </a:endParaRPr>
          </a:p>
        </p:txBody>
      </p:sp>
      <p:sp>
        <p:nvSpPr>
          <p:cNvPr id="9" name="Rectangle 8"/>
          <p:cNvSpPr/>
          <p:nvPr/>
        </p:nvSpPr>
        <p:spPr>
          <a:xfrm>
            <a:off x="0" y="4077072"/>
            <a:ext cx="18722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1"/>
                </a:solidFill>
              </a:rPr>
              <a:t>Intenzivnost afekta/ arbitrarna stopnja</a:t>
            </a:r>
            <a:endParaRPr lang="sl-SI" dirty="0">
              <a:solidFill>
                <a:schemeClr val="tx1"/>
              </a:solidFill>
            </a:endParaRPr>
          </a:p>
        </p:txBody>
      </p:sp>
      <p:sp>
        <p:nvSpPr>
          <p:cNvPr id="12" name="Content Placeholder 11"/>
          <p:cNvSpPr>
            <a:spLocks noGrp="1"/>
          </p:cNvSpPr>
          <p:nvPr>
            <p:ph idx="1"/>
          </p:nvPr>
        </p:nvSpPr>
        <p:spPr/>
        <p:txBody>
          <a:bodyPr/>
          <a:lstStyle/>
          <a:p>
            <a:endParaRPr lang="sl-SI" dirty="0"/>
          </a:p>
        </p:txBody>
      </p:sp>
      <p:sp>
        <p:nvSpPr>
          <p:cNvPr id="14" name="Freeform 13"/>
          <p:cNvSpPr/>
          <p:nvPr/>
        </p:nvSpPr>
        <p:spPr>
          <a:xfrm>
            <a:off x="1907704" y="3928056"/>
            <a:ext cx="6244623" cy="1275706"/>
          </a:xfrm>
          <a:custGeom>
            <a:avLst/>
            <a:gdLst>
              <a:gd name="connsiteX0" fmla="*/ 0 w 6156102"/>
              <a:gd name="connsiteY0" fmla="*/ 759854 h 1275706"/>
              <a:gd name="connsiteX1" fmla="*/ 141668 w 6156102"/>
              <a:gd name="connsiteY1" fmla="*/ 695459 h 1275706"/>
              <a:gd name="connsiteX2" fmla="*/ 180305 w 6156102"/>
              <a:gd name="connsiteY2" fmla="*/ 682581 h 1275706"/>
              <a:gd name="connsiteX3" fmla="*/ 270457 w 6156102"/>
              <a:gd name="connsiteY3" fmla="*/ 618186 h 1275706"/>
              <a:gd name="connsiteX4" fmla="*/ 309093 w 6156102"/>
              <a:gd name="connsiteY4" fmla="*/ 592429 h 1275706"/>
              <a:gd name="connsiteX5" fmla="*/ 347730 w 6156102"/>
              <a:gd name="connsiteY5" fmla="*/ 579550 h 1275706"/>
              <a:gd name="connsiteX6" fmla="*/ 450761 w 6156102"/>
              <a:gd name="connsiteY6" fmla="*/ 553792 h 1275706"/>
              <a:gd name="connsiteX7" fmla="*/ 528034 w 6156102"/>
              <a:gd name="connsiteY7" fmla="*/ 528034 h 1275706"/>
              <a:gd name="connsiteX8" fmla="*/ 605307 w 6156102"/>
              <a:gd name="connsiteY8" fmla="*/ 502276 h 1275706"/>
              <a:gd name="connsiteX9" fmla="*/ 682581 w 6156102"/>
              <a:gd name="connsiteY9" fmla="*/ 450761 h 1275706"/>
              <a:gd name="connsiteX10" fmla="*/ 721217 w 6156102"/>
              <a:gd name="connsiteY10" fmla="*/ 412124 h 1275706"/>
              <a:gd name="connsiteX11" fmla="*/ 811369 w 6156102"/>
              <a:gd name="connsiteY11" fmla="*/ 360609 h 1275706"/>
              <a:gd name="connsiteX12" fmla="*/ 888643 w 6156102"/>
              <a:gd name="connsiteY12" fmla="*/ 296214 h 1275706"/>
              <a:gd name="connsiteX13" fmla="*/ 927279 w 6156102"/>
              <a:gd name="connsiteY13" fmla="*/ 283336 h 1275706"/>
              <a:gd name="connsiteX14" fmla="*/ 1004552 w 6156102"/>
              <a:gd name="connsiteY14" fmla="*/ 218941 h 1275706"/>
              <a:gd name="connsiteX15" fmla="*/ 1068947 w 6156102"/>
              <a:gd name="connsiteY15" fmla="*/ 154547 h 1275706"/>
              <a:gd name="connsiteX16" fmla="*/ 1133341 w 6156102"/>
              <a:gd name="connsiteY16" fmla="*/ 90152 h 1275706"/>
              <a:gd name="connsiteX17" fmla="*/ 1197736 w 6156102"/>
              <a:gd name="connsiteY17" fmla="*/ 12879 h 1275706"/>
              <a:gd name="connsiteX18" fmla="*/ 1236372 w 6156102"/>
              <a:gd name="connsiteY18" fmla="*/ 0 h 1275706"/>
              <a:gd name="connsiteX19" fmla="*/ 1390919 w 6156102"/>
              <a:gd name="connsiteY19" fmla="*/ 12879 h 1275706"/>
              <a:gd name="connsiteX20" fmla="*/ 1506829 w 6156102"/>
              <a:gd name="connsiteY20" fmla="*/ 38637 h 1275706"/>
              <a:gd name="connsiteX21" fmla="*/ 1584102 w 6156102"/>
              <a:gd name="connsiteY21" fmla="*/ 64395 h 1275706"/>
              <a:gd name="connsiteX22" fmla="*/ 1661375 w 6156102"/>
              <a:gd name="connsiteY22" fmla="*/ 103031 h 1275706"/>
              <a:gd name="connsiteX23" fmla="*/ 2060620 w 6156102"/>
              <a:gd name="connsiteY23" fmla="*/ 141668 h 1275706"/>
              <a:gd name="connsiteX24" fmla="*/ 2125014 w 6156102"/>
              <a:gd name="connsiteY24" fmla="*/ 154547 h 1275706"/>
              <a:gd name="connsiteX25" fmla="*/ 2202288 w 6156102"/>
              <a:gd name="connsiteY25" fmla="*/ 167426 h 1275706"/>
              <a:gd name="connsiteX26" fmla="*/ 2253803 w 6156102"/>
              <a:gd name="connsiteY26" fmla="*/ 193183 h 1275706"/>
              <a:gd name="connsiteX27" fmla="*/ 2305319 w 6156102"/>
              <a:gd name="connsiteY27" fmla="*/ 206062 h 1275706"/>
              <a:gd name="connsiteX28" fmla="*/ 2356834 w 6156102"/>
              <a:gd name="connsiteY28" fmla="*/ 244699 h 1275706"/>
              <a:gd name="connsiteX29" fmla="*/ 2485623 w 6156102"/>
              <a:gd name="connsiteY29" fmla="*/ 270457 h 1275706"/>
              <a:gd name="connsiteX30" fmla="*/ 2562896 w 6156102"/>
              <a:gd name="connsiteY30" fmla="*/ 296214 h 1275706"/>
              <a:gd name="connsiteX31" fmla="*/ 2601533 w 6156102"/>
              <a:gd name="connsiteY31" fmla="*/ 309093 h 1275706"/>
              <a:gd name="connsiteX32" fmla="*/ 2717443 w 6156102"/>
              <a:gd name="connsiteY32" fmla="*/ 334851 h 1275706"/>
              <a:gd name="connsiteX33" fmla="*/ 2833352 w 6156102"/>
              <a:gd name="connsiteY33" fmla="*/ 373488 h 1275706"/>
              <a:gd name="connsiteX34" fmla="*/ 2871989 w 6156102"/>
              <a:gd name="connsiteY34" fmla="*/ 386367 h 1275706"/>
              <a:gd name="connsiteX35" fmla="*/ 2936383 w 6156102"/>
              <a:gd name="connsiteY35" fmla="*/ 450761 h 1275706"/>
              <a:gd name="connsiteX36" fmla="*/ 2987899 w 6156102"/>
              <a:gd name="connsiteY36" fmla="*/ 437882 h 1275706"/>
              <a:gd name="connsiteX37" fmla="*/ 3193961 w 6156102"/>
              <a:gd name="connsiteY37" fmla="*/ 450761 h 1275706"/>
              <a:gd name="connsiteX38" fmla="*/ 3232598 w 6156102"/>
              <a:gd name="connsiteY38" fmla="*/ 463640 h 1275706"/>
              <a:gd name="connsiteX39" fmla="*/ 3567448 w 6156102"/>
              <a:gd name="connsiteY39" fmla="*/ 489398 h 1275706"/>
              <a:gd name="connsiteX40" fmla="*/ 3773510 w 6156102"/>
              <a:gd name="connsiteY40" fmla="*/ 566671 h 1275706"/>
              <a:gd name="connsiteX41" fmla="*/ 3902299 w 6156102"/>
              <a:gd name="connsiteY41" fmla="*/ 592429 h 1275706"/>
              <a:gd name="connsiteX42" fmla="*/ 3992451 w 6156102"/>
              <a:gd name="connsiteY42" fmla="*/ 618186 h 1275706"/>
              <a:gd name="connsiteX43" fmla="*/ 4623516 w 6156102"/>
              <a:gd name="connsiteY43" fmla="*/ 631065 h 1275706"/>
              <a:gd name="connsiteX44" fmla="*/ 4662152 w 6156102"/>
              <a:gd name="connsiteY44" fmla="*/ 669702 h 1275706"/>
              <a:gd name="connsiteX45" fmla="*/ 4906851 w 6156102"/>
              <a:gd name="connsiteY45" fmla="*/ 708338 h 1275706"/>
              <a:gd name="connsiteX46" fmla="*/ 4945488 w 6156102"/>
              <a:gd name="connsiteY46" fmla="*/ 759854 h 1275706"/>
              <a:gd name="connsiteX47" fmla="*/ 5009882 w 6156102"/>
              <a:gd name="connsiteY47" fmla="*/ 888643 h 1275706"/>
              <a:gd name="connsiteX48" fmla="*/ 5048519 w 6156102"/>
              <a:gd name="connsiteY48" fmla="*/ 940158 h 1275706"/>
              <a:gd name="connsiteX49" fmla="*/ 5087155 w 6156102"/>
              <a:gd name="connsiteY49" fmla="*/ 1004552 h 1275706"/>
              <a:gd name="connsiteX50" fmla="*/ 5190186 w 6156102"/>
              <a:gd name="connsiteY50" fmla="*/ 1043189 h 1275706"/>
              <a:gd name="connsiteX51" fmla="*/ 5318975 w 6156102"/>
              <a:gd name="connsiteY51" fmla="*/ 1094705 h 1275706"/>
              <a:gd name="connsiteX52" fmla="*/ 5589431 w 6156102"/>
              <a:gd name="connsiteY52" fmla="*/ 1171978 h 1275706"/>
              <a:gd name="connsiteX53" fmla="*/ 5769736 w 6156102"/>
              <a:gd name="connsiteY53" fmla="*/ 1210614 h 1275706"/>
              <a:gd name="connsiteX54" fmla="*/ 5911403 w 6156102"/>
              <a:gd name="connsiteY54" fmla="*/ 1223493 h 1275706"/>
              <a:gd name="connsiteX55" fmla="*/ 6014434 w 6156102"/>
              <a:gd name="connsiteY55" fmla="*/ 1249251 h 1275706"/>
              <a:gd name="connsiteX56" fmla="*/ 6117465 w 6156102"/>
              <a:gd name="connsiteY56" fmla="*/ 1275009 h 1275706"/>
              <a:gd name="connsiteX57" fmla="*/ 6156102 w 6156102"/>
              <a:gd name="connsiteY57" fmla="*/ 1262130 h 1275706"/>
              <a:gd name="connsiteX58" fmla="*/ 6117465 w 6156102"/>
              <a:gd name="connsiteY58" fmla="*/ 1197736 h 1275706"/>
              <a:gd name="connsiteX59" fmla="*/ 6104586 w 6156102"/>
              <a:gd name="connsiteY59" fmla="*/ 1171978 h 127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156102" h="1275706">
                <a:moveTo>
                  <a:pt x="0" y="759854"/>
                </a:moveTo>
                <a:cubicBezTo>
                  <a:pt x="62667" y="728520"/>
                  <a:pt x="64678" y="726255"/>
                  <a:pt x="141668" y="695459"/>
                </a:cubicBezTo>
                <a:cubicBezTo>
                  <a:pt x="154273" y="690417"/>
                  <a:pt x="167426" y="686874"/>
                  <a:pt x="180305" y="682581"/>
                </a:cubicBezTo>
                <a:cubicBezTo>
                  <a:pt x="271377" y="621865"/>
                  <a:pt x="158609" y="698077"/>
                  <a:pt x="270457" y="618186"/>
                </a:cubicBezTo>
                <a:cubicBezTo>
                  <a:pt x="283052" y="609190"/>
                  <a:pt x="295249" y="599351"/>
                  <a:pt x="309093" y="592429"/>
                </a:cubicBezTo>
                <a:cubicBezTo>
                  <a:pt x="321235" y="586358"/>
                  <a:pt x="334633" y="583122"/>
                  <a:pt x="347730" y="579550"/>
                </a:cubicBezTo>
                <a:cubicBezTo>
                  <a:pt x="381883" y="570235"/>
                  <a:pt x="417177" y="564987"/>
                  <a:pt x="450761" y="553792"/>
                </a:cubicBezTo>
                <a:lnTo>
                  <a:pt x="528034" y="528034"/>
                </a:lnTo>
                <a:cubicBezTo>
                  <a:pt x="528035" y="528034"/>
                  <a:pt x="605306" y="502277"/>
                  <a:pt x="605307" y="502276"/>
                </a:cubicBezTo>
                <a:lnTo>
                  <a:pt x="682581" y="450761"/>
                </a:lnTo>
                <a:cubicBezTo>
                  <a:pt x="697736" y="440658"/>
                  <a:pt x="707388" y="423977"/>
                  <a:pt x="721217" y="412124"/>
                </a:cubicBezTo>
                <a:cubicBezTo>
                  <a:pt x="770832" y="369597"/>
                  <a:pt x="760441" y="377586"/>
                  <a:pt x="811369" y="360609"/>
                </a:cubicBezTo>
                <a:cubicBezTo>
                  <a:pt x="839852" y="332126"/>
                  <a:pt x="852782" y="314144"/>
                  <a:pt x="888643" y="296214"/>
                </a:cubicBezTo>
                <a:cubicBezTo>
                  <a:pt x="900785" y="290143"/>
                  <a:pt x="914400" y="287629"/>
                  <a:pt x="927279" y="283336"/>
                </a:cubicBezTo>
                <a:cubicBezTo>
                  <a:pt x="965271" y="258008"/>
                  <a:pt x="973562" y="256129"/>
                  <a:pt x="1004552" y="218941"/>
                </a:cubicBezTo>
                <a:cubicBezTo>
                  <a:pt x="1058212" y="154549"/>
                  <a:pt x="998115" y="201768"/>
                  <a:pt x="1068947" y="154547"/>
                </a:cubicBezTo>
                <a:cubicBezTo>
                  <a:pt x="1137633" y="51518"/>
                  <a:pt x="1047485" y="176008"/>
                  <a:pt x="1133341" y="90152"/>
                </a:cubicBezTo>
                <a:cubicBezTo>
                  <a:pt x="1180856" y="42637"/>
                  <a:pt x="1134441" y="55076"/>
                  <a:pt x="1197736" y="12879"/>
                </a:cubicBezTo>
                <a:cubicBezTo>
                  <a:pt x="1209031" y="5349"/>
                  <a:pt x="1223493" y="4293"/>
                  <a:pt x="1236372" y="0"/>
                </a:cubicBezTo>
                <a:cubicBezTo>
                  <a:pt x="1287888" y="4293"/>
                  <a:pt x="1339579" y="6839"/>
                  <a:pt x="1390919" y="12879"/>
                </a:cubicBezTo>
                <a:cubicBezTo>
                  <a:pt x="1411079" y="15251"/>
                  <a:pt x="1483880" y="31752"/>
                  <a:pt x="1506829" y="38637"/>
                </a:cubicBezTo>
                <a:cubicBezTo>
                  <a:pt x="1532835" y="46439"/>
                  <a:pt x="1561511" y="49334"/>
                  <a:pt x="1584102" y="64395"/>
                </a:cubicBezTo>
                <a:cubicBezTo>
                  <a:pt x="1634034" y="97682"/>
                  <a:pt x="1608054" y="85257"/>
                  <a:pt x="1661375" y="103031"/>
                </a:cubicBezTo>
                <a:cubicBezTo>
                  <a:pt x="1802078" y="196833"/>
                  <a:pt x="1669097" y="117939"/>
                  <a:pt x="2060620" y="141668"/>
                </a:cubicBezTo>
                <a:cubicBezTo>
                  <a:pt x="2082470" y="142992"/>
                  <a:pt x="2103477" y="150631"/>
                  <a:pt x="2125014" y="154547"/>
                </a:cubicBezTo>
                <a:cubicBezTo>
                  <a:pt x="2150706" y="159218"/>
                  <a:pt x="2176530" y="163133"/>
                  <a:pt x="2202288" y="167426"/>
                </a:cubicBezTo>
                <a:cubicBezTo>
                  <a:pt x="2219460" y="176012"/>
                  <a:pt x="2235827" y="186442"/>
                  <a:pt x="2253803" y="193183"/>
                </a:cubicBezTo>
                <a:cubicBezTo>
                  <a:pt x="2270377" y="199398"/>
                  <a:pt x="2289487" y="198146"/>
                  <a:pt x="2305319" y="206062"/>
                </a:cubicBezTo>
                <a:cubicBezTo>
                  <a:pt x="2324518" y="215661"/>
                  <a:pt x="2338197" y="234049"/>
                  <a:pt x="2356834" y="244699"/>
                </a:cubicBezTo>
                <a:cubicBezTo>
                  <a:pt x="2386805" y="261825"/>
                  <a:pt x="2465804" y="267626"/>
                  <a:pt x="2485623" y="270457"/>
                </a:cubicBezTo>
                <a:lnTo>
                  <a:pt x="2562896" y="296214"/>
                </a:lnTo>
                <a:cubicBezTo>
                  <a:pt x="2575775" y="300507"/>
                  <a:pt x="2588221" y="306431"/>
                  <a:pt x="2601533" y="309093"/>
                </a:cubicBezTo>
                <a:cubicBezTo>
                  <a:pt x="2638296" y="316446"/>
                  <a:pt x="2681069" y="323939"/>
                  <a:pt x="2717443" y="334851"/>
                </a:cubicBezTo>
                <a:cubicBezTo>
                  <a:pt x="2717460" y="334856"/>
                  <a:pt x="2814025" y="367046"/>
                  <a:pt x="2833352" y="373488"/>
                </a:cubicBezTo>
                <a:lnTo>
                  <a:pt x="2871989" y="386367"/>
                </a:lnTo>
                <a:cubicBezTo>
                  <a:pt x="2886449" y="408056"/>
                  <a:pt x="2904752" y="446242"/>
                  <a:pt x="2936383" y="450761"/>
                </a:cubicBezTo>
                <a:cubicBezTo>
                  <a:pt x="2953906" y="453264"/>
                  <a:pt x="2970727" y="442175"/>
                  <a:pt x="2987899" y="437882"/>
                </a:cubicBezTo>
                <a:cubicBezTo>
                  <a:pt x="3056586" y="442175"/>
                  <a:pt x="3125518" y="443556"/>
                  <a:pt x="3193961" y="450761"/>
                </a:cubicBezTo>
                <a:cubicBezTo>
                  <a:pt x="3207462" y="452182"/>
                  <a:pt x="3219094" y="462243"/>
                  <a:pt x="3232598" y="463640"/>
                </a:cubicBezTo>
                <a:cubicBezTo>
                  <a:pt x="3343950" y="475159"/>
                  <a:pt x="3455831" y="480812"/>
                  <a:pt x="3567448" y="489398"/>
                </a:cubicBezTo>
                <a:cubicBezTo>
                  <a:pt x="3644992" y="522631"/>
                  <a:pt x="3688920" y="544410"/>
                  <a:pt x="3773510" y="566671"/>
                </a:cubicBezTo>
                <a:cubicBezTo>
                  <a:pt x="3815848" y="577813"/>
                  <a:pt x="3859683" y="582402"/>
                  <a:pt x="3902299" y="592429"/>
                </a:cubicBezTo>
                <a:cubicBezTo>
                  <a:pt x="3932721" y="599587"/>
                  <a:pt x="3961243" y="616514"/>
                  <a:pt x="3992451" y="618186"/>
                </a:cubicBezTo>
                <a:cubicBezTo>
                  <a:pt x="4202549" y="629441"/>
                  <a:pt x="4413161" y="626772"/>
                  <a:pt x="4623516" y="631065"/>
                </a:cubicBezTo>
                <a:cubicBezTo>
                  <a:pt x="4636395" y="643944"/>
                  <a:pt x="4644329" y="665950"/>
                  <a:pt x="4662152" y="669702"/>
                </a:cubicBezTo>
                <a:cubicBezTo>
                  <a:pt x="4955552" y="731471"/>
                  <a:pt x="4794782" y="633628"/>
                  <a:pt x="4906851" y="708338"/>
                </a:cubicBezTo>
                <a:cubicBezTo>
                  <a:pt x="4919730" y="725510"/>
                  <a:pt x="4934838" y="741217"/>
                  <a:pt x="4945488" y="759854"/>
                </a:cubicBezTo>
                <a:cubicBezTo>
                  <a:pt x="4969301" y="801527"/>
                  <a:pt x="4981084" y="850246"/>
                  <a:pt x="5009882" y="888643"/>
                </a:cubicBezTo>
                <a:cubicBezTo>
                  <a:pt x="5022761" y="905815"/>
                  <a:pt x="5036612" y="922298"/>
                  <a:pt x="5048519" y="940158"/>
                </a:cubicBezTo>
                <a:cubicBezTo>
                  <a:pt x="5062404" y="960986"/>
                  <a:pt x="5070865" y="985546"/>
                  <a:pt x="5087155" y="1004552"/>
                </a:cubicBezTo>
                <a:cubicBezTo>
                  <a:pt x="5118898" y="1041585"/>
                  <a:pt x="5146121" y="1028501"/>
                  <a:pt x="5190186" y="1043189"/>
                </a:cubicBezTo>
                <a:cubicBezTo>
                  <a:pt x="5234050" y="1057810"/>
                  <a:pt x="5275305" y="1079515"/>
                  <a:pt x="5318975" y="1094705"/>
                </a:cubicBezTo>
                <a:cubicBezTo>
                  <a:pt x="5403569" y="1124129"/>
                  <a:pt x="5500485" y="1151763"/>
                  <a:pt x="5589431" y="1171978"/>
                </a:cubicBezTo>
                <a:cubicBezTo>
                  <a:pt x="5649369" y="1185600"/>
                  <a:pt x="5709042" y="1200903"/>
                  <a:pt x="5769736" y="1210614"/>
                </a:cubicBezTo>
                <a:cubicBezTo>
                  <a:pt x="5816558" y="1218105"/>
                  <a:pt x="5864181" y="1219200"/>
                  <a:pt x="5911403" y="1223493"/>
                </a:cubicBezTo>
                <a:lnTo>
                  <a:pt x="6014434" y="1249251"/>
                </a:lnTo>
                <a:cubicBezTo>
                  <a:pt x="6115452" y="1272563"/>
                  <a:pt x="6043606" y="1250389"/>
                  <a:pt x="6117465" y="1275009"/>
                </a:cubicBezTo>
                <a:cubicBezTo>
                  <a:pt x="6130344" y="1270716"/>
                  <a:pt x="6156102" y="1275706"/>
                  <a:pt x="6156102" y="1262130"/>
                </a:cubicBezTo>
                <a:cubicBezTo>
                  <a:pt x="6156102" y="1237098"/>
                  <a:pt x="6129884" y="1219470"/>
                  <a:pt x="6117465" y="1197736"/>
                </a:cubicBezTo>
                <a:cubicBezTo>
                  <a:pt x="6112702" y="1189401"/>
                  <a:pt x="6108879" y="1180564"/>
                  <a:pt x="6104586" y="1171978"/>
                </a:cubicBezTo>
              </a:path>
            </a:pathLst>
          </a:cu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ln>
                <a:solidFill>
                  <a:schemeClr val="tx1"/>
                </a:solidFill>
                <a:prstDash val="dash"/>
              </a:ln>
            </a:endParaRPr>
          </a:p>
        </p:txBody>
      </p:sp>
      <p:sp>
        <p:nvSpPr>
          <p:cNvPr id="15" name="Rectangle 14"/>
          <p:cNvSpPr/>
          <p:nvPr/>
        </p:nvSpPr>
        <p:spPr>
          <a:xfrm>
            <a:off x="6948264" y="4725144"/>
            <a:ext cx="1800200"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dirty="0" smtClean="0"/>
              <a:t>Občutki stresa in jeze</a:t>
            </a:r>
            <a:endParaRPr lang="sl-SI" dirty="0"/>
          </a:p>
        </p:txBody>
      </p:sp>
      <p:sp>
        <p:nvSpPr>
          <p:cNvPr id="16" name="Freeform 15"/>
          <p:cNvSpPr/>
          <p:nvPr/>
        </p:nvSpPr>
        <p:spPr>
          <a:xfrm>
            <a:off x="1907704" y="3923169"/>
            <a:ext cx="6283259" cy="659600"/>
          </a:xfrm>
          <a:custGeom>
            <a:avLst/>
            <a:gdLst>
              <a:gd name="connsiteX0" fmla="*/ 0 w 6207617"/>
              <a:gd name="connsiteY0" fmla="*/ 69282 h 659600"/>
              <a:gd name="connsiteX1" fmla="*/ 437882 w 6207617"/>
              <a:gd name="connsiteY1" fmla="*/ 82161 h 659600"/>
              <a:gd name="connsiteX2" fmla="*/ 450761 w 6207617"/>
              <a:gd name="connsiteY2" fmla="*/ 120797 h 659600"/>
              <a:gd name="connsiteX3" fmla="*/ 746975 w 6207617"/>
              <a:gd name="connsiteY3" fmla="*/ 133676 h 659600"/>
              <a:gd name="connsiteX4" fmla="*/ 837127 w 6207617"/>
              <a:gd name="connsiteY4" fmla="*/ 198070 h 659600"/>
              <a:gd name="connsiteX5" fmla="*/ 978795 w 6207617"/>
              <a:gd name="connsiteY5" fmla="*/ 223828 h 659600"/>
              <a:gd name="connsiteX6" fmla="*/ 1275009 w 6207617"/>
              <a:gd name="connsiteY6" fmla="*/ 249586 h 659600"/>
              <a:gd name="connsiteX7" fmla="*/ 1339403 w 6207617"/>
              <a:gd name="connsiteY7" fmla="*/ 262465 h 659600"/>
              <a:gd name="connsiteX8" fmla="*/ 1378040 w 6207617"/>
              <a:gd name="connsiteY8" fmla="*/ 275344 h 659600"/>
              <a:gd name="connsiteX9" fmla="*/ 1648496 w 6207617"/>
              <a:gd name="connsiteY9" fmla="*/ 288223 h 659600"/>
              <a:gd name="connsiteX10" fmla="*/ 1687133 w 6207617"/>
              <a:gd name="connsiteY10" fmla="*/ 301101 h 659600"/>
              <a:gd name="connsiteX11" fmla="*/ 1777285 w 6207617"/>
              <a:gd name="connsiteY11" fmla="*/ 313980 h 659600"/>
              <a:gd name="connsiteX12" fmla="*/ 1828800 w 6207617"/>
              <a:gd name="connsiteY12" fmla="*/ 339738 h 659600"/>
              <a:gd name="connsiteX13" fmla="*/ 1906074 w 6207617"/>
              <a:gd name="connsiteY13" fmla="*/ 365496 h 659600"/>
              <a:gd name="connsiteX14" fmla="*/ 1944710 w 6207617"/>
              <a:gd name="connsiteY14" fmla="*/ 378375 h 659600"/>
              <a:gd name="connsiteX15" fmla="*/ 1983347 w 6207617"/>
              <a:gd name="connsiteY15" fmla="*/ 404132 h 659600"/>
              <a:gd name="connsiteX16" fmla="*/ 2112136 w 6207617"/>
              <a:gd name="connsiteY16" fmla="*/ 429890 h 659600"/>
              <a:gd name="connsiteX17" fmla="*/ 2253803 w 6207617"/>
              <a:gd name="connsiteY17" fmla="*/ 455648 h 659600"/>
              <a:gd name="connsiteX18" fmla="*/ 2292440 w 6207617"/>
              <a:gd name="connsiteY18" fmla="*/ 468527 h 659600"/>
              <a:gd name="connsiteX19" fmla="*/ 2343955 w 6207617"/>
              <a:gd name="connsiteY19" fmla="*/ 532921 h 659600"/>
              <a:gd name="connsiteX20" fmla="*/ 2395471 w 6207617"/>
              <a:gd name="connsiteY20" fmla="*/ 571558 h 659600"/>
              <a:gd name="connsiteX21" fmla="*/ 2434108 w 6207617"/>
              <a:gd name="connsiteY21" fmla="*/ 597316 h 659600"/>
              <a:gd name="connsiteX22" fmla="*/ 2665927 w 6207617"/>
              <a:gd name="connsiteY22" fmla="*/ 623073 h 659600"/>
              <a:gd name="connsiteX23" fmla="*/ 2717443 w 6207617"/>
              <a:gd name="connsiteY23" fmla="*/ 635952 h 659600"/>
              <a:gd name="connsiteX24" fmla="*/ 3116688 w 6207617"/>
              <a:gd name="connsiteY24" fmla="*/ 610194 h 659600"/>
              <a:gd name="connsiteX25" fmla="*/ 3155324 w 6207617"/>
              <a:gd name="connsiteY25" fmla="*/ 571558 h 659600"/>
              <a:gd name="connsiteX26" fmla="*/ 3361386 w 6207617"/>
              <a:gd name="connsiteY26" fmla="*/ 468527 h 659600"/>
              <a:gd name="connsiteX27" fmla="*/ 3438660 w 6207617"/>
              <a:gd name="connsiteY27" fmla="*/ 442769 h 659600"/>
              <a:gd name="connsiteX28" fmla="*/ 3477296 w 6207617"/>
              <a:gd name="connsiteY28" fmla="*/ 429890 h 659600"/>
              <a:gd name="connsiteX29" fmla="*/ 3528812 w 6207617"/>
              <a:gd name="connsiteY29" fmla="*/ 378375 h 659600"/>
              <a:gd name="connsiteX30" fmla="*/ 3567448 w 6207617"/>
              <a:gd name="connsiteY30" fmla="*/ 365496 h 659600"/>
              <a:gd name="connsiteX31" fmla="*/ 3631843 w 6207617"/>
              <a:gd name="connsiteY31" fmla="*/ 313980 h 659600"/>
              <a:gd name="connsiteX32" fmla="*/ 4159877 w 6207617"/>
              <a:gd name="connsiteY32" fmla="*/ 326859 h 659600"/>
              <a:gd name="connsiteX33" fmla="*/ 4237150 w 6207617"/>
              <a:gd name="connsiteY33" fmla="*/ 301101 h 659600"/>
              <a:gd name="connsiteX34" fmla="*/ 4494727 w 6207617"/>
              <a:gd name="connsiteY34" fmla="*/ 275344 h 659600"/>
              <a:gd name="connsiteX35" fmla="*/ 4623516 w 6207617"/>
              <a:gd name="connsiteY35" fmla="*/ 236707 h 659600"/>
              <a:gd name="connsiteX36" fmla="*/ 4700789 w 6207617"/>
              <a:gd name="connsiteY36" fmla="*/ 223828 h 659600"/>
              <a:gd name="connsiteX37" fmla="*/ 4752305 w 6207617"/>
              <a:gd name="connsiteY37" fmla="*/ 210949 h 659600"/>
              <a:gd name="connsiteX38" fmla="*/ 4829578 w 6207617"/>
              <a:gd name="connsiteY38" fmla="*/ 185192 h 659600"/>
              <a:gd name="connsiteX39" fmla="*/ 4855336 w 6207617"/>
              <a:gd name="connsiteY39" fmla="*/ 146555 h 659600"/>
              <a:gd name="connsiteX40" fmla="*/ 4893972 w 6207617"/>
              <a:gd name="connsiteY40" fmla="*/ 133676 h 659600"/>
              <a:gd name="connsiteX41" fmla="*/ 5228823 w 6207617"/>
              <a:gd name="connsiteY41" fmla="*/ 120797 h 659600"/>
              <a:gd name="connsiteX42" fmla="*/ 5306096 w 6207617"/>
              <a:gd name="connsiteY42" fmla="*/ 95039 h 659600"/>
              <a:gd name="connsiteX43" fmla="*/ 6207617 w 6207617"/>
              <a:gd name="connsiteY43" fmla="*/ 107918 h 65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207617" h="659600">
                <a:moveTo>
                  <a:pt x="0" y="69282"/>
                </a:moveTo>
                <a:cubicBezTo>
                  <a:pt x="145961" y="73575"/>
                  <a:pt x="292803" y="65581"/>
                  <a:pt x="437882" y="82161"/>
                </a:cubicBezTo>
                <a:cubicBezTo>
                  <a:pt x="451370" y="83702"/>
                  <a:pt x="437370" y="118565"/>
                  <a:pt x="450761" y="120797"/>
                </a:cubicBezTo>
                <a:cubicBezTo>
                  <a:pt x="548248" y="137045"/>
                  <a:pt x="648237" y="129383"/>
                  <a:pt x="746975" y="133676"/>
                </a:cubicBezTo>
                <a:cubicBezTo>
                  <a:pt x="924860" y="222619"/>
                  <a:pt x="680488" y="93645"/>
                  <a:pt x="837127" y="198070"/>
                </a:cubicBezTo>
                <a:cubicBezTo>
                  <a:pt x="864531" y="216339"/>
                  <a:pt x="974642" y="223426"/>
                  <a:pt x="978795" y="223828"/>
                </a:cubicBezTo>
                <a:lnTo>
                  <a:pt x="1275009" y="249586"/>
                </a:lnTo>
                <a:cubicBezTo>
                  <a:pt x="1296474" y="253879"/>
                  <a:pt x="1318167" y="257156"/>
                  <a:pt x="1339403" y="262465"/>
                </a:cubicBezTo>
                <a:cubicBezTo>
                  <a:pt x="1352573" y="265758"/>
                  <a:pt x="1364511" y="274217"/>
                  <a:pt x="1378040" y="275344"/>
                </a:cubicBezTo>
                <a:cubicBezTo>
                  <a:pt x="1467982" y="282839"/>
                  <a:pt x="1558344" y="283930"/>
                  <a:pt x="1648496" y="288223"/>
                </a:cubicBezTo>
                <a:cubicBezTo>
                  <a:pt x="1661375" y="292516"/>
                  <a:pt x="1673821" y="298439"/>
                  <a:pt x="1687133" y="301101"/>
                </a:cubicBezTo>
                <a:cubicBezTo>
                  <a:pt x="1716899" y="307054"/>
                  <a:pt x="1747999" y="305993"/>
                  <a:pt x="1777285" y="313980"/>
                </a:cubicBezTo>
                <a:cubicBezTo>
                  <a:pt x="1795807" y="319032"/>
                  <a:pt x="1810975" y="332608"/>
                  <a:pt x="1828800" y="339738"/>
                </a:cubicBezTo>
                <a:cubicBezTo>
                  <a:pt x="1854009" y="349822"/>
                  <a:pt x="1880316" y="356910"/>
                  <a:pt x="1906074" y="365496"/>
                </a:cubicBezTo>
                <a:lnTo>
                  <a:pt x="1944710" y="378375"/>
                </a:lnTo>
                <a:cubicBezTo>
                  <a:pt x="1959394" y="383270"/>
                  <a:pt x="1969503" y="397210"/>
                  <a:pt x="1983347" y="404132"/>
                </a:cubicBezTo>
                <a:cubicBezTo>
                  <a:pt x="2019314" y="422115"/>
                  <a:pt x="2078910" y="425143"/>
                  <a:pt x="2112136" y="429890"/>
                </a:cubicBezTo>
                <a:cubicBezTo>
                  <a:pt x="2200742" y="459426"/>
                  <a:pt x="2093615" y="426523"/>
                  <a:pt x="2253803" y="455648"/>
                </a:cubicBezTo>
                <a:cubicBezTo>
                  <a:pt x="2267160" y="458077"/>
                  <a:pt x="2279561" y="464234"/>
                  <a:pt x="2292440" y="468527"/>
                </a:cubicBezTo>
                <a:cubicBezTo>
                  <a:pt x="2410770" y="547414"/>
                  <a:pt x="2266195" y="439609"/>
                  <a:pt x="2343955" y="532921"/>
                </a:cubicBezTo>
                <a:cubicBezTo>
                  <a:pt x="2357697" y="549411"/>
                  <a:pt x="2378004" y="559082"/>
                  <a:pt x="2395471" y="571558"/>
                </a:cubicBezTo>
                <a:cubicBezTo>
                  <a:pt x="2408066" y="580555"/>
                  <a:pt x="2419615" y="591881"/>
                  <a:pt x="2434108" y="597316"/>
                </a:cubicBezTo>
                <a:cubicBezTo>
                  <a:pt x="2483355" y="615783"/>
                  <a:pt x="2655756" y="622291"/>
                  <a:pt x="2665927" y="623073"/>
                </a:cubicBezTo>
                <a:cubicBezTo>
                  <a:pt x="2683099" y="627366"/>
                  <a:pt x="2699743" y="635952"/>
                  <a:pt x="2717443" y="635952"/>
                </a:cubicBezTo>
                <a:cubicBezTo>
                  <a:pt x="3051527" y="635952"/>
                  <a:pt x="2968469" y="659600"/>
                  <a:pt x="3116688" y="610194"/>
                </a:cubicBezTo>
                <a:cubicBezTo>
                  <a:pt x="3129567" y="597315"/>
                  <a:pt x="3144142" y="585935"/>
                  <a:pt x="3155324" y="571558"/>
                </a:cubicBezTo>
                <a:cubicBezTo>
                  <a:pt x="3251222" y="448262"/>
                  <a:pt x="3150304" y="503708"/>
                  <a:pt x="3361386" y="468527"/>
                </a:cubicBezTo>
                <a:cubicBezTo>
                  <a:pt x="3388168" y="464063"/>
                  <a:pt x="3412902" y="451355"/>
                  <a:pt x="3438660" y="442769"/>
                </a:cubicBezTo>
                <a:lnTo>
                  <a:pt x="3477296" y="429890"/>
                </a:lnTo>
                <a:cubicBezTo>
                  <a:pt x="3494468" y="412718"/>
                  <a:pt x="3509051" y="392490"/>
                  <a:pt x="3528812" y="378375"/>
                </a:cubicBezTo>
                <a:cubicBezTo>
                  <a:pt x="3539859" y="370485"/>
                  <a:pt x="3556848" y="373977"/>
                  <a:pt x="3567448" y="365496"/>
                </a:cubicBezTo>
                <a:cubicBezTo>
                  <a:pt x="3650667" y="298920"/>
                  <a:pt x="3534730" y="346351"/>
                  <a:pt x="3631843" y="313980"/>
                </a:cubicBezTo>
                <a:cubicBezTo>
                  <a:pt x="4039662" y="344189"/>
                  <a:pt x="3863640" y="348019"/>
                  <a:pt x="4159877" y="326859"/>
                </a:cubicBezTo>
                <a:lnTo>
                  <a:pt x="4237150" y="301101"/>
                </a:lnTo>
                <a:cubicBezTo>
                  <a:pt x="4345136" y="265106"/>
                  <a:pt x="4262265" y="289018"/>
                  <a:pt x="4494727" y="275344"/>
                </a:cubicBezTo>
                <a:cubicBezTo>
                  <a:pt x="4572583" y="255880"/>
                  <a:pt x="4529451" y="268062"/>
                  <a:pt x="4623516" y="236707"/>
                </a:cubicBezTo>
                <a:cubicBezTo>
                  <a:pt x="4648289" y="228449"/>
                  <a:pt x="4675183" y="228949"/>
                  <a:pt x="4700789" y="223828"/>
                </a:cubicBezTo>
                <a:cubicBezTo>
                  <a:pt x="4718146" y="220357"/>
                  <a:pt x="4735351" y="216035"/>
                  <a:pt x="4752305" y="210949"/>
                </a:cubicBezTo>
                <a:cubicBezTo>
                  <a:pt x="4778311" y="203147"/>
                  <a:pt x="4829578" y="185192"/>
                  <a:pt x="4829578" y="185192"/>
                </a:cubicBezTo>
                <a:cubicBezTo>
                  <a:pt x="4838164" y="172313"/>
                  <a:pt x="4843249" y="156225"/>
                  <a:pt x="4855336" y="146555"/>
                </a:cubicBezTo>
                <a:cubicBezTo>
                  <a:pt x="4865936" y="138074"/>
                  <a:pt x="4880429" y="134610"/>
                  <a:pt x="4893972" y="133676"/>
                </a:cubicBezTo>
                <a:cubicBezTo>
                  <a:pt x="5005407" y="125991"/>
                  <a:pt x="5117206" y="125090"/>
                  <a:pt x="5228823" y="120797"/>
                </a:cubicBezTo>
                <a:lnTo>
                  <a:pt x="5306096" y="95039"/>
                </a:lnTo>
                <a:cubicBezTo>
                  <a:pt x="5591211" y="0"/>
                  <a:pt x="5907079" y="107918"/>
                  <a:pt x="6207617" y="107918"/>
                </a:cubicBezTo>
              </a:path>
            </a:pathLst>
          </a:cu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dirty="0">
              <a:solidFill>
                <a:schemeClr val="accent2">
                  <a:lumMod val="60000"/>
                  <a:lumOff val="40000"/>
                </a:schemeClr>
              </a:solidFill>
            </a:endParaRPr>
          </a:p>
        </p:txBody>
      </p:sp>
      <p:sp>
        <p:nvSpPr>
          <p:cNvPr id="17" name="Rectangle 16"/>
          <p:cNvSpPr/>
          <p:nvPr/>
        </p:nvSpPr>
        <p:spPr>
          <a:xfrm>
            <a:off x="6660232" y="3573016"/>
            <a:ext cx="2232248"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dirty="0" smtClean="0"/>
              <a:t>Uživanje</a:t>
            </a:r>
            <a:endParaRPr lang="sl-SI" dirty="0"/>
          </a:p>
        </p:txBody>
      </p:sp>
      <p:sp>
        <p:nvSpPr>
          <p:cNvPr id="18" name="Freeform 17"/>
          <p:cNvSpPr/>
          <p:nvPr/>
        </p:nvSpPr>
        <p:spPr>
          <a:xfrm>
            <a:off x="1907704" y="3554568"/>
            <a:ext cx="6347654" cy="1962664"/>
          </a:xfrm>
          <a:custGeom>
            <a:avLst/>
            <a:gdLst>
              <a:gd name="connsiteX0" fmla="*/ 0 w 6194738"/>
              <a:gd name="connsiteY0" fmla="*/ 1893194 h 1893194"/>
              <a:gd name="connsiteX1" fmla="*/ 77273 w 6194738"/>
              <a:gd name="connsiteY1" fmla="*/ 1880316 h 1893194"/>
              <a:gd name="connsiteX2" fmla="*/ 244698 w 6194738"/>
              <a:gd name="connsiteY2" fmla="*/ 1867437 h 1893194"/>
              <a:gd name="connsiteX3" fmla="*/ 296214 w 6194738"/>
              <a:gd name="connsiteY3" fmla="*/ 1841679 h 1893194"/>
              <a:gd name="connsiteX4" fmla="*/ 360608 w 6194738"/>
              <a:gd name="connsiteY4" fmla="*/ 1815921 h 1893194"/>
              <a:gd name="connsiteX5" fmla="*/ 476518 w 6194738"/>
              <a:gd name="connsiteY5" fmla="*/ 1725769 h 1893194"/>
              <a:gd name="connsiteX6" fmla="*/ 515155 w 6194738"/>
              <a:gd name="connsiteY6" fmla="*/ 1712890 h 1893194"/>
              <a:gd name="connsiteX7" fmla="*/ 553791 w 6194738"/>
              <a:gd name="connsiteY7" fmla="*/ 1687132 h 1893194"/>
              <a:gd name="connsiteX8" fmla="*/ 592428 w 6194738"/>
              <a:gd name="connsiteY8" fmla="*/ 1648496 h 1893194"/>
              <a:gd name="connsiteX9" fmla="*/ 643943 w 6194738"/>
              <a:gd name="connsiteY9" fmla="*/ 1622738 h 1893194"/>
              <a:gd name="connsiteX10" fmla="*/ 734095 w 6194738"/>
              <a:gd name="connsiteY10" fmla="*/ 1571223 h 1893194"/>
              <a:gd name="connsiteX11" fmla="*/ 798490 w 6194738"/>
              <a:gd name="connsiteY11" fmla="*/ 1506828 h 1893194"/>
              <a:gd name="connsiteX12" fmla="*/ 837126 w 6194738"/>
              <a:gd name="connsiteY12" fmla="*/ 1468192 h 1893194"/>
              <a:gd name="connsiteX13" fmla="*/ 875763 w 6194738"/>
              <a:gd name="connsiteY13" fmla="*/ 1442434 h 1893194"/>
              <a:gd name="connsiteX14" fmla="*/ 901521 w 6194738"/>
              <a:gd name="connsiteY14" fmla="*/ 1403797 h 1893194"/>
              <a:gd name="connsiteX15" fmla="*/ 940157 w 6194738"/>
              <a:gd name="connsiteY15" fmla="*/ 1390918 h 1893194"/>
              <a:gd name="connsiteX16" fmla="*/ 1081825 w 6194738"/>
              <a:gd name="connsiteY16" fmla="*/ 1365161 h 1893194"/>
              <a:gd name="connsiteX17" fmla="*/ 1300766 w 6194738"/>
              <a:gd name="connsiteY17" fmla="*/ 1339403 h 1893194"/>
              <a:gd name="connsiteX18" fmla="*/ 1378039 w 6194738"/>
              <a:gd name="connsiteY18" fmla="*/ 1313645 h 1893194"/>
              <a:gd name="connsiteX19" fmla="*/ 1416676 w 6194738"/>
              <a:gd name="connsiteY19" fmla="*/ 1300766 h 1893194"/>
              <a:gd name="connsiteX20" fmla="*/ 1519707 w 6194738"/>
              <a:gd name="connsiteY20" fmla="*/ 1236372 h 1893194"/>
              <a:gd name="connsiteX21" fmla="*/ 1558343 w 6194738"/>
              <a:gd name="connsiteY21" fmla="*/ 1223493 h 1893194"/>
              <a:gd name="connsiteX22" fmla="*/ 1635617 w 6194738"/>
              <a:gd name="connsiteY22" fmla="*/ 1171977 h 1893194"/>
              <a:gd name="connsiteX23" fmla="*/ 1687132 w 6194738"/>
              <a:gd name="connsiteY23" fmla="*/ 1146220 h 1893194"/>
              <a:gd name="connsiteX24" fmla="*/ 1815921 w 6194738"/>
              <a:gd name="connsiteY24" fmla="*/ 1030310 h 1893194"/>
              <a:gd name="connsiteX25" fmla="*/ 1854557 w 6194738"/>
              <a:gd name="connsiteY25" fmla="*/ 1004552 h 1893194"/>
              <a:gd name="connsiteX26" fmla="*/ 1944710 w 6194738"/>
              <a:gd name="connsiteY26" fmla="*/ 888642 h 1893194"/>
              <a:gd name="connsiteX27" fmla="*/ 1957588 w 6194738"/>
              <a:gd name="connsiteY27" fmla="*/ 850006 h 1893194"/>
              <a:gd name="connsiteX28" fmla="*/ 1983346 w 6194738"/>
              <a:gd name="connsiteY28" fmla="*/ 811369 h 1893194"/>
              <a:gd name="connsiteX29" fmla="*/ 2009104 w 6194738"/>
              <a:gd name="connsiteY29" fmla="*/ 669701 h 1893194"/>
              <a:gd name="connsiteX30" fmla="*/ 2021983 w 6194738"/>
              <a:gd name="connsiteY30" fmla="*/ 631065 h 1893194"/>
              <a:gd name="connsiteX31" fmla="*/ 2112135 w 6194738"/>
              <a:gd name="connsiteY31" fmla="*/ 515155 h 1893194"/>
              <a:gd name="connsiteX32" fmla="*/ 2202287 w 6194738"/>
              <a:gd name="connsiteY32" fmla="*/ 399245 h 1893194"/>
              <a:gd name="connsiteX33" fmla="*/ 2240924 w 6194738"/>
              <a:gd name="connsiteY33" fmla="*/ 321972 h 1893194"/>
              <a:gd name="connsiteX34" fmla="*/ 2279560 w 6194738"/>
              <a:gd name="connsiteY34" fmla="*/ 296214 h 1893194"/>
              <a:gd name="connsiteX35" fmla="*/ 2318197 w 6194738"/>
              <a:gd name="connsiteY35" fmla="*/ 218941 h 1893194"/>
              <a:gd name="connsiteX36" fmla="*/ 2343955 w 6194738"/>
              <a:gd name="connsiteY36" fmla="*/ 180304 h 1893194"/>
              <a:gd name="connsiteX37" fmla="*/ 2382591 w 6194738"/>
              <a:gd name="connsiteY37" fmla="*/ 103031 h 1893194"/>
              <a:gd name="connsiteX38" fmla="*/ 2459865 w 6194738"/>
              <a:gd name="connsiteY38" fmla="*/ 77273 h 1893194"/>
              <a:gd name="connsiteX39" fmla="*/ 2575774 w 6194738"/>
              <a:gd name="connsiteY39" fmla="*/ 25758 h 1893194"/>
              <a:gd name="connsiteX40" fmla="*/ 2614411 w 6194738"/>
              <a:gd name="connsiteY40" fmla="*/ 12879 h 1893194"/>
              <a:gd name="connsiteX41" fmla="*/ 2653048 w 6194738"/>
              <a:gd name="connsiteY41" fmla="*/ 0 h 1893194"/>
              <a:gd name="connsiteX42" fmla="*/ 2897746 w 6194738"/>
              <a:gd name="connsiteY42" fmla="*/ 12879 h 1893194"/>
              <a:gd name="connsiteX43" fmla="*/ 2936383 w 6194738"/>
              <a:gd name="connsiteY43" fmla="*/ 25758 h 1893194"/>
              <a:gd name="connsiteX44" fmla="*/ 2987898 w 6194738"/>
              <a:gd name="connsiteY44" fmla="*/ 38637 h 1893194"/>
              <a:gd name="connsiteX45" fmla="*/ 3065172 w 6194738"/>
              <a:gd name="connsiteY45" fmla="*/ 77273 h 1893194"/>
              <a:gd name="connsiteX46" fmla="*/ 3181081 w 6194738"/>
              <a:gd name="connsiteY46" fmla="*/ 128789 h 1893194"/>
              <a:gd name="connsiteX47" fmla="*/ 3335628 w 6194738"/>
              <a:gd name="connsiteY47" fmla="*/ 141668 h 1893194"/>
              <a:gd name="connsiteX48" fmla="*/ 3374265 w 6194738"/>
              <a:gd name="connsiteY48" fmla="*/ 154546 h 1893194"/>
              <a:gd name="connsiteX49" fmla="*/ 3451538 w 6194738"/>
              <a:gd name="connsiteY49" fmla="*/ 206062 h 1893194"/>
              <a:gd name="connsiteX50" fmla="*/ 3528811 w 6194738"/>
              <a:gd name="connsiteY50" fmla="*/ 231820 h 1893194"/>
              <a:gd name="connsiteX51" fmla="*/ 3567448 w 6194738"/>
              <a:gd name="connsiteY51" fmla="*/ 244699 h 1893194"/>
              <a:gd name="connsiteX52" fmla="*/ 3606084 w 6194738"/>
              <a:gd name="connsiteY52" fmla="*/ 257577 h 1893194"/>
              <a:gd name="connsiteX53" fmla="*/ 3683357 w 6194738"/>
              <a:gd name="connsiteY53" fmla="*/ 321972 h 1893194"/>
              <a:gd name="connsiteX54" fmla="*/ 3709115 w 6194738"/>
              <a:gd name="connsiteY54" fmla="*/ 360608 h 1893194"/>
              <a:gd name="connsiteX55" fmla="*/ 3760631 w 6194738"/>
              <a:gd name="connsiteY55" fmla="*/ 386366 h 1893194"/>
              <a:gd name="connsiteX56" fmla="*/ 3837904 w 6194738"/>
              <a:gd name="connsiteY56" fmla="*/ 437882 h 1893194"/>
              <a:gd name="connsiteX57" fmla="*/ 3876541 w 6194738"/>
              <a:gd name="connsiteY57" fmla="*/ 463639 h 1893194"/>
              <a:gd name="connsiteX58" fmla="*/ 3966693 w 6194738"/>
              <a:gd name="connsiteY58" fmla="*/ 502276 h 1893194"/>
              <a:gd name="connsiteX59" fmla="*/ 4005329 w 6194738"/>
              <a:gd name="connsiteY59" fmla="*/ 528034 h 1893194"/>
              <a:gd name="connsiteX60" fmla="*/ 4082603 w 6194738"/>
              <a:gd name="connsiteY60" fmla="*/ 553792 h 1893194"/>
              <a:gd name="connsiteX61" fmla="*/ 4121239 w 6194738"/>
              <a:gd name="connsiteY61" fmla="*/ 566670 h 1893194"/>
              <a:gd name="connsiteX62" fmla="*/ 4237149 w 6194738"/>
              <a:gd name="connsiteY62" fmla="*/ 592428 h 1893194"/>
              <a:gd name="connsiteX63" fmla="*/ 4275786 w 6194738"/>
              <a:gd name="connsiteY63" fmla="*/ 618186 h 1893194"/>
              <a:gd name="connsiteX64" fmla="*/ 4327301 w 6194738"/>
              <a:gd name="connsiteY64" fmla="*/ 656823 h 1893194"/>
              <a:gd name="connsiteX65" fmla="*/ 4365938 w 6194738"/>
              <a:gd name="connsiteY65" fmla="*/ 669701 h 1893194"/>
              <a:gd name="connsiteX66" fmla="*/ 4456090 w 6194738"/>
              <a:gd name="connsiteY66" fmla="*/ 708338 h 1893194"/>
              <a:gd name="connsiteX67" fmla="*/ 4584879 w 6194738"/>
              <a:gd name="connsiteY67" fmla="*/ 721217 h 1893194"/>
              <a:gd name="connsiteX68" fmla="*/ 4868214 w 6194738"/>
              <a:gd name="connsiteY68" fmla="*/ 746975 h 1893194"/>
              <a:gd name="connsiteX69" fmla="*/ 5177307 w 6194738"/>
              <a:gd name="connsiteY69" fmla="*/ 798490 h 1893194"/>
              <a:gd name="connsiteX70" fmla="*/ 5228822 w 6194738"/>
              <a:gd name="connsiteY70" fmla="*/ 811369 h 1893194"/>
              <a:gd name="connsiteX71" fmla="*/ 5267459 w 6194738"/>
              <a:gd name="connsiteY71" fmla="*/ 824248 h 1893194"/>
              <a:gd name="connsiteX72" fmla="*/ 6078828 w 6194738"/>
              <a:gd name="connsiteY72" fmla="*/ 837127 h 1893194"/>
              <a:gd name="connsiteX73" fmla="*/ 6194738 w 6194738"/>
              <a:gd name="connsiteY73" fmla="*/ 850006 h 189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194738" h="1893194">
                <a:moveTo>
                  <a:pt x="0" y="1893194"/>
                </a:moveTo>
                <a:cubicBezTo>
                  <a:pt x="25758" y="1888901"/>
                  <a:pt x="51304" y="1883050"/>
                  <a:pt x="77273" y="1880316"/>
                </a:cubicBezTo>
                <a:cubicBezTo>
                  <a:pt x="132939" y="1874457"/>
                  <a:pt x="189577" y="1877164"/>
                  <a:pt x="244698" y="1867437"/>
                </a:cubicBezTo>
                <a:cubicBezTo>
                  <a:pt x="263605" y="1864100"/>
                  <a:pt x="278670" y="1849476"/>
                  <a:pt x="296214" y="1841679"/>
                </a:cubicBezTo>
                <a:cubicBezTo>
                  <a:pt x="317340" y="1832290"/>
                  <a:pt x="339143" y="1824507"/>
                  <a:pt x="360608" y="1815921"/>
                </a:cubicBezTo>
                <a:cubicBezTo>
                  <a:pt x="393944" y="1782586"/>
                  <a:pt x="430307" y="1741173"/>
                  <a:pt x="476518" y="1725769"/>
                </a:cubicBezTo>
                <a:lnTo>
                  <a:pt x="515155" y="1712890"/>
                </a:lnTo>
                <a:cubicBezTo>
                  <a:pt x="528034" y="1704304"/>
                  <a:pt x="541900" y="1697041"/>
                  <a:pt x="553791" y="1687132"/>
                </a:cubicBezTo>
                <a:cubicBezTo>
                  <a:pt x="567783" y="1675472"/>
                  <a:pt x="577607" y="1659082"/>
                  <a:pt x="592428" y="1648496"/>
                </a:cubicBezTo>
                <a:cubicBezTo>
                  <a:pt x="608051" y="1637337"/>
                  <a:pt x="627274" y="1632263"/>
                  <a:pt x="643943" y="1622738"/>
                </a:cubicBezTo>
                <a:cubicBezTo>
                  <a:pt x="771348" y="1549935"/>
                  <a:pt x="578448" y="1649045"/>
                  <a:pt x="734095" y="1571223"/>
                </a:cubicBezTo>
                <a:cubicBezTo>
                  <a:pt x="757265" y="1501713"/>
                  <a:pt x="728864" y="1556561"/>
                  <a:pt x="798490" y="1506828"/>
                </a:cubicBezTo>
                <a:cubicBezTo>
                  <a:pt x="813311" y="1496242"/>
                  <a:pt x="823134" y="1479852"/>
                  <a:pt x="837126" y="1468192"/>
                </a:cubicBezTo>
                <a:cubicBezTo>
                  <a:pt x="849017" y="1458283"/>
                  <a:pt x="862884" y="1451020"/>
                  <a:pt x="875763" y="1442434"/>
                </a:cubicBezTo>
                <a:cubicBezTo>
                  <a:pt x="884349" y="1429555"/>
                  <a:pt x="889434" y="1413467"/>
                  <a:pt x="901521" y="1403797"/>
                </a:cubicBezTo>
                <a:cubicBezTo>
                  <a:pt x="912121" y="1395316"/>
                  <a:pt x="927104" y="1394647"/>
                  <a:pt x="940157" y="1390918"/>
                </a:cubicBezTo>
                <a:cubicBezTo>
                  <a:pt x="994501" y="1375391"/>
                  <a:pt x="1019805" y="1372457"/>
                  <a:pt x="1081825" y="1365161"/>
                </a:cubicBezTo>
                <a:cubicBezTo>
                  <a:pt x="1352066" y="1333369"/>
                  <a:pt x="1089631" y="1369565"/>
                  <a:pt x="1300766" y="1339403"/>
                </a:cubicBezTo>
                <a:lnTo>
                  <a:pt x="1378039" y="1313645"/>
                </a:lnTo>
                <a:lnTo>
                  <a:pt x="1416676" y="1300766"/>
                </a:lnTo>
                <a:cubicBezTo>
                  <a:pt x="1447332" y="1280328"/>
                  <a:pt x="1488629" y="1251911"/>
                  <a:pt x="1519707" y="1236372"/>
                </a:cubicBezTo>
                <a:cubicBezTo>
                  <a:pt x="1531849" y="1230301"/>
                  <a:pt x="1546476" y="1230086"/>
                  <a:pt x="1558343" y="1223493"/>
                </a:cubicBezTo>
                <a:cubicBezTo>
                  <a:pt x="1585404" y="1208459"/>
                  <a:pt x="1607928" y="1185821"/>
                  <a:pt x="1635617" y="1171977"/>
                </a:cubicBezTo>
                <a:cubicBezTo>
                  <a:pt x="1652789" y="1163391"/>
                  <a:pt x="1670852" y="1156395"/>
                  <a:pt x="1687132" y="1146220"/>
                </a:cubicBezTo>
                <a:cubicBezTo>
                  <a:pt x="1740903" y="1112613"/>
                  <a:pt x="1769097" y="1077134"/>
                  <a:pt x="1815921" y="1030310"/>
                </a:cubicBezTo>
                <a:cubicBezTo>
                  <a:pt x="1826866" y="1019365"/>
                  <a:pt x="1841678" y="1013138"/>
                  <a:pt x="1854557" y="1004552"/>
                </a:cubicBezTo>
                <a:cubicBezTo>
                  <a:pt x="1916176" y="912124"/>
                  <a:pt x="1884183" y="949169"/>
                  <a:pt x="1944710" y="888642"/>
                </a:cubicBezTo>
                <a:cubicBezTo>
                  <a:pt x="1949003" y="875763"/>
                  <a:pt x="1951517" y="862148"/>
                  <a:pt x="1957588" y="850006"/>
                </a:cubicBezTo>
                <a:cubicBezTo>
                  <a:pt x="1964510" y="836161"/>
                  <a:pt x="1977911" y="825862"/>
                  <a:pt x="1983346" y="811369"/>
                </a:cubicBezTo>
                <a:cubicBezTo>
                  <a:pt x="1989739" y="794322"/>
                  <a:pt x="2006474" y="681538"/>
                  <a:pt x="2009104" y="669701"/>
                </a:cubicBezTo>
                <a:cubicBezTo>
                  <a:pt x="2012049" y="656449"/>
                  <a:pt x="2015390" y="642932"/>
                  <a:pt x="2021983" y="631065"/>
                </a:cubicBezTo>
                <a:cubicBezTo>
                  <a:pt x="2104812" y="481973"/>
                  <a:pt x="2039129" y="609021"/>
                  <a:pt x="2112135" y="515155"/>
                </a:cubicBezTo>
                <a:cubicBezTo>
                  <a:pt x="2219968" y="376513"/>
                  <a:pt x="2114570" y="486962"/>
                  <a:pt x="2202287" y="399245"/>
                </a:cubicBezTo>
                <a:cubicBezTo>
                  <a:pt x="2212762" y="367820"/>
                  <a:pt x="2215957" y="346939"/>
                  <a:pt x="2240924" y="321972"/>
                </a:cubicBezTo>
                <a:cubicBezTo>
                  <a:pt x="2251869" y="311027"/>
                  <a:pt x="2266681" y="304800"/>
                  <a:pt x="2279560" y="296214"/>
                </a:cubicBezTo>
                <a:cubicBezTo>
                  <a:pt x="2353380" y="185484"/>
                  <a:pt x="2264875" y="325583"/>
                  <a:pt x="2318197" y="218941"/>
                </a:cubicBezTo>
                <a:cubicBezTo>
                  <a:pt x="2325119" y="205097"/>
                  <a:pt x="2337033" y="194148"/>
                  <a:pt x="2343955" y="180304"/>
                </a:cubicBezTo>
                <a:cubicBezTo>
                  <a:pt x="2356075" y="156064"/>
                  <a:pt x="2355750" y="119807"/>
                  <a:pt x="2382591" y="103031"/>
                </a:cubicBezTo>
                <a:cubicBezTo>
                  <a:pt x="2405615" y="88641"/>
                  <a:pt x="2437274" y="92334"/>
                  <a:pt x="2459865" y="77273"/>
                </a:cubicBezTo>
                <a:cubicBezTo>
                  <a:pt x="2521092" y="36456"/>
                  <a:pt x="2483818" y="56410"/>
                  <a:pt x="2575774" y="25758"/>
                </a:cubicBezTo>
                <a:lnTo>
                  <a:pt x="2614411" y="12879"/>
                </a:lnTo>
                <a:lnTo>
                  <a:pt x="2653048" y="0"/>
                </a:lnTo>
                <a:cubicBezTo>
                  <a:pt x="2734614" y="4293"/>
                  <a:pt x="2816403" y="5484"/>
                  <a:pt x="2897746" y="12879"/>
                </a:cubicBezTo>
                <a:cubicBezTo>
                  <a:pt x="2911266" y="14108"/>
                  <a:pt x="2923330" y="22028"/>
                  <a:pt x="2936383" y="25758"/>
                </a:cubicBezTo>
                <a:cubicBezTo>
                  <a:pt x="2953402" y="30621"/>
                  <a:pt x="2970726" y="34344"/>
                  <a:pt x="2987898" y="38637"/>
                </a:cubicBezTo>
                <a:cubicBezTo>
                  <a:pt x="3098640" y="112462"/>
                  <a:pt x="2958517" y="23945"/>
                  <a:pt x="3065172" y="77273"/>
                </a:cubicBezTo>
                <a:cubicBezTo>
                  <a:pt x="3119437" y="104406"/>
                  <a:pt x="3101336" y="122144"/>
                  <a:pt x="3181081" y="128789"/>
                </a:cubicBezTo>
                <a:lnTo>
                  <a:pt x="3335628" y="141668"/>
                </a:lnTo>
                <a:cubicBezTo>
                  <a:pt x="3348507" y="145961"/>
                  <a:pt x="3362398" y="147953"/>
                  <a:pt x="3374265" y="154546"/>
                </a:cubicBezTo>
                <a:cubicBezTo>
                  <a:pt x="3401326" y="169580"/>
                  <a:pt x="3422170" y="196272"/>
                  <a:pt x="3451538" y="206062"/>
                </a:cubicBezTo>
                <a:lnTo>
                  <a:pt x="3528811" y="231820"/>
                </a:lnTo>
                <a:lnTo>
                  <a:pt x="3567448" y="244699"/>
                </a:lnTo>
                <a:lnTo>
                  <a:pt x="3606084" y="257577"/>
                </a:lnTo>
                <a:cubicBezTo>
                  <a:pt x="3644076" y="282905"/>
                  <a:pt x="3652367" y="284784"/>
                  <a:pt x="3683357" y="321972"/>
                </a:cubicBezTo>
                <a:cubicBezTo>
                  <a:pt x="3693266" y="333863"/>
                  <a:pt x="3697224" y="350699"/>
                  <a:pt x="3709115" y="360608"/>
                </a:cubicBezTo>
                <a:cubicBezTo>
                  <a:pt x="3723864" y="372899"/>
                  <a:pt x="3743459" y="377780"/>
                  <a:pt x="3760631" y="386366"/>
                </a:cubicBezTo>
                <a:cubicBezTo>
                  <a:pt x="3833868" y="459605"/>
                  <a:pt x="3763353" y="400607"/>
                  <a:pt x="3837904" y="437882"/>
                </a:cubicBezTo>
                <a:cubicBezTo>
                  <a:pt x="3851748" y="444804"/>
                  <a:pt x="3863102" y="455960"/>
                  <a:pt x="3876541" y="463639"/>
                </a:cubicBezTo>
                <a:cubicBezTo>
                  <a:pt x="3921105" y="489104"/>
                  <a:pt x="3923344" y="487826"/>
                  <a:pt x="3966693" y="502276"/>
                </a:cubicBezTo>
                <a:cubicBezTo>
                  <a:pt x="3979572" y="510862"/>
                  <a:pt x="3991185" y="521748"/>
                  <a:pt x="4005329" y="528034"/>
                </a:cubicBezTo>
                <a:cubicBezTo>
                  <a:pt x="4030140" y="539061"/>
                  <a:pt x="4056845" y="545206"/>
                  <a:pt x="4082603" y="553792"/>
                </a:cubicBezTo>
                <a:cubicBezTo>
                  <a:pt x="4095482" y="558085"/>
                  <a:pt x="4107927" y="564008"/>
                  <a:pt x="4121239" y="566670"/>
                </a:cubicBezTo>
                <a:cubicBezTo>
                  <a:pt x="4202990" y="583020"/>
                  <a:pt x="4164398" y="574240"/>
                  <a:pt x="4237149" y="592428"/>
                </a:cubicBezTo>
                <a:cubicBezTo>
                  <a:pt x="4250028" y="601014"/>
                  <a:pt x="4263191" y="609189"/>
                  <a:pt x="4275786" y="618186"/>
                </a:cubicBezTo>
                <a:cubicBezTo>
                  <a:pt x="4293253" y="630662"/>
                  <a:pt x="4308664" y="646174"/>
                  <a:pt x="4327301" y="656823"/>
                </a:cubicBezTo>
                <a:cubicBezTo>
                  <a:pt x="4339088" y="663558"/>
                  <a:pt x="4353460" y="664353"/>
                  <a:pt x="4365938" y="669701"/>
                </a:cubicBezTo>
                <a:cubicBezTo>
                  <a:pt x="4393623" y="681566"/>
                  <a:pt x="4424676" y="703505"/>
                  <a:pt x="4456090" y="708338"/>
                </a:cubicBezTo>
                <a:cubicBezTo>
                  <a:pt x="4498732" y="714898"/>
                  <a:pt x="4541949" y="716924"/>
                  <a:pt x="4584879" y="721217"/>
                </a:cubicBezTo>
                <a:cubicBezTo>
                  <a:pt x="4763368" y="756915"/>
                  <a:pt x="4485789" y="704484"/>
                  <a:pt x="4868214" y="746975"/>
                </a:cubicBezTo>
                <a:cubicBezTo>
                  <a:pt x="4912724" y="751920"/>
                  <a:pt x="5090739" y="779252"/>
                  <a:pt x="5177307" y="798490"/>
                </a:cubicBezTo>
                <a:cubicBezTo>
                  <a:pt x="5194586" y="802330"/>
                  <a:pt x="5211803" y="806506"/>
                  <a:pt x="5228822" y="811369"/>
                </a:cubicBezTo>
                <a:cubicBezTo>
                  <a:pt x="5241875" y="815099"/>
                  <a:pt x="5253890" y="823837"/>
                  <a:pt x="5267459" y="824248"/>
                </a:cubicBezTo>
                <a:cubicBezTo>
                  <a:pt x="5537825" y="832441"/>
                  <a:pt x="5808372" y="832834"/>
                  <a:pt x="6078828" y="837127"/>
                </a:cubicBezTo>
                <a:cubicBezTo>
                  <a:pt x="6141901" y="858151"/>
                  <a:pt x="6103889" y="850006"/>
                  <a:pt x="6194738" y="850006"/>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19" name="Rectangle 18"/>
          <p:cNvSpPr/>
          <p:nvPr/>
        </p:nvSpPr>
        <p:spPr>
          <a:xfrm>
            <a:off x="6911752" y="4005064"/>
            <a:ext cx="2232248"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sl-SI" dirty="0" smtClean="0"/>
              <a:t>Zaskrbljenost</a:t>
            </a:r>
            <a:endParaRPr lang="sl-SI"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Spol</a:t>
            </a:r>
            <a:endParaRPr lang="sl-SI" dirty="0"/>
          </a:p>
        </p:txBody>
      </p:sp>
      <p:sp>
        <p:nvSpPr>
          <p:cNvPr id="3" name="Content Placeholder 2"/>
          <p:cNvSpPr>
            <a:spLocks noGrp="1"/>
          </p:cNvSpPr>
          <p:nvPr>
            <p:ph idx="1"/>
          </p:nvPr>
        </p:nvSpPr>
        <p:spPr>
          <a:xfrm>
            <a:off x="467544" y="1844824"/>
            <a:ext cx="8229600" cy="4525963"/>
          </a:xfrm>
        </p:spPr>
        <p:txBody>
          <a:bodyPr/>
          <a:lstStyle/>
          <a:p>
            <a:r>
              <a:rPr lang="sl-SI" dirty="0" smtClean="0"/>
              <a:t>M  v povprečju poročajo o nižjih ravneh sreče kot  Ž</a:t>
            </a:r>
          </a:p>
          <a:p>
            <a:endParaRPr lang="sl-SI" dirty="0"/>
          </a:p>
          <a:p>
            <a:r>
              <a:rPr lang="sl-SI" dirty="0" smtClean="0"/>
              <a:t>Ž bolj dovzetne za depresijo in druge motnje razpoloženja</a:t>
            </a:r>
          </a:p>
          <a:p>
            <a:endParaRPr lang="sl-SI" dirty="0" smtClean="0"/>
          </a:p>
          <a:p>
            <a:r>
              <a:rPr lang="sl-SI" dirty="0" smtClean="0"/>
              <a:t>Večja variabilnost pri čustvih pri Ž</a:t>
            </a:r>
          </a:p>
          <a:p>
            <a:endParaRPr lang="sl-SI"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designyoutrust.com/wp-content/uploads/2012/08/20-Beautiful-Examples-of-Rain-Photography-19.jpg"/>
          <p:cNvPicPr>
            <a:picLocks noChangeAspect="1" noChangeArrowheads="1"/>
          </p:cNvPicPr>
          <p:nvPr/>
        </p:nvPicPr>
        <p:blipFill>
          <a:blip r:embed="rId2" cstate="print"/>
          <a:srcRect/>
          <a:stretch>
            <a:fillRect/>
          </a:stretch>
        </p:blipFill>
        <p:spPr bwMode="auto">
          <a:xfrm>
            <a:off x="-1" y="0"/>
            <a:ext cx="9270621" cy="746144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sl-SI"/>
          </a:p>
        </p:txBody>
      </p:sp>
      <p:sp>
        <p:nvSpPr>
          <p:cNvPr id="5" name="Text Placeholder 4"/>
          <p:cNvSpPr>
            <a:spLocks noGrp="1"/>
          </p:cNvSpPr>
          <p:nvPr>
            <p:ph type="body" idx="1"/>
          </p:nvPr>
        </p:nvSpPr>
        <p:spPr>
          <a:xfrm>
            <a:off x="179512" y="3212976"/>
            <a:ext cx="8712968" cy="3186583"/>
          </a:xfrm>
          <a:solidFill>
            <a:schemeClr val="tx1"/>
          </a:solidFill>
        </p:spPr>
        <p:txBody>
          <a:bodyPr>
            <a:normAutofit/>
          </a:bodyPr>
          <a:lstStyle/>
          <a:p>
            <a:r>
              <a:rPr lang="sl-SI" sz="2800" dirty="0" smtClean="0">
                <a:solidFill>
                  <a:schemeClr val="bg1"/>
                </a:solidFill>
              </a:rPr>
              <a:t>“Za razliko od bogastva je zakonski stan krepko povezan s srečo. Poročeni ljudje dosledno poročajo o višjih nivojih sreče in blagostanja kot samski posamezniki.”</a:t>
            </a:r>
          </a:p>
          <a:p>
            <a:r>
              <a:rPr lang="sl-SI" sz="2800" dirty="0">
                <a:solidFill>
                  <a:schemeClr val="bg1"/>
                </a:solidFill>
              </a:rPr>
              <a:t> </a:t>
            </a:r>
            <a:r>
              <a:rPr lang="sl-SI" sz="2800" dirty="0" smtClean="0">
                <a:solidFill>
                  <a:schemeClr val="bg1"/>
                </a:solidFill>
              </a:rPr>
              <a:t>                                                                       Martin Seligman</a:t>
            </a:r>
            <a:endParaRPr lang="sl-SI" sz="28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Politično prepričanje</a:t>
            </a:r>
            <a:endParaRPr lang="sl-SI" dirty="0"/>
          </a:p>
        </p:txBody>
      </p:sp>
      <p:sp>
        <p:nvSpPr>
          <p:cNvPr id="3" name="Content Placeholder 2"/>
          <p:cNvSpPr>
            <a:spLocks noGrp="1"/>
          </p:cNvSpPr>
          <p:nvPr>
            <p:ph idx="1"/>
          </p:nvPr>
        </p:nvSpPr>
        <p:spPr>
          <a:xfrm>
            <a:off x="395536" y="2132856"/>
            <a:ext cx="8229600" cy="4525963"/>
          </a:xfrm>
        </p:spPr>
        <p:txBody>
          <a:bodyPr/>
          <a:lstStyle/>
          <a:p>
            <a:r>
              <a:rPr lang="sl-SI" dirty="0" smtClean="0"/>
              <a:t>Nekatere raziskave kažejo, da so konzervativci v povprečju srečnejši od liberalno usmerjenih volivcev</a:t>
            </a:r>
          </a:p>
          <a:p>
            <a:endParaRPr lang="sl-SI" dirty="0"/>
          </a:p>
          <a:p>
            <a:r>
              <a:rPr lang="sl-SI" dirty="0" smtClean="0"/>
              <a:t>Lažje sprejmejo neenakosti v dohodkih, zato manj skrbi</a:t>
            </a:r>
          </a:p>
          <a:p>
            <a:endParaRPr lang="sl-SI" dirty="0"/>
          </a:p>
          <a:p>
            <a:endParaRPr lang="sl-SI"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a:xfrm>
            <a:off x="899592" y="1844824"/>
            <a:ext cx="8244408" cy="4525963"/>
          </a:xfrm>
        </p:spPr>
        <p:txBody>
          <a:bodyPr/>
          <a:lstStyle/>
          <a:p>
            <a:endParaRPr lang="sl-SI" dirty="0" smtClean="0"/>
          </a:p>
          <a:p>
            <a:endParaRPr lang="sl-SI" dirty="0" smtClean="0"/>
          </a:p>
          <a:p>
            <a:endParaRPr lang="sl-SI" dirty="0" smtClean="0"/>
          </a:p>
          <a:p>
            <a:pPr>
              <a:buNone/>
            </a:pPr>
            <a:r>
              <a:rPr lang="sl-SI" sz="2400" dirty="0" smtClean="0"/>
              <a:t>Nekatera vedenja in osebna naravnanost lahko precej dvignejo raven osebne sreče</a:t>
            </a:r>
            <a:endParaRPr lang="sl-SI" sz="2400" dirty="0"/>
          </a:p>
        </p:txBody>
      </p:sp>
      <p:sp>
        <p:nvSpPr>
          <p:cNvPr id="4" name="Rectangle 3"/>
          <p:cNvSpPr/>
          <p:nvPr/>
        </p:nvSpPr>
        <p:spPr>
          <a:xfrm>
            <a:off x="6228184" y="5661248"/>
            <a:ext cx="187220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solidFill>
                  <a:schemeClr val="tx1"/>
                </a:solidFill>
              </a:rPr>
              <a:t>dobra hrana</a:t>
            </a:r>
            <a:endParaRPr lang="sl-SI" sz="2400" dirty="0">
              <a:solidFill>
                <a:schemeClr val="tx1"/>
              </a:solidFill>
            </a:endParaRPr>
          </a:p>
        </p:txBody>
      </p:sp>
      <p:sp>
        <p:nvSpPr>
          <p:cNvPr id="5" name="Rectangle 4"/>
          <p:cNvSpPr/>
          <p:nvPr/>
        </p:nvSpPr>
        <p:spPr>
          <a:xfrm>
            <a:off x="4499992" y="4725144"/>
            <a:ext cx="187220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solidFill>
                  <a:schemeClr val="tx1"/>
                </a:solidFill>
              </a:rPr>
              <a:t>altruistično vedenje</a:t>
            </a:r>
            <a:endParaRPr lang="sl-SI" sz="2400" dirty="0">
              <a:solidFill>
                <a:schemeClr val="tx1"/>
              </a:solidFill>
            </a:endParaRPr>
          </a:p>
        </p:txBody>
      </p:sp>
      <p:sp>
        <p:nvSpPr>
          <p:cNvPr id="6" name="Rectangle 5"/>
          <p:cNvSpPr/>
          <p:nvPr/>
        </p:nvSpPr>
        <p:spPr>
          <a:xfrm>
            <a:off x="4067944" y="5661248"/>
            <a:ext cx="187220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solidFill>
                  <a:schemeClr val="tx1"/>
                </a:solidFill>
              </a:rPr>
              <a:t>rekreacija</a:t>
            </a:r>
            <a:endParaRPr lang="sl-SI" sz="2400" dirty="0">
              <a:solidFill>
                <a:schemeClr val="tx1"/>
              </a:solidFill>
            </a:endParaRPr>
          </a:p>
        </p:txBody>
      </p:sp>
      <p:sp>
        <p:nvSpPr>
          <p:cNvPr id="7" name="Rectangle 6"/>
          <p:cNvSpPr/>
          <p:nvPr/>
        </p:nvSpPr>
        <p:spPr>
          <a:xfrm>
            <a:off x="2051720" y="5157192"/>
            <a:ext cx="187220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solidFill>
                  <a:schemeClr val="tx1"/>
                </a:solidFill>
              </a:rPr>
              <a:t>hvaležnost</a:t>
            </a:r>
            <a:endParaRPr lang="sl-SI" sz="2400" dirty="0">
              <a:solidFill>
                <a:schemeClr val="tx1"/>
              </a:solidFill>
            </a:endParaRPr>
          </a:p>
        </p:txBody>
      </p:sp>
      <p:cxnSp>
        <p:nvCxnSpPr>
          <p:cNvPr id="9" name="Curved Connector 8"/>
          <p:cNvCxnSpPr/>
          <p:nvPr/>
        </p:nvCxnSpPr>
        <p:spPr>
          <a:xfrm rot="16200000" flipH="1">
            <a:off x="2087724" y="4473116"/>
            <a:ext cx="1080120" cy="720080"/>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a:off x="3275856" y="4365104"/>
            <a:ext cx="1440160" cy="720080"/>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hape 12"/>
          <p:cNvCxnSpPr>
            <a:endCxn id="4" idx="0"/>
          </p:cNvCxnSpPr>
          <p:nvPr/>
        </p:nvCxnSpPr>
        <p:spPr>
          <a:xfrm>
            <a:off x="3779912" y="4293096"/>
            <a:ext cx="3384376" cy="1368152"/>
          </a:xfrm>
          <a:prstGeom prst="curvedConnector2">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rot="16200000" flipH="1">
            <a:off x="3167844" y="4401108"/>
            <a:ext cx="1656184" cy="1584176"/>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6322" name="Picture 2" descr="http://www.myfbcovers.com/uploads/covers/2011/11/03/1927c600e84b012e114e7f93b3e77c75/blah-facebook-cover.png"/>
          <p:cNvPicPr>
            <a:picLocks noChangeAspect="1" noChangeArrowheads="1"/>
          </p:cNvPicPr>
          <p:nvPr/>
        </p:nvPicPr>
        <p:blipFill>
          <a:blip r:embed="rId3" cstate="print"/>
          <a:srcRect/>
          <a:stretch>
            <a:fillRect/>
          </a:stretch>
        </p:blipFill>
        <p:spPr bwMode="auto">
          <a:xfrm>
            <a:off x="0" y="0"/>
            <a:ext cx="10620672" cy="3573017"/>
          </a:xfrm>
          <a:prstGeom prst="rect">
            <a:avLst/>
          </a:prstGeom>
          <a:noFill/>
        </p:spPr>
      </p:pic>
      <p:sp>
        <p:nvSpPr>
          <p:cNvPr id="22" name="Rectangle 21"/>
          <p:cNvSpPr/>
          <p:nvPr/>
        </p:nvSpPr>
        <p:spPr>
          <a:xfrm>
            <a:off x="179512" y="5589240"/>
            <a:ext cx="216024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solidFill>
                  <a:schemeClr val="tx1"/>
                </a:solidFill>
              </a:rPr>
              <a:t>članstvo v pozitivnih organizacijah</a:t>
            </a:r>
            <a:endParaRPr lang="sl-SI" sz="2400" dirty="0">
              <a:solidFill>
                <a:schemeClr val="tx1"/>
              </a:solidFill>
            </a:endParaRPr>
          </a:p>
        </p:txBody>
      </p:sp>
      <p:cxnSp>
        <p:nvCxnSpPr>
          <p:cNvPr id="23" name="Curved Connector 22"/>
          <p:cNvCxnSpPr/>
          <p:nvPr/>
        </p:nvCxnSpPr>
        <p:spPr>
          <a:xfrm rot="5400000">
            <a:off x="1043608" y="4365104"/>
            <a:ext cx="1080120" cy="1080120"/>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271792" y="4797152"/>
            <a:ext cx="1872208" cy="626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solidFill>
                  <a:schemeClr val="tx1"/>
                </a:solidFill>
              </a:rPr>
              <a:t>prijaznost</a:t>
            </a:r>
            <a:endParaRPr lang="sl-SI" sz="2400" dirty="0">
              <a:solidFill>
                <a:schemeClr val="tx1"/>
              </a:solidFill>
            </a:endParaRPr>
          </a:p>
        </p:txBody>
      </p:sp>
      <p:cxnSp>
        <p:nvCxnSpPr>
          <p:cNvPr id="27" name="Curved Connector 26"/>
          <p:cNvCxnSpPr/>
          <p:nvPr/>
        </p:nvCxnSpPr>
        <p:spPr>
          <a:xfrm>
            <a:off x="3779912" y="4077072"/>
            <a:ext cx="3744416" cy="1008112"/>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004048" y="6237312"/>
            <a:ext cx="187220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solidFill>
                  <a:schemeClr val="tx1"/>
                </a:solidFill>
              </a:rPr>
              <a:t>pogovor</a:t>
            </a:r>
            <a:endParaRPr lang="sl-SI" sz="2400" dirty="0">
              <a:solidFill>
                <a:schemeClr val="tx1"/>
              </a:solidFill>
            </a:endParaRPr>
          </a:p>
        </p:txBody>
      </p:sp>
      <p:cxnSp>
        <p:nvCxnSpPr>
          <p:cNvPr id="30" name="Shape 29"/>
          <p:cNvCxnSpPr/>
          <p:nvPr/>
        </p:nvCxnSpPr>
        <p:spPr>
          <a:xfrm>
            <a:off x="2771800" y="4365104"/>
            <a:ext cx="2592288" cy="2304256"/>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271792" y="4005064"/>
            <a:ext cx="187220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solidFill>
                  <a:schemeClr val="tx1"/>
                </a:solidFill>
              </a:rPr>
              <a:t>delovna etika</a:t>
            </a:r>
            <a:endParaRPr lang="sl-SI" sz="2400" dirty="0">
              <a:solidFill>
                <a:schemeClr val="tx1"/>
              </a:solidFill>
            </a:endParaRPr>
          </a:p>
        </p:txBody>
      </p:sp>
      <p:cxnSp>
        <p:nvCxnSpPr>
          <p:cNvPr id="37" name="Curved Connector 36"/>
          <p:cNvCxnSpPr>
            <a:endCxn id="34" idx="1"/>
          </p:cNvCxnSpPr>
          <p:nvPr/>
        </p:nvCxnSpPr>
        <p:spPr>
          <a:xfrm>
            <a:off x="3851920" y="4077072"/>
            <a:ext cx="3419872" cy="385192"/>
          </a:xfrm>
          <a:prstGeom prst="curvedConnector3">
            <a:avLst>
              <a:gd name="adj1" fmla="val 50000"/>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3573016"/>
            <a:ext cx="9144000" cy="0"/>
          </a:xfrm>
          <a:prstGeom prst="line">
            <a:avLst/>
          </a:prstGeom>
          <a:ln w="793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endParaRPr lang="sl-SI" dirty="0"/>
          </a:p>
        </p:txBody>
      </p:sp>
      <p:sp>
        <p:nvSpPr>
          <p:cNvPr id="64516" name="AutoShape 4" descr="data:image/jpeg;base64,/9j/4AAQSkZJRgABAQAAAQABAAD/2wCEAAkGBhQPEA8PEA8PFBAPDxAPEBAPDw8PDg8QFRAVFRQQEhQXHCYeFxkjGRQUHy8gIycpLCwsFR4xNTAqNSYrLCkBCQoKDgwOFw8PFykcFB8pKSkpKSkpKSkpKSkpKSkpKSkpKSkqKSkpKSkpKSkpKSkpKSkpKSkyLCwsKSwpKSkpKf/AABEIAL8BBwMBIgACEQEDEQH/xAAbAAABBQEBAAAAAAAAAAAAAAABAAIEBQYDB//EAD0QAAEEAAQEBAEKBQIHAAAAAAEAAgMRBAUSIQYxQVETImFxgQcjMkKRkqGxwdEUFUNyk1JTJEVilMLw8f/EABkBAAMBAQEAAAAAAAAAAAAAAAABAgMEBf/EACQRAQEAAgICAgICAwAAAAAAAAABAhEDIRIxBEETIjJhUaHh/9oADAMBAAIRAxEAPwCpRSSC8cxRQTkiJJJJAEI0gnIBBFJEJGSSVp8Eeuw3ekHqmIhTY8nkdyZfxCZNlsjPpRuHwJH2oGqjJI0lSSQRCSSDJJJJIbFJBJAFJBBAOQQRCZEkkkkCSSStAAoIlBMwKKBSTCOkEAnJkKSCIQBRCARS2BRQRa20AVGxGKo6B9Iq7hyR+nWRtWxVIcuEjnm6fG4EHkQ3nacjbDDaOyR+vS4OvvyAV9leHMZq2O1CxZ0m+3JQ4ZywBkjQ4XYI5q3y7ERvAa4g77teNj2ojkqrqmOmgyeB29tDT21Agq6Gsc2ivwKosKGs3abaKth30g9j2UsZhIwF0ZEjRu6P6zR3HdVjYyyiVNDBfzuHYb66QPxXHF8GwTDVA/QT7OapuHzISNB0sr6wI/8AaXQjR5omA9S0HS74Dqr1Ki4shjuBcRHZaGyNG9sO/wBhVBLA5h0vBaR0cKK9YwuZ6x1B7Hn7Lnj42yAh4a7+5oJCm8cvpFweUIK8z3InRuLmNth6tHL3CpCKWFljOzRIJWlaQJJC0kEKNptpWgxSQtK0EKSFpWgEUkLQtMxKKbaSAjgo2mJwVEckgikYo2mo2gHKxyLDh8oLq0s8xtVoKk4Qup+gb1Z9AEQ8Ju6Xmc561ttFkAchsD2Wfzz5pjJOT3gam1Q3HfuumSYA4qYAnZvmcfY7BP4vwJdPBFqtpJJ77UP1Wj0sMZJdqRmMEgqyCDY7BWeCYWkSE+V2xafzXNmQ6X0BsTQ/cqTnmMEbI8OzSbIa3vq730QeOFy9JgxT2u1MdyFEb3SuRJrY3EQv0mqcHfiFV4bKnRtY9252Lh3CscPhTqLRXhu5DtalnZHWLGSNJEpDm1qa4AWPS1LwmcNkbVWR6mx6+i5fwjQ1zXEjfTfqqzE4RzPMy9VncVv7+ifcTqVcwY59uBtzR1NFze1912gzN7TbnB0Z5gjdqzRzZ4p4bUjPK7lTh2PdOxGaBzdbbaeZYdwe6N0eDZSThw8pBBG4tYjPMv8ADeXNvQeV9CoMmeOY4OjLg082k2AfRTpc0MsRsWOW/MFGWW4jPi62qrStC0rWWnINpWm2laAckm2laAKSFpWgDaSFoWmDkELStICkm2kmThaSaiqB9pJtohLQORtMtG0A61reEsA10MrzzdY9aAWQC2PBZ8jrO1kV9icrfgn7KrhyTwnTtsX4jhtzIBVbPii/HEvBprfKD1BN/oreRjcPNLGBvrLwTzIduFB/lznY0ySeWMQtc0keV7rIoe3VVvt6Xj+rQzYmOCNznAFxb15+wXneCf8AxWNLztHG6wOe6k8X5qW20Psu29Pgo3CuCkkpkTS5x3cfqgXuXHoqk62L+s8Z9t83Mg6h2CgYjPW6i1hHMDZc8XNHgmkPcTKNy6tvZqyOHxAlkfP9EOeXaRQHukj8Wput/HjrABds3fnzKBzcNvXuByWRGLJI32u11kl176tr5d1N2PCNH4wk0mm0/wCqOg6X6qszDAFt0TXNR4J9NEGl3xGafl1RpeOKFhYmvY4ONG9j6p2HxGm2Hk4V8R1VdNjKuuRK4YfF/OMN7ahfsrmJck6q4KFpFwO4NjoU1ZPIvs7UlqTUkgdaKYkjRHWlaakjQPtJMRtMCSgUErQBQQSQNuNpWglaYOSQtJAOtK0mi9lImy+SNup8UjWn6zmkN+1B6rgCtBwdiiHyM+qNLvt/+LPq/wCGoS3U8ig6q7mlNbfH/muJ8ubJiDM7fYAD0Cj59C+StDSdI0ta3orHxLXeKMgWB8US7ej5aebHgGfFYhr5z4MDau6Mjt99I6e6uc4zCLLohFhaa2vMQbcT3ceZKsOKc48ON1u3o7ryPH5i6Zxs7X9vutsZcujtn8qkZpm78S+y41am4M6WgKqwse6sWSUtNa6ZXK5XdTonkqwhdy9OQVXh5FYwRE+yzrXGbSmuJRfgnO5dV1iYB1XLMs/bC2o93G9+QalO1elTmMPhDzHc9OqgwOaXM13TjyAJJ7DbuoQzUTSEvOo+vL4LRcPYB0znOaOTDpH7LWzTDLLeNsWHwr0SSJQtczzKNpWghaRHWlabaVpmdaVoWhaAdaVpupK0A5C0LQtBHWkm2kmHK0k20bTB1pWglaQdIpC0hwNEGwexWw4Oz8vLoJjeqzTt2uCxYKdHI5hD2GnDkQhvxcnjdX1W4zrgZtmWCQBhNujd9UH/AEn9EsPEB5RyGw+ChZfxR4zfDcacAAQrnCYfqlnd3Tsx45j+0OjjTcVjNDSbUt0dDks7nMhAJJGkWqk0ud1iflAzK2UD5ie/RYXDv33V1ns3jT0T5W7rth52MaAImuvoQujGzHE7x3O++ojQ9E7VameE1+7Bp7t7FRjBRU7F47FjlzOSumCgqjAbBW0Mt7LLKujCdK3MseWXdrLYzHufdjbt0XpsGCjk2kaCPVR8Zw1huYbv6clphlIzzxyy6jzXLMGXvAHU7r1LhyIR6QNqVfhcjjYdTW0umGxrGyP1uIaxt0Oqeee2eHD49NBxDkzdJxEZF83s+P0gs0gc3dMfK93hgkdr25FC1je3D8jCYZdDaVpqVpOYUkLStAG0rQtK0AbStC0rQBtK01JAG0kEkByRTbRtMHJIWlaAKITUQgJuS4LXiIyLGmya5Eeq9IwcVALKcI4Sg6Qj6RoewWwgGyWM3k7+Lcw7PxTgAvK+Ns20yOYDt2Xo2aSU0ryLibDGZ75RzBI+C2vd00l8JtnWG3Enrad4uiMepIJXAGlPwpa7yuAo9+S0rTjz30g4fMtJ0g0C7cq6DeqkQZfC5uktjO+3JcZgGHS3kO3RZ5WX02mGU7rrGaUmKZQmOUpiixcq0hxnquzsX3KqGuoroXWpa4p+IzOhsVAGBbO0jUQ+7B7jsVFncq5+aSDUImntr/ZaYzbPlX+X4YQxvic9rniTW3TuQ0tog/muqqeHYnBr3Sc3OoE9QrYJZ+3jfIv7igkks3OSSCSAKSCVoApIWlaAKCVpWgEkhaSDcbRTUVRHWkmo2kDgnxxlxDRzJoLmFd8LZf4kusjys/E9AlVYTyumuynC6GNb2AVuBQXPDw1SfiX0FpxzU29C9dKHPsVTHey8/Bsb9bP2rV8UTUxyygFfYlWfyLrCRQ5nkxBL2cuZHUKvjNLWSEAOJ5AG/alkA69xyta422MuHK+k6N6kMaoUD1OY6krNPRwy3D2tUmNcC5EOpRVSpzG2n6VXOzMN5/gpniO0scWnS8ammtiFPjav8uM9uOKaoEj9I2CsnM1dCmjL9XPYfiVXr2jPlx1vaZhBUbB/0g/ErpaA22HRJRXi5XdtG0kEkJG0kLSQBSQtG0AkkrQtBiUECULQQ2im2kgOSKaimBRTbRQDgvQuG8v8KJoP0j5ne56LHZBgfFlbf0WeZ36BegwuApT9urgx+1hGVEx8my7tdsq7Hv5rb6dH2xvGeN8ONzvisSeIi5ji3SC0X5lefKNiaiq+bgPxXmwk5rfgxlm65/le5Fvjs4c5pbrJBFc9lFweI20nooJcmtdS6LjNac2OXjdrxkisKsKggxd7HmrjLsRflK5s8dO7i5JakQ+6dI9cZH6HEJj51l47dHlIbOVbw5peFbHf0H2PTuqGaa0Y5dIJvauXcrXHFz8uU0usLnAbQJAvuLH2KxhkcT5g2jyc26HoR0WNxjyGtd8Va5Nnji0A1sV0ZYTL285pPD7EH2IQpc4sx1jSBuUGag7c+yxvxsb6o8nRJcsfxFFGS14sgcmjdOZIHBr28nCxfNYcnFcOzldECULQKxMbStNStBHWlaalaAKSFpWgFaSCSAYkmgoqgckkpeBy58tuawljN3v+q0epSVJtpeGsLojs837n26LRwssqmy/kPgrjDHks8e3qTHxx0mSbBVGNfsVYYuRUmYTUCtr/AILGdvM/lFxNljfUlYYFajjea5Wi+h/RZhzV3cM1jHF8m/uDh1QXYCwkGLVzubQpWGxBYQR0+xc2hSGRikWSnLr0kYzM/EAoURz9VEdiCnOiXJ0amYRd5cqLcVXMX7rpHMZHC+Xboo5jTmktTmMiblanY+by18Fywp00oZeTzUoqkreDHOFEUr+PGCSOwQHDmsXHKQpUTyOqCsCf52d7jyaa+xafJcUHM8Nx3vynt6LLYRt6j3JU6GUsIIKm4yzVDTEVslateDsvizBr2yTujlZXlDQ4Ob/qV+75PGdMZ96L9ivPy4rKpiklsXfJ24/RxUR7W1w/VVGa8IYnDAudHqYPrxnUB79VHhYaltK0ELSI60LQSQBtBK0kBztFNCc3dMLrhvIjipPNYjafMe/oFr+I8Q2HCmCJrWttjTQra0Mhw4gww71ue7iqriCf5lxJ+uzn31K5NRrxz9omYAeUeytsMFS5ZP5QrVk2ywwepnO3HNn3yNUs1mE5aDbr91cZliqB33WPzjHbFX7oxx1GM4pbqkD+nL481Q2rjPcRYA6k2qQFejx/xeZ8j+btCusTfNXdcIypgj5O7LVgAh6Jg8h9FODbohWEELJKBAtRnn4x1fH+P+bfelexgcLBTXQqywUv8LM0PaCwmtwCFe5x4RjJZFGS4cwKr7FzZfKmNk8fa8/iXDe6xEnNNdFas4cK024g+lFaPgLghmaYiSF8skccUYkc6MNc826gBqsd+i69uCZS3TDxwbqQ9q9uPyCYWtsbjR7tw5/8Fi/lC+TluVxRSx4l8rHyeGRJG1j2nTYNt2I27JbXpho3tHMru5wqwoT4wXUny+UUqJIixAawdzuujX3uVDwserzHkNgusz+gSC84fzd2FnZK3odx3aeYXtOHxQkYyRptr2hwr1C8AjdsO69N+TvO9cTsO4+aPdl/6eoWec+zjal67wY4t2PLqDyUIuTS9YbWr+KeF2StM+HaGu5uYOTvUeqwLhS9Ww0/TusHxVgBHMXNGz9z6Hqss8fuFYpbQKSCyQKSFpIBi64c+Zv9w/NcbXSA+Zv9w/NNT0cy/MRjus9xQ0uwziPqlrz7A7q2DvmY1FkpwLTuCCCO4K0s6a43xsqhyzONLRZVp/PrGzgsDmuM/h5pYSNmOptG7aRYUL+ejsVl+LL6j2Zy8Vm7WzzLOemrdZrH40vVa7Nwef6rhPj9lphx5T3GfJyYa6qvzKbU89hsFFSebKVr0ZNR4ud3duka7eIehXGNPQlNwmKrYq3bGCWua4WSKHUnsFmw9XOR8SzYRxdBIWOcACQ2Nxof3NNfBZ8k3Hb8PPxyu/td4nK5ZWUcPPq5giGUj4EBDDZRizFoOExVjYf8PNuPuqdhflXxbS3ViJC3qKYPiKatvlvGk0rQ7x5KIvmQuXwnqunn5Ll9f7/48/i4VxVV/B4r/BL+y9B+Rzh+bDz4580EsYeyFrDJG5mqi8uqx6hW0XEEp/rSfeKkszqQ/wBaT7xXR57eZ+GS7bV0e3Irzj5ZMnnxGEhZh8PNK4YgOLYmFxDQw7q2GaPP9V/3nJwzN/8AuP8AvOT8leLwdvA2YXf8txn+Fy54ngnMD/y3G/4Hle9HMXf7j/vOXKTMn/7kn3nJ+f8AReH9vEI+Dsa1oBwGM/7aX9lCn4fxTSS7BYwBvU4WcAfHSvXOJONTg4zI6SUnk1oc/wAzug9F5djuNsbO8vfjcS0Ouo4ppI2NHYUbPxTxy2WWOlbBurfJsxOHmZI0nykWO46hVeGPM3ue93fdSY2b2Sr9oe0YfFiVjXtOzgCE4vWM4Pzn+ietlvPn2Wq8X1/NcmWOquVKjlohZ7jKTzAdirhsm6zvFkluHw/JRTqgJTSUbTSsUDaSCSN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64518" name="AutoShape 6" descr="data:image/jpeg;base64,/9j/4AAQSkZJRgABAQAAAQABAAD/2wCEAAkGBhQPEA8PEA8PFBAPDxAPEBAPDw8PDg8QFRAVFRQQEhQXHCYeFxkjGRQUHy8gIycpLCwsFR4xNTAqNSYrLCkBCQoKDgwOFw8PFykcFB8pKSkpKSkpKSkpKSkpKSkpKSkpKSkqKSkpKSkpKSkpKSkpKSkpKSkyLCwsKSwpKSkpKf/AABEIAL8BBwMBIgACEQEDEQH/xAAbAAABBQEBAAAAAAAAAAAAAAABAAIEBQYDB//EAD0QAAEEAAQEBAEKBQIHAAAAAAEAAgMRBAUSIQYxQVETImFxgQcjMkKRkqGxwdEUFUNyk1JTJEVilMLw8f/EABkBAAMBAQEAAAAAAAAAAAAAAAABAgMEBf/EACQRAQEAAgICAgICAwAAAAAAAAABAhEDIRIxBEETIjJhUaHh/9oADAMBAAIRAxEAPwCpRSSC8cxRQTkiJJJJAEI0gnIBBFJEJGSSVp8Eeuw3ekHqmIhTY8nkdyZfxCZNlsjPpRuHwJH2oGqjJI0lSSQRCSSDJJJJIbFJBJAFJBBAOQQRCZEkkkkCSSStAAoIlBMwKKBSTCOkEAnJkKSCIQBRCARS2BRQRa20AVGxGKo6B9Iq7hyR+nWRtWxVIcuEjnm6fG4EHkQ3nacjbDDaOyR+vS4OvvyAV9leHMZq2O1CxZ0m+3JQ4ZywBkjQ4XYI5q3y7ERvAa4g77teNj2ojkqrqmOmgyeB29tDT21Agq6Gsc2ivwKosKGs3abaKth30g9j2UsZhIwF0ZEjRu6P6zR3HdVjYyyiVNDBfzuHYb66QPxXHF8GwTDVA/QT7OapuHzISNB0sr6wI/8AaXQjR5omA9S0HS74Dqr1Ki4shjuBcRHZaGyNG9sO/wBhVBLA5h0vBaR0cKK9YwuZ6x1B7Hn7Lnj42yAh4a7+5oJCm8cvpFweUIK8z3InRuLmNth6tHL3CpCKWFljOzRIJWlaQJJC0kEKNptpWgxSQtK0EKSFpWgEUkLQtMxKKbaSAjgo2mJwVEckgikYo2mo2gHKxyLDh8oLq0s8xtVoKk4Qup+gb1Z9AEQ8Ju6Xmc561ttFkAchsD2Wfzz5pjJOT3gam1Q3HfuumSYA4qYAnZvmcfY7BP4vwJdPBFqtpJJ77UP1Wj0sMZJdqRmMEgqyCDY7BWeCYWkSE+V2xafzXNmQ6X0BsTQ/cqTnmMEbI8OzSbIa3vq730QeOFy9JgxT2u1MdyFEb3SuRJrY3EQv0mqcHfiFV4bKnRtY9252Lh3CscPhTqLRXhu5DtalnZHWLGSNJEpDm1qa4AWPS1LwmcNkbVWR6mx6+i5fwjQ1zXEjfTfqqzE4RzPMy9VncVv7+ifcTqVcwY59uBtzR1NFze1912gzN7TbnB0Z5gjdqzRzZ4p4bUjPK7lTh2PdOxGaBzdbbaeZYdwe6N0eDZSThw8pBBG4tYjPMv8ADeXNvQeV9CoMmeOY4OjLg082k2AfRTpc0MsRsWOW/MFGWW4jPi62qrStC0rWWnINpWm2laAckm2laAKSFpWgDaSFoWmDkELStICkm2kmThaSaiqB9pJtohLQORtMtG0A61reEsA10MrzzdY9aAWQC2PBZ8jrO1kV9icrfgn7KrhyTwnTtsX4jhtzIBVbPii/HEvBprfKD1BN/oreRjcPNLGBvrLwTzIduFB/lznY0ySeWMQtc0keV7rIoe3VVvt6Xj+rQzYmOCNznAFxb15+wXneCf8AxWNLztHG6wOe6k8X5qW20Psu29Pgo3CuCkkpkTS5x3cfqgXuXHoqk62L+s8Z9t83Mg6h2CgYjPW6i1hHMDZc8XNHgmkPcTKNy6tvZqyOHxAlkfP9EOeXaRQHukj8Wput/HjrABds3fnzKBzcNvXuByWRGLJI32u11kl176tr5d1N2PCNH4wk0mm0/wCqOg6X6qszDAFt0TXNR4J9NEGl3xGafl1RpeOKFhYmvY4ONG9j6p2HxGm2Hk4V8R1VdNjKuuRK4YfF/OMN7ahfsrmJck6q4KFpFwO4NjoU1ZPIvs7UlqTUkgdaKYkjRHWlaakjQPtJMRtMCSgUErQBQQSQNuNpWglaYOSQtJAOtK0mi9lImy+SNup8UjWn6zmkN+1B6rgCtBwdiiHyM+qNLvt/+LPq/wCGoS3U8ig6q7mlNbfH/muJ8ubJiDM7fYAD0Cj59C+StDSdI0ta3orHxLXeKMgWB8US7ej5aebHgGfFYhr5z4MDau6Mjt99I6e6uc4zCLLohFhaa2vMQbcT3ceZKsOKc48ON1u3o7ryPH5i6Zxs7X9vutsZcujtn8qkZpm78S+y41am4M6WgKqwse6sWSUtNa6ZXK5XdTonkqwhdy9OQVXh5FYwRE+yzrXGbSmuJRfgnO5dV1iYB1XLMs/bC2o93G9+QalO1elTmMPhDzHc9OqgwOaXM13TjyAJJ7DbuoQzUTSEvOo+vL4LRcPYB0znOaOTDpH7LWzTDLLeNsWHwr0SSJQtczzKNpWghaRHWlabaVpmdaVoWhaAdaVpupK0A5C0LQtBHWkm2kmHK0k20bTB1pWglaQdIpC0hwNEGwexWw4Oz8vLoJjeqzTt2uCxYKdHI5hD2GnDkQhvxcnjdX1W4zrgZtmWCQBhNujd9UH/AEn9EsPEB5RyGw+ChZfxR4zfDcacAAQrnCYfqlnd3Tsx45j+0OjjTcVjNDSbUt0dDks7nMhAJJGkWqk0ud1iflAzK2UD5ie/RYXDv33V1ns3jT0T5W7rth52MaAImuvoQujGzHE7x3O++ojQ9E7VameE1+7Bp7t7FRjBRU7F47FjlzOSumCgqjAbBW0Mt7LLKujCdK3MseWXdrLYzHufdjbt0XpsGCjk2kaCPVR8Zw1huYbv6clphlIzzxyy6jzXLMGXvAHU7r1LhyIR6QNqVfhcjjYdTW0umGxrGyP1uIaxt0Oqeee2eHD49NBxDkzdJxEZF83s+P0gs0gc3dMfK93hgkdr25FC1je3D8jCYZdDaVpqVpOYUkLStAG0rQtK0AbStC0rQBtK01JAG0kEkByRTbRtMHJIWlaAKITUQgJuS4LXiIyLGmya5Eeq9IwcVALKcI4Sg6Qj6RoewWwgGyWM3k7+Lcw7PxTgAvK+Ns20yOYDt2Xo2aSU0ryLibDGZ75RzBI+C2vd00l8JtnWG3Enrad4uiMepIJXAGlPwpa7yuAo9+S0rTjz30g4fMtJ0g0C7cq6DeqkQZfC5uktjO+3JcZgGHS3kO3RZ5WX02mGU7rrGaUmKZQmOUpiixcq0hxnquzsX3KqGuoroXWpa4p+IzOhsVAGBbO0jUQ+7B7jsVFncq5+aSDUImntr/ZaYzbPlX+X4YQxvic9rniTW3TuQ0tog/muqqeHYnBr3Sc3OoE9QrYJZ+3jfIv7igkks3OSSCSAKSCVoApIWlaAKCVpWgEkhaSDcbRTUVRHWkmo2kDgnxxlxDRzJoLmFd8LZf4kusjys/E9AlVYTyumuynC6GNb2AVuBQXPDw1SfiX0FpxzU29C9dKHPsVTHey8/Bsb9bP2rV8UTUxyygFfYlWfyLrCRQ5nkxBL2cuZHUKvjNLWSEAOJ5AG/alkA69xyta422MuHK+k6N6kMaoUD1OY6krNPRwy3D2tUmNcC5EOpRVSpzG2n6VXOzMN5/gpniO0scWnS8ammtiFPjav8uM9uOKaoEj9I2CsnM1dCmjL9XPYfiVXr2jPlx1vaZhBUbB/0g/ErpaA22HRJRXi5XdtG0kEkJG0kLSQBSQtG0AkkrQtBiUECULQQ2im2kgOSKaimBRTbRQDgvQuG8v8KJoP0j5ne56LHZBgfFlbf0WeZ36BegwuApT9urgx+1hGVEx8my7tdsq7Hv5rb6dH2xvGeN8ONzvisSeIi5ji3SC0X5lefKNiaiq+bgPxXmwk5rfgxlm65/le5Fvjs4c5pbrJBFc9lFweI20nooJcmtdS6LjNac2OXjdrxkisKsKggxd7HmrjLsRflK5s8dO7i5JakQ+6dI9cZH6HEJj51l47dHlIbOVbw5peFbHf0H2PTuqGaa0Y5dIJvauXcrXHFz8uU0usLnAbQJAvuLH2KxhkcT5g2jyc26HoR0WNxjyGtd8Va5Nnji0A1sV0ZYTL285pPD7EH2IQpc4sx1jSBuUGag7c+yxvxsb6o8nRJcsfxFFGS14sgcmjdOZIHBr28nCxfNYcnFcOzldECULQKxMbStNStBHWlaalaAKSFpWgFaSCSAYkmgoqgckkpeBy58tuawljN3v+q0epSVJtpeGsLojs837n26LRwssqmy/kPgrjDHks8e3qTHxx0mSbBVGNfsVYYuRUmYTUCtr/AILGdvM/lFxNljfUlYYFajjea5Wi+h/RZhzV3cM1jHF8m/uDh1QXYCwkGLVzubQpWGxBYQR0+xc2hSGRikWSnLr0kYzM/EAoURz9VEdiCnOiXJ0amYRd5cqLcVXMX7rpHMZHC+Xboo5jTmktTmMiblanY+by18Fywp00oZeTzUoqkreDHOFEUr+PGCSOwQHDmsXHKQpUTyOqCsCf52d7jyaa+xafJcUHM8Nx3vynt6LLYRt6j3JU6GUsIIKm4yzVDTEVslateDsvizBr2yTujlZXlDQ4Ob/qV+75PGdMZ96L9ivPy4rKpiklsXfJ24/RxUR7W1w/VVGa8IYnDAudHqYPrxnUB79VHhYaltK0ELSI60LQSQBtBK0kBztFNCc3dMLrhvIjipPNYjafMe/oFr+I8Q2HCmCJrWttjTQra0Mhw4gww71ue7iqriCf5lxJ+uzn31K5NRrxz9omYAeUeytsMFS5ZP5QrVk2ywwepnO3HNn3yNUs1mE5aDbr91cZliqB33WPzjHbFX7oxx1GM4pbqkD+nL481Q2rjPcRYA6k2qQFejx/xeZ8j+btCusTfNXdcIypgj5O7LVgAh6Jg8h9FODbohWEELJKBAtRnn4x1fH+P+bfelexgcLBTXQqywUv8LM0PaCwmtwCFe5x4RjJZFGS4cwKr7FzZfKmNk8fa8/iXDe6xEnNNdFas4cK024g+lFaPgLghmaYiSF8skccUYkc6MNc826gBqsd+i69uCZS3TDxwbqQ9q9uPyCYWtsbjR7tw5/8Fi/lC+TluVxRSx4l8rHyeGRJG1j2nTYNt2I27JbXpho3tHMru5wqwoT4wXUny+UUqJIixAawdzuujX3uVDwserzHkNgusz+gSC84fzd2FnZK3odx3aeYXtOHxQkYyRptr2hwr1C8AjdsO69N+TvO9cTsO4+aPdl/6eoWec+zjal67wY4t2PLqDyUIuTS9YbWr+KeF2StM+HaGu5uYOTvUeqwLhS9Ww0/TusHxVgBHMXNGz9z6Hqss8fuFYpbQKSCyQKSFpIBi64c+Zv9w/NcbXSA+Zv9w/NNT0cy/MRjus9xQ0uwziPqlrz7A7q2DvmY1FkpwLTuCCCO4K0s6a43xsqhyzONLRZVp/PrGzgsDmuM/h5pYSNmOptG7aRYUL+ejsVl+LL6j2Zy8Vm7WzzLOemrdZrH40vVa7Nwef6rhPj9lphx5T3GfJyYa6qvzKbU89hsFFSebKVr0ZNR4ud3duka7eIehXGNPQlNwmKrYq3bGCWua4WSKHUnsFmw9XOR8SzYRxdBIWOcACQ2Nxof3NNfBZ8k3Hb8PPxyu/td4nK5ZWUcPPq5giGUj4EBDDZRizFoOExVjYf8PNuPuqdhflXxbS3ViJC3qKYPiKatvlvGk0rQ7x5KIvmQuXwnqunn5Ll9f7/48/i4VxVV/B4r/BL+y9B+Rzh+bDz4580EsYeyFrDJG5mqi8uqx6hW0XEEp/rSfeKkszqQ/wBaT7xXR57eZ+GS7bV0e3Irzj5ZMnnxGEhZh8PNK4YgOLYmFxDQw7q2GaPP9V/3nJwzN/8AuP8AvOT8leLwdvA2YXf8txn+Fy54ngnMD/y3G/4Hle9HMXf7j/vOXKTMn/7kn3nJ+f8AReH9vEI+Dsa1oBwGM/7aX9lCn4fxTSS7BYwBvU4WcAfHSvXOJONTg4zI6SUnk1oc/wAzug9F5djuNsbO8vfjcS0Ouo4ppI2NHYUbPxTxy2WWOlbBurfJsxOHmZI0nykWO46hVeGPM3ue93fdSY2b2Sr9oe0YfFiVjXtOzgCE4vWM4Pzn+ietlvPn2Wq8X1/NcmWOquVKjlohZ7jKTzAdirhsm6zvFkluHw/JRTqgJTSUbTSsUDaSCSN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64522" name="Picture 10" descr="http://www.ruigroknetpanel-marktonderzoek.nl/wp-content/uploads/2012/11/Screen-shot-2012-05-02-at-11.28.01-PM.png"/>
          <p:cNvPicPr>
            <a:picLocks noChangeAspect="1" noChangeArrowheads="1"/>
          </p:cNvPicPr>
          <p:nvPr/>
        </p:nvPicPr>
        <p:blipFill>
          <a:blip r:embed="rId3" cstate="print"/>
          <a:srcRect/>
          <a:stretch>
            <a:fillRect/>
          </a:stretch>
        </p:blipFill>
        <p:spPr bwMode="auto">
          <a:xfrm>
            <a:off x="0" y="3789040"/>
            <a:ext cx="4499992" cy="3068960"/>
          </a:xfrm>
          <a:prstGeom prst="rect">
            <a:avLst/>
          </a:prstGeom>
          <a:noFill/>
        </p:spPr>
      </p:pic>
      <p:pic>
        <p:nvPicPr>
          <p:cNvPr id="64526" name="Picture 14" descr="http://i1.ytimg.com/vi/0ZrFsSPJAX8/hqdefault.jpg"/>
          <p:cNvPicPr>
            <a:picLocks noChangeAspect="1" noChangeArrowheads="1"/>
          </p:cNvPicPr>
          <p:nvPr/>
        </p:nvPicPr>
        <p:blipFill>
          <a:blip r:embed="rId4" cstate="print"/>
          <a:srcRect/>
          <a:stretch>
            <a:fillRect/>
          </a:stretch>
        </p:blipFill>
        <p:spPr bwMode="auto">
          <a:xfrm>
            <a:off x="4211960" y="3356992"/>
            <a:ext cx="5184576" cy="4005828"/>
          </a:xfrm>
          <a:prstGeom prst="rect">
            <a:avLst/>
          </a:prstGeom>
          <a:noFill/>
        </p:spPr>
      </p:pic>
      <p:cxnSp>
        <p:nvCxnSpPr>
          <p:cNvPr id="14" name="Straight Connector 13"/>
          <p:cNvCxnSpPr/>
          <p:nvPr/>
        </p:nvCxnSpPr>
        <p:spPr>
          <a:xfrm>
            <a:off x="4932040" y="0"/>
            <a:ext cx="0" cy="3861048"/>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3789040"/>
            <a:ext cx="4860032"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000" y="3717032"/>
            <a:ext cx="4824536"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858000"/>
            <a:ext cx="4860032"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23" name="Picture 8" descr="http://www.united-academics.org/magazine/wp-content/uploads/2012/08/marshmallow.png"/>
          <p:cNvPicPr>
            <a:picLocks noChangeAspect="1" noChangeArrowheads="1"/>
          </p:cNvPicPr>
          <p:nvPr/>
        </p:nvPicPr>
        <p:blipFill>
          <a:blip r:embed="rId5" cstate="print"/>
          <a:srcRect/>
          <a:stretch>
            <a:fillRect/>
          </a:stretch>
        </p:blipFill>
        <p:spPr bwMode="auto">
          <a:xfrm>
            <a:off x="5076056" y="0"/>
            <a:ext cx="4971164" cy="3717032"/>
          </a:xfrm>
          <a:prstGeom prst="rect">
            <a:avLst/>
          </a:prstGeom>
          <a:noFill/>
        </p:spPr>
      </p:pic>
      <p:cxnSp>
        <p:nvCxnSpPr>
          <p:cNvPr id="30" name="Straight Connector 29"/>
          <p:cNvCxnSpPr/>
          <p:nvPr/>
        </p:nvCxnSpPr>
        <p:spPr>
          <a:xfrm>
            <a:off x="5652120" y="0"/>
            <a:ext cx="0" cy="3861048"/>
          </a:xfrm>
          <a:prstGeom prst="line">
            <a:avLst/>
          </a:prstGeom>
          <a:ln w="793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35" name="Picture 2" descr="http://cdn.theatlantic.com/static/mt/assets/food/marshmallow.jpg"/>
          <p:cNvPicPr>
            <a:picLocks noChangeAspect="1" noChangeArrowheads="1"/>
          </p:cNvPicPr>
          <p:nvPr/>
        </p:nvPicPr>
        <p:blipFill>
          <a:blip r:embed="rId6" cstate="print"/>
          <a:srcRect/>
          <a:stretch>
            <a:fillRect/>
          </a:stretch>
        </p:blipFill>
        <p:spPr bwMode="auto">
          <a:xfrm>
            <a:off x="-1764704" y="0"/>
            <a:ext cx="7416824" cy="3789040"/>
          </a:xfrm>
          <a:prstGeom prst="rect">
            <a:avLst/>
          </a:prstGeom>
          <a:noFill/>
        </p:spPr>
      </p:pic>
      <p:cxnSp>
        <p:nvCxnSpPr>
          <p:cNvPr id="37" name="Straight Connector 36"/>
          <p:cNvCxnSpPr/>
          <p:nvPr/>
        </p:nvCxnSpPr>
        <p:spPr>
          <a:xfrm>
            <a:off x="5652120" y="0"/>
            <a:ext cx="0" cy="378904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211960" y="3789040"/>
            <a:ext cx="0" cy="306896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3789040"/>
            <a:ext cx="421196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563888" y="6525344"/>
            <a:ext cx="5580112" cy="3326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l-SI" dirty="0" smtClean="0"/>
              <a:t>EKSPERIMENT MARSHMALLOW</a:t>
            </a:r>
            <a:endParaRPr lang="sl-SI"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0"/>
          <a:ext cx="9144000" cy="7599139"/>
        </p:xfrm>
        <a:graphic>
          <a:graphicData uri="http://schemas.openxmlformats.org/drawingml/2006/table">
            <a:tbl>
              <a:tblPr firstRow="1" bandRow="1">
                <a:tableStyleId>{5940675A-B579-460E-94D1-54222C63F5DA}</a:tableStyleId>
              </a:tblPr>
              <a:tblGrid>
                <a:gridCol w="1187625"/>
                <a:gridCol w="2808311"/>
                <a:gridCol w="1152128"/>
                <a:gridCol w="3995936"/>
              </a:tblGrid>
              <a:tr h="695594">
                <a:tc>
                  <a:txBody>
                    <a:bodyPr/>
                    <a:lstStyle/>
                    <a:p>
                      <a:r>
                        <a:rPr lang="sl-SI" sz="2000" dirty="0" smtClean="0"/>
                        <a:t>TAKO JE:</a:t>
                      </a:r>
                      <a:endParaRPr lang="sl-SI" sz="2000" dirty="0"/>
                    </a:p>
                  </a:txBody>
                  <a:tcPr>
                    <a:solidFill>
                      <a:schemeClr val="bg1"/>
                    </a:solidFill>
                  </a:tcPr>
                </a:tc>
                <a:tc>
                  <a:txBody>
                    <a:bodyPr/>
                    <a:lstStyle/>
                    <a:p>
                      <a:pPr algn="r"/>
                      <a:r>
                        <a:rPr lang="sl-SI" sz="3200" dirty="0" smtClean="0"/>
                        <a:t>preteklost</a:t>
                      </a:r>
                      <a:endParaRPr lang="sl-SI" sz="3200" dirty="0"/>
                    </a:p>
                  </a:txBody>
                  <a:tcPr anchor="ctr">
                    <a:solidFill>
                      <a:schemeClr val="bg1"/>
                    </a:solidFill>
                  </a:tcPr>
                </a:tc>
                <a:tc>
                  <a:txBody>
                    <a:bodyPr/>
                    <a:lstStyle/>
                    <a:p>
                      <a:endParaRPr lang="sl-SI" dirty="0" smtClean="0"/>
                    </a:p>
                    <a:p>
                      <a:r>
                        <a:rPr lang="sl-SI" dirty="0" smtClean="0"/>
                        <a:t>sedanjost</a:t>
                      </a:r>
                      <a:endParaRPr lang="sl-SI" dirty="0"/>
                    </a:p>
                  </a:txBody>
                  <a:tcPr>
                    <a:solidFill>
                      <a:schemeClr val="bg1"/>
                    </a:solidFill>
                  </a:tcPr>
                </a:tc>
                <a:tc>
                  <a:txBody>
                    <a:bodyPr/>
                    <a:lstStyle/>
                    <a:p>
                      <a:r>
                        <a:rPr lang="sl-SI" sz="4800" dirty="0" smtClean="0"/>
                        <a:t>prihodnost</a:t>
                      </a:r>
                      <a:endParaRPr lang="sl-SI" sz="4800" dirty="0"/>
                    </a:p>
                  </a:txBody>
                  <a:tcPr>
                    <a:solidFill>
                      <a:schemeClr val="bg1"/>
                    </a:solidFill>
                  </a:tcPr>
                </a:tc>
              </a:tr>
              <a:tr h="805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7200" b="1" dirty="0" smtClean="0"/>
                        <a:t>+</a:t>
                      </a:r>
                    </a:p>
                    <a:p>
                      <a:endParaRPr lang="sl-SI" dirty="0"/>
                    </a:p>
                    <a:p>
                      <a:pPr marL="0" marR="0" indent="0" algn="l" defTabSz="914400" rtl="0" eaLnBrk="1" fontAlgn="auto" latinLnBrk="0" hangingPunct="1">
                        <a:lnSpc>
                          <a:spcPct val="100000"/>
                        </a:lnSpc>
                        <a:spcBef>
                          <a:spcPts val="0"/>
                        </a:spcBef>
                        <a:spcAft>
                          <a:spcPts val="0"/>
                        </a:spcAft>
                        <a:buClrTx/>
                        <a:buSzTx/>
                        <a:buFontTx/>
                        <a:buNone/>
                        <a:tabLst/>
                        <a:defRPr/>
                      </a:pPr>
                      <a:endParaRPr lang="sl-SI" sz="6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SI" sz="6600" b="1" dirty="0" smtClean="0"/>
                        <a:t>—</a:t>
                      </a:r>
                    </a:p>
                    <a:p>
                      <a:endParaRPr lang="sl-SI" sz="9600" b="1" dirty="0"/>
                    </a:p>
                  </a:txBody>
                  <a:tcPr/>
                </a:tc>
                <a:tc rowSpan="2">
                  <a:txBody>
                    <a:bodyPr/>
                    <a:lstStyle/>
                    <a:p>
                      <a:pPr algn="r"/>
                      <a:endParaRPr lang="sl-SI" sz="3200" dirty="0" smtClean="0"/>
                    </a:p>
                    <a:p>
                      <a:pPr algn="r"/>
                      <a:endParaRPr lang="sl-SI" sz="3200" dirty="0" smtClean="0"/>
                    </a:p>
                    <a:p>
                      <a:pPr algn="r"/>
                      <a:endParaRPr lang="sl-SI" sz="3200" dirty="0" smtClean="0"/>
                    </a:p>
                    <a:p>
                      <a:pPr algn="r"/>
                      <a:endParaRPr lang="sl-SI" sz="3200" dirty="0" smtClean="0"/>
                    </a:p>
                    <a:p>
                      <a:pPr algn="r"/>
                      <a:endParaRPr lang="sl-SI" sz="3200" dirty="0" smtClean="0"/>
                    </a:p>
                    <a:p>
                      <a:pPr algn="r"/>
                      <a:endParaRPr lang="sl-SI" sz="3200" dirty="0"/>
                    </a:p>
                  </a:txBody>
                  <a:tcPr vert="vert" anchor="ctr">
                    <a:solidFill>
                      <a:srgbClr val="FF9999"/>
                    </a:solidFill>
                  </a:tcPr>
                </a:tc>
                <a:tc rowSpan="3">
                  <a:txBody>
                    <a:bodyPr/>
                    <a:lstStyle/>
                    <a:p>
                      <a:endParaRPr lang="sl-SI" dirty="0"/>
                    </a:p>
                  </a:txBody>
                  <a:tcPr>
                    <a:solidFill>
                      <a:schemeClr val="bg1"/>
                    </a:solidFill>
                  </a:tcPr>
                </a:tc>
                <a:tc>
                  <a:txBody>
                    <a:bodyPr/>
                    <a:lstStyle/>
                    <a:p>
                      <a:endParaRPr lang="sl-SI" dirty="0" smtClean="0"/>
                    </a:p>
                  </a:txBody>
                  <a:tcPr>
                    <a:solidFill>
                      <a:srgbClr val="FF9999"/>
                    </a:solidFill>
                  </a:tcPr>
                </a:tc>
              </a:tr>
              <a:tr h="2304256">
                <a:tc vMerge="1">
                  <a:txBody>
                    <a:bodyPr/>
                    <a:lstStyle/>
                    <a:p>
                      <a:endParaRPr lang="sl-SI"/>
                    </a:p>
                  </a:txBody>
                  <a:tcPr/>
                </a:tc>
                <a:tc vMerge="1">
                  <a:txBody>
                    <a:bodyPr/>
                    <a:lstStyle/>
                    <a:p>
                      <a:endParaRPr lang="sl-SI"/>
                    </a:p>
                  </a:txBody>
                  <a:tcPr/>
                </a:tc>
                <a:tc vMerge="1">
                  <a:txBody>
                    <a:bodyPr/>
                    <a:lstStyle/>
                    <a:p>
                      <a:endParaRPr lang="sl-SI"/>
                    </a:p>
                  </a:txBody>
                  <a:tcPr/>
                </a:tc>
                <a:tc rowSpan="2">
                  <a:txBody>
                    <a:bodyPr/>
                    <a:lstStyle/>
                    <a:p>
                      <a:endParaRPr lang="sl-SI" dirty="0"/>
                    </a:p>
                  </a:txBody>
                  <a:tcPr>
                    <a:solidFill>
                      <a:srgbClr val="9D9D61"/>
                    </a:solidFill>
                  </a:tcPr>
                </a:tc>
              </a:tr>
              <a:tr h="3666083">
                <a:tc vMerge="1">
                  <a:txBody>
                    <a:bodyPr/>
                    <a:lstStyle/>
                    <a:p>
                      <a:endParaRPr lang="sl-SI"/>
                    </a:p>
                  </a:txBody>
                  <a:tcPr/>
                </a:tc>
                <a:tc>
                  <a:txBody>
                    <a:bodyPr/>
                    <a:lstStyle/>
                    <a:p>
                      <a:endParaRPr lang="sl-SI" dirty="0"/>
                    </a:p>
                  </a:txBody>
                  <a:tcPr>
                    <a:solidFill>
                      <a:srgbClr val="9D9D61"/>
                    </a:solidFill>
                  </a:tcPr>
                </a:tc>
                <a:tc vMerge="1">
                  <a:txBody>
                    <a:bodyPr/>
                    <a:lstStyle/>
                    <a:p>
                      <a:endParaRPr lang="sl-SI"/>
                    </a:p>
                  </a:txBody>
                  <a:tcPr/>
                </a:tc>
                <a:tc vMerge="1">
                  <a:txBody>
                    <a:bodyPr/>
                    <a:lstStyle/>
                    <a:p>
                      <a:endParaRPr lang="sl-SI"/>
                    </a:p>
                  </a:txBody>
                  <a:tcPr/>
                </a:tc>
              </a:tr>
            </a:tbl>
          </a:graphicData>
        </a:graphic>
      </p:graphicFrame>
      <p:sp>
        <p:nvSpPr>
          <p:cNvPr id="8" name="Text Placeholder 4"/>
          <p:cNvSpPr txBox="1">
            <a:spLocks/>
          </p:cNvSpPr>
          <p:nvPr/>
        </p:nvSpPr>
        <p:spPr>
          <a:xfrm>
            <a:off x="0" y="4941168"/>
            <a:ext cx="9144000" cy="1916832"/>
          </a:xfrm>
          <a:prstGeom prst="rect">
            <a:avLst/>
          </a:prstGeom>
          <a:solidFill>
            <a:schemeClr val="tx1">
              <a:lumMod val="95000"/>
              <a:lumOff val="5000"/>
            </a:schemeClr>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2800" b="0" i="0" u="none" strike="noStrike" kern="1200" cap="none" spc="0" normalizeH="0" baseline="0" noProof="0" dirty="0" smtClean="0">
                <a:ln>
                  <a:noFill/>
                </a:ln>
                <a:solidFill>
                  <a:schemeClr val="bg1"/>
                </a:solidFill>
                <a:effectLst/>
                <a:uLnTx/>
                <a:uFillTx/>
                <a:latin typeface="+mn-lt"/>
                <a:ea typeface="+mn-ea"/>
                <a:cs typeface="+mn-cs"/>
              </a:rPr>
              <a:t>       “Srečo je potrebno analizirati v časovni perspektivi.”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2800" b="0" i="0" u="none" strike="noStrike" kern="1200" cap="none" spc="0" normalizeH="0" baseline="0" noProof="0" dirty="0" smtClean="0">
                <a:ln>
                  <a:noFill/>
                </a:ln>
                <a:solidFill>
                  <a:schemeClr val="bg1"/>
                </a:solidFill>
                <a:effectLst/>
                <a:uLnTx/>
                <a:uFillTx/>
                <a:latin typeface="+mn-lt"/>
                <a:ea typeface="+mn-ea"/>
                <a:cs typeface="+mn-cs"/>
              </a:rPr>
              <a:t>					         Philip G. Zimbardo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3"/>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0"/>
          <a:ext cx="9144000" cy="5760720"/>
        </p:xfrm>
        <a:graphic>
          <a:graphicData uri="http://schemas.openxmlformats.org/drawingml/2006/table">
            <a:tbl>
              <a:tblPr firstRow="1" bandRow="1">
                <a:tableStyleId>{5940675A-B579-460E-94D1-54222C63F5DA}</a:tableStyleId>
              </a:tblPr>
              <a:tblGrid>
                <a:gridCol w="1187624"/>
                <a:gridCol w="1296144"/>
                <a:gridCol w="4752528"/>
                <a:gridCol w="1907704"/>
              </a:tblGrid>
              <a:tr h="623260">
                <a:tc>
                  <a:txBody>
                    <a:bodyPr/>
                    <a:lstStyle/>
                    <a:p>
                      <a:r>
                        <a:rPr lang="sl-SI" sz="2000" dirty="0" smtClean="0"/>
                        <a:t>TAKO JE BOLJE:</a:t>
                      </a:r>
                      <a:endParaRPr lang="sl-SI" sz="2000" dirty="0"/>
                    </a:p>
                  </a:txBody>
                  <a:tcPr>
                    <a:solidFill>
                      <a:schemeClr val="bg1"/>
                    </a:solidFill>
                  </a:tcPr>
                </a:tc>
                <a:tc>
                  <a:txBody>
                    <a:bodyPr/>
                    <a:lstStyle/>
                    <a:p>
                      <a:pPr algn="l"/>
                      <a:r>
                        <a:rPr lang="sl-SI" sz="2000" dirty="0" smtClean="0"/>
                        <a:t>preteklost</a:t>
                      </a:r>
                      <a:endParaRPr lang="sl-SI" sz="2000" dirty="0"/>
                    </a:p>
                  </a:txBody>
                  <a:tcPr anchor="ctr">
                    <a:solidFill>
                      <a:schemeClr val="bg1"/>
                    </a:solidFill>
                  </a:tcPr>
                </a:tc>
                <a:tc>
                  <a:txBody>
                    <a:bodyPr/>
                    <a:lstStyle/>
                    <a:p>
                      <a:pPr algn="ctr"/>
                      <a:r>
                        <a:rPr lang="sl-SI" sz="4800" dirty="0" smtClean="0"/>
                        <a:t>   sedanjost</a:t>
                      </a:r>
                      <a:endParaRPr lang="sl-SI" sz="4800" dirty="0"/>
                    </a:p>
                  </a:txBody>
                  <a:tcPr anchor="ctr">
                    <a:solidFill>
                      <a:schemeClr val="bg1"/>
                    </a:solidFill>
                  </a:tcPr>
                </a:tc>
                <a:tc>
                  <a:txBody>
                    <a:bodyPr/>
                    <a:lstStyle/>
                    <a:p>
                      <a:r>
                        <a:rPr lang="sl-SI" sz="2800" dirty="0" smtClean="0"/>
                        <a:t>prihodnost</a:t>
                      </a:r>
                      <a:endParaRPr lang="sl-SI" sz="2800" dirty="0"/>
                    </a:p>
                  </a:txBody>
                  <a:tcPr anchor="ctr">
                    <a:solidFill>
                      <a:schemeClr val="bg1"/>
                    </a:solidFill>
                  </a:tcPr>
                </a:tc>
              </a:tr>
              <a:tr h="301599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7200" b="1" dirty="0" smtClean="0"/>
                        <a:t>+</a:t>
                      </a:r>
                    </a:p>
                    <a:p>
                      <a:endParaRPr lang="sl-SI" dirty="0"/>
                    </a:p>
                    <a:p>
                      <a:pPr marL="0" marR="0" indent="0" algn="l" defTabSz="914400" rtl="0" eaLnBrk="1" fontAlgn="auto" latinLnBrk="0" hangingPunct="1">
                        <a:lnSpc>
                          <a:spcPct val="100000"/>
                        </a:lnSpc>
                        <a:spcBef>
                          <a:spcPts val="0"/>
                        </a:spcBef>
                        <a:spcAft>
                          <a:spcPts val="0"/>
                        </a:spcAft>
                        <a:buClrTx/>
                        <a:buSzTx/>
                        <a:buFontTx/>
                        <a:buNone/>
                        <a:tabLst/>
                        <a:defRPr/>
                      </a:pPr>
                      <a:endParaRPr lang="sl-SI" sz="6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l-SI" sz="6600" b="1" dirty="0" smtClean="0"/>
                        <a:t>—</a:t>
                      </a:r>
                    </a:p>
                    <a:p>
                      <a:endParaRPr lang="sl-SI" sz="9600" b="1" dirty="0"/>
                    </a:p>
                  </a:txBody>
                  <a:tcPr/>
                </a:tc>
                <a:tc>
                  <a:txBody>
                    <a:bodyPr/>
                    <a:lstStyle/>
                    <a:p>
                      <a:pPr algn="r"/>
                      <a:endParaRPr lang="sl-SI" sz="3200" dirty="0" smtClean="0"/>
                    </a:p>
                    <a:p>
                      <a:pPr algn="r"/>
                      <a:endParaRPr lang="sl-SI" sz="3200" dirty="0" smtClean="0"/>
                    </a:p>
                    <a:p>
                      <a:pPr algn="r"/>
                      <a:endParaRPr lang="sl-SI" sz="3200" dirty="0"/>
                    </a:p>
                  </a:txBody>
                  <a:tcPr vert="vert" anchor="ctr">
                    <a:solidFill>
                      <a:srgbClr val="FF9999"/>
                    </a:solidFill>
                  </a:tcPr>
                </a:tc>
                <a:tc rowSpan="2">
                  <a:txBody>
                    <a:bodyPr/>
                    <a:lstStyle/>
                    <a:p>
                      <a:endParaRPr lang="sl-SI" dirty="0"/>
                    </a:p>
                  </a:txBody>
                  <a:tcPr>
                    <a:solidFill>
                      <a:schemeClr val="bg1"/>
                    </a:solidFill>
                  </a:tcPr>
                </a:tc>
                <a:tc>
                  <a:txBody>
                    <a:bodyPr/>
                    <a:lstStyle/>
                    <a:p>
                      <a:endParaRPr lang="sl-SI" dirty="0"/>
                    </a:p>
                  </a:txBody>
                  <a:tcPr>
                    <a:solidFill>
                      <a:srgbClr val="FF9999"/>
                    </a:solidFill>
                  </a:tcPr>
                </a:tc>
              </a:tr>
              <a:tr h="1921768">
                <a:tc vMerge="1">
                  <a:txBody>
                    <a:bodyPr/>
                    <a:lstStyle/>
                    <a:p>
                      <a:endParaRPr lang="sl-SI"/>
                    </a:p>
                  </a:txBody>
                  <a:tcPr/>
                </a:tc>
                <a:tc>
                  <a:txBody>
                    <a:bodyPr/>
                    <a:lstStyle/>
                    <a:p>
                      <a:endParaRPr lang="sl-SI" dirty="0"/>
                    </a:p>
                  </a:txBody>
                  <a:tcPr>
                    <a:solidFill>
                      <a:srgbClr val="9D9D61"/>
                    </a:solidFill>
                  </a:tcPr>
                </a:tc>
                <a:tc vMerge="1">
                  <a:txBody>
                    <a:bodyPr/>
                    <a:lstStyle/>
                    <a:p>
                      <a:endParaRPr lang="sl-SI"/>
                    </a:p>
                  </a:txBody>
                  <a:tcPr/>
                </a:tc>
                <a:tc>
                  <a:txBody>
                    <a:bodyPr/>
                    <a:lstStyle/>
                    <a:p>
                      <a:endParaRPr lang="sl-SI" dirty="0"/>
                    </a:p>
                  </a:txBody>
                  <a:tcPr>
                    <a:solidFill>
                      <a:srgbClr val="9D9D61"/>
                    </a:solidFill>
                  </a:tcPr>
                </a:tc>
              </a:tr>
            </a:tbl>
          </a:graphicData>
        </a:graphic>
      </p:graphicFrame>
      <p:sp>
        <p:nvSpPr>
          <p:cNvPr id="8" name="Text Placeholder 4"/>
          <p:cNvSpPr txBox="1">
            <a:spLocks/>
          </p:cNvSpPr>
          <p:nvPr/>
        </p:nvSpPr>
        <p:spPr>
          <a:xfrm>
            <a:off x="0" y="4941168"/>
            <a:ext cx="9144000" cy="1916832"/>
          </a:xfrm>
          <a:prstGeom prst="rect">
            <a:avLst/>
          </a:prstGeom>
          <a:solidFill>
            <a:schemeClr val="tx1">
              <a:lumMod val="95000"/>
              <a:lumOff val="5000"/>
            </a:schemeClr>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2800" b="0" i="0" u="none" strike="noStrike" kern="1200" cap="none" spc="0" normalizeH="0" baseline="0" noProof="0" smtClean="0">
                <a:ln>
                  <a:noFill/>
                </a:ln>
                <a:solidFill>
                  <a:schemeClr val="bg1"/>
                </a:solidFill>
                <a:effectLst/>
                <a:uLnTx/>
                <a:uFillTx/>
                <a:latin typeface="+mn-lt"/>
                <a:ea typeface="+mn-ea"/>
                <a:cs typeface="+mn-cs"/>
              </a:rPr>
              <a:t>       “Srečo je potrebno analizirati v časovni perspektivi.”</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2800" b="0" i="0" u="none" strike="noStrike" kern="1200" cap="none" spc="0" normalizeH="0" baseline="0" noProof="0" smtClean="0">
                <a:ln>
                  <a:noFill/>
                </a:ln>
                <a:solidFill>
                  <a:schemeClr val="bg1"/>
                </a:solidFill>
                <a:effectLst/>
                <a:uLnTx/>
                <a:uFillTx/>
                <a:latin typeface="+mn-lt"/>
                <a:ea typeface="+mn-ea"/>
                <a:cs typeface="+mn-cs"/>
              </a:rPr>
              <a:t>					         Philip G. Zimbardo</a:t>
            </a:r>
            <a:endParaRPr kumimoji="0" lang="sl-SI" sz="28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40somethingmommy.com/wp-content/uploads/2011/05/kid-playing-with-toys.jpg"/>
          <p:cNvPicPr>
            <a:picLocks noChangeAspect="1" noChangeArrowheads="1"/>
          </p:cNvPicPr>
          <p:nvPr/>
        </p:nvPicPr>
        <p:blipFill>
          <a:blip r:embed="rId3" cstate="print"/>
          <a:srcRect/>
          <a:stretch>
            <a:fillRect/>
          </a:stretch>
        </p:blipFill>
        <p:spPr bwMode="auto">
          <a:xfrm>
            <a:off x="0" y="0"/>
            <a:ext cx="9259287"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 name="Rectangle 3"/>
          <p:cNvSpPr/>
          <p:nvPr/>
        </p:nvSpPr>
        <p:spPr>
          <a:xfrm>
            <a:off x="1835696" y="1772816"/>
            <a:ext cx="5976664"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3600" dirty="0" smtClean="0"/>
              <a:t>Sreča je  zakomplicirana reč. </a:t>
            </a:r>
            <a:endParaRPr lang="sl-SI" sz="3600" dirty="0"/>
          </a:p>
        </p:txBody>
      </p:sp>
      <p:sp>
        <p:nvSpPr>
          <p:cNvPr id="6" name="Freeform 5"/>
          <p:cNvSpPr/>
          <p:nvPr/>
        </p:nvSpPr>
        <p:spPr>
          <a:xfrm>
            <a:off x="0" y="188640"/>
            <a:ext cx="8964488" cy="6480720"/>
          </a:xfrm>
          <a:custGeom>
            <a:avLst/>
            <a:gdLst>
              <a:gd name="connsiteX0" fmla="*/ 0 w 8084457"/>
              <a:gd name="connsiteY0" fmla="*/ 3759200 h 5950857"/>
              <a:gd name="connsiteX1" fmla="*/ 14515 w 8084457"/>
              <a:gd name="connsiteY1" fmla="*/ 3570514 h 5950857"/>
              <a:gd name="connsiteX2" fmla="*/ 72572 w 8084457"/>
              <a:gd name="connsiteY2" fmla="*/ 3439885 h 5950857"/>
              <a:gd name="connsiteX3" fmla="*/ 101600 w 8084457"/>
              <a:gd name="connsiteY3" fmla="*/ 3367314 h 5950857"/>
              <a:gd name="connsiteX4" fmla="*/ 174172 w 8084457"/>
              <a:gd name="connsiteY4" fmla="*/ 3265714 h 5950857"/>
              <a:gd name="connsiteX5" fmla="*/ 261257 w 8084457"/>
              <a:gd name="connsiteY5" fmla="*/ 3193143 h 5950857"/>
              <a:gd name="connsiteX6" fmla="*/ 304800 w 8084457"/>
              <a:gd name="connsiteY6" fmla="*/ 3135085 h 5950857"/>
              <a:gd name="connsiteX7" fmla="*/ 391886 w 8084457"/>
              <a:gd name="connsiteY7" fmla="*/ 3062514 h 5950857"/>
              <a:gd name="connsiteX8" fmla="*/ 420915 w 8084457"/>
              <a:gd name="connsiteY8" fmla="*/ 3004457 h 5950857"/>
              <a:gd name="connsiteX9" fmla="*/ 464457 w 8084457"/>
              <a:gd name="connsiteY9" fmla="*/ 2975428 h 5950857"/>
              <a:gd name="connsiteX10" fmla="*/ 551543 w 8084457"/>
              <a:gd name="connsiteY10" fmla="*/ 2859314 h 5950857"/>
              <a:gd name="connsiteX11" fmla="*/ 595086 w 8084457"/>
              <a:gd name="connsiteY11" fmla="*/ 2815771 h 5950857"/>
              <a:gd name="connsiteX12" fmla="*/ 667657 w 8084457"/>
              <a:gd name="connsiteY12" fmla="*/ 2685143 h 5950857"/>
              <a:gd name="connsiteX13" fmla="*/ 740229 w 8084457"/>
              <a:gd name="connsiteY13" fmla="*/ 2569028 h 5950857"/>
              <a:gd name="connsiteX14" fmla="*/ 798286 w 8084457"/>
              <a:gd name="connsiteY14" fmla="*/ 2394857 h 5950857"/>
              <a:gd name="connsiteX15" fmla="*/ 841829 w 8084457"/>
              <a:gd name="connsiteY15" fmla="*/ 2235200 h 5950857"/>
              <a:gd name="connsiteX16" fmla="*/ 870857 w 8084457"/>
              <a:gd name="connsiteY16" fmla="*/ 2177143 h 5950857"/>
              <a:gd name="connsiteX17" fmla="*/ 914400 w 8084457"/>
              <a:gd name="connsiteY17" fmla="*/ 2032000 h 5950857"/>
              <a:gd name="connsiteX18" fmla="*/ 943429 w 8084457"/>
              <a:gd name="connsiteY18" fmla="*/ 1988457 h 5950857"/>
              <a:gd name="connsiteX19" fmla="*/ 957943 w 8084457"/>
              <a:gd name="connsiteY19" fmla="*/ 1944914 h 5950857"/>
              <a:gd name="connsiteX20" fmla="*/ 1001486 w 8084457"/>
              <a:gd name="connsiteY20" fmla="*/ 1901371 h 5950857"/>
              <a:gd name="connsiteX21" fmla="*/ 1045029 w 8084457"/>
              <a:gd name="connsiteY21" fmla="*/ 1843314 h 5950857"/>
              <a:gd name="connsiteX22" fmla="*/ 1103086 w 8084457"/>
              <a:gd name="connsiteY22" fmla="*/ 1756228 h 5950857"/>
              <a:gd name="connsiteX23" fmla="*/ 1161143 w 8084457"/>
              <a:gd name="connsiteY23" fmla="*/ 1683657 h 5950857"/>
              <a:gd name="connsiteX24" fmla="*/ 1248229 w 8084457"/>
              <a:gd name="connsiteY24" fmla="*/ 1567543 h 5950857"/>
              <a:gd name="connsiteX25" fmla="*/ 1320800 w 8084457"/>
              <a:gd name="connsiteY25" fmla="*/ 1465943 h 5950857"/>
              <a:gd name="connsiteX26" fmla="*/ 1378857 w 8084457"/>
              <a:gd name="connsiteY26" fmla="*/ 1422400 h 5950857"/>
              <a:gd name="connsiteX27" fmla="*/ 1407886 w 8084457"/>
              <a:gd name="connsiteY27" fmla="*/ 1378857 h 5950857"/>
              <a:gd name="connsiteX28" fmla="*/ 1494972 w 8084457"/>
              <a:gd name="connsiteY28" fmla="*/ 1291771 h 5950857"/>
              <a:gd name="connsiteX29" fmla="*/ 1553029 w 8084457"/>
              <a:gd name="connsiteY29" fmla="*/ 1233714 h 5950857"/>
              <a:gd name="connsiteX30" fmla="*/ 1640115 w 8084457"/>
              <a:gd name="connsiteY30" fmla="*/ 1132114 h 5950857"/>
              <a:gd name="connsiteX31" fmla="*/ 1712686 w 8084457"/>
              <a:gd name="connsiteY31" fmla="*/ 1074057 h 5950857"/>
              <a:gd name="connsiteX32" fmla="*/ 1785257 w 8084457"/>
              <a:gd name="connsiteY32" fmla="*/ 972457 h 5950857"/>
              <a:gd name="connsiteX33" fmla="*/ 1828800 w 8084457"/>
              <a:gd name="connsiteY33" fmla="*/ 957943 h 5950857"/>
              <a:gd name="connsiteX34" fmla="*/ 1872343 w 8084457"/>
              <a:gd name="connsiteY34" fmla="*/ 899885 h 5950857"/>
              <a:gd name="connsiteX35" fmla="*/ 1915886 w 8084457"/>
              <a:gd name="connsiteY35" fmla="*/ 870857 h 5950857"/>
              <a:gd name="connsiteX36" fmla="*/ 2002972 w 8084457"/>
              <a:gd name="connsiteY36" fmla="*/ 783771 h 5950857"/>
              <a:gd name="connsiteX37" fmla="*/ 2090057 w 8084457"/>
              <a:gd name="connsiteY37" fmla="*/ 696685 h 5950857"/>
              <a:gd name="connsiteX38" fmla="*/ 2148115 w 8084457"/>
              <a:gd name="connsiteY38" fmla="*/ 638628 h 5950857"/>
              <a:gd name="connsiteX39" fmla="*/ 2191657 w 8084457"/>
              <a:gd name="connsiteY39" fmla="*/ 595085 h 5950857"/>
              <a:gd name="connsiteX40" fmla="*/ 2235200 w 8084457"/>
              <a:gd name="connsiteY40" fmla="*/ 566057 h 5950857"/>
              <a:gd name="connsiteX41" fmla="*/ 2307772 w 8084457"/>
              <a:gd name="connsiteY41" fmla="*/ 478971 h 5950857"/>
              <a:gd name="connsiteX42" fmla="*/ 2365829 w 8084457"/>
              <a:gd name="connsiteY42" fmla="*/ 449943 h 5950857"/>
              <a:gd name="connsiteX43" fmla="*/ 2452915 w 8084457"/>
              <a:gd name="connsiteY43" fmla="*/ 377371 h 5950857"/>
              <a:gd name="connsiteX44" fmla="*/ 2496457 w 8084457"/>
              <a:gd name="connsiteY44" fmla="*/ 333828 h 5950857"/>
              <a:gd name="connsiteX45" fmla="*/ 2554515 w 8084457"/>
              <a:gd name="connsiteY45" fmla="*/ 304800 h 5950857"/>
              <a:gd name="connsiteX46" fmla="*/ 2612572 w 8084457"/>
              <a:gd name="connsiteY46" fmla="*/ 261257 h 5950857"/>
              <a:gd name="connsiteX47" fmla="*/ 2656115 w 8084457"/>
              <a:gd name="connsiteY47" fmla="*/ 232228 h 5950857"/>
              <a:gd name="connsiteX48" fmla="*/ 2714172 w 8084457"/>
              <a:gd name="connsiteY48" fmla="*/ 188685 h 5950857"/>
              <a:gd name="connsiteX49" fmla="*/ 2830286 w 8084457"/>
              <a:gd name="connsiteY49" fmla="*/ 130628 h 5950857"/>
              <a:gd name="connsiteX50" fmla="*/ 2873829 w 8084457"/>
              <a:gd name="connsiteY50" fmla="*/ 101600 h 5950857"/>
              <a:gd name="connsiteX51" fmla="*/ 2931886 w 8084457"/>
              <a:gd name="connsiteY51" fmla="*/ 72571 h 5950857"/>
              <a:gd name="connsiteX52" fmla="*/ 2975429 w 8084457"/>
              <a:gd name="connsiteY52" fmla="*/ 29028 h 5950857"/>
              <a:gd name="connsiteX53" fmla="*/ 3077029 w 8084457"/>
              <a:gd name="connsiteY53" fmla="*/ 0 h 5950857"/>
              <a:gd name="connsiteX54" fmla="*/ 4267200 w 8084457"/>
              <a:gd name="connsiteY54" fmla="*/ 14514 h 5950857"/>
              <a:gd name="connsiteX55" fmla="*/ 4426857 w 8084457"/>
              <a:gd name="connsiteY55" fmla="*/ 29028 h 5950857"/>
              <a:gd name="connsiteX56" fmla="*/ 4659086 w 8084457"/>
              <a:gd name="connsiteY56" fmla="*/ 58057 h 5950857"/>
              <a:gd name="connsiteX57" fmla="*/ 4775200 w 8084457"/>
              <a:gd name="connsiteY57" fmla="*/ 87085 h 5950857"/>
              <a:gd name="connsiteX58" fmla="*/ 4833257 w 8084457"/>
              <a:gd name="connsiteY58" fmla="*/ 116114 h 5950857"/>
              <a:gd name="connsiteX59" fmla="*/ 4934857 w 8084457"/>
              <a:gd name="connsiteY59" fmla="*/ 145143 h 5950857"/>
              <a:gd name="connsiteX60" fmla="*/ 4978400 w 8084457"/>
              <a:gd name="connsiteY60" fmla="*/ 174171 h 5950857"/>
              <a:gd name="connsiteX61" fmla="*/ 5080000 w 8084457"/>
              <a:gd name="connsiteY61" fmla="*/ 203200 h 5950857"/>
              <a:gd name="connsiteX62" fmla="*/ 5152572 w 8084457"/>
              <a:gd name="connsiteY62" fmla="*/ 232228 h 5950857"/>
              <a:gd name="connsiteX63" fmla="*/ 5210629 w 8084457"/>
              <a:gd name="connsiteY63" fmla="*/ 261257 h 5950857"/>
              <a:gd name="connsiteX64" fmla="*/ 5297715 w 8084457"/>
              <a:gd name="connsiteY64" fmla="*/ 290285 h 5950857"/>
              <a:gd name="connsiteX65" fmla="*/ 5442857 w 8084457"/>
              <a:gd name="connsiteY65" fmla="*/ 362857 h 5950857"/>
              <a:gd name="connsiteX66" fmla="*/ 5558972 w 8084457"/>
              <a:gd name="connsiteY66" fmla="*/ 391885 h 5950857"/>
              <a:gd name="connsiteX67" fmla="*/ 5617029 w 8084457"/>
              <a:gd name="connsiteY67" fmla="*/ 420914 h 5950857"/>
              <a:gd name="connsiteX68" fmla="*/ 5776686 w 8084457"/>
              <a:gd name="connsiteY68" fmla="*/ 522514 h 5950857"/>
              <a:gd name="connsiteX69" fmla="*/ 5849257 w 8084457"/>
              <a:gd name="connsiteY69" fmla="*/ 551543 h 5950857"/>
              <a:gd name="connsiteX70" fmla="*/ 6008915 w 8084457"/>
              <a:gd name="connsiteY70" fmla="*/ 638628 h 5950857"/>
              <a:gd name="connsiteX71" fmla="*/ 6096000 w 8084457"/>
              <a:gd name="connsiteY71" fmla="*/ 653143 h 5950857"/>
              <a:gd name="connsiteX72" fmla="*/ 6328229 w 8084457"/>
              <a:gd name="connsiteY72" fmla="*/ 769257 h 5950857"/>
              <a:gd name="connsiteX73" fmla="*/ 6458857 w 8084457"/>
              <a:gd name="connsiteY73" fmla="*/ 841828 h 5950857"/>
              <a:gd name="connsiteX74" fmla="*/ 6618515 w 8084457"/>
              <a:gd name="connsiteY74" fmla="*/ 957943 h 5950857"/>
              <a:gd name="connsiteX75" fmla="*/ 6676572 w 8084457"/>
              <a:gd name="connsiteY75" fmla="*/ 986971 h 5950857"/>
              <a:gd name="connsiteX76" fmla="*/ 6807200 w 8084457"/>
              <a:gd name="connsiteY76" fmla="*/ 1088571 h 5950857"/>
              <a:gd name="connsiteX77" fmla="*/ 6865257 w 8084457"/>
              <a:gd name="connsiteY77" fmla="*/ 1132114 h 5950857"/>
              <a:gd name="connsiteX78" fmla="*/ 6908800 w 8084457"/>
              <a:gd name="connsiteY78" fmla="*/ 1161143 h 5950857"/>
              <a:gd name="connsiteX79" fmla="*/ 6966857 w 8084457"/>
              <a:gd name="connsiteY79" fmla="*/ 1219200 h 5950857"/>
              <a:gd name="connsiteX80" fmla="*/ 7053943 w 8084457"/>
              <a:gd name="connsiteY80" fmla="*/ 1378857 h 5950857"/>
              <a:gd name="connsiteX81" fmla="*/ 7097486 w 8084457"/>
              <a:gd name="connsiteY81" fmla="*/ 1436914 h 5950857"/>
              <a:gd name="connsiteX82" fmla="*/ 7155543 w 8084457"/>
              <a:gd name="connsiteY82" fmla="*/ 1538514 h 5950857"/>
              <a:gd name="connsiteX83" fmla="*/ 7184572 w 8084457"/>
              <a:gd name="connsiteY83" fmla="*/ 1582057 h 5950857"/>
              <a:gd name="connsiteX84" fmla="*/ 7257143 w 8084457"/>
              <a:gd name="connsiteY84" fmla="*/ 1698171 h 5950857"/>
              <a:gd name="connsiteX85" fmla="*/ 7271657 w 8084457"/>
              <a:gd name="connsiteY85" fmla="*/ 1741714 h 5950857"/>
              <a:gd name="connsiteX86" fmla="*/ 7315200 w 8084457"/>
              <a:gd name="connsiteY86" fmla="*/ 1799771 h 5950857"/>
              <a:gd name="connsiteX87" fmla="*/ 7431315 w 8084457"/>
              <a:gd name="connsiteY87" fmla="*/ 1973943 h 5950857"/>
              <a:gd name="connsiteX88" fmla="*/ 7460343 w 8084457"/>
              <a:gd name="connsiteY88" fmla="*/ 2017485 h 5950857"/>
              <a:gd name="connsiteX89" fmla="*/ 7503886 w 8084457"/>
              <a:gd name="connsiteY89" fmla="*/ 2104571 h 5950857"/>
              <a:gd name="connsiteX90" fmla="*/ 7547429 w 8084457"/>
              <a:gd name="connsiteY90" fmla="*/ 2148114 h 5950857"/>
              <a:gd name="connsiteX91" fmla="*/ 7590972 w 8084457"/>
              <a:gd name="connsiteY91" fmla="*/ 2249714 h 5950857"/>
              <a:gd name="connsiteX92" fmla="*/ 7663543 w 8084457"/>
              <a:gd name="connsiteY92" fmla="*/ 2380343 h 5950857"/>
              <a:gd name="connsiteX93" fmla="*/ 7678057 w 8084457"/>
              <a:gd name="connsiteY93" fmla="*/ 2423885 h 5950857"/>
              <a:gd name="connsiteX94" fmla="*/ 7721600 w 8084457"/>
              <a:gd name="connsiteY94" fmla="*/ 2496457 h 5950857"/>
              <a:gd name="connsiteX95" fmla="*/ 7765143 w 8084457"/>
              <a:gd name="connsiteY95" fmla="*/ 2583543 h 5950857"/>
              <a:gd name="connsiteX96" fmla="*/ 7823200 w 8084457"/>
              <a:gd name="connsiteY96" fmla="*/ 2714171 h 5950857"/>
              <a:gd name="connsiteX97" fmla="*/ 7881257 w 8084457"/>
              <a:gd name="connsiteY97" fmla="*/ 2844800 h 5950857"/>
              <a:gd name="connsiteX98" fmla="*/ 7910286 w 8084457"/>
              <a:gd name="connsiteY98" fmla="*/ 2902857 h 5950857"/>
              <a:gd name="connsiteX99" fmla="*/ 7924800 w 8084457"/>
              <a:gd name="connsiteY99" fmla="*/ 3091543 h 5950857"/>
              <a:gd name="connsiteX100" fmla="*/ 7953829 w 8084457"/>
              <a:gd name="connsiteY100" fmla="*/ 3149600 h 5950857"/>
              <a:gd name="connsiteX101" fmla="*/ 7982857 w 8084457"/>
              <a:gd name="connsiteY101" fmla="*/ 3222171 h 5950857"/>
              <a:gd name="connsiteX102" fmla="*/ 8011886 w 8084457"/>
              <a:gd name="connsiteY102" fmla="*/ 3352800 h 5950857"/>
              <a:gd name="connsiteX103" fmla="*/ 8026400 w 8084457"/>
              <a:gd name="connsiteY103" fmla="*/ 3396343 h 5950857"/>
              <a:gd name="connsiteX104" fmla="*/ 8040915 w 8084457"/>
              <a:gd name="connsiteY104" fmla="*/ 3454400 h 5950857"/>
              <a:gd name="connsiteX105" fmla="*/ 8055429 w 8084457"/>
              <a:gd name="connsiteY105" fmla="*/ 3497943 h 5950857"/>
              <a:gd name="connsiteX106" fmla="*/ 8084457 w 8084457"/>
              <a:gd name="connsiteY106" fmla="*/ 3643085 h 5950857"/>
              <a:gd name="connsiteX107" fmla="*/ 8069943 w 8084457"/>
              <a:gd name="connsiteY107" fmla="*/ 3976914 h 5950857"/>
              <a:gd name="connsiteX108" fmla="*/ 8055429 w 8084457"/>
              <a:gd name="connsiteY108" fmla="*/ 4136571 h 5950857"/>
              <a:gd name="connsiteX109" fmla="*/ 8026400 w 8084457"/>
              <a:gd name="connsiteY109" fmla="*/ 4194628 h 5950857"/>
              <a:gd name="connsiteX110" fmla="*/ 7953829 w 8084457"/>
              <a:gd name="connsiteY110" fmla="*/ 4383314 h 5950857"/>
              <a:gd name="connsiteX111" fmla="*/ 7910286 w 8084457"/>
              <a:gd name="connsiteY111" fmla="*/ 4441371 h 5950857"/>
              <a:gd name="connsiteX112" fmla="*/ 7852229 w 8084457"/>
              <a:gd name="connsiteY112" fmla="*/ 4542971 h 5950857"/>
              <a:gd name="connsiteX113" fmla="*/ 7794172 w 8084457"/>
              <a:gd name="connsiteY113" fmla="*/ 4615543 h 5950857"/>
              <a:gd name="connsiteX114" fmla="*/ 7736115 w 8084457"/>
              <a:gd name="connsiteY114" fmla="*/ 4731657 h 5950857"/>
              <a:gd name="connsiteX115" fmla="*/ 7649029 w 8084457"/>
              <a:gd name="connsiteY115" fmla="*/ 4818743 h 5950857"/>
              <a:gd name="connsiteX116" fmla="*/ 7576457 w 8084457"/>
              <a:gd name="connsiteY116" fmla="*/ 4934857 h 5950857"/>
              <a:gd name="connsiteX117" fmla="*/ 7532915 w 8084457"/>
              <a:gd name="connsiteY117" fmla="*/ 4963885 h 5950857"/>
              <a:gd name="connsiteX118" fmla="*/ 7402286 w 8084457"/>
              <a:gd name="connsiteY118" fmla="*/ 5094514 h 5950857"/>
              <a:gd name="connsiteX119" fmla="*/ 7329715 w 8084457"/>
              <a:gd name="connsiteY119" fmla="*/ 5167085 h 5950857"/>
              <a:gd name="connsiteX120" fmla="*/ 7199086 w 8084457"/>
              <a:gd name="connsiteY120" fmla="*/ 5254171 h 5950857"/>
              <a:gd name="connsiteX121" fmla="*/ 7170057 w 8084457"/>
              <a:gd name="connsiteY121" fmla="*/ 5297714 h 5950857"/>
              <a:gd name="connsiteX122" fmla="*/ 7053943 w 8084457"/>
              <a:gd name="connsiteY122" fmla="*/ 5355771 h 5950857"/>
              <a:gd name="connsiteX123" fmla="*/ 6923315 w 8084457"/>
              <a:gd name="connsiteY123" fmla="*/ 5442857 h 5950857"/>
              <a:gd name="connsiteX124" fmla="*/ 6850743 w 8084457"/>
              <a:gd name="connsiteY124" fmla="*/ 5471885 h 5950857"/>
              <a:gd name="connsiteX125" fmla="*/ 6676572 w 8084457"/>
              <a:gd name="connsiteY125" fmla="*/ 5558971 h 5950857"/>
              <a:gd name="connsiteX126" fmla="*/ 6633029 w 8084457"/>
              <a:gd name="connsiteY126" fmla="*/ 5588000 h 5950857"/>
              <a:gd name="connsiteX127" fmla="*/ 6589486 w 8084457"/>
              <a:gd name="connsiteY127" fmla="*/ 5602514 h 5950857"/>
              <a:gd name="connsiteX128" fmla="*/ 6502400 w 8084457"/>
              <a:gd name="connsiteY128" fmla="*/ 5646057 h 5950857"/>
              <a:gd name="connsiteX129" fmla="*/ 6415315 w 8084457"/>
              <a:gd name="connsiteY129" fmla="*/ 5675085 h 5950857"/>
              <a:gd name="connsiteX130" fmla="*/ 6342743 w 8084457"/>
              <a:gd name="connsiteY130" fmla="*/ 5704114 h 5950857"/>
              <a:gd name="connsiteX131" fmla="*/ 6226629 w 8084457"/>
              <a:gd name="connsiteY131" fmla="*/ 5733143 h 5950857"/>
              <a:gd name="connsiteX132" fmla="*/ 6125029 w 8084457"/>
              <a:gd name="connsiteY132" fmla="*/ 5776685 h 5950857"/>
              <a:gd name="connsiteX133" fmla="*/ 6037943 w 8084457"/>
              <a:gd name="connsiteY133" fmla="*/ 5820228 h 5950857"/>
              <a:gd name="connsiteX134" fmla="*/ 5950857 w 8084457"/>
              <a:gd name="connsiteY134" fmla="*/ 5849257 h 5950857"/>
              <a:gd name="connsiteX135" fmla="*/ 5892800 w 8084457"/>
              <a:gd name="connsiteY135" fmla="*/ 5878285 h 5950857"/>
              <a:gd name="connsiteX136" fmla="*/ 5834743 w 8084457"/>
              <a:gd name="connsiteY136" fmla="*/ 5892800 h 5950857"/>
              <a:gd name="connsiteX137" fmla="*/ 5776686 w 8084457"/>
              <a:gd name="connsiteY137" fmla="*/ 5921828 h 5950857"/>
              <a:gd name="connsiteX138" fmla="*/ 5646057 w 8084457"/>
              <a:gd name="connsiteY138" fmla="*/ 5950857 h 5950857"/>
              <a:gd name="connsiteX139" fmla="*/ 4833257 w 8084457"/>
              <a:gd name="connsiteY139" fmla="*/ 5936343 h 5950857"/>
              <a:gd name="connsiteX140" fmla="*/ 4470400 w 8084457"/>
              <a:gd name="connsiteY140" fmla="*/ 5907314 h 5950857"/>
              <a:gd name="connsiteX141" fmla="*/ 4310743 w 8084457"/>
              <a:gd name="connsiteY141" fmla="*/ 5892800 h 5950857"/>
              <a:gd name="connsiteX142" fmla="*/ 4165600 w 8084457"/>
              <a:gd name="connsiteY142" fmla="*/ 5878285 h 5950857"/>
              <a:gd name="connsiteX143" fmla="*/ 3976915 w 8084457"/>
              <a:gd name="connsiteY143" fmla="*/ 5863771 h 5950857"/>
              <a:gd name="connsiteX144" fmla="*/ 3933372 w 8084457"/>
              <a:gd name="connsiteY144" fmla="*/ 5849257 h 5950857"/>
              <a:gd name="connsiteX145" fmla="*/ 3846286 w 8084457"/>
              <a:gd name="connsiteY145" fmla="*/ 5834743 h 5950857"/>
              <a:gd name="connsiteX146" fmla="*/ 3802743 w 8084457"/>
              <a:gd name="connsiteY146" fmla="*/ 5805714 h 5950857"/>
              <a:gd name="connsiteX147" fmla="*/ 3643086 w 8084457"/>
              <a:gd name="connsiteY147" fmla="*/ 5776685 h 5950857"/>
              <a:gd name="connsiteX148" fmla="*/ 3512457 w 8084457"/>
              <a:gd name="connsiteY148" fmla="*/ 5733143 h 5950857"/>
              <a:gd name="connsiteX149" fmla="*/ 3381829 w 8084457"/>
              <a:gd name="connsiteY149" fmla="*/ 5675085 h 5950857"/>
              <a:gd name="connsiteX150" fmla="*/ 3251200 w 8084457"/>
              <a:gd name="connsiteY150" fmla="*/ 5631543 h 5950857"/>
              <a:gd name="connsiteX151" fmla="*/ 3048000 w 8084457"/>
              <a:gd name="connsiteY151" fmla="*/ 5515428 h 5950857"/>
              <a:gd name="connsiteX152" fmla="*/ 2989943 w 8084457"/>
              <a:gd name="connsiteY152" fmla="*/ 5500914 h 5950857"/>
              <a:gd name="connsiteX153" fmla="*/ 2743200 w 8084457"/>
              <a:gd name="connsiteY153" fmla="*/ 5341257 h 5950857"/>
              <a:gd name="connsiteX154" fmla="*/ 2699657 w 8084457"/>
              <a:gd name="connsiteY154" fmla="*/ 5297714 h 5950857"/>
              <a:gd name="connsiteX155" fmla="*/ 2641600 w 8084457"/>
              <a:gd name="connsiteY155" fmla="*/ 5268685 h 5950857"/>
              <a:gd name="connsiteX156" fmla="*/ 2583543 w 8084457"/>
              <a:gd name="connsiteY156" fmla="*/ 5210628 h 5950857"/>
              <a:gd name="connsiteX157" fmla="*/ 2510972 w 8084457"/>
              <a:gd name="connsiteY157" fmla="*/ 5167085 h 5950857"/>
              <a:gd name="connsiteX158" fmla="*/ 2351315 w 8084457"/>
              <a:gd name="connsiteY158" fmla="*/ 5021943 h 5950857"/>
              <a:gd name="connsiteX159" fmla="*/ 2307772 w 8084457"/>
              <a:gd name="connsiteY159" fmla="*/ 4963885 h 5950857"/>
              <a:gd name="connsiteX160" fmla="*/ 2177143 w 8084457"/>
              <a:gd name="connsiteY160" fmla="*/ 4876800 h 5950857"/>
              <a:gd name="connsiteX161" fmla="*/ 2017486 w 8084457"/>
              <a:gd name="connsiteY161" fmla="*/ 4644571 h 5950857"/>
              <a:gd name="connsiteX162" fmla="*/ 1959429 w 8084457"/>
              <a:gd name="connsiteY162" fmla="*/ 4601028 h 5950857"/>
              <a:gd name="connsiteX163" fmla="*/ 1785257 w 8084457"/>
              <a:gd name="connsiteY163" fmla="*/ 4339771 h 5950857"/>
              <a:gd name="connsiteX164" fmla="*/ 1727200 w 8084457"/>
              <a:gd name="connsiteY164" fmla="*/ 4252685 h 5950857"/>
              <a:gd name="connsiteX165" fmla="*/ 1683657 w 8084457"/>
              <a:gd name="connsiteY165" fmla="*/ 4165600 h 5950857"/>
              <a:gd name="connsiteX166" fmla="*/ 1625600 w 8084457"/>
              <a:gd name="connsiteY166" fmla="*/ 4093028 h 5950857"/>
              <a:gd name="connsiteX167" fmla="*/ 1567543 w 8084457"/>
              <a:gd name="connsiteY167" fmla="*/ 3962400 h 5950857"/>
              <a:gd name="connsiteX168" fmla="*/ 1494972 w 8084457"/>
              <a:gd name="connsiteY168" fmla="*/ 3788228 h 5950857"/>
              <a:gd name="connsiteX169" fmla="*/ 1364343 w 8084457"/>
              <a:gd name="connsiteY169" fmla="*/ 3381828 h 5950857"/>
              <a:gd name="connsiteX170" fmla="*/ 1335315 w 8084457"/>
              <a:gd name="connsiteY170" fmla="*/ 3280228 h 5950857"/>
              <a:gd name="connsiteX171" fmla="*/ 1306286 w 8084457"/>
              <a:gd name="connsiteY171" fmla="*/ 3193143 h 5950857"/>
              <a:gd name="connsiteX172" fmla="*/ 1291772 w 8084457"/>
              <a:gd name="connsiteY172" fmla="*/ 3120571 h 5950857"/>
              <a:gd name="connsiteX173" fmla="*/ 1306286 w 8084457"/>
              <a:gd name="connsiteY173" fmla="*/ 2090057 h 5950857"/>
              <a:gd name="connsiteX174" fmla="*/ 1335315 w 8084457"/>
              <a:gd name="connsiteY174" fmla="*/ 1988457 h 5950857"/>
              <a:gd name="connsiteX175" fmla="*/ 1393372 w 8084457"/>
              <a:gd name="connsiteY175" fmla="*/ 1828800 h 5950857"/>
              <a:gd name="connsiteX176" fmla="*/ 1582057 w 8084457"/>
              <a:gd name="connsiteY176" fmla="*/ 1538514 h 5950857"/>
              <a:gd name="connsiteX177" fmla="*/ 1625600 w 8084457"/>
              <a:gd name="connsiteY177" fmla="*/ 1465943 h 5950857"/>
              <a:gd name="connsiteX178" fmla="*/ 1814286 w 8084457"/>
              <a:gd name="connsiteY178" fmla="*/ 1335314 h 5950857"/>
              <a:gd name="connsiteX179" fmla="*/ 1901372 w 8084457"/>
              <a:gd name="connsiteY179" fmla="*/ 1277257 h 5950857"/>
              <a:gd name="connsiteX180" fmla="*/ 2322286 w 8084457"/>
              <a:gd name="connsiteY180" fmla="*/ 1146628 h 5950857"/>
              <a:gd name="connsiteX181" fmla="*/ 2438400 w 8084457"/>
              <a:gd name="connsiteY181" fmla="*/ 1103085 h 5950857"/>
              <a:gd name="connsiteX182" fmla="*/ 2772229 w 8084457"/>
              <a:gd name="connsiteY182" fmla="*/ 1074057 h 5950857"/>
              <a:gd name="connsiteX183" fmla="*/ 3439886 w 8084457"/>
              <a:gd name="connsiteY183" fmla="*/ 1103085 h 5950857"/>
              <a:gd name="connsiteX184" fmla="*/ 3541486 w 8084457"/>
              <a:gd name="connsiteY184" fmla="*/ 1117600 h 5950857"/>
              <a:gd name="connsiteX185" fmla="*/ 3715657 w 8084457"/>
              <a:gd name="connsiteY185" fmla="*/ 1161143 h 5950857"/>
              <a:gd name="connsiteX186" fmla="*/ 3933372 w 8084457"/>
              <a:gd name="connsiteY186" fmla="*/ 1233714 h 5950857"/>
              <a:gd name="connsiteX187" fmla="*/ 4005943 w 8084457"/>
              <a:gd name="connsiteY187" fmla="*/ 1262743 h 5950857"/>
              <a:gd name="connsiteX188" fmla="*/ 4238172 w 8084457"/>
              <a:gd name="connsiteY188" fmla="*/ 1320800 h 5950857"/>
              <a:gd name="connsiteX189" fmla="*/ 4441372 w 8084457"/>
              <a:gd name="connsiteY189" fmla="*/ 1393371 h 5950857"/>
              <a:gd name="connsiteX190" fmla="*/ 4542972 w 8084457"/>
              <a:gd name="connsiteY190" fmla="*/ 1436914 h 5950857"/>
              <a:gd name="connsiteX191" fmla="*/ 4644572 w 8084457"/>
              <a:gd name="connsiteY191" fmla="*/ 1465943 h 5950857"/>
              <a:gd name="connsiteX192" fmla="*/ 4934857 w 8084457"/>
              <a:gd name="connsiteY192" fmla="*/ 1596571 h 5950857"/>
              <a:gd name="connsiteX193" fmla="*/ 5050972 w 8084457"/>
              <a:gd name="connsiteY193" fmla="*/ 1654628 h 5950857"/>
              <a:gd name="connsiteX194" fmla="*/ 5167086 w 8084457"/>
              <a:gd name="connsiteY194" fmla="*/ 1727200 h 5950857"/>
              <a:gd name="connsiteX195" fmla="*/ 5312229 w 8084457"/>
              <a:gd name="connsiteY195" fmla="*/ 1785257 h 5950857"/>
              <a:gd name="connsiteX196" fmla="*/ 5573486 w 8084457"/>
              <a:gd name="connsiteY196" fmla="*/ 1930400 h 5950857"/>
              <a:gd name="connsiteX197" fmla="*/ 5704115 w 8084457"/>
              <a:gd name="connsiteY197" fmla="*/ 1988457 h 5950857"/>
              <a:gd name="connsiteX198" fmla="*/ 5820229 w 8084457"/>
              <a:gd name="connsiteY198" fmla="*/ 2046514 h 5950857"/>
              <a:gd name="connsiteX199" fmla="*/ 5950857 w 8084457"/>
              <a:gd name="connsiteY199" fmla="*/ 2090057 h 5950857"/>
              <a:gd name="connsiteX200" fmla="*/ 6328229 w 8084457"/>
              <a:gd name="connsiteY200" fmla="*/ 2307771 h 5950857"/>
              <a:gd name="connsiteX201" fmla="*/ 6458857 w 8084457"/>
              <a:gd name="connsiteY201" fmla="*/ 2380343 h 5950857"/>
              <a:gd name="connsiteX202" fmla="*/ 6531429 w 8084457"/>
              <a:gd name="connsiteY202" fmla="*/ 2438400 h 5950857"/>
              <a:gd name="connsiteX203" fmla="*/ 6618515 w 8084457"/>
              <a:gd name="connsiteY203" fmla="*/ 2481943 h 5950857"/>
              <a:gd name="connsiteX204" fmla="*/ 6879772 w 8084457"/>
              <a:gd name="connsiteY204" fmla="*/ 2699657 h 5950857"/>
              <a:gd name="connsiteX205" fmla="*/ 7068457 w 8084457"/>
              <a:gd name="connsiteY205" fmla="*/ 2873828 h 5950857"/>
              <a:gd name="connsiteX206" fmla="*/ 7155543 w 8084457"/>
              <a:gd name="connsiteY206" fmla="*/ 2960914 h 5950857"/>
              <a:gd name="connsiteX207" fmla="*/ 7242629 w 8084457"/>
              <a:gd name="connsiteY207" fmla="*/ 3106057 h 5950857"/>
              <a:gd name="connsiteX208" fmla="*/ 7286172 w 8084457"/>
              <a:gd name="connsiteY208" fmla="*/ 3222171 h 5950857"/>
              <a:gd name="connsiteX209" fmla="*/ 7344229 w 8084457"/>
              <a:gd name="connsiteY209" fmla="*/ 3338285 h 5950857"/>
              <a:gd name="connsiteX210" fmla="*/ 7358743 w 8084457"/>
              <a:gd name="connsiteY210" fmla="*/ 3410857 h 5950857"/>
              <a:gd name="connsiteX211" fmla="*/ 7344229 w 8084457"/>
              <a:gd name="connsiteY211" fmla="*/ 3628571 h 5950857"/>
              <a:gd name="connsiteX212" fmla="*/ 7271657 w 8084457"/>
              <a:gd name="connsiteY212" fmla="*/ 3831771 h 5950857"/>
              <a:gd name="connsiteX213" fmla="*/ 7228115 w 8084457"/>
              <a:gd name="connsiteY213" fmla="*/ 3904343 h 5950857"/>
              <a:gd name="connsiteX214" fmla="*/ 7068457 w 8084457"/>
              <a:gd name="connsiteY214" fmla="*/ 4281714 h 5950857"/>
              <a:gd name="connsiteX215" fmla="*/ 6836229 w 8084457"/>
              <a:gd name="connsiteY215" fmla="*/ 4601028 h 5950857"/>
              <a:gd name="connsiteX216" fmla="*/ 6734629 w 8084457"/>
              <a:gd name="connsiteY216" fmla="*/ 4731657 h 5950857"/>
              <a:gd name="connsiteX217" fmla="*/ 6444343 w 8084457"/>
              <a:gd name="connsiteY217" fmla="*/ 4992914 h 5950857"/>
              <a:gd name="connsiteX218" fmla="*/ 6125029 w 8084457"/>
              <a:gd name="connsiteY218" fmla="*/ 5196114 h 5950857"/>
              <a:gd name="connsiteX219" fmla="*/ 5791200 w 8084457"/>
              <a:gd name="connsiteY219" fmla="*/ 5399314 h 5950857"/>
              <a:gd name="connsiteX220" fmla="*/ 5704115 w 8084457"/>
              <a:gd name="connsiteY220" fmla="*/ 5428343 h 5950857"/>
              <a:gd name="connsiteX221" fmla="*/ 5558972 w 8084457"/>
              <a:gd name="connsiteY221" fmla="*/ 5500914 h 5950857"/>
              <a:gd name="connsiteX222" fmla="*/ 5413829 w 8084457"/>
              <a:gd name="connsiteY222" fmla="*/ 5558971 h 5950857"/>
              <a:gd name="connsiteX223" fmla="*/ 5283200 w 8084457"/>
              <a:gd name="connsiteY223" fmla="*/ 5573485 h 5950857"/>
              <a:gd name="connsiteX224" fmla="*/ 5094515 w 8084457"/>
              <a:gd name="connsiteY224" fmla="*/ 5602514 h 5950857"/>
              <a:gd name="connsiteX225" fmla="*/ 4165600 w 8084457"/>
              <a:gd name="connsiteY225" fmla="*/ 5544457 h 5950857"/>
              <a:gd name="connsiteX226" fmla="*/ 3976915 w 8084457"/>
              <a:gd name="connsiteY226" fmla="*/ 5471885 h 5950857"/>
              <a:gd name="connsiteX227" fmla="*/ 3802743 w 8084457"/>
              <a:gd name="connsiteY227" fmla="*/ 5413828 h 5950857"/>
              <a:gd name="connsiteX228" fmla="*/ 3628572 w 8084457"/>
              <a:gd name="connsiteY228" fmla="*/ 5341257 h 5950857"/>
              <a:gd name="connsiteX229" fmla="*/ 3497943 w 8084457"/>
              <a:gd name="connsiteY229" fmla="*/ 5254171 h 5950857"/>
              <a:gd name="connsiteX230" fmla="*/ 3367315 w 8084457"/>
              <a:gd name="connsiteY230" fmla="*/ 5210628 h 5950857"/>
              <a:gd name="connsiteX231" fmla="*/ 3309257 w 8084457"/>
              <a:gd name="connsiteY231" fmla="*/ 5167085 h 5950857"/>
              <a:gd name="connsiteX232" fmla="*/ 3091543 w 8084457"/>
              <a:gd name="connsiteY232" fmla="*/ 5021943 h 5950857"/>
              <a:gd name="connsiteX233" fmla="*/ 3018972 w 8084457"/>
              <a:gd name="connsiteY233" fmla="*/ 4949371 h 5950857"/>
              <a:gd name="connsiteX234" fmla="*/ 2641600 w 8084457"/>
              <a:gd name="connsiteY234" fmla="*/ 4644571 h 5950857"/>
              <a:gd name="connsiteX235" fmla="*/ 2119086 w 8084457"/>
              <a:gd name="connsiteY235" fmla="*/ 4064000 h 5950857"/>
              <a:gd name="connsiteX236" fmla="*/ 1901372 w 8084457"/>
              <a:gd name="connsiteY236" fmla="*/ 3730171 h 5950857"/>
              <a:gd name="connsiteX237" fmla="*/ 1741715 w 8084457"/>
              <a:gd name="connsiteY237" fmla="*/ 3251200 h 5950857"/>
              <a:gd name="connsiteX238" fmla="*/ 1712686 w 8084457"/>
              <a:gd name="connsiteY238" fmla="*/ 3120571 h 5950857"/>
              <a:gd name="connsiteX239" fmla="*/ 1683657 w 8084457"/>
              <a:gd name="connsiteY239" fmla="*/ 2786743 h 5950857"/>
              <a:gd name="connsiteX240" fmla="*/ 1698172 w 8084457"/>
              <a:gd name="connsiteY240" fmla="*/ 2380343 h 5950857"/>
              <a:gd name="connsiteX241" fmla="*/ 1727200 w 8084457"/>
              <a:gd name="connsiteY241" fmla="*/ 2322285 h 5950857"/>
              <a:gd name="connsiteX242" fmla="*/ 1814286 w 8084457"/>
              <a:gd name="connsiteY242" fmla="*/ 2090057 h 5950857"/>
              <a:gd name="connsiteX243" fmla="*/ 1886857 w 8084457"/>
              <a:gd name="connsiteY243" fmla="*/ 1944914 h 5950857"/>
              <a:gd name="connsiteX244" fmla="*/ 2002972 w 8084457"/>
              <a:gd name="connsiteY244" fmla="*/ 1857828 h 5950857"/>
              <a:gd name="connsiteX245" fmla="*/ 2104572 w 8084457"/>
              <a:gd name="connsiteY245" fmla="*/ 1814285 h 5950857"/>
              <a:gd name="connsiteX246" fmla="*/ 2510972 w 8084457"/>
              <a:gd name="connsiteY246" fmla="*/ 1625600 h 5950857"/>
              <a:gd name="connsiteX247" fmla="*/ 2670629 w 8084457"/>
              <a:gd name="connsiteY247" fmla="*/ 1582057 h 5950857"/>
              <a:gd name="connsiteX248" fmla="*/ 2830286 w 8084457"/>
              <a:gd name="connsiteY248" fmla="*/ 1524000 h 5950857"/>
              <a:gd name="connsiteX249" fmla="*/ 3323772 w 8084457"/>
              <a:gd name="connsiteY249" fmla="*/ 1393371 h 5950857"/>
              <a:gd name="connsiteX250" fmla="*/ 3904343 w 8084457"/>
              <a:gd name="connsiteY250" fmla="*/ 1407885 h 5950857"/>
              <a:gd name="connsiteX251" fmla="*/ 4252686 w 8084457"/>
              <a:gd name="connsiteY251" fmla="*/ 1524000 h 5950857"/>
              <a:gd name="connsiteX252" fmla="*/ 4557486 w 8084457"/>
              <a:gd name="connsiteY252" fmla="*/ 1683657 h 5950857"/>
              <a:gd name="connsiteX253" fmla="*/ 4644572 w 8084457"/>
              <a:gd name="connsiteY253" fmla="*/ 1756228 h 5950857"/>
              <a:gd name="connsiteX254" fmla="*/ 4876800 w 8084457"/>
              <a:gd name="connsiteY254" fmla="*/ 2032000 h 5950857"/>
              <a:gd name="connsiteX255" fmla="*/ 4978400 w 8084457"/>
              <a:gd name="connsiteY255" fmla="*/ 2148114 h 5950857"/>
              <a:gd name="connsiteX256" fmla="*/ 5283200 w 8084457"/>
              <a:gd name="connsiteY256" fmla="*/ 2627085 h 5950857"/>
              <a:gd name="connsiteX257" fmla="*/ 5529943 w 8084457"/>
              <a:gd name="connsiteY257" fmla="*/ 2931885 h 5950857"/>
              <a:gd name="connsiteX258" fmla="*/ 5805715 w 8084457"/>
              <a:gd name="connsiteY258" fmla="*/ 3396343 h 5950857"/>
              <a:gd name="connsiteX259" fmla="*/ 5878286 w 8084457"/>
              <a:gd name="connsiteY259" fmla="*/ 3526971 h 5950857"/>
              <a:gd name="connsiteX260" fmla="*/ 6037943 w 8084457"/>
              <a:gd name="connsiteY260" fmla="*/ 3875314 h 5950857"/>
              <a:gd name="connsiteX261" fmla="*/ 6096000 w 8084457"/>
              <a:gd name="connsiteY261" fmla="*/ 3991428 h 5950857"/>
              <a:gd name="connsiteX262" fmla="*/ 6226629 w 8084457"/>
              <a:gd name="connsiteY262" fmla="*/ 4354285 h 5950857"/>
              <a:gd name="connsiteX263" fmla="*/ 6212115 w 8084457"/>
              <a:gd name="connsiteY263" fmla="*/ 4659085 h 5950857"/>
              <a:gd name="connsiteX264" fmla="*/ 6197600 w 8084457"/>
              <a:gd name="connsiteY264" fmla="*/ 4731657 h 5950857"/>
              <a:gd name="connsiteX265" fmla="*/ 6154057 w 8084457"/>
              <a:gd name="connsiteY265" fmla="*/ 4833257 h 5950857"/>
              <a:gd name="connsiteX266" fmla="*/ 6125029 w 8084457"/>
              <a:gd name="connsiteY266" fmla="*/ 4934857 h 5950857"/>
              <a:gd name="connsiteX267" fmla="*/ 6066972 w 8084457"/>
              <a:gd name="connsiteY267" fmla="*/ 5007428 h 5950857"/>
              <a:gd name="connsiteX268" fmla="*/ 5979886 w 8084457"/>
              <a:gd name="connsiteY268" fmla="*/ 5181600 h 5950857"/>
              <a:gd name="connsiteX269" fmla="*/ 5878286 w 8084457"/>
              <a:gd name="connsiteY269" fmla="*/ 5254171 h 5950857"/>
              <a:gd name="connsiteX270" fmla="*/ 5631543 w 8084457"/>
              <a:gd name="connsiteY270" fmla="*/ 5486400 h 5950857"/>
              <a:gd name="connsiteX271" fmla="*/ 5225143 w 8084457"/>
              <a:gd name="connsiteY271" fmla="*/ 5718628 h 5950857"/>
              <a:gd name="connsiteX272" fmla="*/ 5152572 w 8084457"/>
              <a:gd name="connsiteY272" fmla="*/ 5747657 h 5950857"/>
              <a:gd name="connsiteX273" fmla="*/ 5021943 w 8084457"/>
              <a:gd name="connsiteY273" fmla="*/ 5776685 h 5950857"/>
              <a:gd name="connsiteX274" fmla="*/ 4122057 w 8084457"/>
              <a:gd name="connsiteY274" fmla="*/ 5646057 h 5950857"/>
              <a:gd name="connsiteX275" fmla="*/ 3976915 w 8084457"/>
              <a:gd name="connsiteY275" fmla="*/ 5602514 h 5950857"/>
              <a:gd name="connsiteX276" fmla="*/ 3701143 w 8084457"/>
              <a:gd name="connsiteY276" fmla="*/ 5457371 h 5950857"/>
              <a:gd name="connsiteX277" fmla="*/ 3033486 w 8084457"/>
              <a:gd name="connsiteY277" fmla="*/ 4992914 h 5950857"/>
              <a:gd name="connsiteX278" fmla="*/ 2946400 w 8084457"/>
              <a:gd name="connsiteY278" fmla="*/ 4876800 h 5950857"/>
              <a:gd name="connsiteX279" fmla="*/ 2714172 w 8084457"/>
              <a:gd name="connsiteY279" fmla="*/ 4601028 h 5950857"/>
              <a:gd name="connsiteX280" fmla="*/ 2641600 w 8084457"/>
              <a:gd name="connsiteY280" fmla="*/ 4455885 h 5950857"/>
              <a:gd name="connsiteX281" fmla="*/ 2452915 w 8084457"/>
              <a:gd name="connsiteY281" fmla="*/ 4093028 h 5950857"/>
              <a:gd name="connsiteX282" fmla="*/ 2423886 w 8084457"/>
              <a:gd name="connsiteY282" fmla="*/ 3947885 h 5950857"/>
              <a:gd name="connsiteX283" fmla="*/ 2365829 w 8084457"/>
              <a:gd name="connsiteY283" fmla="*/ 3701143 h 5950857"/>
              <a:gd name="connsiteX284" fmla="*/ 2336800 w 8084457"/>
              <a:gd name="connsiteY284" fmla="*/ 3454400 h 5950857"/>
              <a:gd name="connsiteX285" fmla="*/ 2394857 w 8084457"/>
              <a:gd name="connsiteY285" fmla="*/ 2714171 h 5950857"/>
              <a:gd name="connsiteX286" fmla="*/ 2481943 w 8084457"/>
              <a:gd name="connsiteY286" fmla="*/ 2496457 h 5950857"/>
              <a:gd name="connsiteX287" fmla="*/ 2627086 w 8084457"/>
              <a:gd name="connsiteY287" fmla="*/ 2307771 h 5950857"/>
              <a:gd name="connsiteX288" fmla="*/ 2830286 w 8084457"/>
              <a:gd name="connsiteY288" fmla="*/ 2104571 h 5950857"/>
              <a:gd name="connsiteX289" fmla="*/ 3062515 w 8084457"/>
              <a:gd name="connsiteY289" fmla="*/ 1915885 h 5950857"/>
              <a:gd name="connsiteX290" fmla="*/ 3309257 w 8084457"/>
              <a:gd name="connsiteY290" fmla="*/ 1799771 h 5950857"/>
              <a:gd name="connsiteX291" fmla="*/ 3454400 w 8084457"/>
              <a:gd name="connsiteY291" fmla="*/ 1756228 h 5950857"/>
              <a:gd name="connsiteX292" fmla="*/ 3773715 w 8084457"/>
              <a:gd name="connsiteY292" fmla="*/ 1741714 h 5950857"/>
              <a:gd name="connsiteX293" fmla="*/ 4238172 w 8084457"/>
              <a:gd name="connsiteY293" fmla="*/ 1756228 h 5950857"/>
              <a:gd name="connsiteX294" fmla="*/ 5007429 w 8084457"/>
              <a:gd name="connsiteY294" fmla="*/ 1930400 h 5950857"/>
              <a:gd name="connsiteX295" fmla="*/ 5225143 w 8084457"/>
              <a:gd name="connsiteY295" fmla="*/ 2017485 h 5950857"/>
              <a:gd name="connsiteX296" fmla="*/ 5849257 w 8084457"/>
              <a:gd name="connsiteY296" fmla="*/ 2394857 h 5950857"/>
              <a:gd name="connsiteX297" fmla="*/ 5950857 w 8084457"/>
              <a:gd name="connsiteY297" fmla="*/ 2510971 h 5950857"/>
              <a:gd name="connsiteX298" fmla="*/ 6154057 w 8084457"/>
              <a:gd name="connsiteY298" fmla="*/ 2786743 h 5950857"/>
              <a:gd name="connsiteX299" fmla="*/ 6226629 w 8084457"/>
              <a:gd name="connsiteY299" fmla="*/ 2946400 h 5950857"/>
              <a:gd name="connsiteX300" fmla="*/ 6371772 w 8084457"/>
              <a:gd name="connsiteY300" fmla="*/ 3309257 h 5950857"/>
              <a:gd name="connsiteX301" fmla="*/ 6400800 w 8084457"/>
              <a:gd name="connsiteY301" fmla="*/ 3483428 h 5950857"/>
              <a:gd name="connsiteX302" fmla="*/ 6444343 w 8084457"/>
              <a:gd name="connsiteY302" fmla="*/ 3643085 h 5950857"/>
              <a:gd name="connsiteX303" fmla="*/ 6487886 w 8084457"/>
              <a:gd name="connsiteY303" fmla="*/ 4107543 h 5950857"/>
              <a:gd name="connsiteX304" fmla="*/ 6429829 w 8084457"/>
              <a:gd name="connsiteY304" fmla="*/ 4499428 h 5950857"/>
              <a:gd name="connsiteX305" fmla="*/ 6386286 w 8084457"/>
              <a:gd name="connsiteY305" fmla="*/ 4630057 h 5950857"/>
              <a:gd name="connsiteX306" fmla="*/ 6299200 w 8084457"/>
              <a:gd name="connsiteY306" fmla="*/ 4847771 h 5950857"/>
              <a:gd name="connsiteX307" fmla="*/ 6241143 w 8084457"/>
              <a:gd name="connsiteY307" fmla="*/ 4934857 h 5950857"/>
              <a:gd name="connsiteX308" fmla="*/ 6066972 w 8084457"/>
              <a:gd name="connsiteY308" fmla="*/ 5109028 h 5950857"/>
              <a:gd name="connsiteX309" fmla="*/ 5994400 w 8084457"/>
              <a:gd name="connsiteY309" fmla="*/ 5123543 h 5950857"/>
              <a:gd name="connsiteX310" fmla="*/ 5820229 w 8084457"/>
              <a:gd name="connsiteY310" fmla="*/ 5181600 h 5950857"/>
              <a:gd name="connsiteX311" fmla="*/ 5297715 w 8084457"/>
              <a:gd name="connsiteY311" fmla="*/ 5080000 h 5950857"/>
              <a:gd name="connsiteX312" fmla="*/ 4746172 w 8084457"/>
              <a:gd name="connsiteY312" fmla="*/ 4746171 h 5950857"/>
              <a:gd name="connsiteX313" fmla="*/ 4412343 w 8084457"/>
              <a:gd name="connsiteY313" fmla="*/ 4499428 h 5950857"/>
              <a:gd name="connsiteX314" fmla="*/ 4049486 w 8084457"/>
              <a:gd name="connsiteY314" fmla="*/ 4180114 h 5950857"/>
              <a:gd name="connsiteX315" fmla="*/ 3918857 w 8084457"/>
              <a:gd name="connsiteY315" fmla="*/ 3991428 h 5950857"/>
              <a:gd name="connsiteX316" fmla="*/ 3875315 w 8084457"/>
              <a:gd name="connsiteY316" fmla="*/ 3875314 h 5950857"/>
              <a:gd name="connsiteX317" fmla="*/ 3759200 w 8084457"/>
              <a:gd name="connsiteY317" fmla="*/ 3526971 h 5950857"/>
              <a:gd name="connsiteX318" fmla="*/ 3701143 w 8084457"/>
              <a:gd name="connsiteY318" fmla="*/ 3396343 h 5950857"/>
              <a:gd name="connsiteX319" fmla="*/ 3628572 w 8084457"/>
              <a:gd name="connsiteY319" fmla="*/ 3106057 h 5950857"/>
              <a:gd name="connsiteX320" fmla="*/ 3672115 w 8084457"/>
              <a:gd name="connsiteY320" fmla="*/ 2714171 h 5950857"/>
              <a:gd name="connsiteX321" fmla="*/ 3715657 w 8084457"/>
              <a:gd name="connsiteY321" fmla="*/ 2656114 h 5950857"/>
              <a:gd name="connsiteX322" fmla="*/ 3773715 w 8084457"/>
              <a:gd name="connsiteY322" fmla="*/ 2641600 h 5950857"/>
              <a:gd name="connsiteX323" fmla="*/ 4020457 w 8084457"/>
              <a:gd name="connsiteY323" fmla="*/ 2757714 h 5950857"/>
              <a:gd name="connsiteX324" fmla="*/ 4223657 w 8084457"/>
              <a:gd name="connsiteY324" fmla="*/ 2902857 h 5950857"/>
              <a:gd name="connsiteX325" fmla="*/ 4325257 w 8084457"/>
              <a:gd name="connsiteY325" fmla="*/ 3004457 h 5950857"/>
              <a:gd name="connsiteX326" fmla="*/ 4630057 w 8084457"/>
              <a:gd name="connsiteY326" fmla="*/ 3381828 h 5950857"/>
              <a:gd name="connsiteX327" fmla="*/ 4688115 w 8084457"/>
              <a:gd name="connsiteY327" fmla="*/ 3483428 h 5950857"/>
              <a:gd name="connsiteX328" fmla="*/ 4746172 w 8084457"/>
              <a:gd name="connsiteY328" fmla="*/ 3628571 h 5950857"/>
              <a:gd name="connsiteX329" fmla="*/ 4688115 w 8084457"/>
              <a:gd name="connsiteY329" fmla="*/ 3875314 h 5950857"/>
              <a:gd name="connsiteX330" fmla="*/ 4644572 w 8084457"/>
              <a:gd name="connsiteY330" fmla="*/ 3904343 h 5950857"/>
              <a:gd name="connsiteX331" fmla="*/ 4499429 w 8084457"/>
              <a:gd name="connsiteY331" fmla="*/ 3991428 h 5950857"/>
              <a:gd name="connsiteX332" fmla="*/ 4339772 w 8084457"/>
              <a:gd name="connsiteY332" fmla="*/ 4005943 h 5950857"/>
              <a:gd name="connsiteX333" fmla="*/ 3991429 w 8084457"/>
              <a:gd name="connsiteY333" fmla="*/ 3918857 h 5950857"/>
              <a:gd name="connsiteX334" fmla="*/ 3512457 w 8084457"/>
              <a:gd name="connsiteY334" fmla="*/ 3657600 h 5950857"/>
              <a:gd name="connsiteX335" fmla="*/ 3236686 w 8084457"/>
              <a:gd name="connsiteY335" fmla="*/ 3512457 h 5950857"/>
              <a:gd name="connsiteX336" fmla="*/ 3048000 w 8084457"/>
              <a:gd name="connsiteY336" fmla="*/ 3265714 h 5950857"/>
              <a:gd name="connsiteX337" fmla="*/ 3033486 w 8084457"/>
              <a:gd name="connsiteY337" fmla="*/ 3135085 h 5950857"/>
              <a:gd name="connsiteX338" fmla="*/ 3048000 w 8084457"/>
              <a:gd name="connsiteY338" fmla="*/ 2960914 h 5950857"/>
              <a:gd name="connsiteX339" fmla="*/ 3164115 w 8084457"/>
              <a:gd name="connsiteY339" fmla="*/ 2844800 h 5950857"/>
              <a:gd name="connsiteX340" fmla="*/ 3556000 w 8084457"/>
              <a:gd name="connsiteY340" fmla="*/ 2743200 h 5950857"/>
              <a:gd name="connsiteX341" fmla="*/ 4151086 w 8084457"/>
              <a:gd name="connsiteY341" fmla="*/ 2757714 h 5950857"/>
              <a:gd name="connsiteX342" fmla="*/ 4470400 w 8084457"/>
              <a:gd name="connsiteY342" fmla="*/ 2801257 h 5950857"/>
              <a:gd name="connsiteX343" fmla="*/ 4688115 w 8084457"/>
              <a:gd name="connsiteY343" fmla="*/ 2888343 h 5950857"/>
              <a:gd name="connsiteX344" fmla="*/ 4760686 w 8084457"/>
              <a:gd name="connsiteY344" fmla="*/ 2989943 h 5950857"/>
              <a:gd name="connsiteX345" fmla="*/ 4789715 w 8084457"/>
              <a:gd name="connsiteY345" fmla="*/ 3062514 h 5950857"/>
              <a:gd name="connsiteX346" fmla="*/ 4847772 w 8084457"/>
              <a:gd name="connsiteY346" fmla="*/ 3338285 h 5950857"/>
              <a:gd name="connsiteX347" fmla="*/ 4818743 w 8084457"/>
              <a:gd name="connsiteY347" fmla="*/ 3628571 h 5950857"/>
              <a:gd name="connsiteX348" fmla="*/ 4702629 w 8084457"/>
              <a:gd name="connsiteY348" fmla="*/ 3744685 h 5950857"/>
              <a:gd name="connsiteX349" fmla="*/ 4383315 w 8084457"/>
              <a:gd name="connsiteY349" fmla="*/ 3918857 h 5950857"/>
              <a:gd name="connsiteX350" fmla="*/ 4238172 w 8084457"/>
              <a:gd name="connsiteY350" fmla="*/ 3933371 h 5950857"/>
              <a:gd name="connsiteX351" fmla="*/ 3715657 w 8084457"/>
              <a:gd name="connsiteY351" fmla="*/ 3904343 h 5950857"/>
              <a:gd name="connsiteX352" fmla="*/ 3526972 w 8084457"/>
              <a:gd name="connsiteY352" fmla="*/ 3846285 h 5950857"/>
              <a:gd name="connsiteX353" fmla="*/ 3033486 w 8084457"/>
              <a:gd name="connsiteY353" fmla="*/ 3570514 h 5950857"/>
              <a:gd name="connsiteX354" fmla="*/ 2815772 w 8084457"/>
              <a:gd name="connsiteY354" fmla="*/ 3396343 h 5950857"/>
              <a:gd name="connsiteX355" fmla="*/ 2786743 w 8084457"/>
              <a:gd name="connsiteY355" fmla="*/ 3294743 h 5950857"/>
              <a:gd name="connsiteX356" fmla="*/ 2888343 w 8084457"/>
              <a:gd name="connsiteY356" fmla="*/ 3033485 h 5950857"/>
              <a:gd name="connsiteX357" fmla="*/ 2960915 w 8084457"/>
              <a:gd name="connsiteY357" fmla="*/ 2975428 h 5950857"/>
              <a:gd name="connsiteX358" fmla="*/ 3135086 w 8084457"/>
              <a:gd name="connsiteY358" fmla="*/ 2859314 h 5950857"/>
              <a:gd name="connsiteX359" fmla="*/ 3236686 w 8084457"/>
              <a:gd name="connsiteY359" fmla="*/ 2830285 h 5950857"/>
              <a:gd name="connsiteX360" fmla="*/ 3512457 w 8084457"/>
              <a:gd name="connsiteY360" fmla="*/ 2786743 h 5950857"/>
              <a:gd name="connsiteX361" fmla="*/ 3701143 w 8084457"/>
              <a:gd name="connsiteY361" fmla="*/ 2772228 h 5950857"/>
              <a:gd name="connsiteX362" fmla="*/ 4470400 w 8084457"/>
              <a:gd name="connsiteY362" fmla="*/ 2859314 h 5950857"/>
              <a:gd name="connsiteX363" fmla="*/ 4978400 w 8084457"/>
              <a:gd name="connsiteY363" fmla="*/ 3062514 h 5950857"/>
              <a:gd name="connsiteX364" fmla="*/ 5109029 w 8084457"/>
              <a:gd name="connsiteY364" fmla="*/ 3193143 h 5950857"/>
              <a:gd name="connsiteX365" fmla="*/ 5152572 w 8084457"/>
              <a:gd name="connsiteY365" fmla="*/ 3265714 h 5950857"/>
              <a:gd name="connsiteX366" fmla="*/ 5210629 w 8084457"/>
              <a:gd name="connsiteY366" fmla="*/ 3497943 h 5950857"/>
              <a:gd name="connsiteX367" fmla="*/ 5167086 w 8084457"/>
              <a:gd name="connsiteY367" fmla="*/ 3628571 h 5950857"/>
              <a:gd name="connsiteX368" fmla="*/ 5080000 w 8084457"/>
              <a:gd name="connsiteY368" fmla="*/ 3744685 h 5950857"/>
              <a:gd name="connsiteX369" fmla="*/ 5036457 w 8084457"/>
              <a:gd name="connsiteY369" fmla="*/ 3788228 h 5950857"/>
              <a:gd name="connsiteX370" fmla="*/ 4891315 w 8084457"/>
              <a:gd name="connsiteY370" fmla="*/ 3846285 h 5950857"/>
              <a:gd name="connsiteX371" fmla="*/ 4702629 w 8084457"/>
              <a:gd name="connsiteY371" fmla="*/ 3831771 h 5950857"/>
              <a:gd name="connsiteX372" fmla="*/ 4368800 w 8084457"/>
              <a:gd name="connsiteY372" fmla="*/ 3657600 h 5950857"/>
              <a:gd name="connsiteX373" fmla="*/ 4252686 w 8084457"/>
              <a:gd name="connsiteY373" fmla="*/ 3585028 h 5950857"/>
              <a:gd name="connsiteX374" fmla="*/ 4078515 w 8084457"/>
              <a:gd name="connsiteY374" fmla="*/ 3425371 h 5950857"/>
              <a:gd name="connsiteX375" fmla="*/ 3991429 w 8084457"/>
              <a:gd name="connsiteY375" fmla="*/ 3309257 h 5950857"/>
              <a:gd name="connsiteX376" fmla="*/ 3817257 w 8084457"/>
              <a:gd name="connsiteY376" fmla="*/ 3018971 h 5950857"/>
              <a:gd name="connsiteX377" fmla="*/ 3788229 w 8084457"/>
              <a:gd name="connsiteY377" fmla="*/ 2873828 h 5950857"/>
              <a:gd name="connsiteX378" fmla="*/ 3817257 w 8084457"/>
              <a:gd name="connsiteY378" fmla="*/ 2685143 h 5950857"/>
              <a:gd name="connsiteX379" fmla="*/ 4034972 w 8084457"/>
              <a:gd name="connsiteY379" fmla="*/ 3033485 h 5950857"/>
              <a:gd name="connsiteX380" fmla="*/ 4093029 w 8084457"/>
              <a:gd name="connsiteY380" fmla="*/ 3120571 h 5950857"/>
              <a:gd name="connsiteX381" fmla="*/ 4151086 w 8084457"/>
              <a:gd name="connsiteY381" fmla="*/ 3251200 h 5950857"/>
              <a:gd name="connsiteX382" fmla="*/ 4122057 w 8084457"/>
              <a:gd name="connsiteY382" fmla="*/ 3367314 h 5950857"/>
              <a:gd name="connsiteX383" fmla="*/ 3933372 w 8084457"/>
              <a:gd name="connsiteY383" fmla="*/ 3280228 h 5950857"/>
              <a:gd name="connsiteX384" fmla="*/ 3904343 w 8084457"/>
              <a:gd name="connsiteY384" fmla="*/ 3236685 h 5950857"/>
              <a:gd name="connsiteX385" fmla="*/ 3860800 w 8084457"/>
              <a:gd name="connsiteY385" fmla="*/ 3294743 h 5950857"/>
              <a:gd name="connsiteX386" fmla="*/ 3817257 w 8084457"/>
              <a:gd name="connsiteY386" fmla="*/ 3265714 h 5950857"/>
              <a:gd name="connsiteX387" fmla="*/ 3788229 w 8084457"/>
              <a:gd name="connsiteY387" fmla="*/ 3222171 h 5950857"/>
              <a:gd name="connsiteX388" fmla="*/ 3904343 w 8084457"/>
              <a:gd name="connsiteY388" fmla="*/ 3193143 h 59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8084457" h="5950857">
                <a:moveTo>
                  <a:pt x="0" y="3759200"/>
                </a:moveTo>
                <a:cubicBezTo>
                  <a:pt x="4838" y="3696305"/>
                  <a:pt x="4144" y="3632737"/>
                  <a:pt x="14515" y="3570514"/>
                </a:cubicBezTo>
                <a:cubicBezTo>
                  <a:pt x="20252" y="3536092"/>
                  <a:pt x="57907" y="3472881"/>
                  <a:pt x="72572" y="3439885"/>
                </a:cubicBezTo>
                <a:cubicBezTo>
                  <a:pt x="83153" y="3416077"/>
                  <a:pt x="89948" y="3390617"/>
                  <a:pt x="101600" y="3367314"/>
                </a:cubicBezTo>
                <a:cubicBezTo>
                  <a:pt x="109841" y="3350832"/>
                  <a:pt x="167598" y="3272288"/>
                  <a:pt x="174172" y="3265714"/>
                </a:cubicBezTo>
                <a:cubicBezTo>
                  <a:pt x="308539" y="3131347"/>
                  <a:pt x="118606" y="3359571"/>
                  <a:pt x="261257" y="3193143"/>
                </a:cubicBezTo>
                <a:cubicBezTo>
                  <a:pt x="277000" y="3174776"/>
                  <a:pt x="287695" y="3152190"/>
                  <a:pt x="304800" y="3135085"/>
                </a:cubicBezTo>
                <a:cubicBezTo>
                  <a:pt x="368458" y="3071427"/>
                  <a:pt x="332436" y="3145743"/>
                  <a:pt x="391886" y="3062514"/>
                </a:cubicBezTo>
                <a:cubicBezTo>
                  <a:pt x="404462" y="3044908"/>
                  <a:pt x="407064" y="3021079"/>
                  <a:pt x="420915" y="3004457"/>
                </a:cubicBezTo>
                <a:cubicBezTo>
                  <a:pt x="432082" y="2991056"/>
                  <a:pt x="452788" y="2988394"/>
                  <a:pt x="464457" y="2975428"/>
                </a:cubicBezTo>
                <a:cubicBezTo>
                  <a:pt x="496822" y="2939467"/>
                  <a:pt x="517333" y="2893524"/>
                  <a:pt x="551543" y="2859314"/>
                </a:cubicBezTo>
                <a:lnTo>
                  <a:pt x="595086" y="2815771"/>
                </a:lnTo>
                <a:cubicBezTo>
                  <a:pt x="624280" y="2728187"/>
                  <a:pt x="592796" y="2809912"/>
                  <a:pt x="667657" y="2685143"/>
                </a:cubicBezTo>
                <a:cubicBezTo>
                  <a:pt x="747352" y="2552319"/>
                  <a:pt x="639154" y="2703794"/>
                  <a:pt x="740229" y="2569028"/>
                </a:cubicBezTo>
                <a:cubicBezTo>
                  <a:pt x="774505" y="2431923"/>
                  <a:pt x="751415" y="2488598"/>
                  <a:pt x="798286" y="2394857"/>
                </a:cubicBezTo>
                <a:cubicBezTo>
                  <a:pt x="802724" y="2377104"/>
                  <a:pt x="825552" y="2273180"/>
                  <a:pt x="841829" y="2235200"/>
                </a:cubicBezTo>
                <a:cubicBezTo>
                  <a:pt x="850352" y="2215313"/>
                  <a:pt x="863260" y="2197402"/>
                  <a:pt x="870857" y="2177143"/>
                </a:cubicBezTo>
                <a:cubicBezTo>
                  <a:pt x="888241" y="2130785"/>
                  <a:pt x="886047" y="2074530"/>
                  <a:pt x="914400" y="2032000"/>
                </a:cubicBezTo>
                <a:lnTo>
                  <a:pt x="943429" y="1988457"/>
                </a:lnTo>
                <a:cubicBezTo>
                  <a:pt x="948267" y="1973943"/>
                  <a:pt x="949456" y="1957644"/>
                  <a:pt x="957943" y="1944914"/>
                </a:cubicBezTo>
                <a:cubicBezTo>
                  <a:pt x="969329" y="1927835"/>
                  <a:pt x="988128" y="1916956"/>
                  <a:pt x="1001486" y="1901371"/>
                </a:cubicBezTo>
                <a:cubicBezTo>
                  <a:pt x="1017229" y="1883004"/>
                  <a:pt x="1030515" y="1862666"/>
                  <a:pt x="1045029" y="1843314"/>
                </a:cubicBezTo>
                <a:cubicBezTo>
                  <a:pt x="1079540" y="1739779"/>
                  <a:pt x="1030605" y="1864951"/>
                  <a:pt x="1103086" y="1756228"/>
                </a:cubicBezTo>
                <a:cubicBezTo>
                  <a:pt x="1159171" y="1672100"/>
                  <a:pt x="1063762" y="1748576"/>
                  <a:pt x="1161143" y="1683657"/>
                </a:cubicBezTo>
                <a:cubicBezTo>
                  <a:pt x="1189344" y="1599052"/>
                  <a:pt x="1158424" y="1670177"/>
                  <a:pt x="1248229" y="1567543"/>
                </a:cubicBezTo>
                <a:cubicBezTo>
                  <a:pt x="1305929" y="1501600"/>
                  <a:pt x="1245637" y="1541106"/>
                  <a:pt x="1320800" y="1465943"/>
                </a:cubicBezTo>
                <a:cubicBezTo>
                  <a:pt x="1337905" y="1448838"/>
                  <a:pt x="1361752" y="1439505"/>
                  <a:pt x="1378857" y="1422400"/>
                </a:cubicBezTo>
                <a:cubicBezTo>
                  <a:pt x="1391192" y="1410065"/>
                  <a:pt x="1396297" y="1391895"/>
                  <a:pt x="1407886" y="1378857"/>
                </a:cubicBezTo>
                <a:cubicBezTo>
                  <a:pt x="1435160" y="1348174"/>
                  <a:pt x="1465943" y="1320800"/>
                  <a:pt x="1494972" y="1291771"/>
                </a:cubicBezTo>
                <a:lnTo>
                  <a:pt x="1553029" y="1233714"/>
                </a:lnTo>
                <a:cubicBezTo>
                  <a:pt x="1609728" y="1120315"/>
                  <a:pt x="1545906" y="1226323"/>
                  <a:pt x="1640115" y="1132114"/>
                </a:cubicBezTo>
                <a:cubicBezTo>
                  <a:pt x="1705767" y="1066462"/>
                  <a:pt x="1627916" y="1102313"/>
                  <a:pt x="1712686" y="1074057"/>
                </a:cubicBezTo>
                <a:cubicBezTo>
                  <a:pt x="1736876" y="1040190"/>
                  <a:pt x="1755828" y="1001886"/>
                  <a:pt x="1785257" y="972457"/>
                </a:cubicBezTo>
                <a:cubicBezTo>
                  <a:pt x="1796075" y="961639"/>
                  <a:pt x="1817047" y="967737"/>
                  <a:pt x="1828800" y="957943"/>
                </a:cubicBezTo>
                <a:cubicBezTo>
                  <a:pt x="1847384" y="942456"/>
                  <a:pt x="1855238" y="916990"/>
                  <a:pt x="1872343" y="899885"/>
                </a:cubicBezTo>
                <a:cubicBezTo>
                  <a:pt x="1884678" y="887550"/>
                  <a:pt x="1901372" y="880533"/>
                  <a:pt x="1915886" y="870857"/>
                </a:cubicBezTo>
                <a:cubicBezTo>
                  <a:pt x="1971317" y="787712"/>
                  <a:pt x="1912955" y="864787"/>
                  <a:pt x="2002972" y="783771"/>
                </a:cubicBezTo>
                <a:cubicBezTo>
                  <a:pt x="2033486" y="756308"/>
                  <a:pt x="2061028" y="725714"/>
                  <a:pt x="2090057" y="696685"/>
                </a:cubicBezTo>
                <a:lnTo>
                  <a:pt x="2148115" y="638628"/>
                </a:lnTo>
                <a:cubicBezTo>
                  <a:pt x="2162629" y="624114"/>
                  <a:pt x="2174578" y="606471"/>
                  <a:pt x="2191657" y="595085"/>
                </a:cubicBezTo>
                <a:lnTo>
                  <a:pt x="2235200" y="566057"/>
                </a:lnTo>
                <a:cubicBezTo>
                  <a:pt x="2258346" y="531338"/>
                  <a:pt x="2272214" y="504369"/>
                  <a:pt x="2307772" y="478971"/>
                </a:cubicBezTo>
                <a:cubicBezTo>
                  <a:pt x="2325378" y="466395"/>
                  <a:pt x="2346477" y="459619"/>
                  <a:pt x="2365829" y="449943"/>
                </a:cubicBezTo>
                <a:cubicBezTo>
                  <a:pt x="2493048" y="322724"/>
                  <a:pt x="2331664" y="478415"/>
                  <a:pt x="2452915" y="377371"/>
                </a:cubicBezTo>
                <a:cubicBezTo>
                  <a:pt x="2468684" y="364230"/>
                  <a:pt x="2479754" y="345759"/>
                  <a:pt x="2496457" y="333828"/>
                </a:cubicBezTo>
                <a:cubicBezTo>
                  <a:pt x="2514064" y="321252"/>
                  <a:pt x="2536167" y="316267"/>
                  <a:pt x="2554515" y="304800"/>
                </a:cubicBezTo>
                <a:cubicBezTo>
                  <a:pt x="2575029" y="291979"/>
                  <a:pt x="2592887" y="275317"/>
                  <a:pt x="2612572" y="261257"/>
                </a:cubicBezTo>
                <a:cubicBezTo>
                  <a:pt x="2626767" y="251118"/>
                  <a:pt x="2641920" y="242367"/>
                  <a:pt x="2656115" y="232228"/>
                </a:cubicBezTo>
                <a:cubicBezTo>
                  <a:pt x="2675800" y="218168"/>
                  <a:pt x="2693277" y="200874"/>
                  <a:pt x="2714172" y="188685"/>
                </a:cubicBezTo>
                <a:cubicBezTo>
                  <a:pt x="2751550" y="166881"/>
                  <a:pt x="2794280" y="154631"/>
                  <a:pt x="2830286" y="130628"/>
                </a:cubicBezTo>
                <a:cubicBezTo>
                  <a:pt x="2844800" y="120952"/>
                  <a:pt x="2858683" y="110255"/>
                  <a:pt x="2873829" y="101600"/>
                </a:cubicBezTo>
                <a:cubicBezTo>
                  <a:pt x="2892615" y="90865"/>
                  <a:pt x="2914280" y="85147"/>
                  <a:pt x="2931886" y="72571"/>
                </a:cubicBezTo>
                <a:cubicBezTo>
                  <a:pt x="2948589" y="60640"/>
                  <a:pt x="2958350" y="40414"/>
                  <a:pt x="2975429" y="29028"/>
                </a:cubicBezTo>
                <a:cubicBezTo>
                  <a:pt x="2987922" y="20699"/>
                  <a:pt x="3069288" y="1935"/>
                  <a:pt x="3077029" y="0"/>
                </a:cubicBezTo>
                <a:lnTo>
                  <a:pt x="4267200" y="14514"/>
                </a:lnTo>
                <a:cubicBezTo>
                  <a:pt x="4320626" y="15663"/>
                  <a:pt x="4373659" y="23961"/>
                  <a:pt x="4426857" y="29028"/>
                </a:cubicBezTo>
                <a:cubicBezTo>
                  <a:pt x="4505048" y="36475"/>
                  <a:pt x="4582286" y="41600"/>
                  <a:pt x="4659086" y="58057"/>
                </a:cubicBezTo>
                <a:cubicBezTo>
                  <a:pt x="4698096" y="66416"/>
                  <a:pt x="4736495" y="77409"/>
                  <a:pt x="4775200" y="87085"/>
                </a:cubicBezTo>
                <a:cubicBezTo>
                  <a:pt x="4794552" y="96761"/>
                  <a:pt x="4813370" y="107591"/>
                  <a:pt x="4833257" y="116114"/>
                </a:cubicBezTo>
                <a:cubicBezTo>
                  <a:pt x="4862403" y="128605"/>
                  <a:pt x="4905403" y="137779"/>
                  <a:pt x="4934857" y="145143"/>
                </a:cubicBezTo>
                <a:cubicBezTo>
                  <a:pt x="4949371" y="154819"/>
                  <a:pt x="4962798" y="166370"/>
                  <a:pt x="4978400" y="174171"/>
                </a:cubicBezTo>
                <a:cubicBezTo>
                  <a:pt x="5006350" y="188146"/>
                  <a:pt x="5052105" y="193902"/>
                  <a:pt x="5080000" y="203200"/>
                </a:cubicBezTo>
                <a:cubicBezTo>
                  <a:pt x="5104717" y="211439"/>
                  <a:pt x="5128763" y="221647"/>
                  <a:pt x="5152572" y="232228"/>
                </a:cubicBezTo>
                <a:cubicBezTo>
                  <a:pt x="5172344" y="241015"/>
                  <a:pt x="5190540" y="253221"/>
                  <a:pt x="5210629" y="261257"/>
                </a:cubicBezTo>
                <a:cubicBezTo>
                  <a:pt x="5239039" y="272621"/>
                  <a:pt x="5269682" y="278020"/>
                  <a:pt x="5297715" y="290285"/>
                </a:cubicBezTo>
                <a:cubicBezTo>
                  <a:pt x="5347271" y="311966"/>
                  <a:pt x="5389816" y="352249"/>
                  <a:pt x="5442857" y="362857"/>
                </a:cubicBezTo>
                <a:cubicBezTo>
                  <a:pt x="5485450" y="371375"/>
                  <a:pt x="5519922" y="375149"/>
                  <a:pt x="5558972" y="391885"/>
                </a:cubicBezTo>
                <a:cubicBezTo>
                  <a:pt x="5578859" y="400408"/>
                  <a:pt x="5598476" y="409782"/>
                  <a:pt x="5617029" y="420914"/>
                </a:cubicBezTo>
                <a:cubicBezTo>
                  <a:pt x="5671120" y="453369"/>
                  <a:pt x="5718117" y="499086"/>
                  <a:pt x="5776686" y="522514"/>
                </a:cubicBezTo>
                <a:cubicBezTo>
                  <a:pt x="5800876" y="532190"/>
                  <a:pt x="5825954" y="539891"/>
                  <a:pt x="5849257" y="551543"/>
                </a:cubicBezTo>
                <a:cubicBezTo>
                  <a:pt x="5912264" y="583046"/>
                  <a:pt x="5939618" y="615529"/>
                  <a:pt x="6008915" y="638628"/>
                </a:cubicBezTo>
                <a:cubicBezTo>
                  <a:pt x="6036834" y="647934"/>
                  <a:pt x="6066972" y="648305"/>
                  <a:pt x="6096000" y="653143"/>
                </a:cubicBezTo>
                <a:cubicBezTo>
                  <a:pt x="6298157" y="761996"/>
                  <a:pt x="6216918" y="732154"/>
                  <a:pt x="6328229" y="769257"/>
                </a:cubicBezTo>
                <a:cubicBezTo>
                  <a:pt x="6469872" y="875490"/>
                  <a:pt x="6296250" y="753134"/>
                  <a:pt x="6458857" y="841828"/>
                </a:cubicBezTo>
                <a:cubicBezTo>
                  <a:pt x="6582512" y="909275"/>
                  <a:pt x="6509117" y="885011"/>
                  <a:pt x="6618515" y="957943"/>
                </a:cubicBezTo>
                <a:cubicBezTo>
                  <a:pt x="6636518" y="969945"/>
                  <a:pt x="6658783" y="974655"/>
                  <a:pt x="6676572" y="986971"/>
                </a:cubicBezTo>
                <a:cubicBezTo>
                  <a:pt x="6721926" y="1018370"/>
                  <a:pt x="6763477" y="1054938"/>
                  <a:pt x="6807200" y="1088571"/>
                </a:cubicBezTo>
                <a:cubicBezTo>
                  <a:pt x="6826374" y="1103320"/>
                  <a:pt x="6845129" y="1118695"/>
                  <a:pt x="6865257" y="1132114"/>
                </a:cubicBezTo>
                <a:cubicBezTo>
                  <a:pt x="6879771" y="1141790"/>
                  <a:pt x="6895555" y="1149790"/>
                  <a:pt x="6908800" y="1161143"/>
                </a:cubicBezTo>
                <a:cubicBezTo>
                  <a:pt x="6929580" y="1178954"/>
                  <a:pt x="6949046" y="1198420"/>
                  <a:pt x="6966857" y="1219200"/>
                </a:cubicBezTo>
                <a:cubicBezTo>
                  <a:pt x="7020024" y="1281228"/>
                  <a:pt x="6987752" y="1290603"/>
                  <a:pt x="7053943" y="1378857"/>
                </a:cubicBezTo>
                <a:cubicBezTo>
                  <a:pt x="7068457" y="1398209"/>
                  <a:pt x="7084499" y="1416505"/>
                  <a:pt x="7097486" y="1436914"/>
                </a:cubicBezTo>
                <a:cubicBezTo>
                  <a:pt x="7118427" y="1469822"/>
                  <a:pt x="7135475" y="1505067"/>
                  <a:pt x="7155543" y="1538514"/>
                </a:cubicBezTo>
                <a:cubicBezTo>
                  <a:pt x="7164518" y="1553472"/>
                  <a:pt x="7174896" y="1567543"/>
                  <a:pt x="7184572" y="1582057"/>
                </a:cubicBezTo>
                <a:cubicBezTo>
                  <a:pt x="7217230" y="1680034"/>
                  <a:pt x="7172625" y="1562942"/>
                  <a:pt x="7257143" y="1698171"/>
                </a:cubicBezTo>
                <a:cubicBezTo>
                  <a:pt x="7265252" y="1711145"/>
                  <a:pt x="7264066" y="1728430"/>
                  <a:pt x="7271657" y="1741714"/>
                </a:cubicBezTo>
                <a:cubicBezTo>
                  <a:pt x="7283659" y="1762717"/>
                  <a:pt x="7300686" y="1780419"/>
                  <a:pt x="7315200" y="1799771"/>
                </a:cubicBezTo>
                <a:cubicBezTo>
                  <a:pt x="7351558" y="1908839"/>
                  <a:pt x="7304465" y="1783668"/>
                  <a:pt x="7431315" y="1973943"/>
                </a:cubicBezTo>
                <a:cubicBezTo>
                  <a:pt x="7440991" y="1988457"/>
                  <a:pt x="7451872" y="2002236"/>
                  <a:pt x="7460343" y="2017485"/>
                </a:cubicBezTo>
                <a:cubicBezTo>
                  <a:pt x="7476105" y="2045856"/>
                  <a:pt x="7485883" y="2077567"/>
                  <a:pt x="7503886" y="2104571"/>
                </a:cubicBezTo>
                <a:cubicBezTo>
                  <a:pt x="7515272" y="2121650"/>
                  <a:pt x="7532915" y="2133600"/>
                  <a:pt x="7547429" y="2148114"/>
                </a:cubicBezTo>
                <a:cubicBezTo>
                  <a:pt x="7643702" y="2340663"/>
                  <a:pt x="7526903" y="2100220"/>
                  <a:pt x="7590972" y="2249714"/>
                </a:cubicBezTo>
                <a:cubicBezTo>
                  <a:pt x="7632909" y="2347568"/>
                  <a:pt x="7608486" y="2270228"/>
                  <a:pt x="7663543" y="2380343"/>
                </a:cubicBezTo>
                <a:cubicBezTo>
                  <a:pt x="7670385" y="2394027"/>
                  <a:pt x="7671215" y="2410201"/>
                  <a:pt x="7678057" y="2423885"/>
                </a:cubicBezTo>
                <a:cubicBezTo>
                  <a:pt x="7690673" y="2449118"/>
                  <a:pt x="7708984" y="2471224"/>
                  <a:pt x="7721600" y="2496457"/>
                </a:cubicBezTo>
                <a:cubicBezTo>
                  <a:pt x="7781694" y="2616643"/>
                  <a:pt x="7681951" y="2458752"/>
                  <a:pt x="7765143" y="2583543"/>
                </a:cubicBezTo>
                <a:cubicBezTo>
                  <a:pt x="7789426" y="2680675"/>
                  <a:pt x="7765255" y="2607939"/>
                  <a:pt x="7823200" y="2714171"/>
                </a:cubicBezTo>
                <a:cubicBezTo>
                  <a:pt x="7926877" y="2904245"/>
                  <a:pt x="7831358" y="2728369"/>
                  <a:pt x="7881257" y="2844800"/>
                </a:cubicBezTo>
                <a:cubicBezTo>
                  <a:pt x="7889780" y="2864687"/>
                  <a:pt x="7900610" y="2883505"/>
                  <a:pt x="7910286" y="2902857"/>
                </a:cubicBezTo>
                <a:cubicBezTo>
                  <a:pt x="7915124" y="2965752"/>
                  <a:pt x="7913837" y="3029422"/>
                  <a:pt x="7924800" y="3091543"/>
                </a:cubicBezTo>
                <a:cubicBezTo>
                  <a:pt x="7928560" y="3112850"/>
                  <a:pt x="7945042" y="3129828"/>
                  <a:pt x="7953829" y="3149600"/>
                </a:cubicBezTo>
                <a:cubicBezTo>
                  <a:pt x="7964410" y="3173408"/>
                  <a:pt x="7975700" y="3197120"/>
                  <a:pt x="7982857" y="3222171"/>
                </a:cubicBezTo>
                <a:cubicBezTo>
                  <a:pt x="7995111" y="3265060"/>
                  <a:pt x="8001068" y="3309527"/>
                  <a:pt x="8011886" y="3352800"/>
                </a:cubicBezTo>
                <a:cubicBezTo>
                  <a:pt x="8015597" y="3367643"/>
                  <a:pt x="8022197" y="3381632"/>
                  <a:pt x="8026400" y="3396343"/>
                </a:cubicBezTo>
                <a:cubicBezTo>
                  <a:pt x="8031880" y="3415523"/>
                  <a:pt x="8035435" y="3435220"/>
                  <a:pt x="8040915" y="3454400"/>
                </a:cubicBezTo>
                <a:cubicBezTo>
                  <a:pt x="8045118" y="3469111"/>
                  <a:pt x="8051226" y="3483232"/>
                  <a:pt x="8055429" y="3497943"/>
                </a:cubicBezTo>
                <a:cubicBezTo>
                  <a:pt x="8072750" y="3558568"/>
                  <a:pt x="8073052" y="3574654"/>
                  <a:pt x="8084457" y="3643085"/>
                </a:cubicBezTo>
                <a:cubicBezTo>
                  <a:pt x="8079619" y="3754361"/>
                  <a:pt x="8076483" y="3865725"/>
                  <a:pt x="8069943" y="3976914"/>
                </a:cubicBezTo>
                <a:cubicBezTo>
                  <a:pt x="8066805" y="4030260"/>
                  <a:pt x="8065909" y="4084170"/>
                  <a:pt x="8055429" y="4136571"/>
                </a:cubicBezTo>
                <a:cubicBezTo>
                  <a:pt x="8051186" y="4157787"/>
                  <a:pt x="8034923" y="4174741"/>
                  <a:pt x="8026400" y="4194628"/>
                </a:cubicBezTo>
                <a:cubicBezTo>
                  <a:pt x="7996579" y="4264211"/>
                  <a:pt x="8013582" y="4303644"/>
                  <a:pt x="7953829" y="4383314"/>
                </a:cubicBezTo>
                <a:cubicBezTo>
                  <a:pt x="7939315" y="4402666"/>
                  <a:pt x="7924346" y="4421686"/>
                  <a:pt x="7910286" y="4441371"/>
                </a:cubicBezTo>
                <a:cubicBezTo>
                  <a:pt x="7761844" y="4649188"/>
                  <a:pt x="8022284" y="4287886"/>
                  <a:pt x="7852229" y="4542971"/>
                </a:cubicBezTo>
                <a:cubicBezTo>
                  <a:pt x="7835045" y="4568747"/>
                  <a:pt x="7810408" y="4589159"/>
                  <a:pt x="7794172" y="4615543"/>
                </a:cubicBezTo>
                <a:cubicBezTo>
                  <a:pt x="7771493" y="4652397"/>
                  <a:pt x="7766714" y="4701058"/>
                  <a:pt x="7736115" y="4731657"/>
                </a:cubicBezTo>
                <a:lnTo>
                  <a:pt x="7649029" y="4818743"/>
                </a:lnTo>
                <a:cubicBezTo>
                  <a:pt x="7628892" y="4879153"/>
                  <a:pt x="7635621" y="4875693"/>
                  <a:pt x="7576457" y="4934857"/>
                </a:cubicBezTo>
                <a:cubicBezTo>
                  <a:pt x="7564122" y="4947192"/>
                  <a:pt x="7545774" y="4952098"/>
                  <a:pt x="7532915" y="4963885"/>
                </a:cubicBezTo>
                <a:cubicBezTo>
                  <a:pt x="7487522" y="5005496"/>
                  <a:pt x="7445829" y="5050971"/>
                  <a:pt x="7402286" y="5094514"/>
                </a:cubicBezTo>
                <a:cubicBezTo>
                  <a:pt x="7378096" y="5118704"/>
                  <a:pt x="7357083" y="5146559"/>
                  <a:pt x="7329715" y="5167085"/>
                </a:cubicBezTo>
                <a:cubicBezTo>
                  <a:pt x="7249088" y="5227554"/>
                  <a:pt x="7292400" y="5198182"/>
                  <a:pt x="7199086" y="5254171"/>
                </a:cubicBezTo>
                <a:cubicBezTo>
                  <a:pt x="7189410" y="5268685"/>
                  <a:pt x="7183302" y="5286361"/>
                  <a:pt x="7170057" y="5297714"/>
                </a:cubicBezTo>
                <a:cubicBezTo>
                  <a:pt x="7126432" y="5335107"/>
                  <a:pt x="7101436" y="5339940"/>
                  <a:pt x="7053943" y="5355771"/>
                </a:cubicBezTo>
                <a:cubicBezTo>
                  <a:pt x="7005326" y="5392234"/>
                  <a:pt x="6979301" y="5414864"/>
                  <a:pt x="6923315" y="5442857"/>
                </a:cubicBezTo>
                <a:cubicBezTo>
                  <a:pt x="6900012" y="5454509"/>
                  <a:pt x="6874934" y="5462209"/>
                  <a:pt x="6850743" y="5471885"/>
                </a:cubicBezTo>
                <a:cubicBezTo>
                  <a:pt x="6717652" y="5578360"/>
                  <a:pt x="6845498" y="5491401"/>
                  <a:pt x="6676572" y="5558971"/>
                </a:cubicBezTo>
                <a:cubicBezTo>
                  <a:pt x="6660376" y="5565450"/>
                  <a:pt x="6648631" y="5580199"/>
                  <a:pt x="6633029" y="5588000"/>
                </a:cubicBezTo>
                <a:cubicBezTo>
                  <a:pt x="6619345" y="5594842"/>
                  <a:pt x="6603467" y="5596300"/>
                  <a:pt x="6589486" y="5602514"/>
                </a:cubicBezTo>
                <a:cubicBezTo>
                  <a:pt x="6559828" y="5615695"/>
                  <a:pt x="6532359" y="5633574"/>
                  <a:pt x="6502400" y="5646057"/>
                </a:cubicBezTo>
                <a:cubicBezTo>
                  <a:pt x="6474155" y="5657826"/>
                  <a:pt x="6443725" y="5663721"/>
                  <a:pt x="6415315" y="5675085"/>
                </a:cubicBezTo>
                <a:cubicBezTo>
                  <a:pt x="6391124" y="5684761"/>
                  <a:pt x="6367698" y="5696627"/>
                  <a:pt x="6342743" y="5704114"/>
                </a:cubicBezTo>
                <a:cubicBezTo>
                  <a:pt x="6301328" y="5716538"/>
                  <a:pt x="6264948" y="5713983"/>
                  <a:pt x="6226629" y="5733143"/>
                </a:cubicBezTo>
                <a:cubicBezTo>
                  <a:pt x="6126399" y="5783258"/>
                  <a:pt x="6245853" y="5746479"/>
                  <a:pt x="6125029" y="5776685"/>
                </a:cubicBezTo>
                <a:cubicBezTo>
                  <a:pt x="6096000" y="5791199"/>
                  <a:pt x="6067901" y="5807745"/>
                  <a:pt x="6037943" y="5820228"/>
                </a:cubicBezTo>
                <a:cubicBezTo>
                  <a:pt x="6009698" y="5831997"/>
                  <a:pt x="5978226" y="5835573"/>
                  <a:pt x="5950857" y="5849257"/>
                </a:cubicBezTo>
                <a:cubicBezTo>
                  <a:pt x="5931505" y="5858933"/>
                  <a:pt x="5913059" y="5870688"/>
                  <a:pt x="5892800" y="5878285"/>
                </a:cubicBezTo>
                <a:cubicBezTo>
                  <a:pt x="5874122" y="5885289"/>
                  <a:pt x="5853421" y="5885796"/>
                  <a:pt x="5834743" y="5892800"/>
                </a:cubicBezTo>
                <a:cubicBezTo>
                  <a:pt x="5814484" y="5900397"/>
                  <a:pt x="5796945" y="5914231"/>
                  <a:pt x="5776686" y="5921828"/>
                </a:cubicBezTo>
                <a:cubicBezTo>
                  <a:pt x="5753253" y="5930616"/>
                  <a:pt x="5665772" y="5946914"/>
                  <a:pt x="5646057" y="5950857"/>
                </a:cubicBezTo>
                <a:lnTo>
                  <a:pt x="4833257" y="5936343"/>
                </a:lnTo>
                <a:cubicBezTo>
                  <a:pt x="4712001" y="5931852"/>
                  <a:pt x="4591240" y="5918299"/>
                  <a:pt x="4470400" y="5907314"/>
                </a:cubicBezTo>
                <a:lnTo>
                  <a:pt x="4310743" y="5892800"/>
                </a:lnTo>
                <a:lnTo>
                  <a:pt x="4165600" y="5878285"/>
                </a:lnTo>
                <a:cubicBezTo>
                  <a:pt x="4102756" y="5872820"/>
                  <a:pt x="4039810" y="5868609"/>
                  <a:pt x="3976915" y="5863771"/>
                </a:cubicBezTo>
                <a:cubicBezTo>
                  <a:pt x="3962401" y="5858933"/>
                  <a:pt x="3948307" y="5852576"/>
                  <a:pt x="3933372" y="5849257"/>
                </a:cubicBezTo>
                <a:cubicBezTo>
                  <a:pt x="3904644" y="5842873"/>
                  <a:pt x="3874205" y="5844049"/>
                  <a:pt x="3846286" y="5834743"/>
                </a:cubicBezTo>
                <a:cubicBezTo>
                  <a:pt x="3829737" y="5829227"/>
                  <a:pt x="3819451" y="5810727"/>
                  <a:pt x="3802743" y="5805714"/>
                </a:cubicBezTo>
                <a:cubicBezTo>
                  <a:pt x="3687924" y="5771268"/>
                  <a:pt x="3730525" y="5809475"/>
                  <a:pt x="3643086" y="5776685"/>
                </a:cubicBezTo>
                <a:cubicBezTo>
                  <a:pt x="3505741" y="5725180"/>
                  <a:pt x="3671490" y="5764949"/>
                  <a:pt x="3512457" y="5733143"/>
                </a:cubicBezTo>
                <a:cubicBezTo>
                  <a:pt x="3468914" y="5713790"/>
                  <a:pt x="3426303" y="5692190"/>
                  <a:pt x="3381829" y="5675085"/>
                </a:cubicBezTo>
                <a:cubicBezTo>
                  <a:pt x="3192468" y="5602253"/>
                  <a:pt x="3480777" y="5735895"/>
                  <a:pt x="3251200" y="5631543"/>
                </a:cubicBezTo>
                <a:cubicBezTo>
                  <a:pt x="2970359" y="5503889"/>
                  <a:pt x="3406713" y="5694784"/>
                  <a:pt x="3048000" y="5515428"/>
                </a:cubicBezTo>
                <a:cubicBezTo>
                  <a:pt x="3030158" y="5506507"/>
                  <a:pt x="3009295" y="5505752"/>
                  <a:pt x="2989943" y="5500914"/>
                </a:cubicBezTo>
                <a:cubicBezTo>
                  <a:pt x="2610058" y="5215999"/>
                  <a:pt x="3146664" y="5610231"/>
                  <a:pt x="2743200" y="5341257"/>
                </a:cubicBezTo>
                <a:cubicBezTo>
                  <a:pt x="2726121" y="5329871"/>
                  <a:pt x="2716360" y="5309645"/>
                  <a:pt x="2699657" y="5297714"/>
                </a:cubicBezTo>
                <a:cubicBezTo>
                  <a:pt x="2682051" y="5285138"/>
                  <a:pt x="2658909" y="5281667"/>
                  <a:pt x="2641600" y="5268685"/>
                </a:cubicBezTo>
                <a:cubicBezTo>
                  <a:pt x="2619705" y="5252264"/>
                  <a:pt x="2605146" y="5227431"/>
                  <a:pt x="2583543" y="5210628"/>
                </a:cubicBezTo>
                <a:cubicBezTo>
                  <a:pt x="2561275" y="5193308"/>
                  <a:pt x="2533540" y="5184011"/>
                  <a:pt x="2510972" y="5167085"/>
                </a:cubicBezTo>
                <a:cubicBezTo>
                  <a:pt x="2475068" y="5140157"/>
                  <a:pt x="2387853" y="5063701"/>
                  <a:pt x="2351315" y="5021943"/>
                </a:cubicBezTo>
                <a:cubicBezTo>
                  <a:pt x="2335385" y="5003738"/>
                  <a:pt x="2324877" y="4980990"/>
                  <a:pt x="2307772" y="4963885"/>
                </a:cubicBezTo>
                <a:cubicBezTo>
                  <a:pt x="2277540" y="4933653"/>
                  <a:pt x="2211689" y="4897527"/>
                  <a:pt x="2177143" y="4876800"/>
                </a:cubicBezTo>
                <a:cubicBezTo>
                  <a:pt x="2123924" y="4799390"/>
                  <a:pt x="2092637" y="4700935"/>
                  <a:pt x="2017486" y="4644571"/>
                </a:cubicBezTo>
                <a:cubicBezTo>
                  <a:pt x="1998134" y="4630057"/>
                  <a:pt x="1974089" y="4620270"/>
                  <a:pt x="1959429" y="4601028"/>
                </a:cubicBezTo>
                <a:cubicBezTo>
                  <a:pt x="1895998" y="4517775"/>
                  <a:pt x="1843314" y="4426857"/>
                  <a:pt x="1785257" y="4339771"/>
                </a:cubicBezTo>
                <a:cubicBezTo>
                  <a:pt x="1765905" y="4310742"/>
                  <a:pt x="1742803" y="4283890"/>
                  <a:pt x="1727200" y="4252685"/>
                </a:cubicBezTo>
                <a:cubicBezTo>
                  <a:pt x="1712686" y="4223657"/>
                  <a:pt x="1701081" y="4192981"/>
                  <a:pt x="1683657" y="4165600"/>
                </a:cubicBezTo>
                <a:cubicBezTo>
                  <a:pt x="1667025" y="4139464"/>
                  <a:pt x="1640970" y="4119925"/>
                  <a:pt x="1625600" y="4093028"/>
                </a:cubicBezTo>
                <a:cubicBezTo>
                  <a:pt x="1601959" y="4051657"/>
                  <a:pt x="1587693" y="4005579"/>
                  <a:pt x="1567543" y="3962400"/>
                </a:cubicBezTo>
                <a:cubicBezTo>
                  <a:pt x="1455966" y="3723306"/>
                  <a:pt x="1585505" y="4023615"/>
                  <a:pt x="1494972" y="3788228"/>
                </a:cubicBezTo>
                <a:cubicBezTo>
                  <a:pt x="1384568" y="3501177"/>
                  <a:pt x="1533925" y="3975365"/>
                  <a:pt x="1364343" y="3381828"/>
                </a:cubicBezTo>
                <a:cubicBezTo>
                  <a:pt x="1354667" y="3347961"/>
                  <a:pt x="1346453" y="3313642"/>
                  <a:pt x="1335315" y="3280228"/>
                </a:cubicBezTo>
                <a:cubicBezTo>
                  <a:pt x="1325639" y="3251200"/>
                  <a:pt x="1314337" y="3222663"/>
                  <a:pt x="1306286" y="3193143"/>
                </a:cubicBezTo>
                <a:cubicBezTo>
                  <a:pt x="1299795" y="3169343"/>
                  <a:pt x="1296610" y="3144762"/>
                  <a:pt x="1291772" y="3120571"/>
                </a:cubicBezTo>
                <a:cubicBezTo>
                  <a:pt x="1244796" y="2627329"/>
                  <a:pt x="1244689" y="2792261"/>
                  <a:pt x="1306286" y="2090057"/>
                </a:cubicBezTo>
                <a:cubicBezTo>
                  <a:pt x="1309364" y="2054970"/>
                  <a:pt x="1324957" y="2022121"/>
                  <a:pt x="1335315" y="1988457"/>
                </a:cubicBezTo>
                <a:cubicBezTo>
                  <a:pt x="1344732" y="1957852"/>
                  <a:pt x="1376692" y="1860644"/>
                  <a:pt x="1393372" y="1828800"/>
                </a:cubicBezTo>
                <a:cubicBezTo>
                  <a:pt x="1686835" y="1268551"/>
                  <a:pt x="1415155" y="1753101"/>
                  <a:pt x="1582057" y="1538514"/>
                </a:cubicBezTo>
                <a:cubicBezTo>
                  <a:pt x="1599377" y="1516246"/>
                  <a:pt x="1605652" y="1485891"/>
                  <a:pt x="1625600" y="1465943"/>
                </a:cubicBezTo>
                <a:cubicBezTo>
                  <a:pt x="1759696" y="1331848"/>
                  <a:pt x="1712229" y="1396548"/>
                  <a:pt x="1814286" y="1335314"/>
                </a:cubicBezTo>
                <a:cubicBezTo>
                  <a:pt x="1844202" y="1317364"/>
                  <a:pt x="1869241" y="1290851"/>
                  <a:pt x="1901372" y="1277257"/>
                </a:cubicBezTo>
                <a:cubicBezTo>
                  <a:pt x="2341016" y="1091254"/>
                  <a:pt x="2044913" y="1228209"/>
                  <a:pt x="2322286" y="1146628"/>
                </a:cubicBezTo>
                <a:cubicBezTo>
                  <a:pt x="2361943" y="1134964"/>
                  <a:pt x="2398298" y="1113111"/>
                  <a:pt x="2438400" y="1103085"/>
                </a:cubicBezTo>
                <a:cubicBezTo>
                  <a:pt x="2498307" y="1088108"/>
                  <a:pt x="2754975" y="1075207"/>
                  <a:pt x="2772229" y="1074057"/>
                </a:cubicBezTo>
                <a:cubicBezTo>
                  <a:pt x="3047029" y="1028258"/>
                  <a:pt x="2854454" y="1053261"/>
                  <a:pt x="3439886" y="1103085"/>
                </a:cubicBezTo>
                <a:cubicBezTo>
                  <a:pt x="3473973" y="1105986"/>
                  <a:pt x="3507741" y="1111976"/>
                  <a:pt x="3541486" y="1117600"/>
                </a:cubicBezTo>
                <a:cubicBezTo>
                  <a:pt x="3606228" y="1128391"/>
                  <a:pt x="3650826" y="1140515"/>
                  <a:pt x="3715657" y="1161143"/>
                </a:cubicBezTo>
                <a:cubicBezTo>
                  <a:pt x="3788553" y="1184337"/>
                  <a:pt x="3861169" y="1208443"/>
                  <a:pt x="3933372" y="1233714"/>
                </a:cubicBezTo>
                <a:cubicBezTo>
                  <a:pt x="3957963" y="1242321"/>
                  <a:pt x="3980892" y="1255585"/>
                  <a:pt x="4005943" y="1262743"/>
                </a:cubicBezTo>
                <a:cubicBezTo>
                  <a:pt x="4208021" y="1320479"/>
                  <a:pt x="4064414" y="1262881"/>
                  <a:pt x="4238172" y="1320800"/>
                </a:cubicBezTo>
                <a:cubicBezTo>
                  <a:pt x="4306405" y="1343544"/>
                  <a:pt x="4374160" y="1367767"/>
                  <a:pt x="4441372" y="1393371"/>
                </a:cubicBezTo>
                <a:cubicBezTo>
                  <a:pt x="4475804" y="1406488"/>
                  <a:pt x="4508273" y="1424521"/>
                  <a:pt x="4542972" y="1436914"/>
                </a:cubicBezTo>
                <a:cubicBezTo>
                  <a:pt x="4576142" y="1448760"/>
                  <a:pt x="4611953" y="1452654"/>
                  <a:pt x="4644572" y="1465943"/>
                </a:cubicBezTo>
                <a:cubicBezTo>
                  <a:pt x="4742837" y="1505977"/>
                  <a:pt x="4838617" y="1551888"/>
                  <a:pt x="4934857" y="1596571"/>
                </a:cubicBezTo>
                <a:cubicBezTo>
                  <a:pt x="4974106" y="1614794"/>
                  <a:pt x="5014276" y="1631693"/>
                  <a:pt x="5050972" y="1654628"/>
                </a:cubicBezTo>
                <a:cubicBezTo>
                  <a:pt x="5089677" y="1678819"/>
                  <a:pt x="5126262" y="1706788"/>
                  <a:pt x="5167086" y="1727200"/>
                </a:cubicBezTo>
                <a:cubicBezTo>
                  <a:pt x="5213693" y="1750503"/>
                  <a:pt x="5265622" y="1761954"/>
                  <a:pt x="5312229" y="1785257"/>
                </a:cubicBezTo>
                <a:cubicBezTo>
                  <a:pt x="5401334" y="1829810"/>
                  <a:pt x="5485046" y="1884542"/>
                  <a:pt x="5573486" y="1930400"/>
                </a:cubicBezTo>
                <a:cubicBezTo>
                  <a:pt x="5615787" y="1952334"/>
                  <a:pt x="5661001" y="1968168"/>
                  <a:pt x="5704115" y="1988457"/>
                </a:cubicBezTo>
                <a:cubicBezTo>
                  <a:pt x="5743269" y="2006883"/>
                  <a:pt x="5780215" y="2030038"/>
                  <a:pt x="5820229" y="2046514"/>
                </a:cubicBezTo>
                <a:cubicBezTo>
                  <a:pt x="5862670" y="2063990"/>
                  <a:pt x="5909523" y="2070103"/>
                  <a:pt x="5950857" y="2090057"/>
                </a:cubicBezTo>
                <a:cubicBezTo>
                  <a:pt x="6409788" y="2311610"/>
                  <a:pt x="6105637" y="2174215"/>
                  <a:pt x="6328229" y="2307771"/>
                </a:cubicBezTo>
                <a:cubicBezTo>
                  <a:pt x="6370942" y="2333399"/>
                  <a:pt x="6416957" y="2353407"/>
                  <a:pt x="6458857" y="2380343"/>
                </a:cubicBezTo>
                <a:cubicBezTo>
                  <a:pt x="6484916" y="2397095"/>
                  <a:pt x="6505293" y="2421768"/>
                  <a:pt x="6531429" y="2438400"/>
                </a:cubicBezTo>
                <a:cubicBezTo>
                  <a:pt x="6558810" y="2455824"/>
                  <a:pt x="6592551" y="2462470"/>
                  <a:pt x="6618515" y="2481943"/>
                </a:cubicBezTo>
                <a:cubicBezTo>
                  <a:pt x="6709203" y="2549959"/>
                  <a:pt x="6791585" y="2628429"/>
                  <a:pt x="6879772" y="2699657"/>
                </a:cubicBezTo>
                <a:cubicBezTo>
                  <a:pt x="7106990" y="2883180"/>
                  <a:pt x="6901748" y="2691964"/>
                  <a:pt x="7068457" y="2873828"/>
                </a:cubicBezTo>
                <a:cubicBezTo>
                  <a:pt x="7096197" y="2904090"/>
                  <a:pt x="7130911" y="2928072"/>
                  <a:pt x="7155543" y="2960914"/>
                </a:cubicBezTo>
                <a:cubicBezTo>
                  <a:pt x="7189396" y="3006051"/>
                  <a:pt x="7216078" y="3056273"/>
                  <a:pt x="7242629" y="3106057"/>
                </a:cubicBezTo>
                <a:cubicBezTo>
                  <a:pt x="7305954" y="3224792"/>
                  <a:pt x="7246614" y="3135144"/>
                  <a:pt x="7286172" y="3222171"/>
                </a:cubicBezTo>
                <a:cubicBezTo>
                  <a:pt x="7304079" y="3261565"/>
                  <a:pt x="7324877" y="3299580"/>
                  <a:pt x="7344229" y="3338285"/>
                </a:cubicBezTo>
                <a:cubicBezTo>
                  <a:pt x="7349067" y="3362476"/>
                  <a:pt x="7358743" y="3386187"/>
                  <a:pt x="7358743" y="3410857"/>
                </a:cubicBezTo>
                <a:cubicBezTo>
                  <a:pt x="7358743" y="3483589"/>
                  <a:pt x="7351843" y="3556238"/>
                  <a:pt x="7344229" y="3628571"/>
                </a:cubicBezTo>
                <a:cubicBezTo>
                  <a:pt x="7338591" y="3682128"/>
                  <a:pt x="7280924" y="3811914"/>
                  <a:pt x="7271657" y="3831771"/>
                </a:cubicBezTo>
                <a:cubicBezTo>
                  <a:pt x="7259727" y="3857335"/>
                  <a:pt x="7239789" y="3878661"/>
                  <a:pt x="7228115" y="3904343"/>
                </a:cubicBezTo>
                <a:cubicBezTo>
                  <a:pt x="7155091" y="4064997"/>
                  <a:pt x="7247846" y="4057478"/>
                  <a:pt x="7068457" y="4281714"/>
                </a:cubicBezTo>
                <a:cubicBezTo>
                  <a:pt x="6940943" y="4441106"/>
                  <a:pt x="7049605" y="4302302"/>
                  <a:pt x="6836229" y="4601028"/>
                </a:cubicBezTo>
                <a:cubicBezTo>
                  <a:pt x="6820166" y="4623516"/>
                  <a:pt x="6748802" y="4717484"/>
                  <a:pt x="6734629" y="4731657"/>
                </a:cubicBezTo>
                <a:cubicBezTo>
                  <a:pt x="6645883" y="4820403"/>
                  <a:pt x="6539154" y="4929707"/>
                  <a:pt x="6444343" y="4992914"/>
                </a:cubicBezTo>
                <a:cubicBezTo>
                  <a:pt x="5919075" y="5343092"/>
                  <a:pt x="6575944" y="4909169"/>
                  <a:pt x="6125029" y="5196114"/>
                </a:cubicBezTo>
                <a:cubicBezTo>
                  <a:pt x="5974195" y="5292099"/>
                  <a:pt x="5948015" y="5325518"/>
                  <a:pt x="5791200" y="5399314"/>
                </a:cubicBezTo>
                <a:cubicBezTo>
                  <a:pt x="5763514" y="5412343"/>
                  <a:pt x="5733143" y="5418667"/>
                  <a:pt x="5704115" y="5428343"/>
                </a:cubicBezTo>
                <a:cubicBezTo>
                  <a:pt x="5611913" y="5497492"/>
                  <a:pt x="5681231" y="5455066"/>
                  <a:pt x="5558972" y="5500914"/>
                </a:cubicBezTo>
                <a:cubicBezTo>
                  <a:pt x="5510182" y="5519210"/>
                  <a:pt x="5464221" y="5545710"/>
                  <a:pt x="5413829" y="5558971"/>
                </a:cubicBezTo>
                <a:cubicBezTo>
                  <a:pt x="5371461" y="5570121"/>
                  <a:pt x="5326609" y="5567566"/>
                  <a:pt x="5283200" y="5573485"/>
                </a:cubicBezTo>
                <a:cubicBezTo>
                  <a:pt x="5220149" y="5582083"/>
                  <a:pt x="5157410" y="5592838"/>
                  <a:pt x="5094515" y="5602514"/>
                </a:cubicBezTo>
                <a:cubicBezTo>
                  <a:pt x="4807471" y="5596274"/>
                  <a:pt x="4460472" y="5620554"/>
                  <a:pt x="4165600" y="5544457"/>
                </a:cubicBezTo>
                <a:cubicBezTo>
                  <a:pt x="4100351" y="5527618"/>
                  <a:pt x="4040844" y="5493194"/>
                  <a:pt x="3976915" y="5471885"/>
                </a:cubicBezTo>
                <a:cubicBezTo>
                  <a:pt x="3918858" y="5452533"/>
                  <a:pt x="3859780" y="5436009"/>
                  <a:pt x="3802743" y="5413828"/>
                </a:cubicBezTo>
                <a:cubicBezTo>
                  <a:pt x="3459388" y="5280302"/>
                  <a:pt x="3962253" y="5452483"/>
                  <a:pt x="3628572" y="5341257"/>
                </a:cubicBezTo>
                <a:cubicBezTo>
                  <a:pt x="3585029" y="5312228"/>
                  <a:pt x="3543380" y="5280135"/>
                  <a:pt x="3497943" y="5254171"/>
                </a:cubicBezTo>
                <a:cubicBezTo>
                  <a:pt x="3455437" y="5229882"/>
                  <a:pt x="3413448" y="5222162"/>
                  <a:pt x="3367315" y="5210628"/>
                </a:cubicBezTo>
                <a:cubicBezTo>
                  <a:pt x="3347962" y="5196114"/>
                  <a:pt x="3329222" y="5180745"/>
                  <a:pt x="3309257" y="5167085"/>
                </a:cubicBezTo>
                <a:cubicBezTo>
                  <a:pt x="3237274" y="5117834"/>
                  <a:pt x="3153216" y="5083617"/>
                  <a:pt x="3091543" y="5021943"/>
                </a:cubicBezTo>
                <a:cubicBezTo>
                  <a:pt x="3067353" y="4997752"/>
                  <a:pt x="3045253" y="4971272"/>
                  <a:pt x="3018972" y="4949371"/>
                </a:cubicBezTo>
                <a:cubicBezTo>
                  <a:pt x="3016861" y="4947612"/>
                  <a:pt x="2714563" y="4715102"/>
                  <a:pt x="2641600" y="4644571"/>
                </a:cubicBezTo>
                <a:cubicBezTo>
                  <a:pt x="2339008" y="4352065"/>
                  <a:pt x="2334643" y="4360391"/>
                  <a:pt x="2119086" y="4064000"/>
                </a:cubicBezTo>
                <a:cubicBezTo>
                  <a:pt x="2061288" y="3984528"/>
                  <a:pt x="1954565" y="3836558"/>
                  <a:pt x="1901372" y="3730171"/>
                </a:cubicBezTo>
                <a:cubicBezTo>
                  <a:pt x="1824315" y="3576058"/>
                  <a:pt x="1780191" y="3424340"/>
                  <a:pt x="1741715" y="3251200"/>
                </a:cubicBezTo>
                <a:cubicBezTo>
                  <a:pt x="1732039" y="3207657"/>
                  <a:pt x="1720438" y="3164497"/>
                  <a:pt x="1712686" y="3120571"/>
                </a:cubicBezTo>
                <a:cubicBezTo>
                  <a:pt x="1695035" y="3020552"/>
                  <a:pt x="1689794" y="2878792"/>
                  <a:pt x="1683657" y="2786743"/>
                </a:cubicBezTo>
                <a:cubicBezTo>
                  <a:pt x="1688495" y="2651276"/>
                  <a:pt x="1685519" y="2515304"/>
                  <a:pt x="1698172" y="2380343"/>
                </a:cubicBezTo>
                <a:cubicBezTo>
                  <a:pt x="1700192" y="2358801"/>
                  <a:pt x="1719164" y="2342374"/>
                  <a:pt x="1727200" y="2322285"/>
                </a:cubicBezTo>
                <a:cubicBezTo>
                  <a:pt x="1813844" y="2105675"/>
                  <a:pt x="1674812" y="2400001"/>
                  <a:pt x="1814286" y="2090057"/>
                </a:cubicBezTo>
                <a:cubicBezTo>
                  <a:pt x="1836483" y="2040730"/>
                  <a:pt x="1843584" y="1977369"/>
                  <a:pt x="1886857" y="1944914"/>
                </a:cubicBezTo>
                <a:cubicBezTo>
                  <a:pt x="1925562" y="1915885"/>
                  <a:pt x="1961485" y="1882720"/>
                  <a:pt x="2002972" y="1857828"/>
                </a:cubicBezTo>
                <a:cubicBezTo>
                  <a:pt x="2034567" y="1838871"/>
                  <a:pt x="2071183" y="1829867"/>
                  <a:pt x="2104572" y="1814285"/>
                </a:cubicBezTo>
                <a:cubicBezTo>
                  <a:pt x="2297682" y="1724167"/>
                  <a:pt x="2225140" y="1736245"/>
                  <a:pt x="2510972" y="1625600"/>
                </a:cubicBezTo>
                <a:cubicBezTo>
                  <a:pt x="2562415" y="1605687"/>
                  <a:pt x="2618063" y="1598783"/>
                  <a:pt x="2670629" y="1582057"/>
                </a:cubicBezTo>
                <a:cubicBezTo>
                  <a:pt x="2724592" y="1564887"/>
                  <a:pt x="2776286" y="1541053"/>
                  <a:pt x="2830286" y="1524000"/>
                </a:cubicBezTo>
                <a:cubicBezTo>
                  <a:pt x="3207104" y="1405004"/>
                  <a:pt x="3099319" y="1425435"/>
                  <a:pt x="3323772" y="1393371"/>
                </a:cubicBezTo>
                <a:cubicBezTo>
                  <a:pt x="3517296" y="1398209"/>
                  <a:pt x="3711786" y="1387965"/>
                  <a:pt x="3904343" y="1407885"/>
                </a:cubicBezTo>
                <a:cubicBezTo>
                  <a:pt x="4104686" y="1428610"/>
                  <a:pt x="4117861" y="1461773"/>
                  <a:pt x="4252686" y="1524000"/>
                </a:cubicBezTo>
                <a:cubicBezTo>
                  <a:pt x="4409994" y="1596604"/>
                  <a:pt x="4356162" y="1552797"/>
                  <a:pt x="4557486" y="1683657"/>
                </a:cubicBezTo>
                <a:cubicBezTo>
                  <a:pt x="4589168" y="1704250"/>
                  <a:pt x="4616717" y="1730695"/>
                  <a:pt x="4644572" y="1756228"/>
                </a:cubicBezTo>
                <a:cubicBezTo>
                  <a:pt x="4768190" y="1869545"/>
                  <a:pt x="4744466" y="1868528"/>
                  <a:pt x="4876800" y="2032000"/>
                </a:cubicBezTo>
                <a:cubicBezTo>
                  <a:pt x="4909159" y="2071973"/>
                  <a:pt x="4949396" y="2105643"/>
                  <a:pt x="4978400" y="2148114"/>
                </a:cubicBezTo>
                <a:cubicBezTo>
                  <a:pt x="5085126" y="2304391"/>
                  <a:pt x="5156603" y="2486422"/>
                  <a:pt x="5283200" y="2627085"/>
                </a:cubicBezTo>
                <a:cubicBezTo>
                  <a:pt x="5388833" y="2744455"/>
                  <a:pt x="5445320" y="2797115"/>
                  <a:pt x="5529943" y="2931885"/>
                </a:cubicBezTo>
                <a:cubicBezTo>
                  <a:pt x="5625689" y="3084370"/>
                  <a:pt x="5714756" y="3240955"/>
                  <a:pt x="5805715" y="3396343"/>
                </a:cubicBezTo>
                <a:cubicBezTo>
                  <a:pt x="5830878" y="3439331"/>
                  <a:pt x="5857532" y="3481690"/>
                  <a:pt x="5878286" y="3526971"/>
                </a:cubicBezTo>
                <a:cubicBezTo>
                  <a:pt x="5931505" y="3643085"/>
                  <a:pt x="5980821" y="3761069"/>
                  <a:pt x="6037943" y="3875314"/>
                </a:cubicBezTo>
                <a:cubicBezTo>
                  <a:pt x="6057295" y="3914019"/>
                  <a:pt x="6080139" y="3951166"/>
                  <a:pt x="6096000" y="3991428"/>
                </a:cubicBezTo>
                <a:cubicBezTo>
                  <a:pt x="6143117" y="4111033"/>
                  <a:pt x="6226629" y="4354285"/>
                  <a:pt x="6226629" y="4354285"/>
                </a:cubicBezTo>
                <a:cubicBezTo>
                  <a:pt x="6221791" y="4455885"/>
                  <a:pt x="6219916" y="4557669"/>
                  <a:pt x="6212115" y="4659085"/>
                </a:cubicBezTo>
                <a:cubicBezTo>
                  <a:pt x="6210223" y="4683682"/>
                  <a:pt x="6205401" y="4708253"/>
                  <a:pt x="6197600" y="4731657"/>
                </a:cubicBezTo>
                <a:cubicBezTo>
                  <a:pt x="6185948" y="4766612"/>
                  <a:pt x="6166450" y="4798558"/>
                  <a:pt x="6154057" y="4833257"/>
                </a:cubicBezTo>
                <a:cubicBezTo>
                  <a:pt x="6142211" y="4866427"/>
                  <a:pt x="6140781" y="4903354"/>
                  <a:pt x="6125029" y="4934857"/>
                </a:cubicBezTo>
                <a:cubicBezTo>
                  <a:pt x="6111175" y="4962565"/>
                  <a:pt x="6082679" y="4980726"/>
                  <a:pt x="6066972" y="5007428"/>
                </a:cubicBezTo>
                <a:cubicBezTo>
                  <a:pt x="6034061" y="5063376"/>
                  <a:pt x="6019316" y="5130038"/>
                  <a:pt x="5979886" y="5181600"/>
                </a:cubicBezTo>
                <a:cubicBezTo>
                  <a:pt x="5954605" y="5214660"/>
                  <a:pt x="5909607" y="5226765"/>
                  <a:pt x="5878286" y="5254171"/>
                </a:cubicBezTo>
                <a:cubicBezTo>
                  <a:pt x="5793285" y="5328547"/>
                  <a:pt x="5725520" y="5423748"/>
                  <a:pt x="5631543" y="5486400"/>
                </a:cubicBezTo>
                <a:cubicBezTo>
                  <a:pt x="5415051" y="5630728"/>
                  <a:pt x="5482956" y="5595860"/>
                  <a:pt x="5225143" y="5718628"/>
                </a:cubicBezTo>
                <a:cubicBezTo>
                  <a:pt x="5201620" y="5729829"/>
                  <a:pt x="5177623" y="5740499"/>
                  <a:pt x="5152572" y="5747657"/>
                </a:cubicBezTo>
                <a:cubicBezTo>
                  <a:pt x="5109683" y="5759911"/>
                  <a:pt x="5065486" y="5767009"/>
                  <a:pt x="5021943" y="5776685"/>
                </a:cubicBezTo>
                <a:cubicBezTo>
                  <a:pt x="4365926" y="5699507"/>
                  <a:pt x="4490543" y="5751339"/>
                  <a:pt x="4122057" y="5646057"/>
                </a:cubicBezTo>
                <a:cubicBezTo>
                  <a:pt x="4073490" y="5632181"/>
                  <a:pt x="4023007" y="5623176"/>
                  <a:pt x="3976915" y="5602514"/>
                </a:cubicBezTo>
                <a:cubicBezTo>
                  <a:pt x="3882125" y="5560022"/>
                  <a:pt x="3792062" y="5507616"/>
                  <a:pt x="3701143" y="5457371"/>
                </a:cubicBezTo>
                <a:cubicBezTo>
                  <a:pt x="3513563" y="5353708"/>
                  <a:pt x="3148678" y="5146502"/>
                  <a:pt x="3033486" y="4992914"/>
                </a:cubicBezTo>
                <a:cubicBezTo>
                  <a:pt x="3004457" y="4954209"/>
                  <a:pt x="2976961" y="4914307"/>
                  <a:pt x="2946400" y="4876800"/>
                </a:cubicBezTo>
                <a:cubicBezTo>
                  <a:pt x="2870488" y="4783635"/>
                  <a:pt x="2784656" y="4698364"/>
                  <a:pt x="2714172" y="4601028"/>
                </a:cubicBezTo>
                <a:cubicBezTo>
                  <a:pt x="2682447" y="4557217"/>
                  <a:pt x="2668702" y="4502697"/>
                  <a:pt x="2641600" y="4455885"/>
                </a:cubicBezTo>
                <a:cubicBezTo>
                  <a:pt x="2453133" y="4130351"/>
                  <a:pt x="2663508" y="4574383"/>
                  <a:pt x="2452915" y="4093028"/>
                </a:cubicBezTo>
                <a:cubicBezTo>
                  <a:pt x="2443239" y="4044647"/>
                  <a:pt x="2434589" y="3996049"/>
                  <a:pt x="2423886" y="3947885"/>
                </a:cubicBezTo>
                <a:cubicBezTo>
                  <a:pt x="2405557" y="3865404"/>
                  <a:pt x="2380513" y="3784351"/>
                  <a:pt x="2365829" y="3701143"/>
                </a:cubicBezTo>
                <a:cubicBezTo>
                  <a:pt x="2351437" y="3619588"/>
                  <a:pt x="2346476" y="3536648"/>
                  <a:pt x="2336800" y="3454400"/>
                </a:cubicBezTo>
                <a:cubicBezTo>
                  <a:pt x="2342601" y="3329674"/>
                  <a:pt x="2320123" y="2929031"/>
                  <a:pt x="2394857" y="2714171"/>
                </a:cubicBezTo>
                <a:cubicBezTo>
                  <a:pt x="2420535" y="2640347"/>
                  <a:pt x="2443164" y="2564320"/>
                  <a:pt x="2481943" y="2496457"/>
                </a:cubicBezTo>
                <a:cubicBezTo>
                  <a:pt x="2521312" y="2427561"/>
                  <a:pt x="2574368" y="2367079"/>
                  <a:pt x="2627086" y="2307771"/>
                </a:cubicBezTo>
                <a:cubicBezTo>
                  <a:pt x="2690725" y="2236177"/>
                  <a:pt x="2761064" y="2170783"/>
                  <a:pt x="2830286" y="2104571"/>
                </a:cubicBezTo>
                <a:cubicBezTo>
                  <a:pt x="2878861" y="2058108"/>
                  <a:pt x="2994349" y="1952809"/>
                  <a:pt x="3062515" y="1915885"/>
                </a:cubicBezTo>
                <a:cubicBezTo>
                  <a:pt x="3142442" y="1872591"/>
                  <a:pt x="3225076" y="1834067"/>
                  <a:pt x="3309257" y="1799771"/>
                </a:cubicBezTo>
                <a:cubicBezTo>
                  <a:pt x="3356035" y="1780713"/>
                  <a:pt x="3404279" y="1762493"/>
                  <a:pt x="3454400" y="1756228"/>
                </a:cubicBezTo>
                <a:cubicBezTo>
                  <a:pt x="3560125" y="1743012"/>
                  <a:pt x="3667277" y="1746552"/>
                  <a:pt x="3773715" y="1741714"/>
                </a:cubicBezTo>
                <a:cubicBezTo>
                  <a:pt x="3928534" y="1746552"/>
                  <a:pt x="4084141" y="1739891"/>
                  <a:pt x="4238172" y="1756228"/>
                </a:cubicBezTo>
                <a:cubicBezTo>
                  <a:pt x="4545331" y="1788806"/>
                  <a:pt x="4734690" y="1834139"/>
                  <a:pt x="5007429" y="1930400"/>
                </a:cubicBezTo>
                <a:cubicBezTo>
                  <a:pt x="5081135" y="1956414"/>
                  <a:pt x="5155233" y="1982530"/>
                  <a:pt x="5225143" y="2017485"/>
                </a:cubicBezTo>
                <a:cubicBezTo>
                  <a:pt x="5406978" y="2108403"/>
                  <a:pt x="5678989" y="2242512"/>
                  <a:pt x="5849257" y="2394857"/>
                </a:cubicBezTo>
                <a:cubicBezTo>
                  <a:pt x="5887584" y="2429150"/>
                  <a:pt x="5919282" y="2470375"/>
                  <a:pt x="5950857" y="2510971"/>
                </a:cubicBezTo>
                <a:cubicBezTo>
                  <a:pt x="6020959" y="2601102"/>
                  <a:pt x="6092963" y="2690279"/>
                  <a:pt x="6154057" y="2786743"/>
                </a:cubicBezTo>
                <a:cubicBezTo>
                  <a:pt x="6185336" y="2836130"/>
                  <a:pt x="6204145" y="2892438"/>
                  <a:pt x="6226629" y="2946400"/>
                </a:cubicBezTo>
                <a:cubicBezTo>
                  <a:pt x="6276733" y="3066649"/>
                  <a:pt x="6323391" y="3188305"/>
                  <a:pt x="6371772" y="3309257"/>
                </a:cubicBezTo>
                <a:cubicBezTo>
                  <a:pt x="6381448" y="3367314"/>
                  <a:pt x="6388297" y="3425914"/>
                  <a:pt x="6400800" y="3483428"/>
                </a:cubicBezTo>
                <a:cubicBezTo>
                  <a:pt x="6412518" y="3537332"/>
                  <a:pt x="6436720" y="3588452"/>
                  <a:pt x="6444343" y="3643085"/>
                </a:cubicBezTo>
                <a:cubicBezTo>
                  <a:pt x="6465832" y="3797091"/>
                  <a:pt x="6487886" y="4107543"/>
                  <a:pt x="6487886" y="4107543"/>
                </a:cubicBezTo>
                <a:cubicBezTo>
                  <a:pt x="6468534" y="4238171"/>
                  <a:pt x="6455034" y="4369802"/>
                  <a:pt x="6429829" y="4499428"/>
                </a:cubicBezTo>
                <a:cubicBezTo>
                  <a:pt x="6421068" y="4544483"/>
                  <a:pt x="6402402" y="4587081"/>
                  <a:pt x="6386286" y="4630057"/>
                </a:cubicBezTo>
                <a:cubicBezTo>
                  <a:pt x="6358842" y="4703242"/>
                  <a:pt x="6332804" y="4777202"/>
                  <a:pt x="6299200" y="4847771"/>
                </a:cubicBezTo>
                <a:cubicBezTo>
                  <a:pt x="6284200" y="4879270"/>
                  <a:pt x="6261663" y="4906642"/>
                  <a:pt x="6241143" y="4934857"/>
                </a:cubicBezTo>
                <a:cubicBezTo>
                  <a:pt x="6194503" y="4998987"/>
                  <a:pt x="6134108" y="5067713"/>
                  <a:pt x="6066972" y="5109028"/>
                </a:cubicBezTo>
                <a:cubicBezTo>
                  <a:pt x="6045962" y="5121957"/>
                  <a:pt x="6018067" y="5116582"/>
                  <a:pt x="5994400" y="5123543"/>
                </a:cubicBezTo>
                <a:cubicBezTo>
                  <a:pt x="5935689" y="5140811"/>
                  <a:pt x="5878286" y="5162248"/>
                  <a:pt x="5820229" y="5181600"/>
                </a:cubicBezTo>
                <a:cubicBezTo>
                  <a:pt x="5579961" y="5153333"/>
                  <a:pt x="5537789" y="5160025"/>
                  <a:pt x="5297715" y="5080000"/>
                </a:cubicBezTo>
                <a:cubicBezTo>
                  <a:pt x="5110073" y="5017453"/>
                  <a:pt x="4878020" y="4838465"/>
                  <a:pt x="4746172" y="4746171"/>
                </a:cubicBezTo>
                <a:cubicBezTo>
                  <a:pt x="4632812" y="4666819"/>
                  <a:pt x="4518644" y="4588012"/>
                  <a:pt x="4412343" y="4499428"/>
                </a:cubicBezTo>
                <a:cubicBezTo>
                  <a:pt x="4372409" y="4466149"/>
                  <a:pt x="4122189" y="4270993"/>
                  <a:pt x="4049486" y="4180114"/>
                </a:cubicBezTo>
                <a:cubicBezTo>
                  <a:pt x="4001699" y="4120380"/>
                  <a:pt x="3956810" y="4057846"/>
                  <a:pt x="3918857" y="3991428"/>
                </a:cubicBezTo>
                <a:cubicBezTo>
                  <a:pt x="3898348" y="3955538"/>
                  <a:pt x="3888753" y="3914405"/>
                  <a:pt x="3875315" y="3875314"/>
                </a:cubicBezTo>
                <a:cubicBezTo>
                  <a:pt x="3835527" y="3759566"/>
                  <a:pt x="3808910" y="3638817"/>
                  <a:pt x="3759200" y="3526971"/>
                </a:cubicBezTo>
                <a:cubicBezTo>
                  <a:pt x="3739848" y="3483428"/>
                  <a:pt x="3716211" y="3441547"/>
                  <a:pt x="3701143" y="3396343"/>
                </a:cubicBezTo>
                <a:cubicBezTo>
                  <a:pt x="3660884" y="3275567"/>
                  <a:pt x="3649882" y="3212608"/>
                  <a:pt x="3628572" y="3106057"/>
                </a:cubicBezTo>
                <a:cubicBezTo>
                  <a:pt x="3636441" y="2925076"/>
                  <a:pt x="3594747" y="2837959"/>
                  <a:pt x="3672115" y="2714171"/>
                </a:cubicBezTo>
                <a:cubicBezTo>
                  <a:pt x="3684936" y="2693658"/>
                  <a:pt x="3695973" y="2670174"/>
                  <a:pt x="3715657" y="2656114"/>
                </a:cubicBezTo>
                <a:cubicBezTo>
                  <a:pt x="3731890" y="2644519"/>
                  <a:pt x="3754362" y="2646438"/>
                  <a:pt x="3773715" y="2641600"/>
                </a:cubicBezTo>
                <a:cubicBezTo>
                  <a:pt x="3956864" y="2664493"/>
                  <a:pt x="3841647" y="2629993"/>
                  <a:pt x="4020457" y="2757714"/>
                </a:cubicBezTo>
                <a:cubicBezTo>
                  <a:pt x="4088190" y="2806095"/>
                  <a:pt x="4158961" y="2850484"/>
                  <a:pt x="4223657" y="2902857"/>
                </a:cubicBezTo>
                <a:cubicBezTo>
                  <a:pt x="4260883" y="2932992"/>
                  <a:pt x="4292893" y="2969151"/>
                  <a:pt x="4325257" y="3004457"/>
                </a:cubicBezTo>
                <a:cubicBezTo>
                  <a:pt x="4495670" y="3190362"/>
                  <a:pt x="4521215" y="3207682"/>
                  <a:pt x="4630057" y="3381828"/>
                </a:cubicBezTo>
                <a:cubicBezTo>
                  <a:pt x="4650730" y="3414905"/>
                  <a:pt x="4671506" y="3448135"/>
                  <a:pt x="4688115" y="3483428"/>
                </a:cubicBezTo>
                <a:cubicBezTo>
                  <a:pt x="4710302" y="3530576"/>
                  <a:pt x="4726820" y="3580190"/>
                  <a:pt x="4746172" y="3628571"/>
                </a:cubicBezTo>
                <a:cubicBezTo>
                  <a:pt x="4740351" y="3663496"/>
                  <a:pt x="4726833" y="3821109"/>
                  <a:pt x="4688115" y="3875314"/>
                </a:cubicBezTo>
                <a:cubicBezTo>
                  <a:pt x="4677976" y="3889509"/>
                  <a:pt x="4657817" y="3892990"/>
                  <a:pt x="4644572" y="3904343"/>
                </a:cubicBezTo>
                <a:cubicBezTo>
                  <a:pt x="4571454" y="3967016"/>
                  <a:pt x="4605127" y="3972775"/>
                  <a:pt x="4499429" y="3991428"/>
                </a:cubicBezTo>
                <a:cubicBezTo>
                  <a:pt x="4446804" y="4000715"/>
                  <a:pt x="4392991" y="4001105"/>
                  <a:pt x="4339772" y="4005943"/>
                </a:cubicBezTo>
                <a:cubicBezTo>
                  <a:pt x="4223658" y="3976914"/>
                  <a:pt x="4105610" y="3954743"/>
                  <a:pt x="3991429" y="3918857"/>
                </a:cubicBezTo>
                <a:cubicBezTo>
                  <a:pt x="3853040" y="3875363"/>
                  <a:pt x="3599094" y="3706333"/>
                  <a:pt x="3512457" y="3657600"/>
                </a:cubicBezTo>
                <a:cubicBezTo>
                  <a:pt x="3478367" y="3638425"/>
                  <a:pt x="3271307" y="3541612"/>
                  <a:pt x="3236686" y="3512457"/>
                </a:cubicBezTo>
                <a:cubicBezTo>
                  <a:pt x="3106901" y="3403165"/>
                  <a:pt x="3106926" y="3383567"/>
                  <a:pt x="3048000" y="3265714"/>
                </a:cubicBezTo>
                <a:cubicBezTo>
                  <a:pt x="3043162" y="3222171"/>
                  <a:pt x="3033486" y="3178896"/>
                  <a:pt x="3033486" y="3135085"/>
                </a:cubicBezTo>
                <a:cubicBezTo>
                  <a:pt x="3033486" y="3076827"/>
                  <a:pt x="3036575" y="3018041"/>
                  <a:pt x="3048000" y="2960914"/>
                </a:cubicBezTo>
                <a:cubicBezTo>
                  <a:pt x="3055889" y="2921469"/>
                  <a:pt x="3154824" y="2851557"/>
                  <a:pt x="3164115" y="2844800"/>
                </a:cubicBezTo>
                <a:cubicBezTo>
                  <a:pt x="3290875" y="2752611"/>
                  <a:pt x="3356866" y="2779406"/>
                  <a:pt x="3556000" y="2743200"/>
                </a:cubicBezTo>
                <a:lnTo>
                  <a:pt x="4151086" y="2757714"/>
                </a:lnTo>
                <a:cubicBezTo>
                  <a:pt x="4250808" y="2761477"/>
                  <a:pt x="4372822" y="2773378"/>
                  <a:pt x="4470400" y="2801257"/>
                </a:cubicBezTo>
                <a:cubicBezTo>
                  <a:pt x="4584941" y="2833983"/>
                  <a:pt x="4604415" y="2846493"/>
                  <a:pt x="4688115" y="2888343"/>
                </a:cubicBezTo>
                <a:cubicBezTo>
                  <a:pt x="4712305" y="2922210"/>
                  <a:pt x="4739715" y="2953994"/>
                  <a:pt x="4760686" y="2989943"/>
                </a:cubicBezTo>
                <a:cubicBezTo>
                  <a:pt x="4773814" y="3012448"/>
                  <a:pt x="4782742" y="3037411"/>
                  <a:pt x="4789715" y="3062514"/>
                </a:cubicBezTo>
                <a:cubicBezTo>
                  <a:pt x="4824544" y="3187899"/>
                  <a:pt x="4829634" y="3229464"/>
                  <a:pt x="4847772" y="3338285"/>
                </a:cubicBezTo>
                <a:cubicBezTo>
                  <a:pt x="4838096" y="3435047"/>
                  <a:pt x="4851450" y="3536992"/>
                  <a:pt x="4818743" y="3628571"/>
                </a:cubicBezTo>
                <a:cubicBezTo>
                  <a:pt x="4800333" y="3680119"/>
                  <a:pt x="4742850" y="3707558"/>
                  <a:pt x="4702629" y="3744685"/>
                </a:cubicBezTo>
                <a:cubicBezTo>
                  <a:pt x="4610829" y="3829423"/>
                  <a:pt x="4506236" y="3877883"/>
                  <a:pt x="4383315" y="3918857"/>
                </a:cubicBezTo>
                <a:cubicBezTo>
                  <a:pt x="4337188" y="3934233"/>
                  <a:pt x="4286553" y="3928533"/>
                  <a:pt x="4238172" y="3933371"/>
                </a:cubicBezTo>
                <a:cubicBezTo>
                  <a:pt x="4064000" y="3923695"/>
                  <a:pt x="3888804" y="3925545"/>
                  <a:pt x="3715657" y="3904343"/>
                </a:cubicBezTo>
                <a:cubicBezTo>
                  <a:pt x="3650340" y="3896345"/>
                  <a:pt x="3587105" y="3873011"/>
                  <a:pt x="3526972" y="3846285"/>
                </a:cubicBezTo>
                <a:cubicBezTo>
                  <a:pt x="3416634" y="3797246"/>
                  <a:pt x="3158599" y="3661942"/>
                  <a:pt x="3033486" y="3570514"/>
                </a:cubicBezTo>
                <a:cubicBezTo>
                  <a:pt x="2958450" y="3515680"/>
                  <a:pt x="2888343" y="3454400"/>
                  <a:pt x="2815772" y="3396343"/>
                </a:cubicBezTo>
                <a:cubicBezTo>
                  <a:pt x="2808926" y="3375807"/>
                  <a:pt x="2786743" y="3312971"/>
                  <a:pt x="2786743" y="3294743"/>
                </a:cubicBezTo>
                <a:cubicBezTo>
                  <a:pt x="2786743" y="3192039"/>
                  <a:pt x="2825786" y="3118790"/>
                  <a:pt x="2888343" y="3033485"/>
                </a:cubicBezTo>
                <a:cubicBezTo>
                  <a:pt x="2906663" y="3008503"/>
                  <a:pt x="2935606" y="2993293"/>
                  <a:pt x="2960915" y="2975428"/>
                </a:cubicBezTo>
                <a:cubicBezTo>
                  <a:pt x="3017920" y="2935190"/>
                  <a:pt x="3073340" y="2891812"/>
                  <a:pt x="3135086" y="2859314"/>
                </a:cubicBezTo>
                <a:cubicBezTo>
                  <a:pt x="3166254" y="2842909"/>
                  <a:pt x="3202098" y="2836937"/>
                  <a:pt x="3236686" y="2830285"/>
                </a:cubicBezTo>
                <a:cubicBezTo>
                  <a:pt x="3328074" y="2812710"/>
                  <a:pt x="3420113" y="2798286"/>
                  <a:pt x="3512457" y="2786743"/>
                </a:cubicBezTo>
                <a:cubicBezTo>
                  <a:pt x="3575051" y="2778919"/>
                  <a:pt x="3638248" y="2777066"/>
                  <a:pt x="3701143" y="2772228"/>
                </a:cubicBezTo>
                <a:cubicBezTo>
                  <a:pt x="4041484" y="2792248"/>
                  <a:pt x="4174151" y="2775591"/>
                  <a:pt x="4470400" y="2859314"/>
                </a:cubicBezTo>
                <a:cubicBezTo>
                  <a:pt x="4606921" y="2897896"/>
                  <a:pt x="4844521" y="2952261"/>
                  <a:pt x="4978400" y="3062514"/>
                </a:cubicBezTo>
                <a:cubicBezTo>
                  <a:pt x="5025935" y="3101660"/>
                  <a:pt x="5068954" y="3146389"/>
                  <a:pt x="5109029" y="3193143"/>
                </a:cubicBezTo>
                <a:cubicBezTo>
                  <a:pt x="5127388" y="3214562"/>
                  <a:pt x="5140898" y="3240032"/>
                  <a:pt x="5152572" y="3265714"/>
                </a:cubicBezTo>
                <a:cubicBezTo>
                  <a:pt x="5184449" y="3335845"/>
                  <a:pt x="5196162" y="3425610"/>
                  <a:pt x="5210629" y="3497943"/>
                </a:cubicBezTo>
                <a:cubicBezTo>
                  <a:pt x="5196115" y="3541486"/>
                  <a:pt x="5188561" y="3588007"/>
                  <a:pt x="5167086" y="3628571"/>
                </a:cubicBezTo>
                <a:cubicBezTo>
                  <a:pt x="5144449" y="3671329"/>
                  <a:pt x="5110637" y="3707240"/>
                  <a:pt x="5080000" y="3744685"/>
                </a:cubicBezTo>
                <a:cubicBezTo>
                  <a:pt x="5067002" y="3760572"/>
                  <a:pt x="5054058" y="3777667"/>
                  <a:pt x="5036457" y="3788228"/>
                </a:cubicBezTo>
                <a:cubicBezTo>
                  <a:pt x="4995149" y="3813013"/>
                  <a:pt x="4938939" y="3830410"/>
                  <a:pt x="4891315" y="3846285"/>
                </a:cubicBezTo>
                <a:cubicBezTo>
                  <a:pt x="4828420" y="3841447"/>
                  <a:pt x="4763439" y="3848546"/>
                  <a:pt x="4702629" y="3831771"/>
                </a:cubicBezTo>
                <a:cubicBezTo>
                  <a:pt x="4501955" y="3776413"/>
                  <a:pt x="4504832" y="3748288"/>
                  <a:pt x="4368800" y="3657600"/>
                </a:cubicBezTo>
                <a:cubicBezTo>
                  <a:pt x="4330823" y="3632282"/>
                  <a:pt x="4288327" y="3613541"/>
                  <a:pt x="4252686" y="3585028"/>
                </a:cubicBezTo>
                <a:cubicBezTo>
                  <a:pt x="4191186" y="3535828"/>
                  <a:pt x="4132681" y="3482546"/>
                  <a:pt x="4078515" y="3425371"/>
                </a:cubicBezTo>
                <a:cubicBezTo>
                  <a:pt x="4045241" y="3390249"/>
                  <a:pt x="4018684" y="3349231"/>
                  <a:pt x="3991429" y="3309257"/>
                </a:cubicBezTo>
                <a:cubicBezTo>
                  <a:pt x="3867946" y="3128150"/>
                  <a:pt x="3886856" y="3158170"/>
                  <a:pt x="3817257" y="3018971"/>
                </a:cubicBezTo>
                <a:cubicBezTo>
                  <a:pt x="3807581" y="2970590"/>
                  <a:pt x="3788229" y="2923167"/>
                  <a:pt x="3788229" y="2873828"/>
                </a:cubicBezTo>
                <a:cubicBezTo>
                  <a:pt x="3788229" y="2810193"/>
                  <a:pt x="3756436" y="2666429"/>
                  <a:pt x="3817257" y="2685143"/>
                </a:cubicBezTo>
                <a:cubicBezTo>
                  <a:pt x="3853599" y="2696325"/>
                  <a:pt x="3985849" y="2953660"/>
                  <a:pt x="4034972" y="3033485"/>
                </a:cubicBezTo>
                <a:cubicBezTo>
                  <a:pt x="4053257" y="3063198"/>
                  <a:pt x="4076611" y="3089787"/>
                  <a:pt x="4093029" y="3120571"/>
                </a:cubicBezTo>
                <a:cubicBezTo>
                  <a:pt x="4115452" y="3162615"/>
                  <a:pt x="4131734" y="3207657"/>
                  <a:pt x="4151086" y="3251200"/>
                </a:cubicBezTo>
                <a:cubicBezTo>
                  <a:pt x="4141410" y="3289905"/>
                  <a:pt x="4156518" y="3347212"/>
                  <a:pt x="4122057" y="3367314"/>
                </a:cubicBezTo>
                <a:cubicBezTo>
                  <a:pt x="3999447" y="3438837"/>
                  <a:pt x="3972570" y="3342945"/>
                  <a:pt x="3933372" y="3280228"/>
                </a:cubicBezTo>
                <a:cubicBezTo>
                  <a:pt x="3924127" y="3265435"/>
                  <a:pt x="3914019" y="3251199"/>
                  <a:pt x="3904343" y="3236685"/>
                </a:cubicBezTo>
                <a:cubicBezTo>
                  <a:pt x="3871035" y="3103451"/>
                  <a:pt x="3912903" y="3232220"/>
                  <a:pt x="3860800" y="3294743"/>
                </a:cubicBezTo>
                <a:cubicBezTo>
                  <a:pt x="3849633" y="3308144"/>
                  <a:pt x="3831771" y="3275390"/>
                  <a:pt x="3817257" y="3265714"/>
                </a:cubicBezTo>
                <a:cubicBezTo>
                  <a:pt x="3807581" y="3251200"/>
                  <a:pt x="3784808" y="3239276"/>
                  <a:pt x="3788229" y="3222171"/>
                </a:cubicBezTo>
                <a:cubicBezTo>
                  <a:pt x="3796719" y="3179725"/>
                  <a:pt x="3890850" y="3193143"/>
                  <a:pt x="3904343" y="3193143"/>
                </a:cubicBezTo>
              </a:path>
            </a:pathLst>
          </a:custGeom>
          <a:ln w="603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Zanos</a:t>
            </a:r>
            <a:endParaRPr lang="sl-SI" dirty="0"/>
          </a:p>
        </p:txBody>
      </p:sp>
      <p:sp>
        <p:nvSpPr>
          <p:cNvPr id="3" name="Content Placeholder 2"/>
          <p:cNvSpPr>
            <a:spLocks noGrp="1"/>
          </p:cNvSpPr>
          <p:nvPr>
            <p:ph idx="1"/>
          </p:nvPr>
        </p:nvSpPr>
        <p:spPr>
          <a:xfrm>
            <a:off x="457200" y="1600200"/>
            <a:ext cx="8229600" cy="4997152"/>
          </a:xfrm>
        </p:spPr>
        <p:txBody>
          <a:bodyPr>
            <a:normAutofit lnSpcReduction="10000"/>
          </a:bodyPr>
          <a:lstStyle/>
          <a:p>
            <a:r>
              <a:rPr lang="sl-SI" dirty="0" smtClean="0"/>
              <a:t>Pozitivna energija, spontanost, radost, prevzetost</a:t>
            </a:r>
          </a:p>
          <a:p>
            <a:r>
              <a:rPr lang="sl-SI" dirty="0" smtClean="0"/>
              <a:t>Notranja motivacija</a:t>
            </a:r>
          </a:p>
          <a:p>
            <a:r>
              <a:rPr lang="sl-SI" dirty="0" smtClean="0"/>
              <a:t>Zlivanje z nalogo, ki jo označuje izjemna koncentracija</a:t>
            </a:r>
          </a:p>
          <a:p>
            <a:r>
              <a:rPr lang="sl-SI" dirty="0" smtClean="0"/>
              <a:t>Izguba zavedanja za prostor</a:t>
            </a:r>
            <a:r>
              <a:rPr lang="sl-SI" baseline="0" dirty="0" smtClean="0"/>
              <a:t> in čas</a:t>
            </a:r>
          </a:p>
          <a:p>
            <a:r>
              <a:rPr lang="sl-SI" baseline="0" dirty="0" smtClean="0"/>
              <a:t>Občutek nadzora</a:t>
            </a:r>
          </a:p>
          <a:p>
            <a:r>
              <a:rPr lang="sl-SI" dirty="0"/>
              <a:t>R</a:t>
            </a:r>
            <a:r>
              <a:rPr lang="sl-SI" baseline="0" dirty="0" smtClean="0"/>
              <a:t>avno pravi </a:t>
            </a:r>
            <a:r>
              <a:rPr lang="sl-SI" baseline="0" dirty="0" smtClean="0"/>
              <a:t>izziv</a:t>
            </a:r>
          </a:p>
          <a:p>
            <a:r>
              <a:rPr lang="sl-SI" dirty="0" smtClean="0"/>
              <a:t>Eustres</a:t>
            </a:r>
          </a:p>
          <a:p>
            <a:pPr>
              <a:buNone/>
            </a:pPr>
            <a:endParaRPr lang="sl-SI" baseline="0" dirty="0" smtClean="0"/>
          </a:p>
          <a:p>
            <a:endParaRPr lang="sl-SI" dirty="0" smtClean="0"/>
          </a:p>
          <a:p>
            <a:endParaRPr lang="sl-SI" baseline="0" dirty="0" smtClean="0"/>
          </a:p>
          <a:p>
            <a:endParaRPr lang="sl-SI" baseline="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1"/>
          <a:ext cx="9144000" cy="6857999"/>
        </p:xfrm>
        <a:graphic>
          <a:graphicData uri="http://schemas.openxmlformats.org/drawingml/2006/table">
            <a:tbl>
              <a:tblPr firstRow="1" bandRow="1">
                <a:tableStyleId>{5C22544A-7EE6-4342-B048-85BDC9FD1C3A}</a:tableStyleId>
              </a:tblPr>
              <a:tblGrid>
                <a:gridCol w="1187624"/>
                <a:gridCol w="1224136"/>
                <a:gridCol w="3384376"/>
                <a:gridCol w="3347864"/>
              </a:tblGrid>
              <a:tr h="2644574">
                <a:tc rowSpan="2">
                  <a:txBody>
                    <a:bodyPr/>
                    <a:lstStyle/>
                    <a:p>
                      <a:pPr algn="ctr"/>
                      <a:endParaRPr lang="sl-SI" sz="2400" b="1" dirty="0" smtClean="0">
                        <a:solidFill>
                          <a:schemeClr val="bg1"/>
                        </a:solidFill>
                      </a:endParaRPr>
                    </a:p>
                    <a:p>
                      <a:pPr algn="ctr"/>
                      <a:endParaRPr lang="sl-SI" sz="2400" b="1" dirty="0" smtClean="0">
                        <a:solidFill>
                          <a:schemeClr val="bg1"/>
                        </a:solidFill>
                      </a:endParaRPr>
                    </a:p>
                    <a:p>
                      <a:pPr algn="ctr"/>
                      <a:endParaRPr lang="sl-SI" sz="2400" b="1" dirty="0" smtClean="0">
                        <a:solidFill>
                          <a:schemeClr val="bg1"/>
                        </a:solidFill>
                      </a:endParaRPr>
                    </a:p>
                    <a:p>
                      <a:pPr algn="ctr"/>
                      <a:endParaRPr lang="sl-SI" sz="2400" b="1" dirty="0" smtClean="0">
                        <a:solidFill>
                          <a:schemeClr val="bg1"/>
                        </a:solidFill>
                      </a:endParaRPr>
                    </a:p>
                    <a:p>
                      <a:pPr algn="ctr"/>
                      <a:endParaRPr lang="sl-SI" sz="2400" b="1" dirty="0" smtClean="0">
                        <a:solidFill>
                          <a:schemeClr val="bg1"/>
                        </a:solidFill>
                      </a:endParaRPr>
                    </a:p>
                    <a:p>
                      <a:pPr algn="ctr"/>
                      <a:endParaRPr lang="sl-SI" sz="2400" b="1" dirty="0" smtClean="0">
                        <a:solidFill>
                          <a:schemeClr val="bg1"/>
                        </a:solidFill>
                      </a:endParaRPr>
                    </a:p>
                    <a:p>
                      <a:pPr algn="ctr"/>
                      <a:r>
                        <a:rPr lang="sl-SI" sz="2400" b="1" dirty="0" smtClean="0">
                          <a:solidFill>
                            <a:schemeClr val="bg1"/>
                          </a:solidFill>
                        </a:rPr>
                        <a:t>NIVO IZZIVA</a:t>
                      </a:r>
                      <a:endParaRPr lang="sl-SI" sz="2400" b="1" dirty="0">
                        <a:solidFill>
                          <a:schemeClr val="bg1"/>
                        </a:solidFill>
                      </a:endParaRPr>
                    </a:p>
                  </a:txBody>
                  <a:tcPr>
                    <a:lnR w="12700" cap="flat" cmpd="sng" algn="ctr">
                      <a:solidFill>
                        <a:schemeClr val="tx1"/>
                      </a:solidFill>
                      <a:prstDash val="solid"/>
                      <a:round/>
                      <a:headEnd type="none" w="med" len="med"/>
                      <a:tailEnd type="none" w="med" len="med"/>
                    </a:lnR>
                    <a:solidFill>
                      <a:schemeClr val="tx1"/>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sl-SI" sz="2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sl-SI" sz="2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sl-SI" sz="2400" b="1" dirty="0" smtClean="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sl-SI" sz="2400" b="1" dirty="0" smtClean="0">
                          <a:solidFill>
                            <a:schemeClr val="bg1"/>
                          </a:solidFill>
                        </a:rPr>
                        <a:t>Visok</a:t>
                      </a:r>
                    </a:p>
                    <a:p>
                      <a:pPr algn="ctr"/>
                      <a:endParaRPr lang="sl-SI" sz="2400" b="1" dirty="0" smtClean="0">
                        <a:solidFill>
                          <a:schemeClr val="bg1"/>
                        </a:solidFill>
                      </a:endParaRPr>
                    </a:p>
                    <a:p>
                      <a:pPr algn="ctr"/>
                      <a:endParaRPr lang="sl-SI" sz="2400" b="1" dirty="0" smtClean="0">
                        <a:solidFill>
                          <a:schemeClr val="bg1"/>
                        </a:solidFill>
                      </a:endParaRPr>
                    </a:p>
                    <a:p>
                      <a:pPr algn="ctr"/>
                      <a:endParaRPr lang="sl-SI" sz="2400" b="1" dirty="0" smtClean="0">
                        <a:solidFill>
                          <a:schemeClr val="bg1"/>
                        </a:solidFill>
                      </a:endParaRPr>
                    </a:p>
                    <a:p>
                      <a:pPr algn="ctr"/>
                      <a:endParaRPr lang="sl-SI" sz="2400" b="1" dirty="0" smtClean="0">
                        <a:solidFill>
                          <a:schemeClr val="bg1"/>
                        </a:solidFill>
                      </a:endParaRPr>
                    </a:p>
                    <a:p>
                      <a:pPr algn="ctr"/>
                      <a:endParaRPr lang="sl-SI" sz="2400" b="1" dirty="0" smtClean="0">
                        <a:solidFill>
                          <a:schemeClr val="bg1"/>
                        </a:solidFill>
                      </a:endParaRPr>
                    </a:p>
                    <a:p>
                      <a:pPr algn="ctr"/>
                      <a:endParaRPr lang="sl-SI" sz="2400" b="1" dirty="0" smtClean="0">
                        <a:solidFill>
                          <a:schemeClr val="bg1"/>
                        </a:solidFill>
                      </a:endParaRPr>
                    </a:p>
                    <a:p>
                      <a:pPr algn="ctr"/>
                      <a:r>
                        <a:rPr lang="sl-SI" sz="2400" b="1" dirty="0" smtClean="0">
                          <a:solidFill>
                            <a:schemeClr val="bg1"/>
                          </a:solidFill>
                        </a:rPr>
                        <a:t>Nizek</a:t>
                      </a:r>
                      <a:endParaRPr lang="sl-SI" sz="2400" b="1" dirty="0">
                        <a:solidFill>
                          <a:schemeClr val="bg1"/>
                        </a:solidFill>
                      </a:endParaRPr>
                    </a:p>
                  </a:txBody>
                  <a:tcPr>
                    <a:lnL w="12700" cap="flat" cmpd="sng" algn="ctr">
                      <a:solidFill>
                        <a:schemeClr val="tx1"/>
                      </a:solidFill>
                      <a:prstDash val="solid"/>
                      <a:round/>
                      <a:headEnd type="none" w="med" len="med"/>
                      <a:tailEnd type="none" w="med" len="med"/>
                    </a:lnL>
                    <a:solidFill>
                      <a:schemeClr val="tx1"/>
                    </a:solidFill>
                  </a:tcPr>
                </a:tc>
                <a:tc>
                  <a:txBody>
                    <a:bodyPr/>
                    <a:lstStyle/>
                    <a:p>
                      <a:pPr algn="ctr"/>
                      <a:r>
                        <a:rPr lang="sl-SI" sz="2400" b="1" dirty="0" smtClean="0">
                          <a:solidFill>
                            <a:schemeClr val="bg1"/>
                          </a:solidFill>
                        </a:rPr>
                        <a:t>TESNOBA</a:t>
                      </a:r>
                      <a:endParaRPr lang="sl-SI" sz="2400" b="1" dirty="0">
                        <a:solidFill>
                          <a:schemeClr val="bg1"/>
                        </a:solidFill>
                      </a:endParaRPr>
                    </a:p>
                  </a:txBody>
                  <a:tcPr anchor="ctr">
                    <a:solidFill>
                      <a:srgbClr val="FF0000"/>
                    </a:solidFill>
                  </a:tcPr>
                </a:tc>
                <a:tc>
                  <a:txBody>
                    <a:bodyPr/>
                    <a:lstStyle/>
                    <a:p>
                      <a:pPr algn="ctr"/>
                      <a:r>
                        <a:rPr lang="sl-SI" sz="2400" b="1" dirty="0" smtClean="0">
                          <a:solidFill>
                            <a:schemeClr val="bg1"/>
                          </a:solidFill>
                        </a:rPr>
                        <a:t>ZANOS</a:t>
                      </a:r>
                      <a:endParaRPr lang="sl-SI" sz="2400" b="1" dirty="0">
                        <a:solidFill>
                          <a:schemeClr val="bg1"/>
                        </a:solidFill>
                      </a:endParaRPr>
                    </a:p>
                  </a:txBody>
                  <a:tcPr anchor="ctr">
                    <a:solidFill>
                      <a:srgbClr val="FFC000"/>
                    </a:solidFill>
                  </a:tcPr>
                </a:tc>
              </a:tr>
              <a:tr h="2709640">
                <a:tc vMerge="1">
                  <a:txBody>
                    <a:bodyPr/>
                    <a:lstStyle/>
                    <a:p>
                      <a:endParaRPr lang="sl-SI" dirty="0"/>
                    </a:p>
                  </a:txBody>
                  <a:tcPr/>
                </a:tc>
                <a:tc vMerge="1">
                  <a:txBody>
                    <a:bodyPr/>
                    <a:lstStyle/>
                    <a:p>
                      <a:endParaRPr lang="sl-SI"/>
                    </a:p>
                  </a:txBody>
                  <a:tcPr/>
                </a:tc>
                <a:tc>
                  <a:txBody>
                    <a:bodyPr/>
                    <a:lstStyle/>
                    <a:p>
                      <a:pPr algn="ctr"/>
                      <a:r>
                        <a:rPr lang="sl-SI" sz="2400" b="1" dirty="0" smtClean="0">
                          <a:solidFill>
                            <a:schemeClr val="bg1"/>
                          </a:solidFill>
                        </a:rPr>
                        <a:t>APATIJA</a:t>
                      </a:r>
                      <a:endParaRPr lang="sl-SI" sz="2400" b="1" dirty="0">
                        <a:solidFill>
                          <a:schemeClr val="bg1"/>
                        </a:solidFill>
                      </a:endParaRPr>
                    </a:p>
                  </a:txBody>
                  <a:tcPr anchor="ctr">
                    <a:solidFill>
                      <a:srgbClr val="9D9D61"/>
                    </a:solidFill>
                  </a:tcPr>
                </a:tc>
                <a:tc>
                  <a:txBody>
                    <a:bodyPr/>
                    <a:lstStyle/>
                    <a:p>
                      <a:pPr algn="ctr"/>
                      <a:r>
                        <a:rPr lang="sl-SI" sz="2400" b="1" dirty="0" smtClean="0">
                          <a:solidFill>
                            <a:schemeClr val="bg1"/>
                          </a:solidFill>
                        </a:rPr>
                        <a:t>DOLGOČASJE</a:t>
                      </a:r>
                      <a:endParaRPr lang="sl-SI" sz="2400" b="1" dirty="0">
                        <a:solidFill>
                          <a:schemeClr val="bg1"/>
                        </a:solidFill>
                      </a:endParaRPr>
                    </a:p>
                  </a:txBody>
                  <a:tcPr anchor="ctr">
                    <a:solidFill>
                      <a:schemeClr val="bg1">
                        <a:lumMod val="85000"/>
                      </a:schemeClr>
                    </a:solidFill>
                  </a:tcPr>
                </a:tc>
              </a:tr>
              <a:tr h="1503785">
                <a:tc gridSpan="2">
                  <a:txBody>
                    <a:bodyPr/>
                    <a:lstStyle/>
                    <a:p>
                      <a:endParaRPr lang="sl-SI" b="1">
                        <a:solidFill>
                          <a:schemeClr val="bg1"/>
                        </a:solidFill>
                      </a:endParaRPr>
                    </a:p>
                  </a:txBody>
                  <a:tcPr>
                    <a:solidFill>
                      <a:schemeClr val="tx1"/>
                    </a:solidFill>
                  </a:tcPr>
                </a:tc>
                <a:tc hMerge="1">
                  <a:txBody>
                    <a:bodyPr/>
                    <a:lstStyle/>
                    <a:p>
                      <a:endParaRPr lang="sl-SI"/>
                    </a:p>
                  </a:txBody>
                  <a:tcPr/>
                </a:tc>
                <a:tc gridSpan="2">
                  <a:txBody>
                    <a:bodyPr/>
                    <a:lstStyle/>
                    <a:p>
                      <a:pPr algn="ctr"/>
                      <a:r>
                        <a:rPr lang="sl-SI" sz="2400" b="1" dirty="0" smtClean="0">
                          <a:solidFill>
                            <a:schemeClr val="bg1"/>
                          </a:solidFill>
                        </a:rPr>
                        <a:t>NIVO </a:t>
                      </a:r>
                      <a:r>
                        <a:rPr lang="sl-SI" sz="2400" b="1" baseline="0" dirty="0" smtClean="0">
                          <a:solidFill>
                            <a:schemeClr val="bg1"/>
                          </a:solidFill>
                        </a:rPr>
                        <a:t> VEŠČIN</a:t>
                      </a:r>
                    </a:p>
                    <a:p>
                      <a:pPr algn="l"/>
                      <a:r>
                        <a:rPr lang="sl-SI" sz="2400" b="1" baseline="0" dirty="0" smtClean="0">
                          <a:solidFill>
                            <a:schemeClr val="bg1"/>
                          </a:solidFill>
                        </a:rPr>
                        <a:t>              Nizek                                                 Visok</a:t>
                      </a:r>
                    </a:p>
                  </a:txBody>
                  <a:tcPr>
                    <a:solidFill>
                      <a:schemeClr val="tx1"/>
                    </a:solidFill>
                  </a:tcPr>
                </a:tc>
                <a:tc hMerge="1">
                  <a:txBody>
                    <a:bodyPr/>
                    <a:lstStyle/>
                    <a:p>
                      <a:endParaRPr lang="sl-SI"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g8SERESExQSEhEVFxUTGBITFxAUFRUQGRkWGBUYFhYYGyYeGBkjHRUXHy8hJCgrLCwvFx4yNTAtNiYrLSkBCQoKDgwOGg8PGiwlHyQsLzQrLDIvLTUpLCosKSwsLCo1LS0sLCkqLCksLCwxKiksKSwsLCw1LCksLCo0KSo0LP/AABEIALcBEwMBIgACEQEDEQH/xAAcAAEAAgMBAQEAAAAAAAAAAAAABAUCBgcDAQj/xABEEAACAgEDAgQCBAoIBQUBAAABAgMRAAQSIQUTIjFBUQZhFBYycQcjQlJTYoGRk7EVJDNUcqHR0nOSs8HCQ4KisvGj/8QAGQEBAAMBAQAAAAAAAAAAAAAAAAECAwQF/8QAJBEBAAICAwEAAAcBAAAAAAAAAAECAxEEEjEhBRNBYXGR4RT/2gAMAwEAAhEDEQA/AO44xjAYxjAYxjAYxjAYxjAYxjAYxjAYxjAYyDrppUeN1BeLlZEUWw3VtkHqdpBBA9GJ/Jo/erxGSGaJSokeN1UE1yykA/dz/lgTcZ4anVxxJudgqihZ9SeAAPMk+QA5OewN4H3GMYDGMYDGMYDGMYDGMYDGMYDGMYDGMYDGMYDGMYDGYySBQWYgKASSeAAOSSfbNf1nxayFduncqylwzskZKCvFtNsoN8bgDweMImYj7Kx6h16CF1iZt0z8rEg3OR716Dg8mgaOfPrBBsdjvDIVBiKOJdzGkAQizuPAI4NHng5pUencJulYd5wkkqSRsC8kjAAKxNNQs1XAVQAB5XXw90qORmdwSI/xcY3P4WZD3dovgFXUUOLW/MA5OvikXnt1mFyeryqNz6aVU91MUjKPdkRi37E3ZE1vxciR95YZpYLC91e0oazQKB2BYX60AfQnImrh1e5YokjARJVVPpLq/bWth4W7koLf/pgEiyaGXxF03UHQS0DLqCY5WQMxXcrozrHYugoIFAXXlZOIXtvU6TI/jTRMiMrly9gRojtIGF2HQC0Io/aocGslaDr8MpUDejOCVEiOm4Dk7SRTEDmgbGaR0XVmTTtpohH31dZ47od2IMO6AfVwjMoviivoDXs3VZBLBpEV3Z5VkAMcv9X2tvZnIHhRuVo/nmuOMifk6McxenaHQ8ZVDWaiN4xKImSRtm6PeCr7WYWrXYO2rvixweatcJMwmLbTtALVwGJAJ9LIBIH7DmeMCm1ms1JVYynZeR1jEiusgC07uVtR4gsbVY8yPPyz2Hw3pNpUwxtfmzDc5P5xkPjLfrXfzzy1Gm1M4NhIApDx3+MkEqm1Z9rbQp5BUFiQx8QwOty7NxgJ4+2sumMP3iQuG2/MpfywI+nnhicjUSDfA22KWVjZidQwJs1vA3IW8yFsnxHLyDUI6hkZXU+TKQwP3EcHKrSSNDITOPHqGH4xOYlcDakNmmHA4YgBmLfZJVct0jA8gBZJ4AHJ5J+/AyxjPl4H3K5+s2zLFFJNsO1mTtqiv6rudl3Eeu268jR4zxhl1MxkZJIokWR41UxtIx2MVJY7wOSDwB5VzkvpWhMMQRmDtudiwXaCXdnPFmvte+BEk+IlUhDFMJ24SBgoL+5VwTHtA5J3ccWLIByk6pPH4poPB5FtOzzsp9Lj7asR6Wu75gCyLXMWkAIBIBJoA+pomh78An9mBW/TdYRuGnQL57HmqUj7lQoG+W4j5jPifEKNtEaSSSG7iUKGjpmVu4WYKlMrL587TtujlnFIGAYGwQCD7g8g5hDpY0LlVVS7b2KgAs9Bdze5pQL+QwI2l6srP22V4ZaJEcm22UeZRlJVwL5o2OLAsZOyH1bQGWMhSFkUh43P5Eq8qeOa9D7gsPXIs2v1MQLyRRtGtljC7l1UeZCMg3AeZo37AnjAtsZijggEGweQR6jMsBjGMBjGMBjGMBjGMCs+IpY/o8qMwUyo8SimZmdlIAVFBZj60ATQOah1XqhkZpCgBfbEI5GCBQoPcDsbApu799ADzF7F1jW9nUFtrO7aZ+0FVnIZHG/gAkAmSKz+p8s1mKaKggdWIIWiVvcOeR57uLrzy9WGadREI0HU7QkCbaO3KYyysviWlYHcfsr+SCKoWt1lrrtRBEIYZPBNDWo7vbeRl1Dksyx7CKu2U2aIYD3rLpukEk0SV4b7jeX2Eo/5sUH3E5XfGZ/rkn+GP+WUyT1hpxaRedyt9P1VD2tW6lZXEjbO5SAqTFajabcqPU0Pfyy46HEkRdO93GY+RUryt3zyGfnnm+OfLKj4f6fO8OnZSu0WQxLWlSNdAep5/wAVgGgOfZ9JNGyyr3pZGdgsIQGOM7nUszWCqeJubJ8RNNWRDSY1Kd1CHRaR/pZh08bnd3NSVRGWKiWYvts+QFet5mnXmWNpHjLBRGKiEjsZZDwmwAkUGjs3Q3G+BeSWj0xkaVhGZ449jkEMyRmnKkeYBIvkc5EiXsxqdwiDsPxcUYdUkkIoN5kklgL4H3DJQ+9O1UWuh3Oi7VkIUrJuBdPCxR1ryJdePzTnwuNPJGElLxO4jaJ3MjIxO0PGzEtQalZSSBdiqIb1lidyQVj+kxDdG57gjO+xZANj7JBHNcHm8rJvh+aI/Se4JmiYyrFsVQU2EOLvmW2lZX/X21WBtWMwhlDKrA2rAEH3B5GZ4EfXwu8UiI2x2UqH58JIqx8x555avpitp3gSkUxmJfZRt2rX3cfuybjAxVeBdE8X7X/+5ljGAyl0uiXUl5JvxiiSREhbmNBG7R2V8nclSbbysAVyTZ6/ViKKSUgkIjOQPMhQSQP3ZG6R09ow7OQZpW7km29m+gtIPQAKBfmas84EvTaWONdqKqKL8KAKLPJ4HGeuMYDK3rGndu3Q3qGG6OyA3oLpTwLsm68NUbyyxgV3RNO6oSwILHdtPJAPkCx8RoUvi58PtWWOMYDInVu52Je0N0uxggtRbkEDzIHn75LxgQej6mJowibh2wsZRwVdKAoMp+XN+R8wSMnZVaaRTrdRyLWKBa8ifFM116qN4F+Vlh6HLXAYxjAYxjAYxjAYOMYGodH6jGs6O4Zp5o0Z5O4ppnd1EZg3WiIYyoaqvd+VuOOu/DjCQvGhZSCDWxjbuS+4N+T9kj7VcmloMJ3U+nRxTwyJsDyyquyRUZL8UkjKTTI+1XPhNFjZWyTk/qvVu0DS7iAGJPAAJKr82ZiCAo868x54SpItTDpdR24e5qJHVRtJU7F3eE9w0dp3efisgWRxkodL0msVp5YykgLI5EjijGSPNSFIoXdeRyjWbUb4yJO28skaFIkjVK37q4Fnau82SQaNgigNl0vRWj0+ohXneZiu4gAmTcxJpQVtmN+fyocCN7TqaeNcPWgH+ixyGA7SYoQkhXaLIM027cGJsnkAcWecq+ifE+oeeXf3wiRdxTEEO6Tw+EW1SDxcLdnkcFc2fXvMsoZYYo7ItpFhUMfDZaQXyfFQDWNoNHPWHX6hbAl0KAszAGSSQjcxYi/DfJPtkqy+aTqrH+saiFYUZFjJaOnXeUBDyMwOwsa2hT6H0z01X9VSRm3+Ltr3Ee3kCUFXYxFOVBUlPP7XFUPvUOg6mcqJJUKUAwRWVSOSfxbFlY+XJNcDj0OXXOkd14lDFWWN+2TZUsCm4P6mxt58xtJ55BInevjXtR1OeUsSWjQhVEYa32CzUkg8ySxsLxwBbeuOn6g0cZh7jRxE0xuyNMb7gj3fYdLBFcbN9KSgzx1O6NtjqVksDYSo878QYkArQJ3XXBuqIGOm6aNZL9GsKoCSyE8N2g48KL5lmK1fkAbs8DNZiNOOlsnfcujxRhVCgUAAAPYDgDM8YzJ2mMYwGMYwPLVRoyOrgFCpDA+RQjxX8qvIPw6ZTp0MjFt3iTdy4hPMYkb8pwtWff3qzZMoIIPIPFfLKnozvG76Y+NYVjKSXz223BUcfnqE8x5gg8E4FvjPLUswRilF9p2g+RauL+V5rfwNL1Flm+mFjTBU3dq7G4SUU4K2AB9xyFZtq0Rqfv8ATacZqXwfruptNqE1SnYvAYiNQJLB2pt5ZdrAg81Q5s5tuInaKX7xvUx/JjGahoYupnqchdyNKoYhQylDE24RAL577WyTVUeaIsWt1183tt+M1HU6PqP9KI6yEaUjdsL0uxVVXXt+rbmBBr18+M23JTW29/NKv4gQBY5BxMskYjYee53VWX5qwvcPYX6Ai1yl6Ppd7ySSs0k0UkkY3UFRfNTGigAExutty3iIususLGMYwGMYwGMYwGMYwKj4i6fLIIpIuZIn3hQUBZSpVgrMCFbmwflVgEnNE6F0iWISOX1E0d7m3AMIpQXDqwBJLL4hY8NNuAAIzqWa3KrQXA6N9HaR5e6iM42MxkaN1QEqxdiLI2lfXdxifNEfJiUfoOi7sgmFFYmAW75YgiT9oDL+3cPu9PiCRpJVjSRKpV2hn4kZjZZVBDcAUOdviJABvJGi12n1M80eyYlQCTJ3EWqXgRmiqkMKJHjp/MDPknV61HZgjj4ZUdwrGhwWsIKUDhRZ8/uxEaLT29NHJDDQYuyxVBHuQkklgruSFAJ3Ut/qnz3Z86s6G3V5WsoO0yz9urANKCnpZ5PnlLrfinTiZ459IixHh3IXcjsfN7AAFn7QNX68i7/pmlieNzEsLMrERyPGt2ACCwADcMSPQkKD63geOobUacv2od7OF8YDdsEXQ2qWcm2JLGhVedZZ9WaotxvelMuzbfcH5qsw3WCQVuyCR55SdP6hPDqlh1EjNvAQMWTY0xBKgDYvJWN+APMnzqx8+J9a5WJgJI2Z+0qyRyuA4YeJVj8QLLvTg8hyfsgnCITZeqIr96dHRYlpWSOaVSz1udHRD4a2geR5ax5ZjpI3l1omWDswpG6GZ1CSTM5Q0E+2EXbfjAs1WfO2GgTSQRTLEFSIvKsiBIFoEXJ43YqNo4PJsnNhGEvuMYwGMYwGMYwGUU+ikjmmk7ckqSlWuKUo6FUVCChdQV8F2CTyRXAy9z4cCBo4IpY0kUy7HVXW5NQDtYAiwW44OeidKjHAMoFk0JZvMkk/le5JyDoGn08awmF5VjARJImh8UQ4TeJHUhwAAasGrvmhY9P16zJuUEEFlZGoMjqaZWAJFgj0JB4IJBBwMF6Wgsgy2TZ/GzcmgPzvYD92Zf0cnvL/ABZ/92SsYEX+jk95f4s/+/Mf6Ljsm5LNAnuz3Quvy/mf35MxgQj0iKwfxlgEA92e6NWPt/IfuyN1REhQPUzkskYUTTC3dgi2S9AWw5/nknX9VWJo02yOz7iFjUMQi1uYixwCyjizbDjIjCXUPHaNFBGwkPcoPLIvKAKCdqA01tRJUCqs4EjovTmiVy5uSRzI1M7KDSqqqz+IgKiizVkE0LoWGMYDGMYDGMYDGMYDGMYDGMYFZrNLKkvfiUPuUJJFYUsqklGQnjcu5hRoEN5jaMxbU6luI4O0T5yTtEQPmEidi5+RK/flrjA1jWahNwedUi1KqyHePxM0Z4btyMCvI8gfEPIgg81XRelanzhMzKS5eSd2ieRWBAVWCmiLB8K7ARwxLeDfMYGu6PouqDmdjphMwRSCkknEYKqRJuUhvG5Ph/LrmrNjpumuZBLM4d1vYiArHHYokAklnIsbj5AkAC2uxxgQOtiTsPs33aX2/t9revd2Vzu2bqrm6rmshdGhqVjEksen2URJvXfNfDJG/iWhYJIG6186y8yjhGs+k+Ludve986fs9ja3bCj+07m7Zd+zc1QwLzGMgdV1Ug7ccdCSVtoYiwigFnevWgKA92W+LwJ+MqGE0DxkyvNE7CNhII9yO3CMrIq8FqUqR+UCKqjb4DGMYDKPrEAMwMqSyQbAF7fcYJLbbmZI/ESRs2sAapvK+bzKNxrPpJrudvuLX9h2fo/bG4Ef2nc37q/ZzV4E7ogk7Cdzdu5rf9vZuPb3/r7Nt/O8x1PSj3DLE/akag/h3pJQoF0seIDgMCDQANgACwxgVTaHVgh11AdgeY2RFiZT6eEF1N0QdzeornA1upiP45BIh5D6dHJT9V47LN8mW7vlRVm1xgVM/UJZfBAsiE/anljeNYx6lUkAZ39hW33PFHJZNanBSGb2cO0RP+JCjAfeGP3DLSsYFdoNA/ceaYqZWAQKllI4gb2qSAWJPJahdKKG0ZY4xgMYxgMYxgMYxgMYxgMYxgMYxgMidU6pFp4mmlbai1Zok2SAAAOSSSBWS85f+FHXz/SEgL1AY1kWMbfE4Zgxfjdwdtc17XzkWnUbYcnN+TinJrxt8Px901u3/WEBfjawcFTdVJx+L5/Oq/McZsOfnl6o35Hg/ceM7p8N976Jp+8CJu2m8Hg7qH2h6N7/ADvK0t2cnA5s8rtuutaWWV3UPiHSQSJHLKiSPW1SeeTQJ9gTxZoZYHOBdQlleWUzP3ZdzI7EhgxQlTt9NnBoDFrdWvN5f/NSLa3uXfElU+RBr2INZH6npWkidFbYzCg3i/d4SCAfLgg88Zxj4R6jHpdZDK1pHbI5QD7LKVG4CrUMVY+dbbrO45NbdoW4nKjk07xGv2VGj1KaZYYJn/GMW20JWUKZKRS5BoDeiAsRZr1zXvjL47g0uoiTZK80RVztCBDFICrLuZgbqmFCrVR6mtx1GgikZGdEdkO5GYAlW45Uny8h+4e2cS/CYW/pPUE+W2ID9iC/8yc1pWLW1K3Ky2xY5vVtOr/CxpJHhuLULGjdxuISWZRUYrueVncT+oPfjf8Ao/VI9TBFPHeyRQ43CiAfQj0I8v2Z+bihPA8zwP8AEeB/mc/Q/wANwiOOSIfZjlkRf8N7v/LLZaRXxjwuRfPEzbXxbYxjMnep9ZqV1STQwv8AjEKbrEqqVEhDLuAFhu1IhKk1RyZpV7EC92QHtpbyNYFKLJJJJoAeZJPHJz10+gijLlERC53MVABZueTXn5n9598138I/VDDonUKCZydPZulDI5ZqHmaU0PcjImdKXvFKzafIeOu/CfoVW4+5M9gBAkkdj1O51AAFffyOMvegdei1cIljseYZGrcjAkEMAT7ftFHOG5u/4J9ODPqn5DBIloDgqzObJ97SgPa/c1nW8zOnjcL8SycjN0tEa06blJ8U/FMeiRGZWkdyVVFIF0LYknyA49+SOMu85v8AhY0LB9NPdqQ0O2+VbmTcB7EKQf8ACn7L2nUbepyslsWG16+xCXpvwqK88KCBkjdkRnd1DK7kLagAhkBI5sHk8cc74Dn57K3xV/LOx/g9A/o7Tck+Fv8A2ne9oPkptB8lGVpabeuD8O5t+T2i/wCjYsYxmj1zGMYDGMYDGMYDGMYDGMYDGMYDNa+JfgaHWSCVpJI5AgS07ZBUFithlPkWbyI882XPhyJjal6VvHW0bhynS/gx1Et1NF2t8sZYq4cBJHjNJyCTtseIefy56sBlf0L+zf8A42p/68p/75Y4iIjxnh4+PDv8uNbM5f8AGnwI0O7UacSSRsztJEArGO7bclDcVu+OSLHoOOoZ46xbjkHurD/I4mIn0z4KZ6dLx/jmfwx+DmSYJNqCYor3dmvxjoDxuN+AN7VdexPHUhkLox/q8H/Cj/8AqMls4HmQPv4xFYjwwcfHgr1pD6TnGPwkae/omo/TjUP/AOzejRf/AM3XOwTyxMrIzLTAqRuA4Io+vtms/GPSdFqRpY5HAVJdvgdFIVkcV68WE/dl6W6ztPIxzlxzSP1ck+FtJ3dbpE8wZoyR+qrB2/yU53boHMbyfpJZXB903kIf2qqn9uaXoPg7Q6fVs0OpKukJZGkkhYLLIJYw1AAnaLNX7ZuTdV0cEBAljEcUfAV0J2IvAHPnQy2S/adwx4eCcFOtvdo8nxrold0MjAoSpYRyspYcMAyqQdp4PtWT+kdYh1MfciJK2VIYFWDD0KnkcEH7iM4yemKqbtrF2INnfLtHJCjxA0PKxz6nzy0+DtRqYjNFFNDBvKu82q7gKobCiOOSanYbW52+o3HyzCLbl6d8XWNuwZE6n0uHURtFMgdDXBscjkEEcgg+o5zwh63pFVQdTCxAALNJDbH3NECz8gBmf1g0f94g/ixf65dh6571b8Gkg1KxQSKIpFZgZCxeMLsD1Q8f2gRZHzzofSOiafTJshjVAaJIHLECrY+ZP35Wz9d0n0qFu/BtEU/PcjoEvp6F35kBv3HJ/wBYtF/eNP8AxYv92RFYjxhi4+PFMzSutrHKv4h+HYdZGI5dw2tvVkIDK1EcWCOQSKIPnmX1k0X94gP3SIf5HH1k0f6eI/cwP8sltNYtGp8a50r4A0CTzIyGcKkRBmYt4mMtnaKQGlXyX0+ZvcNNpkjRURVRFFKqgBQPYAeWUem67phqZ2Mq7SkIB5okdy649LH78n/WPSfpVP3Bj/IZGtIrStI1WNLLGVv1j0v6T/4v/pj6x6X9J/8AF/8ATJWWWMrfrFpvzyfuSU/yXH1i035zfw5v9uBZYyt+sWm/Ob+HN/tx9YtN+c38Ob/bgWWMwjlDAMPIgEcEcHkcHGB5azp8coAcXXI5Zf5EZF+rmk/RL+9v9cssYFb9XNH+gi/5Vz79XNH+gh/5FOWOMCt+rmj/AEEX/IuPq5pPSJR/h3L/ACOWWMCt+rum/NYfdJMP5Nj6vaf2k/i6j/flljAq0+GtMPJXHJPEs45Jsn7fmSbzL6vaf2f9ss5/88ssYFb9XNL+Zf3tIf5tj6t6P1hjP+JQ388ssYFcPhzRf3fT/wAOP/TPo+HtH/d9P/Ci/wBuWGMCEOiaUf8AoQ/w4/8ATIPWumQCOMiKIVNpxwieRmjU+n62XeVvX/7Jf+Npv+vFgR9FoYTqdRUcdKsEdbVrcO459PaRcma3o8MkckZRFDqyWFWwGBFjjz5z50vTspnZhRklZgOPsKFjQ8e6xhv25PwONNOEJSUqkiFlYMdtsrMjMl1uUsrUR/MEZu3wD0w7JNQwoShBGCOTCu4h+fLcXJHyCn1ySUOnfXNwSsJmX5bpNVJ++ycvun6btxRx/mIqf8oA/wC2UikRO218s2jT22D2GNg9hmWMuxfKz7WMYCsVjGAxjGAxjGAxjGAxjGAxjGAxjGAxjGAxjGAxjNb6r8VdrqOk0nGyVJC7EfZc8acbvIbjHKB7kDA2TGaz1P4u7XUdLpAtxyKRJLRpJnDHTpfkC3al4P6uWEHWkEmrWWaELA0d8PH2kdFKiRmO1iSSQVoUQKvAtsZWdP8AifRTyNDDqIZZUvciOrMADR4B5APBrI3xD8UxaVoE3RNJLNDF2i6q+yRwhcJ5mrB8sC8xkTq2u7ME01X245JK99ilq/yzWumaXrM8MU51uniMqLJ2l0m9U3AMF3GYM1X54G4ZhLCrCmAIsNR/OUhlP3ggH9mR+nTkptaSOSWOklMfCiUKC3hslOCDtJsAjNf6v8fRRb2jVZ410o1aur0HBlESqPCfMkm/l5YG14xld1j4g02lCGZ9pckIgV3dyOTtjQFmr1ocYE/tLZahuIAJoWQLIBPsLP7zmWVnTPibR6hHkimjZUID2dpRj5B1amQ/eBkQ/HXTu+NOJ1aXeIqVZXUSk0EMiqUDWQKJwL7GeGu1iRRSSuaSNWkY+yqCx/yGUHw78W9zpv0yfwPGkhmStpSSO9y7TyDVUPXcPfA2bGal0v4ukk6cuqkMemmRxHOsiSssciyiORCqncCQRXnW4E2Muep/FGh05In1EMRBAKu6hgWBK8XfIBP7MC0xkdNfC0YmEiGIrvEgZdhT87ddV88pul/GEU0WumG1otLJIu+NhIJI0iSXcCOL8RFD2wNhxmp/Cnxz9IDLqY00kwWGZVLgo+nn/sWVjXis7CPzq96y/wCo9WihFMyhysjqhNM4jXc+0etCr+/Am4zV9T1XVSaaLVCXT6LTNAk7u6tNIhZdxUWVQAAjmiT7DLL4V1Wpk0sT6gbZW3H7PbJTce2zJZ2MU2krfBJGBbYxjAYxjAYxjAYxjAYxjAYxjAZq0nwgZ26i052nUNEsTIfFFFAoMLqfyXEhd/2jNpxgaj1j4YkTp84Rmn1lrqu6QA8uriKOlKOFH4tUCjgCh88putfDmo1UnV40RlXUx9OdS+5B4G/GgMR9oKvl71nR8YGrfF3RCukjfSRDv6No5YEjFEqhAkiWuaePetetjNO1eldYpIz0/Uvrn1aStrOyrAp9KWSNxLe6hHtXYB4aINUc61nysCv+ItM0mk1UaglnhmQAeZLIwAHz5zX+h9L6yY9MZNXBEgSItCulO/aFW0ZnlNN6E0M3HGBofd1+l1PUYoNJLM2plWeGa1XTqWijjcyuTa7THdAEn0zW4+jan6M0baedXj0ej05BRjukj1rGXaVsMCPGK9DnYMYEJerR/SDpvEJRGJhYO1oyxU7W9Spqx6bl9817ryTafqCa4aebVRHTnTFYAryxP3O5uEZI3KwIBrkbBmzHQR90TbR3QhjD82IyQxA9BZAJ96HsMkYHL/iOJ9d9Nnj0up06LoJ43knj7TzTBkkhVUslinbfxfrVnQeh9MgggiihQJEqilHzF2fdj5knknJ9YwKX4u6VLqtM2nSgJWjSQk1Wn3qZq9yUBWv1s8J/g6NtUZ+46xOY5JNKK7cuoioRSN6igFtRwxRL+zR2HGBzz4x6PqO31mOOOR0nig1MexSb1CEJKgrzYiGJq9by86N8Mleoa3WyKpMywLGxNsqLGBKK/JtgPvoZs+MDmPVujSw6h4TpZdR0xNSms7MSb1KyxyK6CPyZUnAk7fs91QxEusaLqw0uhMKTsqiLUVp9sR02x3VVBDElR4QRyws+edOrFYHLdN0LqcnSEkd1nIi0UsGlji7bqsLxS7WkJ3M5VCK8r8s9/iLUa/VSpP8AQp49MsGrhQOFM/fmhIEkkSklI/DtHN211yM6XisDVNT0zdpOmBu4qxPpWaEQvLvIQKFkUEFQrEPuPClASOM2vFYwGMYwGMYwGMYwGMYwGMYwGMYwGMYwGMYwGMYwGMYwGMYwGMYwGMYwGMYwGMYwGMYwGMYwGMYwGMYwGMYwGMY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data:image/jpeg;base64,/9j/4AAQSkZJRgABAQAAAQABAAD/2wCEAAkGBg8SERESExQSEhEVFxUTGBITFxAUFRUQGRkWGBUYFhYYGyYeGBkjHRUXHy8hJCgrLCwvFx4yNTAtNiYrLSkBCQoKDgwOGg8PGiwlHyQsLzQrLDIvLTUpLCosKSwsLCo1LS0sLCkqLCksLCwxKiksKSwsLCw1LCksLCo0KSo0LP/AABEIALcBEwMBIgACEQEDEQH/xAAcAAEAAgMBAQEAAAAAAAAAAAAABAUCBgcDAQj/xABEEAACAgEDAgQCBAoIBQUBAAABAgMRAAQSIQUTIjFBUQZhFBYycQcjQlJTYoGRk7EVJDNUcqHR0nOSs8HCQ4KisvGj/8QAGQEBAAMBAQAAAAAAAAAAAAAAAAECAwQF/8QAJBEBAAICAwEAAAcBAAAAAAAAAAECAxEEEjEhBRNBYXGR4RT/2gAMAwEAAhEDEQA/AO44xjAYxjAYxjAYxjAYxjAYxjAYxjAYxjAYyDrppUeN1BeLlZEUWw3VtkHqdpBBA9GJ/Jo/erxGSGaJSokeN1UE1yykA/dz/lgTcZ4anVxxJudgqihZ9SeAAPMk+QA5OewN4H3GMYDGMYDGMYDGMYDGMYDGMYDGMYDGMYDGMYDGMYDGYySBQWYgKASSeAAOSSfbNf1nxayFduncqylwzskZKCvFtNsoN8bgDweMImYj7Kx6h16CF1iZt0z8rEg3OR716Dg8mgaOfPrBBsdjvDIVBiKOJdzGkAQizuPAI4NHng5pUencJulYd5wkkqSRsC8kjAAKxNNQs1XAVQAB5XXw90qORmdwSI/xcY3P4WZD3dovgFXUUOLW/MA5OvikXnt1mFyeryqNz6aVU91MUjKPdkRi37E3ZE1vxciR95YZpYLC91e0oazQKB2BYX60AfQnImrh1e5YokjARJVVPpLq/bWth4W7koLf/pgEiyaGXxF03UHQS0DLqCY5WQMxXcrozrHYugoIFAXXlZOIXtvU6TI/jTRMiMrly9gRojtIGF2HQC0Io/aocGslaDr8MpUDejOCVEiOm4Dk7SRTEDmgbGaR0XVmTTtpohH31dZ47od2IMO6AfVwjMoviivoDXs3VZBLBpEV3Z5VkAMcv9X2tvZnIHhRuVo/nmuOMifk6McxenaHQ8ZVDWaiN4xKImSRtm6PeCr7WYWrXYO2rvixweatcJMwmLbTtALVwGJAJ9LIBIH7DmeMCm1ms1JVYynZeR1jEiusgC07uVtR4gsbVY8yPPyz2Hw3pNpUwxtfmzDc5P5xkPjLfrXfzzy1Gm1M4NhIApDx3+MkEqm1Z9rbQp5BUFiQx8QwOty7NxgJ4+2sumMP3iQuG2/MpfywI+nnhicjUSDfA22KWVjZidQwJs1vA3IW8yFsnxHLyDUI6hkZXU+TKQwP3EcHKrSSNDITOPHqGH4xOYlcDakNmmHA4YgBmLfZJVct0jA8gBZJ4AHJ5J+/AyxjPl4H3K5+s2zLFFJNsO1mTtqiv6rudl3Eeu268jR4zxhl1MxkZJIokWR41UxtIx2MVJY7wOSDwB5VzkvpWhMMQRmDtudiwXaCXdnPFmvte+BEk+IlUhDFMJ24SBgoL+5VwTHtA5J3ccWLIByk6pPH4poPB5FtOzzsp9Lj7asR6Wu75gCyLXMWkAIBIBJoA+pomh78An9mBW/TdYRuGnQL57HmqUj7lQoG+W4j5jPifEKNtEaSSSG7iUKGjpmVu4WYKlMrL587TtujlnFIGAYGwQCD7g8g5hDpY0LlVVS7b2KgAs9Bdze5pQL+QwI2l6srP22V4ZaJEcm22UeZRlJVwL5o2OLAsZOyH1bQGWMhSFkUh43P5Eq8qeOa9D7gsPXIs2v1MQLyRRtGtljC7l1UeZCMg3AeZo37AnjAtsZijggEGweQR6jMsBjGMBjGMBjGMBjGMCs+IpY/o8qMwUyo8SimZmdlIAVFBZj60ATQOah1XqhkZpCgBfbEI5GCBQoPcDsbApu799ADzF7F1jW9nUFtrO7aZ+0FVnIZHG/gAkAmSKz+p8s1mKaKggdWIIWiVvcOeR57uLrzy9WGadREI0HU7QkCbaO3KYyysviWlYHcfsr+SCKoWt1lrrtRBEIYZPBNDWo7vbeRl1Dksyx7CKu2U2aIYD3rLpukEk0SV4b7jeX2Eo/5sUH3E5XfGZ/rkn+GP+WUyT1hpxaRedyt9P1VD2tW6lZXEjbO5SAqTFajabcqPU0Pfyy46HEkRdO93GY+RUryt3zyGfnnm+OfLKj4f6fO8OnZSu0WQxLWlSNdAep5/wAVgGgOfZ9JNGyyr3pZGdgsIQGOM7nUszWCqeJubJ8RNNWRDSY1Kd1CHRaR/pZh08bnd3NSVRGWKiWYvts+QFet5mnXmWNpHjLBRGKiEjsZZDwmwAkUGjs3Q3G+BeSWj0xkaVhGZ449jkEMyRmnKkeYBIvkc5EiXsxqdwiDsPxcUYdUkkIoN5kklgL4H3DJQ+9O1UWuh3Oi7VkIUrJuBdPCxR1ryJdePzTnwuNPJGElLxO4jaJ3MjIxO0PGzEtQalZSSBdiqIb1lidyQVj+kxDdG57gjO+xZANj7JBHNcHm8rJvh+aI/Se4JmiYyrFsVQU2EOLvmW2lZX/X21WBtWMwhlDKrA2rAEH3B5GZ4EfXwu8UiI2x2UqH58JIqx8x555avpitp3gSkUxmJfZRt2rX3cfuybjAxVeBdE8X7X/+5ljGAyl0uiXUl5JvxiiSREhbmNBG7R2V8nclSbbysAVyTZ6/ViKKSUgkIjOQPMhQSQP3ZG6R09ow7OQZpW7km29m+gtIPQAKBfmas84EvTaWONdqKqKL8KAKLPJ4HGeuMYDK3rGndu3Q3qGG6OyA3oLpTwLsm68NUbyyxgV3RNO6oSwILHdtPJAPkCx8RoUvi58PtWWOMYDInVu52Je0N0uxggtRbkEDzIHn75LxgQej6mJowibh2wsZRwVdKAoMp+XN+R8wSMnZVaaRTrdRyLWKBa8ifFM116qN4F+Vlh6HLXAYxjAYxjAYxjAYOMYGodH6jGs6O4Zp5o0Z5O4ppnd1EZg3WiIYyoaqvd+VuOOu/DjCQvGhZSCDWxjbuS+4N+T9kj7VcmloMJ3U+nRxTwyJsDyyquyRUZL8UkjKTTI+1XPhNFjZWyTk/qvVu0DS7iAGJPAAJKr82ZiCAo868x54SpItTDpdR24e5qJHVRtJU7F3eE9w0dp3efisgWRxkodL0msVp5YykgLI5EjijGSPNSFIoXdeRyjWbUb4yJO28skaFIkjVK37q4Fnau82SQaNgigNl0vRWj0+ohXneZiu4gAmTcxJpQVtmN+fyocCN7TqaeNcPWgH+ixyGA7SYoQkhXaLIM027cGJsnkAcWecq+ifE+oeeXf3wiRdxTEEO6Tw+EW1SDxcLdnkcFc2fXvMsoZYYo7ItpFhUMfDZaQXyfFQDWNoNHPWHX6hbAl0KAszAGSSQjcxYi/DfJPtkqy+aTqrH+saiFYUZFjJaOnXeUBDyMwOwsa2hT6H0z01X9VSRm3+Ltr3Ee3kCUFXYxFOVBUlPP7XFUPvUOg6mcqJJUKUAwRWVSOSfxbFlY+XJNcDj0OXXOkd14lDFWWN+2TZUsCm4P6mxt58xtJ55BInevjXtR1OeUsSWjQhVEYa32CzUkg8ySxsLxwBbeuOn6g0cZh7jRxE0xuyNMb7gj3fYdLBFcbN9KSgzx1O6NtjqVksDYSo878QYkArQJ3XXBuqIGOm6aNZL9GsKoCSyE8N2g48KL5lmK1fkAbs8DNZiNOOlsnfcujxRhVCgUAAAPYDgDM8YzJ2mMYwGMYwPLVRoyOrgFCpDA+RQjxX8qvIPw6ZTp0MjFt3iTdy4hPMYkb8pwtWff3qzZMoIIPIPFfLKnozvG76Y+NYVjKSXz223BUcfnqE8x5gg8E4FvjPLUswRilF9p2g+RauL+V5rfwNL1Flm+mFjTBU3dq7G4SUU4K2AB9xyFZtq0Rqfv8ATacZqXwfruptNqE1SnYvAYiNQJLB2pt5ZdrAg81Q5s5tuInaKX7xvUx/JjGahoYupnqchdyNKoYhQylDE24RAL577WyTVUeaIsWt1183tt+M1HU6PqP9KI6yEaUjdsL0uxVVXXt+rbmBBr18+M23JTW29/NKv4gQBY5BxMskYjYee53VWX5qwvcPYX6Ai1yl6Ppd7ySSs0k0UkkY3UFRfNTGigAExutty3iIususLGMYwGMYwGMYwGMYwKj4i6fLIIpIuZIn3hQUBZSpVgrMCFbmwflVgEnNE6F0iWISOX1E0d7m3AMIpQXDqwBJLL4hY8NNuAAIzqWa3KrQXA6N9HaR5e6iM42MxkaN1QEqxdiLI2lfXdxifNEfJiUfoOi7sgmFFYmAW75YgiT9oDL+3cPu9PiCRpJVjSRKpV2hn4kZjZZVBDcAUOdviJABvJGi12n1M80eyYlQCTJ3EWqXgRmiqkMKJHjp/MDPknV61HZgjj4ZUdwrGhwWsIKUDhRZ8/uxEaLT29NHJDDQYuyxVBHuQkklgruSFAJ3Ut/qnz3Z86s6G3V5WsoO0yz9urANKCnpZ5PnlLrfinTiZ459IixHh3IXcjsfN7AAFn7QNX68i7/pmlieNzEsLMrERyPGt2ACCwADcMSPQkKD63geOobUacv2od7OF8YDdsEXQ2qWcm2JLGhVedZZ9WaotxvelMuzbfcH5qsw3WCQVuyCR55SdP6hPDqlh1EjNvAQMWTY0xBKgDYvJWN+APMnzqx8+J9a5WJgJI2Z+0qyRyuA4YeJVj8QLLvTg8hyfsgnCITZeqIr96dHRYlpWSOaVSz1udHRD4a2geR5ax5ZjpI3l1omWDswpG6GZ1CSTM5Q0E+2EXbfjAs1WfO2GgTSQRTLEFSIvKsiBIFoEXJ43YqNo4PJsnNhGEvuMYwGMYwGMYwGUU+ikjmmk7ckqSlWuKUo6FUVCChdQV8F2CTyRXAy9z4cCBo4IpY0kUy7HVXW5NQDtYAiwW44OeidKjHAMoFk0JZvMkk/le5JyDoGn08awmF5VjARJImh8UQ4TeJHUhwAAasGrvmhY9P16zJuUEEFlZGoMjqaZWAJFgj0JB4IJBBwMF6Wgsgy2TZ/GzcmgPzvYD92Zf0cnvL/ABZ/92SsYEX+jk95f4s/+/Mf6Ljsm5LNAnuz3Quvy/mf35MxgQj0iKwfxlgEA92e6NWPt/IfuyN1REhQPUzkskYUTTC3dgi2S9AWw5/nknX9VWJo02yOz7iFjUMQi1uYixwCyjizbDjIjCXUPHaNFBGwkPcoPLIvKAKCdqA01tRJUCqs4EjovTmiVy5uSRzI1M7KDSqqqz+IgKiizVkE0LoWGMYDGMYDGMYDGMYDGMYDGMYFZrNLKkvfiUPuUJJFYUsqklGQnjcu5hRoEN5jaMxbU6luI4O0T5yTtEQPmEidi5+RK/flrjA1jWahNwedUi1KqyHePxM0Z4btyMCvI8gfEPIgg81XRelanzhMzKS5eSd2ieRWBAVWCmiLB8K7ARwxLeDfMYGu6PouqDmdjphMwRSCkknEYKqRJuUhvG5Ph/LrmrNjpumuZBLM4d1vYiArHHYokAklnIsbj5AkAC2uxxgQOtiTsPs33aX2/t9revd2Vzu2bqrm6rmshdGhqVjEksen2URJvXfNfDJG/iWhYJIG6186y8yjhGs+k+Ludve986fs9ja3bCj+07m7Zd+zc1QwLzGMgdV1Ug7ccdCSVtoYiwigFnevWgKA92W+LwJ+MqGE0DxkyvNE7CNhII9yO3CMrIq8FqUqR+UCKqjb4DGMYDKPrEAMwMqSyQbAF7fcYJLbbmZI/ESRs2sAapvK+bzKNxrPpJrudvuLX9h2fo/bG4Ef2nc37q/ZzV4E7ogk7Cdzdu5rf9vZuPb3/r7Nt/O8x1PSj3DLE/akag/h3pJQoF0seIDgMCDQANgACwxgVTaHVgh11AdgeY2RFiZT6eEF1N0QdzeornA1upiP45BIh5D6dHJT9V47LN8mW7vlRVm1xgVM/UJZfBAsiE/anljeNYx6lUkAZ39hW33PFHJZNanBSGb2cO0RP+JCjAfeGP3DLSsYFdoNA/ceaYqZWAQKllI4gb2qSAWJPJahdKKG0ZY4xgMYxgMYxgMYxgMYxgMYxgMYxgMidU6pFp4mmlbai1Zok2SAAAOSSSBWS85f+FHXz/SEgL1AY1kWMbfE4Zgxfjdwdtc17XzkWnUbYcnN+TinJrxt8Px901u3/WEBfjawcFTdVJx+L5/Oq/McZsOfnl6o35Hg/ceM7p8N976Jp+8CJu2m8Hg7qH2h6N7/ADvK0t2cnA5s8rtuutaWWV3UPiHSQSJHLKiSPW1SeeTQJ9gTxZoZYHOBdQlleWUzP3ZdzI7EhgxQlTt9NnBoDFrdWvN5f/NSLa3uXfElU+RBr2INZH6npWkidFbYzCg3i/d4SCAfLgg88Zxj4R6jHpdZDK1pHbI5QD7LKVG4CrUMVY+dbbrO45NbdoW4nKjk07xGv2VGj1KaZYYJn/GMW20JWUKZKRS5BoDeiAsRZr1zXvjL47g0uoiTZK80RVztCBDFICrLuZgbqmFCrVR6mtx1GgikZGdEdkO5GYAlW45Uny8h+4e2cS/CYW/pPUE+W2ID9iC/8yc1pWLW1K3Ky2xY5vVtOr/CxpJHhuLULGjdxuISWZRUYrueVncT+oPfjf8Ao/VI9TBFPHeyRQ43CiAfQj0I8v2Z+bihPA8zwP8AEeB/mc/Q/wANwiOOSIfZjlkRf8N7v/LLZaRXxjwuRfPEzbXxbYxjMnep9ZqV1STQwv8AjEKbrEqqVEhDLuAFhu1IhKk1RyZpV7EC92QHtpbyNYFKLJJJJoAeZJPHJz10+gijLlERC53MVABZueTXn5n9598138I/VDDonUKCZydPZulDI5ZqHmaU0PcjImdKXvFKzafIeOu/CfoVW4+5M9gBAkkdj1O51AAFffyOMvegdei1cIljseYZGrcjAkEMAT7ftFHOG5u/4J9ODPqn5DBIloDgqzObJ97SgPa/c1nW8zOnjcL8SycjN0tEa06blJ8U/FMeiRGZWkdyVVFIF0LYknyA49+SOMu85v8AhY0LB9NPdqQ0O2+VbmTcB7EKQf8ACn7L2nUbepyslsWG16+xCXpvwqK88KCBkjdkRnd1DK7kLagAhkBI5sHk8cc74Dn57K3xV/LOx/g9A/o7Tck+Fv8A2ne9oPkptB8lGVpabeuD8O5t+T2i/wCjYsYxmj1zGMYDGMYDGMYDGMYDGMYDGMYDNa+JfgaHWSCVpJI5AgS07ZBUFithlPkWbyI882XPhyJjal6VvHW0bhynS/gx1Et1NF2t8sZYq4cBJHjNJyCTtseIefy56sBlf0L+zf8A42p/68p/75Y4iIjxnh4+PDv8uNbM5f8AGnwI0O7UacSSRsztJEArGO7bclDcVu+OSLHoOOoZ46xbjkHurD/I4mIn0z4KZ6dLx/jmfwx+DmSYJNqCYor3dmvxjoDxuN+AN7VdexPHUhkLox/q8H/Cj/8AqMls4HmQPv4xFYjwwcfHgr1pD6TnGPwkae/omo/TjUP/AOzejRf/AM3XOwTyxMrIzLTAqRuA4Io+vtms/GPSdFqRpY5HAVJdvgdFIVkcV68WE/dl6W6ztPIxzlxzSP1ck+FtJ3dbpE8wZoyR+qrB2/yU53boHMbyfpJZXB903kIf2qqn9uaXoPg7Q6fVs0OpKukJZGkkhYLLIJYw1AAnaLNX7ZuTdV0cEBAljEcUfAV0J2IvAHPnQy2S/adwx4eCcFOtvdo8nxrold0MjAoSpYRyspYcMAyqQdp4PtWT+kdYh1MfciJK2VIYFWDD0KnkcEH7iM4yemKqbtrF2INnfLtHJCjxA0PKxz6nzy0+DtRqYjNFFNDBvKu82q7gKobCiOOSanYbW52+o3HyzCLbl6d8XWNuwZE6n0uHURtFMgdDXBscjkEEcgg+o5zwh63pFVQdTCxAALNJDbH3NECz8gBmf1g0f94g/ixf65dh6571b8Gkg1KxQSKIpFZgZCxeMLsD1Q8f2gRZHzzofSOiafTJshjVAaJIHLECrY+ZP35Wz9d0n0qFu/BtEU/PcjoEvp6F35kBv3HJ/wBYtF/eNP8AxYv92RFYjxhi4+PFMzSutrHKv4h+HYdZGI5dw2tvVkIDK1EcWCOQSKIPnmX1k0X94gP3SIf5HH1k0f6eI/cwP8sltNYtGp8a50r4A0CTzIyGcKkRBmYt4mMtnaKQGlXyX0+ZvcNNpkjRURVRFFKqgBQPYAeWUem67phqZ2Mq7SkIB5okdy649LH78n/WPSfpVP3Bj/IZGtIrStI1WNLLGVv1j0v6T/4v/pj6x6X9J/8AF/8ATJWWWMrfrFpvzyfuSU/yXH1i035zfw5v9uBZYyt+sWm/Ob+HN/tx9YtN+c38Ob/bgWWMwjlDAMPIgEcEcHkcHGB5azp8coAcXXI5Zf5EZF+rmk/RL+9v9cssYFb9XNH+gi/5Vz79XNH+gh/5FOWOMCt+rmj/AEEX/IuPq5pPSJR/h3L/ACOWWMCt+rum/NYfdJMP5Nj6vaf2k/i6j/flljAq0+GtMPJXHJPEs45Jsn7fmSbzL6vaf2f9ss5/88ssYFb9XNL+Zf3tIf5tj6t6P1hjP+JQ388ssYFcPhzRf3fT/wAOP/TPo+HtH/d9P/Ci/wBuWGMCEOiaUf8AoQ/w4/8ATIPWumQCOMiKIVNpxwieRmjU+n62XeVvX/7Jf+Npv+vFgR9FoYTqdRUcdKsEdbVrcO459PaRcma3o8MkckZRFDqyWFWwGBFjjz5z50vTspnZhRklZgOPsKFjQ8e6xhv25PwONNOEJSUqkiFlYMdtsrMjMl1uUsrUR/MEZu3wD0w7JNQwoShBGCOTCu4h+fLcXJHyCn1ySUOnfXNwSsJmX5bpNVJ++ycvun6btxRx/mIqf8oA/wC2UikRO218s2jT22D2GNg9hmWMuxfKz7WMYCsVjGAxjGAxjGAxjGAxjGAxjGAxjGAxjGAxjGAxjNb6r8VdrqOk0nGyVJC7EfZc8acbvIbjHKB7kDA2TGaz1P4u7XUdLpAtxyKRJLRpJnDHTpfkC3al4P6uWEHWkEmrWWaELA0d8PH2kdFKiRmO1iSSQVoUQKvAtsZWdP8AifRTyNDDqIZZUvciOrMADR4B5APBrI3xD8UxaVoE3RNJLNDF2i6q+yRwhcJ5mrB8sC8xkTq2u7ME01X245JK99ilq/yzWumaXrM8MU51uniMqLJ2l0m9U3AMF3GYM1X54G4ZhLCrCmAIsNR/OUhlP3ggH9mR+nTkptaSOSWOklMfCiUKC3hslOCDtJsAjNf6v8fRRb2jVZ410o1aur0HBlESqPCfMkm/l5YG14xld1j4g02lCGZ9pckIgV3dyOTtjQFmr1ocYE/tLZahuIAJoWQLIBPsLP7zmWVnTPibR6hHkimjZUID2dpRj5B1amQ/eBkQ/HXTu+NOJ1aXeIqVZXUSk0EMiqUDWQKJwL7GeGu1iRRSSuaSNWkY+yqCx/yGUHw78W9zpv0yfwPGkhmStpSSO9y7TyDVUPXcPfA2bGal0v4ukk6cuqkMemmRxHOsiSssciyiORCqncCQRXnW4E2Muep/FGh05In1EMRBAKu6hgWBK8XfIBP7MC0xkdNfC0YmEiGIrvEgZdhT87ddV88pul/GEU0WumG1otLJIu+NhIJI0iSXcCOL8RFD2wNhxmp/Cnxz9IDLqY00kwWGZVLgo+nn/sWVjXis7CPzq96y/wCo9WihFMyhysjqhNM4jXc+0etCr+/Am4zV9T1XVSaaLVCXT6LTNAk7u6tNIhZdxUWVQAAjmiT7DLL4V1Wpk0sT6gbZW3H7PbJTce2zJZ2MU2krfBJGBbYxjAYxjAYxjAYxjAYxjAYxjAZq0nwgZ26i052nUNEsTIfFFFAoMLqfyXEhd/2jNpxgaj1j4YkTp84Rmn1lrqu6QA8uriKOlKOFH4tUCjgCh88putfDmo1UnV40RlXUx9OdS+5B4G/GgMR9oKvl71nR8YGrfF3RCukjfSRDv6No5YEjFEqhAkiWuaePetetjNO1eldYpIz0/Uvrn1aStrOyrAp9KWSNxLe6hHtXYB4aINUc61nysCv+ItM0mk1UaglnhmQAeZLIwAHz5zX+h9L6yY9MZNXBEgSItCulO/aFW0ZnlNN6E0M3HGBofd1+l1PUYoNJLM2plWeGa1XTqWijjcyuTa7THdAEn0zW4+jan6M0baedXj0ej05BRjukj1rGXaVsMCPGK9DnYMYEJerR/SDpvEJRGJhYO1oyxU7W9Spqx6bl9817ryTafqCa4aebVRHTnTFYAryxP3O5uEZI3KwIBrkbBmzHQR90TbR3QhjD82IyQxA9BZAJ96HsMkYHL/iOJ9d9Nnj0up06LoJ43knj7TzTBkkhVUslinbfxfrVnQeh9MgggiihQJEqilHzF2fdj5knknJ9YwKX4u6VLqtM2nSgJWjSQk1Wn3qZq9yUBWv1s8J/g6NtUZ+46xOY5JNKK7cuoioRSN6igFtRwxRL+zR2HGBzz4x6PqO31mOOOR0nig1MexSb1CEJKgrzYiGJq9by86N8Mleoa3WyKpMywLGxNsqLGBKK/JtgPvoZs+MDmPVujSw6h4TpZdR0xNSms7MSb1KyxyK6CPyZUnAk7fs91QxEusaLqw0uhMKTsqiLUVp9sR02x3VVBDElR4QRyws+edOrFYHLdN0LqcnSEkd1nIi0UsGlji7bqsLxS7WkJ3M5VCK8r8s9/iLUa/VSpP8AQp49MsGrhQOFM/fmhIEkkSklI/DtHN211yM6XisDVNT0zdpOmBu4qxPpWaEQvLvIQKFkUEFQrEPuPClASOM2vFYwGMYwGMYwGMYwGMYwGMYwGMYwGMYwGMYwGMYwGMYwGMYwGMYwGMYwGMYwGMYwGMYwGMYwGMYwGMYwGMYwGMYw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1030" name="Picture 6" descr="http://psykologprojekt.files.wordpress.com/2012/07/mindfulness-poster.jpg"/>
          <p:cNvPicPr>
            <a:picLocks noChangeAspect="1" noChangeArrowheads="1"/>
          </p:cNvPicPr>
          <p:nvPr/>
        </p:nvPicPr>
        <p:blipFill>
          <a:blip r:embed="rId3" cstate="print"/>
          <a:srcRect/>
          <a:stretch>
            <a:fillRect/>
          </a:stretch>
        </p:blipFill>
        <p:spPr bwMode="auto">
          <a:xfrm>
            <a:off x="70995" y="548681"/>
            <a:ext cx="8964992" cy="597666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Čuječnost</a:t>
            </a:r>
            <a:endParaRPr lang="sl-SI" dirty="0"/>
          </a:p>
        </p:txBody>
      </p:sp>
      <p:sp>
        <p:nvSpPr>
          <p:cNvPr id="3" name="Content Placeholder 2"/>
          <p:cNvSpPr>
            <a:spLocks noGrp="1"/>
          </p:cNvSpPr>
          <p:nvPr>
            <p:ph idx="1"/>
          </p:nvPr>
        </p:nvSpPr>
        <p:spPr>
          <a:xfrm>
            <a:off x="457200" y="1600200"/>
            <a:ext cx="8507288" cy="4997152"/>
          </a:xfrm>
        </p:spPr>
        <p:txBody>
          <a:bodyPr>
            <a:normAutofit/>
          </a:bodyPr>
          <a:lstStyle/>
          <a:p>
            <a:r>
              <a:rPr lang="sl-SI" dirty="0" smtClean="0"/>
              <a:t>Zavestno osredotočanje na trenutno doživljanje</a:t>
            </a:r>
          </a:p>
          <a:p>
            <a:endParaRPr lang="sl-SI" dirty="0" smtClean="0"/>
          </a:p>
          <a:p>
            <a:r>
              <a:rPr lang="sl-SI" dirty="0" smtClean="0"/>
              <a:t>Pozornost je na trenutnih mislih, čustvih, telesnih reakcijah</a:t>
            </a:r>
          </a:p>
          <a:p>
            <a:endParaRPr lang="sl-SI" dirty="0" smtClean="0"/>
          </a:p>
          <a:p>
            <a:r>
              <a:rPr lang="sl-SI" dirty="0" smtClean="0"/>
              <a:t>Brez potrebe po spreminjanju ali vrednotenju</a:t>
            </a:r>
          </a:p>
          <a:p>
            <a:endParaRPr lang="sl-SI" dirty="0" smtClean="0"/>
          </a:p>
          <a:p>
            <a:r>
              <a:rPr lang="sl-SI" dirty="0" smtClean="0"/>
              <a:t>Sprejemanje situacije, kot je</a:t>
            </a:r>
            <a:endParaRPr lang="sl-SI"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51520" y="5445224"/>
            <a:ext cx="2592288"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t>Samoregulacija pozornosti</a:t>
            </a:r>
            <a:endParaRPr lang="sl-SI" sz="2400" dirty="0"/>
          </a:p>
        </p:txBody>
      </p:sp>
      <p:sp>
        <p:nvSpPr>
          <p:cNvPr id="5" name="Rectangle 4"/>
          <p:cNvSpPr/>
          <p:nvPr/>
        </p:nvSpPr>
        <p:spPr>
          <a:xfrm>
            <a:off x="1907704" y="2924944"/>
            <a:ext cx="2592288"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t>Aktivno zavedanje</a:t>
            </a:r>
            <a:endParaRPr lang="sl-SI" sz="2400" dirty="0"/>
          </a:p>
        </p:txBody>
      </p:sp>
      <p:sp>
        <p:nvSpPr>
          <p:cNvPr id="6" name="Rectangle 5"/>
          <p:cNvSpPr/>
          <p:nvPr/>
        </p:nvSpPr>
        <p:spPr>
          <a:xfrm>
            <a:off x="5796136" y="476672"/>
            <a:ext cx="2592288" cy="1800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t>Veščine za uravnavanje pozornosti in koncentracije</a:t>
            </a:r>
            <a:endParaRPr lang="sl-SI" sz="2400" dirty="0"/>
          </a:p>
        </p:txBody>
      </p:sp>
      <p:sp>
        <p:nvSpPr>
          <p:cNvPr id="7" name="Rectangle 6"/>
          <p:cNvSpPr/>
          <p:nvPr/>
        </p:nvSpPr>
        <p:spPr>
          <a:xfrm>
            <a:off x="5436096" y="3140968"/>
            <a:ext cx="2592288" cy="11521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t>Sprejemanje miselnega toka</a:t>
            </a:r>
            <a:endParaRPr lang="sl-SI" sz="2400" dirty="0"/>
          </a:p>
        </p:txBody>
      </p:sp>
      <p:sp>
        <p:nvSpPr>
          <p:cNvPr id="8" name="Rectangle 7"/>
          <p:cNvSpPr/>
          <p:nvPr/>
        </p:nvSpPr>
        <p:spPr>
          <a:xfrm>
            <a:off x="5436096" y="4293096"/>
            <a:ext cx="2592288" cy="11521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t>Odprtost in zvedavost</a:t>
            </a:r>
            <a:endParaRPr lang="sl-SI" sz="2400" dirty="0"/>
          </a:p>
        </p:txBody>
      </p:sp>
      <p:sp>
        <p:nvSpPr>
          <p:cNvPr id="9" name="Rectangle 8"/>
          <p:cNvSpPr/>
          <p:nvPr/>
        </p:nvSpPr>
        <p:spPr>
          <a:xfrm>
            <a:off x="5436096" y="5445224"/>
            <a:ext cx="2592288" cy="11521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t>Razmišljanje o stvareh na drugačen način</a:t>
            </a:r>
            <a:endParaRPr lang="sl-SI" sz="2400" dirty="0"/>
          </a:p>
        </p:txBody>
      </p:sp>
      <p:cxnSp>
        <p:nvCxnSpPr>
          <p:cNvPr id="11" name="Straight Arrow Connector 10"/>
          <p:cNvCxnSpPr>
            <a:stCxn id="4" idx="0"/>
          </p:cNvCxnSpPr>
          <p:nvPr/>
        </p:nvCxnSpPr>
        <p:spPr>
          <a:xfrm flipV="1">
            <a:off x="1547664" y="4077072"/>
            <a:ext cx="1512168" cy="136815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1"/>
          </p:cNvCxnSpPr>
          <p:nvPr/>
        </p:nvCxnSpPr>
        <p:spPr>
          <a:xfrm flipV="1">
            <a:off x="4139952" y="1376772"/>
            <a:ext cx="1656184" cy="154817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7" idx="1"/>
          </p:cNvCxnSpPr>
          <p:nvPr/>
        </p:nvCxnSpPr>
        <p:spPr>
          <a:xfrm>
            <a:off x="4499992" y="3501008"/>
            <a:ext cx="936104" cy="216024"/>
          </a:xfrm>
          <a:prstGeom prst="straightConnector1">
            <a:avLst/>
          </a:prstGeom>
          <a:ln w="444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1"/>
          </p:cNvCxnSpPr>
          <p:nvPr/>
        </p:nvCxnSpPr>
        <p:spPr>
          <a:xfrm>
            <a:off x="4499992" y="3645024"/>
            <a:ext cx="936104" cy="1224136"/>
          </a:xfrm>
          <a:prstGeom prst="straightConnector1">
            <a:avLst/>
          </a:prstGeom>
          <a:ln w="444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9" idx="1"/>
          </p:cNvCxnSpPr>
          <p:nvPr/>
        </p:nvCxnSpPr>
        <p:spPr>
          <a:xfrm>
            <a:off x="4499992" y="3933056"/>
            <a:ext cx="936104" cy="2088232"/>
          </a:xfrm>
          <a:prstGeom prst="straightConnector1">
            <a:avLst/>
          </a:prstGeom>
          <a:ln w="444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sl-SI"/>
          </a:p>
        </p:txBody>
      </p:sp>
      <p:sp>
        <p:nvSpPr>
          <p:cNvPr id="5" name="Text Placeholder 4"/>
          <p:cNvSpPr>
            <a:spLocks noGrp="1"/>
          </p:cNvSpPr>
          <p:nvPr>
            <p:ph type="body" idx="1"/>
          </p:nvPr>
        </p:nvSpPr>
        <p:spPr>
          <a:xfrm>
            <a:off x="395536" y="3212976"/>
            <a:ext cx="8496944" cy="3186583"/>
          </a:xfrm>
        </p:spPr>
        <p:txBody>
          <a:bodyPr>
            <a:normAutofit/>
          </a:bodyPr>
          <a:lstStyle/>
          <a:p>
            <a:r>
              <a:rPr lang="sl-SI" sz="2800" dirty="0" smtClean="0">
                <a:solidFill>
                  <a:schemeClr val="bg1"/>
                </a:solidFill>
              </a:rPr>
              <a:t>“Prava sreča je stranski proizvod odkritja življenjskega smisla in pomena.”</a:t>
            </a:r>
          </a:p>
          <a:p>
            <a:r>
              <a:rPr lang="sl-SI" sz="2800" dirty="0">
                <a:solidFill>
                  <a:schemeClr val="bg1"/>
                </a:solidFill>
              </a:rPr>
              <a:t> </a:t>
            </a:r>
            <a:r>
              <a:rPr lang="sl-SI" sz="2800" dirty="0" smtClean="0">
                <a:solidFill>
                  <a:schemeClr val="bg1"/>
                </a:solidFill>
              </a:rPr>
              <a:t>                                                                       Gary T. Reker</a:t>
            </a:r>
            <a:endParaRPr lang="sl-SI" sz="2800"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Viktor Frankl </a:t>
            </a:r>
            <a:endParaRPr lang="sl-SI" dirty="0"/>
          </a:p>
        </p:txBody>
      </p:sp>
      <p:sp>
        <p:nvSpPr>
          <p:cNvPr id="3" name="Content Placeholder 2"/>
          <p:cNvSpPr>
            <a:spLocks noGrp="1"/>
          </p:cNvSpPr>
          <p:nvPr>
            <p:ph idx="1"/>
          </p:nvPr>
        </p:nvSpPr>
        <p:spPr>
          <a:xfrm>
            <a:off x="395536" y="2132856"/>
            <a:ext cx="8229600" cy="4525963"/>
          </a:xfrm>
        </p:spPr>
        <p:txBody>
          <a:bodyPr/>
          <a:lstStyle/>
          <a:p>
            <a:r>
              <a:rPr lang="sl-SI" dirty="0" smtClean="0"/>
              <a:t>Tudi v najbolj absurdnih, ponižujočih in bolečih situacijah ima življenje potencial za smisel in tudi trpljenje je lahko smiselno</a:t>
            </a:r>
          </a:p>
          <a:p>
            <a:endParaRPr lang="sl-SI" dirty="0"/>
          </a:p>
          <a:p>
            <a:r>
              <a:rPr lang="sl-SI" dirty="0" smtClean="0"/>
              <a:t>Težnja, da bi našli smisel v življenju, je primarni in najmočnejši motiv pri ljudeh</a:t>
            </a:r>
          </a:p>
          <a:p>
            <a:endParaRPr lang="sl-SI" dirty="0"/>
          </a:p>
          <a:p>
            <a:endParaRPr lang="sl-S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Sreča in trpljenje</a:t>
            </a:r>
            <a:endParaRPr lang="sl-SI" dirty="0"/>
          </a:p>
        </p:txBody>
      </p:sp>
      <p:sp>
        <p:nvSpPr>
          <p:cNvPr id="3" name="Content Placeholder 2"/>
          <p:cNvSpPr>
            <a:spLocks noGrp="1"/>
          </p:cNvSpPr>
          <p:nvPr>
            <p:ph idx="1"/>
          </p:nvPr>
        </p:nvSpPr>
        <p:spPr>
          <a:xfrm>
            <a:off x="467544" y="1844824"/>
            <a:ext cx="8229600" cy="4752528"/>
          </a:xfrm>
        </p:spPr>
        <p:txBody>
          <a:bodyPr>
            <a:normAutofit fontScale="92500" lnSpcReduction="10000"/>
          </a:bodyPr>
          <a:lstStyle/>
          <a:p>
            <a:r>
              <a:rPr lang="sl-SI" dirty="0" smtClean="0"/>
              <a:t>Ni sreče? Ni panike - imamo zdravila!</a:t>
            </a:r>
            <a:endParaRPr lang="sl-SI" dirty="0" smtClean="0"/>
          </a:p>
          <a:p>
            <a:endParaRPr lang="sl-SI" dirty="0" smtClean="0"/>
          </a:p>
          <a:p>
            <a:r>
              <a:rPr lang="sl-SI" dirty="0" smtClean="0"/>
              <a:t>Sreča in trpljenje: dve strani istega kovanca</a:t>
            </a:r>
          </a:p>
          <a:p>
            <a:endParaRPr lang="sl-SI" dirty="0" smtClean="0"/>
          </a:p>
          <a:p>
            <a:r>
              <a:rPr lang="sl-SI" dirty="0" smtClean="0"/>
              <a:t>Teror srečnosti</a:t>
            </a:r>
          </a:p>
          <a:p>
            <a:pPr>
              <a:buNone/>
            </a:pPr>
            <a:endParaRPr lang="sl-SI" dirty="0"/>
          </a:p>
          <a:p>
            <a:r>
              <a:rPr lang="sl-SI" baseline="0" dirty="0" smtClean="0"/>
              <a:t>Prizadevanja za izgradnjo tvornih pristopov k bolečini in trpljenju, kakor tudi h kultiviranju moči in vrlin</a:t>
            </a:r>
            <a:endParaRPr lang="sl-SI" dirty="0" smtClean="0"/>
          </a:p>
          <a:p>
            <a:endParaRPr lang="sl-SI" dirty="0" smtClean="0"/>
          </a:p>
          <a:p>
            <a:endParaRPr lang="sl-SI"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55576" y="1700808"/>
            <a:ext cx="7772400" cy="1500187"/>
          </a:xfrm>
        </p:spPr>
        <p:txBody>
          <a:bodyPr>
            <a:normAutofit/>
          </a:bodyPr>
          <a:lstStyle/>
          <a:p>
            <a:r>
              <a:rPr lang="sl-SI" sz="2800" dirty="0" smtClean="0">
                <a:solidFill>
                  <a:schemeClr val="bg1"/>
                </a:solidFill>
              </a:rPr>
              <a:t>“Sreča je kot metulj; če ga lovite, odleti, če mirujete, pa se približa in vam pristane na ramenu.”</a:t>
            </a:r>
            <a:endParaRPr lang="sl-SI" sz="2800" dirty="0">
              <a:solidFill>
                <a:schemeClr val="bg1"/>
              </a:solidFill>
            </a:endParaRPr>
          </a:p>
        </p:txBody>
      </p:sp>
      <p:sp>
        <p:nvSpPr>
          <p:cNvPr id="8" name="Rectangle 7"/>
          <p:cNvSpPr/>
          <p:nvPr/>
        </p:nvSpPr>
        <p:spPr>
          <a:xfrm>
            <a:off x="755576" y="5417840"/>
            <a:ext cx="7632848" cy="1251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2800" dirty="0" smtClean="0"/>
              <a:t>“Sreča je plod osebnega smisla in aktivnosti, v katerih ga uresničujemo. “                                                                                                  				            Ana Arzenšek</a:t>
            </a:r>
            <a:endParaRPr lang="sl-SI" sz="2800" dirty="0"/>
          </a:p>
        </p:txBody>
      </p:sp>
      <p:sp>
        <p:nvSpPr>
          <p:cNvPr id="4" name="Freeform 3"/>
          <p:cNvSpPr/>
          <p:nvPr/>
        </p:nvSpPr>
        <p:spPr>
          <a:xfrm>
            <a:off x="179512" y="476672"/>
            <a:ext cx="8964488" cy="5256583"/>
          </a:xfrm>
          <a:custGeom>
            <a:avLst/>
            <a:gdLst>
              <a:gd name="connsiteX0" fmla="*/ 1127203 w 8950403"/>
              <a:gd name="connsiteY0" fmla="*/ 1088571 h 4546587"/>
              <a:gd name="connsiteX1" fmla="*/ 1330403 w 8950403"/>
              <a:gd name="connsiteY1" fmla="*/ 1074057 h 4546587"/>
              <a:gd name="connsiteX2" fmla="*/ 1359431 w 8950403"/>
              <a:gd name="connsiteY2" fmla="*/ 1030514 h 4546587"/>
              <a:gd name="connsiteX3" fmla="*/ 1402974 w 8950403"/>
              <a:gd name="connsiteY3" fmla="*/ 1001486 h 4546587"/>
              <a:gd name="connsiteX4" fmla="*/ 1432003 w 8950403"/>
              <a:gd name="connsiteY4" fmla="*/ 957943 h 4546587"/>
              <a:gd name="connsiteX5" fmla="*/ 1417488 w 8950403"/>
              <a:gd name="connsiteY5" fmla="*/ 812800 h 4546587"/>
              <a:gd name="connsiteX6" fmla="*/ 1330403 w 8950403"/>
              <a:gd name="connsiteY6" fmla="*/ 754743 h 4546587"/>
              <a:gd name="connsiteX7" fmla="*/ 1286860 w 8950403"/>
              <a:gd name="connsiteY7" fmla="*/ 711200 h 4546587"/>
              <a:gd name="connsiteX8" fmla="*/ 1069145 w 8950403"/>
              <a:gd name="connsiteY8" fmla="*/ 740228 h 4546587"/>
              <a:gd name="connsiteX9" fmla="*/ 1025603 w 8950403"/>
              <a:gd name="connsiteY9" fmla="*/ 769257 h 4546587"/>
              <a:gd name="connsiteX10" fmla="*/ 953031 w 8950403"/>
              <a:gd name="connsiteY10" fmla="*/ 856343 h 4546587"/>
              <a:gd name="connsiteX11" fmla="*/ 909488 w 8950403"/>
              <a:gd name="connsiteY11" fmla="*/ 914400 h 4546587"/>
              <a:gd name="connsiteX12" fmla="*/ 880460 w 8950403"/>
              <a:gd name="connsiteY12" fmla="*/ 1001486 h 4546587"/>
              <a:gd name="connsiteX13" fmla="*/ 953031 w 8950403"/>
              <a:gd name="connsiteY13" fmla="*/ 1161143 h 4546587"/>
              <a:gd name="connsiteX14" fmla="*/ 996574 w 8950403"/>
              <a:gd name="connsiteY14" fmla="*/ 1175657 h 4546587"/>
              <a:gd name="connsiteX15" fmla="*/ 1373945 w 8950403"/>
              <a:gd name="connsiteY15" fmla="*/ 1161143 h 4546587"/>
              <a:gd name="connsiteX16" fmla="*/ 1432003 w 8950403"/>
              <a:gd name="connsiteY16" fmla="*/ 1146628 h 4546587"/>
              <a:gd name="connsiteX17" fmla="*/ 1577145 w 8950403"/>
              <a:gd name="connsiteY17" fmla="*/ 1117600 h 4546587"/>
              <a:gd name="connsiteX18" fmla="*/ 1678745 w 8950403"/>
              <a:gd name="connsiteY18" fmla="*/ 1016000 h 4546587"/>
              <a:gd name="connsiteX19" fmla="*/ 1693260 w 8950403"/>
              <a:gd name="connsiteY19" fmla="*/ 972457 h 4546587"/>
              <a:gd name="connsiteX20" fmla="*/ 1678745 w 8950403"/>
              <a:gd name="connsiteY20" fmla="*/ 914400 h 4546587"/>
              <a:gd name="connsiteX21" fmla="*/ 1606174 w 8950403"/>
              <a:gd name="connsiteY21" fmla="*/ 841828 h 4546587"/>
              <a:gd name="connsiteX22" fmla="*/ 1548117 w 8950403"/>
              <a:gd name="connsiteY22" fmla="*/ 798286 h 4546587"/>
              <a:gd name="connsiteX23" fmla="*/ 1461031 w 8950403"/>
              <a:gd name="connsiteY23" fmla="*/ 711200 h 4546587"/>
              <a:gd name="connsiteX24" fmla="*/ 1402974 w 8950403"/>
              <a:gd name="connsiteY24" fmla="*/ 682171 h 4546587"/>
              <a:gd name="connsiteX25" fmla="*/ 1272345 w 8950403"/>
              <a:gd name="connsiteY25" fmla="*/ 609600 h 4546587"/>
              <a:gd name="connsiteX26" fmla="*/ 1040117 w 8950403"/>
              <a:gd name="connsiteY26" fmla="*/ 595086 h 4546587"/>
              <a:gd name="connsiteX27" fmla="*/ 561145 w 8950403"/>
              <a:gd name="connsiteY27" fmla="*/ 638628 h 4546587"/>
              <a:gd name="connsiteX28" fmla="*/ 517603 w 8950403"/>
              <a:gd name="connsiteY28" fmla="*/ 682171 h 4546587"/>
              <a:gd name="connsiteX29" fmla="*/ 474060 w 8950403"/>
              <a:gd name="connsiteY29" fmla="*/ 827314 h 4546587"/>
              <a:gd name="connsiteX30" fmla="*/ 503088 w 8950403"/>
              <a:gd name="connsiteY30" fmla="*/ 1030514 h 4546587"/>
              <a:gd name="connsiteX31" fmla="*/ 546631 w 8950403"/>
              <a:gd name="connsiteY31" fmla="*/ 1088571 h 4546587"/>
              <a:gd name="connsiteX32" fmla="*/ 648231 w 8950403"/>
              <a:gd name="connsiteY32" fmla="*/ 1204686 h 4546587"/>
              <a:gd name="connsiteX33" fmla="*/ 764345 w 8950403"/>
              <a:gd name="connsiteY33" fmla="*/ 1277257 h 4546587"/>
              <a:gd name="connsiteX34" fmla="*/ 807888 w 8950403"/>
              <a:gd name="connsiteY34" fmla="*/ 1291771 h 4546587"/>
              <a:gd name="connsiteX35" fmla="*/ 924003 w 8950403"/>
              <a:gd name="connsiteY35" fmla="*/ 1335314 h 4546587"/>
              <a:gd name="connsiteX36" fmla="*/ 967545 w 8950403"/>
              <a:gd name="connsiteY36" fmla="*/ 1364343 h 4546587"/>
              <a:gd name="connsiteX37" fmla="*/ 1170745 w 8950403"/>
              <a:gd name="connsiteY37" fmla="*/ 1436914 h 4546587"/>
              <a:gd name="connsiteX38" fmla="*/ 1301374 w 8950403"/>
              <a:gd name="connsiteY38" fmla="*/ 1494971 h 4546587"/>
              <a:gd name="connsiteX39" fmla="*/ 1417488 w 8950403"/>
              <a:gd name="connsiteY39" fmla="*/ 1524000 h 4546587"/>
              <a:gd name="connsiteX40" fmla="*/ 1606174 w 8950403"/>
              <a:gd name="connsiteY40" fmla="*/ 1509486 h 4546587"/>
              <a:gd name="connsiteX41" fmla="*/ 1736803 w 8950403"/>
              <a:gd name="connsiteY41" fmla="*/ 1451428 h 4546587"/>
              <a:gd name="connsiteX42" fmla="*/ 1823888 w 8950403"/>
              <a:gd name="connsiteY42" fmla="*/ 1407886 h 4546587"/>
              <a:gd name="connsiteX43" fmla="*/ 1896460 w 8950403"/>
              <a:gd name="connsiteY43" fmla="*/ 1320800 h 4546587"/>
              <a:gd name="connsiteX44" fmla="*/ 1954517 w 8950403"/>
              <a:gd name="connsiteY44" fmla="*/ 1277257 h 4546587"/>
              <a:gd name="connsiteX45" fmla="*/ 1998060 w 8950403"/>
              <a:gd name="connsiteY45" fmla="*/ 1233714 h 4546587"/>
              <a:gd name="connsiteX46" fmla="*/ 2041603 w 8950403"/>
              <a:gd name="connsiteY46" fmla="*/ 1146628 h 4546587"/>
              <a:gd name="connsiteX47" fmla="*/ 2085145 w 8950403"/>
              <a:gd name="connsiteY47" fmla="*/ 1001486 h 4546587"/>
              <a:gd name="connsiteX48" fmla="*/ 2099660 w 8950403"/>
              <a:gd name="connsiteY48" fmla="*/ 957943 h 4546587"/>
              <a:gd name="connsiteX49" fmla="*/ 2085145 w 8950403"/>
              <a:gd name="connsiteY49" fmla="*/ 754743 h 4546587"/>
              <a:gd name="connsiteX50" fmla="*/ 2041603 w 8950403"/>
              <a:gd name="connsiteY50" fmla="*/ 653143 h 4546587"/>
              <a:gd name="connsiteX51" fmla="*/ 1969031 w 8950403"/>
              <a:gd name="connsiteY51" fmla="*/ 522514 h 4546587"/>
              <a:gd name="connsiteX52" fmla="*/ 1896460 w 8950403"/>
              <a:gd name="connsiteY52" fmla="*/ 435428 h 4546587"/>
              <a:gd name="connsiteX53" fmla="*/ 1867431 w 8950403"/>
              <a:gd name="connsiteY53" fmla="*/ 391886 h 4546587"/>
              <a:gd name="connsiteX54" fmla="*/ 1780345 w 8950403"/>
              <a:gd name="connsiteY54" fmla="*/ 333828 h 4546587"/>
              <a:gd name="connsiteX55" fmla="*/ 1664231 w 8950403"/>
              <a:gd name="connsiteY55" fmla="*/ 232228 h 4546587"/>
              <a:gd name="connsiteX56" fmla="*/ 1562631 w 8950403"/>
              <a:gd name="connsiteY56" fmla="*/ 159657 h 4546587"/>
              <a:gd name="connsiteX57" fmla="*/ 1519088 w 8950403"/>
              <a:gd name="connsiteY57" fmla="*/ 130628 h 4546587"/>
              <a:gd name="connsiteX58" fmla="*/ 1461031 w 8950403"/>
              <a:gd name="connsiteY58" fmla="*/ 116114 h 4546587"/>
              <a:gd name="connsiteX59" fmla="*/ 1315888 w 8950403"/>
              <a:gd name="connsiteY59" fmla="*/ 29028 h 4546587"/>
              <a:gd name="connsiteX60" fmla="*/ 1228803 w 8950403"/>
              <a:gd name="connsiteY60" fmla="*/ 0 h 4546587"/>
              <a:gd name="connsiteX61" fmla="*/ 619203 w 8950403"/>
              <a:gd name="connsiteY61" fmla="*/ 14514 h 4546587"/>
              <a:gd name="connsiteX62" fmla="*/ 474060 w 8950403"/>
              <a:gd name="connsiteY62" fmla="*/ 43543 h 4546587"/>
              <a:gd name="connsiteX63" fmla="*/ 314403 w 8950403"/>
              <a:gd name="connsiteY63" fmla="*/ 188686 h 4546587"/>
              <a:gd name="connsiteX64" fmla="*/ 270860 w 8950403"/>
              <a:gd name="connsiteY64" fmla="*/ 232228 h 4546587"/>
              <a:gd name="connsiteX65" fmla="*/ 198288 w 8950403"/>
              <a:gd name="connsiteY65" fmla="*/ 333828 h 4546587"/>
              <a:gd name="connsiteX66" fmla="*/ 169260 w 8950403"/>
              <a:gd name="connsiteY66" fmla="*/ 377371 h 4546587"/>
              <a:gd name="connsiteX67" fmla="*/ 125717 w 8950403"/>
              <a:gd name="connsiteY67" fmla="*/ 420914 h 4546587"/>
              <a:gd name="connsiteX68" fmla="*/ 38631 w 8950403"/>
              <a:gd name="connsiteY68" fmla="*/ 595086 h 4546587"/>
              <a:gd name="connsiteX69" fmla="*/ 24117 w 8950403"/>
              <a:gd name="connsiteY69" fmla="*/ 638628 h 4546587"/>
              <a:gd name="connsiteX70" fmla="*/ 24117 w 8950403"/>
              <a:gd name="connsiteY70" fmla="*/ 1364343 h 4546587"/>
              <a:gd name="connsiteX71" fmla="*/ 38631 w 8950403"/>
              <a:gd name="connsiteY71" fmla="*/ 1422400 h 4546587"/>
              <a:gd name="connsiteX72" fmla="*/ 53145 w 8950403"/>
              <a:gd name="connsiteY72" fmla="*/ 1524000 h 4546587"/>
              <a:gd name="connsiteX73" fmla="*/ 82174 w 8950403"/>
              <a:gd name="connsiteY73" fmla="*/ 1625600 h 4546587"/>
              <a:gd name="connsiteX74" fmla="*/ 96688 w 8950403"/>
              <a:gd name="connsiteY74" fmla="*/ 1727200 h 4546587"/>
              <a:gd name="connsiteX75" fmla="*/ 111203 w 8950403"/>
              <a:gd name="connsiteY75" fmla="*/ 1857828 h 4546587"/>
              <a:gd name="connsiteX76" fmla="*/ 154745 w 8950403"/>
              <a:gd name="connsiteY76" fmla="*/ 1944914 h 4546587"/>
              <a:gd name="connsiteX77" fmla="*/ 198288 w 8950403"/>
              <a:gd name="connsiteY77" fmla="*/ 1959428 h 4546587"/>
              <a:gd name="connsiteX78" fmla="*/ 256345 w 8950403"/>
              <a:gd name="connsiteY78" fmla="*/ 2046514 h 4546587"/>
              <a:gd name="connsiteX79" fmla="*/ 285374 w 8950403"/>
              <a:gd name="connsiteY79" fmla="*/ 2090057 h 4546587"/>
              <a:gd name="connsiteX80" fmla="*/ 328917 w 8950403"/>
              <a:gd name="connsiteY80" fmla="*/ 2133600 h 4546587"/>
              <a:gd name="connsiteX81" fmla="*/ 357945 w 8950403"/>
              <a:gd name="connsiteY81" fmla="*/ 2177143 h 4546587"/>
              <a:gd name="connsiteX82" fmla="*/ 459545 w 8950403"/>
              <a:gd name="connsiteY82" fmla="*/ 2264228 h 4546587"/>
              <a:gd name="connsiteX83" fmla="*/ 561145 w 8950403"/>
              <a:gd name="connsiteY83" fmla="*/ 2351314 h 4546587"/>
              <a:gd name="connsiteX84" fmla="*/ 604688 w 8950403"/>
              <a:gd name="connsiteY84" fmla="*/ 2394857 h 4546587"/>
              <a:gd name="connsiteX85" fmla="*/ 648231 w 8950403"/>
              <a:gd name="connsiteY85" fmla="*/ 2423886 h 4546587"/>
              <a:gd name="connsiteX86" fmla="*/ 793374 w 8950403"/>
              <a:gd name="connsiteY86" fmla="*/ 2452914 h 4546587"/>
              <a:gd name="connsiteX87" fmla="*/ 996574 w 8950403"/>
              <a:gd name="connsiteY87" fmla="*/ 2496457 h 4546587"/>
              <a:gd name="connsiteX88" fmla="*/ 1054631 w 8950403"/>
              <a:gd name="connsiteY88" fmla="*/ 2510971 h 4546587"/>
              <a:gd name="connsiteX89" fmla="*/ 1330403 w 8950403"/>
              <a:gd name="connsiteY89" fmla="*/ 2525486 h 4546587"/>
              <a:gd name="connsiteX90" fmla="*/ 1417488 w 8950403"/>
              <a:gd name="connsiteY90" fmla="*/ 2554514 h 4546587"/>
              <a:gd name="connsiteX91" fmla="*/ 1533603 w 8950403"/>
              <a:gd name="connsiteY91" fmla="*/ 2583543 h 4546587"/>
              <a:gd name="connsiteX92" fmla="*/ 1635203 w 8950403"/>
              <a:gd name="connsiteY92" fmla="*/ 2627086 h 4546587"/>
              <a:gd name="connsiteX93" fmla="*/ 1736803 w 8950403"/>
              <a:gd name="connsiteY93" fmla="*/ 2656114 h 4546587"/>
              <a:gd name="connsiteX94" fmla="*/ 1794860 w 8950403"/>
              <a:gd name="connsiteY94" fmla="*/ 2685143 h 4546587"/>
              <a:gd name="connsiteX95" fmla="*/ 1910974 w 8950403"/>
              <a:gd name="connsiteY95" fmla="*/ 2699657 h 4546587"/>
              <a:gd name="connsiteX96" fmla="*/ 2070631 w 8950403"/>
              <a:gd name="connsiteY96" fmla="*/ 2757714 h 4546587"/>
              <a:gd name="connsiteX97" fmla="*/ 2201260 w 8950403"/>
              <a:gd name="connsiteY97" fmla="*/ 2801257 h 4546587"/>
              <a:gd name="connsiteX98" fmla="*/ 2317374 w 8950403"/>
              <a:gd name="connsiteY98" fmla="*/ 2815771 h 4546587"/>
              <a:gd name="connsiteX99" fmla="*/ 2462517 w 8950403"/>
              <a:gd name="connsiteY99" fmla="*/ 2844800 h 4546587"/>
              <a:gd name="connsiteX100" fmla="*/ 2651203 w 8950403"/>
              <a:gd name="connsiteY100" fmla="*/ 2917371 h 4546587"/>
              <a:gd name="connsiteX101" fmla="*/ 2694745 w 8950403"/>
              <a:gd name="connsiteY101" fmla="*/ 2931886 h 4546587"/>
              <a:gd name="connsiteX102" fmla="*/ 2810860 w 8950403"/>
              <a:gd name="connsiteY102" fmla="*/ 2975428 h 4546587"/>
              <a:gd name="connsiteX103" fmla="*/ 2926974 w 8950403"/>
              <a:gd name="connsiteY103" fmla="*/ 3018971 h 4546587"/>
              <a:gd name="connsiteX104" fmla="*/ 2985031 w 8950403"/>
              <a:gd name="connsiteY104" fmla="*/ 3048000 h 4546587"/>
              <a:gd name="connsiteX105" fmla="*/ 3115660 w 8950403"/>
              <a:gd name="connsiteY105" fmla="*/ 3077028 h 4546587"/>
              <a:gd name="connsiteX106" fmla="*/ 3202745 w 8950403"/>
              <a:gd name="connsiteY106" fmla="*/ 3120571 h 4546587"/>
              <a:gd name="connsiteX107" fmla="*/ 3289831 w 8950403"/>
              <a:gd name="connsiteY107" fmla="*/ 3149600 h 4546587"/>
              <a:gd name="connsiteX108" fmla="*/ 3333374 w 8950403"/>
              <a:gd name="connsiteY108" fmla="*/ 3164114 h 4546587"/>
              <a:gd name="connsiteX109" fmla="*/ 3376917 w 8950403"/>
              <a:gd name="connsiteY109" fmla="*/ 3178628 h 4546587"/>
              <a:gd name="connsiteX110" fmla="*/ 3449488 w 8950403"/>
              <a:gd name="connsiteY110" fmla="*/ 3207657 h 4546587"/>
              <a:gd name="connsiteX111" fmla="*/ 3493031 w 8950403"/>
              <a:gd name="connsiteY111" fmla="*/ 3236686 h 4546587"/>
              <a:gd name="connsiteX112" fmla="*/ 3667203 w 8950403"/>
              <a:gd name="connsiteY112" fmla="*/ 3294743 h 4546587"/>
              <a:gd name="connsiteX113" fmla="*/ 3725260 w 8950403"/>
              <a:gd name="connsiteY113" fmla="*/ 3323771 h 4546587"/>
              <a:gd name="connsiteX114" fmla="*/ 3855888 w 8950403"/>
              <a:gd name="connsiteY114" fmla="*/ 3367314 h 4546587"/>
              <a:gd name="connsiteX115" fmla="*/ 3899431 w 8950403"/>
              <a:gd name="connsiteY115" fmla="*/ 3381828 h 4546587"/>
              <a:gd name="connsiteX116" fmla="*/ 3942974 w 8950403"/>
              <a:gd name="connsiteY116" fmla="*/ 3396343 h 4546587"/>
              <a:gd name="connsiteX117" fmla="*/ 4015545 w 8950403"/>
              <a:gd name="connsiteY117" fmla="*/ 3410857 h 4546587"/>
              <a:gd name="connsiteX118" fmla="*/ 4059088 w 8950403"/>
              <a:gd name="connsiteY118" fmla="*/ 3425371 h 4546587"/>
              <a:gd name="connsiteX119" fmla="*/ 4131660 w 8950403"/>
              <a:gd name="connsiteY119" fmla="*/ 3454400 h 4546587"/>
              <a:gd name="connsiteX120" fmla="*/ 4247774 w 8950403"/>
              <a:gd name="connsiteY120" fmla="*/ 3468914 h 4546587"/>
              <a:gd name="connsiteX121" fmla="*/ 4407431 w 8950403"/>
              <a:gd name="connsiteY121" fmla="*/ 3512457 h 4546587"/>
              <a:gd name="connsiteX122" fmla="*/ 4523545 w 8950403"/>
              <a:gd name="connsiteY122" fmla="*/ 3556000 h 4546587"/>
              <a:gd name="connsiteX123" fmla="*/ 4610631 w 8950403"/>
              <a:gd name="connsiteY123" fmla="*/ 3570514 h 4546587"/>
              <a:gd name="connsiteX124" fmla="*/ 4668688 w 8950403"/>
              <a:gd name="connsiteY124" fmla="*/ 3585028 h 4546587"/>
              <a:gd name="connsiteX125" fmla="*/ 4929945 w 8950403"/>
              <a:gd name="connsiteY125" fmla="*/ 3614057 h 4546587"/>
              <a:gd name="connsiteX126" fmla="*/ 5046060 w 8950403"/>
              <a:gd name="connsiteY126" fmla="*/ 3628571 h 4546587"/>
              <a:gd name="connsiteX127" fmla="*/ 5321831 w 8950403"/>
              <a:gd name="connsiteY127" fmla="*/ 3657600 h 4546587"/>
              <a:gd name="connsiteX128" fmla="*/ 5365374 w 8950403"/>
              <a:gd name="connsiteY128" fmla="*/ 3672114 h 4546587"/>
              <a:gd name="connsiteX129" fmla="*/ 5423431 w 8950403"/>
              <a:gd name="connsiteY129" fmla="*/ 3686628 h 4546587"/>
              <a:gd name="connsiteX130" fmla="*/ 5466974 w 8950403"/>
              <a:gd name="connsiteY130" fmla="*/ 3701143 h 4546587"/>
              <a:gd name="connsiteX131" fmla="*/ 5539545 w 8950403"/>
              <a:gd name="connsiteY131" fmla="*/ 3715657 h 4546587"/>
              <a:gd name="connsiteX132" fmla="*/ 5641145 w 8950403"/>
              <a:gd name="connsiteY132" fmla="*/ 3773714 h 4546587"/>
              <a:gd name="connsiteX133" fmla="*/ 5742745 w 8950403"/>
              <a:gd name="connsiteY133" fmla="*/ 3788228 h 4546587"/>
              <a:gd name="connsiteX134" fmla="*/ 5815317 w 8950403"/>
              <a:gd name="connsiteY134" fmla="*/ 3802743 h 4546587"/>
              <a:gd name="connsiteX135" fmla="*/ 5989488 w 8950403"/>
              <a:gd name="connsiteY135" fmla="*/ 3860800 h 4546587"/>
              <a:gd name="connsiteX136" fmla="*/ 6294288 w 8950403"/>
              <a:gd name="connsiteY136" fmla="*/ 3889828 h 4546587"/>
              <a:gd name="connsiteX137" fmla="*/ 6453945 w 8950403"/>
              <a:gd name="connsiteY137" fmla="*/ 3918857 h 4546587"/>
              <a:gd name="connsiteX138" fmla="*/ 6555545 w 8950403"/>
              <a:gd name="connsiteY138" fmla="*/ 3962400 h 4546587"/>
              <a:gd name="connsiteX139" fmla="*/ 6613603 w 8950403"/>
              <a:gd name="connsiteY139" fmla="*/ 3976914 h 4546587"/>
              <a:gd name="connsiteX140" fmla="*/ 6657145 w 8950403"/>
              <a:gd name="connsiteY140" fmla="*/ 3991428 h 4546587"/>
              <a:gd name="connsiteX141" fmla="*/ 6773260 w 8950403"/>
              <a:gd name="connsiteY141" fmla="*/ 4020457 h 4546587"/>
              <a:gd name="connsiteX142" fmla="*/ 6918403 w 8950403"/>
              <a:gd name="connsiteY142" fmla="*/ 4049486 h 4546587"/>
              <a:gd name="connsiteX143" fmla="*/ 7005488 w 8950403"/>
              <a:gd name="connsiteY143" fmla="*/ 4078514 h 4546587"/>
              <a:gd name="connsiteX144" fmla="*/ 7063545 w 8950403"/>
              <a:gd name="connsiteY144" fmla="*/ 4093028 h 4546587"/>
              <a:gd name="connsiteX145" fmla="*/ 7136117 w 8950403"/>
              <a:gd name="connsiteY145" fmla="*/ 4122057 h 4546587"/>
              <a:gd name="connsiteX146" fmla="*/ 7194174 w 8950403"/>
              <a:gd name="connsiteY146" fmla="*/ 4136571 h 4546587"/>
              <a:gd name="connsiteX147" fmla="*/ 7237717 w 8950403"/>
              <a:gd name="connsiteY147" fmla="*/ 4151086 h 4546587"/>
              <a:gd name="connsiteX148" fmla="*/ 7295774 w 8950403"/>
              <a:gd name="connsiteY148" fmla="*/ 4165600 h 4546587"/>
              <a:gd name="connsiteX149" fmla="*/ 7339317 w 8950403"/>
              <a:gd name="connsiteY149" fmla="*/ 4180114 h 4546587"/>
              <a:gd name="connsiteX150" fmla="*/ 7440917 w 8950403"/>
              <a:gd name="connsiteY150" fmla="*/ 4194628 h 4546587"/>
              <a:gd name="connsiteX151" fmla="*/ 7557031 w 8950403"/>
              <a:gd name="connsiteY151" fmla="*/ 4223657 h 4546587"/>
              <a:gd name="connsiteX152" fmla="*/ 7615088 w 8950403"/>
              <a:gd name="connsiteY152" fmla="*/ 4238171 h 4546587"/>
              <a:gd name="connsiteX153" fmla="*/ 7731203 w 8950403"/>
              <a:gd name="connsiteY153" fmla="*/ 4252686 h 4546587"/>
              <a:gd name="connsiteX154" fmla="*/ 7905374 w 8950403"/>
              <a:gd name="connsiteY154" fmla="*/ 4296228 h 4546587"/>
              <a:gd name="connsiteX155" fmla="*/ 8050517 w 8950403"/>
              <a:gd name="connsiteY155" fmla="*/ 4354286 h 4546587"/>
              <a:gd name="connsiteX156" fmla="*/ 8094060 w 8950403"/>
              <a:gd name="connsiteY156" fmla="*/ 4368800 h 4546587"/>
              <a:gd name="connsiteX157" fmla="*/ 8195660 w 8950403"/>
              <a:gd name="connsiteY157" fmla="*/ 4412343 h 4546587"/>
              <a:gd name="connsiteX158" fmla="*/ 8282745 w 8950403"/>
              <a:gd name="connsiteY158" fmla="*/ 4426857 h 4546587"/>
              <a:gd name="connsiteX159" fmla="*/ 8427888 w 8950403"/>
              <a:gd name="connsiteY159" fmla="*/ 4470400 h 4546587"/>
              <a:gd name="connsiteX160" fmla="*/ 8689145 w 8950403"/>
              <a:gd name="connsiteY160" fmla="*/ 4484914 h 4546587"/>
              <a:gd name="connsiteX161" fmla="*/ 8819774 w 8950403"/>
              <a:gd name="connsiteY161" fmla="*/ 4542971 h 4546587"/>
              <a:gd name="connsiteX162" fmla="*/ 8950403 w 8950403"/>
              <a:gd name="connsiteY162" fmla="*/ 4542971 h 454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8950403" h="4546587">
                <a:moveTo>
                  <a:pt x="1127203" y="1088571"/>
                </a:moveTo>
                <a:cubicBezTo>
                  <a:pt x="1194936" y="1083733"/>
                  <a:pt x="1264525" y="1090527"/>
                  <a:pt x="1330403" y="1074057"/>
                </a:cubicBezTo>
                <a:cubicBezTo>
                  <a:pt x="1347326" y="1069826"/>
                  <a:pt x="1347096" y="1042849"/>
                  <a:pt x="1359431" y="1030514"/>
                </a:cubicBezTo>
                <a:cubicBezTo>
                  <a:pt x="1371766" y="1018179"/>
                  <a:pt x="1388460" y="1011162"/>
                  <a:pt x="1402974" y="1001486"/>
                </a:cubicBezTo>
                <a:cubicBezTo>
                  <a:pt x="1412650" y="986972"/>
                  <a:pt x="1430665" y="975336"/>
                  <a:pt x="1432003" y="957943"/>
                </a:cubicBezTo>
                <a:cubicBezTo>
                  <a:pt x="1435732" y="909464"/>
                  <a:pt x="1439233" y="856289"/>
                  <a:pt x="1417488" y="812800"/>
                </a:cubicBezTo>
                <a:cubicBezTo>
                  <a:pt x="1401886" y="781595"/>
                  <a:pt x="1355072" y="779412"/>
                  <a:pt x="1330403" y="754743"/>
                </a:cubicBezTo>
                <a:lnTo>
                  <a:pt x="1286860" y="711200"/>
                </a:lnTo>
                <a:cubicBezTo>
                  <a:pt x="1247957" y="714442"/>
                  <a:pt x="1128430" y="710585"/>
                  <a:pt x="1069145" y="740228"/>
                </a:cubicBezTo>
                <a:cubicBezTo>
                  <a:pt x="1053543" y="748029"/>
                  <a:pt x="1040117" y="759581"/>
                  <a:pt x="1025603" y="769257"/>
                </a:cubicBezTo>
                <a:cubicBezTo>
                  <a:pt x="961444" y="865495"/>
                  <a:pt x="1036848" y="758557"/>
                  <a:pt x="953031" y="856343"/>
                </a:cubicBezTo>
                <a:cubicBezTo>
                  <a:pt x="937288" y="874710"/>
                  <a:pt x="924002" y="895048"/>
                  <a:pt x="909488" y="914400"/>
                </a:cubicBezTo>
                <a:cubicBezTo>
                  <a:pt x="899812" y="943429"/>
                  <a:pt x="873039" y="971801"/>
                  <a:pt x="880460" y="1001486"/>
                </a:cubicBezTo>
                <a:cubicBezTo>
                  <a:pt x="900520" y="1081728"/>
                  <a:pt x="888453" y="1118091"/>
                  <a:pt x="953031" y="1161143"/>
                </a:cubicBezTo>
                <a:cubicBezTo>
                  <a:pt x="965761" y="1169630"/>
                  <a:pt x="982060" y="1170819"/>
                  <a:pt x="996574" y="1175657"/>
                </a:cubicBezTo>
                <a:cubicBezTo>
                  <a:pt x="1122364" y="1170819"/>
                  <a:pt x="1248340" y="1169517"/>
                  <a:pt x="1373945" y="1161143"/>
                </a:cubicBezTo>
                <a:cubicBezTo>
                  <a:pt x="1393849" y="1159816"/>
                  <a:pt x="1412442" y="1150540"/>
                  <a:pt x="1432003" y="1146628"/>
                </a:cubicBezTo>
                <a:cubicBezTo>
                  <a:pt x="1609959" y="1111036"/>
                  <a:pt x="1442280" y="1151316"/>
                  <a:pt x="1577145" y="1117600"/>
                </a:cubicBezTo>
                <a:cubicBezTo>
                  <a:pt x="1631903" y="1081094"/>
                  <a:pt x="1635648" y="1084954"/>
                  <a:pt x="1678745" y="1016000"/>
                </a:cubicBezTo>
                <a:cubicBezTo>
                  <a:pt x="1686854" y="1003026"/>
                  <a:pt x="1688422" y="986971"/>
                  <a:pt x="1693260" y="972457"/>
                </a:cubicBezTo>
                <a:cubicBezTo>
                  <a:pt x="1688422" y="953105"/>
                  <a:pt x="1686603" y="932735"/>
                  <a:pt x="1678745" y="914400"/>
                </a:cubicBezTo>
                <a:cubicBezTo>
                  <a:pt x="1658254" y="866588"/>
                  <a:pt x="1646018" y="870288"/>
                  <a:pt x="1606174" y="841828"/>
                </a:cubicBezTo>
                <a:cubicBezTo>
                  <a:pt x="1586490" y="827768"/>
                  <a:pt x="1566098" y="814468"/>
                  <a:pt x="1548117" y="798286"/>
                </a:cubicBezTo>
                <a:cubicBezTo>
                  <a:pt x="1517603" y="770823"/>
                  <a:pt x="1497750" y="729560"/>
                  <a:pt x="1461031" y="711200"/>
                </a:cubicBezTo>
                <a:cubicBezTo>
                  <a:pt x="1441679" y="701524"/>
                  <a:pt x="1420580" y="694747"/>
                  <a:pt x="1402974" y="682171"/>
                </a:cubicBezTo>
                <a:cubicBezTo>
                  <a:pt x="1338925" y="636421"/>
                  <a:pt x="1377219" y="616154"/>
                  <a:pt x="1272345" y="609600"/>
                </a:cubicBezTo>
                <a:lnTo>
                  <a:pt x="1040117" y="595086"/>
                </a:lnTo>
                <a:cubicBezTo>
                  <a:pt x="973165" y="597395"/>
                  <a:pt x="686885" y="548814"/>
                  <a:pt x="561145" y="638628"/>
                </a:cubicBezTo>
                <a:cubicBezTo>
                  <a:pt x="544442" y="650559"/>
                  <a:pt x="532117" y="667657"/>
                  <a:pt x="517603" y="682171"/>
                </a:cubicBezTo>
                <a:cubicBezTo>
                  <a:pt x="517516" y="682433"/>
                  <a:pt x="473015" y="808510"/>
                  <a:pt x="474060" y="827314"/>
                </a:cubicBezTo>
                <a:cubicBezTo>
                  <a:pt x="477855" y="895630"/>
                  <a:pt x="484776" y="964589"/>
                  <a:pt x="503088" y="1030514"/>
                </a:cubicBezTo>
                <a:cubicBezTo>
                  <a:pt x="509562" y="1053822"/>
                  <a:pt x="532759" y="1068753"/>
                  <a:pt x="546631" y="1088571"/>
                </a:cubicBezTo>
                <a:cubicBezTo>
                  <a:pt x="620715" y="1194405"/>
                  <a:pt x="572484" y="1154188"/>
                  <a:pt x="648231" y="1204686"/>
                </a:cubicBezTo>
                <a:cubicBezTo>
                  <a:pt x="694233" y="1273687"/>
                  <a:pt x="660712" y="1242712"/>
                  <a:pt x="764345" y="1277257"/>
                </a:cubicBezTo>
                <a:lnTo>
                  <a:pt x="807888" y="1291771"/>
                </a:lnTo>
                <a:cubicBezTo>
                  <a:pt x="910005" y="1359850"/>
                  <a:pt x="780518" y="1281507"/>
                  <a:pt x="924003" y="1335314"/>
                </a:cubicBezTo>
                <a:cubicBezTo>
                  <a:pt x="940336" y="1341439"/>
                  <a:pt x="951943" y="1356542"/>
                  <a:pt x="967545" y="1364343"/>
                </a:cubicBezTo>
                <a:cubicBezTo>
                  <a:pt x="1013611" y="1387376"/>
                  <a:pt x="1137167" y="1425721"/>
                  <a:pt x="1170745" y="1436914"/>
                </a:cubicBezTo>
                <a:cubicBezTo>
                  <a:pt x="1254135" y="1499456"/>
                  <a:pt x="1199375" y="1471433"/>
                  <a:pt x="1301374" y="1494971"/>
                </a:cubicBezTo>
                <a:cubicBezTo>
                  <a:pt x="1340248" y="1503942"/>
                  <a:pt x="1417488" y="1524000"/>
                  <a:pt x="1417488" y="1524000"/>
                </a:cubicBezTo>
                <a:cubicBezTo>
                  <a:pt x="1480383" y="1519162"/>
                  <a:pt x="1543951" y="1519857"/>
                  <a:pt x="1606174" y="1509486"/>
                </a:cubicBezTo>
                <a:cubicBezTo>
                  <a:pt x="1642998" y="1503349"/>
                  <a:pt x="1701812" y="1466424"/>
                  <a:pt x="1736803" y="1451428"/>
                </a:cubicBezTo>
                <a:cubicBezTo>
                  <a:pt x="1790710" y="1428325"/>
                  <a:pt x="1774666" y="1448904"/>
                  <a:pt x="1823888" y="1407886"/>
                </a:cubicBezTo>
                <a:cubicBezTo>
                  <a:pt x="1966545" y="1289006"/>
                  <a:pt x="1782297" y="1434963"/>
                  <a:pt x="1896460" y="1320800"/>
                </a:cubicBezTo>
                <a:cubicBezTo>
                  <a:pt x="1913565" y="1303695"/>
                  <a:pt x="1936150" y="1293000"/>
                  <a:pt x="1954517" y="1277257"/>
                </a:cubicBezTo>
                <a:cubicBezTo>
                  <a:pt x="1970102" y="1263899"/>
                  <a:pt x="1983546" y="1248228"/>
                  <a:pt x="1998060" y="1233714"/>
                </a:cubicBezTo>
                <a:cubicBezTo>
                  <a:pt x="2050991" y="1074918"/>
                  <a:pt x="1966575" y="1315441"/>
                  <a:pt x="2041603" y="1146628"/>
                </a:cubicBezTo>
                <a:cubicBezTo>
                  <a:pt x="2069198" y="1084539"/>
                  <a:pt x="2068256" y="1060595"/>
                  <a:pt x="2085145" y="1001486"/>
                </a:cubicBezTo>
                <a:cubicBezTo>
                  <a:pt x="2089348" y="986775"/>
                  <a:pt x="2094822" y="972457"/>
                  <a:pt x="2099660" y="957943"/>
                </a:cubicBezTo>
                <a:cubicBezTo>
                  <a:pt x="2094822" y="890210"/>
                  <a:pt x="2093079" y="822184"/>
                  <a:pt x="2085145" y="754743"/>
                </a:cubicBezTo>
                <a:cubicBezTo>
                  <a:pt x="2081465" y="723464"/>
                  <a:pt x="2052476" y="678512"/>
                  <a:pt x="2041603" y="653143"/>
                </a:cubicBezTo>
                <a:cubicBezTo>
                  <a:pt x="1995620" y="545849"/>
                  <a:pt x="2082174" y="692231"/>
                  <a:pt x="1969031" y="522514"/>
                </a:cubicBezTo>
                <a:cubicBezTo>
                  <a:pt x="1896964" y="414412"/>
                  <a:pt x="1989584" y="547175"/>
                  <a:pt x="1896460" y="435428"/>
                </a:cubicBezTo>
                <a:cubicBezTo>
                  <a:pt x="1885293" y="422027"/>
                  <a:pt x="1880559" y="403373"/>
                  <a:pt x="1867431" y="391886"/>
                </a:cubicBezTo>
                <a:cubicBezTo>
                  <a:pt x="1841175" y="368912"/>
                  <a:pt x="1780345" y="333828"/>
                  <a:pt x="1780345" y="333828"/>
                </a:cubicBezTo>
                <a:cubicBezTo>
                  <a:pt x="1731965" y="261258"/>
                  <a:pt x="1765830" y="299961"/>
                  <a:pt x="1664231" y="232228"/>
                </a:cubicBezTo>
                <a:cubicBezTo>
                  <a:pt x="1561599" y="163807"/>
                  <a:pt x="1688672" y="249687"/>
                  <a:pt x="1562631" y="159657"/>
                </a:cubicBezTo>
                <a:cubicBezTo>
                  <a:pt x="1548436" y="149518"/>
                  <a:pt x="1535122" y="137500"/>
                  <a:pt x="1519088" y="130628"/>
                </a:cubicBezTo>
                <a:cubicBezTo>
                  <a:pt x="1500753" y="122770"/>
                  <a:pt x="1480383" y="120952"/>
                  <a:pt x="1461031" y="116114"/>
                </a:cubicBezTo>
                <a:cubicBezTo>
                  <a:pt x="1409921" y="82041"/>
                  <a:pt x="1371673" y="51342"/>
                  <a:pt x="1315888" y="29028"/>
                </a:cubicBezTo>
                <a:cubicBezTo>
                  <a:pt x="1287478" y="17664"/>
                  <a:pt x="1228803" y="0"/>
                  <a:pt x="1228803" y="0"/>
                </a:cubicBezTo>
                <a:cubicBezTo>
                  <a:pt x="1025603" y="4838"/>
                  <a:pt x="822123" y="2807"/>
                  <a:pt x="619203" y="14514"/>
                </a:cubicBezTo>
                <a:cubicBezTo>
                  <a:pt x="569946" y="17356"/>
                  <a:pt x="474060" y="43543"/>
                  <a:pt x="474060" y="43543"/>
                </a:cubicBezTo>
                <a:cubicBezTo>
                  <a:pt x="377686" y="115824"/>
                  <a:pt x="433112" y="69978"/>
                  <a:pt x="314403" y="188686"/>
                </a:cubicBezTo>
                <a:cubicBezTo>
                  <a:pt x="299889" y="203200"/>
                  <a:pt x="282246" y="215149"/>
                  <a:pt x="270860" y="232228"/>
                </a:cubicBezTo>
                <a:cubicBezTo>
                  <a:pt x="202435" y="334864"/>
                  <a:pt x="288322" y="207780"/>
                  <a:pt x="198288" y="333828"/>
                </a:cubicBezTo>
                <a:cubicBezTo>
                  <a:pt x="188149" y="348023"/>
                  <a:pt x="180427" y="363970"/>
                  <a:pt x="169260" y="377371"/>
                </a:cubicBezTo>
                <a:cubicBezTo>
                  <a:pt x="156119" y="393140"/>
                  <a:pt x="138319" y="404711"/>
                  <a:pt x="125717" y="420914"/>
                </a:cubicBezTo>
                <a:cubicBezTo>
                  <a:pt x="60066" y="505322"/>
                  <a:pt x="70466" y="499581"/>
                  <a:pt x="38631" y="595086"/>
                </a:cubicBezTo>
                <a:lnTo>
                  <a:pt x="24117" y="638628"/>
                </a:lnTo>
                <a:cubicBezTo>
                  <a:pt x="197" y="973515"/>
                  <a:pt x="0" y="881994"/>
                  <a:pt x="24117" y="1364343"/>
                </a:cubicBezTo>
                <a:cubicBezTo>
                  <a:pt x="25113" y="1384266"/>
                  <a:pt x="35063" y="1402774"/>
                  <a:pt x="38631" y="1422400"/>
                </a:cubicBezTo>
                <a:cubicBezTo>
                  <a:pt x="44751" y="1456059"/>
                  <a:pt x="47025" y="1490341"/>
                  <a:pt x="53145" y="1524000"/>
                </a:cubicBezTo>
                <a:cubicBezTo>
                  <a:pt x="60434" y="1564088"/>
                  <a:pt x="69740" y="1588298"/>
                  <a:pt x="82174" y="1625600"/>
                </a:cubicBezTo>
                <a:cubicBezTo>
                  <a:pt x="87012" y="1659467"/>
                  <a:pt x="92445" y="1693254"/>
                  <a:pt x="96688" y="1727200"/>
                </a:cubicBezTo>
                <a:cubicBezTo>
                  <a:pt x="102122" y="1770672"/>
                  <a:pt x="104000" y="1814613"/>
                  <a:pt x="111203" y="1857828"/>
                </a:cubicBezTo>
                <a:cubicBezTo>
                  <a:pt x="115248" y="1882099"/>
                  <a:pt x="135456" y="1929483"/>
                  <a:pt x="154745" y="1944914"/>
                </a:cubicBezTo>
                <a:cubicBezTo>
                  <a:pt x="166692" y="1954471"/>
                  <a:pt x="183774" y="1954590"/>
                  <a:pt x="198288" y="1959428"/>
                </a:cubicBezTo>
                <a:lnTo>
                  <a:pt x="256345" y="2046514"/>
                </a:lnTo>
                <a:cubicBezTo>
                  <a:pt x="266021" y="2061028"/>
                  <a:pt x="273039" y="2077722"/>
                  <a:pt x="285374" y="2090057"/>
                </a:cubicBezTo>
                <a:cubicBezTo>
                  <a:pt x="299888" y="2104571"/>
                  <a:pt x="315776" y="2117831"/>
                  <a:pt x="328917" y="2133600"/>
                </a:cubicBezTo>
                <a:cubicBezTo>
                  <a:pt x="340084" y="2147001"/>
                  <a:pt x="346778" y="2163742"/>
                  <a:pt x="357945" y="2177143"/>
                </a:cubicBezTo>
                <a:cubicBezTo>
                  <a:pt x="436942" y="2271940"/>
                  <a:pt x="363443" y="2168126"/>
                  <a:pt x="459545" y="2264228"/>
                </a:cubicBezTo>
                <a:cubicBezTo>
                  <a:pt x="553754" y="2358437"/>
                  <a:pt x="447746" y="2294615"/>
                  <a:pt x="561145" y="2351314"/>
                </a:cubicBezTo>
                <a:cubicBezTo>
                  <a:pt x="575659" y="2365828"/>
                  <a:pt x="588919" y="2381716"/>
                  <a:pt x="604688" y="2394857"/>
                </a:cubicBezTo>
                <a:cubicBezTo>
                  <a:pt x="618089" y="2406024"/>
                  <a:pt x="632629" y="2416085"/>
                  <a:pt x="648231" y="2423886"/>
                </a:cubicBezTo>
                <a:cubicBezTo>
                  <a:pt x="688762" y="2444151"/>
                  <a:pt x="755935" y="2447566"/>
                  <a:pt x="793374" y="2452914"/>
                </a:cubicBezTo>
                <a:cubicBezTo>
                  <a:pt x="980552" y="2506394"/>
                  <a:pt x="808935" y="2462341"/>
                  <a:pt x="996574" y="2496457"/>
                </a:cubicBezTo>
                <a:cubicBezTo>
                  <a:pt x="1016200" y="2500025"/>
                  <a:pt x="1034758" y="2509243"/>
                  <a:pt x="1054631" y="2510971"/>
                </a:cubicBezTo>
                <a:cubicBezTo>
                  <a:pt x="1146336" y="2518945"/>
                  <a:pt x="1238479" y="2520648"/>
                  <a:pt x="1330403" y="2525486"/>
                </a:cubicBezTo>
                <a:cubicBezTo>
                  <a:pt x="1359431" y="2535162"/>
                  <a:pt x="1388067" y="2546108"/>
                  <a:pt x="1417488" y="2554514"/>
                </a:cubicBezTo>
                <a:cubicBezTo>
                  <a:pt x="1455849" y="2565474"/>
                  <a:pt x="1495754" y="2570927"/>
                  <a:pt x="1533603" y="2583543"/>
                </a:cubicBezTo>
                <a:cubicBezTo>
                  <a:pt x="1568558" y="2595195"/>
                  <a:pt x="1600504" y="2614693"/>
                  <a:pt x="1635203" y="2627086"/>
                </a:cubicBezTo>
                <a:cubicBezTo>
                  <a:pt x="1668373" y="2638932"/>
                  <a:pt x="1703702" y="2644077"/>
                  <a:pt x="1736803" y="2656114"/>
                </a:cubicBezTo>
                <a:cubicBezTo>
                  <a:pt x="1757137" y="2663508"/>
                  <a:pt x="1773869" y="2679895"/>
                  <a:pt x="1794860" y="2685143"/>
                </a:cubicBezTo>
                <a:cubicBezTo>
                  <a:pt x="1832701" y="2694603"/>
                  <a:pt x="1872269" y="2694819"/>
                  <a:pt x="1910974" y="2699657"/>
                </a:cubicBezTo>
                <a:cubicBezTo>
                  <a:pt x="2091274" y="2771778"/>
                  <a:pt x="1865673" y="2683184"/>
                  <a:pt x="2070631" y="2757714"/>
                </a:cubicBezTo>
                <a:cubicBezTo>
                  <a:pt x="2132496" y="2780210"/>
                  <a:pt x="2140305" y="2791098"/>
                  <a:pt x="2201260" y="2801257"/>
                </a:cubicBezTo>
                <a:cubicBezTo>
                  <a:pt x="2239735" y="2807669"/>
                  <a:pt x="2278760" y="2810255"/>
                  <a:pt x="2317374" y="2815771"/>
                </a:cubicBezTo>
                <a:cubicBezTo>
                  <a:pt x="2367300" y="2822903"/>
                  <a:pt x="2414435" y="2830376"/>
                  <a:pt x="2462517" y="2844800"/>
                </a:cubicBezTo>
                <a:cubicBezTo>
                  <a:pt x="2574654" y="2878440"/>
                  <a:pt x="2533405" y="2870251"/>
                  <a:pt x="2651203" y="2917371"/>
                </a:cubicBezTo>
                <a:cubicBezTo>
                  <a:pt x="2665408" y="2923053"/>
                  <a:pt x="2681061" y="2925044"/>
                  <a:pt x="2694745" y="2931886"/>
                </a:cubicBezTo>
                <a:cubicBezTo>
                  <a:pt x="2794403" y="2981716"/>
                  <a:pt x="2670853" y="2947427"/>
                  <a:pt x="2810860" y="2975428"/>
                </a:cubicBezTo>
                <a:cubicBezTo>
                  <a:pt x="2972498" y="3056249"/>
                  <a:pt x="2768879" y="2959685"/>
                  <a:pt x="2926974" y="3018971"/>
                </a:cubicBezTo>
                <a:cubicBezTo>
                  <a:pt x="2947233" y="3026568"/>
                  <a:pt x="2964772" y="3040403"/>
                  <a:pt x="2985031" y="3048000"/>
                </a:cubicBezTo>
                <a:cubicBezTo>
                  <a:pt x="3008456" y="3056785"/>
                  <a:pt x="3095955" y="3073087"/>
                  <a:pt x="3115660" y="3077028"/>
                </a:cubicBezTo>
                <a:cubicBezTo>
                  <a:pt x="3144688" y="3091542"/>
                  <a:pt x="3172787" y="3108088"/>
                  <a:pt x="3202745" y="3120571"/>
                </a:cubicBezTo>
                <a:cubicBezTo>
                  <a:pt x="3230990" y="3132340"/>
                  <a:pt x="3260802" y="3139924"/>
                  <a:pt x="3289831" y="3149600"/>
                </a:cubicBezTo>
                <a:lnTo>
                  <a:pt x="3333374" y="3164114"/>
                </a:lnTo>
                <a:cubicBezTo>
                  <a:pt x="3347888" y="3168952"/>
                  <a:pt x="3362712" y="3172946"/>
                  <a:pt x="3376917" y="3178628"/>
                </a:cubicBezTo>
                <a:cubicBezTo>
                  <a:pt x="3401107" y="3188304"/>
                  <a:pt x="3426185" y="3196005"/>
                  <a:pt x="3449488" y="3207657"/>
                </a:cubicBezTo>
                <a:cubicBezTo>
                  <a:pt x="3465090" y="3215458"/>
                  <a:pt x="3477428" y="3228885"/>
                  <a:pt x="3493031" y="3236686"/>
                </a:cubicBezTo>
                <a:cubicBezTo>
                  <a:pt x="3574630" y="3277485"/>
                  <a:pt x="3572559" y="3260327"/>
                  <a:pt x="3667203" y="3294743"/>
                </a:cubicBezTo>
                <a:cubicBezTo>
                  <a:pt x="3687537" y="3302137"/>
                  <a:pt x="3705171" y="3315735"/>
                  <a:pt x="3725260" y="3323771"/>
                </a:cubicBezTo>
                <a:cubicBezTo>
                  <a:pt x="3725283" y="3323780"/>
                  <a:pt x="3834105" y="3360053"/>
                  <a:pt x="3855888" y="3367314"/>
                </a:cubicBezTo>
                <a:lnTo>
                  <a:pt x="3899431" y="3381828"/>
                </a:lnTo>
                <a:cubicBezTo>
                  <a:pt x="3913945" y="3386666"/>
                  <a:pt x="3927972" y="3393343"/>
                  <a:pt x="3942974" y="3396343"/>
                </a:cubicBezTo>
                <a:cubicBezTo>
                  <a:pt x="3967164" y="3401181"/>
                  <a:pt x="3991612" y="3404874"/>
                  <a:pt x="4015545" y="3410857"/>
                </a:cubicBezTo>
                <a:cubicBezTo>
                  <a:pt x="4030388" y="3414568"/>
                  <a:pt x="4044763" y="3419999"/>
                  <a:pt x="4059088" y="3425371"/>
                </a:cubicBezTo>
                <a:cubicBezTo>
                  <a:pt x="4083483" y="3434519"/>
                  <a:pt x="4106273" y="3448541"/>
                  <a:pt x="4131660" y="3454400"/>
                </a:cubicBezTo>
                <a:cubicBezTo>
                  <a:pt x="4169667" y="3463171"/>
                  <a:pt x="4209299" y="3462502"/>
                  <a:pt x="4247774" y="3468914"/>
                </a:cubicBezTo>
                <a:cubicBezTo>
                  <a:pt x="4274347" y="3473343"/>
                  <a:pt x="4402576" y="3510839"/>
                  <a:pt x="4407431" y="3512457"/>
                </a:cubicBezTo>
                <a:cubicBezTo>
                  <a:pt x="4430029" y="3519990"/>
                  <a:pt x="4492972" y="3549206"/>
                  <a:pt x="4523545" y="3556000"/>
                </a:cubicBezTo>
                <a:cubicBezTo>
                  <a:pt x="4552273" y="3562384"/>
                  <a:pt x="4581773" y="3564743"/>
                  <a:pt x="4610631" y="3570514"/>
                </a:cubicBezTo>
                <a:cubicBezTo>
                  <a:pt x="4630192" y="3574426"/>
                  <a:pt x="4648923" y="3582333"/>
                  <a:pt x="4668688" y="3585028"/>
                </a:cubicBezTo>
                <a:cubicBezTo>
                  <a:pt x="4755506" y="3596867"/>
                  <a:pt x="4843000" y="3603189"/>
                  <a:pt x="4929945" y="3614057"/>
                </a:cubicBezTo>
                <a:lnTo>
                  <a:pt x="5046060" y="3628571"/>
                </a:lnTo>
                <a:cubicBezTo>
                  <a:pt x="5195529" y="3665940"/>
                  <a:pt x="5008185" y="3622751"/>
                  <a:pt x="5321831" y="3657600"/>
                </a:cubicBezTo>
                <a:cubicBezTo>
                  <a:pt x="5337037" y="3659290"/>
                  <a:pt x="5350663" y="3667911"/>
                  <a:pt x="5365374" y="3672114"/>
                </a:cubicBezTo>
                <a:cubicBezTo>
                  <a:pt x="5384554" y="3677594"/>
                  <a:pt x="5404251" y="3681148"/>
                  <a:pt x="5423431" y="3686628"/>
                </a:cubicBezTo>
                <a:cubicBezTo>
                  <a:pt x="5438142" y="3690831"/>
                  <a:pt x="5452131" y="3697432"/>
                  <a:pt x="5466974" y="3701143"/>
                </a:cubicBezTo>
                <a:cubicBezTo>
                  <a:pt x="5490907" y="3707126"/>
                  <a:pt x="5515355" y="3710819"/>
                  <a:pt x="5539545" y="3715657"/>
                </a:cubicBezTo>
                <a:cubicBezTo>
                  <a:pt x="5566831" y="3733848"/>
                  <a:pt x="5609979" y="3765214"/>
                  <a:pt x="5641145" y="3773714"/>
                </a:cubicBezTo>
                <a:cubicBezTo>
                  <a:pt x="5674150" y="3782715"/>
                  <a:pt x="5709000" y="3782604"/>
                  <a:pt x="5742745" y="3788228"/>
                </a:cubicBezTo>
                <a:cubicBezTo>
                  <a:pt x="5767079" y="3792284"/>
                  <a:pt x="5791126" y="3797905"/>
                  <a:pt x="5815317" y="3802743"/>
                </a:cubicBezTo>
                <a:cubicBezTo>
                  <a:pt x="5880627" y="3835397"/>
                  <a:pt x="5904809" y="3852735"/>
                  <a:pt x="5989488" y="3860800"/>
                </a:cubicBezTo>
                <a:lnTo>
                  <a:pt x="6294288" y="3889828"/>
                </a:lnTo>
                <a:cubicBezTo>
                  <a:pt x="6394144" y="3923115"/>
                  <a:pt x="6273421" y="3886035"/>
                  <a:pt x="6453945" y="3918857"/>
                </a:cubicBezTo>
                <a:cubicBezTo>
                  <a:pt x="6500592" y="3927338"/>
                  <a:pt x="6508442" y="3944736"/>
                  <a:pt x="6555545" y="3962400"/>
                </a:cubicBezTo>
                <a:cubicBezTo>
                  <a:pt x="6574223" y="3969404"/>
                  <a:pt x="6594422" y="3971434"/>
                  <a:pt x="6613603" y="3976914"/>
                </a:cubicBezTo>
                <a:cubicBezTo>
                  <a:pt x="6628313" y="3981117"/>
                  <a:pt x="6642385" y="3987403"/>
                  <a:pt x="6657145" y="3991428"/>
                </a:cubicBezTo>
                <a:cubicBezTo>
                  <a:pt x="6695635" y="4001925"/>
                  <a:pt x="6733907" y="4013898"/>
                  <a:pt x="6773260" y="4020457"/>
                </a:cubicBezTo>
                <a:cubicBezTo>
                  <a:pt x="6832117" y="4030266"/>
                  <a:pt x="6864267" y="4033245"/>
                  <a:pt x="6918403" y="4049486"/>
                </a:cubicBezTo>
                <a:cubicBezTo>
                  <a:pt x="6947711" y="4058278"/>
                  <a:pt x="6975803" y="4071093"/>
                  <a:pt x="7005488" y="4078514"/>
                </a:cubicBezTo>
                <a:cubicBezTo>
                  <a:pt x="7024840" y="4083352"/>
                  <a:pt x="7044621" y="4086720"/>
                  <a:pt x="7063545" y="4093028"/>
                </a:cubicBezTo>
                <a:cubicBezTo>
                  <a:pt x="7088262" y="4101267"/>
                  <a:pt x="7111400" y="4113818"/>
                  <a:pt x="7136117" y="4122057"/>
                </a:cubicBezTo>
                <a:cubicBezTo>
                  <a:pt x="7155041" y="4128365"/>
                  <a:pt x="7174994" y="4131091"/>
                  <a:pt x="7194174" y="4136571"/>
                </a:cubicBezTo>
                <a:cubicBezTo>
                  <a:pt x="7208885" y="4140774"/>
                  <a:pt x="7223006" y="4146883"/>
                  <a:pt x="7237717" y="4151086"/>
                </a:cubicBezTo>
                <a:cubicBezTo>
                  <a:pt x="7256897" y="4156566"/>
                  <a:pt x="7276594" y="4160120"/>
                  <a:pt x="7295774" y="4165600"/>
                </a:cubicBezTo>
                <a:cubicBezTo>
                  <a:pt x="7310485" y="4169803"/>
                  <a:pt x="7324315" y="4177114"/>
                  <a:pt x="7339317" y="4180114"/>
                </a:cubicBezTo>
                <a:cubicBezTo>
                  <a:pt x="7372863" y="4186823"/>
                  <a:pt x="7407371" y="4187919"/>
                  <a:pt x="7440917" y="4194628"/>
                </a:cubicBezTo>
                <a:cubicBezTo>
                  <a:pt x="7480038" y="4202452"/>
                  <a:pt x="7518326" y="4213981"/>
                  <a:pt x="7557031" y="4223657"/>
                </a:cubicBezTo>
                <a:cubicBezTo>
                  <a:pt x="7576383" y="4228495"/>
                  <a:pt x="7595294" y="4235697"/>
                  <a:pt x="7615088" y="4238171"/>
                </a:cubicBezTo>
                <a:lnTo>
                  <a:pt x="7731203" y="4252686"/>
                </a:lnTo>
                <a:cubicBezTo>
                  <a:pt x="7846207" y="4291020"/>
                  <a:pt x="7788106" y="4276684"/>
                  <a:pt x="7905374" y="4296228"/>
                </a:cubicBezTo>
                <a:cubicBezTo>
                  <a:pt x="8103605" y="4362306"/>
                  <a:pt x="7901014" y="4290213"/>
                  <a:pt x="8050517" y="4354286"/>
                </a:cubicBezTo>
                <a:cubicBezTo>
                  <a:pt x="8064579" y="4360313"/>
                  <a:pt x="8079998" y="4362773"/>
                  <a:pt x="8094060" y="4368800"/>
                </a:cubicBezTo>
                <a:cubicBezTo>
                  <a:pt x="8141841" y="4389277"/>
                  <a:pt x="8148534" y="4401870"/>
                  <a:pt x="8195660" y="4412343"/>
                </a:cubicBezTo>
                <a:cubicBezTo>
                  <a:pt x="8224388" y="4418727"/>
                  <a:pt x="8254017" y="4420473"/>
                  <a:pt x="8282745" y="4426857"/>
                </a:cubicBezTo>
                <a:cubicBezTo>
                  <a:pt x="8361445" y="4444346"/>
                  <a:pt x="8307567" y="4455961"/>
                  <a:pt x="8427888" y="4470400"/>
                </a:cubicBezTo>
                <a:cubicBezTo>
                  <a:pt x="8514487" y="4480792"/>
                  <a:pt x="8602059" y="4480076"/>
                  <a:pt x="8689145" y="4484914"/>
                </a:cubicBezTo>
                <a:cubicBezTo>
                  <a:pt x="8695308" y="4487995"/>
                  <a:pt x="8790040" y="4540493"/>
                  <a:pt x="8819774" y="4542971"/>
                </a:cubicBezTo>
                <a:cubicBezTo>
                  <a:pt x="8863167" y="4546587"/>
                  <a:pt x="8906860" y="4542971"/>
                  <a:pt x="8950403" y="4542971"/>
                </a:cubicBezTo>
              </a:path>
            </a:pathLst>
          </a:custGeom>
          <a:ln w="603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xit" presetSubtype="0" fill="hold" grpId="1" nodeType="clickEffect">
                                  <p:stCondLst>
                                    <p:cond delay="0"/>
                                  </p:stCondLst>
                                  <p:iterate type="lt">
                                    <p:tmPct val="10000"/>
                                  </p:iterate>
                                  <p:childTnLst>
                                    <p:anim from="(ppt_w)" to="(-ppt_w*2)" calcmode="lin" valueType="num">
                                      <p:cBhvr rctx="PPT">
                                        <p:cTn id="10" dur="500" autoRev="1">
                                          <p:stCondLst>
                                            <p:cond delay="0"/>
                                          </p:stCondLst>
                                        </p:cTn>
                                        <p:tgtEl>
                                          <p:spTgt spid="5">
                                            <p:txEl>
                                              <p:pRg st="0" end="0"/>
                                            </p:txEl>
                                          </p:spTgt>
                                        </p:tgtEl>
                                        <p:attrNameLst>
                                          <p:attrName>ppt_w</p:attrName>
                                        </p:attrNameLst>
                                      </p:cBhvr>
                                    </p:anim>
                                    <p:anim by="(ppt_w*0.50)" calcmode="lin" valueType="num">
                                      <p:cBhvr>
                                        <p:cTn id="11" dur="500" decel="50000" autoRev="1">
                                          <p:stCondLst>
                                            <p:cond delay="0"/>
                                          </p:stCondLst>
                                        </p:cTn>
                                        <p:tgtEl>
                                          <p:spTgt spid="5">
                                            <p:txEl>
                                              <p:pRg st="0" end="0"/>
                                            </p:txEl>
                                          </p:spTgt>
                                        </p:tgtEl>
                                        <p:attrNameLst>
                                          <p:attrName>ppt_x</p:attrName>
                                        </p:attrNameLst>
                                      </p:cBhvr>
                                    </p:anim>
                                    <p:anim from="(ppt_y)" to="(1+ppt_h/2)" calcmode="lin" valueType="num">
                                      <p:cBhvr>
                                        <p:cTn id="12" dur="1000">
                                          <p:stCondLst>
                                            <p:cond delay="0"/>
                                          </p:stCondLst>
                                        </p:cTn>
                                        <p:tgtEl>
                                          <p:spTgt spid="5">
                                            <p:txEl>
                                              <p:pRg st="0" end="0"/>
                                            </p:txEl>
                                          </p:spTgt>
                                        </p:tgtEl>
                                        <p:attrNameLst>
                                          <p:attrName>ppt_y</p:attrName>
                                        </p:attrNameLst>
                                      </p:cBhvr>
                                    </p:anim>
                                    <p:animRot by="21600000">
                                      <p:cBhvr>
                                        <p:cTn id="13" dur="1000">
                                          <p:stCondLst>
                                            <p:cond delay="0"/>
                                          </p:stCondLst>
                                        </p:cTn>
                                        <p:tgtEl>
                                          <p:spTgt spid="5">
                                            <p:txEl>
                                              <p:pRg st="0" end="0"/>
                                            </p:txEl>
                                          </p:spTgt>
                                        </p:tgtEl>
                                        <p:attrNameLst>
                                          <p:attrName>r</p:attrName>
                                        </p:attrNameLst>
                                      </p:cBhvr>
                                    </p:animRot>
                                    <p:set>
                                      <p:cBhvr>
                                        <p:cTn id="14"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7772400" cy="1362075"/>
          </a:xfrm>
        </p:spPr>
        <p:txBody>
          <a:bodyPr/>
          <a:lstStyle/>
          <a:p>
            <a:r>
              <a:rPr lang="sl-SI" b="0" dirty="0" smtClean="0">
                <a:solidFill>
                  <a:schemeClr val="bg1"/>
                </a:solidFill>
              </a:rPr>
              <a:t>V čem pa vi najdete svoj smisel?</a:t>
            </a:r>
            <a:endParaRPr lang="sl-SI" b="0" dirty="0">
              <a:solidFill>
                <a:schemeClr val="bg1"/>
              </a:solidFill>
            </a:endParaRPr>
          </a:p>
        </p:txBody>
      </p:sp>
      <p:sp>
        <p:nvSpPr>
          <p:cNvPr id="3" name="Text Placeholder 2"/>
          <p:cNvSpPr>
            <a:spLocks noGrp="1"/>
          </p:cNvSpPr>
          <p:nvPr>
            <p:ph type="body" idx="1"/>
          </p:nvPr>
        </p:nvSpPr>
        <p:spPr>
          <a:xfrm>
            <a:off x="2051720" y="5357813"/>
            <a:ext cx="7772400" cy="1500187"/>
          </a:xfrm>
        </p:spPr>
        <p:txBody>
          <a:bodyPr/>
          <a:lstStyle/>
          <a:p>
            <a:pPr marL="935038" lvl="0" indent="-668338">
              <a:buClr>
                <a:srgbClr val="FF3300"/>
              </a:buClr>
              <a:buSzPct val="89000"/>
              <a:buFont typeface="Wingdings" pitchFamily="2" charset="2"/>
              <a:buChar char="J"/>
            </a:pPr>
            <a:r>
              <a:rPr lang="sl-SI" sz="2800" b="1" dirty="0" smtClean="0">
                <a:solidFill>
                  <a:srgbClr val="FF0000"/>
                </a:solidFill>
              </a:rPr>
              <a:t>Hvala za pozornost.</a:t>
            </a:r>
            <a:endParaRPr lang="en-US" sz="3000" b="1" dirty="0" smtClean="0">
              <a:solidFill>
                <a:prstClr val="black"/>
              </a:solidFill>
            </a:endParaRPr>
          </a:p>
          <a:p>
            <a:endParaRPr lang="sl-SI" sz="2800" dirty="0" smtClean="0">
              <a:solidFill>
                <a:srgbClr val="FF0000"/>
              </a:solidFill>
            </a:endParaRPr>
          </a:p>
          <a:p>
            <a:endParaRPr lang="sl-SI" dirty="0"/>
          </a:p>
        </p:txBody>
      </p:sp>
      <p:sp>
        <p:nvSpPr>
          <p:cNvPr id="4" name="Freeform 3"/>
          <p:cNvSpPr/>
          <p:nvPr/>
        </p:nvSpPr>
        <p:spPr>
          <a:xfrm>
            <a:off x="0" y="5589240"/>
            <a:ext cx="8388424" cy="986971"/>
          </a:xfrm>
          <a:custGeom>
            <a:avLst/>
            <a:gdLst>
              <a:gd name="connsiteX0" fmla="*/ 0 w 8003957"/>
              <a:gd name="connsiteY0" fmla="*/ 0 h 986971"/>
              <a:gd name="connsiteX1" fmla="*/ 551543 w 8003957"/>
              <a:gd name="connsiteY1" fmla="*/ 14514 h 986971"/>
              <a:gd name="connsiteX2" fmla="*/ 653143 w 8003957"/>
              <a:gd name="connsiteY2" fmla="*/ 29028 h 986971"/>
              <a:gd name="connsiteX3" fmla="*/ 899886 w 8003957"/>
              <a:gd name="connsiteY3" fmla="*/ 58057 h 986971"/>
              <a:gd name="connsiteX4" fmla="*/ 986971 w 8003957"/>
              <a:gd name="connsiteY4" fmla="*/ 87086 h 986971"/>
              <a:gd name="connsiteX5" fmla="*/ 1190171 w 8003957"/>
              <a:gd name="connsiteY5" fmla="*/ 101600 h 986971"/>
              <a:gd name="connsiteX6" fmla="*/ 1320800 w 8003957"/>
              <a:gd name="connsiteY6" fmla="*/ 130628 h 986971"/>
              <a:gd name="connsiteX7" fmla="*/ 1393371 w 8003957"/>
              <a:gd name="connsiteY7" fmla="*/ 145143 h 986971"/>
              <a:gd name="connsiteX8" fmla="*/ 1480457 w 8003957"/>
              <a:gd name="connsiteY8" fmla="*/ 174171 h 986971"/>
              <a:gd name="connsiteX9" fmla="*/ 1596571 w 8003957"/>
              <a:gd name="connsiteY9" fmla="*/ 203200 h 986971"/>
              <a:gd name="connsiteX10" fmla="*/ 1654629 w 8003957"/>
              <a:gd name="connsiteY10" fmla="*/ 217714 h 986971"/>
              <a:gd name="connsiteX11" fmla="*/ 1698171 w 8003957"/>
              <a:gd name="connsiteY11" fmla="*/ 232228 h 986971"/>
              <a:gd name="connsiteX12" fmla="*/ 1814286 w 8003957"/>
              <a:gd name="connsiteY12" fmla="*/ 290286 h 986971"/>
              <a:gd name="connsiteX13" fmla="*/ 1886857 w 8003957"/>
              <a:gd name="connsiteY13" fmla="*/ 304800 h 986971"/>
              <a:gd name="connsiteX14" fmla="*/ 1930400 w 8003957"/>
              <a:gd name="connsiteY14" fmla="*/ 319314 h 986971"/>
              <a:gd name="connsiteX15" fmla="*/ 2032000 w 8003957"/>
              <a:gd name="connsiteY15" fmla="*/ 333828 h 986971"/>
              <a:gd name="connsiteX16" fmla="*/ 2177143 w 8003957"/>
              <a:gd name="connsiteY16" fmla="*/ 362857 h 986971"/>
              <a:gd name="connsiteX17" fmla="*/ 2249714 w 8003957"/>
              <a:gd name="connsiteY17" fmla="*/ 377371 h 986971"/>
              <a:gd name="connsiteX18" fmla="*/ 2351314 w 8003957"/>
              <a:gd name="connsiteY18" fmla="*/ 406400 h 986971"/>
              <a:gd name="connsiteX19" fmla="*/ 2394857 w 8003957"/>
              <a:gd name="connsiteY19" fmla="*/ 420914 h 986971"/>
              <a:gd name="connsiteX20" fmla="*/ 2496457 w 8003957"/>
              <a:gd name="connsiteY20" fmla="*/ 449943 h 986971"/>
              <a:gd name="connsiteX21" fmla="*/ 2612571 w 8003957"/>
              <a:gd name="connsiteY21" fmla="*/ 493486 h 986971"/>
              <a:gd name="connsiteX22" fmla="*/ 2685143 w 8003957"/>
              <a:gd name="connsiteY22" fmla="*/ 522514 h 986971"/>
              <a:gd name="connsiteX23" fmla="*/ 2772229 w 8003957"/>
              <a:gd name="connsiteY23" fmla="*/ 537028 h 986971"/>
              <a:gd name="connsiteX24" fmla="*/ 2830286 w 8003957"/>
              <a:gd name="connsiteY24" fmla="*/ 551543 h 986971"/>
              <a:gd name="connsiteX25" fmla="*/ 2873829 w 8003957"/>
              <a:gd name="connsiteY25" fmla="*/ 566057 h 986971"/>
              <a:gd name="connsiteX26" fmla="*/ 2989943 w 8003957"/>
              <a:gd name="connsiteY26" fmla="*/ 595086 h 986971"/>
              <a:gd name="connsiteX27" fmla="*/ 3048000 w 8003957"/>
              <a:gd name="connsiteY27" fmla="*/ 609600 h 986971"/>
              <a:gd name="connsiteX28" fmla="*/ 3106057 w 8003957"/>
              <a:gd name="connsiteY28" fmla="*/ 624114 h 986971"/>
              <a:gd name="connsiteX29" fmla="*/ 3149600 w 8003957"/>
              <a:gd name="connsiteY29" fmla="*/ 638628 h 986971"/>
              <a:gd name="connsiteX30" fmla="*/ 3294743 w 8003957"/>
              <a:gd name="connsiteY30" fmla="*/ 667657 h 986971"/>
              <a:gd name="connsiteX31" fmla="*/ 3338286 w 8003957"/>
              <a:gd name="connsiteY31" fmla="*/ 682171 h 986971"/>
              <a:gd name="connsiteX32" fmla="*/ 3672114 w 8003957"/>
              <a:gd name="connsiteY32" fmla="*/ 711200 h 986971"/>
              <a:gd name="connsiteX33" fmla="*/ 4122057 w 8003957"/>
              <a:gd name="connsiteY33" fmla="*/ 725714 h 986971"/>
              <a:gd name="connsiteX34" fmla="*/ 4963886 w 8003957"/>
              <a:gd name="connsiteY34" fmla="*/ 769257 h 986971"/>
              <a:gd name="connsiteX35" fmla="*/ 5050971 w 8003957"/>
              <a:gd name="connsiteY35" fmla="*/ 783771 h 986971"/>
              <a:gd name="connsiteX36" fmla="*/ 5094514 w 8003957"/>
              <a:gd name="connsiteY36" fmla="*/ 798286 h 986971"/>
              <a:gd name="connsiteX37" fmla="*/ 5196114 w 8003957"/>
              <a:gd name="connsiteY37" fmla="*/ 812800 h 986971"/>
              <a:gd name="connsiteX38" fmla="*/ 5239657 w 8003957"/>
              <a:gd name="connsiteY38" fmla="*/ 827314 h 986971"/>
              <a:gd name="connsiteX39" fmla="*/ 5341257 w 8003957"/>
              <a:gd name="connsiteY39" fmla="*/ 841828 h 986971"/>
              <a:gd name="connsiteX40" fmla="*/ 5544457 w 8003957"/>
              <a:gd name="connsiteY40" fmla="*/ 870857 h 986971"/>
              <a:gd name="connsiteX41" fmla="*/ 5588000 w 8003957"/>
              <a:gd name="connsiteY41" fmla="*/ 885371 h 986971"/>
              <a:gd name="connsiteX42" fmla="*/ 5762171 w 8003957"/>
              <a:gd name="connsiteY42" fmla="*/ 928914 h 986971"/>
              <a:gd name="connsiteX43" fmla="*/ 5805714 w 8003957"/>
              <a:gd name="connsiteY43" fmla="*/ 943428 h 986971"/>
              <a:gd name="connsiteX44" fmla="*/ 5878286 w 8003957"/>
              <a:gd name="connsiteY44" fmla="*/ 972457 h 986971"/>
              <a:gd name="connsiteX45" fmla="*/ 5979886 w 8003957"/>
              <a:gd name="connsiteY45" fmla="*/ 986971 h 986971"/>
              <a:gd name="connsiteX46" fmla="*/ 7576457 w 8003957"/>
              <a:gd name="connsiteY46" fmla="*/ 972457 h 986971"/>
              <a:gd name="connsiteX47" fmla="*/ 7678057 w 8003957"/>
              <a:gd name="connsiteY47" fmla="*/ 943428 h 986971"/>
              <a:gd name="connsiteX48" fmla="*/ 7779657 w 8003957"/>
              <a:gd name="connsiteY48" fmla="*/ 885371 h 986971"/>
              <a:gd name="connsiteX49" fmla="*/ 7823200 w 8003957"/>
              <a:gd name="connsiteY49" fmla="*/ 870857 h 986971"/>
              <a:gd name="connsiteX50" fmla="*/ 7881257 w 8003957"/>
              <a:gd name="connsiteY50" fmla="*/ 841828 h 986971"/>
              <a:gd name="connsiteX51" fmla="*/ 7924800 w 8003957"/>
              <a:gd name="connsiteY51" fmla="*/ 827314 h 986971"/>
              <a:gd name="connsiteX52" fmla="*/ 7968343 w 8003957"/>
              <a:gd name="connsiteY52" fmla="*/ 798286 h 986971"/>
              <a:gd name="connsiteX53" fmla="*/ 7968343 w 8003957"/>
              <a:gd name="connsiteY53" fmla="*/ 595086 h 986971"/>
              <a:gd name="connsiteX54" fmla="*/ 7881257 w 8003957"/>
              <a:gd name="connsiteY54" fmla="*/ 551543 h 986971"/>
              <a:gd name="connsiteX55" fmla="*/ 7779657 w 8003957"/>
              <a:gd name="connsiteY55" fmla="*/ 580571 h 986971"/>
              <a:gd name="connsiteX56" fmla="*/ 7736114 w 8003957"/>
              <a:gd name="connsiteY56" fmla="*/ 624114 h 986971"/>
              <a:gd name="connsiteX57" fmla="*/ 7721600 w 8003957"/>
              <a:gd name="connsiteY57" fmla="*/ 667657 h 986971"/>
              <a:gd name="connsiteX58" fmla="*/ 7779657 w 8003957"/>
              <a:gd name="connsiteY58" fmla="*/ 769257 h 986971"/>
              <a:gd name="connsiteX59" fmla="*/ 7881257 w 8003957"/>
              <a:gd name="connsiteY59" fmla="*/ 754743 h 986971"/>
              <a:gd name="connsiteX60" fmla="*/ 7852229 w 8003957"/>
              <a:gd name="connsiteY60" fmla="*/ 653143 h 986971"/>
              <a:gd name="connsiteX61" fmla="*/ 7808686 w 8003957"/>
              <a:gd name="connsiteY61" fmla="*/ 624114 h 986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003957" h="986971">
                <a:moveTo>
                  <a:pt x="0" y="0"/>
                </a:moveTo>
                <a:lnTo>
                  <a:pt x="551543" y="14514"/>
                </a:lnTo>
                <a:cubicBezTo>
                  <a:pt x="585720" y="16033"/>
                  <a:pt x="619142" y="25250"/>
                  <a:pt x="653143" y="29028"/>
                </a:cubicBezTo>
                <a:cubicBezTo>
                  <a:pt x="717270" y="36153"/>
                  <a:pt x="828838" y="40295"/>
                  <a:pt x="899886" y="58057"/>
                </a:cubicBezTo>
                <a:cubicBezTo>
                  <a:pt x="929571" y="65478"/>
                  <a:pt x="956450" y="84906"/>
                  <a:pt x="986971" y="87086"/>
                </a:cubicBezTo>
                <a:lnTo>
                  <a:pt x="1190171" y="101600"/>
                </a:lnTo>
                <a:cubicBezTo>
                  <a:pt x="1429775" y="141533"/>
                  <a:pt x="1177893" y="94901"/>
                  <a:pt x="1320800" y="130628"/>
                </a:cubicBezTo>
                <a:cubicBezTo>
                  <a:pt x="1344733" y="136611"/>
                  <a:pt x="1369571" y="138652"/>
                  <a:pt x="1393371" y="145143"/>
                </a:cubicBezTo>
                <a:cubicBezTo>
                  <a:pt x="1422892" y="153194"/>
                  <a:pt x="1451035" y="165765"/>
                  <a:pt x="1480457" y="174171"/>
                </a:cubicBezTo>
                <a:cubicBezTo>
                  <a:pt x="1518818" y="185131"/>
                  <a:pt x="1557866" y="193524"/>
                  <a:pt x="1596571" y="203200"/>
                </a:cubicBezTo>
                <a:cubicBezTo>
                  <a:pt x="1615924" y="208038"/>
                  <a:pt x="1635704" y="211406"/>
                  <a:pt x="1654629" y="217714"/>
                </a:cubicBezTo>
                <a:cubicBezTo>
                  <a:pt x="1669143" y="222552"/>
                  <a:pt x="1684243" y="225897"/>
                  <a:pt x="1698171" y="232228"/>
                </a:cubicBezTo>
                <a:cubicBezTo>
                  <a:pt x="1737566" y="250135"/>
                  <a:pt x="1771853" y="281799"/>
                  <a:pt x="1814286" y="290286"/>
                </a:cubicBezTo>
                <a:cubicBezTo>
                  <a:pt x="1838476" y="295124"/>
                  <a:pt x="1862924" y="298817"/>
                  <a:pt x="1886857" y="304800"/>
                </a:cubicBezTo>
                <a:cubicBezTo>
                  <a:pt x="1901700" y="308511"/>
                  <a:pt x="1915398" y="316314"/>
                  <a:pt x="1930400" y="319314"/>
                </a:cubicBezTo>
                <a:cubicBezTo>
                  <a:pt x="1963946" y="326023"/>
                  <a:pt x="1998310" y="327883"/>
                  <a:pt x="2032000" y="333828"/>
                </a:cubicBezTo>
                <a:cubicBezTo>
                  <a:pt x="2080588" y="342402"/>
                  <a:pt x="2128762" y="353181"/>
                  <a:pt x="2177143" y="362857"/>
                </a:cubicBezTo>
                <a:cubicBezTo>
                  <a:pt x="2201333" y="367695"/>
                  <a:pt x="2226311" y="369570"/>
                  <a:pt x="2249714" y="377371"/>
                </a:cubicBezTo>
                <a:cubicBezTo>
                  <a:pt x="2354095" y="412166"/>
                  <a:pt x="2223766" y="369958"/>
                  <a:pt x="2351314" y="406400"/>
                </a:cubicBezTo>
                <a:cubicBezTo>
                  <a:pt x="2366025" y="410603"/>
                  <a:pt x="2380146" y="416711"/>
                  <a:pt x="2394857" y="420914"/>
                </a:cubicBezTo>
                <a:cubicBezTo>
                  <a:pt x="2431693" y="431438"/>
                  <a:pt x="2461650" y="435026"/>
                  <a:pt x="2496457" y="449943"/>
                </a:cubicBezTo>
                <a:cubicBezTo>
                  <a:pt x="2704280" y="539010"/>
                  <a:pt x="2411895" y="426594"/>
                  <a:pt x="2612571" y="493486"/>
                </a:cubicBezTo>
                <a:cubicBezTo>
                  <a:pt x="2637288" y="501725"/>
                  <a:pt x="2660007" y="515659"/>
                  <a:pt x="2685143" y="522514"/>
                </a:cubicBezTo>
                <a:cubicBezTo>
                  <a:pt x="2713535" y="530257"/>
                  <a:pt x="2743371" y="531256"/>
                  <a:pt x="2772229" y="537028"/>
                </a:cubicBezTo>
                <a:cubicBezTo>
                  <a:pt x="2791790" y="540940"/>
                  <a:pt x="2811106" y="546063"/>
                  <a:pt x="2830286" y="551543"/>
                </a:cubicBezTo>
                <a:cubicBezTo>
                  <a:pt x="2844997" y="555746"/>
                  <a:pt x="2859069" y="562031"/>
                  <a:pt x="2873829" y="566057"/>
                </a:cubicBezTo>
                <a:cubicBezTo>
                  <a:pt x="2912319" y="576554"/>
                  <a:pt x="2951238" y="585410"/>
                  <a:pt x="2989943" y="595086"/>
                </a:cubicBezTo>
                <a:lnTo>
                  <a:pt x="3048000" y="609600"/>
                </a:lnTo>
                <a:cubicBezTo>
                  <a:pt x="3067352" y="614438"/>
                  <a:pt x="3087133" y="617806"/>
                  <a:pt x="3106057" y="624114"/>
                </a:cubicBezTo>
                <a:cubicBezTo>
                  <a:pt x="3120571" y="628952"/>
                  <a:pt x="3134692" y="635188"/>
                  <a:pt x="3149600" y="638628"/>
                </a:cubicBezTo>
                <a:cubicBezTo>
                  <a:pt x="3197676" y="649722"/>
                  <a:pt x="3247936" y="652055"/>
                  <a:pt x="3294743" y="667657"/>
                </a:cubicBezTo>
                <a:cubicBezTo>
                  <a:pt x="3309257" y="672495"/>
                  <a:pt x="3323351" y="678852"/>
                  <a:pt x="3338286" y="682171"/>
                </a:cubicBezTo>
                <a:cubicBezTo>
                  <a:pt x="3445474" y="705991"/>
                  <a:pt x="3567236" y="706830"/>
                  <a:pt x="3672114" y="711200"/>
                </a:cubicBezTo>
                <a:lnTo>
                  <a:pt x="4122057" y="725714"/>
                </a:lnTo>
                <a:cubicBezTo>
                  <a:pt x="4472900" y="813426"/>
                  <a:pt x="4198283" y="753945"/>
                  <a:pt x="4963886" y="769257"/>
                </a:cubicBezTo>
                <a:cubicBezTo>
                  <a:pt x="4992914" y="774095"/>
                  <a:pt x="5022243" y="777387"/>
                  <a:pt x="5050971" y="783771"/>
                </a:cubicBezTo>
                <a:cubicBezTo>
                  <a:pt x="5065906" y="787090"/>
                  <a:pt x="5079512" y="795285"/>
                  <a:pt x="5094514" y="798286"/>
                </a:cubicBezTo>
                <a:cubicBezTo>
                  <a:pt x="5128060" y="804995"/>
                  <a:pt x="5162247" y="807962"/>
                  <a:pt x="5196114" y="812800"/>
                </a:cubicBezTo>
                <a:cubicBezTo>
                  <a:pt x="5210628" y="817638"/>
                  <a:pt x="5224655" y="824314"/>
                  <a:pt x="5239657" y="827314"/>
                </a:cubicBezTo>
                <a:cubicBezTo>
                  <a:pt x="5273203" y="834023"/>
                  <a:pt x="5307347" y="837307"/>
                  <a:pt x="5341257" y="841828"/>
                </a:cubicBezTo>
                <a:cubicBezTo>
                  <a:pt x="5396171" y="849150"/>
                  <a:pt x="5487102" y="858112"/>
                  <a:pt x="5544457" y="870857"/>
                </a:cubicBezTo>
                <a:cubicBezTo>
                  <a:pt x="5559392" y="874176"/>
                  <a:pt x="5573217" y="881429"/>
                  <a:pt x="5588000" y="885371"/>
                </a:cubicBezTo>
                <a:cubicBezTo>
                  <a:pt x="5645823" y="900790"/>
                  <a:pt x="5705398" y="909990"/>
                  <a:pt x="5762171" y="928914"/>
                </a:cubicBezTo>
                <a:cubicBezTo>
                  <a:pt x="5776685" y="933752"/>
                  <a:pt x="5791389" y="938056"/>
                  <a:pt x="5805714" y="943428"/>
                </a:cubicBezTo>
                <a:cubicBezTo>
                  <a:pt x="5830109" y="952576"/>
                  <a:pt x="5853010" y="966138"/>
                  <a:pt x="5878286" y="972457"/>
                </a:cubicBezTo>
                <a:cubicBezTo>
                  <a:pt x="5911475" y="980754"/>
                  <a:pt x="5946019" y="982133"/>
                  <a:pt x="5979886" y="986971"/>
                </a:cubicBezTo>
                <a:lnTo>
                  <a:pt x="7576457" y="972457"/>
                </a:lnTo>
                <a:cubicBezTo>
                  <a:pt x="7586100" y="972288"/>
                  <a:pt x="7664106" y="950403"/>
                  <a:pt x="7678057" y="943428"/>
                </a:cubicBezTo>
                <a:cubicBezTo>
                  <a:pt x="7823807" y="870553"/>
                  <a:pt x="7601555" y="961701"/>
                  <a:pt x="7779657" y="885371"/>
                </a:cubicBezTo>
                <a:cubicBezTo>
                  <a:pt x="7793719" y="879344"/>
                  <a:pt x="7809138" y="876884"/>
                  <a:pt x="7823200" y="870857"/>
                </a:cubicBezTo>
                <a:cubicBezTo>
                  <a:pt x="7843087" y="862334"/>
                  <a:pt x="7861370" y="850351"/>
                  <a:pt x="7881257" y="841828"/>
                </a:cubicBezTo>
                <a:cubicBezTo>
                  <a:pt x="7895319" y="835801"/>
                  <a:pt x="7911116" y="834156"/>
                  <a:pt x="7924800" y="827314"/>
                </a:cubicBezTo>
                <a:cubicBezTo>
                  <a:pt x="7940402" y="819513"/>
                  <a:pt x="7953829" y="807962"/>
                  <a:pt x="7968343" y="798286"/>
                </a:cubicBezTo>
                <a:cubicBezTo>
                  <a:pt x="7994111" y="720980"/>
                  <a:pt x="8003957" y="710833"/>
                  <a:pt x="7968343" y="595086"/>
                </a:cubicBezTo>
                <a:cubicBezTo>
                  <a:pt x="7961912" y="574184"/>
                  <a:pt x="7897635" y="557002"/>
                  <a:pt x="7881257" y="551543"/>
                </a:cubicBezTo>
                <a:cubicBezTo>
                  <a:pt x="7873516" y="553478"/>
                  <a:pt x="7792150" y="572242"/>
                  <a:pt x="7779657" y="580571"/>
                </a:cubicBezTo>
                <a:cubicBezTo>
                  <a:pt x="7762578" y="591957"/>
                  <a:pt x="7750628" y="609600"/>
                  <a:pt x="7736114" y="624114"/>
                </a:cubicBezTo>
                <a:cubicBezTo>
                  <a:pt x="7731276" y="638628"/>
                  <a:pt x="7721600" y="652358"/>
                  <a:pt x="7721600" y="667657"/>
                </a:cubicBezTo>
                <a:cubicBezTo>
                  <a:pt x="7721600" y="726135"/>
                  <a:pt x="7742066" y="731666"/>
                  <a:pt x="7779657" y="769257"/>
                </a:cubicBezTo>
                <a:cubicBezTo>
                  <a:pt x="7813524" y="764419"/>
                  <a:pt x="7863125" y="783753"/>
                  <a:pt x="7881257" y="754743"/>
                </a:cubicBezTo>
                <a:cubicBezTo>
                  <a:pt x="7899925" y="724875"/>
                  <a:pt x="7869334" y="683932"/>
                  <a:pt x="7852229" y="653143"/>
                </a:cubicBezTo>
                <a:cubicBezTo>
                  <a:pt x="7843757" y="637894"/>
                  <a:pt x="7808686" y="624114"/>
                  <a:pt x="7808686" y="624114"/>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l-SI" b="1" dirty="0" smtClean="0"/>
              <a:t>Kaj je sreča?</a:t>
            </a:r>
            <a:endParaRPr lang="sl-SI" b="1" dirty="0"/>
          </a:p>
        </p:txBody>
      </p:sp>
      <p:sp>
        <p:nvSpPr>
          <p:cNvPr id="5" name="Content Placeholder 4"/>
          <p:cNvSpPr>
            <a:spLocks noGrp="1"/>
          </p:cNvSpPr>
          <p:nvPr>
            <p:ph idx="1"/>
          </p:nvPr>
        </p:nvSpPr>
        <p:spPr>
          <a:xfrm>
            <a:off x="457200" y="1600201"/>
            <a:ext cx="8229600" cy="4277072"/>
          </a:xfrm>
        </p:spPr>
        <p:txBody>
          <a:bodyPr>
            <a:normAutofit/>
          </a:bodyPr>
          <a:lstStyle/>
          <a:p>
            <a:r>
              <a:rPr lang="sl-SI" sz="2800" dirty="0" smtClean="0"/>
              <a:t>Stanje blagostanja*, izraženo v obliki pozitivnih/ prijetnih čustev (od zadovoljstva do vzhičenosti)</a:t>
            </a:r>
          </a:p>
          <a:p>
            <a:endParaRPr lang="sl-SI" sz="2800" dirty="0"/>
          </a:p>
          <a:p>
            <a:r>
              <a:rPr lang="sl-SI" sz="2800" dirty="0" smtClean="0"/>
              <a:t>Kombinacija zadovoljstva z življenjem in relativne pogostosti pozitivnih in negativnih čustev</a:t>
            </a:r>
          </a:p>
          <a:p>
            <a:endParaRPr lang="sl-SI" dirty="0" smtClean="0"/>
          </a:p>
          <a:p>
            <a:r>
              <a:rPr lang="sl-SI" dirty="0" smtClean="0"/>
              <a:t>S = G + O + S</a:t>
            </a:r>
          </a:p>
          <a:p>
            <a:endParaRPr lang="sl-SI" dirty="0" smtClean="0"/>
          </a:p>
        </p:txBody>
      </p:sp>
      <p:sp>
        <p:nvSpPr>
          <p:cNvPr id="6" name="Rectangle 5"/>
          <p:cNvSpPr/>
          <p:nvPr/>
        </p:nvSpPr>
        <p:spPr>
          <a:xfrm>
            <a:off x="179512" y="5733256"/>
            <a:ext cx="8748464" cy="908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dirty="0" smtClean="0">
                <a:solidFill>
                  <a:schemeClr val="tx1"/>
                </a:solidFill>
              </a:rPr>
              <a:t>*</a:t>
            </a:r>
            <a:r>
              <a:rPr lang="sl-SI" sz="2400" i="1" dirty="0" smtClean="0">
                <a:solidFill>
                  <a:schemeClr val="tx1"/>
                </a:solidFill>
              </a:rPr>
              <a:t> Subjektivno zaznavanje kakovosti življenja, ki vključuje tako čustvene, kot  kognitivne ocene</a:t>
            </a:r>
            <a:endParaRPr lang="sl-SI" sz="2400" i="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a:p>
        </p:txBody>
      </p:sp>
      <p:sp>
        <p:nvSpPr>
          <p:cNvPr id="3" name="Content Placeholder 2"/>
          <p:cNvSpPr>
            <a:spLocks noGrp="1"/>
          </p:cNvSpPr>
          <p:nvPr>
            <p:ph idx="1"/>
          </p:nvPr>
        </p:nvSpPr>
        <p:spPr/>
        <p:txBody>
          <a:bodyPr/>
          <a:lstStyle/>
          <a:p>
            <a:endParaRPr lang="sl-SI"/>
          </a:p>
        </p:txBody>
      </p:sp>
      <p:pic>
        <p:nvPicPr>
          <p:cNvPr id="16386" name="Picture 2" descr="http://02varvara.files.wordpress.com/2010/12/01-candles-in-church.jpg"/>
          <p:cNvPicPr>
            <a:picLocks noChangeAspect="1" noChangeArrowheads="1"/>
          </p:cNvPicPr>
          <p:nvPr/>
        </p:nvPicPr>
        <p:blipFill>
          <a:blip r:embed="rId2" cstate="print"/>
          <a:srcRect/>
          <a:stretch>
            <a:fillRect/>
          </a:stretch>
        </p:blipFill>
        <p:spPr bwMode="auto">
          <a:xfrm>
            <a:off x="0" y="0"/>
            <a:ext cx="979534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Vera</a:t>
            </a:r>
            <a:endParaRPr lang="sl-SI" dirty="0"/>
          </a:p>
        </p:txBody>
      </p:sp>
      <p:sp>
        <p:nvSpPr>
          <p:cNvPr id="3" name="Content Placeholder 2"/>
          <p:cNvSpPr>
            <a:spLocks noGrp="1"/>
          </p:cNvSpPr>
          <p:nvPr>
            <p:ph idx="1"/>
          </p:nvPr>
        </p:nvSpPr>
        <p:spPr/>
        <p:txBody>
          <a:bodyPr/>
          <a:lstStyle/>
          <a:p>
            <a:r>
              <a:rPr lang="sl-SI" dirty="0" smtClean="0"/>
              <a:t>Verni ljudje so srečnejši  in občutijo manj stresa</a:t>
            </a:r>
          </a:p>
          <a:p>
            <a:endParaRPr lang="sl-SI" dirty="0"/>
          </a:p>
          <a:p>
            <a:r>
              <a:rPr lang="sl-SI" dirty="0" smtClean="0"/>
              <a:t>Budizem</a:t>
            </a:r>
          </a:p>
          <a:p>
            <a:endParaRPr lang="sl-SI" dirty="0"/>
          </a:p>
          <a:p>
            <a:r>
              <a:rPr lang="sl-SI" dirty="0" smtClean="0"/>
              <a:t>Krščanstvo</a:t>
            </a:r>
          </a:p>
          <a:p>
            <a:endParaRPr lang="sl-SI" dirty="0"/>
          </a:p>
          <a:p>
            <a:pPr>
              <a:buNone/>
            </a:pPr>
            <a:endParaRPr lang="sl-S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l-SI" dirty="0"/>
          </a:p>
        </p:txBody>
      </p:sp>
      <p:sp>
        <p:nvSpPr>
          <p:cNvPr id="3" name="Content Placeholder 2"/>
          <p:cNvSpPr>
            <a:spLocks noGrp="1"/>
          </p:cNvSpPr>
          <p:nvPr>
            <p:ph idx="1"/>
          </p:nvPr>
        </p:nvSpPr>
        <p:spPr/>
        <p:txBody>
          <a:bodyPr/>
          <a:lstStyle/>
          <a:p>
            <a:endParaRPr lang="sl-SI"/>
          </a:p>
        </p:txBody>
      </p:sp>
      <p:pic>
        <p:nvPicPr>
          <p:cNvPr id="14338" name="Picture 2" descr="http://psychpulse.com/wp-content/uploads/2013/01/split-personality.jpg"/>
          <p:cNvPicPr>
            <a:picLocks noChangeAspect="1" noChangeArrowheads="1"/>
          </p:cNvPicPr>
          <p:nvPr/>
        </p:nvPicPr>
        <p:blipFill>
          <a:blip r:embed="rId3" cstate="print"/>
          <a:srcRect/>
          <a:stretch>
            <a:fillRect/>
          </a:stretch>
        </p:blipFill>
        <p:spPr bwMode="auto">
          <a:xfrm>
            <a:off x="0" y="0"/>
            <a:ext cx="9144000" cy="70637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Osebnost</a:t>
            </a:r>
            <a:endParaRPr lang="sl-SI" dirty="0"/>
          </a:p>
        </p:txBody>
      </p:sp>
      <p:sp>
        <p:nvSpPr>
          <p:cNvPr id="3" name="Content Placeholder 2"/>
          <p:cNvSpPr>
            <a:spLocks noGrp="1"/>
          </p:cNvSpPr>
          <p:nvPr>
            <p:ph idx="1"/>
          </p:nvPr>
        </p:nvSpPr>
        <p:spPr/>
        <p:txBody>
          <a:bodyPr/>
          <a:lstStyle/>
          <a:p>
            <a:r>
              <a:rPr lang="sl-SI" dirty="0" smtClean="0"/>
              <a:t>Introvertnost nasproti ekstravertnosti</a:t>
            </a:r>
          </a:p>
          <a:p>
            <a:endParaRPr lang="sl-SI" dirty="0"/>
          </a:p>
          <a:p>
            <a:endParaRPr lang="sl-SI" dirty="0" smtClean="0"/>
          </a:p>
          <a:p>
            <a:endParaRPr lang="sl-SI" dirty="0"/>
          </a:p>
          <a:p>
            <a:endParaRPr lang="sl-SI" dirty="0" smtClean="0"/>
          </a:p>
          <a:p>
            <a:endParaRPr lang="sl-SI" dirty="0" smtClean="0"/>
          </a:p>
          <a:p>
            <a:r>
              <a:rPr lang="sl-SI" dirty="0" smtClean="0"/>
              <a:t>Čustvena stabilnost</a:t>
            </a:r>
          </a:p>
          <a:p>
            <a:endParaRPr lang="sl-SI" dirty="0" smtClean="0"/>
          </a:p>
          <a:p>
            <a:endParaRPr lang="sl-SI" dirty="0"/>
          </a:p>
        </p:txBody>
      </p:sp>
      <p:sp>
        <p:nvSpPr>
          <p:cNvPr id="5" name="Down Arrow 4"/>
          <p:cNvSpPr/>
          <p:nvPr/>
        </p:nvSpPr>
        <p:spPr>
          <a:xfrm>
            <a:off x="3491880" y="2564904"/>
            <a:ext cx="2808312" cy="2001372"/>
          </a:xfrm>
          <a:prstGeom prst="down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solidFill>
                  <a:schemeClr val="tx1"/>
                </a:solidFill>
              </a:rPr>
              <a:t>Pozitivno vrednotenje s strani drugih</a:t>
            </a:r>
            <a:endParaRPr lang="sl-SI" dirty="0">
              <a:solidFill>
                <a:schemeClr val="tx1"/>
              </a:solidFill>
            </a:endParaRPr>
          </a:p>
        </p:txBody>
      </p:sp>
      <p:sp>
        <p:nvSpPr>
          <p:cNvPr id="7" name="Rectangle 6"/>
          <p:cNvSpPr/>
          <p:nvPr/>
        </p:nvSpPr>
        <p:spPr>
          <a:xfrm>
            <a:off x="539552" y="2492896"/>
            <a:ext cx="3456384"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dirty="0" smtClean="0">
              <a:solidFill>
                <a:schemeClr val="tx1"/>
              </a:solidFill>
            </a:endParaRPr>
          </a:p>
          <a:p>
            <a:pPr algn="ctr"/>
            <a:r>
              <a:rPr lang="sl-SI" dirty="0" smtClean="0">
                <a:solidFill>
                  <a:schemeClr val="tx1"/>
                </a:solidFill>
              </a:rPr>
              <a:t>ČE POKAŽEM</a:t>
            </a:r>
          </a:p>
          <a:p>
            <a:pPr algn="ctr"/>
            <a:r>
              <a:rPr lang="sl-SI" dirty="0" smtClean="0">
                <a:solidFill>
                  <a:schemeClr val="tx1"/>
                </a:solidFill>
              </a:rPr>
              <a:t>entuziazem, visok nivo energije,</a:t>
            </a:r>
          </a:p>
          <a:p>
            <a:pPr algn="ctr"/>
            <a:r>
              <a:rPr lang="sl-SI" dirty="0" smtClean="0">
                <a:solidFill>
                  <a:schemeClr val="tx1"/>
                </a:solidFill>
              </a:rPr>
              <a:t>navdušenje</a:t>
            </a:r>
          </a:p>
        </p:txBody>
      </p:sp>
      <p:sp>
        <p:nvSpPr>
          <p:cNvPr id="8" name="Rectangle 7"/>
          <p:cNvSpPr/>
          <p:nvPr/>
        </p:nvSpPr>
        <p:spPr>
          <a:xfrm>
            <a:off x="6119664" y="2564904"/>
            <a:ext cx="291581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dirty="0" smtClean="0">
              <a:solidFill>
                <a:schemeClr val="tx1"/>
              </a:solidFill>
            </a:endParaRPr>
          </a:p>
          <a:p>
            <a:pPr algn="ctr"/>
            <a:r>
              <a:rPr lang="sl-SI" dirty="0" smtClean="0">
                <a:solidFill>
                  <a:schemeClr val="tx1"/>
                </a:solidFill>
              </a:rPr>
              <a:t>PRIDOBIM POZORNOST</a:t>
            </a:r>
          </a:p>
        </p:txBody>
      </p:sp>
      <p:sp>
        <p:nvSpPr>
          <p:cNvPr id="14" name="Freeform 13"/>
          <p:cNvSpPr/>
          <p:nvPr/>
        </p:nvSpPr>
        <p:spPr>
          <a:xfrm>
            <a:off x="3155324" y="2820473"/>
            <a:ext cx="1177400" cy="257578"/>
          </a:xfrm>
          <a:custGeom>
            <a:avLst/>
            <a:gdLst>
              <a:gd name="connsiteX0" fmla="*/ 0 w 1177400"/>
              <a:gd name="connsiteY0" fmla="*/ 257578 h 257578"/>
              <a:gd name="connsiteX1" fmla="*/ 77273 w 1177400"/>
              <a:gd name="connsiteY1" fmla="*/ 167426 h 257578"/>
              <a:gd name="connsiteX2" fmla="*/ 128789 w 1177400"/>
              <a:gd name="connsiteY2" fmla="*/ 141668 h 257578"/>
              <a:gd name="connsiteX3" fmla="*/ 193183 w 1177400"/>
              <a:gd name="connsiteY3" fmla="*/ 103031 h 257578"/>
              <a:gd name="connsiteX4" fmla="*/ 270456 w 1177400"/>
              <a:gd name="connsiteY4" fmla="*/ 77273 h 257578"/>
              <a:gd name="connsiteX5" fmla="*/ 309093 w 1177400"/>
              <a:gd name="connsiteY5" fmla="*/ 51516 h 257578"/>
              <a:gd name="connsiteX6" fmla="*/ 425003 w 1177400"/>
              <a:gd name="connsiteY6" fmla="*/ 12879 h 257578"/>
              <a:gd name="connsiteX7" fmla="*/ 463639 w 1177400"/>
              <a:gd name="connsiteY7" fmla="*/ 0 h 257578"/>
              <a:gd name="connsiteX8" fmla="*/ 785611 w 1177400"/>
              <a:gd name="connsiteY8" fmla="*/ 25758 h 257578"/>
              <a:gd name="connsiteX9" fmla="*/ 824248 w 1177400"/>
              <a:gd name="connsiteY9" fmla="*/ 38637 h 257578"/>
              <a:gd name="connsiteX10" fmla="*/ 862884 w 1177400"/>
              <a:gd name="connsiteY10" fmla="*/ 64395 h 257578"/>
              <a:gd name="connsiteX11" fmla="*/ 914400 w 1177400"/>
              <a:gd name="connsiteY11" fmla="*/ 77273 h 257578"/>
              <a:gd name="connsiteX12" fmla="*/ 953037 w 1177400"/>
              <a:gd name="connsiteY12" fmla="*/ 90152 h 257578"/>
              <a:gd name="connsiteX13" fmla="*/ 1056068 w 1177400"/>
              <a:gd name="connsiteY13" fmla="*/ 115910 h 257578"/>
              <a:gd name="connsiteX14" fmla="*/ 1094704 w 1177400"/>
              <a:gd name="connsiteY14" fmla="*/ 141668 h 257578"/>
              <a:gd name="connsiteX15" fmla="*/ 1146220 w 1177400"/>
              <a:gd name="connsiteY15" fmla="*/ 154547 h 257578"/>
              <a:gd name="connsiteX16" fmla="*/ 1133341 w 1177400"/>
              <a:gd name="connsiteY16" fmla="*/ 90152 h 257578"/>
              <a:gd name="connsiteX17" fmla="*/ 1120462 w 1177400"/>
              <a:gd name="connsiteY17" fmla="*/ 38637 h 257578"/>
              <a:gd name="connsiteX18" fmla="*/ 1159099 w 1177400"/>
              <a:gd name="connsiteY18" fmla="*/ 51516 h 257578"/>
              <a:gd name="connsiteX19" fmla="*/ 1068946 w 1177400"/>
              <a:gd name="connsiteY19" fmla="*/ 193183 h 257578"/>
              <a:gd name="connsiteX20" fmla="*/ 1030310 w 1177400"/>
              <a:gd name="connsiteY20" fmla="*/ 206062 h 257578"/>
              <a:gd name="connsiteX21" fmla="*/ 1068946 w 1177400"/>
              <a:gd name="connsiteY21" fmla="*/ 231820 h 257578"/>
              <a:gd name="connsiteX22" fmla="*/ 1081825 w 1177400"/>
              <a:gd name="connsiteY22" fmla="*/ 193183 h 257578"/>
              <a:gd name="connsiteX23" fmla="*/ 1133341 w 1177400"/>
              <a:gd name="connsiteY23" fmla="*/ 167426 h 25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7400" h="257578">
                <a:moveTo>
                  <a:pt x="0" y="257578"/>
                </a:moveTo>
                <a:cubicBezTo>
                  <a:pt x="25958" y="218641"/>
                  <a:pt x="35633" y="198656"/>
                  <a:pt x="77273" y="167426"/>
                </a:cubicBezTo>
                <a:cubicBezTo>
                  <a:pt x="92632" y="155907"/>
                  <a:pt x="112006" y="150992"/>
                  <a:pt x="128789" y="141668"/>
                </a:cubicBezTo>
                <a:cubicBezTo>
                  <a:pt x="150671" y="129511"/>
                  <a:pt x="170395" y="113389"/>
                  <a:pt x="193183" y="103031"/>
                </a:cubicBezTo>
                <a:cubicBezTo>
                  <a:pt x="217900" y="91796"/>
                  <a:pt x="247865" y="92333"/>
                  <a:pt x="270456" y="77273"/>
                </a:cubicBezTo>
                <a:cubicBezTo>
                  <a:pt x="283335" y="68687"/>
                  <a:pt x="294949" y="57802"/>
                  <a:pt x="309093" y="51516"/>
                </a:cubicBezTo>
                <a:cubicBezTo>
                  <a:pt x="309098" y="51514"/>
                  <a:pt x="405682" y="19319"/>
                  <a:pt x="425003" y="12879"/>
                </a:cubicBezTo>
                <a:lnTo>
                  <a:pt x="463639" y="0"/>
                </a:lnTo>
                <a:cubicBezTo>
                  <a:pt x="570963" y="8586"/>
                  <a:pt x="678557" y="14288"/>
                  <a:pt x="785611" y="25758"/>
                </a:cubicBezTo>
                <a:cubicBezTo>
                  <a:pt x="799109" y="27204"/>
                  <a:pt x="812106" y="32566"/>
                  <a:pt x="824248" y="38637"/>
                </a:cubicBezTo>
                <a:cubicBezTo>
                  <a:pt x="838092" y="45559"/>
                  <a:pt x="848657" y="58298"/>
                  <a:pt x="862884" y="64395"/>
                </a:cubicBezTo>
                <a:cubicBezTo>
                  <a:pt x="879153" y="71367"/>
                  <a:pt x="897381" y="72410"/>
                  <a:pt x="914400" y="77273"/>
                </a:cubicBezTo>
                <a:cubicBezTo>
                  <a:pt x="927453" y="81002"/>
                  <a:pt x="939940" y="86580"/>
                  <a:pt x="953037" y="90152"/>
                </a:cubicBezTo>
                <a:cubicBezTo>
                  <a:pt x="987190" y="99467"/>
                  <a:pt x="1056068" y="115910"/>
                  <a:pt x="1056068" y="115910"/>
                </a:cubicBezTo>
                <a:cubicBezTo>
                  <a:pt x="1068947" y="124496"/>
                  <a:pt x="1080477" y="135571"/>
                  <a:pt x="1094704" y="141668"/>
                </a:cubicBezTo>
                <a:cubicBezTo>
                  <a:pt x="1110973" y="148641"/>
                  <a:pt x="1135600" y="168707"/>
                  <a:pt x="1146220" y="154547"/>
                </a:cubicBezTo>
                <a:cubicBezTo>
                  <a:pt x="1159354" y="137035"/>
                  <a:pt x="1138090" y="111521"/>
                  <a:pt x="1133341" y="90152"/>
                </a:cubicBezTo>
                <a:cubicBezTo>
                  <a:pt x="1129501" y="72873"/>
                  <a:pt x="1110644" y="53364"/>
                  <a:pt x="1120462" y="38637"/>
                </a:cubicBezTo>
                <a:cubicBezTo>
                  <a:pt x="1127993" y="27341"/>
                  <a:pt x="1146220" y="47223"/>
                  <a:pt x="1159099" y="51516"/>
                </a:cubicBezTo>
                <a:cubicBezTo>
                  <a:pt x="1126788" y="213067"/>
                  <a:pt x="1177400" y="166069"/>
                  <a:pt x="1068946" y="193183"/>
                </a:cubicBezTo>
                <a:cubicBezTo>
                  <a:pt x="1055776" y="196476"/>
                  <a:pt x="1043189" y="201769"/>
                  <a:pt x="1030310" y="206062"/>
                </a:cubicBezTo>
                <a:cubicBezTo>
                  <a:pt x="1043189" y="214648"/>
                  <a:pt x="1053930" y="235574"/>
                  <a:pt x="1068946" y="231820"/>
                </a:cubicBezTo>
                <a:cubicBezTo>
                  <a:pt x="1082116" y="228527"/>
                  <a:pt x="1073344" y="203784"/>
                  <a:pt x="1081825" y="193183"/>
                </a:cubicBezTo>
                <a:cubicBezTo>
                  <a:pt x="1104336" y="165045"/>
                  <a:pt x="1110447" y="167426"/>
                  <a:pt x="1133341" y="167426"/>
                </a:cubicBezTo>
              </a:path>
            </a:pathLst>
          </a:custGeom>
          <a:ln w="412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15" name="Freeform 14"/>
          <p:cNvSpPr/>
          <p:nvPr/>
        </p:nvSpPr>
        <p:spPr>
          <a:xfrm>
            <a:off x="5436096" y="2708920"/>
            <a:ext cx="1177400" cy="257578"/>
          </a:xfrm>
          <a:custGeom>
            <a:avLst/>
            <a:gdLst>
              <a:gd name="connsiteX0" fmla="*/ 0 w 1177400"/>
              <a:gd name="connsiteY0" fmla="*/ 257578 h 257578"/>
              <a:gd name="connsiteX1" fmla="*/ 77273 w 1177400"/>
              <a:gd name="connsiteY1" fmla="*/ 167426 h 257578"/>
              <a:gd name="connsiteX2" fmla="*/ 128789 w 1177400"/>
              <a:gd name="connsiteY2" fmla="*/ 141668 h 257578"/>
              <a:gd name="connsiteX3" fmla="*/ 193183 w 1177400"/>
              <a:gd name="connsiteY3" fmla="*/ 103031 h 257578"/>
              <a:gd name="connsiteX4" fmla="*/ 270456 w 1177400"/>
              <a:gd name="connsiteY4" fmla="*/ 77273 h 257578"/>
              <a:gd name="connsiteX5" fmla="*/ 309093 w 1177400"/>
              <a:gd name="connsiteY5" fmla="*/ 51516 h 257578"/>
              <a:gd name="connsiteX6" fmla="*/ 425003 w 1177400"/>
              <a:gd name="connsiteY6" fmla="*/ 12879 h 257578"/>
              <a:gd name="connsiteX7" fmla="*/ 463639 w 1177400"/>
              <a:gd name="connsiteY7" fmla="*/ 0 h 257578"/>
              <a:gd name="connsiteX8" fmla="*/ 785611 w 1177400"/>
              <a:gd name="connsiteY8" fmla="*/ 25758 h 257578"/>
              <a:gd name="connsiteX9" fmla="*/ 824248 w 1177400"/>
              <a:gd name="connsiteY9" fmla="*/ 38637 h 257578"/>
              <a:gd name="connsiteX10" fmla="*/ 862884 w 1177400"/>
              <a:gd name="connsiteY10" fmla="*/ 64395 h 257578"/>
              <a:gd name="connsiteX11" fmla="*/ 914400 w 1177400"/>
              <a:gd name="connsiteY11" fmla="*/ 77273 h 257578"/>
              <a:gd name="connsiteX12" fmla="*/ 953037 w 1177400"/>
              <a:gd name="connsiteY12" fmla="*/ 90152 h 257578"/>
              <a:gd name="connsiteX13" fmla="*/ 1056068 w 1177400"/>
              <a:gd name="connsiteY13" fmla="*/ 115910 h 257578"/>
              <a:gd name="connsiteX14" fmla="*/ 1094704 w 1177400"/>
              <a:gd name="connsiteY14" fmla="*/ 141668 h 257578"/>
              <a:gd name="connsiteX15" fmla="*/ 1146220 w 1177400"/>
              <a:gd name="connsiteY15" fmla="*/ 154547 h 257578"/>
              <a:gd name="connsiteX16" fmla="*/ 1133341 w 1177400"/>
              <a:gd name="connsiteY16" fmla="*/ 90152 h 257578"/>
              <a:gd name="connsiteX17" fmla="*/ 1120462 w 1177400"/>
              <a:gd name="connsiteY17" fmla="*/ 38637 h 257578"/>
              <a:gd name="connsiteX18" fmla="*/ 1159099 w 1177400"/>
              <a:gd name="connsiteY18" fmla="*/ 51516 h 257578"/>
              <a:gd name="connsiteX19" fmla="*/ 1068946 w 1177400"/>
              <a:gd name="connsiteY19" fmla="*/ 193183 h 257578"/>
              <a:gd name="connsiteX20" fmla="*/ 1030310 w 1177400"/>
              <a:gd name="connsiteY20" fmla="*/ 206062 h 257578"/>
              <a:gd name="connsiteX21" fmla="*/ 1068946 w 1177400"/>
              <a:gd name="connsiteY21" fmla="*/ 231820 h 257578"/>
              <a:gd name="connsiteX22" fmla="*/ 1081825 w 1177400"/>
              <a:gd name="connsiteY22" fmla="*/ 193183 h 257578"/>
              <a:gd name="connsiteX23" fmla="*/ 1133341 w 1177400"/>
              <a:gd name="connsiteY23" fmla="*/ 167426 h 25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7400" h="257578">
                <a:moveTo>
                  <a:pt x="0" y="257578"/>
                </a:moveTo>
                <a:cubicBezTo>
                  <a:pt x="25958" y="218641"/>
                  <a:pt x="35633" y="198656"/>
                  <a:pt x="77273" y="167426"/>
                </a:cubicBezTo>
                <a:cubicBezTo>
                  <a:pt x="92632" y="155907"/>
                  <a:pt x="112006" y="150992"/>
                  <a:pt x="128789" y="141668"/>
                </a:cubicBezTo>
                <a:cubicBezTo>
                  <a:pt x="150671" y="129511"/>
                  <a:pt x="170395" y="113389"/>
                  <a:pt x="193183" y="103031"/>
                </a:cubicBezTo>
                <a:cubicBezTo>
                  <a:pt x="217900" y="91796"/>
                  <a:pt x="247865" y="92333"/>
                  <a:pt x="270456" y="77273"/>
                </a:cubicBezTo>
                <a:cubicBezTo>
                  <a:pt x="283335" y="68687"/>
                  <a:pt x="294949" y="57802"/>
                  <a:pt x="309093" y="51516"/>
                </a:cubicBezTo>
                <a:cubicBezTo>
                  <a:pt x="309098" y="51514"/>
                  <a:pt x="405682" y="19319"/>
                  <a:pt x="425003" y="12879"/>
                </a:cubicBezTo>
                <a:lnTo>
                  <a:pt x="463639" y="0"/>
                </a:lnTo>
                <a:cubicBezTo>
                  <a:pt x="570963" y="8586"/>
                  <a:pt x="678557" y="14288"/>
                  <a:pt x="785611" y="25758"/>
                </a:cubicBezTo>
                <a:cubicBezTo>
                  <a:pt x="799109" y="27204"/>
                  <a:pt x="812106" y="32566"/>
                  <a:pt x="824248" y="38637"/>
                </a:cubicBezTo>
                <a:cubicBezTo>
                  <a:pt x="838092" y="45559"/>
                  <a:pt x="848657" y="58298"/>
                  <a:pt x="862884" y="64395"/>
                </a:cubicBezTo>
                <a:cubicBezTo>
                  <a:pt x="879153" y="71367"/>
                  <a:pt x="897381" y="72410"/>
                  <a:pt x="914400" y="77273"/>
                </a:cubicBezTo>
                <a:cubicBezTo>
                  <a:pt x="927453" y="81002"/>
                  <a:pt x="939940" y="86580"/>
                  <a:pt x="953037" y="90152"/>
                </a:cubicBezTo>
                <a:cubicBezTo>
                  <a:pt x="987190" y="99467"/>
                  <a:pt x="1056068" y="115910"/>
                  <a:pt x="1056068" y="115910"/>
                </a:cubicBezTo>
                <a:cubicBezTo>
                  <a:pt x="1068947" y="124496"/>
                  <a:pt x="1080477" y="135571"/>
                  <a:pt x="1094704" y="141668"/>
                </a:cubicBezTo>
                <a:cubicBezTo>
                  <a:pt x="1110973" y="148641"/>
                  <a:pt x="1135600" y="168707"/>
                  <a:pt x="1146220" y="154547"/>
                </a:cubicBezTo>
                <a:cubicBezTo>
                  <a:pt x="1159354" y="137035"/>
                  <a:pt x="1138090" y="111521"/>
                  <a:pt x="1133341" y="90152"/>
                </a:cubicBezTo>
                <a:cubicBezTo>
                  <a:pt x="1129501" y="72873"/>
                  <a:pt x="1110644" y="53364"/>
                  <a:pt x="1120462" y="38637"/>
                </a:cubicBezTo>
                <a:cubicBezTo>
                  <a:pt x="1127993" y="27341"/>
                  <a:pt x="1146220" y="47223"/>
                  <a:pt x="1159099" y="51516"/>
                </a:cubicBezTo>
                <a:cubicBezTo>
                  <a:pt x="1126788" y="213067"/>
                  <a:pt x="1177400" y="166069"/>
                  <a:pt x="1068946" y="193183"/>
                </a:cubicBezTo>
                <a:cubicBezTo>
                  <a:pt x="1055776" y="196476"/>
                  <a:pt x="1043189" y="201769"/>
                  <a:pt x="1030310" y="206062"/>
                </a:cubicBezTo>
                <a:cubicBezTo>
                  <a:pt x="1043189" y="214648"/>
                  <a:pt x="1053930" y="235574"/>
                  <a:pt x="1068946" y="231820"/>
                </a:cubicBezTo>
                <a:cubicBezTo>
                  <a:pt x="1082116" y="228527"/>
                  <a:pt x="1073344" y="203784"/>
                  <a:pt x="1081825" y="193183"/>
                </a:cubicBezTo>
                <a:cubicBezTo>
                  <a:pt x="1104336" y="165045"/>
                  <a:pt x="1110447" y="167426"/>
                  <a:pt x="1133341" y="167426"/>
                </a:cubicBezTo>
              </a:path>
            </a:pathLst>
          </a:custGeom>
          <a:ln w="412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
        <p:nvSpPr>
          <p:cNvPr id="17" name="Freeform 16"/>
          <p:cNvSpPr/>
          <p:nvPr/>
        </p:nvSpPr>
        <p:spPr>
          <a:xfrm>
            <a:off x="2562896" y="3328775"/>
            <a:ext cx="4168246" cy="964322"/>
          </a:xfrm>
          <a:custGeom>
            <a:avLst/>
            <a:gdLst>
              <a:gd name="connsiteX0" fmla="*/ 4146997 w 4168246"/>
              <a:gd name="connsiteY0" fmla="*/ 19732 h 934132"/>
              <a:gd name="connsiteX1" fmla="*/ 3966693 w 4168246"/>
              <a:gd name="connsiteY1" fmla="*/ 187157 h 934132"/>
              <a:gd name="connsiteX2" fmla="*/ 3850783 w 4168246"/>
              <a:gd name="connsiteY2" fmla="*/ 290188 h 934132"/>
              <a:gd name="connsiteX3" fmla="*/ 3799267 w 4168246"/>
              <a:gd name="connsiteY3" fmla="*/ 354583 h 934132"/>
              <a:gd name="connsiteX4" fmla="*/ 3747752 w 4168246"/>
              <a:gd name="connsiteY4" fmla="*/ 380340 h 934132"/>
              <a:gd name="connsiteX5" fmla="*/ 3580327 w 4168246"/>
              <a:gd name="connsiteY5" fmla="*/ 522008 h 934132"/>
              <a:gd name="connsiteX6" fmla="*/ 3528811 w 4168246"/>
              <a:gd name="connsiteY6" fmla="*/ 560645 h 934132"/>
              <a:gd name="connsiteX7" fmla="*/ 3400022 w 4168246"/>
              <a:gd name="connsiteY7" fmla="*/ 650797 h 934132"/>
              <a:gd name="connsiteX8" fmla="*/ 3284112 w 4168246"/>
              <a:gd name="connsiteY8" fmla="*/ 728070 h 934132"/>
              <a:gd name="connsiteX9" fmla="*/ 3219718 w 4168246"/>
              <a:gd name="connsiteY9" fmla="*/ 740949 h 934132"/>
              <a:gd name="connsiteX10" fmla="*/ 3078050 w 4168246"/>
              <a:gd name="connsiteY10" fmla="*/ 818222 h 934132"/>
              <a:gd name="connsiteX11" fmla="*/ 3026535 w 4168246"/>
              <a:gd name="connsiteY11" fmla="*/ 831101 h 934132"/>
              <a:gd name="connsiteX12" fmla="*/ 2936383 w 4168246"/>
              <a:gd name="connsiteY12" fmla="*/ 856859 h 934132"/>
              <a:gd name="connsiteX13" fmla="*/ 2781836 w 4168246"/>
              <a:gd name="connsiteY13" fmla="*/ 921253 h 934132"/>
              <a:gd name="connsiteX14" fmla="*/ 2743200 w 4168246"/>
              <a:gd name="connsiteY14" fmla="*/ 934132 h 934132"/>
              <a:gd name="connsiteX15" fmla="*/ 1300766 w 4168246"/>
              <a:gd name="connsiteY15" fmla="*/ 921253 h 934132"/>
              <a:gd name="connsiteX16" fmla="*/ 1236372 w 4168246"/>
              <a:gd name="connsiteY16" fmla="*/ 908374 h 934132"/>
              <a:gd name="connsiteX17" fmla="*/ 1081825 w 4168246"/>
              <a:gd name="connsiteY17" fmla="*/ 895495 h 934132"/>
              <a:gd name="connsiteX18" fmla="*/ 1030310 w 4168246"/>
              <a:gd name="connsiteY18" fmla="*/ 882617 h 934132"/>
              <a:gd name="connsiteX19" fmla="*/ 940158 w 4168246"/>
              <a:gd name="connsiteY19" fmla="*/ 856859 h 934132"/>
              <a:gd name="connsiteX20" fmla="*/ 850005 w 4168246"/>
              <a:gd name="connsiteY20" fmla="*/ 843980 h 934132"/>
              <a:gd name="connsiteX21" fmla="*/ 798490 w 4168246"/>
              <a:gd name="connsiteY21" fmla="*/ 831101 h 934132"/>
              <a:gd name="connsiteX22" fmla="*/ 734096 w 4168246"/>
              <a:gd name="connsiteY22" fmla="*/ 818222 h 934132"/>
              <a:gd name="connsiteX23" fmla="*/ 682580 w 4168246"/>
              <a:gd name="connsiteY23" fmla="*/ 805343 h 934132"/>
              <a:gd name="connsiteX24" fmla="*/ 618186 w 4168246"/>
              <a:gd name="connsiteY24" fmla="*/ 792464 h 934132"/>
              <a:gd name="connsiteX25" fmla="*/ 540912 w 4168246"/>
              <a:gd name="connsiteY25" fmla="*/ 766707 h 934132"/>
              <a:gd name="connsiteX26" fmla="*/ 502276 w 4168246"/>
              <a:gd name="connsiteY26" fmla="*/ 740949 h 934132"/>
              <a:gd name="connsiteX27" fmla="*/ 386366 w 4168246"/>
              <a:gd name="connsiteY27" fmla="*/ 702312 h 934132"/>
              <a:gd name="connsiteX28" fmla="*/ 347729 w 4168246"/>
              <a:gd name="connsiteY28" fmla="*/ 676555 h 934132"/>
              <a:gd name="connsiteX29" fmla="*/ 296214 w 4168246"/>
              <a:gd name="connsiteY29" fmla="*/ 650797 h 934132"/>
              <a:gd name="connsiteX30" fmla="*/ 257577 w 4168246"/>
              <a:gd name="connsiteY30" fmla="*/ 625039 h 934132"/>
              <a:gd name="connsiteX31" fmla="*/ 206062 w 4168246"/>
              <a:gd name="connsiteY31" fmla="*/ 599281 h 934132"/>
              <a:gd name="connsiteX32" fmla="*/ 128789 w 4168246"/>
              <a:gd name="connsiteY32" fmla="*/ 509129 h 934132"/>
              <a:gd name="connsiteX33" fmla="*/ 77273 w 4168246"/>
              <a:gd name="connsiteY33" fmla="*/ 483371 h 934132"/>
              <a:gd name="connsiteX34" fmla="*/ 64394 w 4168246"/>
              <a:gd name="connsiteY34" fmla="*/ 586402 h 934132"/>
              <a:gd name="connsiteX35" fmla="*/ 38636 w 4168246"/>
              <a:gd name="connsiteY35" fmla="*/ 843980 h 934132"/>
              <a:gd name="connsiteX36" fmla="*/ 25758 w 4168246"/>
              <a:gd name="connsiteY36" fmla="*/ 805343 h 934132"/>
              <a:gd name="connsiteX37" fmla="*/ 0 w 4168246"/>
              <a:gd name="connsiteY37" fmla="*/ 753828 h 934132"/>
              <a:gd name="connsiteX38" fmla="*/ 25758 w 4168246"/>
              <a:gd name="connsiteY38" fmla="*/ 625039 h 934132"/>
              <a:gd name="connsiteX39" fmla="*/ 38636 w 4168246"/>
              <a:gd name="connsiteY39" fmla="*/ 573524 h 934132"/>
              <a:gd name="connsiteX40" fmla="*/ 64394 w 4168246"/>
              <a:gd name="connsiteY40" fmla="*/ 534887 h 934132"/>
              <a:gd name="connsiteX41" fmla="*/ 296214 w 4168246"/>
              <a:gd name="connsiteY41" fmla="*/ 534887 h 934132"/>
              <a:gd name="connsiteX42" fmla="*/ 373487 w 4168246"/>
              <a:gd name="connsiteY42" fmla="*/ 509129 h 934132"/>
              <a:gd name="connsiteX43" fmla="*/ 412124 w 4168246"/>
              <a:gd name="connsiteY43" fmla="*/ 496250 h 934132"/>
              <a:gd name="connsiteX44" fmla="*/ 450760 w 4168246"/>
              <a:gd name="connsiteY44" fmla="*/ 483371 h 934132"/>
              <a:gd name="connsiteX45" fmla="*/ 321972 w 4168246"/>
              <a:gd name="connsiteY45" fmla="*/ 496250 h 934132"/>
              <a:gd name="connsiteX46" fmla="*/ 231819 w 4168246"/>
              <a:gd name="connsiteY46" fmla="*/ 509129 h 934132"/>
              <a:gd name="connsiteX47" fmla="*/ 77273 w 4168246"/>
              <a:gd name="connsiteY47" fmla="*/ 522008 h 934132"/>
              <a:gd name="connsiteX48" fmla="*/ 64394 w 4168246"/>
              <a:gd name="connsiteY48" fmla="*/ 740949 h 934132"/>
              <a:gd name="connsiteX49" fmla="*/ 51515 w 4168246"/>
              <a:gd name="connsiteY49" fmla="*/ 805343 h 934132"/>
              <a:gd name="connsiteX50" fmla="*/ 25758 w 4168246"/>
              <a:gd name="connsiteY50" fmla="*/ 766707 h 934132"/>
              <a:gd name="connsiteX51" fmla="*/ 38636 w 4168246"/>
              <a:gd name="connsiteY51" fmla="*/ 650797 h 934132"/>
              <a:gd name="connsiteX52" fmla="*/ 51515 w 4168246"/>
              <a:gd name="connsiteY52" fmla="*/ 689433 h 934132"/>
              <a:gd name="connsiteX53" fmla="*/ 64394 w 4168246"/>
              <a:gd name="connsiteY53" fmla="*/ 547766 h 934132"/>
              <a:gd name="connsiteX54" fmla="*/ 103031 w 4168246"/>
              <a:gd name="connsiteY54" fmla="*/ 522008 h 934132"/>
              <a:gd name="connsiteX55" fmla="*/ 425003 w 4168246"/>
              <a:gd name="connsiteY55" fmla="*/ 509129 h 93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168246" h="934132">
                <a:moveTo>
                  <a:pt x="4146997" y="19732"/>
                </a:moveTo>
                <a:cubicBezTo>
                  <a:pt x="4026551" y="110066"/>
                  <a:pt x="4168246" y="0"/>
                  <a:pt x="3966693" y="187157"/>
                </a:cubicBezTo>
                <a:cubicBezTo>
                  <a:pt x="3850990" y="294595"/>
                  <a:pt x="3986785" y="139075"/>
                  <a:pt x="3850783" y="290188"/>
                </a:cubicBezTo>
                <a:cubicBezTo>
                  <a:pt x="3832394" y="310620"/>
                  <a:pt x="3819954" y="336482"/>
                  <a:pt x="3799267" y="354583"/>
                </a:cubicBezTo>
                <a:cubicBezTo>
                  <a:pt x="3784819" y="367225"/>
                  <a:pt x="3763002" y="368678"/>
                  <a:pt x="3747752" y="380340"/>
                </a:cubicBezTo>
                <a:cubicBezTo>
                  <a:pt x="3689679" y="424749"/>
                  <a:pt x="3636760" y="475534"/>
                  <a:pt x="3580327" y="522008"/>
                </a:cubicBezTo>
                <a:cubicBezTo>
                  <a:pt x="3563758" y="535653"/>
                  <a:pt x="3545754" y="547467"/>
                  <a:pt x="3528811" y="560645"/>
                </a:cubicBezTo>
                <a:cubicBezTo>
                  <a:pt x="3296697" y="741178"/>
                  <a:pt x="3622923" y="494767"/>
                  <a:pt x="3400022" y="650797"/>
                </a:cubicBezTo>
                <a:cubicBezTo>
                  <a:pt x="3348512" y="686854"/>
                  <a:pt x="3340744" y="709192"/>
                  <a:pt x="3284112" y="728070"/>
                </a:cubicBezTo>
                <a:cubicBezTo>
                  <a:pt x="3263346" y="734992"/>
                  <a:pt x="3241183" y="736656"/>
                  <a:pt x="3219718" y="740949"/>
                </a:cubicBezTo>
                <a:cubicBezTo>
                  <a:pt x="3207511" y="747924"/>
                  <a:pt x="3108039" y="806976"/>
                  <a:pt x="3078050" y="818222"/>
                </a:cubicBezTo>
                <a:cubicBezTo>
                  <a:pt x="3061477" y="824437"/>
                  <a:pt x="3043611" y="826444"/>
                  <a:pt x="3026535" y="831101"/>
                </a:cubicBezTo>
                <a:cubicBezTo>
                  <a:pt x="2996383" y="839324"/>
                  <a:pt x="2966434" y="848273"/>
                  <a:pt x="2936383" y="856859"/>
                </a:cubicBezTo>
                <a:cubicBezTo>
                  <a:pt x="2863859" y="905208"/>
                  <a:pt x="2912432" y="877721"/>
                  <a:pt x="2781836" y="921253"/>
                </a:cubicBezTo>
                <a:lnTo>
                  <a:pt x="2743200" y="934132"/>
                </a:lnTo>
                <a:lnTo>
                  <a:pt x="1300766" y="921253"/>
                </a:lnTo>
                <a:cubicBezTo>
                  <a:pt x="1278879" y="920879"/>
                  <a:pt x="1258112" y="910932"/>
                  <a:pt x="1236372" y="908374"/>
                </a:cubicBezTo>
                <a:cubicBezTo>
                  <a:pt x="1185032" y="902334"/>
                  <a:pt x="1133341" y="899788"/>
                  <a:pt x="1081825" y="895495"/>
                </a:cubicBezTo>
                <a:cubicBezTo>
                  <a:pt x="1064653" y="891202"/>
                  <a:pt x="1047329" y="887479"/>
                  <a:pt x="1030310" y="882617"/>
                </a:cubicBezTo>
                <a:cubicBezTo>
                  <a:pt x="982032" y="868824"/>
                  <a:pt x="995519" y="866925"/>
                  <a:pt x="940158" y="856859"/>
                </a:cubicBezTo>
                <a:cubicBezTo>
                  <a:pt x="910292" y="851429"/>
                  <a:pt x="879871" y="849410"/>
                  <a:pt x="850005" y="843980"/>
                </a:cubicBezTo>
                <a:cubicBezTo>
                  <a:pt x="832590" y="840814"/>
                  <a:pt x="815769" y="834941"/>
                  <a:pt x="798490" y="831101"/>
                </a:cubicBezTo>
                <a:cubicBezTo>
                  <a:pt x="777122" y="826352"/>
                  <a:pt x="755464" y="822971"/>
                  <a:pt x="734096" y="818222"/>
                </a:cubicBezTo>
                <a:cubicBezTo>
                  <a:pt x="716817" y="814382"/>
                  <a:pt x="699859" y="809183"/>
                  <a:pt x="682580" y="805343"/>
                </a:cubicBezTo>
                <a:cubicBezTo>
                  <a:pt x="661212" y="800594"/>
                  <a:pt x="639304" y="798223"/>
                  <a:pt x="618186" y="792464"/>
                </a:cubicBezTo>
                <a:cubicBezTo>
                  <a:pt x="591991" y="785320"/>
                  <a:pt x="540912" y="766707"/>
                  <a:pt x="540912" y="766707"/>
                </a:cubicBezTo>
                <a:cubicBezTo>
                  <a:pt x="528033" y="758121"/>
                  <a:pt x="516503" y="747046"/>
                  <a:pt x="502276" y="740949"/>
                </a:cubicBezTo>
                <a:cubicBezTo>
                  <a:pt x="330085" y="667152"/>
                  <a:pt x="595512" y="806884"/>
                  <a:pt x="386366" y="702312"/>
                </a:cubicBezTo>
                <a:cubicBezTo>
                  <a:pt x="372522" y="695390"/>
                  <a:pt x="361168" y="684234"/>
                  <a:pt x="347729" y="676555"/>
                </a:cubicBezTo>
                <a:cubicBezTo>
                  <a:pt x="331060" y="667030"/>
                  <a:pt x="312883" y="660322"/>
                  <a:pt x="296214" y="650797"/>
                </a:cubicBezTo>
                <a:cubicBezTo>
                  <a:pt x="282775" y="643117"/>
                  <a:pt x="271016" y="632719"/>
                  <a:pt x="257577" y="625039"/>
                </a:cubicBezTo>
                <a:cubicBezTo>
                  <a:pt x="240908" y="615514"/>
                  <a:pt x="221685" y="610440"/>
                  <a:pt x="206062" y="599281"/>
                </a:cubicBezTo>
                <a:cubicBezTo>
                  <a:pt x="119677" y="537578"/>
                  <a:pt x="216737" y="584514"/>
                  <a:pt x="128789" y="509129"/>
                </a:cubicBezTo>
                <a:cubicBezTo>
                  <a:pt x="114212" y="496634"/>
                  <a:pt x="94445" y="491957"/>
                  <a:pt x="77273" y="483371"/>
                </a:cubicBezTo>
                <a:cubicBezTo>
                  <a:pt x="72980" y="517715"/>
                  <a:pt x="68081" y="551988"/>
                  <a:pt x="64394" y="586402"/>
                </a:cubicBezTo>
                <a:cubicBezTo>
                  <a:pt x="55201" y="672199"/>
                  <a:pt x="53631" y="759005"/>
                  <a:pt x="38636" y="843980"/>
                </a:cubicBezTo>
                <a:cubicBezTo>
                  <a:pt x="36277" y="857349"/>
                  <a:pt x="31106" y="817821"/>
                  <a:pt x="25758" y="805343"/>
                </a:cubicBezTo>
                <a:cubicBezTo>
                  <a:pt x="18195" y="787697"/>
                  <a:pt x="8586" y="771000"/>
                  <a:pt x="0" y="753828"/>
                </a:cubicBezTo>
                <a:cubicBezTo>
                  <a:pt x="21981" y="599963"/>
                  <a:pt x="68" y="714958"/>
                  <a:pt x="25758" y="625039"/>
                </a:cubicBezTo>
                <a:cubicBezTo>
                  <a:pt x="30620" y="608020"/>
                  <a:pt x="31664" y="589793"/>
                  <a:pt x="38636" y="573524"/>
                </a:cubicBezTo>
                <a:cubicBezTo>
                  <a:pt x="44733" y="559297"/>
                  <a:pt x="55808" y="547766"/>
                  <a:pt x="64394" y="534887"/>
                </a:cubicBezTo>
                <a:cubicBezTo>
                  <a:pt x="169854" y="552464"/>
                  <a:pt x="160787" y="557458"/>
                  <a:pt x="296214" y="534887"/>
                </a:cubicBezTo>
                <a:cubicBezTo>
                  <a:pt x="322996" y="530423"/>
                  <a:pt x="347729" y="517715"/>
                  <a:pt x="373487" y="509129"/>
                </a:cubicBezTo>
                <a:lnTo>
                  <a:pt x="412124" y="496250"/>
                </a:lnTo>
                <a:cubicBezTo>
                  <a:pt x="425003" y="491957"/>
                  <a:pt x="464268" y="482020"/>
                  <a:pt x="450760" y="483371"/>
                </a:cubicBezTo>
                <a:lnTo>
                  <a:pt x="321972" y="496250"/>
                </a:lnTo>
                <a:cubicBezTo>
                  <a:pt x="291824" y="499797"/>
                  <a:pt x="262008" y="505951"/>
                  <a:pt x="231819" y="509129"/>
                </a:cubicBezTo>
                <a:cubicBezTo>
                  <a:pt x="180409" y="514541"/>
                  <a:pt x="128788" y="517715"/>
                  <a:pt x="77273" y="522008"/>
                </a:cubicBezTo>
                <a:cubicBezTo>
                  <a:pt x="72980" y="594988"/>
                  <a:pt x="71013" y="668143"/>
                  <a:pt x="64394" y="740949"/>
                </a:cubicBezTo>
                <a:cubicBezTo>
                  <a:pt x="62412" y="762749"/>
                  <a:pt x="69728" y="793201"/>
                  <a:pt x="51515" y="805343"/>
                </a:cubicBezTo>
                <a:cubicBezTo>
                  <a:pt x="38636" y="813929"/>
                  <a:pt x="34344" y="779586"/>
                  <a:pt x="25758" y="766707"/>
                </a:cubicBezTo>
                <a:cubicBezTo>
                  <a:pt x="30051" y="728070"/>
                  <a:pt x="26343" y="687677"/>
                  <a:pt x="38636" y="650797"/>
                </a:cubicBezTo>
                <a:cubicBezTo>
                  <a:pt x="42929" y="637918"/>
                  <a:pt x="48222" y="702603"/>
                  <a:pt x="51515" y="689433"/>
                </a:cubicBezTo>
                <a:cubicBezTo>
                  <a:pt x="63015" y="643432"/>
                  <a:pt x="50449" y="593086"/>
                  <a:pt x="64394" y="547766"/>
                </a:cubicBezTo>
                <a:cubicBezTo>
                  <a:pt x="68946" y="532972"/>
                  <a:pt x="87817" y="524861"/>
                  <a:pt x="103031" y="522008"/>
                </a:cubicBezTo>
                <a:cubicBezTo>
                  <a:pt x="192791" y="505178"/>
                  <a:pt x="333236" y="509129"/>
                  <a:pt x="425003" y="509129"/>
                </a:cubicBezTo>
              </a:path>
            </a:pathLst>
          </a:custGeom>
          <a:ln w="412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l-SI" dirty="0" smtClean="0"/>
              <a:t>Inteligentnost</a:t>
            </a:r>
            <a:endParaRPr lang="sl-SI" dirty="0"/>
          </a:p>
        </p:txBody>
      </p:sp>
      <p:sp>
        <p:nvSpPr>
          <p:cNvPr id="3" name="Content Placeholder 2"/>
          <p:cNvSpPr>
            <a:spLocks noGrp="1"/>
          </p:cNvSpPr>
          <p:nvPr>
            <p:ph idx="1"/>
          </p:nvPr>
        </p:nvSpPr>
        <p:spPr>
          <a:xfrm>
            <a:off x="457200" y="1600200"/>
            <a:ext cx="8229600" cy="4997152"/>
          </a:xfrm>
        </p:spPr>
        <p:txBody>
          <a:bodyPr>
            <a:normAutofit lnSpcReduction="10000"/>
          </a:bodyPr>
          <a:lstStyle/>
          <a:p>
            <a:r>
              <a:rPr lang="sl-SI" sz="2800" dirty="0"/>
              <a:t>S</a:t>
            </a:r>
            <a:r>
              <a:rPr lang="sl-SI" sz="2800" dirty="0" smtClean="0"/>
              <a:t>te vrhunski filozof? Teoretski fizik? </a:t>
            </a:r>
          </a:p>
          <a:p>
            <a:endParaRPr lang="sl-SI" sz="2800" dirty="0"/>
          </a:p>
          <a:p>
            <a:r>
              <a:rPr lang="sl-SI" sz="2800" dirty="0" smtClean="0"/>
              <a:t>Niti odlična izobrazba, niti nadpovprečni IQ zanesljivo ne napovedujeta višje sreče</a:t>
            </a:r>
          </a:p>
          <a:p>
            <a:endParaRPr lang="sl-SI" sz="2800" dirty="0" smtClean="0"/>
          </a:p>
          <a:p>
            <a:endParaRPr lang="sl-SI" sz="2800" dirty="0"/>
          </a:p>
          <a:p>
            <a:r>
              <a:rPr lang="sl-SI" sz="2800" dirty="0" smtClean="0"/>
              <a:t>“Kot profesorju mi to ni všeč, ampak kaže se, da so vrline, kot sta radovednost ali ljubezen do učenja, manj povezane s srečo kot medosebne vrline, kot so prijaznost, hvaležnost ali zmožnost ljubiti.” </a:t>
            </a:r>
          </a:p>
          <a:p>
            <a:pPr>
              <a:buNone/>
            </a:pPr>
            <a:r>
              <a:rPr lang="sl-SI" sz="2800" dirty="0"/>
              <a:t>	</a:t>
            </a:r>
            <a:r>
              <a:rPr lang="sl-SI" sz="2800" dirty="0" smtClean="0"/>
              <a:t>						M. Seligman</a:t>
            </a:r>
            <a:endParaRPr lang="sl-SI"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11073</TotalTime>
  <Words>4489</Words>
  <Application>Microsoft Office PowerPoint</Application>
  <PresentationFormat>On-screen Show (4:3)</PresentationFormat>
  <Paragraphs>370</Paragraphs>
  <Slides>39</Slides>
  <Notes>29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O SREČI</vt:lpstr>
      <vt:lpstr>Slide 2</vt:lpstr>
      <vt:lpstr>Slide 3</vt:lpstr>
      <vt:lpstr>Kaj je sreča?</vt:lpstr>
      <vt:lpstr>Slide 5</vt:lpstr>
      <vt:lpstr>Vera</vt:lpstr>
      <vt:lpstr>Slide 7</vt:lpstr>
      <vt:lpstr>Osebnost</vt:lpstr>
      <vt:lpstr>Inteligentnost</vt:lpstr>
      <vt:lpstr>Slide 10</vt:lpstr>
      <vt:lpstr>Bogastvo</vt:lpstr>
      <vt:lpstr>Bogastvo</vt:lpstr>
      <vt:lpstr>Prijatelj prijateljevega prijatelja </vt:lpstr>
      <vt:lpstr>Slide 14</vt:lpstr>
      <vt:lpstr>Slide 15</vt:lpstr>
      <vt:lpstr>Starševstvo</vt:lpstr>
      <vt:lpstr>Zdravje nun in psihologov</vt:lpstr>
      <vt:lpstr>Slide 18</vt:lpstr>
      <vt:lpstr>Babičina sreča</vt:lpstr>
      <vt:lpstr>Slide 20</vt:lpstr>
      <vt:lpstr>Spol</vt:lpstr>
      <vt:lpstr>Slide 22</vt:lpstr>
      <vt:lpstr>Slide 23</vt:lpstr>
      <vt:lpstr>Politično prepričanje</vt:lpstr>
      <vt:lpstr>Slide 25</vt:lpstr>
      <vt:lpstr>Slide 26</vt:lpstr>
      <vt:lpstr>Slide 27</vt:lpstr>
      <vt:lpstr>Slide 28</vt:lpstr>
      <vt:lpstr>Slide 29</vt:lpstr>
      <vt:lpstr>Zanos</vt:lpstr>
      <vt:lpstr>Slide 31</vt:lpstr>
      <vt:lpstr>Slide 32</vt:lpstr>
      <vt:lpstr>Čuječnost</vt:lpstr>
      <vt:lpstr>Slide 34</vt:lpstr>
      <vt:lpstr>Slide 35</vt:lpstr>
      <vt:lpstr>Viktor Frankl </vt:lpstr>
      <vt:lpstr>Sreča in trpljenje</vt:lpstr>
      <vt:lpstr>Slide 38</vt:lpstr>
      <vt:lpstr>V čem pa vi najdete svoj smisel?</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SREČI</dc:title>
  <dc:creator>Dell 6400</dc:creator>
  <cp:lastModifiedBy>Dell 6400</cp:lastModifiedBy>
  <cp:revision>28</cp:revision>
  <dcterms:created xsi:type="dcterms:W3CDTF">2013-03-06T07:30:57Z</dcterms:created>
  <dcterms:modified xsi:type="dcterms:W3CDTF">2013-03-18T15:11:15Z</dcterms:modified>
</cp:coreProperties>
</file>