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8" r:id="rId2"/>
    <p:sldId id="257" r:id="rId3"/>
    <p:sldId id="259" r:id="rId4"/>
    <p:sldId id="258" r:id="rId5"/>
    <p:sldId id="265" r:id="rId6"/>
    <p:sldId id="271" r:id="rId7"/>
    <p:sldId id="273" r:id="rId8"/>
    <p:sldId id="272" r:id="rId9"/>
    <p:sldId id="264" r:id="rId1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99"/>
    <a:srgbClr val="3F5BAB"/>
    <a:srgbClr val="0F51BD"/>
    <a:srgbClr val="0066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6" autoAdjust="0"/>
    <p:restoredTop sz="94629" autoAdjust="0"/>
  </p:normalViewPr>
  <p:slideViewPr>
    <p:cSldViewPr>
      <p:cViewPr>
        <p:scale>
          <a:sx n="80" d="100"/>
          <a:sy n="80" d="100"/>
        </p:scale>
        <p:origin x="-762" y="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4220F-C71B-45B4-A802-7337D4D31E8F}" type="datetimeFigureOut">
              <a:rPr lang="sl-SI" smtClean="0"/>
              <a:t>21.3.2013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90DF6-CA7F-423A-9E8C-2404BDD7D2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7719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88CDEA-911F-43F6-832A-3A3B139563D3}" type="slidenum">
              <a:rPr lang="sl-SI" smtClean="0"/>
              <a:pPr/>
              <a:t>1</a:t>
            </a:fld>
            <a:endParaRPr lang="sl-SI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23E5BB9-CC46-40CC-BCF5-DB141C77B904}" type="slidenum">
              <a:t>3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FB43D26-F917-4DDF-8090-3BA7123BE7E7}" type="slidenum">
              <a:t>4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1A158-1AD6-4D52-86A1-0BC5738E7A24}" type="slidenum">
              <a:rPr lang="sl-SI" smtClean="0"/>
              <a:pPr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1933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D2AC1A-4BF7-4DD0-81C4-E72F5B257F82}" type="slidenum">
              <a:rPr lang="sl-SI" smtClean="0"/>
              <a:pPr/>
              <a:t>7</a:t>
            </a:fld>
            <a:endParaRPr lang="sl-SI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A460267-4A62-4B67-8E79-917836DBFAA1}" type="slidenum">
              <a:t>8</a:t>
            </a:fld>
            <a:endParaRPr lang="sl-S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463F4DA-F722-45E6-BFF8-2A47B944C47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197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897903CF-641C-4235-81FF-069E08ABC8A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10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15099" y="609603"/>
            <a:ext cx="1943100" cy="5494336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84208" y="609603"/>
            <a:ext cx="5678488" cy="5494336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E900461-AF5D-4544-86A5-6EC04A7B1C6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486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A401F15-E89E-4762-9C85-5BB1A0A2D72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43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06AF801-5FA8-4908-B0F7-67BB92DF1635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801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84208" y="1989140"/>
            <a:ext cx="3810003" cy="4114800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defRPr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6615" y="1989140"/>
            <a:ext cx="3810003" cy="4114800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defRPr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BFFF198-970C-429B-BA9C-1E8F64D128B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73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defRPr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defRPr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41BB771E-758B-40C2-BA44-4F21E8DD3E5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965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86F6CAF-DF7C-4796-9284-8D2C26710A9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17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6B1AFA8-BB99-4842-8EDA-83A4A7E7256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417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spcBef>
                <a:spcPts val="800"/>
              </a:spcBef>
              <a:defRPr sz="3200"/>
            </a:lvl1pPr>
            <a:lvl2pPr>
              <a:spcBef>
                <a:spcPts val="700"/>
              </a:spcBef>
              <a:defRPr sz="2800"/>
            </a:lvl2pPr>
            <a:lvl3pPr>
              <a:spcBef>
                <a:spcPts val="600"/>
              </a:spcBef>
              <a:defRPr sz="24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B7A299C-1357-4194-B839-E5F1E0CD891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7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lang="sl-SI" sz="3200"/>
            </a:lvl1pPr>
          </a:lstStyle>
          <a:p>
            <a:pPr lvl="0"/>
            <a:endParaRPr lang="sl-SI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A24E6D7-FD36-43DB-A67B-92C84F17356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0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685800" y="609603"/>
            <a:ext cx="7772400" cy="6588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1"/>
          </p:nvPr>
        </p:nvSpPr>
        <p:spPr>
          <a:xfrm>
            <a:off x="684208" y="198914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2"/>
          </p:nvPr>
        </p:nvSpPr>
        <p:spPr>
          <a:xfrm>
            <a:off x="685800" y="6248396"/>
            <a:ext cx="1904996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</a:defRPr>
            </a:lvl1pPr>
          </a:lstStyle>
          <a:p>
            <a:endParaRPr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3"/>
          </p:nvPr>
        </p:nvSpPr>
        <p:spPr>
          <a:xfrm>
            <a:off x="3124203" y="6248396"/>
            <a:ext cx="2895603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</a:defRPr>
            </a:lvl1pPr>
          </a:lstStyle>
          <a:p>
            <a:endParaRPr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4"/>
          </p:nvPr>
        </p:nvSpPr>
        <p:spPr>
          <a:xfrm>
            <a:off x="-107954" y="6597652"/>
            <a:ext cx="358773" cy="2603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FF3300"/>
                </a:solidFill>
                <a:uFillTx/>
                <a:latin typeface="Arial"/>
              </a:defRPr>
            </a:lvl1pPr>
          </a:lstStyle>
          <a:p>
            <a:fld id="{BA77C8A0-CF53-40D2-AC4A-4699700F395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828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2800" b="0" i="0" u="none" strike="noStrike" kern="0" cap="none" spc="0" baseline="0">
          <a:solidFill>
            <a:srgbClr val="FF0000"/>
          </a:solidFill>
          <a:uFillTx/>
          <a:latin typeface="Arial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Char char="•"/>
        <a:tabLst/>
        <a:defRPr lang="en-US" sz="2000" b="0" i="0" u="none" strike="noStrike" kern="0" cap="none" spc="0" baseline="0">
          <a:solidFill>
            <a:srgbClr val="000099"/>
          </a:solidFill>
          <a:uFillTx/>
          <a:latin typeface="Arial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Char char="–"/>
        <a:tabLst/>
        <a:defRPr lang="en-US" sz="2000" b="0" i="0" u="none" strike="noStrike" kern="0" cap="none" spc="0" baseline="0">
          <a:solidFill>
            <a:srgbClr val="000099"/>
          </a:solidFill>
          <a:uFillTx/>
          <a:latin typeface="Arial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Char char="•"/>
        <a:tabLst/>
        <a:defRPr lang="en-US" sz="2000" b="0" i="0" u="none" strike="noStrike" kern="0" cap="none" spc="0" baseline="0">
          <a:solidFill>
            <a:srgbClr val="000099"/>
          </a:solidFill>
          <a:uFillTx/>
          <a:latin typeface="Arial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Char char="–"/>
        <a:tabLst/>
        <a:defRPr lang="en-US" sz="2000" b="0" i="0" u="none" strike="noStrike" kern="0" cap="none" spc="0" baseline="0">
          <a:solidFill>
            <a:srgbClr val="000099"/>
          </a:solidFill>
          <a:uFillTx/>
          <a:latin typeface="Arial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Char char="»"/>
        <a:tabLst/>
        <a:defRPr lang="en-US" sz="2000" b="0" i="0" u="none" strike="noStrike" kern="0" cap="none" spc="0" baseline="0">
          <a:solidFill>
            <a:srgbClr val="000099"/>
          </a:solidFill>
          <a:uFillTx/>
          <a:latin typeface="Arial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1385"/>
            <a:ext cx="3952708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-157072" y="955680"/>
            <a:ext cx="2799007" cy="1967023"/>
          </a:xfrm>
        </p:spPr>
        <p:txBody>
          <a:bodyPr/>
          <a:lstStyle/>
          <a:p>
            <a:pPr defTabSz="839788" eaLnBrk="1" hangingPunct="1">
              <a:lnSpc>
                <a:spcPct val="80000"/>
              </a:lnSpc>
            </a:pPr>
            <a:r>
              <a:rPr lang="sl-SI" dirty="0" smtClean="0">
                <a:latin typeface="Arial Narrow" pitchFamily="34" charset="0"/>
                <a:ea typeface="+mj-ea"/>
                <a:cs typeface="Arial"/>
              </a:rPr>
              <a:t>OGRAJENE </a:t>
            </a:r>
            <a:br>
              <a:rPr lang="sl-SI" dirty="0" smtClean="0">
                <a:latin typeface="Arial Narrow" pitchFamily="34" charset="0"/>
                <a:ea typeface="+mj-ea"/>
                <a:cs typeface="Arial"/>
              </a:rPr>
            </a:br>
            <a:r>
              <a:rPr lang="sl-SI" sz="1800" dirty="0" smtClean="0">
                <a:latin typeface="Arial Narrow" pitchFamily="34" charset="0"/>
                <a:ea typeface="+mj-ea"/>
                <a:cs typeface="Arial"/>
              </a:rPr>
              <a:t>in </a:t>
            </a:r>
            <a:r>
              <a:rPr lang="sl-SI" dirty="0" smtClean="0">
                <a:latin typeface="Arial Narrow" pitchFamily="34" charset="0"/>
                <a:ea typeface="+mj-ea"/>
                <a:cs typeface="Arial"/>
              </a:rPr>
              <a:t/>
            </a:r>
            <a:br>
              <a:rPr lang="sl-SI" dirty="0" smtClean="0">
                <a:latin typeface="Arial Narrow" pitchFamily="34" charset="0"/>
                <a:ea typeface="+mj-ea"/>
                <a:cs typeface="Arial"/>
              </a:rPr>
            </a:br>
            <a:r>
              <a:rPr lang="sl-SI" dirty="0" smtClean="0">
                <a:latin typeface="Arial Narrow" pitchFamily="34" charset="0"/>
                <a:ea typeface="+mj-ea"/>
                <a:cs typeface="Arial"/>
              </a:rPr>
              <a:t>KOLOIDNE</a:t>
            </a:r>
            <a:br>
              <a:rPr lang="sl-SI" dirty="0" smtClean="0">
                <a:latin typeface="Arial Narrow" pitchFamily="34" charset="0"/>
                <a:ea typeface="+mj-ea"/>
                <a:cs typeface="Arial"/>
              </a:rPr>
            </a:br>
            <a:r>
              <a:rPr lang="sl-SI" dirty="0" smtClean="0">
                <a:latin typeface="Arial Narrow" pitchFamily="34" charset="0"/>
                <a:ea typeface="+mj-ea"/>
                <a:cs typeface="Arial"/>
              </a:rPr>
              <a:t> MODRE FAZE</a:t>
            </a:r>
            <a:br>
              <a:rPr lang="sl-SI" dirty="0" smtClean="0">
                <a:latin typeface="Arial Narrow" pitchFamily="34" charset="0"/>
                <a:ea typeface="+mj-ea"/>
                <a:cs typeface="Arial"/>
              </a:rPr>
            </a:br>
            <a:r>
              <a:rPr lang="sl-SI" sz="1800" dirty="0" smtClean="0">
                <a:latin typeface="Arial Narrow" pitchFamily="34" charset="0"/>
                <a:ea typeface="+mj-ea"/>
                <a:cs typeface="Arial"/>
              </a:rPr>
              <a:t>ter </a:t>
            </a:r>
            <a:r>
              <a:rPr lang="sl-SI" dirty="0" smtClean="0">
                <a:latin typeface="Arial Narrow" pitchFamily="34" charset="0"/>
                <a:ea typeface="+mj-ea"/>
                <a:cs typeface="Arial"/>
              </a:rPr>
              <a:t/>
            </a:r>
            <a:br>
              <a:rPr lang="sl-SI" dirty="0" smtClean="0">
                <a:latin typeface="Arial Narrow" pitchFamily="34" charset="0"/>
                <a:ea typeface="+mj-ea"/>
                <a:cs typeface="Arial"/>
              </a:rPr>
            </a:br>
            <a:r>
              <a:rPr lang="en-US" dirty="0" smtClean="0">
                <a:latin typeface="Arial Narrow" pitchFamily="34" charset="0"/>
                <a:ea typeface="+mj-ea"/>
                <a:cs typeface="Arial"/>
              </a:rPr>
              <a:t>SK</a:t>
            </a:r>
            <a:r>
              <a:rPr lang="sl-SI" dirty="0" smtClean="0">
                <a:latin typeface="Arial Narrow" pitchFamily="34" charset="0"/>
                <a:ea typeface="+mj-ea"/>
                <a:cs typeface="Arial"/>
              </a:rPr>
              <a:t>I</a:t>
            </a:r>
            <a:r>
              <a:rPr lang="en-US" dirty="0" smtClean="0">
                <a:latin typeface="Arial Narrow" pitchFamily="34" charset="0"/>
                <a:ea typeface="+mj-ea"/>
                <a:cs typeface="Arial"/>
              </a:rPr>
              <a:t>RMIONI </a:t>
            </a:r>
            <a:endParaRPr lang="en-US" dirty="0" smtClean="0">
              <a:latin typeface="Arial Narrow" pitchFamily="34" charset="0"/>
            </a:endParaRPr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06996" y="6598259"/>
            <a:ext cx="358775" cy="260350"/>
          </a:xfrm>
          <a:prstGeom prst="rect">
            <a:avLst/>
          </a:prstGeom>
          <a:noFill/>
        </p:spPr>
        <p:txBody>
          <a:bodyPr/>
          <a:lstStyle/>
          <a:p>
            <a:fld id="{9CCF53CA-C808-4679-8AEF-B45B4064F77C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8316913" y="6426200"/>
            <a:ext cx="827087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13320" name="Rectangle 36"/>
          <p:cNvSpPr>
            <a:spLocks noChangeArrowheads="1"/>
          </p:cNvSpPr>
          <p:nvPr/>
        </p:nvSpPr>
        <p:spPr bwMode="auto">
          <a:xfrm>
            <a:off x="6227763" y="2419350"/>
            <a:ext cx="27368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sz="2200">
                <a:solidFill>
                  <a:srgbClr val="FF0000"/>
                </a:solidFill>
              </a:rPr>
              <a:t> </a:t>
            </a:r>
          </a:p>
          <a:p>
            <a:endParaRPr lang="en-US" sz="2200">
              <a:solidFill>
                <a:srgbClr val="FF0000"/>
              </a:solidFill>
            </a:endParaRPr>
          </a:p>
        </p:txBody>
      </p:sp>
      <p:sp>
        <p:nvSpPr>
          <p:cNvPr id="13322" name="Rectangle 40"/>
          <p:cNvSpPr>
            <a:spLocks noChangeArrowheads="1"/>
          </p:cNvSpPr>
          <p:nvPr/>
        </p:nvSpPr>
        <p:spPr bwMode="auto">
          <a:xfrm>
            <a:off x="539750" y="7821613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l-SI"/>
          </a:p>
        </p:txBody>
      </p:sp>
      <p:sp>
        <p:nvSpPr>
          <p:cNvPr id="4" name="Rectangle 3"/>
          <p:cNvSpPr/>
          <p:nvPr/>
        </p:nvSpPr>
        <p:spPr>
          <a:xfrm>
            <a:off x="228035" y="2889931"/>
            <a:ext cx="2067888" cy="553998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sl-SI" dirty="0" smtClean="0">
                <a:solidFill>
                  <a:srgbClr val="262699"/>
                </a:solidFill>
                <a:latin typeface="Arial Narrow" pitchFamily="34" charset="0"/>
              </a:rPr>
              <a:t>Modeliranje, simulacije in teorija</a:t>
            </a:r>
            <a:endParaRPr lang="sl-SI" dirty="0">
              <a:solidFill>
                <a:srgbClr val="262699"/>
              </a:solidFill>
              <a:latin typeface="Arial Narrow" pitchFamily="34" charset="0"/>
            </a:endParaRPr>
          </a:p>
        </p:txBody>
      </p:sp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199856" y="3080556"/>
            <a:ext cx="8062829" cy="3920874"/>
            <a:chOff x="136522" y="3475337"/>
            <a:chExt cx="7387093" cy="3162525"/>
          </a:xfrm>
        </p:grpSpPr>
        <p:sp>
          <p:nvSpPr>
            <p:cNvPr id="17" name="Rectangle 7"/>
            <p:cNvSpPr>
              <a:spLocks/>
            </p:cNvSpPr>
            <p:nvPr/>
          </p:nvSpPr>
          <p:spPr bwMode="auto">
            <a:xfrm>
              <a:off x="3334373" y="3475337"/>
              <a:ext cx="35266" cy="16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sl-SI" sz="1000" u="sng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</a:p>
          </p:txBody>
        </p:sp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22" y="5972801"/>
              <a:ext cx="1839729" cy="480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"/>
            <p:cNvSpPr>
              <a:spLocks noChangeArrowheads="1"/>
            </p:cNvSpPr>
            <p:nvPr/>
          </p:nvSpPr>
          <p:spPr bwMode="auto">
            <a:xfrm>
              <a:off x="2229022" y="3807829"/>
              <a:ext cx="5294593" cy="283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M. Ravnik, G. P. Alexander, J. M. </a:t>
              </a:r>
              <a:r>
                <a:rPr lang="en-US" sz="1600" dirty="0" err="1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Yeomans</a:t>
              </a:r>
              <a:r>
                <a:rPr lang="en-US" sz="1600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, and S. Žumer, </a:t>
              </a:r>
              <a:endParaRPr lang="sl-SI" sz="1600" dirty="0" smtClean="0">
                <a:solidFill>
                  <a:srgbClr val="262699"/>
                </a:solidFill>
                <a:latin typeface="Arial Narrow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Three-dimensional colloidal crystals in liquid crystalline blue phases, </a:t>
              </a:r>
              <a:endParaRPr lang="sl-SI" sz="1600" dirty="0" smtClean="0">
                <a:solidFill>
                  <a:srgbClr val="262699"/>
                </a:solidFill>
                <a:latin typeface="Arial Narrow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PNAS</a:t>
              </a:r>
              <a:r>
                <a:rPr lang="en-US" sz="1600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en-US" sz="1600" b="1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108</a:t>
              </a:r>
              <a:r>
                <a:rPr lang="en-US" sz="1600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, 5188 (2011)</a:t>
              </a:r>
              <a:endParaRPr lang="sl-SI" sz="1600" dirty="0" smtClean="0">
                <a:solidFill>
                  <a:srgbClr val="262699"/>
                </a:solidFill>
                <a:latin typeface="Arial Narrow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 sz="800" dirty="0" smtClean="0">
                <a:solidFill>
                  <a:srgbClr val="262699"/>
                </a:solidFill>
                <a:latin typeface="Arial Narrow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M. Ravnik, J. Fukuda, J. M. </a:t>
              </a:r>
              <a:r>
                <a:rPr lang="en-US" sz="1600" dirty="0" err="1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Yeomans</a:t>
              </a:r>
              <a:r>
                <a:rPr lang="en-US" sz="1600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, and S. Žumer, </a:t>
              </a:r>
              <a:endParaRPr lang="sl-SI" sz="1600" dirty="0" smtClean="0">
                <a:solidFill>
                  <a:srgbClr val="262699"/>
                </a:solidFill>
                <a:latin typeface="Arial Narrow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Confining blue phase colloids to thin layers, </a:t>
              </a:r>
              <a:endParaRPr lang="sl-SI" sz="1600" dirty="0" smtClean="0">
                <a:solidFill>
                  <a:srgbClr val="262699"/>
                </a:solidFill>
                <a:latin typeface="Arial Narrow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Soft</a:t>
              </a:r>
              <a:r>
                <a:rPr lang="sl-SI" sz="1600" i="1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  M</a:t>
              </a:r>
              <a:r>
                <a:rPr lang="en-US" sz="1600" i="1" dirty="0" err="1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atter</a:t>
              </a:r>
              <a:r>
                <a:rPr lang="en-US" sz="1600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en-US" sz="1600" b="1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7</a:t>
              </a:r>
              <a:r>
                <a:rPr lang="en-US" sz="1600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, 10144 (2011) </a:t>
              </a:r>
              <a:endParaRPr lang="sl-SI" sz="1600" dirty="0" smtClean="0">
                <a:solidFill>
                  <a:srgbClr val="262699"/>
                </a:solidFill>
                <a:latin typeface="Arial Narrow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smtClean="0">
                <a:solidFill>
                  <a:srgbClr val="262699"/>
                </a:solidFill>
                <a:latin typeface="Arial Narrow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J. Fukuda and S. Žumer, </a:t>
              </a:r>
              <a:endParaRPr lang="sl-SI" sz="1600" dirty="0" smtClean="0">
                <a:solidFill>
                  <a:srgbClr val="262699"/>
                </a:solidFill>
                <a:latin typeface="Arial Narrow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Quasi-two-dimensional </a:t>
              </a:r>
              <a:r>
                <a:rPr lang="en-US" sz="1600" dirty="0" err="1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Skyrmion</a:t>
              </a:r>
              <a:r>
                <a:rPr lang="en-US" sz="1600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 lattices in a chiral </a:t>
              </a:r>
              <a:r>
                <a:rPr lang="en-US" sz="1600" dirty="0" err="1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nematic</a:t>
              </a:r>
              <a:r>
                <a:rPr lang="en-US" sz="1600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 liquid crystal, </a:t>
              </a:r>
              <a:endParaRPr lang="sl-SI" sz="1600" dirty="0" smtClean="0">
                <a:solidFill>
                  <a:srgbClr val="262699"/>
                </a:solidFill>
                <a:latin typeface="Arial Narrow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Nature Communications </a:t>
              </a:r>
              <a:r>
                <a:rPr lang="en-US" sz="1600" b="1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2</a:t>
              </a:r>
              <a:r>
                <a:rPr lang="en-US" sz="1600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, 246 (2011)</a:t>
              </a:r>
              <a:endParaRPr lang="sl-SI" sz="1600" dirty="0" smtClean="0">
                <a:solidFill>
                  <a:srgbClr val="262699"/>
                </a:solidFill>
                <a:latin typeface="Arial Narrow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smtClean="0">
                <a:solidFill>
                  <a:srgbClr val="262699"/>
                </a:solidFill>
                <a:latin typeface="Arial Narrow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J. Fukuda and S. Žumer,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Ring Defects in a Strongly Confined Chiral Liquid Crystal,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Phys. Rev. </a:t>
              </a:r>
              <a:r>
                <a:rPr lang="en-US" sz="1600" i="1" dirty="0" err="1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Lett</a:t>
              </a:r>
              <a:r>
                <a:rPr lang="en-US" sz="1600" i="1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. </a:t>
              </a:r>
              <a:r>
                <a:rPr lang="en-US" sz="1600" b="1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106</a:t>
              </a:r>
              <a:r>
                <a:rPr lang="en-US" sz="1600" dirty="0" smtClean="0">
                  <a:solidFill>
                    <a:srgbClr val="262699"/>
                  </a:solidFill>
                  <a:latin typeface="Arial Narrow" pitchFamily="34" charset="0"/>
                  <a:cs typeface="Arial" pitchFamily="34" charset="0"/>
                </a:rPr>
                <a:t>, 097801 (2011)</a:t>
              </a:r>
              <a:endParaRPr lang="sl-SI" sz="1600" dirty="0" smtClean="0">
                <a:solidFill>
                  <a:srgbClr val="262699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pic>
          <p:nvPicPr>
            <p:cNvPr id="2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39" y="4627598"/>
              <a:ext cx="1858763" cy="414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48"/>
            <a:stretch/>
          </p:blipFill>
          <p:spPr bwMode="auto">
            <a:xfrm>
              <a:off x="136522" y="5150324"/>
              <a:ext cx="1844824" cy="6678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3" descr="C:\Users\zumer.FMF\Pictures\pnashead.gif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63" b="8090"/>
            <a:stretch/>
          </p:blipFill>
          <p:spPr bwMode="auto">
            <a:xfrm>
              <a:off x="146471" y="3820412"/>
              <a:ext cx="1900260" cy="621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6798755" y="157150"/>
            <a:ext cx="2016224" cy="3293209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wrap="square" lIns="0" tIns="36000" rIns="0" bIns="36000">
            <a:spAutoFit/>
          </a:bodyPr>
          <a:lstStyle/>
          <a:p>
            <a:pPr algn="ctr"/>
            <a:r>
              <a:rPr lang="en-US" b="1" dirty="0" smtClean="0">
                <a:solidFill>
                  <a:srgbClr val="262699"/>
                </a:solidFill>
                <a:latin typeface="Arial Narrow" pitchFamily="34" charset="0"/>
              </a:rPr>
              <a:t>M</a:t>
            </a:r>
            <a:r>
              <a:rPr lang="sl-SI" b="1" dirty="0" err="1" smtClean="0">
                <a:solidFill>
                  <a:srgbClr val="262699"/>
                </a:solidFill>
                <a:latin typeface="Arial Narrow" pitchFamily="34" charset="0"/>
              </a:rPr>
              <a:t>iha</a:t>
            </a:r>
            <a:r>
              <a:rPr lang="en-US" b="1" dirty="0" smtClean="0">
                <a:solidFill>
                  <a:srgbClr val="262699"/>
                </a:solidFill>
                <a:latin typeface="Arial Narrow" pitchFamily="34" charset="0"/>
              </a:rPr>
              <a:t> R</a:t>
            </a:r>
            <a:r>
              <a:rPr lang="sl-SI" b="1" dirty="0" err="1" smtClean="0">
                <a:solidFill>
                  <a:srgbClr val="262699"/>
                </a:solidFill>
                <a:latin typeface="Arial Narrow" pitchFamily="34" charset="0"/>
              </a:rPr>
              <a:t>avnik</a:t>
            </a:r>
            <a:r>
              <a:rPr lang="sl-SI" dirty="0" smtClean="0">
                <a:solidFill>
                  <a:srgbClr val="262699"/>
                </a:solidFill>
                <a:latin typeface="Arial Narrow" pitchFamily="34" charset="0"/>
              </a:rPr>
              <a:t>,  </a:t>
            </a:r>
          </a:p>
          <a:p>
            <a:pPr algn="ctr"/>
            <a:r>
              <a:rPr lang="sl-SI" dirty="0" smtClean="0">
                <a:solidFill>
                  <a:srgbClr val="262699"/>
                </a:solidFill>
                <a:latin typeface="Arial Narrow" pitchFamily="34" charset="0"/>
              </a:rPr>
              <a:t>UL FMF</a:t>
            </a:r>
          </a:p>
          <a:p>
            <a:pPr algn="ctr"/>
            <a:endParaRPr lang="sl-SI" sz="1400" dirty="0" smtClean="0">
              <a:solidFill>
                <a:srgbClr val="262699"/>
              </a:solidFill>
              <a:latin typeface="Arial Narrow" pitchFamily="34" charset="0"/>
            </a:endParaRPr>
          </a:p>
          <a:p>
            <a:pPr algn="ctr"/>
            <a:r>
              <a:rPr lang="sl-SI" b="1" dirty="0" smtClean="0">
                <a:solidFill>
                  <a:srgbClr val="262699"/>
                </a:solidFill>
                <a:latin typeface="Arial Narrow" pitchFamily="34" charset="0"/>
              </a:rPr>
              <a:t>Slobodan Žumer</a:t>
            </a:r>
            <a:r>
              <a:rPr lang="sl-SI" dirty="0" smtClean="0">
                <a:solidFill>
                  <a:srgbClr val="262699"/>
                </a:solidFill>
                <a:latin typeface="Arial Narrow" pitchFamily="34" charset="0"/>
              </a:rPr>
              <a:t>, </a:t>
            </a:r>
          </a:p>
          <a:p>
            <a:pPr algn="ctr"/>
            <a:r>
              <a:rPr lang="sl-SI" dirty="0" smtClean="0">
                <a:solidFill>
                  <a:srgbClr val="262699"/>
                </a:solidFill>
                <a:latin typeface="Arial Narrow" pitchFamily="34" charset="0"/>
              </a:rPr>
              <a:t>UL FMF &amp; IJS</a:t>
            </a:r>
          </a:p>
          <a:p>
            <a:pPr algn="ctr"/>
            <a:endParaRPr lang="sl-SI" sz="1400" dirty="0" smtClean="0">
              <a:solidFill>
                <a:srgbClr val="262699"/>
              </a:solidFill>
              <a:latin typeface="Arial Narrow" pitchFamily="34" charset="0"/>
            </a:endParaRPr>
          </a:p>
          <a:p>
            <a:pPr algn="ctr"/>
            <a:r>
              <a:rPr lang="sl-SI" dirty="0" smtClean="0">
                <a:solidFill>
                  <a:srgbClr val="262699"/>
                </a:solidFill>
                <a:latin typeface="Arial Narrow" pitchFamily="34" charset="0"/>
              </a:rPr>
              <a:t>Jun-</a:t>
            </a:r>
            <a:r>
              <a:rPr lang="sl-SI" dirty="0" err="1" smtClean="0">
                <a:solidFill>
                  <a:srgbClr val="262699"/>
                </a:solidFill>
                <a:latin typeface="Arial Narrow" pitchFamily="34" charset="0"/>
              </a:rPr>
              <a:t>ichi</a:t>
            </a:r>
            <a:r>
              <a:rPr lang="sl-SI" dirty="0" smtClean="0">
                <a:solidFill>
                  <a:srgbClr val="262699"/>
                </a:solidFill>
                <a:latin typeface="Arial Narrow" pitchFamily="34" charset="0"/>
              </a:rPr>
              <a:t> </a:t>
            </a:r>
            <a:r>
              <a:rPr lang="sl-SI" dirty="0" err="1" smtClean="0">
                <a:solidFill>
                  <a:srgbClr val="262699"/>
                </a:solidFill>
                <a:latin typeface="Arial Narrow" pitchFamily="34" charset="0"/>
              </a:rPr>
              <a:t>Fukuda</a:t>
            </a:r>
            <a:r>
              <a:rPr lang="sl-SI" dirty="0" smtClean="0">
                <a:solidFill>
                  <a:srgbClr val="262699"/>
                </a:solidFill>
                <a:latin typeface="Arial Narrow" pitchFamily="34" charset="0"/>
              </a:rPr>
              <a:t>, </a:t>
            </a:r>
          </a:p>
          <a:p>
            <a:pPr algn="ctr"/>
            <a:r>
              <a:rPr lang="sl-SI" dirty="0" smtClean="0">
                <a:solidFill>
                  <a:srgbClr val="262699"/>
                </a:solidFill>
                <a:latin typeface="Arial Narrow" pitchFamily="34" charset="0"/>
              </a:rPr>
              <a:t>AIST  </a:t>
            </a:r>
            <a:r>
              <a:rPr lang="sl-SI" dirty="0" err="1" smtClean="0">
                <a:solidFill>
                  <a:srgbClr val="262699"/>
                </a:solidFill>
                <a:latin typeface="Arial Narrow" pitchFamily="34" charset="0"/>
              </a:rPr>
              <a:t>Tsukuba</a:t>
            </a:r>
            <a:endParaRPr lang="sl-SI" dirty="0" smtClean="0">
              <a:solidFill>
                <a:srgbClr val="262699"/>
              </a:solidFill>
              <a:latin typeface="Arial Narrow" pitchFamily="34" charset="0"/>
            </a:endParaRPr>
          </a:p>
          <a:p>
            <a:pPr algn="ctr"/>
            <a:endParaRPr lang="sl-SI" sz="1400" dirty="0" smtClean="0">
              <a:solidFill>
                <a:srgbClr val="262699"/>
              </a:solidFill>
              <a:latin typeface="Arial Narrow" pitchFamily="34" charset="0"/>
            </a:endParaRPr>
          </a:p>
          <a:p>
            <a:pPr algn="ctr"/>
            <a:r>
              <a:rPr lang="sl-SI" dirty="0" err="1" smtClean="0">
                <a:solidFill>
                  <a:srgbClr val="262699"/>
                </a:solidFill>
                <a:latin typeface="Arial Narrow" pitchFamily="34" charset="0"/>
              </a:rPr>
              <a:t>Gareth</a:t>
            </a:r>
            <a:r>
              <a:rPr lang="sl-SI" dirty="0" smtClean="0">
                <a:solidFill>
                  <a:srgbClr val="262699"/>
                </a:solidFill>
                <a:latin typeface="Arial Narrow" pitchFamily="34" charset="0"/>
              </a:rPr>
              <a:t> P. Alexander &amp;   Julia M. </a:t>
            </a:r>
            <a:r>
              <a:rPr lang="sl-SI" dirty="0" err="1" smtClean="0">
                <a:solidFill>
                  <a:srgbClr val="262699"/>
                </a:solidFill>
                <a:latin typeface="Arial Narrow" pitchFamily="34" charset="0"/>
              </a:rPr>
              <a:t>Yeomans</a:t>
            </a:r>
            <a:r>
              <a:rPr lang="sl-SI" dirty="0" smtClean="0">
                <a:solidFill>
                  <a:srgbClr val="262699"/>
                </a:solidFill>
                <a:latin typeface="Arial Narrow" pitchFamily="34" charset="0"/>
              </a:rPr>
              <a:t>,</a:t>
            </a:r>
          </a:p>
          <a:p>
            <a:pPr algn="ctr"/>
            <a:r>
              <a:rPr lang="sl-SI" dirty="0" err="1" smtClean="0">
                <a:solidFill>
                  <a:srgbClr val="262699"/>
                </a:solidFill>
                <a:latin typeface="Arial Narrow" pitchFamily="34" charset="0"/>
              </a:rPr>
              <a:t>University</a:t>
            </a:r>
            <a:r>
              <a:rPr lang="sl-SI" dirty="0" smtClean="0">
                <a:solidFill>
                  <a:srgbClr val="262699"/>
                </a:solidFill>
                <a:latin typeface="Arial Narrow" pitchFamily="34" charset="0"/>
              </a:rPr>
              <a:t> </a:t>
            </a:r>
            <a:r>
              <a:rPr lang="sl-SI" dirty="0" err="1" smtClean="0">
                <a:solidFill>
                  <a:srgbClr val="262699"/>
                </a:solidFill>
                <a:latin typeface="Arial Narrow" pitchFamily="34" charset="0"/>
              </a:rPr>
              <a:t>of</a:t>
            </a:r>
            <a:r>
              <a:rPr lang="sl-SI" dirty="0" smtClean="0">
                <a:solidFill>
                  <a:srgbClr val="262699"/>
                </a:solidFill>
                <a:latin typeface="Arial Narrow" pitchFamily="34" charset="0"/>
              </a:rPr>
              <a:t> Oxford</a:t>
            </a:r>
            <a:endParaRPr lang="sl-SI" dirty="0">
              <a:solidFill>
                <a:srgbClr val="262699"/>
              </a:solidFill>
              <a:latin typeface="Arial Narrow" pitchFamily="34" charset="0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28035" y="151385"/>
            <a:ext cx="2067888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2000" rIns="36000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Arial Narrow" pitchFamily="34" charset="0"/>
              </a:rPr>
              <a:t>NARAVOSLOVJE	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Arial Narrow" pitchFamily="34" charset="0"/>
              </a:rPr>
              <a:t>1.02–Fizika: </a:t>
            </a: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Arial Narrow" pitchFamily="34" charset="0"/>
              </a:rPr>
              <a:t>Dosežek </a:t>
            </a:r>
            <a:r>
              <a:rPr kumimoji="0" lang="sl-SI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Arial Narrow" pitchFamily="34" charset="0"/>
              </a:rPr>
              <a:t>3 </a:t>
            </a:r>
          </a:p>
        </p:txBody>
      </p:sp>
    </p:spTree>
    <p:extLst>
      <p:ext uri="{BB962C8B-B14F-4D97-AF65-F5344CB8AC3E}">
        <p14:creationId xmlns:p14="http://schemas.microsoft.com/office/powerpoint/2010/main" val="315078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83568" y="152946"/>
            <a:ext cx="7772400" cy="658816"/>
          </a:xfrm>
        </p:spPr>
        <p:txBody>
          <a:bodyPr/>
          <a:lstStyle/>
          <a:p>
            <a:pPr lvl="0"/>
            <a:r>
              <a:rPr lang="sl-SI" dirty="0" smtClean="0"/>
              <a:t>TEKOČEKRISTALNE MODRE FAZE</a:t>
            </a:r>
            <a:endParaRPr lang="sl-SI" dirty="0"/>
          </a:p>
        </p:txBody>
      </p:sp>
      <p:sp>
        <p:nvSpPr>
          <p:cNvPr id="7" name="Rectangle 10"/>
          <p:cNvSpPr/>
          <p:nvPr/>
        </p:nvSpPr>
        <p:spPr>
          <a:xfrm>
            <a:off x="611560" y="2852936"/>
            <a:ext cx="7990439" cy="230832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indent="-215999" algn="just" defTabSz="39599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262699"/>
                </a:solidFill>
                <a:latin typeface="Arial"/>
              </a:rPr>
              <a:t>	“They are totally useless, I think, except for one important 	intellectual use, that of</a:t>
            </a:r>
            <a:r>
              <a:rPr lang="sl-SI" sz="2400" dirty="0">
                <a:solidFill>
                  <a:srgbClr val="262699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262699"/>
                </a:solidFill>
                <a:latin typeface="Arial"/>
              </a:rPr>
              <a:t>providing tangible examples of </a:t>
            </a:r>
            <a:r>
              <a:rPr lang="sl-SI" sz="2400" dirty="0">
                <a:solidFill>
                  <a:srgbClr val="262699"/>
                </a:solidFill>
                <a:latin typeface="Arial"/>
              </a:rPr>
              <a:t>t</a:t>
            </a:r>
            <a:r>
              <a:rPr lang="en-US" sz="2400" dirty="0" err="1">
                <a:solidFill>
                  <a:srgbClr val="262699"/>
                </a:solidFill>
                <a:latin typeface="Arial"/>
              </a:rPr>
              <a:t>opological</a:t>
            </a:r>
            <a:r>
              <a:rPr lang="en-US" sz="2400" dirty="0">
                <a:solidFill>
                  <a:srgbClr val="262699"/>
                </a:solidFill>
                <a:latin typeface="Arial"/>
              </a:rPr>
              <a:t> oddities, and so helping to bring topology</a:t>
            </a:r>
            <a:r>
              <a:rPr lang="sl-SI" sz="2400" dirty="0">
                <a:solidFill>
                  <a:srgbClr val="262699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262699"/>
                </a:solidFill>
                <a:latin typeface="Arial"/>
              </a:rPr>
              <a:t>into the public domain of science, from being the private preserve of a few abstract mathematicians and particle theorists.”</a:t>
            </a:r>
          </a:p>
        </p:txBody>
      </p:sp>
      <p:sp>
        <p:nvSpPr>
          <p:cNvPr id="8" name="Rectangle 11"/>
          <p:cNvSpPr/>
          <p:nvPr/>
        </p:nvSpPr>
        <p:spPr>
          <a:xfrm>
            <a:off x="539552" y="836712"/>
            <a:ext cx="8062447" cy="181588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000" dirty="0" smtClean="0">
                <a:solidFill>
                  <a:srgbClr val="262699"/>
                </a:solidFill>
                <a:latin typeface="Arial"/>
              </a:rPr>
              <a:t>so tekočine, kjer orientacijska urejenost kiralnih molekul kaže kompleksno zvijanje v prostoru, ki ga opišemo s 3D kristalno mrežo s kubično simetrijo. </a:t>
            </a: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200" dirty="0">
              <a:solidFill>
                <a:srgbClr val="262699"/>
              </a:solidFill>
              <a:latin typeface="Arial"/>
            </a:endParaRP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solidFill>
                  <a:srgbClr val="FF0000"/>
                </a:solidFill>
                <a:latin typeface="Arial"/>
              </a:rPr>
              <a:t>Sir </a:t>
            </a:r>
            <a:r>
              <a:rPr lang="en-US" sz="2000" dirty="0">
                <a:solidFill>
                  <a:srgbClr val="FF0000"/>
                </a:solidFill>
                <a:latin typeface="Arial"/>
              </a:rPr>
              <a:t>Charles </a:t>
            </a:r>
            <a:r>
              <a:rPr lang="en-US" sz="2000" dirty="0" smtClean="0">
                <a:solidFill>
                  <a:srgbClr val="FF0000"/>
                </a:solidFill>
                <a:latin typeface="Arial"/>
              </a:rPr>
              <a:t>Frank</a:t>
            </a:r>
            <a:r>
              <a:rPr lang="sl-SI" sz="20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sl-SI" sz="2000" dirty="0" smtClean="0">
                <a:solidFill>
                  <a:srgbClr val="000099"/>
                </a:solidFill>
                <a:latin typeface="Arial"/>
              </a:rPr>
              <a:t>je 1983 te faze, stabilne v zelo ozkem temperaturnem območju, opisal z besedami:</a:t>
            </a:r>
            <a:endParaRPr lang="sl-SI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5"/>
          <p:cNvSpPr txBox="1"/>
          <p:nvPr/>
        </p:nvSpPr>
        <p:spPr>
          <a:xfrm>
            <a:off x="8820472" y="6597352"/>
            <a:ext cx="358773" cy="3538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4983BDC-16B2-4FF2-A0C4-25D5A8D72E70}" type="slidenum">
              <a:rPr sz="1100" kern="0">
                <a:solidFill>
                  <a:srgbClr val="FF0000"/>
                </a:solidFill>
              </a:rPr>
              <a:pPr algn="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en-US" sz="1100" dirty="0">
              <a:solidFill>
                <a:srgbClr val="FF0000"/>
              </a:solidFill>
              <a:latin typeface="Arial" pitchFamily="34"/>
            </a:endParaRPr>
          </a:p>
        </p:txBody>
      </p:sp>
      <p:sp>
        <p:nvSpPr>
          <p:cNvPr id="10" name="Rectangle 11"/>
          <p:cNvSpPr/>
          <p:nvPr/>
        </p:nvSpPr>
        <p:spPr>
          <a:xfrm>
            <a:off x="539552" y="5504745"/>
            <a:ext cx="8190963" cy="101566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000" dirty="0" smtClean="0">
                <a:solidFill>
                  <a:srgbClr val="FF0000"/>
                </a:solidFill>
                <a:latin typeface="Arial"/>
              </a:rPr>
              <a:t>Nedavno odkritje </a:t>
            </a:r>
            <a:r>
              <a:rPr lang="sl-SI" sz="2000" dirty="0" smtClean="0">
                <a:solidFill>
                  <a:srgbClr val="262699"/>
                </a:solidFill>
                <a:latin typeface="Arial"/>
              </a:rPr>
              <a:t>modrih faz stabilnih v širokem temperaturnem intervalu je vzbudilo veliko </a:t>
            </a:r>
            <a:r>
              <a:rPr lang="sl-SI" sz="2000" dirty="0" smtClean="0">
                <a:solidFill>
                  <a:srgbClr val="FF0000"/>
                </a:solidFill>
                <a:latin typeface="Arial"/>
              </a:rPr>
              <a:t>zanimanje za </a:t>
            </a:r>
            <a:r>
              <a:rPr lang="sl-SI" sz="2000" dirty="0" smtClean="0">
                <a:solidFill>
                  <a:srgbClr val="262699"/>
                </a:solidFill>
                <a:latin typeface="Arial"/>
              </a:rPr>
              <a:t>njihovo </a:t>
            </a:r>
            <a:r>
              <a:rPr lang="sl-SI" sz="2000" dirty="0" smtClean="0">
                <a:solidFill>
                  <a:srgbClr val="FF0000"/>
                </a:solidFill>
                <a:latin typeface="Arial"/>
              </a:rPr>
              <a:t>rabo v </a:t>
            </a:r>
            <a:r>
              <a:rPr lang="sl-SI" sz="2000" dirty="0" err="1" smtClean="0">
                <a:solidFill>
                  <a:srgbClr val="FF0000"/>
                </a:solidFill>
                <a:latin typeface="Arial"/>
              </a:rPr>
              <a:t>fotoniki</a:t>
            </a:r>
            <a:r>
              <a:rPr lang="sl-SI" sz="2000" dirty="0" smtClean="0">
                <a:solidFill>
                  <a:srgbClr val="262699"/>
                </a:solidFill>
                <a:latin typeface="Arial"/>
              </a:rPr>
              <a:t>. To je tudi </a:t>
            </a:r>
            <a:r>
              <a:rPr lang="sl-SI" sz="2000" dirty="0" smtClean="0">
                <a:solidFill>
                  <a:srgbClr val="FF0000"/>
                </a:solidFill>
                <a:latin typeface="Arial"/>
              </a:rPr>
              <a:t>naša</a:t>
            </a:r>
            <a:r>
              <a:rPr lang="sl-SI" sz="2000" dirty="0" smtClean="0">
                <a:solidFill>
                  <a:srgbClr val="262699"/>
                </a:solidFill>
                <a:latin typeface="Arial"/>
              </a:rPr>
              <a:t> ključna </a:t>
            </a:r>
            <a:r>
              <a:rPr lang="sl-SI" sz="2000" dirty="0" smtClean="0">
                <a:solidFill>
                  <a:srgbClr val="FF0000"/>
                </a:solidFill>
                <a:latin typeface="Arial"/>
              </a:rPr>
              <a:t>motivacija</a:t>
            </a:r>
            <a:r>
              <a:rPr lang="sl-SI" sz="2000" dirty="0" smtClean="0">
                <a:solidFill>
                  <a:srgbClr val="262699"/>
                </a:solidFill>
                <a:latin typeface="Arial"/>
              </a:rPr>
              <a:t>.</a:t>
            </a:r>
            <a:endParaRPr lang="sl-SI" sz="20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590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 noGrp="1"/>
          </p:cNvSpPr>
          <p:nvPr>
            <p:ph type="title"/>
          </p:nvPr>
        </p:nvSpPr>
        <p:spPr>
          <a:xfrm>
            <a:off x="839071" y="224704"/>
            <a:ext cx="7772400" cy="658816"/>
          </a:xfrm>
        </p:spPr>
        <p:txBody>
          <a:bodyPr/>
          <a:lstStyle/>
          <a:p>
            <a:pPr lvl="0"/>
            <a:r>
              <a:rPr lang="sl-SI" dirty="0" smtClean="0"/>
              <a:t>KIRALNA ORIENTACIJSKA UREJENOST</a:t>
            </a:r>
            <a:endParaRPr lang="en-US" dirty="0"/>
          </a:p>
        </p:txBody>
      </p:sp>
      <p:sp>
        <p:nvSpPr>
          <p:cNvPr id="3" name="Rectangle 10"/>
          <p:cNvSpPr/>
          <p:nvPr/>
        </p:nvSpPr>
        <p:spPr>
          <a:xfrm>
            <a:off x="0" y="908720"/>
            <a:ext cx="6213239" cy="92333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0" tIns="0" rIns="0" bIns="0" anchor="b" anchorCtr="0" compatLnSpc="1">
            <a:spAutoFit/>
          </a:bodyPr>
          <a:lstStyle/>
          <a:p>
            <a:pPr marL="24109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5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0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ea typeface="Helvetica Neue Light"/>
              <a:cs typeface="Helvetica Neue Light"/>
            </a:endParaRPr>
          </a:p>
          <a:p>
            <a:pPr marL="24109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000" b="0" i="0" u="none" strike="noStrike" kern="1200" cap="none" spc="0" baseline="0" dirty="0" err="1" smtClean="0">
                <a:solidFill>
                  <a:srgbClr val="000099"/>
                </a:solidFill>
                <a:uFillTx/>
                <a:latin typeface="Arial"/>
                <a:ea typeface="Helvetica Neue Light"/>
                <a:cs typeface="Helvetica Neue Light"/>
              </a:rPr>
              <a:t>nekiralne</a:t>
            </a:r>
            <a:r>
              <a:rPr lang="sl-SI" sz="2000" b="0" i="0" u="none" strike="noStrike" kern="1200" cap="none" spc="0" baseline="0" dirty="0" smtClean="0">
                <a:solidFill>
                  <a:srgbClr val="000099"/>
                </a:solidFill>
                <a:uFillTx/>
                <a:latin typeface="Arial"/>
                <a:ea typeface="Helvetica Neue Light"/>
                <a:cs typeface="Helvetica Neue Light"/>
              </a:rPr>
              <a:t> molekule                           kiralne molekule </a:t>
            </a:r>
            <a:endParaRPr lang="sl-SI" sz="20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ea typeface="Helvetica Neue Light"/>
              <a:cs typeface="Helvetica Neue Light"/>
            </a:endParaRPr>
          </a:p>
          <a:p>
            <a:pPr marL="24109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0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8" name="Rectangle 17"/>
          <p:cNvSpPr/>
          <p:nvPr/>
        </p:nvSpPr>
        <p:spPr>
          <a:xfrm>
            <a:off x="6876256" y="5642729"/>
            <a:ext cx="1542223" cy="615553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000" b="0" i="0" u="none" strike="noStrike" kern="1200" cap="none" spc="0" baseline="0" dirty="0" smtClean="0">
                <a:solidFill>
                  <a:srgbClr val="262699"/>
                </a:solidFill>
                <a:uFillTx/>
                <a:latin typeface="Arial"/>
                <a:ea typeface="Helvetica Neue Light"/>
                <a:cs typeface="Helvetica Neue Light"/>
              </a:rPr>
              <a:t>modre faze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000" b="0" i="0" u="none" strike="noStrike" kern="1200" cap="none" spc="0" baseline="0" dirty="0" smtClean="0">
                <a:solidFill>
                  <a:srgbClr val="262699"/>
                </a:solidFill>
                <a:uFillTx/>
                <a:latin typeface="Arial"/>
                <a:ea typeface="Helvetica Neue Light"/>
                <a:cs typeface="Helvetica Neue Light"/>
              </a:rPr>
              <a:t>?</a:t>
            </a:r>
            <a:endParaRPr lang="en-US" sz="2000" b="0" i="0" u="none" strike="noStrike" kern="1200" cap="none" spc="0" baseline="0" dirty="0">
              <a:solidFill>
                <a:srgbClr val="262699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8" name="Slide Number Placeholder 5"/>
          <p:cNvSpPr txBox="1"/>
          <p:nvPr/>
        </p:nvSpPr>
        <p:spPr>
          <a:xfrm>
            <a:off x="8785227" y="6597652"/>
            <a:ext cx="358773" cy="2603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253E377-4034-4112-B35B-D3AA3C6E043E}" type="slidenum">
              <a:rPr sz="1200">
                <a:solidFill>
                  <a:srgbClr val="FF0000"/>
                </a:solidFill>
              </a:rPr>
              <a:t>3</a:t>
            </a:fld>
            <a:endParaRPr lang="en-US" sz="1200" b="0" i="0" u="none" strike="noStrike" kern="1200" cap="none" spc="0" baseline="0" dirty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5796939" y="6381341"/>
            <a:ext cx="727094" cy="1012515"/>
          </a:xfrm>
          <a:prstGeom prst="rect">
            <a:avLst/>
          </a:prstGeom>
          <a:noFill/>
          <a:ln>
            <a:noFill/>
          </a:ln>
        </p:spPr>
        <p:txBody>
          <a:bodyPr vert="horz" wrap="none" lIns="359999" tIns="287999" rIns="359999" bIns="287999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800" b="0" i="0" u="none" strike="noStrike" kern="1200" cap="none" spc="0" baseline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24" name="Rectangle 2"/>
          <p:cNvSpPr/>
          <p:nvPr/>
        </p:nvSpPr>
        <p:spPr>
          <a:xfrm>
            <a:off x="-25788" y="6542403"/>
            <a:ext cx="5110896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262699"/>
                </a:solidFill>
                <a:uFillTx/>
                <a:latin typeface="Arial"/>
              </a:rPr>
              <a:t>http://kikuchi-lab.cm.kyushu-u.ac.jp/kikuchilab/bluephase.html</a:t>
            </a:r>
            <a:endParaRPr lang="sl-SI" sz="1400" b="0" i="0" u="none" strike="noStrike" kern="1200" cap="none" spc="0" baseline="0" dirty="0">
              <a:solidFill>
                <a:srgbClr val="262699"/>
              </a:solidFill>
              <a:uFillTx/>
              <a:latin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42759" y="2965138"/>
            <a:ext cx="1850186" cy="1908215"/>
            <a:chOff x="170882" y="2618005"/>
            <a:chExt cx="1850186" cy="1908215"/>
          </a:xfrm>
        </p:grpSpPr>
        <p:sp>
          <p:nvSpPr>
            <p:cNvPr id="26" name="Rectangle 25"/>
            <p:cNvSpPr/>
            <p:nvPr/>
          </p:nvSpPr>
          <p:spPr>
            <a:xfrm>
              <a:off x="170882" y="2618005"/>
              <a:ext cx="1850186" cy="190821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sl-SI" sz="2000" dirty="0" err="1">
                  <a:solidFill>
                    <a:srgbClr val="000099"/>
                  </a:solidFill>
                  <a:latin typeface="Arial"/>
                  <a:ea typeface="Helvetica Neue Light"/>
                  <a:cs typeface="Helvetica Neue Light"/>
                </a:rPr>
                <a:t>nematska</a:t>
              </a:r>
              <a:r>
                <a:rPr lang="sl-SI" sz="2000" dirty="0">
                  <a:solidFill>
                    <a:srgbClr val="000099"/>
                  </a:solidFill>
                  <a:latin typeface="Arial"/>
                  <a:ea typeface="Helvetica Neue Light"/>
                  <a:cs typeface="Helvetica Neue Light"/>
                </a:rPr>
                <a:t> </a:t>
              </a:r>
              <a:r>
                <a:rPr lang="sl-SI" sz="2000" dirty="0" smtClean="0">
                  <a:solidFill>
                    <a:srgbClr val="000099"/>
                  </a:solidFill>
                  <a:latin typeface="Arial"/>
                  <a:ea typeface="Helvetica Neue Light"/>
                  <a:cs typeface="Helvetica Neue Light"/>
                </a:rPr>
                <a:t>faza</a:t>
              </a:r>
            </a:p>
            <a:p>
              <a:endParaRPr lang="sl-SI" sz="2000" dirty="0">
                <a:solidFill>
                  <a:srgbClr val="000099"/>
                </a:solidFill>
                <a:latin typeface="Arial"/>
              </a:endParaRPr>
            </a:p>
            <a:p>
              <a:endParaRPr lang="sl-SI" sz="2000" dirty="0" smtClean="0">
                <a:solidFill>
                  <a:srgbClr val="000099"/>
                </a:solidFill>
                <a:latin typeface="Arial"/>
              </a:endParaRPr>
            </a:p>
            <a:p>
              <a:endParaRPr lang="sl-SI" sz="2000" dirty="0">
                <a:solidFill>
                  <a:srgbClr val="000099"/>
                </a:solidFill>
                <a:latin typeface="Arial"/>
              </a:endParaRPr>
            </a:p>
            <a:p>
              <a:endParaRPr lang="sl-SI" sz="2000" dirty="0" smtClean="0">
                <a:solidFill>
                  <a:srgbClr val="000099"/>
                </a:solidFill>
                <a:latin typeface="Arial"/>
              </a:endParaRPr>
            </a:p>
            <a:p>
              <a:endParaRPr lang="en-US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595" y="2962005"/>
              <a:ext cx="1496990" cy="138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6503328" y="2292957"/>
            <a:ext cx="2590818" cy="1825102"/>
            <a:chOff x="6503328" y="2292957"/>
            <a:chExt cx="2590818" cy="182510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328" y="2660502"/>
              <a:ext cx="2590818" cy="1457557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6503328" y="2292957"/>
              <a:ext cx="259081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241090" lvl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l-SI" sz="2000" dirty="0" err="1">
                  <a:solidFill>
                    <a:srgbClr val="262699"/>
                  </a:solidFill>
                  <a:latin typeface="Arial"/>
                  <a:ea typeface="Helvetica Neue Light"/>
                  <a:cs typeface="Helvetica Neue Light"/>
                </a:rPr>
                <a:t>holesterična</a:t>
              </a:r>
              <a:r>
                <a:rPr lang="sl-SI" sz="2000" dirty="0">
                  <a:solidFill>
                    <a:srgbClr val="000099"/>
                  </a:solidFill>
                  <a:latin typeface="Arial"/>
                  <a:ea typeface="Helvetica Neue Light"/>
                  <a:cs typeface="Helvetica Neue Light"/>
                </a:rPr>
                <a:t> </a:t>
              </a:r>
              <a:r>
                <a:rPr lang="sl-SI" sz="2000" dirty="0" smtClean="0">
                  <a:solidFill>
                    <a:srgbClr val="000099"/>
                  </a:solidFill>
                  <a:latin typeface="Arial"/>
                  <a:ea typeface="Helvetica Neue Light"/>
                  <a:cs typeface="Helvetica Neue Light"/>
                </a:rPr>
                <a:t>faza      </a:t>
              </a:r>
              <a:endParaRPr lang="en-US" sz="2000" dirty="0">
                <a:solidFill>
                  <a:srgbClr val="000099"/>
                </a:solidFill>
                <a:latin typeface="Arial"/>
                <a:ea typeface="Helvetica Neue Light"/>
                <a:cs typeface="Helvetica Neue Light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998876" y="1623909"/>
            <a:ext cx="4614425" cy="4574249"/>
            <a:chOff x="1998876" y="1623909"/>
            <a:chExt cx="4614425" cy="4574249"/>
          </a:xfrm>
        </p:grpSpPr>
        <p:sp>
          <p:nvSpPr>
            <p:cNvPr id="4" name="Rectangle 12"/>
            <p:cNvSpPr/>
            <p:nvPr/>
          </p:nvSpPr>
          <p:spPr>
            <a:xfrm>
              <a:off x="2120222" y="4682710"/>
              <a:ext cx="1280800" cy="307777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b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l-SI" sz="2000" b="0" i="0" u="none" strike="noStrike" kern="1200" cap="none" spc="0" baseline="0" dirty="0" smtClean="0">
                  <a:solidFill>
                    <a:srgbClr val="FF0000"/>
                  </a:solidFill>
                  <a:uFillTx/>
                  <a:latin typeface="Arial"/>
                  <a:ea typeface="Helvetica Neue Light"/>
                  <a:cs typeface="Helvetica Neue Light"/>
                </a:rPr>
                <a:t> uniformno </a:t>
              </a:r>
              <a:endParaRPr lang="en-US" sz="2000" b="0" i="0" u="none" strike="noStrike" kern="1200" cap="none" spc="0" baseline="0" dirty="0">
                <a:solidFill>
                  <a:srgbClr val="FF0000"/>
                </a:solidFill>
                <a:uFillTx/>
                <a:latin typeface="Arial"/>
                <a:ea typeface="Helvetica Neue Light"/>
                <a:cs typeface="Helvetica Neue Light"/>
              </a:endParaRPr>
            </a:p>
          </p:txBody>
        </p:sp>
        <p:sp>
          <p:nvSpPr>
            <p:cNvPr id="5" name="Rectangle 13"/>
            <p:cNvSpPr/>
            <p:nvPr/>
          </p:nvSpPr>
          <p:spPr>
            <a:xfrm>
              <a:off x="4506488" y="2915838"/>
              <a:ext cx="1242328" cy="307777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b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l-SI" sz="2000" b="0" i="0" u="none" strike="noStrike" kern="1200" cap="none" spc="0" baseline="0" dirty="0" smtClean="0">
                  <a:solidFill>
                    <a:srgbClr val="FF0000"/>
                  </a:solidFill>
                  <a:uFillTx/>
                  <a:latin typeface="Arial"/>
                  <a:ea typeface="Helvetica Neue Light"/>
                  <a:cs typeface="Helvetica Neue Light"/>
                </a:rPr>
                <a:t>enojni </a:t>
              </a:r>
              <a:r>
                <a:rPr lang="sl-SI" sz="2000" b="0" i="0" u="none" strike="noStrike" kern="1200" cap="none" spc="0" baseline="0" dirty="0" err="1" smtClean="0">
                  <a:solidFill>
                    <a:srgbClr val="FF0000"/>
                  </a:solidFill>
                  <a:uFillTx/>
                  <a:latin typeface="Arial"/>
                  <a:ea typeface="Helvetica Neue Light"/>
                  <a:cs typeface="Helvetica Neue Light"/>
                </a:rPr>
                <a:t>zvoj</a:t>
              </a:r>
              <a:endParaRPr lang="en-US" sz="2000" b="0" i="0" u="none" strike="noStrike" kern="1200" cap="none" spc="0" baseline="0" dirty="0">
                <a:solidFill>
                  <a:srgbClr val="FF0000"/>
                </a:solidFill>
                <a:uFillTx/>
                <a:latin typeface="Arial"/>
                <a:ea typeface="Helvetica Neue Light"/>
                <a:cs typeface="Helvetica Neue Light"/>
              </a:endParaRPr>
            </a:p>
          </p:txBody>
        </p:sp>
        <p:sp>
          <p:nvSpPr>
            <p:cNvPr id="6" name="Rectangle 14"/>
            <p:cNvSpPr/>
            <p:nvPr/>
          </p:nvSpPr>
          <p:spPr>
            <a:xfrm>
              <a:off x="4463944" y="5890381"/>
              <a:ext cx="1242328" cy="307777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b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l-SI" sz="2000" b="0" i="0" u="none" strike="noStrike" kern="1200" cap="none" spc="0" baseline="0" dirty="0" smtClean="0">
                  <a:solidFill>
                    <a:srgbClr val="FF1C25"/>
                  </a:solidFill>
                  <a:uFillTx/>
                  <a:latin typeface="Arial"/>
                  <a:ea typeface="Helvetica Neue Light"/>
                  <a:cs typeface="Helvetica Neue Light"/>
                </a:rPr>
                <a:t>dvojni </a:t>
              </a:r>
              <a:r>
                <a:rPr lang="sl-SI" sz="2000" b="0" i="0" u="none" strike="noStrike" kern="1200" cap="none" spc="0" baseline="0" dirty="0" err="1" smtClean="0">
                  <a:solidFill>
                    <a:srgbClr val="FF1C25"/>
                  </a:solidFill>
                  <a:uFillTx/>
                  <a:latin typeface="Arial"/>
                  <a:ea typeface="Helvetica Neue Light"/>
                  <a:cs typeface="Helvetica Neue Light"/>
                </a:rPr>
                <a:t>zvoj</a:t>
              </a:r>
              <a:endParaRPr lang="en-US" sz="2000" b="0" i="0" u="none" strike="noStrike" kern="1200" cap="none" spc="0" baseline="0" dirty="0">
                <a:solidFill>
                  <a:srgbClr val="FF1C25"/>
                </a:solidFill>
                <a:uFillTx/>
                <a:latin typeface="Arial"/>
                <a:ea typeface="Helvetica Neue Light"/>
                <a:cs typeface="Helvetica Neue Light"/>
              </a:endParaRPr>
            </a:p>
          </p:txBody>
        </p:sp>
        <p:sp>
          <p:nvSpPr>
            <p:cNvPr id="10" name="AutoShape 22"/>
            <p:cNvSpPr/>
            <p:nvPr/>
          </p:nvSpPr>
          <p:spPr>
            <a:xfrm>
              <a:off x="5954627" y="2990023"/>
              <a:ext cx="496237" cy="137313"/>
            </a:xfrm>
            <a:custGeom>
              <a:avLst>
                <a:gd name="f0" fmla="val 13055"/>
                <a:gd name="f1" fmla="val 7547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pin 0 f0 21600"/>
                <a:gd name="f15" fmla="pin 0 f1 10800"/>
                <a:gd name="f16" fmla="*/ f10 f2 1"/>
                <a:gd name="f17" fmla="*/ f11 f2 1"/>
                <a:gd name="f18" fmla="val f15"/>
                <a:gd name="f19" fmla="val f14"/>
                <a:gd name="f20" fmla="+- 21600 0 f15"/>
                <a:gd name="f21" fmla="*/ f14 f12 1"/>
                <a:gd name="f22" fmla="*/ f15 f13 1"/>
                <a:gd name="f23" fmla="*/ 0 f12 1"/>
                <a:gd name="f24" fmla="*/ 0 f13 1"/>
                <a:gd name="f25" fmla="*/ f16 1 f4"/>
                <a:gd name="f26" fmla="*/ 21600 f13 1"/>
                <a:gd name="f27" fmla="*/ f17 1 f4"/>
                <a:gd name="f28" fmla="+- 21600 0 f19"/>
                <a:gd name="f29" fmla="*/ f20 f13 1"/>
                <a:gd name="f30" fmla="*/ f18 f13 1"/>
                <a:gd name="f31" fmla="*/ f19 f12 1"/>
                <a:gd name="f32" fmla="+- f25 0 f3"/>
                <a:gd name="f33" fmla="+- f27 0 f3"/>
                <a:gd name="f34" fmla="*/ f28 f18 1"/>
                <a:gd name="f35" fmla="*/ f34 1 10800"/>
                <a:gd name="f36" fmla="+- f19 f35 0"/>
                <a:gd name="f37" fmla="*/ f36 f12 1"/>
              </a:gdLst>
              <a:ahLst>
                <a:ahXY gdRefX="f0" minX="f7" maxX="f8" gdRefY="f1" minY="f7" maxY="f9">
                  <a:pos x="f21" y="f22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24"/>
                </a:cxn>
                <a:cxn ang="f33">
                  <a:pos x="f31" y="f26"/>
                </a:cxn>
              </a:cxnLst>
              <a:rect l="f23" t="f30" r="f37" b="f29"/>
              <a:pathLst>
                <a:path w="21600" h="21600">
                  <a:moveTo>
                    <a:pt x="f7" y="f18"/>
                  </a:moveTo>
                  <a:lnTo>
                    <a:pt x="f19" y="f18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0"/>
                  </a:lnTo>
                  <a:lnTo>
                    <a:pt x="f7" y="f20"/>
                  </a:lnTo>
                  <a:close/>
                </a:path>
              </a:pathLst>
            </a:custGeom>
            <a:solidFill>
              <a:srgbClr val="000000"/>
            </a:solidFill>
            <a:ln w="25402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1" name="AutoShape 23"/>
            <p:cNvSpPr/>
            <p:nvPr/>
          </p:nvSpPr>
          <p:spPr>
            <a:xfrm>
              <a:off x="6074489" y="5950506"/>
              <a:ext cx="538812" cy="142790"/>
            </a:xfrm>
            <a:custGeom>
              <a:avLst>
                <a:gd name="f0" fmla="val 13055"/>
                <a:gd name="f1" fmla="val 7547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pin 0 f0 21600"/>
                <a:gd name="f15" fmla="pin 0 f1 10800"/>
                <a:gd name="f16" fmla="*/ f10 f2 1"/>
                <a:gd name="f17" fmla="*/ f11 f2 1"/>
                <a:gd name="f18" fmla="val f15"/>
                <a:gd name="f19" fmla="val f14"/>
                <a:gd name="f20" fmla="+- 21600 0 f15"/>
                <a:gd name="f21" fmla="*/ f14 f12 1"/>
                <a:gd name="f22" fmla="*/ f15 f13 1"/>
                <a:gd name="f23" fmla="*/ 0 f12 1"/>
                <a:gd name="f24" fmla="*/ 0 f13 1"/>
                <a:gd name="f25" fmla="*/ f16 1 f4"/>
                <a:gd name="f26" fmla="*/ 21600 f13 1"/>
                <a:gd name="f27" fmla="*/ f17 1 f4"/>
                <a:gd name="f28" fmla="+- 21600 0 f19"/>
                <a:gd name="f29" fmla="*/ f20 f13 1"/>
                <a:gd name="f30" fmla="*/ f18 f13 1"/>
                <a:gd name="f31" fmla="*/ f19 f12 1"/>
                <a:gd name="f32" fmla="+- f25 0 f3"/>
                <a:gd name="f33" fmla="+- f27 0 f3"/>
                <a:gd name="f34" fmla="*/ f28 f18 1"/>
                <a:gd name="f35" fmla="*/ f34 1 10800"/>
                <a:gd name="f36" fmla="+- f19 f35 0"/>
                <a:gd name="f37" fmla="*/ f36 f12 1"/>
              </a:gdLst>
              <a:ahLst>
                <a:ahXY gdRefX="f0" minX="f7" maxX="f8" gdRefY="f1" minY="f7" maxY="f9">
                  <a:pos x="f21" y="f22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24"/>
                </a:cxn>
                <a:cxn ang="f33">
                  <a:pos x="f31" y="f26"/>
                </a:cxn>
              </a:cxnLst>
              <a:rect l="f23" t="f30" r="f37" b="f29"/>
              <a:pathLst>
                <a:path w="21600" h="21600">
                  <a:moveTo>
                    <a:pt x="f7" y="f18"/>
                  </a:moveTo>
                  <a:lnTo>
                    <a:pt x="f19" y="f18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0"/>
                  </a:lnTo>
                  <a:lnTo>
                    <a:pt x="f7" y="f20"/>
                  </a:lnTo>
                  <a:close/>
                </a:path>
              </a:pathLst>
            </a:custGeom>
            <a:solidFill>
              <a:srgbClr val="000000"/>
            </a:solidFill>
            <a:ln w="25402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pic>
          <p:nvPicPr>
            <p:cNvPr id="12" name="Picture 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352640" y="3264650"/>
              <a:ext cx="2697854" cy="1418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922065" y="1623909"/>
              <a:ext cx="2152424" cy="1338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5"/>
            <p:cNvPicPr>
              <a:picLocks noChangeAspect="1"/>
            </p:cNvPicPr>
            <p:nvPr/>
          </p:nvPicPr>
          <p:blipFill>
            <a:blip r:embed="rId7"/>
            <a:srcRect r="972"/>
            <a:stretch>
              <a:fillRect/>
            </a:stretch>
          </p:blipFill>
          <p:spPr>
            <a:xfrm>
              <a:off x="3908428" y="4634676"/>
              <a:ext cx="1958571" cy="12068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AutoShape 21"/>
            <p:cNvSpPr/>
            <p:nvPr/>
          </p:nvSpPr>
          <p:spPr>
            <a:xfrm rot="2550697" flipV="1">
              <a:off x="4043232" y="4590113"/>
              <a:ext cx="283595" cy="89126"/>
            </a:xfrm>
            <a:custGeom>
              <a:avLst>
                <a:gd name="f0" fmla="val 13055"/>
                <a:gd name="f1" fmla="val 7547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pin 0 f0 21600"/>
                <a:gd name="f15" fmla="pin 0 f1 10800"/>
                <a:gd name="f16" fmla="*/ f10 f2 1"/>
                <a:gd name="f17" fmla="*/ f11 f2 1"/>
                <a:gd name="f18" fmla="val f15"/>
                <a:gd name="f19" fmla="val f14"/>
                <a:gd name="f20" fmla="+- 21600 0 f15"/>
                <a:gd name="f21" fmla="*/ f14 f12 1"/>
                <a:gd name="f22" fmla="*/ f15 f13 1"/>
                <a:gd name="f23" fmla="*/ 0 f12 1"/>
                <a:gd name="f24" fmla="*/ 0 f13 1"/>
                <a:gd name="f25" fmla="*/ f16 1 f4"/>
                <a:gd name="f26" fmla="*/ 21600 f13 1"/>
                <a:gd name="f27" fmla="*/ f17 1 f4"/>
                <a:gd name="f28" fmla="+- 21600 0 f19"/>
                <a:gd name="f29" fmla="*/ f20 f13 1"/>
                <a:gd name="f30" fmla="*/ f18 f13 1"/>
                <a:gd name="f31" fmla="*/ f19 f12 1"/>
                <a:gd name="f32" fmla="+- f25 0 f3"/>
                <a:gd name="f33" fmla="+- f27 0 f3"/>
                <a:gd name="f34" fmla="*/ f28 f18 1"/>
                <a:gd name="f35" fmla="*/ f34 1 10800"/>
                <a:gd name="f36" fmla="+- f19 f35 0"/>
                <a:gd name="f37" fmla="*/ f36 f12 1"/>
              </a:gdLst>
              <a:ahLst>
                <a:ahXY gdRefX="f0" minX="f7" maxX="f8" gdRefY="f1" minY="f7" maxY="f9">
                  <a:pos x="f21" y="f22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24"/>
                </a:cxn>
                <a:cxn ang="f33">
                  <a:pos x="f31" y="f26"/>
                </a:cxn>
              </a:cxnLst>
              <a:rect l="f23" t="f30" r="f37" b="f29"/>
              <a:pathLst>
                <a:path w="21600" h="21600">
                  <a:moveTo>
                    <a:pt x="f7" y="f18"/>
                  </a:moveTo>
                  <a:lnTo>
                    <a:pt x="f19" y="f18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0"/>
                  </a:lnTo>
                  <a:lnTo>
                    <a:pt x="f7" y="f20"/>
                  </a:lnTo>
                  <a:close/>
                </a:path>
              </a:pathLst>
            </a:custGeom>
            <a:solidFill>
              <a:srgbClr val="000000"/>
            </a:solidFill>
            <a:ln w="25402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380069">
              <a:off x="4057395" y="3002718"/>
              <a:ext cx="261937" cy="249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AutoShape 22"/>
            <p:cNvSpPr/>
            <p:nvPr/>
          </p:nvSpPr>
          <p:spPr>
            <a:xfrm rot="10800000">
              <a:off x="1998876" y="3905023"/>
              <a:ext cx="496237" cy="137313"/>
            </a:xfrm>
            <a:custGeom>
              <a:avLst>
                <a:gd name="f0" fmla="val 13055"/>
                <a:gd name="f1" fmla="val 7547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pin 0 f0 21600"/>
                <a:gd name="f15" fmla="pin 0 f1 10800"/>
                <a:gd name="f16" fmla="*/ f10 f2 1"/>
                <a:gd name="f17" fmla="*/ f11 f2 1"/>
                <a:gd name="f18" fmla="val f15"/>
                <a:gd name="f19" fmla="val f14"/>
                <a:gd name="f20" fmla="+- 21600 0 f15"/>
                <a:gd name="f21" fmla="*/ f14 f12 1"/>
                <a:gd name="f22" fmla="*/ f15 f13 1"/>
                <a:gd name="f23" fmla="*/ 0 f12 1"/>
                <a:gd name="f24" fmla="*/ 0 f13 1"/>
                <a:gd name="f25" fmla="*/ f16 1 f4"/>
                <a:gd name="f26" fmla="*/ 21600 f13 1"/>
                <a:gd name="f27" fmla="*/ f17 1 f4"/>
                <a:gd name="f28" fmla="+- 21600 0 f19"/>
                <a:gd name="f29" fmla="*/ f20 f13 1"/>
                <a:gd name="f30" fmla="*/ f18 f13 1"/>
                <a:gd name="f31" fmla="*/ f19 f12 1"/>
                <a:gd name="f32" fmla="+- f25 0 f3"/>
                <a:gd name="f33" fmla="+- f27 0 f3"/>
                <a:gd name="f34" fmla="*/ f28 f18 1"/>
                <a:gd name="f35" fmla="*/ f34 1 10800"/>
                <a:gd name="f36" fmla="+- f19 f35 0"/>
                <a:gd name="f37" fmla="*/ f36 f12 1"/>
              </a:gdLst>
              <a:ahLst>
                <a:ahXY gdRefX="f0" minX="f7" maxX="f8" gdRefY="f1" minY="f7" maxY="f9">
                  <a:pos x="f21" y="f22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24"/>
                </a:cxn>
                <a:cxn ang="f33">
                  <a:pos x="f31" y="f26"/>
                </a:cxn>
              </a:cxnLst>
              <a:rect l="f23" t="f30" r="f37" b="f29"/>
              <a:pathLst>
                <a:path w="21600" h="21600">
                  <a:moveTo>
                    <a:pt x="f7" y="f18"/>
                  </a:moveTo>
                  <a:lnTo>
                    <a:pt x="f19" y="f18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0"/>
                  </a:lnTo>
                  <a:lnTo>
                    <a:pt x="f7" y="f20"/>
                  </a:lnTo>
                  <a:close/>
                </a:path>
              </a:pathLst>
            </a:custGeom>
            <a:solidFill>
              <a:srgbClr val="000000"/>
            </a:solidFill>
            <a:ln w="25402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0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695218" y="71085"/>
            <a:ext cx="8072496" cy="609603"/>
          </a:xfrm>
        </p:spPr>
        <p:txBody>
          <a:bodyPr/>
          <a:lstStyle/>
          <a:p>
            <a:pPr lvl="0" hangingPunct="1"/>
            <a:r>
              <a:rPr lang="sl-SI" dirty="0"/>
              <a:t> </a:t>
            </a:r>
            <a:r>
              <a:rPr lang="sl-SI" dirty="0" smtClean="0"/>
              <a:t>MODRE FAZE  I &amp; II</a:t>
            </a:r>
            <a:endParaRPr lang="sl-SI" dirty="0"/>
          </a:p>
        </p:txBody>
      </p:sp>
      <p:sp>
        <p:nvSpPr>
          <p:cNvPr id="3" name="Slide Number Placeholder 5"/>
          <p:cNvSpPr txBox="1"/>
          <p:nvPr/>
        </p:nvSpPr>
        <p:spPr>
          <a:xfrm>
            <a:off x="8803786" y="6594376"/>
            <a:ext cx="358773" cy="2636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1C26516-6C47-400D-818F-F64F500878FD}" type="slidenum">
              <a:rPr sz="1100">
                <a:solidFill>
                  <a:srgbClr val="FF0000"/>
                </a:solidFill>
              </a:rPr>
              <a:t>4</a:t>
            </a:fld>
            <a:endParaRPr lang="en-US" sz="1100" b="0" i="0" u="none" strike="noStrike" kern="1200" cap="none" spc="0" baseline="0" dirty="0">
              <a:solidFill>
                <a:srgbClr val="FF0000"/>
              </a:solidFill>
              <a:uFillTx/>
              <a:latin typeface="Arial" pitchFamily="34"/>
            </a:endParaRPr>
          </a:p>
        </p:txBody>
      </p:sp>
      <p:sp>
        <p:nvSpPr>
          <p:cNvPr id="8" name="Text Box 53"/>
          <p:cNvSpPr txBox="1"/>
          <p:nvPr/>
        </p:nvSpPr>
        <p:spPr>
          <a:xfrm>
            <a:off x="447159" y="620685"/>
            <a:ext cx="8429679" cy="9233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1200" cap="none" spc="0" baseline="0" dirty="0" smtClean="0">
                <a:solidFill>
                  <a:srgbClr val="2D2DB9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rPr>
              <a:t>Ureditev cilindrov dvojnega </a:t>
            </a:r>
            <a:r>
              <a:rPr lang="sl-SI" sz="1800" b="0" i="0" u="none" strike="noStrike" kern="1200" cap="none" spc="0" baseline="0" dirty="0" smtClean="0">
                <a:solidFill>
                  <a:srgbClr val="2D2DB9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rPr>
              <a:t>zv</a:t>
            </a:r>
            <a:r>
              <a:rPr lang="en-US" sz="1800" b="0" i="0" u="none" strike="noStrike" kern="1200" cap="none" spc="0" baseline="0" dirty="0" err="1" smtClean="0">
                <a:solidFill>
                  <a:srgbClr val="2D2DB9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rPr>
              <a:t>ijanja</a:t>
            </a:r>
            <a:r>
              <a:rPr lang="sl-SI" sz="1800" b="0" i="0" u="none" strike="noStrike" kern="1200" cap="none" spc="0" baseline="0" dirty="0" smtClean="0">
                <a:solidFill>
                  <a:srgbClr val="2D2DB9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rPr>
              <a:t>     </a:t>
            </a:r>
            <a:r>
              <a:rPr lang="en-US" sz="1800" b="0" i="0" u="none" strike="noStrike" kern="1200" cap="none" spc="0" baseline="0" dirty="0" smtClean="0">
                <a:solidFill>
                  <a:srgbClr val="2D2DB9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rPr>
              <a:t>(Wright </a:t>
            </a:r>
            <a:r>
              <a:rPr lang="en-US" sz="1800" b="0" i="0" u="none" strike="noStrike" kern="1200" cap="none" spc="0" baseline="0" dirty="0">
                <a:solidFill>
                  <a:srgbClr val="2D2DB9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rPr>
              <a:t>&amp; </a:t>
            </a:r>
            <a:r>
              <a:rPr lang="en-US" sz="1800" b="0" i="0" u="none" strike="noStrike" kern="1200" cap="none" spc="0" baseline="0" dirty="0" err="1">
                <a:solidFill>
                  <a:srgbClr val="2D2DB9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rPr>
              <a:t>Mermin</a:t>
            </a:r>
            <a:r>
              <a:rPr lang="en-US" sz="1800" b="0" i="0" u="none" strike="noStrike" kern="1200" cap="none" spc="0" baseline="0" dirty="0">
                <a:solidFill>
                  <a:srgbClr val="2D2DB9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rPr>
              <a:t>, RMP </a:t>
            </a:r>
            <a:r>
              <a:rPr lang="en-US" sz="1800" b="1" i="0" u="none" strike="noStrike" kern="1200" cap="none" spc="0" baseline="0" dirty="0">
                <a:solidFill>
                  <a:srgbClr val="2D2DB9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rPr>
              <a:t>61</a:t>
            </a:r>
            <a:r>
              <a:rPr lang="en-US" sz="1800" b="0" i="0" u="none" strike="noStrike" kern="1200" cap="none" spc="0" baseline="0" dirty="0">
                <a:solidFill>
                  <a:srgbClr val="2D2DB9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rPr>
              <a:t>, 385 (1989))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rPr>
              <a:t>                                          BP I  (O</a:t>
            </a:r>
            <a:r>
              <a:rPr lang="en-US" sz="1800" b="1" i="0" u="none" strike="noStrike" kern="1200" cap="none" spc="0" baseline="3000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rPr>
              <a:t>8-</a:t>
            </a: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rPr>
              <a:t>)             </a:t>
            </a:r>
            <a:r>
              <a:rPr lang="sl-SI" sz="1800" b="1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rPr>
              <a:t>  </a:t>
            </a: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rPr>
              <a:t>BP II (O</a:t>
            </a:r>
            <a:r>
              <a:rPr lang="en-US" sz="1800" b="1" i="0" u="none" strike="noStrike" kern="1200" cap="none" spc="0" baseline="3000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rPr>
              <a:t>2</a:t>
            </a: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rPr>
              <a:t>)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effectLst>
                <a:outerShdw dist="38096" dir="2700000">
                  <a:srgbClr val="FFFFFF"/>
                </a:outerShdw>
              </a:effectLst>
              <a:uFillTx/>
              <a:latin typeface="Arial"/>
            </a:endParaRPr>
          </a:p>
        </p:txBody>
      </p:sp>
      <p:grpSp>
        <p:nvGrpSpPr>
          <p:cNvPr id="9" name="Group 2"/>
          <p:cNvGrpSpPr/>
          <p:nvPr/>
        </p:nvGrpSpPr>
        <p:grpSpPr>
          <a:xfrm>
            <a:off x="392990" y="1025581"/>
            <a:ext cx="8550706" cy="5072094"/>
            <a:chOff x="392990" y="1025581"/>
            <a:chExt cx="8550706" cy="5072094"/>
          </a:xfrm>
        </p:grpSpPr>
        <p:sp>
          <p:nvSpPr>
            <p:cNvPr id="10" name="Rectangle 20"/>
            <p:cNvSpPr/>
            <p:nvPr/>
          </p:nvSpPr>
          <p:spPr>
            <a:xfrm>
              <a:off x="392990" y="1025581"/>
              <a:ext cx="8501121" cy="5072094"/>
            </a:xfrm>
            <a:prstGeom prst="rect">
              <a:avLst/>
            </a:pr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0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pic>
          <p:nvPicPr>
            <p:cNvPr id="11" name="Picture 73"/>
            <p:cNvPicPr>
              <a:picLocks noChangeAspect="1"/>
            </p:cNvPicPr>
            <p:nvPr/>
          </p:nvPicPr>
          <p:blipFill>
            <a:blip r:embed="rId3">
              <a:lum bright="2000" contrast="-2000"/>
            </a:blip>
            <a:srcRect l="10379" r="12821" b="21845"/>
            <a:stretch>
              <a:fillRect/>
            </a:stretch>
          </p:blipFill>
          <p:spPr>
            <a:xfrm>
              <a:off x="6108036" y="1097023"/>
              <a:ext cx="2143143" cy="17084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12" name="Picture 125" descr="1uc_0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11320" y="2736873"/>
              <a:ext cx="3425409" cy="3178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13" name="Picture 126" descr="1uc_0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477782" y="2615323"/>
              <a:ext cx="3465914" cy="32147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sp>
          <p:nvSpPr>
            <p:cNvPr id="14" name="Text Box 5"/>
            <p:cNvSpPr txBox="1"/>
            <p:nvPr/>
          </p:nvSpPr>
          <p:spPr>
            <a:xfrm>
              <a:off x="2036067" y="5311868"/>
              <a:ext cx="1000125" cy="3693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359999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l-SI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/>
                </a:rPr>
                <a:t>BP I</a:t>
              </a:r>
              <a:endPara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5" name="Text Box 5"/>
            <p:cNvSpPr txBox="1"/>
            <p:nvPr/>
          </p:nvSpPr>
          <p:spPr>
            <a:xfrm>
              <a:off x="6393786" y="5168984"/>
              <a:ext cx="1071567" cy="3693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359999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l-SI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/>
                </a:rPr>
                <a:t>BP II</a:t>
              </a:r>
              <a:endPara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6" name="Rectangle 27"/>
            <p:cNvSpPr/>
            <p:nvPr/>
          </p:nvSpPr>
          <p:spPr>
            <a:xfrm>
              <a:off x="3345323" y="1101010"/>
              <a:ext cx="3024332" cy="1200329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l-SI" sz="1800" b="0" i="0" u="none" strike="noStrike" kern="1200" cap="none" spc="0" baseline="0" dirty="0" smtClean="0">
                  <a:solidFill>
                    <a:srgbClr val="2D2DB9"/>
                  </a:solidFill>
                  <a:effectLst>
                    <a:outerShdw dist="38096" dir="2700000">
                      <a:srgbClr val="FFFFFF"/>
                    </a:outerShdw>
                  </a:effectLst>
                  <a:uFillTx/>
                  <a:latin typeface="Arial"/>
                </a:rPr>
                <a:t>BP I </a:t>
              </a:r>
              <a:r>
                <a:rPr lang="sl-SI" sz="1800" b="0" i="0" u="none" strike="noStrike" kern="1200" cap="none" spc="0" baseline="0" dirty="0">
                  <a:solidFill>
                    <a:srgbClr val="2D2DB9"/>
                  </a:solidFill>
                  <a:effectLst>
                    <a:outerShdw dist="38096" dir="2700000">
                      <a:srgbClr val="FFFFFF"/>
                    </a:outerShdw>
                  </a:effectLst>
                  <a:uFillTx/>
                  <a:latin typeface="Arial"/>
                </a:rPr>
                <a:t>(O</a:t>
              </a:r>
              <a:r>
                <a:rPr lang="sl-SI" sz="1800" b="0" i="0" u="none" strike="noStrike" kern="1200" cap="none" spc="0" baseline="30000" dirty="0">
                  <a:solidFill>
                    <a:srgbClr val="2D2DB9"/>
                  </a:solidFill>
                  <a:effectLst>
                    <a:outerShdw dist="38096" dir="2700000">
                      <a:srgbClr val="FFFFFF"/>
                    </a:outerShdw>
                  </a:effectLst>
                  <a:uFillTx/>
                  <a:latin typeface="Arial"/>
                </a:rPr>
                <a:t>8-</a:t>
              </a:r>
              <a:r>
                <a:rPr lang="sl-SI" sz="1800" b="0" i="0" u="none" strike="noStrike" kern="1200" cap="none" spc="0" baseline="0" dirty="0">
                  <a:solidFill>
                    <a:srgbClr val="2D2DB9"/>
                  </a:solidFill>
                  <a:effectLst>
                    <a:outerShdw dist="38096" dir="2700000">
                      <a:srgbClr val="FFFFFF"/>
                    </a:outerShdw>
                  </a:effectLst>
                  <a:uFillTx/>
                  <a:latin typeface="Arial"/>
                </a:rPr>
                <a:t>)            BP II (O</a:t>
              </a:r>
              <a:r>
                <a:rPr lang="sl-SI" sz="1800" b="0" i="0" u="none" strike="noStrike" kern="1200" cap="none" spc="0" baseline="30000" dirty="0">
                  <a:solidFill>
                    <a:srgbClr val="2D2DB9"/>
                  </a:solidFill>
                  <a:effectLst>
                    <a:outerShdw dist="38096" dir="2700000">
                      <a:srgbClr val="FFFFFF"/>
                    </a:outerShdw>
                  </a:effectLst>
                  <a:uFillTx/>
                  <a:latin typeface="Arial"/>
                </a:rPr>
                <a:t>2</a:t>
              </a:r>
              <a:r>
                <a:rPr lang="sl-SI" sz="1800" b="0" i="0" u="none" strike="noStrike" kern="1200" cap="none" spc="0" baseline="0" dirty="0">
                  <a:solidFill>
                    <a:srgbClr val="2D2DB9"/>
                  </a:solidFill>
                  <a:effectLst>
                    <a:outerShdw dist="38096" dir="2700000">
                      <a:srgbClr val="FFFFFF"/>
                    </a:outerShdw>
                  </a:effectLst>
                  <a:uFillTx/>
                  <a:latin typeface="Arial"/>
                </a:rPr>
                <a:t>)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l-SI" sz="1800" b="0" i="0" u="none" strike="noStrike" kern="1200" cap="none" spc="0" baseline="0" dirty="0">
                  <a:solidFill>
                    <a:srgbClr val="2D2DB9"/>
                  </a:solidFill>
                  <a:effectLst>
                    <a:outerShdw dist="38096" dir="2700000">
                      <a:srgbClr val="FFFFFF"/>
                    </a:outerShdw>
                  </a:effectLst>
                  <a:uFillTx/>
                  <a:latin typeface="Arial"/>
                </a:rPr>
                <a:t> 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 smtClean="0">
                  <a:solidFill>
                    <a:srgbClr val="2D2DB9"/>
                  </a:solidFill>
                  <a:effectLst>
                    <a:outerShdw dist="38096" dir="2700000">
                      <a:srgbClr val="FFFFFF"/>
                    </a:outerShdw>
                  </a:effectLst>
                  <a:uFillTx/>
                  <a:latin typeface="Arial"/>
                </a:rPr>
                <a:t>Dire</a:t>
              </a:r>
              <a:r>
                <a:rPr lang="sl-SI" sz="1800" b="0" i="0" u="none" strike="noStrike" kern="1200" cap="none" spc="0" baseline="0" dirty="0" smtClean="0">
                  <a:solidFill>
                    <a:srgbClr val="2D2DB9"/>
                  </a:solidFill>
                  <a:effectLst>
                    <a:outerShdw dist="38096" dir="2700000">
                      <a:srgbClr val="FFFFFF"/>
                    </a:outerShdw>
                  </a:effectLst>
                  <a:uFillTx/>
                  <a:latin typeface="Arial"/>
                </a:rPr>
                <a:t>k</a:t>
              </a:r>
              <a:r>
                <a:rPr lang="en-US" sz="1800" b="0" i="0" u="none" strike="noStrike" kern="1200" cap="none" spc="0" baseline="0" dirty="0" smtClean="0">
                  <a:solidFill>
                    <a:srgbClr val="2D2DB9"/>
                  </a:solidFill>
                  <a:effectLst>
                    <a:outerShdw dist="38096" dir="2700000">
                      <a:srgbClr val="FFFFFF"/>
                    </a:outerShdw>
                  </a:effectLst>
                  <a:uFillTx/>
                  <a:latin typeface="Arial"/>
                </a:rPr>
                <a:t>tor </a:t>
              </a:r>
              <a:r>
                <a:rPr lang="sl-SI" sz="1800" b="0" i="0" u="none" strike="noStrike" kern="1200" cap="none" spc="0" baseline="0" dirty="0" smtClean="0">
                  <a:solidFill>
                    <a:srgbClr val="2D2DB9"/>
                  </a:solidFill>
                  <a:effectLst>
                    <a:outerShdw dist="38096" dir="2700000">
                      <a:srgbClr val="FFFFFF"/>
                    </a:outerShdw>
                  </a:effectLst>
                  <a:uFillTx/>
                  <a:latin typeface="Arial"/>
                </a:rPr>
                <a:t>se zvije za </a:t>
              </a:r>
              <a:r>
                <a:rPr lang="en-US" sz="1800" b="0" i="0" u="none" strike="noStrike" kern="1200" cap="none" spc="0" baseline="0" dirty="0" smtClean="0">
                  <a:solidFill>
                    <a:srgbClr val="2D2DB9"/>
                  </a:solidFill>
                  <a:effectLst>
                    <a:outerShdw dist="38096" dir="2700000">
                      <a:srgbClr val="FFFFFF"/>
                    </a:outerShdw>
                  </a:effectLst>
                  <a:uFillTx/>
                  <a:latin typeface="Arial"/>
                </a:rPr>
                <a:t>45</a:t>
              </a:r>
              <a:r>
                <a:rPr lang="en-US" sz="1800" b="0" i="0" u="none" strike="noStrike" kern="1200" cap="none" spc="0" baseline="30000" dirty="0" smtClean="0">
                  <a:solidFill>
                    <a:srgbClr val="2D2DB9"/>
                  </a:solidFill>
                  <a:effectLst>
                    <a:outerShdw dist="38096" dir="2700000">
                      <a:srgbClr val="FFFFFF"/>
                    </a:outerShdw>
                  </a:effectLst>
                  <a:uFillTx/>
                  <a:latin typeface="Arial"/>
                </a:rPr>
                <a:t>0</a:t>
              </a:r>
              <a:r>
                <a:rPr lang="en-US" sz="1800" b="0" i="0" u="none" strike="noStrike" kern="1200" cap="none" spc="0" baseline="0" dirty="0" smtClean="0">
                  <a:solidFill>
                    <a:srgbClr val="2D2DB9"/>
                  </a:solidFill>
                  <a:effectLst>
                    <a:outerShdw dist="38096" dir="2700000">
                      <a:srgbClr val="FFFFFF"/>
                    </a:outerShdw>
                  </a:effectLst>
                  <a:uFillTx/>
                  <a:latin typeface="Arial"/>
                </a:rPr>
                <a:t> </a:t>
              </a:r>
              <a:endParaRPr lang="en-US" sz="1800" b="0" i="0" u="none" strike="noStrike" kern="1200" cap="none" spc="0" baseline="0" dirty="0">
                <a:solidFill>
                  <a:srgbClr val="2D2DB9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Arial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l-SI" sz="1800" b="0" i="0" u="none" strike="noStrike" kern="1200" cap="none" spc="0" baseline="0" dirty="0" smtClean="0">
                  <a:solidFill>
                    <a:srgbClr val="2D2DB9"/>
                  </a:solidFill>
                  <a:effectLst>
                    <a:outerShdw dist="38096" dir="2700000">
                      <a:srgbClr val="FFFFFF"/>
                    </a:outerShdw>
                  </a:effectLst>
                  <a:uFillTx/>
                  <a:latin typeface="Arial"/>
                </a:rPr>
                <a:t>v cilindru</a:t>
              </a:r>
              <a:endParaRPr lang="en-US" sz="1800" b="0" i="0" u="none" strike="noStrike" kern="1200" cap="none" spc="0" baseline="0" dirty="0">
                <a:solidFill>
                  <a:srgbClr val="2D2DB9"/>
                </a:solidFill>
                <a:uFillTx/>
                <a:latin typeface="Arial"/>
              </a:endParaRPr>
            </a:p>
          </p:txBody>
        </p:sp>
        <p:sp>
          <p:nvSpPr>
            <p:cNvPr id="17" name="TextBox 29"/>
            <p:cNvSpPr txBox="1"/>
            <p:nvPr/>
          </p:nvSpPr>
          <p:spPr>
            <a:xfrm>
              <a:off x="3818399" y="5026109"/>
              <a:ext cx="1826141" cy="64633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l-SI" sz="1800" b="0" i="0" u="none" strike="noStrike" kern="1200" cap="none" spc="0" baseline="0" dirty="0" smtClean="0">
                  <a:solidFill>
                    <a:srgbClr val="2D2DB9"/>
                  </a:solidFill>
                  <a:uFillTx/>
                  <a:latin typeface="Arial"/>
                </a:rPr>
                <a:t>mreža defektnih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l-SI" dirty="0">
                  <a:solidFill>
                    <a:srgbClr val="2D2DB9"/>
                  </a:solidFill>
                  <a:latin typeface="Arial"/>
                </a:rPr>
                <a:t>l</a:t>
              </a:r>
              <a:r>
                <a:rPr lang="sl-SI" dirty="0" smtClean="0">
                  <a:solidFill>
                    <a:srgbClr val="2D2DB9"/>
                  </a:solidFill>
                  <a:latin typeface="Arial"/>
                </a:rPr>
                <a:t>inij (v rdečem)</a:t>
              </a:r>
              <a:r>
                <a:rPr lang="sl-SI" sz="1800" b="0" i="0" u="none" strike="noStrike" kern="1200" cap="none" spc="0" baseline="0" dirty="0" smtClean="0">
                  <a:solidFill>
                    <a:srgbClr val="2D2DB9"/>
                  </a:solidFill>
                  <a:uFillTx/>
                  <a:latin typeface="Arial"/>
                </a:rPr>
                <a:t> </a:t>
              </a:r>
              <a:endParaRPr lang="en-US" sz="1800" b="0" i="0" u="none" strike="noStrike" kern="1200" cap="none" spc="0" baseline="0" dirty="0">
                <a:solidFill>
                  <a:srgbClr val="2D2DB9"/>
                </a:solidFill>
                <a:uFillTx/>
                <a:latin typeface="Arial"/>
              </a:endParaRPr>
            </a:p>
          </p:txBody>
        </p:sp>
        <p:pic>
          <p:nvPicPr>
            <p:cNvPr id="18" name="Picture 74"/>
            <p:cNvPicPr>
              <a:picLocks noChangeAspect="1"/>
            </p:cNvPicPr>
            <p:nvPr/>
          </p:nvPicPr>
          <p:blipFill>
            <a:blip r:embed="rId6"/>
            <a:srcRect l="8547" r="4274" b="20757"/>
            <a:stretch>
              <a:fillRect/>
            </a:stretch>
          </p:blipFill>
          <p:spPr>
            <a:xfrm>
              <a:off x="1035932" y="1025581"/>
              <a:ext cx="2419438" cy="18136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19" name="Picture 2"/>
            <p:cNvPicPr>
              <a:picLocks noChangeAspect="1"/>
            </p:cNvPicPr>
            <p:nvPr/>
          </p:nvPicPr>
          <p:blipFill>
            <a:blip r:embed="rId7"/>
            <a:srcRect r="3549"/>
            <a:stretch>
              <a:fillRect/>
            </a:stretch>
          </p:blipFill>
          <p:spPr>
            <a:xfrm>
              <a:off x="3902759" y="2541172"/>
              <a:ext cx="1578071" cy="1991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</p:pic>
        <p:cxnSp>
          <p:nvCxnSpPr>
            <p:cNvPr id="20" name="Straight Arrow Connector 28"/>
            <p:cNvCxnSpPr/>
            <p:nvPr/>
          </p:nvCxnSpPr>
          <p:spPr>
            <a:xfrm rot="5399996" flipV="1">
              <a:off x="3273319" y="2253131"/>
              <a:ext cx="576063" cy="576072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prstDash val="solid"/>
              <a:round/>
              <a:tailEnd type="arrow"/>
            </a:ln>
          </p:spPr>
        </p:cxnSp>
        <p:cxnSp>
          <p:nvCxnSpPr>
            <p:cNvPr id="21" name="Straight Arrow Connector 35"/>
            <p:cNvCxnSpPr/>
            <p:nvPr/>
          </p:nvCxnSpPr>
          <p:spPr>
            <a:xfrm flipV="1">
              <a:off x="5433556" y="2397154"/>
              <a:ext cx="1152126" cy="432054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prstDash val="solid"/>
              <a:round/>
              <a:tailEnd type="arrow"/>
            </a:ln>
          </p:spPr>
        </p:cxnSp>
      </p:grpSp>
      <p:sp>
        <p:nvSpPr>
          <p:cNvPr id="22" name="Rectangle 4"/>
          <p:cNvSpPr/>
          <p:nvPr/>
        </p:nvSpPr>
        <p:spPr>
          <a:xfrm>
            <a:off x="233275" y="5818590"/>
            <a:ext cx="8724287" cy="92333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4109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1200" cap="none" spc="0" baseline="0" dirty="0" smtClean="0">
                <a:solidFill>
                  <a:srgbClr val="121888"/>
                </a:solidFill>
                <a:uFillTx/>
                <a:latin typeface="Arial"/>
                <a:ea typeface="Helvetica Neue Light"/>
                <a:cs typeface="Helvetica Neue Light"/>
              </a:rPr>
              <a:t>          Optične lastnosti:  </a:t>
            </a:r>
            <a:r>
              <a:rPr lang="en-US" sz="1800" b="0" i="0" u="none" strike="noStrike" kern="1200" cap="none" spc="0" baseline="0" dirty="0" err="1" smtClean="0">
                <a:solidFill>
                  <a:srgbClr val="121888"/>
                </a:solidFill>
                <a:uFillTx/>
                <a:latin typeface="Arial"/>
                <a:ea typeface="Helvetica Neue Light"/>
                <a:cs typeface="Helvetica Neue Light"/>
              </a:rPr>
              <a:t>Braggov</a:t>
            </a:r>
            <a:r>
              <a:rPr lang="en-US" sz="1800" b="0" i="0" u="none" strike="noStrike" kern="1200" cap="none" spc="0" baseline="0" dirty="0" smtClean="0">
                <a:solidFill>
                  <a:srgbClr val="121888"/>
                </a:solidFill>
                <a:uFillTx/>
                <a:latin typeface="Arial"/>
                <a:ea typeface="Helvetica Neue Light"/>
                <a:cs typeface="Helvetica Neue Light"/>
              </a:rPr>
              <a:t> </a:t>
            </a:r>
            <a:r>
              <a:rPr lang="sl-SI" sz="1800" b="0" i="0" u="none" strike="noStrike" kern="1200" cap="none" spc="0" baseline="0" dirty="0" smtClean="0">
                <a:solidFill>
                  <a:srgbClr val="121888"/>
                </a:solidFill>
                <a:uFillTx/>
                <a:latin typeface="Arial"/>
                <a:ea typeface="Helvetica Neue Light"/>
                <a:cs typeface="Helvetica Neue Light"/>
              </a:rPr>
              <a:t>odboj vidne svetlobe in optična izotropnost </a:t>
            </a:r>
          </a:p>
          <a:p>
            <a:pPr marL="24109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dirty="0">
              <a:solidFill>
                <a:srgbClr val="121888"/>
              </a:solidFill>
              <a:latin typeface="Arial"/>
              <a:ea typeface="Helvetica Neue Light"/>
              <a:cs typeface="Helvetica Neue Light"/>
            </a:endParaRPr>
          </a:p>
          <a:p>
            <a:pPr marL="24109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1200" cap="none" spc="0" baseline="0" dirty="0" smtClean="0">
                <a:solidFill>
                  <a:srgbClr val="FF0000"/>
                </a:solidFill>
                <a:uFillTx/>
                <a:latin typeface="Arial"/>
                <a:ea typeface="Helvetica Neue Light"/>
                <a:cs typeface="Helvetica Neue Light"/>
              </a:rPr>
              <a:t>Modeliranje</a:t>
            </a:r>
            <a:r>
              <a:rPr lang="sl-SI" sz="1800" b="0" i="0" u="none" strike="noStrike" kern="1200" cap="none" spc="0" dirty="0" smtClean="0">
                <a:solidFill>
                  <a:srgbClr val="FF0000"/>
                </a:solidFill>
                <a:uFillTx/>
                <a:latin typeface="Arial"/>
                <a:ea typeface="Helvetica Neue Light"/>
                <a:cs typeface="Helvetica Neue Light"/>
              </a:rPr>
              <a:t> in simulacije:  minimizacija </a:t>
            </a:r>
            <a:r>
              <a:rPr lang="sl-SI" sz="1800" b="0" i="0" u="none" strike="noStrike" kern="1200" cap="none" spc="0" dirty="0" err="1" smtClean="0">
                <a:solidFill>
                  <a:srgbClr val="FF0000"/>
                </a:solidFill>
                <a:uFillTx/>
                <a:latin typeface="Arial"/>
                <a:ea typeface="Helvetica Neue Light"/>
                <a:cs typeface="Helvetica Neue Light"/>
              </a:rPr>
              <a:t>Landau</a:t>
            </a:r>
            <a:r>
              <a:rPr lang="sl-SI" sz="1800" b="0" i="0" u="none" strike="noStrike" kern="1200" cap="none" spc="0" dirty="0" smtClean="0">
                <a:solidFill>
                  <a:srgbClr val="FF0000"/>
                </a:solidFill>
                <a:uFillTx/>
                <a:latin typeface="Arial"/>
                <a:ea typeface="Helvetica Neue Light"/>
                <a:cs typeface="Helvetica Neue Light"/>
              </a:rPr>
              <a:t> - de </a:t>
            </a:r>
            <a:r>
              <a:rPr lang="sl-SI" sz="1800" b="0" i="0" u="none" strike="noStrike" kern="1200" cap="none" spc="0" dirty="0" err="1" smtClean="0">
                <a:solidFill>
                  <a:srgbClr val="FF0000"/>
                </a:solidFill>
                <a:uFillTx/>
                <a:latin typeface="Arial"/>
                <a:ea typeface="Helvetica Neue Light"/>
                <a:cs typeface="Helvetica Neue Light"/>
              </a:rPr>
              <a:t>Gennesove</a:t>
            </a:r>
            <a:r>
              <a:rPr lang="sl-SI" sz="1800" b="0" i="0" u="none" strike="noStrike" kern="1200" cap="none" spc="0" dirty="0" smtClean="0">
                <a:solidFill>
                  <a:srgbClr val="FF0000"/>
                </a:solidFill>
                <a:uFillTx/>
                <a:latin typeface="Arial"/>
                <a:ea typeface="Helvetica Neue Light"/>
                <a:cs typeface="Helvetica Neue Light"/>
              </a:rPr>
              <a:t> proste energije</a:t>
            </a:r>
            <a:endParaRPr lang="sl-SI" sz="1800" b="0" i="0" u="none" strike="noStrike" kern="1200" cap="none" spc="0" baseline="0" dirty="0">
              <a:solidFill>
                <a:srgbClr val="FF0000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0748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83568" y="0"/>
            <a:ext cx="7772400" cy="548680"/>
          </a:xfrm>
        </p:spPr>
        <p:txBody>
          <a:bodyPr/>
          <a:lstStyle/>
          <a:p>
            <a:r>
              <a:rPr lang="sl-SI" dirty="0" smtClean="0"/>
              <a:t>OGRAJENE MODRE FAZE II</a:t>
            </a:r>
            <a:endParaRPr lang="sl-SI" dirty="0"/>
          </a:p>
        </p:txBody>
      </p:sp>
      <p:sp>
        <p:nvSpPr>
          <p:cNvPr id="3" name="Slide Number Placeholder 3"/>
          <p:cNvSpPr txBox="1"/>
          <p:nvPr/>
        </p:nvSpPr>
        <p:spPr>
          <a:xfrm>
            <a:off x="8767471" y="6587422"/>
            <a:ext cx="358773" cy="2603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3468DD9-2E9B-4FC2-A0AC-2A97C257B551}" type="slidenum">
              <a:rPr sz="1200">
                <a:solidFill>
                  <a:srgbClr val="FF0000"/>
                </a:solidFill>
              </a:rPr>
              <a:t>5</a:t>
            </a:fld>
            <a:endParaRPr lang="en-US" sz="1200" b="0" i="0" u="none" strike="noStrike" kern="1200" cap="none" spc="0" baseline="0" dirty="0">
              <a:solidFill>
                <a:srgbClr val="FF0000"/>
              </a:solidFill>
              <a:uFillTx/>
              <a:latin typeface="Arial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/>
          <a:srcRect l="1574" r="4384" b="3075"/>
          <a:stretch>
            <a:fillRect/>
          </a:stretch>
        </p:blipFill>
        <p:spPr>
          <a:xfrm>
            <a:off x="2960515" y="1124743"/>
            <a:ext cx="6183484" cy="46792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10"/>
          <p:cNvSpPr/>
          <p:nvPr/>
        </p:nvSpPr>
        <p:spPr>
          <a:xfrm>
            <a:off x="4299551" y="6556176"/>
            <a:ext cx="4625005" cy="33855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 dirty="0">
                <a:solidFill>
                  <a:srgbClr val="262699"/>
                </a:solidFill>
                <a:uFillTx/>
                <a:latin typeface="Arial"/>
              </a:rPr>
              <a:t>Fukuda &amp; </a:t>
            </a:r>
            <a:r>
              <a:rPr lang="sl-SI" sz="1600" b="0" i="0" u="none" strike="noStrike" kern="0" cap="none" spc="0" baseline="0" dirty="0" smtClean="0">
                <a:solidFill>
                  <a:srgbClr val="262699"/>
                </a:solidFill>
                <a:uFillTx/>
                <a:latin typeface="Arial"/>
              </a:rPr>
              <a:t>Ž</a:t>
            </a:r>
            <a:r>
              <a:rPr lang="en-US" sz="1600" b="0" i="0" u="none" strike="noStrike" kern="0" cap="none" spc="0" baseline="0" dirty="0" err="1" smtClean="0">
                <a:solidFill>
                  <a:srgbClr val="262699"/>
                </a:solidFill>
                <a:uFillTx/>
                <a:latin typeface="Arial"/>
              </a:rPr>
              <a:t>umer</a:t>
            </a:r>
            <a:r>
              <a:rPr lang="en-US" sz="1600" b="0" i="0" u="none" strike="noStrike" kern="0" cap="none" spc="0" baseline="0" dirty="0">
                <a:solidFill>
                  <a:srgbClr val="262699"/>
                </a:solidFill>
                <a:uFillTx/>
                <a:latin typeface="Arial"/>
              </a:rPr>
              <a:t>, </a:t>
            </a:r>
            <a:r>
              <a:rPr lang="en-US" sz="1600" b="0" i="1" u="none" strike="noStrike" kern="0" cap="none" spc="0" baseline="0" dirty="0" smtClean="0">
                <a:solidFill>
                  <a:srgbClr val="262699"/>
                </a:solidFill>
                <a:uFillTx/>
                <a:latin typeface="Arial"/>
              </a:rPr>
              <a:t>Nature </a:t>
            </a:r>
            <a:r>
              <a:rPr lang="en-US" sz="1600" b="0" i="1" u="none" strike="noStrike" kern="0" cap="none" spc="0" baseline="0" dirty="0">
                <a:solidFill>
                  <a:srgbClr val="262699"/>
                </a:solidFill>
                <a:uFillTx/>
                <a:latin typeface="Arial"/>
              </a:rPr>
              <a:t>Communications </a:t>
            </a:r>
            <a:r>
              <a:rPr lang="en-US" sz="1600" b="0" i="0" u="none" strike="noStrike" kern="0" cap="none" spc="0" baseline="0" dirty="0">
                <a:solidFill>
                  <a:srgbClr val="262699"/>
                </a:solidFill>
                <a:uFillTx/>
                <a:latin typeface="Arial"/>
              </a:rPr>
              <a:t>2011</a:t>
            </a:r>
            <a:endParaRPr lang="sl-SI" sz="1600" b="0" i="0" u="none" strike="noStrike" kern="0" cap="none" spc="0" baseline="0" dirty="0">
              <a:solidFill>
                <a:srgbClr val="262699"/>
              </a:solidFill>
              <a:uFillTx/>
              <a:latin typeface="Ari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4070" y="1470364"/>
            <a:ext cx="2853010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 err="1" smtClean="0">
                <a:solidFill>
                  <a:srgbClr val="000099"/>
                </a:solidFill>
                <a:uFillTx/>
                <a:latin typeface="Arial"/>
              </a:rPr>
              <a:t>Sk</a:t>
            </a:r>
            <a:r>
              <a:rPr lang="sl-SI" b="0" i="0" u="none" strike="noStrike" kern="1200" cap="none" spc="0" baseline="0" dirty="0" smtClean="0">
                <a:solidFill>
                  <a:srgbClr val="000099"/>
                </a:solidFill>
                <a:uFillTx/>
                <a:latin typeface="Arial"/>
              </a:rPr>
              <a:t>i</a:t>
            </a:r>
            <a:r>
              <a:rPr lang="en-US" b="0" i="0" u="none" strike="noStrike" kern="1200" cap="none" spc="0" baseline="0" dirty="0" err="1" smtClean="0">
                <a:solidFill>
                  <a:srgbClr val="000099"/>
                </a:solidFill>
                <a:uFillTx/>
                <a:latin typeface="Arial"/>
              </a:rPr>
              <a:t>rmion</a:t>
            </a:r>
            <a:r>
              <a:rPr lang="sl-SI" b="0" i="0" u="none" strike="noStrike" kern="1200" cap="none" spc="0" baseline="0" dirty="0" err="1" smtClean="0">
                <a:solidFill>
                  <a:srgbClr val="000099"/>
                </a:solidFill>
                <a:uFillTx/>
                <a:latin typeface="Arial"/>
              </a:rPr>
              <a:t>ska</a:t>
            </a:r>
            <a:r>
              <a:rPr lang="sl-SI" b="0" i="0" u="none" strike="noStrike" kern="1200" cap="none" spc="0" baseline="0" dirty="0" smtClean="0">
                <a:solidFill>
                  <a:srgbClr val="000099"/>
                </a:solidFill>
                <a:uFillTx/>
                <a:latin typeface="Arial"/>
              </a:rPr>
              <a:t> mreža </a:t>
            </a:r>
            <a:r>
              <a:rPr lang="en-US" b="0" i="0" u="none" strike="noStrike" kern="1200" cap="none" spc="0" baseline="0" dirty="0" smtClean="0">
                <a:solidFill>
                  <a:srgbClr val="000099"/>
                </a:solidFill>
                <a:uFillTx/>
                <a:latin typeface="Arial"/>
              </a:rPr>
              <a:t>z</a:t>
            </a:r>
            <a:r>
              <a:rPr lang="sl-SI" b="0" i="0" u="none" strike="noStrike" kern="1200" cap="none" spc="0" baseline="0" dirty="0" smtClean="0">
                <a:solidFill>
                  <a:srgbClr val="000099"/>
                </a:solidFill>
                <a:uFillTx/>
                <a:latin typeface="Arial"/>
              </a:rPr>
              <a:t> </a:t>
            </a:r>
            <a:r>
              <a:rPr lang="en-US" b="0" i="0" u="none" strike="noStrike" kern="1200" cap="none" spc="0" baseline="0" dirty="0" smtClean="0">
                <a:solidFill>
                  <a:srgbClr val="000099"/>
                </a:solidFill>
                <a:uFillTx/>
                <a:latin typeface="Arial"/>
              </a:rPr>
              <a:t>he</a:t>
            </a:r>
            <a:r>
              <a:rPr lang="sl-SI" b="0" i="0" u="none" strike="noStrike" kern="1200" cap="none" spc="0" baseline="0" dirty="0" err="1" smtClean="0">
                <a:solidFill>
                  <a:srgbClr val="000099"/>
                </a:solidFill>
                <a:uFillTx/>
                <a:latin typeface="Arial"/>
              </a:rPr>
              <a:t>ks</a:t>
            </a:r>
            <a:r>
              <a:rPr lang="en-US" b="0" i="0" u="none" strike="noStrike" kern="1200" cap="none" spc="0" baseline="0" dirty="0" err="1" smtClean="0">
                <a:solidFill>
                  <a:srgbClr val="000099"/>
                </a:solidFill>
                <a:uFillTx/>
                <a:latin typeface="Arial"/>
              </a:rPr>
              <a:t>agonal</a:t>
            </a:r>
            <a:r>
              <a:rPr lang="sl-SI" b="0" i="0" u="none" strike="noStrike" kern="1200" cap="none" spc="0" baseline="0" dirty="0" smtClean="0">
                <a:solidFill>
                  <a:srgbClr val="000099"/>
                </a:solidFill>
                <a:uFillTx/>
                <a:latin typeface="Arial"/>
              </a:rPr>
              <a:t>no</a:t>
            </a:r>
            <a:r>
              <a:rPr lang="en-US" b="0" i="0" u="none" strike="noStrike" kern="1200" cap="none" spc="0" baseline="0" dirty="0" smtClean="0">
                <a:solidFill>
                  <a:srgbClr val="000099"/>
                </a:solidFill>
                <a:uFillTx/>
                <a:latin typeface="Arial"/>
              </a:rPr>
              <a:t> s</a:t>
            </a:r>
            <a:r>
              <a:rPr lang="sl-SI" dirty="0">
                <a:solidFill>
                  <a:srgbClr val="000099"/>
                </a:solidFill>
                <a:latin typeface="Arial"/>
              </a:rPr>
              <a:t>i</a:t>
            </a:r>
            <a:r>
              <a:rPr lang="en-US" b="0" i="0" u="none" strike="noStrike" kern="1200" cap="none" spc="0" baseline="0" dirty="0" err="1" smtClean="0">
                <a:solidFill>
                  <a:srgbClr val="000099"/>
                </a:solidFill>
                <a:uFillTx/>
                <a:latin typeface="Arial"/>
              </a:rPr>
              <a:t>metr</a:t>
            </a:r>
            <a:r>
              <a:rPr lang="sl-SI" b="0" i="0" u="none" strike="noStrike" kern="1200" cap="none" spc="0" baseline="0" dirty="0" err="1" smtClean="0">
                <a:solidFill>
                  <a:srgbClr val="000099"/>
                </a:solidFill>
                <a:uFillTx/>
                <a:latin typeface="Arial"/>
              </a:rPr>
              <a:t>ijo</a:t>
            </a:r>
            <a:endParaRPr lang="en-US" b="0" i="0" u="none" strike="noStrike" kern="1200" cap="none" spc="0" baseline="0" dirty="0">
              <a:solidFill>
                <a:srgbClr val="000099"/>
              </a:solidFill>
              <a:uFillTx/>
              <a:latin typeface="Arial"/>
            </a:endParaRPr>
          </a:p>
        </p:txBody>
      </p:sp>
      <p:cxnSp>
        <p:nvCxnSpPr>
          <p:cNvPr id="12" name="Straight Arrow Connector 13"/>
          <p:cNvCxnSpPr/>
          <p:nvPr/>
        </p:nvCxnSpPr>
        <p:spPr>
          <a:xfrm>
            <a:off x="2411757" y="1449013"/>
            <a:ext cx="576063" cy="0"/>
          </a:xfrm>
          <a:prstGeom prst="straightConnector1">
            <a:avLst/>
          </a:prstGeom>
          <a:noFill/>
          <a:ln w="38103">
            <a:solidFill>
              <a:srgbClr val="FF0000"/>
            </a:solidFill>
            <a:prstDash val="solid"/>
            <a:round/>
            <a:tailEnd type="arrow"/>
          </a:ln>
        </p:spPr>
      </p:cxnSp>
      <p:pic>
        <p:nvPicPr>
          <p:cNvPr id="14" name="Picture 1"/>
          <p:cNvPicPr>
            <a:picLocks noChangeAspect="1"/>
          </p:cNvPicPr>
          <p:nvPr/>
        </p:nvPicPr>
        <p:blipFill>
          <a:blip r:embed="rId3"/>
          <a:srcRect l="27148" t="23605" r="35207" b="21358"/>
          <a:stretch>
            <a:fillRect/>
          </a:stretch>
        </p:blipFill>
        <p:spPr>
          <a:xfrm>
            <a:off x="0" y="4725145"/>
            <a:ext cx="2192096" cy="213285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4"/>
          <p:cNvSpPr/>
          <p:nvPr/>
        </p:nvSpPr>
        <p:spPr>
          <a:xfrm>
            <a:off x="2187469" y="5888507"/>
            <a:ext cx="1832233" cy="52322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0" tIns="0" rIns="0" bIns="0" anchor="b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700" b="0" i="0" u="none" strike="noStrike" kern="1200" cap="none" spc="0" baseline="0" dirty="0" err="1" smtClean="0">
                <a:solidFill>
                  <a:srgbClr val="121888"/>
                </a:solidFill>
                <a:uFillTx/>
                <a:latin typeface="Arial"/>
                <a:ea typeface="Helvetica Neue Light"/>
                <a:cs typeface="Helvetica Neue Light"/>
              </a:rPr>
              <a:t>holesterik</a:t>
            </a:r>
            <a:r>
              <a:rPr lang="sl-SI" sz="1700" b="0" i="0" u="none" strike="noStrike" kern="1200" cap="none" spc="0" baseline="0" dirty="0" smtClean="0">
                <a:solidFill>
                  <a:srgbClr val="121888"/>
                </a:solidFill>
                <a:uFillTx/>
                <a:latin typeface="Arial"/>
                <a:ea typeface="Helvetica Neue Light"/>
                <a:cs typeface="Helvetica Neue Light"/>
              </a:rPr>
              <a:t> z ležečo</a:t>
            </a:r>
            <a:endParaRPr lang="sl-SI" sz="1700" b="0" i="0" u="none" strike="noStrike" kern="1200" cap="none" spc="0" baseline="0" dirty="0">
              <a:solidFill>
                <a:srgbClr val="121888"/>
              </a:solidFill>
              <a:uFillTx/>
              <a:latin typeface="Arial"/>
              <a:ea typeface="Helvetica Neue Light"/>
              <a:cs typeface="Helvetica Neue Light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700" b="0" i="0" u="none" strike="noStrike" kern="1200" cap="none" spc="0" baseline="0" dirty="0" smtClean="0">
                <a:solidFill>
                  <a:srgbClr val="121888"/>
                </a:solidFill>
                <a:uFillTx/>
                <a:latin typeface="Arial"/>
                <a:ea typeface="Helvetica Neue Light"/>
                <a:cs typeface="Helvetica Neue Light"/>
              </a:rPr>
              <a:t>osjo zvijanja</a:t>
            </a:r>
            <a:endParaRPr lang="en-US" sz="1700" b="0" i="0" u="none" strike="noStrike" kern="1200" cap="none" spc="0" baseline="0" dirty="0">
              <a:solidFill>
                <a:srgbClr val="121888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1750702" y="498044"/>
            <a:ext cx="5532337" cy="565144"/>
          </a:xfrm>
          <a:prstGeom prst="rect">
            <a:avLst/>
          </a:prstGeom>
          <a:noFill/>
          <a:ln>
            <a:noFill/>
          </a:ln>
        </p:spPr>
        <p:txBody>
          <a:bodyPr vert="horz" wrap="none" lIns="35999" tIns="35999" rIns="35999" bIns="35999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600" b="0" i="0" u="none" strike="noStrike" kern="1200" cap="none" spc="0" baseline="0" dirty="0" smtClean="0">
                <a:solidFill>
                  <a:srgbClr val="262699"/>
                </a:solidFill>
                <a:uFillTx/>
                <a:latin typeface="Arial"/>
              </a:rPr>
              <a:t>STABILNOSTNI DIAGRAM ZA PRAVOKOTNO</a:t>
            </a:r>
            <a:r>
              <a:rPr lang="sl-SI" sz="1600" b="0" i="0" u="none" strike="noStrike" kern="1200" cap="none" spc="0" dirty="0" smtClean="0">
                <a:solidFill>
                  <a:srgbClr val="262699"/>
                </a:solidFill>
                <a:uFillTx/>
                <a:latin typeface="Arial"/>
              </a:rPr>
              <a:t> SIDRANJE</a:t>
            </a:r>
            <a:r>
              <a:rPr lang="sl-SI" sz="1600" b="0" i="0" u="none" strike="noStrike" kern="1200" cap="none" spc="0" baseline="0" dirty="0" smtClean="0">
                <a:solidFill>
                  <a:srgbClr val="262699"/>
                </a:solidFill>
                <a:uFillTx/>
                <a:latin typeface="Arial"/>
              </a:rPr>
              <a:t>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600" b="0" i="0" u="none" strike="noStrike" kern="1200" cap="none" spc="0" baseline="0" dirty="0" smtClean="0">
                <a:solidFill>
                  <a:srgbClr val="262699"/>
                </a:solidFill>
                <a:uFillTx/>
                <a:latin typeface="Arial"/>
              </a:rPr>
              <a:t>TEMPERATURA / DEBELINA PLASTI</a:t>
            </a:r>
            <a:endParaRPr lang="en-US" sz="1600" b="0" i="0" u="none" strike="noStrike" kern="1200" cap="none" spc="0" baseline="0" dirty="0">
              <a:solidFill>
                <a:srgbClr val="262699"/>
              </a:solidFill>
              <a:uFillTx/>
              <a:latin typeface="Arial"/>
            </a:endParaRPr>
          </a:p>
        </p:txBody>
      </p:sp>
      <p:cxnSp>
        <p:nvCxnSpPr>
          <p:cNvPr id="22" name="Straight Arrow Connector 13"/>
          <p:cNvCxnSpPr/>
          <p:nvPr/>
        </p:nvCxnSpPr>
        <p:spPr>
          <a:xfrm flipH="1">
            <a:off x="1979010" y="5888508"/>
            <a:ext cx="651712" cy="0"/>
          </a:xfrm>
          <a:prstGeom prst="straightConnector1">
            <a:avLst/>
          </a:prstGeom>
          <a:noFill/>
          <a:ln w="38103">
            <a:solidFill>
              <a:srgbClr val="FF0000"/>
            </a:solidFill>
            <a:prstDash val="solid"/>
            <a:round/>
            <a:tailEnd type="arrow"/>
          </a:ln>
        </p:spPr>
      </p:cxnSp>
      <p:grpSp>
        <p:nvGrpSpPr>
          <p:cNvPr id="6" name="Group 5"/>
          <p:cNvGrpSpPr/>
          <p:nvPr/>
        </p:nvGrpSpPr>
        <p:grpSpPr>
          <a:xfrm>
            <a:off x="0" y="2178246"/>
            <a:ext cx="2960515" cy="2546898"/>
            <a:chOff x="0" y="2178246"/>
            <a:chExt cx="2960515" cy="2546898"/>
          </a:xfrm>
        </p:grpSpPr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2535780"/>
              <a:ext cx="2960515" cy="218936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" name="Straight Arrow Connector 22"/>
            <p:cNvCxnSpPr/>
            <p:nvPr/>
          </p:nvCxnSpPr>
          <p:spPr>
            <a:xfrm>
              <a:off x="1259632" y="2178246"/>
              <a:ext cx="8432" cy="877938"/>
            </a:xfrm>
            <a:prstGeom prst="straightConnector1">
              <a:avLst/>
            </a:prstGeom>
            <a:noFill/>
            <a:ln w="38103">
              <a:solidFill>
                <a:srgbClr val="FF0000"/>
              </a:solidFill>
              <a:prstDash val="solid"/>
              <a:round/>
              <a:tailEnd type="arrow"/>
            </a:ln>
          </p:spPr>
        </p:cxnSp>
        <p:sp>
          <p:nvSpPr>
            <p:cNvPr id="5" name="Rectangle 4"/>
            <p:cNvSpPr/>
            <p:nvPr/>
          </p:nvSpPr>
          <p:spPr>
            <a:xfrm>
              <a:off x="0" y="2535780"/>
              <a:ext cx="216024" cy="173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cxnSp>
        <p:nvCxnSpPr>
          <p:cNvPr id="15" name="Straight Arrow Connector 15"/>
          <p:cNvCxnSpPr/>
          <p:nvPr/>
        </p:nvCxnSpPr>
        <p:spPr>
          <a:xfrm flipV="1">
            <a:off x="938049" y="4257092"/>
            <a:ext cx="1" cy="936104"/>
          </a:xfrm>
          <a:prstGeom prst="straightConnector1">
            <a:avLst/>
          </a:prstGeom>
          <a:noFill/>
          <a:ln w="38103">
            <a:solidFill>
              <a:srgbClr val="FF0000"/>
            </a:solidFill>
            <a:prstDash val="solid"/>
            <a:round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184050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618" y="105211"/>
            <a:ext cx="7772400" cy="658813"/>
          </a:xfrm>
        </p:spPr>
        <p:txBody>
          <a:bodyPr/>
          <a:lstStyle/>
          <a:p>
            <a:r>
              <a:rPr lang="en-US" dirty="0" smtClean="0"/>
              <a:t>SK</a:t>
            </a:r>
            <a:r>
              <a:rPr lang="sl-SI" dirty="0" smtClean="0"/>
              <a:t>I</a:t>
            </a:r>
            <a:r>
              <a:rPr lang="en-US" dirty="0" smtClean="0"/>
              <a:t>RMION</a:t>
            </a:r>
            <a:r>
              <a:rPr lang="sl-SI" dirty="0"/>
              <a:t>I</a:t>
            </a:r>
            <a:r>
              <a:rPr lang="en-US" dirty="0" smtClean="0"/>
              <a:t> </a:t>
            </a:r>
            <a:r>
              <a:rPr lang="sl-SI" dirty="0" smtClean="0"/>
              <a:t>V OGRAJENI MODRI FAZI II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364" y="5729759"/>
            <a:ext cx="6019524" cy="1128241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Direktorsko polje (bela) in površina defektov (rdeča)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</a:t>
            </a:r>
            <a:endParaRPr lang="sl-SI" dirty="0" smtClean="0"/>
          </a:p>
          <a:p>
            <a:pPr marL="0" indent="0">
              <a:buNone/>
            </a:pPr>
            <a:r>
              <a:rPr lang="en-US" dirty="0" smtClean="0"/>
              <a:t>Fukuda &amp; </a:t>
            </a:r>
            <a:r>
              <a:rPr lang="sl-SI" dirty="0" smtClean="0"/>
              <a:t>Ž</a:t>
            </a:r>
            <a:r>
              <a:rPr lang="en-US" dirty="0" err="1" smtClean="0"/>
              <a:t>umer</a:t>
            </a:r>
            <a:r>
              <a:rPr lang="en-US" dirty="0" smtClean="0"/>
              <a:t>,  </a:t>
            </a:r>
            <a:r>
              <a:rPr lang="en-US" i="1" dirty="0" smtClean="0">
                <a:solidFill>
                  <a:srgbClr val="FF0000"/>
                </a:solidFill>
              </a:rPr>
              <a:t>Nature Communications </a:t>
            </a:r>
            <a:r>
              <a:rPr lang="en-US" dirty="0" smtClean="0">
                <a:solidFill>
                  <a:srgbClr val="FF0000"/>
                </a:solidFill>
              </a:rPr>
              <a:t>2011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10048" y="6597650"/>
            <a:ext cx="358775" cy="2603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2D0E326-DDA4-42F5-A337-66A0F1486A3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48094" y="1016896"/>
            <a:ext cx="6197475" cy="4563858"/>
            <a:chOff x="148094" y="1016896"/>
            <a:chExt cx="6197475" cy="4563858"/>
          </a:xfrm>
        </p:grpSpPr>
        <p:pic>
          <p:nvPicPr>
            <p:cNvPr id="9218" name="Picture 2" descr="C:\Users\Zumer\Documents\Fig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000" contrast="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9" t="2834" r="39233" b="7101"/>
            <a:stretch/>
          </p:blipFill>
          <p:spPr bwMode="auto">
            <a:xfrm>
              <a:off x="148094" y="1016896"/>
              <a:ext cx="5098609" cy="4563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832650"/>
              <a:ext cx="1485537" cy="1524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860032" y="3326423"/>
              <a:ext cx="14855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l-SI" dirty="0">
                  <a:solidFill>
                    <a:srgbClr val="262699"/>
                  </a:solidFill>
                  <a:latin typeface="Symbol" pitchFamily="18" charset="2"/>
                  <a:ea typeface="Helvetica Neue Light"/>
                  <a:cs typeface="Helvetica Neue Light"/>
                </a:rPr>
                <a:t>p</a:t>
              </a:r>
              <a:r>
                <a:rPr lang="sl-SI" sz="1600" dirty="0">
                  <a:solidFill>
                    <a:srgbClr val="262699"/>
                  </a:solidFill>
                  <a:latin typeface="Arial"/>
                  <a:ea typeface="Helvetica Neue Light"/>
                  <a:cs typeface="Helvetica Neue Light"/>
                </a:rPr>
                <a:t>/2 </a:t>
              </a:r>
              <a:r>
                <a:rPr lang="sl-SI" sz="1600" dirty="0" err="1">
                  <a:solidFill>
                    <a:srgbClr val="262699"/>
                  </a:solidFill>
                  <a:latin typeface="Arial"/>
                  <a:ea typeface="Helvetica Neue Light"/>
                  <a:cs typeface="Helvetica Neue Light"/>
                </a:rPr>
                <a:t>skirmion</a:t>
              </a:r>
              <a:r>
                <a:rPr lang="sl-SI" sz="1600" dirty="0">
                  <a:solidFill>
                    <a:srgbClr val="262699"/>
                  </a:solidFill>
                  <a:latin typeface="Arial"/>
                  <a:ea typeface="Helvetica Neue Light"/>
                  <a:cs typeface="Helvetica Neue Light"/>
                </a:rPr>
                <a:t> </a:t>
              </a:r>
            </a:p>
          </p:txBody>
        </p:sp>
      </p:grpSp>
      <p:grpSp>
        <p:nvGrpSpPr>
          <p:cNvPr id="9216" name="Group 9215"/>
          <p:cNvGrpSpPr/>
          <p:nvPr/>
        </p:nvGrpSpPr>
        <p:grpSpPr>
          <a:xfrm>
            <a:off x="7045470" y="771877"/>
            <a:ext cx="1977299" cy="5847755"/>
            <a:chOff x="7045470" y="771877"/>
            <a:chExt cx="1977299" cy="5847755"/>
          </a:xfrm>
        </p:grpSpPr>
        <p:sp>
          <p:nvSpPr>
            <p:cNvPr id="15" name="Rectangle 405"/>
            <p:cNvSpPr/>
            <p:nvPr/>
          </p:nvSpPr>
          <p:spPr>
            <a:xfrm>
              <a:off x="7045470" y="771877"/>
              <a:ext cx="1944892" cy="5847755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olid"/>
            </a:ln>
          </p:spPr>
          <p:txBody>
            <a:bodyPr vert="horz" wrap="square" lIns="0" tIns="0" rIns="0" bIns="0" anchor="b" anchorCtr="0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l-SI" sz="1600" b="0" i="0" u="none" strike="noStrike" kern="1200" cap="none" spc="0" baseline="0" dirty="0" smtClean="0">
                  <a:solidFill>
                    <a:srgbClr val="262699"/>
                  </a:solidFill>
                  <a:uFillTx/>
                  <a:latin typeface="Arial"/>
                  <a:ea typeface="Helvetica Neue Light"/>
                  <a:cs typeface="Helvetica Neue Light"/>
                </a:rPr>
                <a:t>KIRALNI MAGNETI</a:t>
              </a:r>
              <a:endParaRPr lang="sl-SI" b="0" i="0" u="none" strike="noStrike" kern="1200" cap="none" spc="0" baseline="0" dirty="0" smtClean="0">
                <a:solidFill>
                  <a:srgbClr val="262699"/>
                </a:solidFill>
                <a:uFillTx/>
                <a:latin typeface="Symbol" pitchFamily="18" charset="2"/>
                <a:ea typeface="Helvetica Neue Light"/>
                <a:cs typeface="Helvetica Neue Light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dirty="0" smtClean="0">
                <a:solidFill>
                  <a:srgbClr val="121888"/>
                </a:solidFill>
                <a:latin typeface="Symbol" pitchFamily="18" charset="2"/>
                <a:ea typeface="Helvetica Neue Light"/>
                <a:cs typeface="Helvetica Neue Light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b="0" i="0" u="none" strike="noStrike" kern="1200" cap="none" spc="0" baseline="0" dirty="0" smtClean="0">
                <a:solidFill>
                  <a:srgbClr val="121888"/>
                </a:solidFill>
                <a:uFillTx/>
                <a:latin typeface="Symbol" pitchFamily="18" charset="2"/>
                <a:ea typeface="Helvetica Neue Light"/>
                <a:cs typeface="Helvetica Neue Light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dirty="0">
                <a:solidFill>
                  <a:srgbClr val="121888"/>
                </a:solidFill>
                <a:latin typeface="Symbol" pitchFamily="18" charset="2"/>
                <a:ea typeface="Helvetica Neue Light"/>
                <a:cs typeface="Helvetica Neue Light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b="0" i="0" u="none" strike="noStrike" kern="1200" cap="none" spc="0" baseline="0" dirty="0" smtClean="0">
                <a:solidFill>
                  <a:srgbClr val="121888"/>
                </a:solidFill>
                <a:uFillTx/>
                <a:latin typeface="Symbol" pitchFamily="18" charset="2"/>
                <a:ea typeface="Helvetica Neue Light"/>
                <a:cs typeface="Helvetica Neue Light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dirty="0">
                <a:solidFill>
                  <a:srgbClr val="121888"/>
                </a:solidFill>
                <a:latin typeface="Symbol" pitchFamily="18" charset="2"/>
                <a:ea typeface="Helvetica Neue Light"/>
                <a:cs typeface="Helvetica Neue Light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b="0" i="0" u="none" strike="noStrike" kern="1200" cap="none" spc="0" baseline="0" dirty="0" smtClean="0">
                <a:solidFill>
                  <a:srgbClr val="121888"/>
                </a:solidFill>
                <a:uFillTx/>
                <a:latin typeface="Symbol" pitchFamily="18" charset="2"/>
                <a:ea typeface="Helvetica Neue Light"/>
                <a:cs typeface="Helvetica Neue Light"/>
              </a:endParaRPr>
            </a:p>
            <a:p>
              <a:pPr marR="0" lvl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l-SI" sz="2000" b="0" i="0" u="none" strike="noStrike" kern="1200" cap="none" spc="0" baseline="0" dirty="0" smtClean="0">
                  <a:solidFill>
                    <a:srgbClr val="121888"/>
                  </a:solidFill>
                  <a:uFillTx/>
                  <a:latin typeface="Symbol" pitchFamily="18" charset="2"/>
                  <a:ea typeface="Helvetica Neue Light"/>
                  <a:cs typeface="Helvetica Neue Light"/>
                </a:rPr>
                <a:t>p</a:t>
              </a:r>
              <a:r>
                <a:rPr lang="sl-SI" sz="1600" b="0" i="0" u="none" strike="noStrike" kern="1200" cap="none" spc="0" baseline="0" dirty="0" smtClean="0">
                  <a:solidFill>
                    <a:srgbClr val="121888"/>
                  </a:solidFill>
                  <a:uFillTx/>
                  <a:latin typeface="Arial"/>
                  <a:ea typeface="Helvetica Neue Light"/>
                  <a:cs typeface="Helvetica Neue Light"/>
                </a:rPr>
                <a:t>-</a:t>
              </a:r>
              <a:r>
                <a:rPr lang="sl-SI" sz="1600" b="0" i="0" u="none" strike="noStrike" kern="1200" cap="none" spc="0" baseline="0" dirty="0" err="1" smtClean="0">
                  <a:solidFill>
                    <a:srgbClr val="121888"/>
                  </a:solidFill>
                  <a:uFillTx/>
                  <a:latin typeface="Arial"/>
                  <a:ea typeface="Helvetica Neue Light"/>
                  <a:cs typeface="Helvetica Neue Light"/>
                </a:rPr>
                <a:t>skirmion</a:t>
              </a:r>
              <a:r>
                <a:rPr lang="sl-SI" sz="1600" b="0" i="0" u="none" strike="noStrike" kern="1200" cap="none" spc="0" baseline="0" dirty="0" smtClean="0">
                  <a:solidFill>
                    <a:srgbClr val="121888"/>
                  </a:solidFill>
                  <a:uFillTx/>
                  <a:latin typeface="Arial"/>
                  <a:ea typeface="Helvetica Neue Light"/>
                  <a:cs typeface="Helvetica Neue Light"/>
                </a:rPr>
                <a:t> </a:t>
              </a:r>
            </a:p>
            <a:p>
              <a:pPr marR="0" lvl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600" b="0" i="0" u="none" strike="noStrike" kern="1200" cap="none" spc="0" baseline="0" dirty="0" smtClean="0">
                <a:solidFill>
                  <a:srgbClr val="121888"/>
                </a:solidFill>
                <a:uFillTx/>
                <a:latin typeface="Arial"/>
                <a:ea typeface="Helvetica Neue Light"/>
                <a:cs typeface="Helvetica Neue Light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l-SI" sz="1600" b="0" i="0" u="none" strike="noStrike" kern="1200" cap="none" spc="0" baseline="0" dirty="0" err="1" smtClean="0">
                  <a:solidFill>
                    <a:srgbClr val="121888"/>
                  </a:solidFill>
                  <a:uFillTx/>
                  <a:latin typeface="Arial"/>
                  <a:ea typeface="Helvetica Neue Light"/>
                  <a:cs typeface="Helvetica Neue Light"/>
                </a:rPr>
                <a:t>heksagonalna</a:t>
              </a:r>
              <a:r>
                <a:rPr lang="sl-SI" sz="1600" b="0" i="0" u="none" strike="noStrike" kern="1200" cap="none" spc="0" dirty="0" smtClean="0">
                  <a:solidFill>
                    <a:srgbClr val="121888"/>
                  </a:solidFill>
                  <a:uFillTx/>
                  <a:latin typeface="Arial"/>
                  <a:ea typeface="Helvetica Neue Light"/>
                  <a:cs typeface="Helvetica Neue Light"/>
                </a:rPr>
                <a:t> mreža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600" baseline="0" dirty="0">
                <a:solidFill>
                  <a:srgbClr val="121888"/>
                </a:solidFill>
                <a:latin typeface="Arial"/>
                <a:ea typeface="Helvetica Neue Light"/>
                <a:cs typeface="Helvetica Neue Light"/>
              </a:endParaRPr>
            </a:p>
            <a:p>
              <a:pPr lvl="0"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l-SI" sz="2400" kern="0" dirty="0" smtClean="0">
                  <a:solidFill>
                    <a:srgbClr val="121888"/>
                  </a:solidFill>
                  <a:latin typeface="Symbol" pitchFamily="18" charset="2"/>
                  <a:ea typeface="Helvetica Neue Light"/>
                  <a:cs typeface="Helvetica Neue Light"/>
                </a:rPr>
                <a:t>p</a:t>
              </a:r>
              <a:r>
                <a:rPr lang="sl-SI" sz="1600" kern="0" dirty="0" smtClean="0">
                  <a:solidFill>
                    <a:srgbClr val="121888"/>
                  </a:solidFill>
                  <a:latin typeface="Arial"/>
                  <a:ea typeface="Helvetica Neue Light"/>
                  <a:cs typeface="Helvetica Neue Light"/>
                </a:rPr>
                <a:t>/2 </a:t>
              </a:r>
              <a:r>
                <a:rPr lang="sl-SI" sz="1600" kern="0" dirty="0" err="1">
                  <a:solidFill>
                    <a:srgbClr val="121888"/>
                  </a:solidFill>
                  <a:latin typeface="Arial"/>
                  <a:ea typeface="Helvetica Neue Light"/>
                  <a:cs typeface="Helvetica Neue Light"/>
                </a:rPr>
                <a:t>skirmion</a:t>
              </a:r>
              <a:r>
                <a:rPr lang="sl-SI" sz="1600" kern="0" dirty="0">
                  <a:solidFill>
                    <a:srgbClr val="121888"/>
                  </a:solidFill>
                  <a:latin typeface="Arial"/>
                  <a:ea typeface="Helvetica Neue Light"/>
                  <a:cs typeface="Helvetica Neue Light"/>
                </a:rPr>
                <a:t> 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l-SI" sz="1600" b="0" i="0" u="none" strike="noStrike" kern="1200" cap="none" spc="0" baseline="0" dirty="0" smtClean="0">
                  <a:solidFill>
                    <a:srgbClr val="121888"/>
                  </a:solidFill>
                  <a:uFillTx/>
                  <a:latin typeface="Arial"/>
                  <a:ea typeface="Helvetica Neue Light"/>
                  <a:cs typeface="Helvetica Neue Light"/>
                </a:rPr>
                <a:t>kvadratna</a:t>
              </a:r>
              <a:r>
                <a:rPr lang="sl-SI" sz="1600" b="0" i="0" u="none" strike="noStrike" kern="1200" cap="none" spc="0" dirty="0" smtClean="0">
                  <a:solidFill>
                    <a:srgbClr val="121888"/>
                  </a:solidFill>
                  <a:uFillTx/>
                  <a:latin typeface="Arial"/>
                  <a:ea typeface="Helvetica Neue Light"/>
                  <a:cs typeface="Helvetica Neue Light"/>
                </a:rPr>
                <a:t> mreža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600" baseline="0" dirty="0" smtClean="0">
                <a:solidFill>
                  <a:srgbClr val="121888"/>
                </a:solidFill>
                <a:latin typeface="Arial"/>
                <a:ea typeface="Helvetica Neue Light"/>
                <a:cs typeface="Helvetica Neue Light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600" baseline="0" dirty="0">
                <a:solidFill>
                  <a:srgbClr val="121888"/>
                </a:solidFill>
                <a:latin typeface="Arial"/>
                <a:ea typeface="Helvetica Neue Light"/>
                <a:cs typeface="Helvetica Neue Light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600" b="0" i="0" u="none" strike="noStrike" kern="1200" cap="none" spc="0" dirty="0" smtClean="0">
                <a:solidFill>
                  <a:srgbClr val="121888"/>
                </a:solidFill>
                <a:uFillTx/>
                <a:latin typeface="Arial"/>
                <a:ea typeface="Helvetica Neue Light"/>
                <a:cs typeface="Helvetica Neue Light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600" dirty="0">
                <a:solidFill>
                  <a:srgbClr val="121888"/>
                </a:solidFill>
                <a:latin typeface="Arial"/>
                <a:ea typeface="Helvetica Neue Light"/>
                <a:cs typeface="Helvetica Neue Light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600" b="0" i="0" u="none" strike="noStrike" kern="1200" cap="none" spc="0" dirty="0" smtClean="0">
                <a:solidFill>
                  <a:srgbClr val="121888"/>
                </a:solidFill>
                <a:uFillTx/>
                <a:latin typeface="Arial"/>
                <a:ea typeface="Helvetica Neue Light"/>
                <a:cs typeface="Helvetica Neue Light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600" b="0" i="0" u="none" strike="noStrike" kern="1200" cap="none" spc="0" dirty="0" smtClean="0">
                <a:solidFill>
                  <a:srgbClr val="121888"/>
                </a:solidFill>
                <a:uFillTx/>
                <a:latin typeface="Arial"/>
                <a:ea typeface="Helvetica Neue Light"/>
                <a:cs typeface="Helvetica Neue Light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600" baseline="0" dirty="0">
                <a:solidFill>
                  <a:srgbClr val="121888"/>
                </a:solidFill>
                <a:latin typeface="Arial"/>
                <a:ea typeface="Helvetica Neue Light"/>
                <a:cs typeface="Helvetica Neue Light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600" b="0" i="0" u="none" strike="noStrike" kern="1200" cap="none" spc="0" dirty="0" smtClean="0">
                <a:solidFill>
                  <a:srgbClr val="121888"/>
                </a:solidFill>
                <a:uFillTx/>
                <a:latin typeface="Arial"/>
                <a:ea typeface="Helvetica Neue Light"/>
                <a:cs typeface="Helvetica Neue Light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b="0" i="0" u="none" strike="noStrike" kern="1200" cap="none" spc="0" baseline="0" dirty="0">
                <a:solidFill>
                  <a:srgbClr val="121888"/>
                </a:solidFill>
                <a:uFillTx/>
                <a:latin typeface="Arial"/>
                <a:ea typeface="Helvetica Neue Light"/>
                <a:cs typeface="Helvetica Neue Light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5470" y="1220981"/>
              <a:ext cx="1944892" cy="1872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0" name="Group 397"/>
            <p:cNvGrpSpPr/>
            <p:nvPr/>
          </p:nvGrpSpPr>
          <p:grpSpPr>
            <a:xfrm>
              <a:off x="7211901" y="4718045"/>
              <a:ext cx="1730959" cy="1681663"/>
              <a:chOff x="2406307" y="4673572"/>
              <a:chExt cx="1730959" cy="1681663"/>
            </a:xfrm>
          </p:grpSpPr>
          <p:grpSp>
            <p:nvGrpSpPr>
              <p:cNvPr id="21" name="Group 306"/>
              <p:cNvGrpSpPr/>
              <p:nvPr/>
            </p:nvGrpSpPr>
            <p:grpSpPr>
              <a:xfrm>
                <a:off x="2406307" y="4673572"/>
                <a:ext cx="806016" cy="786539"/>
                <a:chOff x="2406307" y="4673572"/>
                <a:chExt cx="806016" cy="786539"/>
              </a:xfrm>
            </p:grpSpPr>
            <p:sp>
              <p:nvSpPr>
                <p:cNvPr id="112" name="Oval 277"/>
                <p:cNvSpPr/>
                <p:nvPr/>
              </p:nvSpPr>
              <p:spPr>
                <a:xfrm rot="10800009" flipH="1">
                  <a:off x="2771875" y="5033863"/>
                  <a:ext cx="73408" cy="71039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val f7"/>
                    <a:gd name="f15" fmla="+- 2700000 f2 0"/>
                    <a:gd name="f16" fmla="*/ f9 f1 1"/>
                    <a:gd name="f17" fmla="*/ f10 f1 1"/>
                    <a:gd name="f18" fmla="?: f11 f4 1"/>
                    <a:gd name="f19" fmla="?: f12 f5 1"/>
                    <a:gd name="f20" fmla="?: f13 f6 1"/>
                    <a:gd name="f21" fmla="*/ f15 f8 1"/>
                    <a:gd name="f22" fmla="*/ f16 1 f3"/>
                    <a:gd name="f23" fmla="*/ f17 1 f3"/>
                    <a:gd name="f24" fmla="*/ f18 1 21600"/>
                    <a:gd name="f25" fmla="*/ f19 1 21600"/>
                    <a:gd name="f26" fmla="*/ 21600 f18 1"/>
                    <a:gd name="f27" fmla="*/ 21600 f19 1"/>
                    <a:gd name="f28" fmla="*/ f21 1 f1"/>
                    <a:gd name="f29" fmla="+- f22 0 f2"/>
                    <a:gd name="f30" fmla="+- f23 0 f2"/>
                    <a:gd name="f31" fmla="min f25 f24"/>
                    <a:gd name="f32" fmla="*/ f26 1 f20"/>
                    <a:gd name="f33" fmla="*/ f27 1 f20"/>
                    <a:gd name="f34" fmla="+- 0 0 f28"/>
                    <a:gd name="f35" fmla="val f32"/>
                    <a:gd name="f36" fmla="val f33"/>
                    <a:gd name="f37" fmla="+- 0 0 f34"/>
                    <a:gd name="f38" fmla="*/ f14 f31 1"/>
                    <a:gd name="f39" fmla="+- f36 0 f14"/>
                    <a:gd name="f40" fmla="+- f35 0 f14"/>
                    <a:gd name="f41" fmla="*/ f37 f1 1"/>
                    <a:gd name="f42" fmla="*/ f39 1 2"/>
                    <a:gd name="f43" fmla="*/ f40 1 2"/>
                    <a:gd name="f44" fmla="*/ f41 1 f8"/>
                    <a:gd name="f45" fmla="+- f14 f42 0"/>
                    <a:gd name="f46" fmla="+- f14 f43 0"/>
                    <a:gd name="f47" fmla="+- f44 0 f2"/>
                    <a:gd name="f48" fmla="*/ f43 f31 1"/>
                    <a:gd name="f49" fmla="*/ f42 f31 1"/>
                    <a:gd name="f50" fmla="cos 1 f47"/>
                    <a:gd name="f51" fmla="sin 1 f47"/>
                    <a:gd name="f52" fmla="*/ f45 f31 1"/>
                    <a:gd name="f53" fmla="+- 0 0 f50"/>
                    <a:gd name="f54" fmla="+- 0 0 f51"/>
                    <a:gd name="f55" fmla="+- 0 0 f53"/>
                    <a:gd name="f56" fmla="+- 0 0 f54"/>
                    <a:gd name="f57" fmla="*/ f55 f43 1"/>
                    <a:gd name="f58" fmla="*/ f56 f42 1"/>
                    <a:gd name="f59" fmla="+- f46 0 f57"/>
                    <a:gd name="f60" fmla="+- f46 f57 0"/>
                    <a:gd name="f61" fmla="+- f45 0 f58"/>
                    <a:gd name="f62" fmla="+- f45 f58 0"/>
                    <a:gd name="f63" fmla="*/ f59 f31 1"/>
                    <a:gd name="f64" fmla="*/ f61 f31 1"/>
                    <a:gd name="f65" fmla="*/ f60 f31 1"/>
                    <a:gd name="f66" fmla="*/ f62 f3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63" y="f64"/>
                    </a:cxn>
                    <a:cxn ang="f30">
                      <a:pos x="f63" y="f66"/>
                    </a:cxn>
                    <a:cxn ang="f30">
                      <a:pos x="f65" y="f66"/>
                    </a:cxn>
                    <a:cxn ang="f29">
                      <a:pos x="f65" y="f64"/>
                    </a:cxn>
                  </a:cxnLst>
                  <a:rect l="f63" t="f64" r="f65" b="f66"/>
                  <a:pathLst>
                    <a:path>
                      <a:moveTo>
                        <a:pt x="f38" y="f52"/>
                      </a:moveTo>
                      <a:arcTo wR="f48" hR="f49" stAng="f1" swAng="f0"/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  <a:prstDash val="solid"/>
                </a:ln>
              </p:spPr>
              <p:txBody>
                <a:bodyPr vert="horz" wrap="square" lIns="0" tIns="0" rIns="0" bIns="0" anchor="t" anchorCtr="0" compatLnSpc="1"/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sl-SI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grpSp>
              <p:nvGrpSpPr>
                <p:cNvPr id="113" name="Group 284"/>
                <p:cNvGrpSpPr/>
                <p:nvPr/>
              </p:nvGrpSpPr>
              <p:grpSpPr>
                <a:xfrm>
                  <a:off x="2406307" y="4958544"/>
                  <a:ext cx="806016" cy="224503"/>
                  <a:chOff x="2406307" y="4958544"/>
                  <a:chExt cx="806016" cy="224503"/>
                </a:xfrm>
              </p:grpSpPr>
              <p:grpSp>
                <p:nvGrpSpPr>
                  <p:cNvPr id="135" name="Group 280"/>
                  <p:cNvGrpSpPr/>
                  <p:nvPr/>
                </p:nvGrpSpPr>
                <p:grpSpPr>
                  <a:xfrm>
                    <a:off x="2406307" y="4958553"/>
                    <a:ext cx="182048" cy="224494"/>
                    <a:chOff x="2406307" y="4958553"/>
                    <a:chExt cx="182048" cy="224494"/>
                  </a:xfrm>
                </p:grpSpPr>
                <p:sp>
                  <p:nvSpPr>
                    <p:cNvPr id="139" name="Line 278"/>
                    <p:cNvSpPr/>
                    <p:nvPr/>
                  </p:nvSpPr>
                  <p:spPr>
                    <a:xfrm flipH="1">
                      <a:off x="2406307" y="4958553"/>
                      <a:ext cx="0" cy="22449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40" name="Line 279"/>
                    <p:cNvSpPr/>
                    <p:nvPr/>
                  </p:nvSpPr>
                  <p:spPr>
                    <a:xfrm flipH="1">
                      <a:off x="2588355" y="5002600"/>
                      <a:ext cx="0" cy="142088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  <p:grpSp>
                <p:nvGrpSpPr>
                  <p:cNvPr id="136" name="Group 283"/>
                  <p:cNvGrpSpPr/>
                  <p:nvPr/>
                </p:nvGrpSpPr>
                <p:grpSpPr>
                  <a:xfrm>
                    <a:off x="3028803" y="4958544"/>
                    <a:ext cx="183520" cy="224494"/>
                    <a:chOff x="3028803" y="4958544"/>
                    <a:chExt cx="183520" cy="224494"/>
                  </a:xfrm>
                </p:grpSpPr>
                <p:sp>
                  <p:nvSpPr>
                    <p:cNvPr id="137" name="Line 281"/>
                    <p:cNvSpPr/>
                    <p:nvPr/>
                  </p:nvSpPr>
                  <p:spPr>
                    <a:xfrm rot="10800009" flipH="1">
                      <a:off x="3212323" y="4958544"/>
                      <a:ext cx="0" cy="22449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38" name="Line 282"/>
                    <p:cNvSpPr/>
                    <p:nvPr/>
                  </p:nvSpPr>
                  <p:spPr>
                    <a:xfrm rot="10800009" flipH="1">
                      <a:off x="3028803" y="4996903"/>
                      <a:ext cx="0" cy="142088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114" name="Group 291"/>
                <p:cNvGrpSpPr/>
                <p:nvPr/>
              </p:nvGrpSpPr>
              <p:grpSpPr>
                <a:xfrm>
                  <a:off x="2533295" y="4679522"/>
                  <a:ext cx="666564" cy="666559"/>
                  <a:chOff x="2533295" y="4679522"/>
                  <a:chExt cx="666564" cy="666559"/>
                </a:xfrm>
              </p:grpSpPr>
              <p:grpSp>
                <p:nvGrpSpPr>
                  <p:cNvPr id="129" name="Group 287"/>
                  <p:cNvGrpSpPr/>
                  <p:nvPr/>
                </p:nvGrpSpPr>
                <p:grpSpPr>
                  <a:xfrm>
                    <a:off x="2888178" y="5219651"/>
                    <a:ext cx="311681" cy="126430"/>
                    <a:chOff x="2888178" y="5219651"/>
                    <a:chExt cx="311681" cy="126430"/>
                  </a:xfrm>
                </p:grpSpPr>
                <p:sp>
                  <p:nvSpPr>
                    <p:cNvPr id="133" name="Line 285"/>
                    <p:cNvSpPr/>
                    <p:nvPr/>
                  </p:nvSpPr>
                  <p:spPr>
                    <a:xfrm rot="13500015" flipH="1">
                      <a:off x="3083872" y="5230094"/>
                      <a:ext cx="0" cy="23197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34" name="Line 286"/>
                    <p:cNvSpPr/>
                    <p:nvPr/>
                  </p:nvSpPr>
                  <p:spPr>
                    <a:xfrm rot="13500015" flipH="1">
                      <a:off x="2961586" y="5146243"/>
                      <a:ext cx="0" cy="146816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  <p:grpSp>
                <p:nvGrpSpPr>
                  <p:cNvPr id="130" name="Group 290"/>
                  <p:cNvGrpSpPr/>
                  <p:nvPr/>
                </p:nvGrpSpPr>
                <p:grpSpPr>
                  <a:xfrm>
                    <a:off x="2533295" y="4679522"/>
                    <a:ext cx="123283" cy="316832"/>
                    <a:chOff x="2533295" y="4679522"/>
                    <a:chExt cx="123283" cy="316832"/>
                  </a:xfrm>
                </p:grpSpPr>
                <p:sp>
                  <p:nvSpPr>
                    <p:cNvPr id="131" name="Line 288"/>
                    <p:cNvSpPr/>
                    <p:nvPr/>
                  </p:nvSpPr>
                  <p:spPr>
                    <a:xfrm rot="2699990" flipH="1">
                      <a:off x="2533295" y="4679522"/>
                      <a:ext cx="0" cy="23197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32" name="Line 289"/>
                    <p:cNvSpPr/>
                    <p:nvPr/>
                  </p:nvSpPr>
                  <p:spPr>
                    <a:xfrm rot="2699990" flipH="1">
                      <a:off x="2656578" y="4849538"/>
                      <a:ext cx="0" cy="146816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115" name="Group 298"/>
                <p:cNvGrpSpPr/>
                <p:nvPr/>
              </p:nvGrpSpPr>
              <p:grpSpPr>
                <a:xfrm>
                  <a:off x="2412104" y="4673572"/>
                  <a:ext cx="682175" cy="682199"/>
                  <a:chOff x="2412104" y="4673572"/>
                  <a:chExt cx="682175" cy="682199"/>
                </a:xfrm>
              </p:grpSpPr>
              <p:grpSp>
                <p:nvGrpSpPr>
                  <p:cNvPr id="123" name="Group 294"/>
                  <p:cNvGrpSpPr/>
                  <p:nvPr/>
                </p:nvGrpSpPr>
                <p:grpSpPr>
                  <a:xfrm>
                    <a:off x="2412104" y="5229055"/>
                    <a:ext cx="314023" cy="126716"/>
                    <a:chOff x="2412104" y="5229055"/>
                    <a:chExt cx="314023" cy="126716"/>
                  </a:xfrm>
                </p:grpSpPr>
                <p:sp>
                  <p:nvSpPr>
                    <p:cNvPr id="127" name="Line 292"/>
                    <p:cNvSpPr/>
                    <p:nvPr/>
                  </p:nvSpPr>
                  <p:spPr>
                    <a:xfrm rot="18899994" flipH="1">
                      <a:off x="2524351" y="5243524"/>
                      <a:ext cx="0" cy="22449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28" name="Line 293"/>
                    <p:cNvSpPr/>
                    <p:nvPr/>
                  </p:nvSpPr>
                  <p:spPr>
                    <a:xfrm rot="18899994" flipH="1">
                      <a:off x="2655083" y="5158011"/>
                      <a:ext cx="0" cy="142088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  <p:grpSp>
                <p:nvGrpSpPr>
                  <p:cNvPr id="124" name="Group 297"/>
                  <p:cNvGrpSpPr/>
                  <p:nvPr/>
                </p:nvGrpSpPr>
                <p:grpSpPr>
                  <a:xfrm>
                    <a:off x="2962505" y="4673572"/>
                    <a:ext cx="131774" cy="311051"/>
                    <a:chOff x="2962505" y="4673572"/>
                    <a:chExt cx="131774" cy="311051"/>
                  </a:xfrm>
                </p:grpSpPr>
                <p:sp>
                  <p:nvSpPr>
                    <p:cNvPr id="125" name="Line 295"/>
                    <p:cNvSpPr/>
                    <p:nvPr/>
                  </p:nvSpPr>
                  <p:spPr>
                    <a:xfrm rot="8100003" flipH="1">
                      <a:off x="3094279" y="4673572"/>
                      <a:ext cx="0" cy="22449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26" name="Line 296"/>
                    <p:cNvSpPr/>
                    <p:nvPr/>
                  </p:nvSpPr>
                  <p:spPr>
                    <a:xfrm rot="8100003" flipH="1">
                      <a:off x="2962505" y="4842535"/>
                      <a:ext cx="0" cy="142088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116" name="Group 305"/>
                <p:cNvGrpSpPr/>
                <p:nvPr/>
              </p:nvGrpSpPr>
              <p:grpSpPr>
                <a:xfrm>
                  <a:off x="2692587" y="4681481"/>
                  <a:ext cx="231984" cy="778630"/>
                  <a:chOff x="2692587" y="4681481"/>
                  <a:chExt cx="231984" cy="778630"/>
                </a:xfrm>
              </p:grpSpPr>
              <p:grpSp>
                <p:nvGrpSpPr>
                  <p:cNvPr id="117" name="Group 301"/>
                  <p:cNvGrpSpPr/>
                  <p:nvPr/>
                </p:nvGrpSpPr>
                <p:grpSpPr>
                  <a:xfrm>
                    <a:off x="2692597" y="5284244"/>
                    <a:ext cx="231974" cy="175867"/>
                    <a:chOff x="2692597" y="5284244"/>
                    <a:chExt cx="231974" cy="175867"/>
                  </a:xfrm>
                </p:grpSpPr>
                <p:sp>
                  <p:nvSpPr>
                    <p:cNvPr id="121" name="Line 299"/>
                    <p:cNvSpPr/>
                    <p:nvPr/>
                  </p:nvSpPr>
                  <p:spPr>
                    <a:xfrm rot="16199987" flipH="1">
                      <a:off x="2808584" y="5344124"/>
                      <a:ext cx="0" cy="23197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22" name="Line 300"/>
                    <p:cNvSpPr/>
                    <p:nvPr/>
                  </p:nvSpPr>
                  <p:spPr>
                    <a:xfrm rot="16199987" flipH="1">
                      <a:off x="2811514" y="5210836"/>
                      <a:ext cx="0" cy="146816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  <p:grpSp>
                <p:nvGrpSpPr>
                  <p:cNvPr id="118" name="Group 304"/>
                  <p:cNvGrpSpPr/>
                  <p:nvPr/>
                </p:nvGrpSpPr>
                <p:grpSpPr>
                  <a:xfrm>
                    <a:off x="2692587" y="4681481"/>
                    <a:ext cx="231974" cy="177283"/>
                    <a:chOff x="2692587" y="4681481"/>
                    <a:chExt cx="231974" cy="177283"/>
                  </a:xfrm>
                </p:grpSpPr>
                <p:sp>
                  <p:nvSpPr>
                    <p:cNvPr id="119" name="Line 302"/>
                    <p:cNvSpPr/>
                    <p:nvPr/>
                  </p:nvSpPr>
                  <p:spPr>
                    <a:xfrm rot="5399996" flipH="1">
                      <a:off x="2808574" y="4565494"/>
                      <a:ext cx="0" cy="23197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20" name="Line 303"/>
                    <p:cNvSpPr/>
                    <p:nvPr/>
                  </p:nvSpPr>
                  <p:spPr>
                    <a:xfrm rot="5399996" flipH="1">
                      <a:off x="2805644" y="4785356"/>
                      <a:ext cx="0" cy="146816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22" name="Group 336"/>
              <p:cNvGrpSpPr/>
              <p:nvPr/>
            </p:nvGrpSpPr>
            <p:grpSpPr>
              <a:xfrm>
                <a:off x="2406307" y="5567791"/>
                <a:ext cx="806016" cy="787444"/>
                <a:chOff x="2406307" y="5567791"/>
                <a:chExt cx="806016" cy="787444"/>
              </a:xfrm>
            </p:grpSpPr>
            <p:sp>
              <p:nvSpPr>
                <p:cNvPr id="83" name="Oval 307"/>
                <p:cNvSpPr/>
                <p:nvPr/>
              </p:nvSpPr>
              <p:spPr>
                <a:xfrm rot="10799991">
                  <a:off x="2773347" y="5928210"/>
                  <a:ext cx="73408" cy="71167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val f7"/>
                    <a:gd name="f15" fmla="+- 2700000 f2 0"/>
                    <a:gd name="f16" fmla="*/ f9 f1 1"/>
                    <a:gd name="f17" fmla="*/ f10 f1 1"/>
                    <a:gd name="f18" fmla="?: f11 f4 1"/>
                    <a:gd name="f19" fmla="?: f12 f5 1"/>
                    <a:gd name="f20" fmla="?: f13 f6 1"/>
                    <a:gd name="f21" fmla="*/ f15 f8 1"/>
                    <a:gd name="f22" fmla="*/ f16 1 f3"/>
                    <a:gd name="f23" fmla="*/ f17 1 f3"/>
                    <a:gd name="f24" fmla="*/ f18 1 21600"/>
                    <a:gd name="f25" fmla="*/ f19 1 21600"/>
                    <a:gd name="f26" fmla="*/ 21600 f18 1"/>
                    <a:gd name="f27" fmla="*/ 21600 f19 1"/>
                    <a:gd name="f28" fmla="*/ f21 1 f1"/>
                    <a:gd name="f29" fmla="+- f22 0 f2"/>
                    <a:gd name="f30" fmla="+- f23 0 f2"/>
                    <a:gd name="f31" fmla="min f25 f24"/>
                    <a:gd name="f32" fmla="*/ f26 1 f20"/>
                    <a:gd name="f33" fmla="*/ f27 1 f20"/>
                    <a:gd name="f34" fmla="+- 0 0 f28"/>
                    <a:gd name="f35" fmla="val f32"/>
                    <a:gd name="f36" fmla="val f33"/>
                    <a:gd name="f37" fmla="+- 0 0 f34"/>
                    <a:gd name="f38" fmla="*/ f14 f31 1"/>
                    <a:gd name="f39" fmla="+- f36 0 f14"/>
                    <a:gd name="f40" fmla="+- f35 0 f14"/>
                    <a:gd name="f41" fmla="*/ f37 f1 1"/>
                    <a:gd name="f42" fmla="*/ f39 1 2"/>
                    <a:gd name="f43" fmla="*/ f40 1 2"/>
                    <a:gd name="f44" fmla="*/ f41 1 f8"/>
                    <a:gd name="f45" fmla="+- f14 f42 0"/>
                    <a:gd name="f46" fmla="+- f14 f43 0"/>
                    <a:gd name="f47" fmla="+- f44 0 f2"/>
                    <a:gd name="f48" fmla="*/ f43 f31 1"/>
                    <a:gd name="f49" fmla="*/ f42 f31 1"/>
                    <a:gd name="f50" fmla="cos 1 f47"/>
                    <a:gd name="f51" fmla="sin 1 f47"/>
                    <a:gd name="f52" fmla="*/ f45 f31 1"/>
                    <a:gd name="f53" fmla="+- 0 0 f50"/>
                    <a:gd name="f54" fmla="+- 0 0 f51"/>
                    <a:gd name="f55" fmla="+- 0 0 f53"/>
                    <a:gd name="f56" fmla="+- 0 0 f54"/>
                    <a:gd name="f57" fmla="*/ f55 f43 1"/>
                    <a:gd name="f58" fmla="*/ f56 f42 1"/>
                    <a:gd name="f59" fmla="+- f46 0 f57"/>
                    <a:gd name="f60" fmla="+- f46 f57 0"/>
                    <a:gd name="f61" fmla="+- f45 0 f58"/>
                    <a:gd name="f62" fmla="+- f45 f58 0"/>
                    <a:gd name="f63" fmla="*/ f59 f31 1"/>
                    <a:gd name="f64" fmla="*/ f61 f31 1"/>
                    <a:gd name="f65" fmla="*/ f60 f31 1"/>
                    <a:gd name="f66" fmla="*/ f62 f3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63" y="f64"/>
                    </a:cxn>
                    <a:cxn ang="f30">
                      <a:pos x="f63" y="f66"/>
                    </a:cxn>
                    <a:cxn ang="f30">
                      <a:pos x="f65" y="f66"/>
                    </a:cxn>
                    <a:cxn ang="f29">
                      <a:pos x="f65" y="f64"/>
                    </a:cxn>
                  </a:cxnLst>
                  <a:rect l="f63" t="f64" r="f65" b="f66"/>
                  <a:pathLst>
                    <a:path>
                      <a:moveTo>
                        <a:pt x="f38" y="f52"/>
                      </a:moveTo>
                      <a:arcTo wR="f48" hR="f49" stAng="f1" swAng="f0"/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  <a:prstDash val="solid"/>
                </a:ln>
              </p:spPr>
              <p:txBody>
                <a:bodyPr vert="horz" wrap="square" lIns="0" tIns="0" rIns="0" bIns="0" anchor="t" anchorCtr="0" compatLnSpc="1"/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sl-SI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grpSp>
              <p:nvGrpSpPr>
                <p:cNvPr id="84" name="Group 314"/>
                <p:cNvGrpSpPr/>
                <p:nvPr/>
              </p:nvGrpSpPr>
              <p:grpSpPr>
                <a:xfrm>
                  <a:off x="2406307" y="5852763"/>
                  <a:ext cx="806016" cy="224905"/>
                  <a:chOff x="2406307" y="5852763"/>
                  <a:chExt cx="806016" cy="224905"/>
                </a:xfrm>
              </p:grpSpPr>
              <p:grpSp>
                <p:nvGrpSpPr>
                  <p:cNvPr id="106" name="Group 310"/>
                  <p:cNvGrpSpPr/>
                  <p:nvPr/>
                </p:nvGrpSpPr>
                <p:grpSpPr>
                  <a:xfrm>
                    <a:off x="3030275" y="5852763"/>
                    <a:ext cx="182048" cy="224905"/>
                    <a:chOff x="3030275" y="5852763"/>
                    <a:chExt cx="182048" cy="224905"/>
                  </a:xfrm>
                </p:grpSpPr>
                <p:sp>
                  <p:nvSpPr>
                    <p:cNvPr id="110" name="Line 308"/>
                    <p:cNvSpPr/>
                    <p:nvPr/>
                  </p:nvSpPr>
                  <p:spPr>
                    <a:xfrm>
                      <a:off x="3212323" y="5852763"/>
                      <a:ext cx="0" cy="224905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11" name="Line 309"/>
                    <p:cNvSpPr/>
                    <p:nvPr/>
                  </p:nvSpPr>
                  <p:spPr>
                    <a:xfrm>
                      <a:off x="3030275" y="5896892"/>
                      <a:ext cx="0" cy="14234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  <p:grpSp>
                <p:nvGrpSpPr>
                  <p:cNvPr id="107" name="Group 313"/>
                  <p:cNvGrpSpPr/>
                  <p:nvPr/>
                </p:nvGrpSpPr>
                <p:grpSpPr>
                  <a:xfrm>
                    <a:off x="2406307" y="5852763"/>
                    <a:ext cx="183520" cy="224905"/>
                    <a:chOff x="2406307" y="5852763"/>
                    <a:chExt cx="183520" cy="224905"/>
                  </a:xfrm>
                </p:grpSpPr>
                <p:sp>
                  <p:nvSpPr>
                    <p:cNvPr id="108" name="Line 311"/>
                    <p:cNvSpPr/>
                    <p:nvPr/>
                  </p:nvSpPr>
                  <p:spPr>
                    <a:xfrm rot="10799991">
                      <a:off x="2406307" y="5852763"/>
                      <a:ext cx="0" cy="224905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9" name="Line 312"/>
                    <p:cNvSpPr/>
                    <p:nvPr/>
                  </p:nvSpPr>
                  <p:spPr>
                    <a:xfrm rot="10799991">
                      <a:off x="2589827" y="5891195"/>
                      <a:ext cx="0" cy="14234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85" name="Group 321"/>
                <p:cNvGrpSpPr/>
                <p:nvPr/>
              </p:nvGrpSpPr>
              <p:grpSpPr>
                <a:xfrm>
                  <a:off x="2418268" y="5573449"/>
                  <a:ext cx="667570" cy="667546"/>
                  <a:chOff x="2418268" y="5573449"/>
                  <a:chExt cx="667570" cy="667546"/>
                </a:xfrm>
              </p:grpSpPr>
              <p:grpSp>
                <p:nvGrpSpPr>
                  <p:cNvPr id="100" name="Group 317"/>
                  <p:cNvGrpSpPr/>
                  <p:nvPr/>
                </p:nvGrpSpPr>
                <p:grpSpPr>
                  <a:xfrm>
                    <a:off x="2418268" y="6114345"/>
                    <a:ext cx="311910" cy="126650"/>
                    <a:chOff x="2418268" y="6114345"/>
                    <a:chExt cx="311910" cy="126650"/>
                  </a:xfrm>
                </p:grpSpPr>
                <p:sp>
                  <p:nvSpPr>
                    <p:cNvPr id="104" name="Line 315"/>
                    <p:cNvSpPr/>
                    <p:nvPr/>
                  </p:nvSpPr>
                  <p:spPr>
                    <a:xfrm rot="8099985">
                      <a:off x="2534255" y="6125008"/>
                      <a:ext cx="0" cy="23197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" name="Line 316"/>
                    <p:cNvSpPr/>
                    <p:nvPr/>
                  </p:nvSpPr>
                  <p:spPr>
                    <a:xfrm rot="8099985">
                      <a:off x="2656770" y="6040937"/>
                      <a:ext cx="0" cy="146816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  <p:grpSp>
                <p:nvGrpSpPr>
                  <p:cNvPr id="101" name="Group 320"/>
                  <p:cNvGrpSpPr/>
                  <p:nvPr/>
                </p:nvGrpSpPr>
                <p:grpSpPr>
                  <a:xfrm>
                    <a:off x="2962326" y="5573449"/>
                    <a:ext cx="123512" cy="317051"/>
                    <a:chOff x="2962326" y="5573449"/>
                    <a:chExt cx="123512" cy="317051"/>
                  </a:xfrm>
                </p:grpSpPr>
                <p:sp>
                  <p:nvSpPr>
                    <p:cNvPr id="102" name="Line 318"/>
                    <p:cNvSpPr/>
                    <p:nvPr/>
                  </p:nvSpPr>
                  <p:spPr>
                    <a:xfrm rot="18900010">
                      <a:off x="3085838" y="5573449"/>
                      <a:ext cx="0" cy="23197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3" name="Line 319"/>
                    <p:cNvSpPr/>
                    <p:nvPr/>
                  </p:nvSpPr>
                  <p:spPr>
                    <a:xfrm rot="18900010">
                      <a:off x="2962326" y="5743684"/>
                      <a:ext cx="0" cy="146816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86" name="Group 328"/>
                <p:cNvGrpSpPr/>
                <p:nvPr/>
              </p:nvGrpSpPr>
              <p:grpSpPr>
                <a:xfrm>
                  <a:off x="2524347" y="5567791"/>
                  <a:ext cx="682388" cy="682399"/>
                  <a:chOff x="2524347" y="5567791"/>
                  <a:chExt cx="682388" cy="682399"/>
                </a:xfrm>
              </p:grpSpPr>
              <p:grpSp>
                <p:nvGrpSpPr>
                  <p:cNvPr id="94" name="Group 324"/>
                  <p:cNvGrpSpPr/>
                  <p:nvPr/>
                </p:nvGrpSpPr>
                <p:grpSpPr>
                  <a:xfrm>
                    <a:off x="2892367" y="6123474"/>
                    <a:ext cx="314368" cy="126716"/>
                    <a:chOff x="2892367" y="6123474"/>
                    <a:chExt cx="314368" cy="126716"/>
                  </a:xfrm>
                </p:grpSpPr>
                <p:sp>
                  <p:nvSpPr>
                    <p:cNvPr id="98" name="Line 322"/>
                    <p:cNvSpPr/>
                    <p:nvPr/>
                  </p:nvSpPr>
                  <p:spPr>
                    <a:xfrm rot="2700006">
                      <a:off x="3094283" y="6137737"/>
                      <a:ext cx="0" cy="224905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9" name="Line 323"/>
                    <p:cNvSpPr/>
                    <p:nvPr/>
                  </p:nvSpPr>
                  <p:spPr>
                    <a:xfrm rot="2700006">
                      <a:off x="2963539" y="6052302"/>
                      <a:ext cx="0" cy="14234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  <p:grpSp>
                <p:nvGrpSpPr>
                  <p:cNvPr id="95" name="Group 327"/>
                  <p:cNvGrpSpPr/>
                  <p:nvPr/>
                </p:nvGrpSpPr>
                <p:grpSpPr>
                  <a:xfrm>
                    <a:off x="2524347" y="5567791"/>
                    <a:ext cx="131777" cy="311381"/>
                    <a:chOff x="2524347" y="5567791"/>
                    <a:chExt cx="131777" cy="311381"/>
                  </a:xfrm>
                </p:grpSpPr>
                <p:sp>
                  <p:nvSpPr>
                    <p:cNvPr id="96" name="Line 325"/>
                    <p:cNvSpPr/>
                    <p:nvPr/>
                  </p:nvSpPr>
                  <p:spPr>
                    <a:xfrm rot="13499997">
                      <a:off x="2524347" y="5567791"/>
                      <a:ext cx="0" cy="224905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" name="Line 326"/>
                    <p:cNvSpPr/>
                    <p:nvPr/>
                  </p:nvSpPr>
                  <p:spPr>
                    <a:xfrm rot="13499997">
                      <a:off x="2656124" y="5736828"/>
                      <a:ext cx="0" cy="14234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87" name="Group 335"/>
                <p:cNvGrpSpPr/>
                <p:nvPr/>
              </p:nvGrpSpPr>
              <p:grpSpPr>
                <a:xfrm>
                  <a:off x="2694059" y="5575197"/>
                  <a:ext cx="231984" cy="780038"/>
                  <a:chOff x="2694059" y="5575197"/>
                  <a:chExt cx="231984" cy="780038"/>
                </a:xfrm>
              </p:grpSpPr>
              <p:grpSp>
                <p:nvGrpSpPr>
                  <p:cNvPr id="88" name="Group 331"/>
                  <p:cNvGrpSpPr/>
                  <p:nvPr/>
                </p:nvGrpSpPr>
                <p:grpSpPr>
                  <a:xfrm>
                    <a:off x="2694059" y="6179057"/>
                    <a:ext cx="231974" cy="176178"/>
                    <a:chOff x="2694059" y="6179057"/>
                    <a:chExt cx="231974" cy="176178"/>
                  </a:xfrm>
                </p:grpSpPr>
                <p:sp>
                  <p:nvSpPr>
                    <p:cNvPr id="92" name="Line 329"/>
                    <p:cNvSpPr/>
                    <p:nvPr/>
                  </p:nvSpPr>
                  <p:spPr>
                    <a:xfrm rot="5400013">
                      <a:off x="2810046" y="6239248"/>
                      <a:ext cx="0" cy="23197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3" name="Line 330"/>
                    <p:cNvSpPr/>
                    <p:nvPr/>
                  </p:nvSpPr>
                  <p:spPr>
                    <a:xfrm rot="5400013">
                      <a:off x="2807116" y="6105649"/>
                      <a:ext cx="0" cy="146816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  <p:grpSp>
                <p:nvGrpSpPr>
                  <p:cNvPr id="89" name="Group 334"/>
                  <p:cNvGrpSpPr/>
                  <p:nvPr/>
                </p:nvGrpSpPr>
                <p:grpSpPr>
                  <a:xfrm>
                    <a:off x="2694069" y="5575197"/>
                    <a:ext cx="231974" cy="177604"/>
                    <a:chOff x="2694069" y="5575197"/>
                    <a:chExt cx="231974" cy="177604"/>
                  </a:xfrm>
                </p:grpSpPr>
                <p:sp>
                  <p:nvSpPr>
                    <p:cNvPr id="90" name="Line 332"/>
                    <p:cNvSpPr/>
                    <p:nvPr/>
                  </p:nvSpPr>
                  <p:spPr>
                    <a:xfrm rot="16200004">
                      <a:off x="2810056" y="5459210"/>
                      <a:ext cx="0" cy="23197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1" name="Line 333"/>
                    <p:cNvSpPr/>
                    <p:nvPr/>
                  </p:nvSpPr>
                  <p:spPr>
                    <a:xfrm rot="16200004">
                      <a:off x="2812987" y="5679393"/>
                      <a:ext cx="0" cy="146816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23" name="Group 366"/>
              <p:cNvGrpSpPr/>
              <p:nvPr/>
            </p:nvGrpSpPr>
            <p:grpSpPr>
              <a:xfrm>
                <a:off x="3331250" y="5567791"/>
                <a:ext cx="806016" cy="787444"/>
                <a:chOff x="3331250" y="5567791"/>
                <a:chExt cx="806016" cy="787444"/>
              </a:xfrm>
            </p:grpSpPr>
            <p:sp>
              <p:nvSpPr>
                <p:cNvPr id="54" name="Oval 337"/>
                <p:cNvSpPr/>
                <p:nvPr/>
              </p:nvSpPr>
              <p:spPr>
                <a:xfrm rot="10800009" flipH="1">
                  <a:off x="3696818" y="5928210"/>
                  <a:ext cx="73408" cy="71167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val f7"/>
                    <a:gd name="f15" fmla="+- 2700000 f2 0"/>
                    <a:gd name="f16" fmla="*/ f9 f1 1"/>
                    <a:gd name="f17" fmla="*/ f10 f1 1"/>
                    <a:gd name="f18" fmla="?: f11 f4 1"/>
                    <a:gd name="f19" fmla="?: f12 f5 1"/>
                    <a:gd name="f20" fmla="?: f13 f6 1"/>
                    <a:gd name="f21" fmla="*/ f15 f8 1"/>
                    <a:gd name="f22" fmla="*/ f16 1 f3"/>
                    <a:gd name="f23" fmla="*/ f17 1 f3"/>
                    <a:gd name="f24" fmla="*/ f18 1 21600"/>
                    <a:gd name="f25" fmla="*/ f19 1 21600"/>
                    <a:gd name="f26" fmla="*/ 21600 f18 1"/>
                    <a:gd name="f27" fmla="*/ 21600 f19 1"/>
                    <a:gd name="f28" fmla="*/ f21 1 f1"/>
                    <a:gd name="f29" fmla="+- f22 0 f2"/>
                    <a:gd name="f30" fmla="+- f23 0 f2"/>
                    <a:gd name="f31" fmla="min f25 f24"/>
                    <a:gd name="f32" fmla="*/ f26 1 f20"/>
                    <a:gd name="f33" fmla="*/ f27 1 f20"/>
                    <a:gd name="f34" fmla="+- 0 0 f28"/>
                    <a:gd name="f35" fmla="val f32"/>
                    <a:gd name="f36" fmla="val f33"/>
                    <a:gd name="f37" fmla="+- 0 0 f34"/>
                    <a:gd name="f38" fmla="*/ f14 f31 1"/>
                    <a:gd name="f39" fmla="+- f36 0 f14"/>
                    <a:gd name="f40" fmla="+- f35 0 f14"/>
                    <a:gd name="f41" fmla="*/ f37 f1 1"/>
                    <a:gd name="f42" fmla="*/ f39 1 2"/>
                    <a:gd name="f43" fmla="*/ f40 1 2"/>
                    <a:gd name="f44" fmla="*/ f41 1 f8"/>
                    <a:gd name="f45" fmla="+- f14 f42 0"/>
                    <a:gd name="f46" fmla="+- f14 f43 0"/>
                    <a:gd name="f47" fmla="+- f44 0 f2"/>
                    <a:gd name="f48" fmla="*/ f43 f31 1"/>
                    <a:gd name="f49" fmla="*/ f42 f31 1"/>
                    <a:gd name="f50" fmla="cos 1 f47"/>
                    <a:gd name="f51" fmla="sin 1 f47"/>
                    <a:gd name="f52" fmla="*/ f45 f31 1"/>
                    <a:gd name="f53" fmla="+- 0 0 f50"/>
                    <a:gd name="f54" fmla="+- 0 0 f51"/>
                    <a:gd name="f55" fmla="+- 0 0 f53"/>
                    <a:gd name="f56" fmla="+- 0 0 f54"/>
                    <a:gd name="f57" fmla="*/ f55 f43 1"/>
                    <a:gd name="f58" fmla="*/ f56 f42 1"/>
                    <a:gd name="f59" fmla="+- f46 0 f57"/>
                    <a:gd name="f60" fmla="+- f46 f57 0"/>
                    <a:gd name="f61" fmla="+- f45 0 f58"/>
                    <a:gd name="f62" fmla="+- f45 f58 0"/>
                    <a:gd name="f63" fmla="*/ f59 f31 1"/>
                    <a:gd name="f64" fmla="*/ f61 f31 1"/>
                    <a:gd name="f65" fmla="*/ f60 f31 1"/>
                    <a:gd name="f66" fmla="*/ f62 f3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63" y="f64"/>
                    </a:cxn>
                    <a:cxn ang="f30">
                      <a:pos x="f63" y="f66"/>
                    </a:cxn>
                    <a:cxn ang="f30">
                      <a:pos x="f65" y="f66"/>
                    </a:cxn>
                    <a:cxn ang="f29">
                      <a:pos x="f65" y="f64"/>
                    </a:cxn>
                  </a:cxnLst>
                  <a:rect l="f63" t="f64" r="f65" b="f66"/>
                  <a:pathLst>
                    <a:path>
                      <a:moveTo>
                        <a:pt x="f38" y="f52"/>
                      </a:moveTo>
                      <a:arcTo wR="f48" hR="f49" stAng="f1" swAng="f0"/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  <a:prstDash val="solid"/>
                </a:ln>
              </p:spPr>
              <p:txBody>
                <a:bodyPr vert="horz" wrap="square" lIns="0" tIns="0" rIns="0" bIns="0" anchor="t" anchorCtr="0" compatLnSpc="1"/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sl-SI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grpSp>
              <p:nvGrpSpPr>
                <p:cNvPr id="55" name="Group 344"/>
                <p:cNvGrpSpPr/>
                <p:nvPr/>
              </p:nvGrpSpPr>
              <p:grpSpPr>
                <a:xfrm>
                  <a:off x="3331250" y="5852763"/>
                  <a:ext cx="806016" cy="224905"/>
                  <a:chOff x="3331250" y="5852763"/>
                  <a:chExt cx="806016" cy="224905"/>
                </a:xfrm>
              </p:grpSpPr>
              <p:grpSp>
                <p:nvGrpSpPr>
                  <p:cNvPr id="77" name="Group 340"/>
                  <p:cNvGrpSpPr/>
                  <p:nvPr/>
                </p:nvGrpSpPr>
                <p:grpSpPr>
                  <a:xfrm>
                    <a:off x="3331250" y="5852763"/>
                    <a:ext cx="182048" cy="224905"/>
                    <a:chOff x="3331250" y="5852763"/>
                    <a:chExt cx="182048" cy="224905"/>
                  </a:xfrm>
                </p:grpSpPr>
                <p:sp>
                  <p:nvSpPr>
                    <p:cNvPr id="81" name="Line 338"/>
                    <p:cNvSpPr/>
                    <p:nvPr/>
                  </p:nvSpPr>
                  <p:spPr>
                    <a:xfrm flipH="1">
                      <a:off x="3331250" y="5852763"/>
                      <a:ext cx="0" cy="224905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82" name="Line 339"/>
                    <p:cNvSpPr/>
                    <p:nvPr/>
                  </p:nvSpPr>
                  <p:spPr>
                    <a:xfrm flipH="1">
                      <a:off x="3513298" y="5896892"/>
                      <a:ext cx="0" cy="14234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  <p:grpSp>
                <p:nvGrpSpPr>
                  <p:cNvPr id="78" name="Group 343"/>
                  <p:cNvGrpSpPr/>
                  <p:nvPr/>
                </p:nvGrpSpPr>
                <p:grpSpPr>
                  <a:xfrm>
                    <a:off x="3953746" y="5852763"/>
                    <a:ext cx="183520" cy="224905"/>
                    <a:chOff x="3953746" y="5852763"/>
                    <a:chExt cx="183520" cy="224905"/>
                  </a:xfrm>
                </p:grpSpPr>
                <p:sp>
                  <p:nvSpPr>
                    <p:cNvPr id="79" name="Line 341"/>
                    <p:cNvSpPr/>
                    <p:nvPr/>
                  </p:nvSpPr>
                  <p:spPr>
                    <a:xfrm rot="10800009" flipH="1">
                      <a:off x="4137266" y="5852763"/>
                      <a:ext cx="0" cy="224905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80" name="Line 342"/>
                    <p:cNvSpPr/>
                    <p:nvPr/>
                  </p:nvSpPr>
                  <p:spPr>
                    <a:xfrm rot="10800009" flipH="1">
                      <a:off x="3953746" y="5891195"/>
                      <a:ext cx="0" cy="14234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56" name="Group 351"/>
                <p:cNvGrpSpPr/>
                <p:nvPr/>
              </p:nvGrpSpPr>
              <p:grpSpPr>
                <a:xfrm>
                  <a:off x="3457735" y="5573449"/>
                  <a:ext cx="667570" cy="667546"/>
                  <a:chOff x="3457735" y="5573449"/>
                  <a:chExt cx="667570" cy="667546"/>
                </a:xfrm>
              </p:grpSpPr>
              <p:grpSp>
                <p:nvGrpSpPr>
                  <p:cNvPr id="71" name="Group 347"/>
                  <p:cNvGrpSpPr/>
                  <p:nvPr/>
                </p:nvGrpSpPr>
                <p:grpSpPr>
                  <a:xfrm>
                    <a:off x="3813395" y="6114345"/>
                    <a:ext cx="311910" cy="126650"/>
                    <a:chOff x="3813395" y="6114345"/>
                    <a:chExt cx="311910" cy="126650"/>
                  </a:xfrm>
                </p:grpSpPr>
                <p:sp>
                  <p:nvSpPr>
                    <p:cNvPr id="75" name="Line 345"/>
                    <p:cNvSpPr/>
                    <p:nvPr/>
                  </p:nvSpPr>
                  <p:spPr>
                    <a:xfrm rot="13500015" flipH="1">
                      <a:off x="4009318" y="6125008"/>
                      <a:ext cx="0" cy="23197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76" name="Line 346"/>
                    <p:cNvSpPr/>
                    <p:nvPr/>
                  </p:nvSpPr>
                  <p:spPr>
                    <a:xfrm rot="13500015" flipH="1">
                      <a:off x="3886803" y="6040937"/>
                      <a:ext cx="0" cy="146816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  <p:grpSp>
                <p:nvGrpSpPr>
                  <p:cNvPr id="72" name="Group 350"/>
                  <p:cNvGrpSpPr/>
                  <p:nvPr/>
                </p:nvGrpSpPr>
                <p:grpSpPr>
                  <a:xfrm>
                    <a:off x="3457735" y="5573449"/>
                    <a:ext cx="123512" cy="317051"/>
                    <a:chOff x="3457735" y="5573449"/>
                    <a:chExt cx="123512" cy="317051"/>
                  </a:xfrm>
                </p:grpSpPr>
                <p:sp>
                  <p:nvSpPr>
                    <p:cNvPr id="73" name="Line 348"/>
                    <p:cNvSpPr/>
                    <p:nvPr/>
                  </p:nvSpPr>
                  <p:spPr>
                    <a:xfrm rot="2699990" flipH="1">
                      <a:off x="3457735" y="5573449"/>
                      <a:ext cx="0" cy="23197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74" name="Line 349"/>
                    <p:cNvSpPr/>
                    <p:nvPr/>
                  </p:nvSpPr>
                  <p:spPr>
                    <a:xfrm rot="2699990" flipH="1">
                      <a:off x="3581247" y="5743684"/>
                      <a:ext cx="0" cy="146816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57" name="Group 358"/>
                <p:cNvGrpSpPr/>
                <p:nvPr/>
              </p:nvGrpSpPr>
              <p:grpSpPr>
                <a:xfrm>
                  <a:off x="3336837" y="5567791"/>
                  <a:ext cx="682399" cy="682399"/>
                  <a:chOff x="3336837" y="5567791"/>
                  <a:chExt cx="682399" cy="682399"/>
                </a:xfrm>
              </p:grpSpPr>
              <p:grpSp>
                <p:nvGrpSpPr>
                  <p:cNvPr id="65" name="Group 354"/>
                  <p:cNvGrpSpPr/>
                  <p:nvPr/>
                </p:nvGrpSpPr>
                <p:grpSpPr>
                  <a:xfrm>
                    <a:off x="3336837" y="6123474"/>
                    <a:ext cx="314369" cy="126716"/>
                    <a:chOff x="3336837" y="6123474"/>
                    <a:chExt cx="314369" cy="126716"/>
                  </a:xfrm>
                </p:grpSpPr>
                <p:sp>
                  <p:nvSpPr>
                    <p:cNvPr id="69" name="Line 352"/>
                    <p:cNvSpPr/>
                    <p:nvPr/>
                  </p:nvSpPr>
                  <p:spPr>
                    <a:xfrm rot="18899994" flipH="1">
                      <a:off x="3449290" y="6137737"/>
                      <a:ext cx="0" cy="224905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70" name="Line 353"/>
                    <p:cNvSpPr/>
                    <p:nvPr/>
                  </p:nvSpPr>
                  <p:spPr>
                    <a:xfrm rot="18899994" flipH="1">
                      <a:off x="3580034" y="6052302"/>
                      <a:ext cx="0" cy="14234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  <p:grpSp>
                <p:nvGrpSpPr>
                  <p:cNvPr id="66" name="Group 357"/>
                  <p:cNvGrpSpPr/>
                  <p:nvPr/>
                </p:nvGrpSpPr>
                <p:grpSpPr>
                  <a:xfrm>
                    <a:off x="3887449" y="5567791"/>
                    <a:ext cx="131787" cy="311381"/>
                    <a:chOff x="3887449" y="5567791"/>
                    <a:chExt cx="131787" cy="311381"/>
                  </a:xfrm>
                </p:grpSpPr>
                <p:sp>
                  <p:nvSpPr>
                    <p:cNvPr id="67" name="Line 355"/>
                    <p:cNvSpPr/>
                    <p:nvPr/>
                  </p:nvSpPr>
                  <p:spPr>
                    <a:xfrm rot="8100003" flipH="1">
                      <a:off x="4019236" y="5567791"/>
                      <a:ext cx="0" cy="224905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68" name="Line 356"/>
                    <p:cNvSpPr/>
                    <p:nvPr/>
                  </p:nvSpPr>
                  <p:spPr>
                    <a:xfrm rot="8100003" flipH="1">
                      <a:off x="3887449" y="5736828"/>
                      <a:ext cx="0" cy="14234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58" name="Group 365"/>
                <p:cNvGrpSpPr/>
                <p:nvPr/>
              </p:nvGrpSpPr>
              <p:grpSpPr>
                <a:xfrm>
                  <a:off x="3617530" y="5575197"/>
                  <a:ext cx="231984" cy="780038"/>
                  <a:chOff x="3617530" y="5575197"/>
                  <a:chExt cx="231984" cy="780038"/>
                </a:xfrm>
              </p:grpSpPr>
              <p:grpSp>
                <p:nvGrpSpPr>
                  <p:cNvPr id="59" name="Group 361"/>
                  <p:cNvGrpSpPr/>
                  <p:nvPr/>
                </p:nvGrpSpPr>
                <p:grpSpPr>
                  <a:xfrm>
                    <a:off x="3617540" y="6179057"/>
                    <a:ext cx="231974" cy="176178"/>
                    <a:chOff x="3617540" y="6179057"/>
                    <a:chExt cx="231974" cy="176178"/>
                  </a:xfrm>
                </p:grpSpPr>
                <p:sp>
                  <p:nvSpPr>
                    <p:cNvPr id="63" name="Line 359"/>
                    <p:cNvSpPr/>
                    <p:nvPr/>
                  </p:nvSpPr>
                  <p:spPr>
                    <a:xfrm rot="16199987" flipH="1">
                      <a:off x="3733527" y="6239248"/>
                      <a:ext cx="0" cy="23197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64" name="Line 360"/>
                    <p:cNvSpPr/>
                    <p:nvPr/>
                  </p:nvSpPr>
                  <p:spPr>
                    <a:xfrm rot="16199987" flipH="1">
                      <a:off x="3736457" y="6105649"/>
                      <a:ext cx="0" cy="146816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  <p:grpSp>
                <p:nvGrpSpPr>
                  <p:cNvPr id="60" name="Group 364"/>
                  <p:cNvGrpSpPr/>
                  <p:nvPr/>
                </p:nvGrpSpPr>
                <p:grpSpPr>
                  <a:xfrm>
                    <a:off x="3617530" y="5575197"/>
                    <a:ext cx="231974" cy="177604"/>
                    <a:chOff x="3617530" y="5575197"/>
                    <a:chExt cx="231974" cy="177604"/>
                  </a:xfrm>
                </p:grpSpPr>
                <p:sp>
                  <p:nvSpPr>
                    <p:cNvPr id="61" name="Line 362"/>
                    <p:cNvSpPr/>
                    <p:nvPr/>
                  </p:nvSpPr>
                  <p:spPr>
                    <a:xfrm rot="5399996" flipH="1">
                      <a:off x="3733517" y="5459210"/>
                      <a:ext cx="0" cy="23197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62" name="Line 363"/>
                    <p:cNvSpPr/>
                    <p:nvPr/>
                  </p:nvSpPr>
                  <p:spPr>
                    <a:xfrm rot="5399996" flipH="1">
                      <a:off x="3730587" y="5679393"/>
                      <a:ext cx="0" cy="146816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24" name="Group 396"/>
              <p:cNvGrpSpPr/>
              <p:nvPr/>
            </p:nvGrpSpPr>
            <p:grpSpPr>
              <a:xfrm>
                <a:off x="3331250" y="4673572"/>
                <a:ext cx="806016" cy="786539"/>
                <a:chOff x="3331250" y="4673572"/>
                <a:chExt cx="806016" cy="786539"/>
              </a:xfrm>
            </p:grpSpPr>
            <p:sp>
              <p:nvSpPr>
                <p:cNvPr id="25" name="Oval 367"/>
                <p:cNvSpPr/>
                <p:nvPr/>
              </p:nvSpPr>
              <p:spPr>
                <a:xfrm rot="10799991">
                  <a:off x="3698290" y="5033863"/>
                  <a:ext cx="73408" cy="71039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val f7"/>
                    <a:gd name="f15" fmla="+- 2700000 f2 0"/>
                    <a:gd name="f16" fmla="*/ f9 f1 1"/>
                    <a:gd name="f17" fmla="*/ f10 f1 1"/>
                    <a:gd name="f18" fmla="?: f11 f4 1"/>
                    <a:gd name="f19" fmla="?: f12 f5 1"/>
                    <a:gd name="f20" fmla="?: f13 f6 1"/>
                    <a:gd name="f21" fmla="*/ f15 f8 1"/>
                    <a:gd name="f22" fmla="*/ f16 1 f3"/>
                    <a:gd name="f23" fmla="*/ f17 1 f3"/>
                    <a:gd name="f24" fmla="*/ f18 1 21600"/>
                    <a:gd name="f25" fmla="*/ f19 1 21600"/>
                    <a:gd name="f26" fmla="*/ 21600 f18 1"/>
                    <a:gd name="f27" fmla="*/ 21600 f19 1"/>
                    <a:gd name="f28" fmla="*/ f21 1 f1"/>
                    <a:gd name="f29" fmla="+- f22 0 f2"/>
                    <a:gd name="f30" fmla="+- f23 0 f2"/>
                    <a:gd name="f31" fmla="min f25 f24"/>
                    <a:gd name="f32" fmla="*/ f26 1 f20"/>
                    <a:gd name="f33" fmla="*/ f27 1 f20"/>
                    <a:gd name="f34" fmla="+- 0 0 f28"/>
                    <a:gd name="f35" fmla="val f32"/>
                    <a:gd name="f36" fmla="val f33"/>
                    <a:gd name="f37" fmla="+- 0 0 f34"/>
                    <a:gd name="f38" fmla="*/ f14 f31 1"/>
                    <a:gd name="f39" fmla="+- f36 0 f14"/>
                    <a:gd name="f40" fmla="+- f35 0 f14"/>
                    <a:gd name="f41" fmla="*/ f37 f1 1"/>
                    <a:gd name="f42" fmla="*/ f39 1 2"/>
                    <a:gd name="f43" fmla="*/ f40 1 2"/>
                    <a:gd name="f44" fmla="*/ f41 1 f8"/>
                    <a:gd name="f45" fmla="+- f14 f42 0"/>
                    <a:gd name="f46" fmla="+- f14 f43 0"/>
                    <a:gd name="f47" fmla="+- f44 0 f2"/>
                    <a:gd name="f48" fmla="*/ f43 f31 1"/>
                    <a:gd name="f49" fmla="*/ f42 f31 1"/>
                    <a:gd name="f50" fmla="cos 1 f47"/>
                    <a:gd name="f51" fmla="sin 1 f47"/>
                    <a:gd name="f52" fmla="*/ f45 f31 1"/>
                    <a:gd name="f53" fmla="+- 0 0 f50"/>
                    <a:gd name="f54" fmla="+- 0 0 f51"/>
                    <a:gd name="f55" fmla="+- 0 0 f53"/>
                    <a:gd name="f56" fmla="+- 0 0 f54"/>
                    <a:gd name="f57" fmla="*/ f55 f43 1"/>
                    <a:gd name="f58" fmla="*/ f56 f42 1"/>
                    <a:gd name="f59" fmla="+- f46 0 f57"/>
                    <a:gd name="f60" fmla="+- f46 f57 0"/>
                    <a:gd name="f61" fmla="+- f45 0 f58"/>
                    <a:gd name="f62" fmla="+- f45 f58 0"/>
                    <a:gd name="f63" fmla="*/ f59 f31 1"/>
                    <a:gd name="f64" fmla="*/ f61 f31 1"/>
                    <a:gd name="f65" fmla="*/ f60 f31 1"/>
                    <a:gd name="f66" fmla="*/ f62 f3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63" y="f64"/>
                    </a:cxn>
                    <a:cxn ang="f30">
                      <a:pos x="f63" y="f66"/>
                    </a:cxn>
                    <a:cxn ang="f30">
                      <a:pos x="f65" y="f66"/>
                    </a:cxn>
                    <a:cxn ang="f29">
                      <a:pos x="f65" y="f64"/>
                    </a:cxn>
                  </a:cxnLst>
                  <a:rect l="f63" t="f64" r="f65" b="f66"/>
                  <a:pathLst>
                    <a:path>
                      <a:moveTo>
                        <a:pt x="f38" y="f52"/>
                      </a:moveTo>
                      <a:arcTo wR="f48" hR="f49" stAng="f1" swAng="f0"/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  <a:prstDash val="solid"/>
                </a:ln>
              </p:spPr>
              <p:txBody>
                <a:bodyPr vert="horz" wrap="square" lIns="0" tIns="0" rIns="0" bIns="0" anchor="t" anchorCtr="0" compatLnSpc="1"/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sl-SI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grpSp>
              <p:nvGrpSpPr>
                <p:cNvPr id="26" name="Group 374"/>
                <p:cNvGrpSpPr/>
                <p:nvPr/>
              </p:nvGrpSpPr>
              <p:grpSpPr>
                <a:xfrm>
                  <a:off x="3331250" y="4958544"/>
                  <a:ext cx="806016" cy="224503"/>
                  <a:chOff x="3331250" y="4958544"/>
                  <a:chExt cx="806016" cy="224503"/>
                </a:xfrm>
              </p:grpSpPr>
              <p:grpSp>
                <p:nvGrpSpPr>
                  <p:cNvPr id="48" name="Group 370"/>
                  <p:cNvGrpSpPr/>
                  <p:nvPr/>
                </p:nvGrpSpPr>
                <p:grpSpPr>
                  <a:xfrm>
                    <a:off x="3955218" y="4958553"/>
                    <a:ext cx="182048" cy="224494"/>
                    <a:chOff x="3955218" y="4958553"/>
                    <a:chExt cx="182048" cy="224494"/>
                  </a:xfrm>
                </p:grpSpPr>
                <p:sp>
                  <p:nvSpPr>
                    <p:cNvPr id="52" name="Line 368"/>
                    <p:cNvSpPr/>
                    <p:nvPr/>
                  </p:nvSpPr>
                  <p:spPr>
                    <a:xfrm>
                      <a:off x="4137266" y="4958553"/>
                      <a:ext cx="0" cy="22449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53" name="Line 369"/>
                    <p:cNvSpPr/>
                    <p:nvPr/>
                  </p:nvSpPr>
                  <p:spPr>
                    <a:xfrm>
                      <a:off x="3955218" y="5002600"/>
                      <a:ext cx="0" cy="142088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  <p:grpSp>
                <p:nvGrpSpPr>
                  <p:cNvPr id="49" name="Group 373"/>
                  <p:cNvGrpSpPr/>
                  <p:nvPr/>
                </p:nvGrpSpPr>
                <p:grpSpPr>
                  <a:xfrm>
                    <a:off x="3331250" y="4958544"/>
                    <a:ext cx="183520" cy="224494"/>
                    <a:chOff x="3331250" y="4958544"/>
                    <a:chExt cx="183520" cy="224494"/>
                  </a:xfrm>
                </p:grpSpPr>
                <p:sp>
                  <p:nvSpPr>
                    <p:cNvPr id="50" name="Line 371"/>
                    <p:cNvSpPr/>
                    <p:nvPr/>
                  </p:nvSpPr>
                  <p:spPr>
                    <a:xfrm rot="10799991">
                      <a:off x="3331250" y="4958544"/>
                      <a:ext cx="0" cy="22449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51" name="Line 372"/>
                    <p:cNvSpPr/>
                    <p:nvPr/>
                  </p:nvSpPr>
                  <p:spPr>
                    <a:xfrm rot="10799991">
                      <a:off x="3514770" y="4996903"/>
                      <a:ext cx="0" cy="142088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27" name="Group 381"/>
                <p:cNvGrpSpPr/>
                <p:nvPr/>
              </p:nvGrpSpPr>
              <p:grpSpPr>
                <a:xfrm>
                  <a:off x="3343714" y="4679522"/>
                  <a:ext cx="666564" cy="666559"/>
                  <a:chOff x="3343714" y="4679522"/>
                  <a:chExt cx="666564" cy="666559"/>
                </a:xfrm>
              </p:grpSpPr>
              <p:grpSp>
                <p:nvGrpSpPr>
                  <p:cNvPr id="42" name="Group 377"/>
                  <p:cNvGrpSpPr/>
                  <p:nvPr/>
                </p:nvGrpSpPr>
                <p:grpSpPr>
                  <a:xfrm>
                    <a:off x="3343714" y="5219651"/>
                    <a:ext cx="311682" cy="126430"/>
                    <a:chOff x="3343714" y="5219651"/>
                    <a:chExt cx="311682" cy="126430"/>
                  </a:xfrm>
                </p:grpSpPr>
                <p:sp>
                  <p:nvSpPr>
                    <p:cNvPr id="46" name="Line 375"/>
                    <p:cNvSpPr/>
                    <p:nvPr/>
                  </p:nvSpPr>
                  <p:spPr>
                    <a:xfrm rot="8099985">
                      <a:off x="3459701" y="5230094"/>
                      <a:ext cx="0" cy="23197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47" name="Line 376"/>
                    <p:cNvSpPr/>
                    <p:nvPr/>
                  </p:nvSpPr>
                  <p:spPr>
                    <a:xfrm rot="8099985">
                      <a:off x="3581988" y="5146243"/>
                      <a:ext cx="0" cy="146816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  <p:grpSp>
                <p:nvGrpSpPr>
                  <p:cNvPr id="43" name="Group 380"/>
                  <p:cNvGrpSpPr/>
                  <p:nvPr/>
                </p:nvGrpSpPr>
                <p:grpSpPr>
                  <a:xfrm>
                    <a:off x="3886995" y="4679522"/>
                    <a:ext cx="123283" cy="316832"/>
                    <a:chOff x="3886995" y="4679522"/>
                    <a:chExt cx="123283" cy="316832"/>
                  </a:xfrm>
                </p:grpSpPr>
                <p:sp>
                  <p:nvSpPr>
                    <p:cNvPr id="44" name="Line 378"/>
                    <p:cNvSpPr/>
                    <p:nvPr/>
                  </p:nvSpPr>
                  <p:spPr>
                    <a:xfrm rot="18900010">
                      <a:off x="4010278" y="4679522"/>
                      <a:ext cx="0" cy="23197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45" name="Line 379"/>
                    <p:cNvSpPr/>
                    <p:nvPr/>
                  </p:nvSpPr>
                  <p:spPr>
                    <a:xfrm rot="18900010">
                      <a:off x="3886995" y="4849538"/>
                      <a:ext cx="0" cy="146816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28" name="Group 388"/>
                <p:cNvGrpSpPr/>
                <p:nvPr/>
              </p:nvGrpSpPr>
              <p:grpSpPr>
                <a:xfrm>
                  <a:off x="3449294" y="4673572"/>
                  <a:ext cx="682185" cy="682199"/>
                  <a:chOff x="3449294" y="4673572"/>
                  <a:chExt cx="682185" cy="682199"/>
                </a:xfrm>
              </p:grpSpPr>
              <p:grpSp>
                <p:nvGrpSpPr>
                  <p:cNvPr id="36" name="Group 384"/>
                  <p:cNvGrpSpPr/>
                  <p:nvPr/>
                </p:nvGrpSpPr>
                <p:grpSpPr>
                  <a:xfrm>
                    <a:off x="3817447" y="5229055"/>
                    <a:ext cx="314032" cy="126716"/>
                    <a:chOff x="3817447" y="5229055"/>
                    <a:chExt cx="314032" cy="126716"/>
                  </a:xfrm>
                </p:grpSpPr>
                <p:sp>
                  <p:nvSpPr>
                    <p:cNvPr id="40" name="Line 382"/>
                    <p:cNvSpPr/>
                    <p:nvPr/>
                  </p:nvSpPr>
                  <p:spPr>
                    <a:xfrm rot="2700006">
                      <a:off x="4019232" y="5243524"/>
                      <a:ext cx="0" cy="22449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41" name="Line 383"/>
                    <p:cNvSpPr/>
                    <p:nvPr/>
                  </p:nvSpPr>
                  <p:spPr>
                    <a:xfrm rot="2700006">
                      <a:off x="3888491" y="5158011"/>
                      <a:ext cx="0" cy="142088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  <p:grpSp>
                <p:nvGrpSpPr>
                  <p:cNvPr id="37" name="Group 387"/>
                  <p:cNvGrpSpPr/>
                  <p:nvPr/>
                </p:nvGrpSpPr>
                <p:grpSpPr>
                  <a:xfrm>
                    <a:off x="3449294" y="4673572"/>
                    <a:ext cx="131774" cy="311051"/>
                    <a:chOff x="3449294" y="4673572"/>
                    <a:chExt cx="131774" cy="311051"/>
                  </a:xfrm>
                </p:grpSpPr>
                <p:sp>
                  <p:nvSpPr>
                    <p:cNvPr id="38" name="Line 385"/>
                    <p:cNvSpPr/>
                    <p:nvPr/>
                  </p:nvSpPr>
                  <p:spPr>
                    <a:xfrm rot="13499997">
                      <a:off x="3449294" y="4673572"/>
                      <a:ext cx="0" cy="22449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39" name="Line 386"/>
                    <p:cNvSpPr/>
                    <p:nvPr/>
                  </p:nvSpPr>
                  <p:spPr>
                    <a:xfrm rot="13499997">
                      <a:off x="3581068" y="4842535"/>
                      <a:ext cx="0" cy="142088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29" name="Group 395"/>
                <p:cNvGrpSpPr/>
                <p:nvPr/>
              </p:nvGrpSpPr>
              <p:grpSpPr>
                <a:xfrm>
                  <a:off x="3619002" y="4681481"/>
                  <a:ext cx="231984" cy="778630"/>
                  <a:chOff x="3619002" y="4681481"/>
                  <a:chExt cx="231984" cy="778630"/>
                </a:xfrm>
              </p:grpSpPr>
              <p:grpSp>
                <p:nvGrpSpPr>
                  <p:cNvPr id="30" name="Group 391"/>
                  <p:cNvGrpSpPr/>
                  <p:nvPr/>
                </p:nvGrpSpPr>
                <p:grpSpPr>
                  <a:xfrm>
                    <a:off x="3619002" y="5284244"/>
                    <a:ext cx="231974" cy="175867"/>
                    <a:chOff x="3619002" y="5284244"/>
                    <a:chExt cx="231974" cy="175867"/>
                  </a:xfrm>
                </p:grpSpPr>
                <p:sp>
                  <p:nvSpPr>
                    <p:cNvPr id="34" name="Line 389"/>
                    <p:cNvSpPr/>
                    <p:nvPr/>
                  </p:nvSpPr>
                  <p:spPr>
                    <a:xfrm rot="5400013">
                      <a:off x="3734989" y="5344124"/>
                      <a:ext cx="0" cy="23197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35" name="Line 390"/>
                    <p:cNvSpPr/>
                    <p:nvPr/>
                  </p:nvSpPr>
                  <p:spPr>
                    <a:xfrm rot="5400013">
                      <a:off x="3732059" y="5210836"/>
                      <a:ext cx="0" cy="146816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  <p:grpSp>
                <p:nvGrpSpPr>
                  <p:cNvPr id="31" name="Group 394"/>
                  <p:cNvGrpSpPr/>
                  <p:nvPr/>
                </p:nvGrpSpPr>
                <p:grpSpPr>
                  <a:xfrm>
                    <a:off x="3619012" y="4681481"/>
                    <a:ext cx="231974" cy="177283"/>
                    <a:chOff x="3619012" y="4681481"/>
                    <a:chExt cx="231974" cy="177283"/>
                  </a:xfrm>
                </p:grpSpPr>
                <p:sp>
                  <p:nvSpPr>
                    <p:cNvPr id="32" name="Line 392"/>
                    <p:cNvSpPr/>
                    <p:nvPr/>
                  </p:nvSpPr>
                  <p:spPr>
                    <a:xfrm rot="16200004">
                      <a:off x="3734999" y="4565494"/>
                      <a:ext cx="0" cy="231974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33" name="Line 393"/>
                    <p:cNvSpPr/>
                    <p:nvPr/>
                  </p:nvSpPr>
                  <p:spPr>
                    <a:xfrm rot="16200004">
                      <a:off x="3737930" y="4785356"/>
                      <a:ext cx="0" cy="146816"/>
                    </a:xfrm>
                    <a:custGeom>
                      <a:avLst/>
                      <a:gdLst>
                        <a:gd name="f0" fmla="val 10800000"/>
                        <a:gd name="f1" fmla="val 5400000"/>
                        <a:gd name="f2" fmla="val 180"/>
                        <a:gd name="f3" fmla="val w"/>
                        <a:gd name="f4" fmla="val h"/>
                        <a:gd name="f5" fmla="val ss"/>
                        <a:gd name="f6" fmla="val 0"/>
                        <a:gd name="f7" fmla="+- 0 0 -180"/>
                        <a:gd name="f8" fmla="+- 0 0 -360"/>
                        <a:gd name="f9" fmla="abs f3"/>
                        <a:gd name="f10" fmla="abs f4"/>
                        <a:gd name="f11" fmla="abs f5"/>
                        <a:gd name="f12" fmla="val f6"/>
                        <a:gd name="f13" fmla="*/ f7 f0 1"/>
                        <a:gd name="f14" fmla="*/ f8 f0 1"/>
                        <a:gd name="f15" fmla="?: f9 f3 1"/>
                        <a:gd name="f16" fmla="?: f10 f4 1"/>
                        <a:gd name="f17" fmla="?: f11 f5 1"/>
                        <a:gd name="f18" fmla="*/ f13 1 f2"/>
                        <a:gd name="f19" fmla="*/ f14 1 f2"/>
                        <a:gd name="f20" fmla="*/ f15 1 21600"/>
                        <a:gd name="f21" fmla="*/ f16 1 21600"/>
                        <a:gd name="f22" fmla="*/ 21600 f15 1"/>
                        <a:gd name="f23" fmla="*/ 21600 f16 1"/>
                        <a:gd name="f24" fmla="+- f18 0 f1"/>
                        <a:gd name="f25" fmla="+- f19 0 f1"/>
                        <a:gd name="f26" fmla="min f21 f20"/>
                        <a:gd name="f27" fmla="*/ f22 1 f17"/>
                        <a:gd name="f28" fmla="*/ f23 1 f17"/>
                        <a:gd name="f29" fmla="val f27"/>
                        <a:gd name="f30" fmla="val f28"/>
                        <a:gd name="f31" fmla="*/ f6 f26 1"/>
                        <a:gd name="f32" fmla="*/ f27 f26 1"/>
                        <a:gd name="f33" fmla="*/ f28 f26 1"/>
                        <a:gd name="f34" fmla="*/ f12 f26 1"/>
                        <a:gd name="f35" fmla="*/ f29 f26 1"/>
                        <a:gd name="f36" fmla="*/ f30 f26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4">
                          <a:pos x="f34" y="f34"/>
                        </a:cxn>
                        <a:cxn ang="f25">
                          <a:pos x="f35" y="f36"/>
                        </a:cxn>
                      </a:cxnLst>
                      <a:rect l="f31" t="f31" r="f32" b="f33"/>
                      <a:pathLst>
                        <a:path>
                          <a:moveTo>
                            <a:pt x="f34" y="f34"/>
                          </a:moveTo>
                          <a:lnTo>
                            <a:pt x="f35" y="f36"/>
                          </a:lnTo>
                        </a:path>
                      </a:pathLst>
                    </a:custGeom>
                    <a:noFill/>
                    <a:ln w="25402">
                      <a:solidFill>
                        <a:srgbClr val="000000"/>
                      </a:solidFill>
                      <a:prstDash val="solid"/>
                      <a:miter/>
                      <a:headEnd type="arrow"/>
                    </a:ln>
                  </p:spPr>
                  <p:txBody>
                    <a:bodyPr vert="horz" wrap="square" lIns="0" tIns="0" rIns="0" bIns="0" anchor="t" anchorCtr="0" compatLnSpc="1"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sl-SI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p:txBody>
                </p:sp>
              </p:grpSp>
            </p:grpSp>
          </p:grpSp>
        </p:grpSp>
        <p:sp>
          <p:nvSpPr>
            <p:cNvPr id="11" name="Rectangle 10"/>
            <p:cNvSpPr/>
            <p:nvPr/>
          </p:nvSpPr>
          <p:spPr>
            <a:xfrm>
              <a:off x="7469759" y="2621070"/>
              <a:ext cx="11576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2000" dirty="0">
                  <a:solidFill>
                    <a:srgbClr val="121888"/>
                  </a:solidFill>
                  <a:latin typeface="Symbol" pitchFamily="18" charset="2"/>
                  <a:ea typeface="Helvetica Neue Light"/>
                  <a:cs typeface="Helvetica Neue Light"/>
                </a:rPr>
                <a:t>p</a:t>
              </a:r>
              <a:r>
                <a:rPr lang="sl-SI" sz="1600" dirty="0">
                  <a:solidFill>
                    <a:srgbClr val="121888"/>
                  </a:solidFill>
                  <a:latin typeface="Arial"/>
                  <a:ea typeface="Helvetica Neue Light"/>
                  <a:cs typeface="Helvetica Neue Light"/>
                </a:rPr>
                <a:t>-</a:t>
              </a:r>
              <a:r>
                <a:rPr lang="sl-SI" sz="1600" dirty="0" err="1">
                  <a:solidFill>
                    <a:srgbClr val="121888"/>
                  </a:solidFill>
                  <a:latin typeface="Arial"/>
                  <a:ea typeface="Helvetica Neue Light"/>
                  <a:cs typeface="Helvetica Neue Light"/>
                </a:rPr>
                <a:t>skirmion</a:t>
              </a:r>
              <a:endParaRPr lang="en-US" dirty="0"/>
            </a:p>
          </p:txBody>
        </p: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958975">
              <a:off x="7934967" y="4473807"/>
              <a:ext cx="268287" cy="280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958975">
              <a:off x="7819625" y="2997060"/>
              <a:ext cx="268287" cy="280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8" name="Rectangle 8"/>
            <p:cNvSpPr/>
            <p:nvPr/>
          </p:nvSpPr>
          <p:spPr>
            <a:xfrm>
              <a:off x="7077876" y="1268760"/>
              <a:ext cx="1944893" cy="208090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anchor="b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0" i="0" u="none" strike="noStrike" kern="1200" cap="none" spc="0" baseline="0" dirty="0" err="1">
                  <a:solidFill>
                    <a:schemeClr val="bg1"/>
                  </a:solidFill>
                  <a:uFillTx/>
                  <a:latin typeface="Arial"/>
                  <a:ea typeface="Helvetica Neue Light"/>
                  <a:cs typeface="Helvetica Neue Light"/>
                </a:rPr>
                <a:t>Mühlbauer</a:t>
              </a:r>
              <a:r>
                <a:rPr lang="en-US" sz="1100" b="0" i="0" u="none" strike="noStrike" kern="1200" cap="none" spc="0" baseline="0" dirty="0">
                  <a:solidFill>
                    <a:schemeClr val="bg1"/>
                  </a:solidFill>
                  <a:uFillTx/>
                  <a:latin typeface="Arial"/>
                  <a:ea typeface="Helvetica Neue Light"/>
                  <a:cs typeface="Helvetica Neue Light"/>
                </a:rPr>
                <a:t> et </a:t>
              </a:r>
              <a:r>
                <a:rPr lang="en-US" sz="1100" b="0" i="0" u="none" strike="noStrike" kern="1200" cap="none" spc="0" baseline="0" dirty="0" err="1" smtClean="0">
                  <a:solidFill>
                    <a:schemeClr val="bg1"/>
                  </a:solidFill>
                  <a:uFillTx/>
                  <a:latin typeface="Arial"/>
                  <a:ea typeface="Helvetica Neue Light"/>
                  <a:cs typeface="Helvetica Neue Light"/>
                </a:rPr>
                <a:t>al.Science</a:t>
              </a:r>
              <a:r>
                <a:rPr lang="en-US" sz="1100" b="0" i="0" u="none" strike="noStrike" kern="1200" cap="none" spc="0" baseline="0" dirty="0" smtClean="0">
                  <a:solidFill>
                    <a:schemeClr val="bg1"/>
                  </a:solidFill>
                  <a:uFillTx/>
                  <a:latin typeface="Arial"/>
                  <a:ea typeface="Helvetica Neue Light"/>
                  <a:cs typeface="Helvetica Neue Light"/>
                </a:rPr>
                <a:t>(2009</a:t>
              </a:r>
              <a:r>
                <a:rPr lang="en-US" sz="1100" b="0" i="0" u="none" strike="noStrike" kern="1200" cap="none" spc="0" baseline="0" dirty="0">
                  <a:solidFill>
                    <a:schemeClr val="bg1"/>
                  </a:solidFill>
                  <a:uFillTx/>
                  <a:latin typeface="Arial"/>
                  <a:ea typeface="Helvetica Neue Light"/>
                  <a:cs typeface="Helvetica Neue Light"/>
                </a:rPr>
                <a:t>)</a:t>
              </a:r>
            </a:p>
          </p:txBody>
        </p:sp>
        <p:sp>
          <p:nvSpPr>
            <p:cNvPr id="149" name="Rectangle 407"/>
            <p:cNvSpPr/>
            <p:nvPr/>
          </p:nvSpPr>
          <p:spPr>
            <a:xfrm>
              <a:off x="7211902" y="6367483"/>
              <a:ext cx="1753620" cy="251569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anchor="b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Arial"/>
                  <a:ea typeface="Helvetica Neue Light"/>
                  <a:cs typeface="Helvetica Neue Light"/>
                </a:rPr>
                <a:t>Rößler</a:t>
              </a:r>
              <a:r>
                <a:rPr lang="en-US" sz="11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ea typeface="Helvetica Neue Light"/>
                  <a:cs typeface="Helvetica Neue Light"/>
                </a:rPr>
                <a:t> et al. Nature (2006)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586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-16757"/>
            <a:ext cx="7772400" cy="609600"/>
          </a:xfrm>
        </p:spPr>
        <p:txBody>
          <a:bodyPr/>
          <a:lstStyle/>
          <a:p>
            <a:pPr eaLnBrk="1" hangingPunct="1"/>
            <a:r>
              <a:rPr lang="sl-SI" dirty="0" smtClean="0"/>
              <a:t>OGRAJENA MODRA FAZA </a:t>
            </a:r>
            <a:r>
              <a:rPr lang="en-US" dirty="0" smtClean="0"/>
              <a:t>I</a:t>
            </a:r>
            <a:endParaRPr lang="en-US" noProof="1" smtClean="0"/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920603" y="6549415"/>
            <a:ext cx="358775" cy="260350"/>
          </a:xfrm>
          <a:prstGeom prst="rect">
            <a:avLst/>
          </a:prstGeom>
          <a:noFill/>
        </p:spPr>
        <p:txBody>
          <a:bodyPr/>
          <a:lstStyle/>
          <a:p>
            <a:fld id="{B25E50A9-113A-431B-9455-492C296E7BE4}" type="slidenum">
              <a:rPr lang="en-US" sz="1100" smtClean="0">
                <a:solidFill>
                  <a:srgbClr val="FF0000"/>
                </a:solidFill>
              </a:rPr>
              <a:pPr/>
              <a:t>7</a:t>
            </a:fld>
            <a:endParaRPr lang="en-US" sz="11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" y="636557"/>
            <a:ext cx="3600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solidFill>
                  <a:srgbClr val="000099"/>
                </a:solidFill>
              </a:rPr>
              <a:t>TANKA PLAST: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 err="1" smtClean="0">
                <a:solidFill>
                  <a:srgbClr val="000099"/>
                </a:solidFill>
              </a:rPr>
              <a:t>planarno</a:t>
            </a:r>
            <a:r>
              <a:rPr lang="sl-SI" dirty="0" smtClean="0">
                <a:solidFill>
                  <a:srgbClr val="000099"/>
                </a:solidFill>
              </a:rPr>
              <a:t> sidranje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>
                <a:solidFill>
                  <a:srgbClr val="000099"/>
                </a:solidFill>
              </a:rPr>
              <a:t>debelina </a:t>
            </a:r>
            <a:r>
              <a:rPr lang="sl-SI" sz="1400" b="1" dirty="0" smtClean="0">
                <a:solidFill>
                  <a:srgbClr val="000099"/>
                </a:solidFill>
              </a:rPr>
              <a:t>~ </a:t>
            </a:r>
            <a:r>
              <a:rPr lang="sl-SI" dirty="0" err="1" smtClean="0">
                <a:solidFill>
                  <a:srgbClr val="000099"/>
                </a:solidFill>
              </a:rPr>
              <a:t>holesterična</a:t>
            </a:r>
            <a:r>
              <a:rPr lang="sl-SI" dirty="0" smtClean="0">
                <a:solidFill>
                  <a:srgbClr val="000099"/>
                </a:solidFill>
              </a:rPr>
              <a:t> perioda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sl-SI" sz="2000" dirty="0" smtClean="0">
                <a:solidFill>
                  <a:srgbClr val="000099"/>
                </a:solidFill>
              </a:rPr>
              <a:t> </a:t>
            </a:r>
            <a:endParaRPr lang="en-US" sz="2000" dirty="0" smtClean="0">
              <a:solidFill>
                <a:srgbClr val="000099"/>
              </a:solidFill>
            </a:endParaRPr>
          </a:p>
          <a:p>
            <a:endParaRPr lang="en-US" sz="2000" dirty="0">
              <a:solidFill>
                <a:srgbClr val="000099"/>
              </a:solidFill>
            </a:endParaRPr>
          </a:p>
          <a:p>
            <a:r>
              <a:rPr lang="en-US" sz="2000" dirty="0" smtClean="0">
                <a:solidFill>
                  <a:srgbClr val="000099"/>
                </a:solidFill>
              </a:rPr>
              <a:t>        </a:t>
            </a:r>
            <a:r>
              <a:rPr lang="sl-SI" sz="2000" dirty="0" smtClean="0">
                <a:solidFill>
                  <a:srgbClr val="000099"/>
                </a:solidFill>
              </a:rPr>
              <a:t>obročasti defekti</a:t>
            </a:r>
            <a:endParaRPr lang="en-US" sz="2000" dirty="0" smtClean="0">
              <a:solidFill>
                <a:srgbClr val="000099"/>
              </a:solidFill>
            </a:endParaRPr>
          </a:p>
          <a:p>
            <a:endParaRPr lang="en-US" sz="2000" dirty="0">
              <a:solidFill>
                <a:srgbClr val="000099"/>
              </a:solidFill>
            </a:endParaRPr>
          </a:p>
          <a:p>
            <a:endParaRPr lang="en-US" sz="2000" dirty="0" smtClean="0">
              <a:solidFill>
                <a:srgbClr val="000099"/>
              </a:solidFill>
            </a:endParaRPr>
          </a:p>
          <a:p>
            <a:endParaRPr lang="en-US" sz="2000" dirty="0">
              <a:solidFill>
                <a:srgbClr val="000099"/>
              </a:solidFill>
            </a:endParaRPr>
          </a:p>
          <a:p>
            <a:endParaRPr lang="en-US" sz="2000" dirty="0" smtClean="0">
              <a:solidFill>
                <a:srgbClr val="000099"/>
              </a:solidFill>
            </a:endParaRPr>
          </a:p>
          <a:p>
            <a:endParaRPr lang="en-US" sz="2000" dirty="0">
              <a:solidFill>
                <a:srgbClr val="000099"/>
              </a:solidFill>
            </a:endParaRPr>
          </a:p>
          <a:p>
            <a:endParaRPr lang="en-US" sz="2000" dirty="0" smtClean="0">
              <a:solidFill>
                <a:srgbClr val="000099"/>
              </a:solidFill>
            </a:endParaRPr>
          </a:p>
          <a:p>
            <a:endParaRPr lang="en-US" sz="2000" dirty="0">
              <a:solidFill>
                <a:srgbClr val="000099"/>
              </a:solidFill>
            </a:endParaRPr>
          </a:p>
          <a:p>
            <a:endParaRPr lang="en-US" sz="2000" dirty="0" smtClean="0">
              <a:solidFill>
                <a:srgbClr val="000099"/>
              </a:solidFill>
            </a:endParaRPr>
          </a:p>
          <a:p>
            <a:r>
              <a:rPr lang="en-US" sz="2000" dirty="0" smtClean="0">
                <a:solidFill>
                  <a:srgbClr val="000099"/>
                </a:solidFill>
              </a:rPr>
              <a:t>        </a:t>
            </a:r>
            <a:r>
              <a:rPr lang="sl-SI" sz="2000" dirty="0" smtClean="0">
                <a:solidFill>
                  <a:srgbClr val="000099"/>
                </a:solidFill>
              </a:rPr>
              <a:t>dvojna vijačnica</a:t>
            </a:r>
            <a:endParaRPr lang="en-US" sz="2000" dirty="0" smtClean="0">
              <a:solidFill>
                <a:srgbClr val="000099"/>
              </a:solidFill>
            </a:endParaRPr>
          </a:p>
          <a:p>
            <a:endParaRPr lang="sl-SI" sz="2000" dirty="0" smtClean="0">
              <a:solidFill>
                <a:srgbClr val="000099"/>
              </a:solidFill>
            </a:endParaRPr>
          </a:p>
          <a:p>
            <a:endParaRPr lang="sl-SI" sz="2000" dirty="0" smtClean="0">
              <a:solidFill>
                <a:srgbClr val="000099"/>
              </a:solidFill>
            </a:endParaRPr>
          </a:p>
          <a:p>
            <a:endParaRPr lang="sl-SI" sz="2000" dirty="0">
              <a:solidFill>
                <a:srgbClr val="000099"/>
              </a:solidFill>
            </a:endParaRPr>
          </a:p>
          <a:p>
            <a:endParaRPr lang="en-US" sz="2000" dirty="0">
              <a:solidFill>
                <a:srgbClr val="000099"/>
              </a:solidFill>
            </a:endParaRPr>
          </a:p>
          <a:p>
            <a:r>
              <a:rPr lang="sl-SI" sz="2000" dirty="0" smtClean="0">
                <a:solidFill>
                  <a:srgbClr val="000099"/>
                </a:solidFill>
              </a:rPr>
              <a:t>    </a:t>
            </a:r>
            <a:r>
              <a:rPr lang="en-US" sz="2000" dirty="0" smtClean="0">
                <a:solidFill>
                  <a:srgbClr val="000099"/>
                </a:solidFill>
              </a:rPr>
              <a:t>Fukuda &amp; </a:t>
            </a:r>
            <a:r>
              <a:rPr lang="sl-SI" sz="2000" dirty="0" smtClean="0">
                <a:solidFill>
                  <a:srgbClr val="000099"/>
                </a:solidFill>
              </a:rPr>
              <a:t>Ž</a:t>
            </a:r>
            <a:r>
              <a:rPr lang="en-US" sz="2000" dirty="0" err="1" smtClean="0">
                <a:solidFill>
                  <a:srgbClr val="000099"/>
                </a:solidFill>
              </a:rPr>
              <a:t>umer</a:t>
            </a:r>
            <a:r>
              <a:rPr lang="en-US" sz="2000" dirty="0" smtClean="0">
                <a:solidFill>
                  <a:srgbClr val="000099"/>
                </a:solidFill>
              </a:rPr>
              <a:t>, PRL 2011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34" y="570639"/>
            <a:ext cx="5465572" cy="30743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62" y="3717986"/>
            <a:ext cx="5445344" cy="306300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2633726" y="2348880"/>
            <a:ext cx="432048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324" y="4920877"/>
            <a:ext cx="5969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1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1403648" y="0"/>
            <a:ext cx="6210139" cy="504055"/>
          </a:xfrm>
        </p:spPr>
        <p:txBody>
          <a:bodyPr/>
          <a:lstStyle/>
          <a:p>
            <a:pPr lvl="0" hangingPunct="1"/>
            <a:r>
              <a:rPr lang="sl-SI" dirty="0" smtClean="0"/>
              <a:t>MODRO FAZNI KOLOIDNI KRISTALI</a:t>
            </a:r>
            <a:endParaRPr lang="en-GB" dirty="0"/>
          </a:p>
        </p:txBody>
      </p:sp>
      <p:sp>
        <p:nvSpPr>
          <p:cNvPr id="3" name="Slide Number Placeholder 5"/>
          <p:cNvSpPr txBox="1"/>
          <p:nvPr/>
        </p:nvSpPr>
        <p:spPr>
          <a:xfrm>
            <a:off x="8820466" y="6597074"/>
            <a:ext cx="358773" cy="2603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6FB3F6-BD12-4FFD-A4B2-0BEF27153402}" type="slidenum">
              <a:rPr sz="1100">
                <a:solidFill>
                  <a:srgbClr val="FF0000"/>
                </a:solidFill>
              </a:rPr>
              <a:t>8</a:t>
            </a:fld>
            <a:endParaRPr lang="en-US" sz="1100" b="0" i="0" u="none" strike="noStrike" kern="1200" cap="none" spc="0" baseline="0" dirty="0">
              <a:solidFill>
                <a:srgbClr val="FF0000"/>
              </a:solidFill>
              <a:uFillTx/>
              <a:latin typeface="Arial" pitchFamily="34"/>
            </a:endParaRPr>
          </a:p>
        </p:txBody>
      </p:sp>
      <p:sp>
        <p:nvSpPr>
          <p:cNvPr id="8" name="Text Box 5"/>
          <p:cNvSpPr txBox="1"/>
          <p:nvPr/>
        </p:nvSpPr>
        <p:spPr>
          <a:xfrm>
            <a:off x="3128461" y="6488668"/>
            <a:ext cx="572412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359999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 err="1" smtClean="0">
                <a:solidFill>
                  <a:srgbClr val="262699"/>
                </a:solidFill>
                <a:uFillTx/>
                <a:latin typeface="Arial"/>
              </a:rPr>
              <a:t>Ravnik</a:t>
            </a:r>
            <a:r>
              <a:rPr lang="en-US" sz="1800" b="0" i="0" u="none" strike="noStrike" kern="1200" cap="none" spc="0" baseline="0" dirty="0">
                <a:solidFill>
                  <a:srgbClr val="262699"/>
                </a:solidFill>
                <a:uFillTx/>
                <a:latin typeface="Arial"/>
              </a:rPr>
              <a:t>, Alexander, Yeomans, </a:t>
            </a:r>
            <a:r>
              <a:rPr lang="sl-SI" sz="1800" b="0" i="0" u="none" strike="noStrike" kern="1200" cap="none" spc="0" baseline="0" dirty="0" smtClean="0">
                <a:solidFill>
                  <a:srgbClr val="262699"/>
                </a:solidFill>
                <a:uFillTx/>
                <a:latin typeface="Arial"/>
              </a:rPr>
              <a:t>Ž</a:t>
            </a:r>
            <a:r>
              <a:rPr lang="en-US" sz="1800" b="0" i="0" u="none" strike="noStrike" kern="1200" cap="none" spc="0" baseline="0" dirty="0" err="1" smtClean="0">
                <a:solidFill>
                  <a:srgbClr val="262699"/>
                </a:solidFill>
                <a:uFillTx/>
                <a:latin typeface="Arial"/>
              </a:rPr>
              <a:t>umer</a:t>
            </a:r>
            <a:r>
              <a:rPr lang="en-US" sz="1800" b="0" i="0" u="none" strike="noStrike" kern="1200" cap="none" spc="0" baseline="0" dirty="0">
                <a:solidFill>
                  <a:srgbClr val="262699"/>
                </a:solidFill>
                <a:uFillTx/>
                <a:latin typeface="Arial"/>
              </a:rPr>
              <a:t>, </a:t>
            </a:r>
            <a:r>
              <a:rPr lang="en-US" sz="1800" b="0" i="1" u="none" strike="noStrike" kern="1200" cap="none" spc="0" baseline="0" dirty="0">
                <a:solidFill>
                  <a:srgbClr val="262699"/>
                </a:solidFill>
                <a:uFillTx/>
                <a:latin typeface="Arial"/>
              </a:rPr>
              <a:t>PNAS</a:t>
            </a:r>
            <a:r>
              <a:rPr lang="sl-SI" sz="1800" b="0" i="0" u="none" strike="noStrike" kern="1200" cap="none" spc="0" baseline="0" dirty="0">
                <a:solidFill>
                  <a:srgbClr val="262699"/>
                </a:solidFill>
                <a:uFillTx/>
                <a:latin typeface="Arial"/>
              </a:rPr>
              <a:t> </a:t>
            </a:r>
            <a:r>
              <a:rPr lang="sl-SI" sz="1800" b="0" i="0" u="none" strike="noStrike" kern="1200" cap="none" spc="0" baseline="0" dirty="0" smtClean="0">
                <a:solidFill>
                  <a:srgbClr val="262699"/>
                </a:solidFill>
                <a:uFillTx/>
                <a:latin typeface="Arial"/>
              </a:rPr>
              <a:t>2011</a:t>
            </a:r>
            <a:endParaRPr lang="en-US" sz="2000" b="0" i="0" u="none" strike="noStrike" kern="1200" cap="none" spc="0" baseline="0" dirty="0">
              <a:solidFill>
                <a:srgbClr val="262699"/>
              </a:solidFill>
              <a:uFillTx/>
              <a:latin typeface="Arial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93984"/>
            <a:ext cx="7289346" cy="530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041363"/>
            <a:ext cx="2699792" cy="210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91738" y="4293096"/>
            <a:ext cx="1541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262699"/>
                </a:solidFill>
              </a:rPr>
              <a:t>Fazni</a:t>
            </a:r>
            <a:r>
              <a:rPr lang="en-US" dirty="0" smtClean="0">
                <a:solidFill>
                  <a:srgbClr val="262699"/>
                </a:solidFill>
              </a:rPr>
              <a:t> diagram</a:t>
            </a:r>
            <a:r>
              <a:rPr lang="sl-SI" dirty="0" smtClean="0">
                <a:solidFill>
                  <a:srgbClr val="262699"/>
                </a:solidFill>
              </a:rPr>
              <a:t>:</a:t>
            </a:r>
            <a:endParaRPr lang="sl-SI" dirty="0" smtClean="0">
              <a:solidFill>
                <a:srgbClr val="262699"/>
              </a:solidFill>
            </a:endParaRPr>
          </a:p>
          <a:p>
            <a:r>
              <a:rPr lang="en-US" dirty="0" smtClean="0">
                <a:solidFill>
                  <a:srgbClr val="262699"/>
                </a:solidFill>
              </a:rPr>
              <a:t>200nm </a:t>
            </a:r>
            <a:r>
              <a:rPr lang="en-US" dirty="0" err="1" smtClean="0">
                <a:solidFill>
                  <a:srgbClr val="262699"/>
                </a:solidFill>
              </a:rPr>
              <a:t>delci</a:t>
            </a:r>
            <a:endParaRPr lang="sl-SI" dirty="0">
              <a:solidFill>
                <a:srgbClr val="26269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74996" y="593982"/>
            <a:ext cx="1693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>
                <a:solidFill>
                  <a:srgbClr val="262699"/>
                </a:solidFill>
              </a:rPr>
              <a:t>MOŽNOST ZA </a:t>
            </a:r>
          </a:p>
          <a:p>
            <a:r>
              <a:rPr lang="sl-SI" dirty="0" smtClean="0">
                <a:solidFill>
                  <a:srgbClr val="262699"/>
                </a:solidFill>
              </a:rPr>
              <a:t>SAMOUREJANJE</a:t>
            </a:r>
            <a:endParaRPr lang="sl-SI" dirty="0">
              <a:solidFill>
                <a:srgbClr val="262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00092" y="260648"/>
            <a:ext cx="7772400" cy="658816"/>
          </a:xfrm>
        </p:spPr>
        <p:txBody>
          <a:bodyPr/>
          <a:lstStyle/>
          <a:p>
            <a:pPr lvl="0"/>
            <a:r>
              <a:rPr lang="sl-SI" dirty="0" smtClean="0"/>
              <a:t>OGRAJENE</a:t>
            </a:r>
            <a:r>
              <a:rPr lang="en-US" dirty="0" smtClean="0"/>
              <a:t> </a:t>
            </a:r>
            <a:r>
              <a:rPr lang="sl-SI" dirty="0" smtClean="0"/>
              <a:t>KOLOIDNE MODRE FAZE</a:t>
            </a:r>
            <a:r>
              <a:rPr lang="sl-SI" dirty="0"/>
              <a:t/>
            </a:r>
            <a:br>
              <a:rPr lang="sl-SI" dirty="0"/>
            </a:br>
            <a:r>
              <a:rPr lang="sl-SI" sz="1800" dirty="0" smtClean="0"/>
              <a:t>KVAZI 2D KOLOIDNI KRISTALI</a:t>
            </a:r>
            <a:endParaRPr lang="sl-SI" sz="1800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57717" y="3405189"/>
            <a:ext cx="28575" cy="476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5"/>
          <p:cNvSpPr txBox="1"/>
          <p:nvPr/>
        </p:nvSpPr>
        <p:spPr>
          <a:xfrm>
            <a:off x="8785227" y="6597653"/>
            <a:ext cx="358773" cy="2603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BC0ED8D-DBCA-4C76-A136-A2C56607C25C}" type="slidenum">
              <a:rPr sz="1100">
                <a:solidFill>
                  <a:srgbClr val="FF0000"/>
                </a:solidFill>
              </a:rPr>
              <a:t>9</a:t>
            </a:fld>
            <a:endParaRPr lang="en-US" sz="1100" b="0" i="0" u="none" strike="noStrike" kern="1200" cap="none" spc="0" baseline="0" dirty="0">
              <a:solidFill>
                <a:srgbClr val="FF0000"/>
              </a:solidFill>
              <a:uFillTx/>
              <a:latin typeface="Arial" pitchFamily="34"/>
            </a:endParaRPr>
          </a:p>
        </p:txBody>
      </p:sp>
      <p:sp>
        <p:nvSpPr>
          <p:cNvPr id="12" name="Rectangle 2"/>
          <p:cNvSpPr/>
          <p:nvPr/>
        </p:nvSpPr>
        <p:spPr>
          <a:xfrm>
            <a:off x="31913" y="1196752"/>
            <a:ext cx="3652423" cy="369331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1200" cap="none" spc="0" baseline="0" dirty="0" smtClean="0">
                <a:solidFill>
                  <a:srgbClr val="262699"/>
                </a:solidFill>
                <a:uFillTx/>
                <a:latin typeface="Arial"/>
              </a:rPr>
              <a:t>Tanka plast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1200" cap="none" spc="0" baseline="0" dirty="0" smtClean="0">
                <a:solidFill>
                  <a:srgbClr val="262699"/>
                </a:solidFill>
                <a:uFillTx/>
                <a:latin typeface="Arial"/>
              </a:rPr>
              <a:t>pravokotno sidranje  </a:t>
            </a:r>
          </a:p>
          <a:p>
            <a:pPr marL="285750" lvl="0" indent="-285750">
              <a:buFont typeface="Arial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dirty="0">
                <a:solidFill>
                  <a:srgbClr val="262699"/>
                </a:solidFill>
                <a:latin typeface="Arial"/>
              </a:rPr>
              <a:t>debelina ~ </a:t>
            </a:r>
            <a:r>
              <a:rPr lang="sl-SI" dirty="0" err="1">
                <a:solidFill>
                  <a:srgbClr val="262699"/>
                </a:solidFill>
                <a:latin typeface="Arial"/>
              </a:rPr>
              <a:t>holesterična</a:t>
            </a:r>
            <a:r>
              <a:rPr lang="sl-SI" dirty="0">
                <a:solidFill>
                  <a:srgbClr val="262699"/>
                </a:solidFill>
                <a:latin typeface="Arial"/>
              </a:rPr>
              <a:t> perioda</a:t>
            </a:r>
          </a:p>
          <a:p>
            <a:pPr marL="285750" indent="-285750">
              <a:buFont typeface="Arial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dirty="0" smtClean="0">
                <a:solidFill>
                  <a:srgbClr val="262699"/>
                </a:solidFill>
                <a:latin typeface="Arial"/>
              </a:rPr>
              <a:t>pravokotne valovite </a:t>
            </a:r>
            <a:r>
              <a:rPr lang="sl-SI" dirty="0" err="1" smtClean="0">
                <a:solidFill>
                  <a:srgbClr val="262699"/>
                </a:solidFill>
                <a:latin typeface="Arial"/>
              </a:rPr>
              <a:t>disklinacije</a:t>
            </a:r>
            <a:endParaRPr lang="sl-SI" dirty="0" smtClean="0">
              <a:solidFill>
                <a:srgbClr val="262699"/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dirty="0">
              <a:solidFill>
                <a:srgbClr val="262699"/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dirty="0" smtClean="0">
              <a:solidFill>
                <a:srgbClr val="262699"/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dirty="0">
              <a:solidFill>
                <a:srgbClr val="262699"/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dirty="0" smtClean="0">
              <a:solidFill>
                <a:srgbClr val="262699"/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dirty="0" smtClean="0">
              <a:solidFill>
                <a:srgbClr val="262699"/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dirty="0">
              <a:solidFill>
                <a:srgbClr val="262699"/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dirty="0" smtClean="0">
              <a:solidFill>
                <a:srgbClr val="262699"/>
              </a:solidFill>
              <a:latin typeface="Arial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dirty="0" smtClean="0">
                <a:solidFill>
                  <a:srgbClr val="262699"/>
                </a:solidFill>
                <a:latin typeface="Arial"/>
              </a:rPr>
              <a:t>		velik delec</a:t>
            </a:r>
            <a:endParaRPr lang="sl-SI" dirty="0">
              <a:solidFill>
                <a:srgbClr val="262699"/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dirty="0" smtClean="0">
              <a:solidFill>
                <a:srgbClr val="262699"/>
              </a:solidFill>
              <a:latin typeface="Arial"/>
            </a:endParaRPr>
          </a:p>
        </p:txBody>
      </p:sp>
      <p:sp>
        <p:nvSpPr>
          <p:cNvPr id="15" name="Rectangle 7"/>
          <p:cNvSpPr/>
          <p:nvPr/>
        </p:nvSpPr>
        <p:spPr>
          <a:xfrm>
            <a:off x="239021" y="5723646"/>
            <a:ext cx="2646878" cy="64633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dirty="0">
                <a:solidFill>
                  <a:srgbClr val="262699"/>
                </a:solidFill>
                <a:latin typeface="Arial"/>
              </a:rPr>
              <a:t>Ravnik, Fukuda, </a:t>
            </a:r>
            <a:r>
              <a:rPr lang="sl-SI" dirty="0" smtClean="0">
                <a:solidFill>
                  <a:srgbClr val="262699"/>
                </a:solidFill>
                <a:latin typeface="Arial"/>
              </a:rPr>
              <a:t>Ž</a:t>
            </a:r>
            <a:r>
              <a:rPr lang="da-DK" dirty="0" smtClean="0">
                <a:solidFill>
                  <a:srgbClr val="262699"/>
                </a:solidFill>
                <a:latin typeface="Arial"/>
              </a:rPr>
              <a:t>umer </a:t>
            </a:r>
            <a:endParaRPr lang="sl-SI" dirty="0" smtClean="0">
              <a:solidFill>
                <a:srgbClr val="262699"/>
              </a:solidFill>
              <a:latin typeface="Arial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dirty="0" smtClean="0">
                <a:solidFill>
                  <a:srgbClr val="262699"/>
                </a:solidFill>
                <a:latin typeface="Arial"/>
              </a:rPr>
              <a:t>Soft </a:t>
            </a:r>
            <a:r>
              <a:rPr lang="da-DK" dirty="0">
                <a:solidFill>
                  <a:srgbClr val="262699"/>
                </a:solidFill>
                <a:latin typeface="Arial"/>
              </a:rPr>
              <a:t>Matter 2011</a:t>
            </a:r>
            <a:endParaRPr lang="sl-SI" dirty="0">
              <a:solidFill>
                <a:srgbClr val="262699"/>
              </a:solidFill>
              <a:latin typeface="Arial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" t="836" r="2856"/>
          <a:stretch/>
        </p:blipFill>
        <p:spPr bwMode="auto">
          <a:xfrm>
            <a:off x="6285048" y="1125663"/>
            <a:ext cx="2513244" cy="25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3679560" y="3833100"/>
            <a:ext cx="5152936" cy="2593225"/>
            <a:chOff x="3091472" y="4077072"/>
            <a:chExt cx="4781723" cy="234925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1472" y="4077072"/>
              <a:ext cx="4781723" cy="2349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5" name="Straight Connector 24"/>
            <p:cNvCxnSpPr/>
            <p:nvPr/>
          </p:nvCxnSpPr>
          <p:spPr>
            <a:xfrm>
              <a:off x="3419872" y="5949280"/>
              <a:ext cx="50405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250951" y="5605089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dirty="0" smtClean="0"/>
                <a:t>500nm</a:t>
              </a:r>
              <a:endParaRPr lang="sl-SI" dirty="0"/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79560" y="1147141"/>
            <a:ext cx="2543853" cy="251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5796135" y="1196752"/>
            <a:ext cx="427277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054" name="Straight Arrow Connector 2053"/>
          <p:cNvCxnSpPr/>
          <p:nvPr/>
        </p:nvCxnSpPr>
        <p:spPr>
          <a:xfrm>
            <a:off x="3131840" y="4437112"/>
            <a:ext cx="50405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93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539</Words>
  <Application>Microsoft Office PowerPoint</Application>
  <PresentationFormat>On-screen Show (4:3)</PresentationFormat>
  <Paragraphs>160</Paragraphs>
  <Slides>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Default Design</vt:lpstr>
      <vt:lpstr>OGRAJENE  in  KOLOIDNE  MODRE FAZE ter  SKIRMIONI </vt:lpstr>
      <vt:lpstr>TEKOČEKRISTALNE MODRE FAZE</vt:lpstr>
      <vt:lpstr>KIRALNA ORIENTACIJSKA UREJENOST</vt:lpstr>
      <vt:lpstr> MODRE FAZE  I &amp; II</vt:lpstr>
      <vt:lpstr>OGRAJENE MODRE FAZE II</vt:lpstr>
      <vt:lpstr>SKIRMIONI V OGRAJENI MODRI FAZI II</vt:lpstr>
      <vt:lpstr>OGRAJENA MODRA FAZA I</vt:lpstr>
      <vt:lpstr>MODRO FAZNI KOLOIDNI KRISTALI</vt:lpstr>
      <vt:lpstr>OGRAJENE KOLOIDNE MODRE FAZE KVAZI 2D KOLOIDNI KRISTALI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NARROW TEMPERATURE RANGE</dc:title>
  <dc:creator>zumer</dc:creator>
  <cp:lastModifiedBy>Zumer</cp:lastModifiedBy>
  <cp:revision>50</cp:revision>
  <dcterms:created xsi:type="dcterms:W3CDTF">2013-03-19T23:08:00Z</dcterms:created>
  <dcterms:modified xsi:type="dcterms:W3CDTF">2013-03-21T08:36:10Z</dcterms:modified>
</cp:coreProperties>
</file>