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42" r:id="rId3"/>
    <p:sldId id="654" r:id="rId4"/>
    <p:sldId id="610" r:id="rId5"/>
    <p:sldId id="655" r:id="rId6"/>
    <p:sldId id="648" r:id="rId7"/>
    <p:sldId id="650" r:id="rId8"/>
    <p:sldId id="659" r:id="rId9"/>
    <p:sldId id="660" r:id="rId10"/>
    <p:sldId id="638" r:id="rId11"/>
    <p:sldId id="629" r:id="rId12"/>
    <p:sldId id="651" r:id="rId13"/>
    <p:sldId id="662" r:id="rId14"/>
    <p:sldId id="639" r:id="rId15"/>
    <p:sldId id="656" r:id="rId16"/>
    <p:sldId id="657" r:id="rId17"/>
  </p:sldIdLst>
  <p:sldSz cx="9144000" cy="6858000" type="screen4x3"/>
  <p:notesSz cx="7086600" cy="102235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9696"/>
    <a:srgbClr val="336699"/>
    <a:srgbClr val="0066CC"/>
    <a:srgbClr val="FFCC00"/>
    <a:srgbClr val="5F5F5F"/>
    <a:srgbClr val="1F4F8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73" autoAdjust="0"/>
    <p:restoredTop sz="89984" autoAdjust="0"/>
  </p:normalViewPr>
  <p:slideViewPr>
    <p:cSldViewPr>
      <p:cViewPr varScale="1">
        <p:scale>
          <a:sx n="73" d="100"/>
          <a:sy n="73" d="100"/>
        </p:scale>
        <p:origin x="576" y="7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362" y="-84"/>
      </p:cViewPr>
      <p:guideLst>
        <p:guide orient="horz" pos="3220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defTabSz="960438">
              <a:spcBef>
                <a:spcPct val="0"/>
              </a:spcBef>
              <a:buClrTx/>
              <a:buSzTx/>
              <a:buFontTx/>
              <a:buNone/>
              <a:defRPr kumimoji="0" sz="13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GROS MLADEN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1812" cy="51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defTabSz="960438">
              <a:spcBef>
                <a:spcPct val="0"/>
              </a:spcBef>
              <a:buClrTx/>
              <a:buSzTx/>
              <a:buFontTx/>
              <a:buNone/>
              <a:defRPr kumimoji="0"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2325"/>
            <a:ext cx="3071813" cy="51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defTabSz="960438">
              <a:spcBef>
                <a:spcPct val="0"/>
              </a:spcBef>
              <a:buClrTx/>
              <a:buSzTx/>
              <a:buFontTx/>
              <a:buNone/>
              <a:defRPr kumimoji="0" sz="13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9712325"/>
            <a:ext cx="3071812" cy="51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defTabSz="960438">
              <a:spcBef>
                <a:spcPct val="0"/>
              </a:spcBef>
              <a:buClrTx/>
              <a:buSzTx/>
              <a:buFontTx/>
              <a:buNone/>
              <a:defRPr kumimoji="0" sz="1300" b="0">
                <a:latin typeface="Times New Roman" charset="0"/>
              </a:defRPr>
            </a:lvl1pPr>
          </a:lstStyle>
          <a:p>
            <a:pPr>
              <a:defRPr/>
            </a:pPr>
            <a:fld id="{5B62642F-3C44-4849-B603-74072B679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15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defTabSz="960438">
              <a:spcBef>
                <a:spcPct val="0"/>
              </a:spcBef>
              <a:buClrTx/>
              <a:buSzTx/>
              <a:buFontTx/>
              <a:buNone/>
              <a:defRPr kumimoji="0"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8742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6163"/>
            <a:ext cx="5197475" cy="4600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1812" cy="51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defTabSz="960438">
              <a:spcBef>
                <a:spcPct val="0"/>
              </a:spcBef>
              <a:buClrTx/>
              <a:buSzTx/>
              <a:buFontTx/>
              <a:buNone/>
              <a:defRPr kumimoji="0"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2325"/>
            <a:ext cx="3071813" cy="51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defTabSz="960438">
              <a:spcBef>
                <a:spcPct val="0"/>
              </a:spcBef>
              <a:buClrTx/>
              <a:buSzTx/>
              <a:buFontTx/>
              <a:buNone/>
              <a:defRPr kumimoji="0"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9712325"/>
            <a:ext cx="3071812" cy="51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defTabSz="960438">
              <a:spcBef>
                <a:spcPct val="0"/>
              </a:spcBef>
              <a:buClrTx/>
              <a:buSzTx/>
              <a:buFontTx/>
              <a:buNone/>
              <a:defRPr kumimoji="0" sz="1300" b="0">
                <a:latin typeface="Times New Roman" charset="0"/>
              </a:defRPr>
            </a:lvl1pPr>
          </a:lstStyle>
          <a:p>
            <a:pPr>
              <a:defRPr/>
            </a:pPr>
            <a:fld id="{4AF37BC6-C993-4A4A-B81D-7B6BE2497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80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sl-SI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668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l-SI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1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l-SI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16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37BC6-C993-4A4A-B81D-7B6BE24977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51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37BC6-C993-4A4A-B81D-7B6BE24977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l-SI" sz="10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1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l-SI" sz="10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9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l-SI" sz="10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5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l-SI" sz="1200" dirty="0" smtClean="0"/>
          </a:p>
        </p:txBody>
      </p:sp>
    </p:spTree>
    <p:extLst>
      <p:ext uri="{BB962C8B-B14F-4D97-AF65-F5344CB8AC3E}">
        <p14:creationId xmlns:p14="http://schemas.microsoft.com/office/powerpoint/2010/main" val="869670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l-SI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l-SI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4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l-SI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spcBef>
                <a:spcPct val="30000"/>
              </a:spcBef>
              <a:buClr>
                <a:schemeClr val="tx2"/>
              </a:buClr>
            </a:pPr>
            <a:endParaRPr lang="sl-SI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37BC6-C993-4A4A-B81D-7B6BE249771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1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37BC6-C993-4A4A-B81D-7B6BE24977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02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37BC6-C993-4A4A-B81D-7B6BE249771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6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37BC6-C993-4A4A-B81D-7B6BE24977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2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0"/>
            <a:ext cx="15240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7388" y="3124200"/>
            <a:ext cx="8456612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89075"/>
            <a:ext cx="29908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5963" y="3303588"/>
            <a:ext cx="425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1738" y="3303588"/>
            <a:ext cx="425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7513" y="3303588"/>
            <a:ext cx="425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303588"/>
            <a:ext cx="425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3303588"/>
            <a:ext cx="425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5943600" y="32766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chemeClr val="tx2"/>
                </a:solidFill>
              </a:rPr>
              <a:t>Alpineon</a:t>
            </a:r>
            <a:endParaRPr lang="sl-SI" sz="2800">
              <a:solidFill>
                <a:schemeClr val="tx2"/>
              </a:solidFill>
            </a:endParaRP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7467600" y="3276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400">
                <a:solidFill>
                  <a:schemeClr val="tx2"/>
                </a:solidFill>
              </a:rPr>
              <a:t>®</a:t>
            </a:r>
            <a:endParaRPr lang="sl-SI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20383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626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8913"/>
            <a:ext cx="8229600" cy="593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4213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005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828800"/>
            <a:ext cx="40005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gradFill rotWithShape="0">
            <a:gsLst>
              <a:gs pos="0">
                <a:srgbClr val="0054A8"/>
              </a:gs>
              <a:gs pos="100000">
                <a:srgbClr val="00101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6911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>
                <a:latin typeface="+mj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latin typeface="+mj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latin typeface="+mj-lt"/>
              </a:defRPr>
            </a:lvl1pPr>
          </a:lstStyle>
          <a:p>
            <a:pPr>
              <a:defRPr/>
            </a:pPr>
            <a:endParaRPr lang="sl-SI"/>
          </a:p>
        </p:txBody>
      </p:sp>
      <p:pic>
        <p:nvPicPr>
          <p:cNvPr id="4104" name="Picture 10" descr="alpineon_logo_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333375"/>
            <a:ext cx="14287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  <p:sldLayoutId id="214748375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6"/>
          <p:cNvSpPr txBox="1">
            <a:spLocks noChangeArrowheads="1"/>
          </p:cNvSpPr>
          <p:nvPr/>
        </p:nvSpPr>
        <p:spPr bwMode="auto">
          <a:xfrm>
            <a:off x="3500430" y="5500702"/>
            <a:ext cx="5857916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"/>
            <a:r>
              <a:rPr lang="en-US" sz="1600" dirty="0" smtClean="0">
                <a:latin typeface="Calibri" pitchFamily="34" charset="0"/>
                <a:cs typeface="Calibri" pitchFamily="34" charset="0"/>
              </a:rPr>
              <a:t>Alpineon </a:t>
            </a:r>
            <a:r>
              <a:rPr lang="sl-SI" sz="1600" dirty="0" smtClean="0">
                <a:latin typeface="Calibri" pitchFamily="34" charset="0"/>
                <a:cs typeface="Calibri" pitchFamily="34" charset="0"/>
              </a:rPr>
              <a:t>razvoj in raziskave, d.o.o.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fontAlgn="b"/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www.alpineon.</a:t>
            </a:r>
            <a:r>
              <a:rPr lang="sl-SI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</a:t>
            </a:r>
            <a:endParaRPr lang="sl-SI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Text Box 66"/>
          <p:cNvSpPr txBox="1">
            <a:spLocks noChangeArrowheads="1"/>
          </p:cNvSpPr>
          <p:nvPr/>
        </p:nvSpPr>
        <p:spPr bwMode="auto">
          <a:xfrm>
            <a:off x="3428992" y="866831"/>
            <a:ext cx="51117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lang="sl-SI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TEHNIKA </a:t>
            </a:r>
            <a:r>
              <a:rPr lang="sl-SI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	</a:t>
            </a:r>
            <a:br>
              <a:rPr lang="sl-SI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Področje:  </a:t>
            </a:r>
            <a:r>
              <a:rPr lang="sl-SI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2.15 – Meroslovje </a:t>
            </a:r>
            <a:br>
              <a:rPr lang="sl-SI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Dosežek:   </a:t>
            </a:r>
            <a:r>
              <a:rPr lang="sl-SI" sz="2800" dirty="0" smtClean="0">
                <a:latin typeface="Calibri" pitchFamily="34" charset="0"/>
                <a:cs typeface="Calibri" pitchFamily="34" charset="0"/>
              </a:rPr>
              <a:t>Postopek in naprava za aktivno 3D triangulacijo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l-SI" sz="2000" dirty="0" smtClean="0">
                <a:solidFill>
                  <a:schemeClr val="tx1"/>
                </a:solidFill>
              </a:rPr>
              <a:t/>
            </a:r>
            <a:br>
              <a:rPr lang="sl-SI" sz="2000" dirty="0" smtClean="0">
                <a:solidFill>
                  <a:schemeClr val="tx1"/>
                </a:solidFill>
              </a:rPr>
            </a:br>
            <a:endParaRPr lang="sl-SI" sz="2000" dirty="0">
              <a:solidFill>
                <a:schemeClr val="tx2"/>
              </a:solidFill>
            </a:endParaRPr>
          </a:p>
        </p:txBody>
      </p:sp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3500462" y="4383953"/>
            <a:ext cx="578644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">
              <a:spcBef>
                <a:spcPct val="50000"/>
              </a:spcBef>
            </a:pPr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Vir: </a:t>
            </a:r>
            <a:r>
              <a:rPr lang="sl-SI" sz="1800" dirty="0" smtClean="0">
                <a:latin typeface="Calibri" pitchFamily="34" charset="0"/>
                <a:cs typeface="Calibri" pitchFamily="34" charset="0"/>
              </a:rPr>
              <a:t>Žganec Mario </a:t>
            </a:r>
            <a:r>
              <a:rPr lang="sl-SI" sz="1600" b="0" dirty="0" smtClean="0">
                <a:latin typeface="Calibri" pitchFamily="34" charset="0"/>
                <a:cs typeface="Calibri" pitchFamily="34" charset="0"/>
              </a:rPr>
              <a:t>in</a:t>
            </a:r>
            <a:r>
              <a:rPr lang="sl-SI" sz="1800" dirty="0" smtClean="0">
                <a:latin typeface="Calibri" pitchFamily="34" charset="0"/>
                <a:cs typeface="Calibri" pitchFamily="34" charset="0"/>
              </a:rPr>
              <a:t> Jerneja Žganec Gros</a:t>
            </a:r>
            <a:endParaRPr lang="sl-SI" sz="1800" i="1" dirty="0">
              <a:latin typeface="Calibri" pitchFamily="34" charset="0"/>
              <a:cs typeface="Calibri" pitchFamily="34" charset="0"/>
            </a:endParaRPr>
          </a:p>
          <a:p>
            <a:pPr fontAlgn="b">
              <a:spcBef>
                <a:spcPct val="50000"/>
              </a:spcBef>
            </a:pPr>
            <a:r>
              <a:rPr lang="sl-SI" sz="1600" i="1" dirty="0" err="1" smtClean="0">
                <a:latin typeface="Calibri" pitchFamily="34" charset="0"/>
                <a:cs typeface="Calibri" pitchFamily="34" charset="0"/>
              </a:rPr>
              <a:t>Active</a:t>
            </a:r>
            <a:r>
              <a:rPr lang="sl-SI" sz="1600" i="1" dirty="0" smtClean="0">
                <a:latin typeface="Calibri" pitchFamily="34" charset="0"/>
                <a:cs typeface="Calibri" pitchFamily="34" charset="0"/>
              </a:rPr>
              <a:t> 3D </a:t>
            </a:r>
            <a:r>
              <a:rPr lang="sl-SI" sz="1600" i="1" dirty="0" err="1" smtClean="0">
                <a:latin typeface="Calibri" pitchFamily="34" charset="0"/>
                <a:cs typeface="Calibri" pitchFamily="34" charset="0"/>
              </a:rPr>
              <a:t>triangulation</a:t>
            </a:r>
            <a:r>
              <a:rPr lang="sl-SI" sz="1600" i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sl-SI" sz="1600" i="1" dirty="0" err="1" smtClean="0">
                <a:latin typeface="Calibri" pitchFamily="34" charset="0"/>
                <a:cs typeface="Calibri" pitchFamily="34" charset="0"/>
              </a:rPr>
              <a:t>based</a:t>
            </a:r>
            <a:r>
              <a:rPr lang="sl-SI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sz="1600" i="1" dirty="0" err="1" smtClean="0">
                <a:latin typeface="Calibri" pitchFamily="34" charset="0"/>
                <a:cs typeface="Calibri" pitchFamily="34" charset="0"/>
              </a:rPr>
              <a:t>imaging</a:t>
            </a:r>
            <a:r>
              <a:rPr lang="sl-SI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sz="1600" i="1" dirty="0" err="1" smtClean="0">
                <a:latin typeface="Calibri" pitchFamily="34" charset="0"/>
                <a:cs typeface="Calibri" pitchFamily="34" charset="0"/>
              </a:rPr>
              <a:t>method</a:t>
            </a:r>
            <a:r>
              <a:rPr lang="sl-SI" sz="1600" i="1" dirty="0" smtClean="0">
                <a:latin typeface="Calibri" pitchFamily="34" charset="0"/>
                <a:cs typeface="Calibri" pitchFamily="34" charset="0"/>
              </a:rPr>
              <a:t> and device   patent EP 1997322 (B1), </a:t>
            </a:r>
            <a:r>
              <a:rPr lang="sl-SI" sz="1600" dirty="0" err="1" smtClean="0">
                <a:latin typeface="Calibri" pitchFamily="34" charset="0"/>
                <a:cs typeface="Calibri" pitchFamily="34" charset="0"/>
              </a:rPr>
              <a:t>European</a:t>
            </a:r>
            <a:r>
              <a:rPr lang="sl-SI" sz="1600" dirty="0" smtClean="0">
                <a:latin typeface="Calibri" pitchFamily="34" charset="0"/>
                <a:cs typeface="Calibri" pitchFamily="34" charset="0"/>
              </a:rPr>
              <a:t> Patent Office, 2011</a:t>
            </a:r>
            <a:endParaRPr lang="sl-SI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dirty="0" smtClean="0">
                <a:effectLst/>
                <a:latin typeface="Calibri" pitchFamily="34" charset="0"/>
                <a:cs typeface="Calibri" pitchFamily="34" charset="0"/>
              </a:rPr>
              <a:t>Triangulacija </a:t>
            </a:r>
            <a:r>
              <a:rPr lang="sl-SI" sz="1800" dirty="0" smtClean="0">
                <a:effectLst/>
                <a:latin typeface="Calibri" pitchFamily="34" charset="0"/>
                <a:cs typeface="Calibri" pitchFamily="34" charset="0"/>
              </a:rPr>
              <a:t>– predlagana rešitev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2" y="1628775"/>
            <a:ext cx="8318529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Predlagana rešitev: 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Modulirana triangulacija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endParaRPr lang="sl-SI" sz="2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Nadgradnja standardnega pristopa s triangulacijo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Prizor osvetlimo z modulirano svetlobo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Odbita svetloba se sinhrono </a:t>
            </a:r>
            <a:r>
              <a:rPr lang="sl-SI" b="0" dirty="0" err="1" smtClean="0">
                <a:latin typeface="Calibri" pitchFamily="34" charset="0"/>
                <a:cs typeface="Calibri" pitchFamily="34" charset="0"/>
              </a:rPr>
              <a:t>demodulira</a:t>
            </a:r>
            <a:r>
              <a:rPr lang="sl-SI" b="0" dirty="0" smtClean="0">
                <a:latin typeface="Calibri" pitchFamily="34" charset="0"/>
                <a:cs typeface="Calibri" pitchFamily="34" charset="0"/>
              </a:rPr>
              <a:t> na sprejemni strani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Modulacijska frekvenca je višja od frekvence zajemanja slik, vendar več velikostnih razredov nižja od modulacijske frekvence v </a:t>
            </a:r>
            <a:r>
              <a:rPr lang="sl-SI" b="0" dirty="0" err="1" smtClean="0">
                <a:latin typeface="Calibri" pitchFamily="34" charset="0"/>
                <a:cs typeface="Calibri" pitchFamily="34" charset="0"/>
              </a:rPr>
              <a:t>ToF</a:t>
            </a:r>
            <a:r>
              <a:rPr lang="sl-SI" b="0" dirty="0" smtClean="0">
                <a:latin typeface="Calibri" pitchFamily="34" charset="0"/>
                <a:cs typeface="Calibri" pitchFamily="34" charset="0"/>
              </a:rPr>
              <a:t> napravah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Modulacijski signal je naključni binarni signal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endParaRPr lang="sl-SI" sz="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sl-SI" dirty="0" smtClean="0">
                <a:latin typeface="Calibri" pitchFamily="34" charset="0"/>
                <a:cs typeface="Calibri" pitchFamily="34" charset="0"/>
              </a:rPr>
              <a:t>US Patent 7,483,151 </a:t>
            </a:r>
            <a:r>
              <a:rPr lang="sl-SI" sz="2000" b="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sl-SI" sz="2000" b="0" i="1" dirty="0" err="1" smtClean="0">
                <a:latin typeface="Calibri" pitchFamily="34" charset="0"/>
                <a:cs typeface="Calibri" pitchFamily="34" charset="0"/>
              </a:rPr>
              <a:t>Active</a:t>
            </a:r>
            <a:r>
              <a:rPr lang="sl-SI" sz="2000" b="0" i="1" dirty="0" smtClean="0">
                <a:latin typeface="Calibri" pitchFamily="34" charset="0"/>
                <a:cs typeface="Calibri" pitchFamily="34" charset="0"/>
              </a:rPr>
              <a:t> 3D </a:t>
            </a:r>
            <a:r>
              <a:rPr lang="sl-SI" sz="2000" b="0" i="1" dirty="0" err="1" smtClean="0">
                <a:latin typeface="Calibri" pitchFamily="34" charset="0"/>
                <a:cs typeface="Calibri" pitchFamily="34" charset="0"/>
              </a:rPr>
              <a:t>Triangulation</a:t>
            </a:r>
            <a:r>
              <a:rPr lang="sl-SI" sz="2000" b="0" i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sl-SI" sz="2000" b="0" i="1" dirty="0" err="1" smtClean="0">
                <a:latin typeface="Calibri" pitchFamily="34" charset="0"/>
                <a:cs typeface="Calibri" pitchFamily="34" charset="0"/>
              </a:rPr>
              <a:t>based</a:t>
            </a:r>
            <a:r>
              <a:rPr lang="sl-SI" sz="2000" b="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sz="2000" b="0" i="1" dirty="0" err="1" smtClean="0">
                <a:latin typeface="Calibri" pitchFamily="34" charset="0"/>
                <a:cs typeface="Calibri" pitchFamily="34" charset="0"/>
              </a:rPr>
              <a:t>Imaging</a:t>
            </a:r>
            <a:r>
              <a:rPr lang="sl-SI" sz="2000" b="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sz="2000" b="0" i="1" dirty="0" err="1" smtClean="0">
                <a:latin typeface="Calibri" pitchFamily="34" charset="0"/>
                <a:cs typeface="Calibri" pitchFamily="34" charset="0"/>
              </a:rPr>
              <a:t>Method</a:t>
            </a:r>
            <a:r>
              <a:rPr lang="sl-SI" sz="2000" b="0" i="1" dirty="0" smtClean="0">
                <a:latin typeface="Calibri" pitchFamily="34" charset="0"/>
                <a:cs typeface="Calibri" pitchFamily="34" charset="0"/>
              </a:rPr>
              <a:t> and Device</a:t>
            </a:r>
            <a:r>
              <a:rPr lang="sl-SI" sz="2000" b="0" dirty="0" smtClean="0">
                <a:latin typeface="Calibri" pitchFamily="34" charset="0"/>
                <a:cs typeface="Calibri" pitchFamily="34" charset="0"/>
              </a:rPr>
              <a:t>, US Patent Office, 2009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sl-SI" dirty="0" smtClean="0">
                <a:latin typeface="Calibri" pitchFamily="34" charset="0"/>
                <a:cs typeface="Calibri" pitchFamily="34" charset="0"/>
              </a:rPr>
              <a:t>EP Patent 1997322 (B1) </a:t>
            </a:r>
            <a:r>
              <a:rPr lang="sl-SI" sz="20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sl-SI" sz="2000" b="0" i="1" dirty="0" err="1" smtClean="0">
                <a:latin typeface="Calibri" pitchFamily="34" charset="0"/>
                <a:cs typeface="Calibri" pitchFamily="34" charset="0"/>
              </a:rPr>
              <a:t>Active</a:t>
            </a:r>
            <a:r>
              <a:rPr lang="sl-SI" sz="2000" b="0" i="1" dirty="0" smtClean="0">
                <a:latin typeface="Calibri" pitchFamily="34" charset="0"/>
                <a:cs typeface="Calibri" pitchFamily="34" charset="0"/>
              </a:rPr>
              <a:t> 3D </a:t>
            </a:r>
            <a:r>
              <a:rPr lang="sl-SI" sz="2000" b="0" i="1" dirty="0" err="1" smtClean="0">
                <a:latin typeface="Calibri" pitchFamily="34" charset="0"/>
                <a:cs typeface="Calibri" pitchFamily="34" charset="0"/>
              </a:rPr>
              <a:t>triangulation</a:t>
            </a:r>
            <a:r>
              <a:rPr lang="sl-SI" sz="2000" b="0" i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sl-SI" sz="2000" b="0" i="1" dirty="0" err="1" smtClean="0">
                <a:latin typeface="Calibri" pitchFamily="34" charset="0"/>
                <a:cs typeface="Calibri" pitchFamily="34" charset="0"/>
              </a:rPr>
              <a:t>based</a:t>
            </a:r>
            <a:r>
              <a:rPr lang="sl-SI" sz="2000" b="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sz="2000" b="0" i="1" dirty="0" err="1" smtClean="0">
                <a:latin typeface="Calibri" pitchFamily="34" charset="0"/>
                <a:cs typeface="Calibri" pitchFamily="34" charset="0"/>
              </a:rPr>
              <a:t>imaging</a:t>
            </a:r>
            <a:r>
              <a:rPr lang="sl-SI" sz="2000" b="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sz="2000" b="0" i="1" dirty="0" err="1" smtClean="0">
                <a:latin typeface="Calibri" pitchFamily="34" charset="0"/>
                <a:cs typeface="Calibri" pitchFamily="34" charset="0"/>
              </a:rPr>
              <a:t>method</a:t>
            </a:r>
            <a:r>
              <a:rPr lang="sl-SI" sz="2000" b="0" i="1" dirty="0" smtClean="0">
                <a:latin typeface="Calibri" pitchFamily="34" charset="0"/>
                <a:cs typeface="Calibri" pitchFamily="34" charset="0"/>
              </a:rPr>
              <a:t> and device</a:t>
            </a:r>
            <a:r>
              <a:rPr lang="sl-SI" sz="2000" b="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sl-SI" sz="2000" b="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sz="2000" b="0" dirty="0" err="1" smtClean="0">
                <a:latin typeface="Calibri" pitchFamily="34" charset="0"/>
                <a:cs typeface="Calibri" pitchFamily="34" charset="0"/>
              </a:rPr>
              <a:t>European</a:t>
            </a:r>
            <a:r>
              <a:rPr lang="sl-SI" sz="2000" b="0" dirty="0" smtClean="0">
                <a:latin typeface="Calibri" pitchFamily="34" charset="0"/>
                <a:cs typeface="Calibri" pitchFamily="34" charset="0"/>
              </a:rPr>
              <a:t> Patent Office, 2011</a:t>
            </a:r>
            <a:endParaRPr lang="sl-SI" sz="20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endParaRPr lang="sl-SI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endParaRPr lang="sl-SI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 133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dirty="0" smtClean="0">
                <a:effectLst/>
                <a:latin typeface="Calibri" pitchFamily="34" charset="0"/>
                <a:cs typeface="Calibri" pitchFamily="34" charset="0"/>
              </a:rPr>
              <a:t>Modulirana triangulacija</a:t>
            </a:r>
          </a:p>
        </p:txBody>
      </p:sp>
      <p:pic>
        <p:nvPicPr>
          <p:cNvPr id="13315" name="Picture 4" descr=" 13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125538"/>
            <a:ext cx="47212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Line 13" descr=" 21508"/>
          <p:cNvSpPr>
            <a:spLocks noChangeShapeType="1"/>
          </p:cNvSpPr>
          <p:nvPr/>
        </p:nvSpPr>
        <p:spPr bwMode="auto">
          <a:xfrm flipV="1">
            <a:off x="3492500" y="3500438"/>
            <a:ext cx="792163" cy="30241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1509" name="Line 7" descr=" 21509"/>
          <p:cNvSpPr>
            <a:spLocks noChangeShapeType="1"/>
          </p:cNvSpPr>
          <p:nvPr/>
        </p:nvSpPr>
        <p:spPr bwMode="auto">
          <a:xfrm flipV="1">
            <a:off x="4067175" y="3284538"/>
            <a:ext cx="431800" cy="431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1510" name="Line 8" descr=" 21510"/>
          <p:cNvSpPr>
            <a:spLocks noChangeShapeType="1"/>
          </p:cNvSpPr>
          <p:nvPr/>
        </p:nvSpPr>
        <p:spPr bwMode="auto">
          <a:xfrm>
            <a:off x="2484438" y="4508500"/>
            <a:ext cx="1008062" cy="20161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1511" name="Line 10" descr=" 21511"/>
          <p:cNvSpPr>
            <a:spLocks noChangeShapeType="1"/>
          </p:cNvSpPr>
          <p:nvPr/>
        </p:nvSpPr>
        <p:spPr bwMode="auto">
          <a:xfrm>
            <a:off x="4284663" y="3500438"/>
            <a:ext cx="863600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1513" name="Line 5" descr=" 21513"/>
          <p:cNvSpPr>
            <a:spLocks noChangeShapeType="1"/>
          </p:cNvSpPr>
          <p:nvPr/>
        </p:nvSpPr>
        <p:spPr bwMode="auto">
          <a:xfrm flipV="1">
            <a:off x="4140200" y="3213100"/>
            <a:ext cx="260350" cy="534988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321" name="Line 8" descr=" 13321"/>
          <p:cNvSpPr>
            <a:spLocks noChangeShapeType="1"/>
          </p:cNvSpPr>
          <p:nvPr/>
        </p:nvSpPr>
        <p:spPr bwMode="auto">
          <a:xfrm flipV="1">
            <a:off x="3492500" y="5229225"/>
            <a:ext cx="1655763" cy="12954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322" name="Line 8" descr=" 13322"/>
          <p:cNvSpPr>
            <a:spLocks noChangeShapeType="1"/>
          </p:cNvSpPr>
          <p:nvPr/>
        </p:nvSpPr>
        <p:spPr bwMode="auto">
          <a:xfrm flipV="1">
            <a:off x="3525838" y="3500438"/>
            <a:ext cx="792162" cy="302418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1522" name="Line 8" descr=" 21522"/>
          <p:cNvSpPr>
            <a:spLocks noChangeShapeType="1"/>
          </p:cNvSpPr>
          <p:nvPr/>
        </p:nvSpPr>
        <p:spPr bwMode="auto">
          <a:xfrm>
            <a:off x="4284663" y="3525838"/>
            <a:ext cx="863600" cy="21748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1523" name="Line 8" descr=" 21523"/>
          <p:cNvSpPr>
            <a:spLocks noChangeShapeType="1"/>
          </p:cNvSpPr>
          <p:nvPr/>
        </p:nvSpPr>
        <p:spPr bwMode="auto">
          <a:xfrm flipV="1">
            <a:off x="4284663" y="3165475"/>
            <a:ext cx="863600" cy="360363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Line 3" descr=" 60419"/>
          <p:cNvSpPr>
            <a:spLocks noChangeShapeType="1"/>
          </p:cNvSpPr>
          <p:nvPr/>
        </p:nvSpPr>
        <p:spPr bwMode="auto">
          <a:xfrm>
            <a:off x="2916238" y="1700213"/>
            <a:ext cx="0" cy="40338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20" name="AutoShape 4" descr=" 60420"/>
          <p:cNvSpPr>
            <a:spLocks noChangeArrowheads="1"/>
          </p:cNvSpPr>
          <p:nvPr/>
        </p:nvSpPr>
        <p:spPr bwMode="auto">
          <a:xfrm>
            <a:off x="1331913" y="5445125"/>
            <a:ext cx="3168650" cy="1152525"/>
          </a:xfrm>
          <a:prstGeom prst="parallelogram">
            <a:avLst>
              <a:gd name="adj" fmla="val 68733"/>
            </a:avLst>
          </a:prstGeom>
          <a:solidFill>
            <a:srgbClr val="619BDA"/>
          </a:solidFill>
          <a:ln w="9525">
            <a:solidFill>
              <a:srgbClr val="4C4C4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60421" name="Line 5" descr=" 60421"/>
          <p:cNvSpPr>
            <a:spLocks noChangeShapeType="1"/>
          </p:cNvSpPr>
          <p:nvPr/>
        </p:nvSpPr>
        <p:spPr bwMode="auto">
          <a:xfrm flipH="1">
            <a:off x="2555875" y="6165850"/>
            <a:ext cx="257175" cy="420688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22" name="Line 6" descr=" 60422"/>
          <p:cNvSpPr>
            <a:spLocks noChangeShapeType="1"/>
          </p:cNvSpPr>
          <p:nvPr/>
        </p:nvSpPr>
        <p:spPr bwMode="auto">
          <a:xfrm flipH="1">
            <a:off x="3059113" y="5445125"/>
            <a:ext cx="217487" cy="360363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23" name="Rectangle 2" descr=" 60423"/>
          <p:cNvSpPr>
            <a:spLocks noChangeArrowheads="1"/>
          </p:cNvSpPr>
          <p:nvPr/>
        </p:nvSpPr>
        <p:spPr bwMode="auto">
          <a:xfrm>
            <a:off x="539750" y="188913"/>
            <a:ext cx="6911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Modulirana triangulacija </a:t>
            </a:r>
            <a:r>
              <a:rPr lang="sl-SI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– osvetlitev ozadja in več senzorjev</a:t>
            </a:r>
            <a:endParaRPr lang="sl-SI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424" name="Rectangle 8" descr=" 60424"/>
          <p:cNvSpPr>
            <a:spLocks noChangeArrowheads="1"/>
          </p:cNvSpPr>
          <p:nvPr/>
        </p:nvSpPr>
        <p:spPr bwMode="auto">
          <a:xfrm>
            <a:off x="2627313" y="1403350"/>
            <a:ext cx="574675" cy="10890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425" name="Oval 9" descr=" 60425"/>
          <p:cNvSpPr>
            <a:spLocks noChangeArrowheads="1"/>
          </p:cNvSpPr>
          <p:nvPr/>
        </p:nvSpPr>
        <p:spPr bwMode="auto">
          <a:xfrm>
            <a:off x="2627313" y="3041650"/>
            <a:ext cx="576262" cy="98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426" name="Oval 10" descr=" 60426"/>
          <p:cNvSpPr>
            <a:spLocks noChangeArrowheads="1"/>
          </p:cNvSpPr>
          <p:nvPr/>
        </p:nvSpPr>
        <p:spPr bwMode="auto">
          <a:xfrm rot="1200000">
            <a:off x="3497263" y="3186113"/>
            <a:ext cx="576262" cy="98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427" name="Rectangle 11" descr=" 60427"/>
          <p:cNvSpPr>
            <a:spLocks noChangeArrowheads="1"/>
          </p:cNvSpPr>
          <p:nvPr/>
        </p:nvSpPr>
        <p:spPr bwMode="auto">
          <a:xfrm rot="18000000">
            <a:off x="4980782" y="2155031"/>
            <a:ext cx="576262" cy="9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428" name="Line 12" descr=" 60428"/>
          <p:cNvSpPr>
            <a:spLocks noChangeShapeType="1"/>
          </p:cNvSpPr>
          <p:nvPr/>
        </p:nvSpPr>
        <p:spPr bwMode="auto">
          <a:xfrm flipH="1">
            <a:off x="2916238" y="2276475"/>
            <a:ext cx="1368425" cy="2471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29" name="AutoShape 13" descr=" 60429"/>
          <p:cNvSpPr>
            <a:spLocks noChangeArrowheads="1"/>
          </p:cNvSpPr>
          <p:nvPr/>
        </p:nvSpPr>
        <p:spPr bwMode="auto">
          <a:xfrm>
            <a:off x="2627313" y="4652963"/>
            <a:ext cx="576262" cy="792162"/>
          </a:xfrm>
          <a:prstGeom prst="can">
            <a:avLst>
              <a:gd name="adj" fmla="val 34366"/>
            </a:avLst>
          </a:prstGeom>
          <a:solidFill>
            <a:srgbClr val="E2E2E2"/>
          </a:solidFill>
          <a:ln w="12700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60430" name="Line 14" descr=" 60430"/>
          <p:cNvSpPr>
            <a:spLocks noChangeShapeType="1"/>
          </p:cNvSpPr>
          <p:nvPr/>
        </p:nvSpPr>
        <p:spPr bwMode="auto">
          <a:xfrm flipH="1">
            <a:off x="2843213" y="4652963"/>
            <a:ext cx="144462" cy="198437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31" name="Rectangle 15" descr=" 60431"/>
          <p:cNvSpPr>
            <a:spLocks noChangeArrowheads="1"/>
          </p:cNvSpPr>
          <p:nvPr/>
        </p:nvSpPr>
        <p:spPr bwMode="auto">
          <a:xfrm>
            <a:off x="6084888" y="1412875"/>
            <a:ext cx="2159000" cy="1366838"/>
          </a:xfrm>
          <a:prstGeom prst="rect">
            <a:avLst/>
          </a:prstGeom>
          <a:solidFill>
            <a:srgbClr val="8CB2D9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60432" name="Line 16" descr=" 60432"/>
          <p:cNvSpPr>
            <a:spLocks noChangeShapeType="1"/>
          </p:cNvSpPr>
          <p:nvPr/>
        </p:nvSpPr>
        <p:spPr bwMode="auto">
          <a:xfrm flipH="1" flipV="1">
            <a:off x="7380288" y="1268413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33" name="Line 17" descr=" 60433"/>
          <p:cNvSpPr>
            <a:spLocks noChangeShapeType="1"/>
          </p:cNvSpPr>
          <p:nvPr/>
        </p:nvSpPr>
        <p:spPr bwMode="auto">
          <a:xfrm flipH="1">
            <a:off x="8388350" y="1484313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34" name="Text Box 18" descr=" 60434"/>
          <p:cNvSpPr txBox="1">
            <a:spLocks noChangeArrowheads="1"/>
          </p:cNvSpPr>
          <p:nvPr/>
        </p:nvSpPr>
        <p:spPr bwMode="auto">
          <a:xfrm>
            <a:off x="8388350" y="1628775"/>
            <a:ext cx="288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U</a:t>
            </a:r>
          </a:p>
        </p:txBody>
      </p:sp>
      <p:sp>
        <p:nvSpPr>
          <p:cNvPr id="60435" name="Text Box 19" descr=" 60435"/>
          <p:cNvSpPr txBox="1">
            <a:spLocks noChangeArrowheads="1"/>
          </p:cNvSpPr>
          <p:nvPr/>
        </p:nvSpPr>
        <p:spPr bwMode="auto">
          <a:xfrm>
            <a:off x="7669213" y="979488"/>
            <a:ext cx="2889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V</a:t>
            </a:r>
          </a:p>
        </p:txBody>
      </p:sp>
      <p:sp>
        <p:nvSpPr>
          <p:cNvPr id="60436" name="Text Box 20" descr=" 60436"/>
          <p:cNvSpPr txBox="1">
            <a:spLocks noChangeArrowheads="1"/>
          </p:cNvSpPr>
          <p:nvPr/>
        </p:nvSpPr>
        <p:spPr bwMode="auto">
          <a:xfrm>
            <a:off x="5724525" y="1052513"/>
            <a:ext cx="165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200" b="0" i="1"/>
              <a:t>Acquired image – S1</a:t>
            </a:r>
          </a:p>
        </p:txBody>
      </p:sp>
      <p:sp>
        <p:nvSpPr>
          <p:cNvPr id="60437" name="Oval 21" descr=" 60437"/>
          <p:cNvSpPr>
            <a:spLocks noChangeArrowheads="1"/>
          </p:cNvSpPr>
          <p:nvPr/>
        </p:nvSpPr>
        <p:spPr bwMode="auto">
          <a:xfrm>
            <a:off x="6877050" y="2060575"/>
            <a:ext cx="576263" cy="576263"/>
          </a:xfrm>
          <a:prstGeom prst="ellipse">
            <a:avLst/>
          </a:prstGeom>
          <a:solidFill>
            <a:srgbClr val="CCCC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60438" name="Line 22" descr=" 60438"/>
          <p:cNvSpPr>
            <a:spLocks noChangeShapeType="1"/>
          </p:cNvSpPr>
          <p:nvPr/>
        </p:nvSpPr>
        <p:spPr bwMode="auto">
          <a:xfrm>
            <a:off x="6877050" y="2349500"/>
            <a:ext cx="576263" cy="0"/>
          </a:xfrm>
          <a:prstGeom prst="line">
            <a:avLst/>
          </a:prstGeom>
          <a:noFill/>
          <a:ln w="254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39" name="Line 23" descr=" 60439"/>
          <p:cNvSpPr>
            <a:spLocks noChangeShapeType="1"/>
          </p:cNvSpPr>
          <p:nvPr/>
        </p:nvSpPr>
        <p:spPr bwMode="auto">
          <a:xfrm>
            <a:off x="7453313" y="1773238"/>
            <a:ext cx="792162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40" name="Line 24" descr=" 60440"/>
          <p:cNvSpPr>
            <a:spLocks noChangeShapeType="1"/>
          </p:cNvSpPr>
          <p:nvPr/>
        </p:nvSpPr>
        <p:spPr bwMode="auto">
          <a:xfrm>
            <a:off x="6084888" y="1773238"/>
            <a:ext cx="792162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41" name="Litebulb" descr=" 60441"/>
          <p:cNvSpPr>
            <a:spLocks noEditPoints="1" noChangeArrowheads="1"/>
          </p:cNvSpPr>
          <p:nvPr/>
        </p:nvSpPr>
        <p:spPr bwMode="auto">
          <a:xfrm>
            <a:off x="4356100" y="3429000"/>
            <a:ext cx="314325" cy="50958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1A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60442" name="Line 26" descr=" 60442"/>
          <p:cNvSpPr>
            <a:spLocks noChangeShapeType="1"/>
          </p:cNvSpPr>
          <p:nvPr/>
        </p:nvSpPr>
        <p:spPr bwMode="auto">
          <a:xfrm flipH="1">
            <a:off x="3708400" y="3789363"/>
            <a:ext cx="576263" cy="360362"/>
          </a:xfrm>
          <a:prstGeom prst="line">
            <a:avLst/>
          </a:prstGeom>
          <a:noFill/>
          <a:ln w="12700">
            <a:solidFill>
              <a:srgbClr val="FFFF1A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43" name="Line 27" descr=" 60443"/>
          <p:cNvSpPr>
            <a:spLocks noChangeShapeType="1"/>
          </p:cNvSpPr>
          <p:nvPr/>
        </p:nvSpPr>
        <p:spPr bwMode="auto">
          <a:xfrm flipH="1">
            <a:off x="3924300" y="3789363"/>
            <a:ext cx="360363" cy="576262"/>
          </a:xfrm>
          <a:prstGeom prst="line">
            <a:avLst/>
          </a:prstGeom>
          <a:noFill/>
          <a:ln w="12700">
            <a:solidFill>
              <a:srgbClr val="FFFF1A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44" name="Line 28" descr=" 60444"/>
          <p:cNvSpPr>
            <a:spLocks noChangeShapeType="1"/>
          </p:cNvSpPr>
          <p:nvPr/>
        </p:nvSpPr>
        <p:spPr bwMode="auto">
          <a:xfrm flipH="1">
            <a:off x="3779838" y="3789363"/>
            <a:ext cx="504825" cy="503237"/>
          </a:xfrm>
          <a:prstGeom prst="line">
            <a:avLst/>
          </a:prstGeom>
          <a:noFill/>
          <a:ln w="12700">
            <a:solidFill>
              <a:srgbClr val="FFFF1A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55" name="Rectangle 39" descr=" 60455"/>
          <p:cNvSpPr>
            <a:spLocks noChangeArrowheads="1"/>
          </p:cNvSpPr>
          <p:nvPr/>
        </p:nvSpPr>
        <p:spPr bwMode="auto">
          <a:xfrm rot="18000000">
            <a:off x="4620419" y="2804319"/>
            <a:ext cx="576263" cy="9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456" name="Rectangle 40" descr=" 60456"/>
          <p:cNvSpPr>
            <a:spLocks noChangeArrowheads="1"/>
          </p:cNvSpPr>
          <p:nvPr/>
        </p:nvSpPr>
        <p:spPr bwMode="auto">
          <a:xfrm rot="21000000">
            <a:off x="3995738" y="2205038"/>
            <a:ext cx="576262" cy="71437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457" name="Line 41" descr=" 60457"/>
          <p:cNvSpPr>
            <a:spLocks noChangeShapeType="1"/>
          </p:cNvSpPr>
          <p:nvPr/>
        </p:nvSpPr>
        <p:spPr bwMode="auto">
          <a:xfrm>
            <a:off x="4284663" y="2276475"/>
            <a:ext cx="574675" cy="5762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58" name="Line 42" descr=" 60458"/>
          <p:cNvSpPr>
            <a:spLocks noChangeShapeType="1"/>
          </p:cNvSpPr>
          <p:nvPr/>
        </p:nvSpPr>
        <p:spPr bwMode="auto">
          <a:xfrm flipV="1">
            <a:off x="4284663" y="2205038"/>
            <a:ext cx="935037" cy="71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59" name="Rectangle 43" descr=" 60459"/>
          <p:cNvSpPr>
            <a:spLocks noChangeArrowheads="1"/>
          </p:cNvSpPr>
          <p:nvPr/>
        </p:nvSpPr>
        <p:spPr bwMode="auto">
          <a:xfrm>
            <a:off x="6084888" y="3357563"/>
            <a:ext cx="2159000" cy="1366837"/>
          </a:xfrm>
          <a:prstGeom prst="rect">
            <a:avLst/>
          </a:prstGeom>
          <a:solidFill>
            <a:srgbClr val="8CB2D9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60460" name="Line 44" descr=" 60460"/>
          <p:cNvSpPr>
            <a:spLocks noChangeShapeType="1"/>
          </p:cNvSpPr>
          <p:nvPr/>
        </p:nvSpPr>
        <p:spPr bwMode="auto">
          <a:xfrm flipH="1" flipV="1">
            <a:off x="7380288" y="3213100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61" name="Line 45" descr=" 60461"/>
          <p:cNvSpPr>
            <a:spLocks noChangeShapeType="1"/>
          </p:cNvSpPr>
          <p:nvPr/>
        </p:nvSpPr>
        <p:spPr bwMode="auto">
          <a:xfrm flipH="1">
            <a:off x="8388350" y="3429000"/>
            <a:ext cx="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62" name="Text Box 46" descr=" 60462"/>
          <p:cNvSpPr txBox="1">
            <a:spLocks noChangeArrowheads="1"/>
          </p:cNvSpPr>
          <p:nvPr/>
        </p:nvSpPr>
        <p:spPr bwMode="auto">
          <a:xfrm>
            <a:off x="8388350" y="3573463"/>
            <a:ext cx="2889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U</a:t>
            </a:r>
          </a:p>
        </p:txBody>
      </p:sp>
      <p:sp>
        <p:nvSpPr>
          <p:cNvPr id="60463" name="Text Box 47" descr=" 60463"/>
          <p:cNvSpPr txBox="1">
            <a:spLocks noChangeArrowheads="1"/>
          </p:cNvSpPr>
          <p:nvPr/>
        </p:nvSpPr>
        <p:spPr bwMode="auto">
          <a:xfrm>
            <a:off x="7669213" y="2924175"/>
            <a:ext cx="288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V</a:t>
            </a:r>
          </a:p>
        </p:txBody>
      </p:sp>
      <p:sp>
        <p:nvSpPr>
          <p:cNvPr id="60464" name="Text Box 48" descr=" 60464"/>
          <p:cNvSpPr txBox="1">
            <a:spLocks noChangeArrowheads="1"/>
          </p:cNvSpPr>
          <p:nvPr/>
        </p:nvSpPr>
        <p:spPr bwMode="auto">
          <a:xfrm>
            <a:off x="5724525" y="2997200"/>
            <a:ext cx="165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200" b="0" i="1"/>
              <a:t>Acquired image – S2</a:t>
            </a:r>
          </a:p>
        </p:txBody>
      </p:sp>
      <p:sp>
        <p:nvSpPr>
          <p:cNvPr id="60465" name="Oval 49" descr=" 60465"/>
          <p:cNvSpPr>
            <a:spLocks noChangeArrowheads="1"/>
          </p:cNvSpPr>
          <p:nvPr/>
        </p:nvSpPr>
        <p:spPr bwMode="auto">
          <a:xfrm>
            <a:off x="6877050" y="4005263"/>
            <a:ext cx="576263" cy="576262"/>
          </a:xfrm>
          <a:prstGeom prst="ellipse">
            <a:avLst/>
          </a:prstGeom>
          <a:solidFill>
            <a:srgbClr val="CCCC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60472" name="Line 56" descr=" 60472"/>
          <p:cNvSpPr>
            <a:spLocks noChangeShapeType="1"/>
          </p:cNvSpPr>
          <p:nvPr/>
        </p:nvSpPr>
        <p:spPr bwMode="auto">
          <a:xfrm>
            <a:off x="7451725" y="1773238"/>
            <a:ext cx="792163" cy="0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73" name="Line 57" descr=" 60473"/>
          <p:cNvSpPr>
            <a:spLocks noChangeShapeType="1"/>
          </p:cNvSpPr>
          <p:nvPr/>
        </p:nvSpPr>
        <p:spPr bwMode="auto">
          <a:xfrm>
            <a:off x="6084888" y="1773238"/>
            <a:ext cx="792162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77" name="Line 61" descr=" 60477"/>
          <p:cNvSpPr>
            <a:spLocks noChangeShapeType="1"/>
          </p:cNvSpPr>
          <p:nvPr/>
        </p:nvSpPr>
        <p:spPr bwMode="auto">
          <a:xfrm>
            <a:off x="6877050" y="2349500"/>
            <a:ext cx="576263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78" name="Line 62" descr=" 60478"/>
          <p:cNvSpPr>
            <a:spLocks noChangeShapeType="1"/>
          </p:cNvSpPr>
          <p:nvPr/>
        </p:nvSpPr>
        <p:spPr bwMode="auto">
          <a:xfrm>
            <a:off x="6084888" y="1773238"/>
            <a:ext cx="792162" cy="0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82" name="Rectangle 66" descr=" 60482"/>
          <p:cNvSpPr>
            <a:spLocks noChangeArrowheads="1"/>
          </p:cNvSpPr>
          <p:nvPr/>
        </p:nvSpPr>
        <p:spPr bwMode="auto">
          <a:xfrm>
            <a:off x="6156325" y="5300663"/>
            <a:ext cx="2159000" cy="1366837"/>
          </a:xfrm>
          <a:prstGeom prst="rect">
            <a:avLst/>
          </a:prstGeom>
          <a:solidFill>
            <a:srgbClr val="3366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483" name="Line 67" descr=" 60483"/>
          <p:cNvSpPr>
            <a:spLocks noChangeShapeType="1"/>
          </p:cNvSpPr>
          <p:nvPr/>
        </p:nvSpPr>
        <p:spPr bwMode="auto">
          <a:xfrm flipH="1" flipV="1">
            <a:off x="7451725" y="5156200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84" name="Line 68" descr=" 60484"/>
          <p:cNvSpPr>
            <a:spLocks noChangeShapeType="1"/>
          </p:cNvSpPr>
          <p:nvPr/>
        </p:nvSpPr>
        <p:spPr bwMode="auto">
          <a:xfrm flipH="1">
            <a:off x="8459788" y="5372100"/>
            <a:ext cx="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85" name="Text Box 69" descr=" 60485"/>
          <p:cNvSpPr txBox="1">
            <a:spLocks noChangeArrowheads="1"/>
          </p:cNvSpPr>
          <p:nvPr/>
        </p:nvSpPr>
        <p:spPr bwMode="auto">
          <a:xfrm>
            <a:off x="8459788" y="5516563"/>
            <a:ext cx="2889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U</a:t>
            </a:r>
          </a:p>
        </p:txBody>
      </p:sp>
      <p:sp>
        <p:nvSpPr>
          <p:cNvPr id="60486" name="Text Box 70" descr=" 60486"/>
          <p:cNvSpPr txBox="1">
            <a:spLocks noChangeArrowheads="1"/>
          </p:cNvSpPr>
          <p:nvPr/>
        </p:nvSpPr>
        <p:spPr bwMode="auto">
          <a:xfrm>
            <a:off x="7740650" y="4867275"/>
            <a:ext cx="288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V</a:t>
            </a:r>
          </a:p>
        </p:txBody>
      </p:sp>
      <p:sp>
        <p:nvSpPr>
          <p:cNvPr id="60487" name="Text Box 71" descr=" 60487"/>
          <p:cNvSpPr txBox="1">
            <a:spLocks noChangeArrowheads="1"/>
          </p:cNvSpPr>
          <p:nvPr/>
        </p:nvSpPr>
        <p:spPr bwMode="auto">
          <a:xfrm>
            <a:off x="5724525" y="4940300"/>
            <a:ext cx="172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200" b="0" i="1"/>
              <a:t>Normalized difference</a:t>
            </a:r>
          </a:p>
        </p:txBody>
      </p:sp>
      <p:sp>
        <p:nvSpPr>
          <p:cNvPr id="60493" name="Line 77" descr=" 60493"/>
          <p:cNvSpPr>
            <a:spLocks noChangeShapeType="1"/>
          </p:cNvSpPr>
          <p:nvPr/>
        </p:nvSpPr>
        <p:spPr bwMode="auto">
          <a:xfrm>
            <a:off x="6948488" y="6237288"/>
            <a:ext cx="576262" cy="0"/>
          </a:xfrm>
          <a:prstGeom prst="line">
            <a:avLst/>
          </a:prstGeom>
          <a:noFill/>
          <a:ln w="254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94" name="Line 78" descr=" 60494"/>
          <p:cNvSpPr>
            <a:spLocks noChangeShapeType="1"/>
          </p:cNvSpPr>
          <p:nvPr/>
        </p:nvSpPr>
        <p:spPr bwMode="auto">
          <a:xfrm>
            <a:off x="7524750" y="5661025"/>
            <a:ext cx="792163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95" name="Line 79" descr=" 60495"/>
          <p:cNvSpPr>
            <a:spLocks noChangeShapeType="1"/>
          </p:cNvSpPr>
          <p:nvPr/>
        </p:nvSpPr>
        <p:spPr bwMode="auto">
          <a:xfrm>
            <a:off x="6156325" y="5661025"/>
            <a:ext cx="792163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98" name="Line 82" descr=" 60498"/>
          <p:cNvSpPr>
            <a:spLocks noChangeShapeType="1"/>
          </p:cNvSpPr>
          <p:nvPr/>
        </p:nvSpPr>
        <p:spPr bwMode="auto">
          <a:xfrm>
            <a:off x="7524750" y="5661025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99" name="Line 83" descr=" 60499"/>
          <p:cNvSpPr>
            <a:spLocks noChangeShapeType="1"/>
          </p:cNvSpPr>
          <p:nvPr/>
        </p:nvSpPr>
        <p:spPr bwMode="auto">
          <a:xfrm>
            <a:off x="6156325" y="5661025"/>
            <a:ext cx="792163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500" name="Line 84" descr=" 60500"/>
          <p:cNvSpPr>
            <a:spLocks noChangeShapeType="1"/>
          </p:cNvSpPr>
          <p:nvPr/>
        </p:nvSpPr>
        <p:spPr bwMode="auto">
          <a:xfrm>
            <a:off x="6948488" y="6237288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501" name="Line 85" descr=" 60501"/>
          <p:cNvSpPr>
            <a:spLocks noChangeShapeType="1"/>
          </p:cNvSpPr>
          <p:nvPr/>
        </p:nvSpPr>
        <p:spPr bwMode="auto">
          <a:xfrm>
            <a:off x="6156325" y="5661025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503" name="Rectangle 87" descr=" 60503"/>
          <p:cNvSpPr>
            <a:spLocks noChangeArrowheads="1"/>
          </p:cNvSpPr>
          <p:nvPr/>
        </p:nvSpPr>
        <p:spPr bwMode="auto">
          <a:xfrm rot="19800000">
            <a:off x="3995738" y="2205038"/>
            <a:ext cx="576262" cy="71437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504" name="Text Box 88" descr=" 60504"/>
          <p:cNvSpPr txBox="1">
            <a:spLocks noChangeArrowheads="1"/>
          </p:cNvSpPr>
          <p:nvPr/>
        </p:nvSpPr>
        <p:spPr bwMode="auto">
          <a:xfrm>
            <a:off x="5219700" y="2133600"/>
            <a:ext cx="4318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S1</a:t>
            </a:r>
          </a:p>
        </p:txBody>
      </p:sp>
      <p:sp>
        <p:nvSpPr>
          <p:cNvPr id="60505" name="Text Box 89" descr=" 60505"/>
          <p:cNvSpPr txBox="1">
            <a:spLocks noChangeArrowheads="1"/>
          </p:cNvSpPr>
          <p:nvPr/>
        </p:nvSpPr>
        <p:spPr bwMode="auto">
          <a:xfrm>
            <a:off x="4859338" y="2781300"/>
            <a:ext cx="4318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S2</a:t>
            </a:r>
          </a:p>
        </p:txBody>
      </p:sp>
      <p:sp>
        <p:nvSpPr>
          <p:cNvPr id="60506" name="Line 16" descr=" 60506"/>
          <p:cNvSpPr>
            <a:spLocks noChangeShapeType="1"/>
          </p:cNvSpPr>
          <p:nvPr/>
        </p:nvSpPr>
        <p:spPr bwMode="auto">
          <a:xfrm>
            <a:off x="5651500" y="5300663"/>
            <a:ext cx="360363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07" name="Line 17" descr=" 60507"/>
          <p:cNvSpPr>
            <a:spLocks noChangeShapeType="1"/>
          </p:cNvSpPr>
          <p:nvPr/>
        </p:nvSpPr>
        <p:spPr bwMode="auto">
          <a:xfrm>
            <a:off x="5651500" y="6237288"/>
            <a:ext cx="360363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08" name="Line 18" descr=" 60508"/>
          <p:cNvSpPr>
            <a:spLocks noChangeShapeType="1"/>
          </p:cNvSpPr>
          <p:nvPr/>
        </p:nvSpPr>
        <p:spPr bwMode="auto">
          <a:xfrm>
            <a:off x="5722938" y="5300663"/>
            <a:ext cx="0" cy="9366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60509" name="Text Box 15" descr=" 60509"/>
          <p:cNvSpPr txBox="1">
            <a:spLocks noChangeArrowheads="1"/>
          </p:cNvSpPr>
          <p:nvPr/>
        </p:nvSpPr>
        <p:spPr bwMode="auto">
          <a:xfrm>
            <a:off x="5362575" y="5588000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 i="1">
                <a:solidFill>
                  <a:srgbClr val="FFFF00"/>
                </a:solidFill>
              </a:rPr>
              <a:t>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 2" descr=" 60418"/>
          <p:cNvSpPr>
            <a:spLocks noChangeShapeType="1"/>
          </p:cNvSpPr>
          <p:nvPr/>
        </p:nvSpPr>
        <p:spPr bwMode="auto">
          <a:xfrm>
            <a:off x="1547813" y="2492375"/>
            <a:ext cx="1295400" cy="2160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19" name="Line 3" descr=" 60419"/>
          <p:cNvSpPr>
            <a:spLocks noChangeShapeType="1"/>
          </p:cNvSpPr>
          <p:nvPr/>
        </p:nvSpPr>
        <p:spPr bwMode="auto">
          <a:xfrm>
            <a:off x="2916238" y="1700213"/>
            <a:ext cx="0" cy="40338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20" name="AutoShape 4" descr=" 60420"/>
          <p:cNvSpPr>
            <a:spLocks noChangeArrowheads="1"/>
          </p:cNvSpPr>
          <p:nvPr/>
        </p:nvSpPr>
        <p:spPr bwMode="auto">
          <a:xfrm>
            <a:off x="1331913" y="5445125"/>
            <a:ext cx="3168650" cy="1152525"/>
          </a:xfrm>
          <a:prstGeom prst="parallelogram">
            <a:avLst>
              <a:gd name="adj" fmla="val 68733"/>
            </a:avLst>
          </a:prstGeom>
          <a:solidFill>
            <a:srgbClr val="619BDA"/>
          </a:solidFill>
          <a:ln w="9525">
            <a:solidFill>
              <a:srgbClr val="4C4C4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60421" name="Line 5" descr=" 60421"/>
          <p:cNvSpPr>
            <a:spLocks noChangeShapeType="1"/>
          </p:cNvSpPr>
          <p:nvPr/>
        </p:nvSpPr>
        <p:spPr bwMode="auto">
          <a:xfrm flipH="1">
            <a:off x="2555875" y="6165850"/>
            <a:ext cx="257175" cy="420688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22" name="Line 6" descr=" 60422"/>
          <p:cNvSpPr>
            <a:spLocks noChangeShapeType="1"/>
          </p:cNvSpPr>
          <p:nvPr/>
        </p:nvSpPr>
        <p:spPr bwMode="auto">
          <a:xfrm flipH="1">
            <a:off x="3059113" y="5445125"/>
            <a:ext cx="217487" cy="360363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23" name="Rectangle 2" descr=" 60423"/>
          <p:cNvSpPr>
            <a:spLocks noChangeArrowheads="1"/>
          </p:cNvSpPr>
          <p:nvPr/>
        </p:nvSpPr>
        <p:spPr bwMode="auto">
          <a:xfrm>
            <a:off x="539750" y="188913"/>
            <a:ext cx="6911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Modulirana triangulacija </a:t>
            </a:r>
            <a:r>
              <a:rPr lang="sl-SI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– osvetlitev ozadja in več senzorjev</a:t>
            </a:r>
            <a:endParaRPr lang="sl-SI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424" name="Rectangle 8" descr=" 60424"/>
          <p:cNvSpPr>
            <a:spLocks noChangeArrowheads="1"/>
          </p:cNvSpPr>
          <p:nvPr/>
        </p:nvSpPr>
        <p:spPr bwMode="auto">
          <a:xfrm>
            <a:off x="2627313" y="1403350"/>
            <a:ext cx="574675" cy="10890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425" name="Oval 9" descr=" 60425"/>
          <p:cNvSpPr>
            <a:spLocks noChangeArrowheads="1"/>
          </p:cNvSpPr>
          <p:nvPr/>
        </p:nvSpPr>
        <p:spPr bwMode="auto">
          <a:xfrm>
            <a:off x="2627313" y="3041650"/>
            <a:ext cx="576262" cy="98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426" name="Oval 10" descr=" 60426"/>
          <p:cNvSpPr>
            <a:spLocks noChangeArrowheads="1"/>
          </p:cNvSpPr>
          <p:nvPr/>
        </p:nvSpPr>
        <p:spPr bwMode="auto">
          <a:xfrm rot="1200000">
            <a:off x="3497263" y="3186113"/>
            <a:ext cx="576262" cy="98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427" name="Rectangle 11" descr=" 60427"/>
          <p:cNvSpPr>
            <a:spLocks noChangeArrowheads="1"/>
          </p:cNvSpPr>
          <p:nvPr/>
        </p:nvSpPr>
        <p:spPr bwMode="auto">
          <a:xfrm rot="18000000">
            <a:off x="4980782" y="2155031"/>
            <a:ext cx="576262" cy="9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428" name="Line 12" descr=" 60428"/>
          <p:cNvSpPr>
            <a:spLocks noChangeShapeType="1"/>
          </p:cNvSpPr>
          <p:nvPr/>
        </p:nvSpPr>
        <p:spPr bwMode="auto">
          <a:xfrm flipH="1">
            <a:off x="2916238" y="2276475"/>
            <a:ext cx="1368425" cy="2471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29" name="AutoShape 13" descr=" 60429"/>
          <p:cNvSpPr>
            <a:spLocks noChangeArrowheads="1"/>
          </p:cNvSpPr>
          <p:nvPr/>
        </p:nvSpPr>
        <p:spPr bwMode="auto">
          <a:xfrm>
            <a:off x="2627313" y="4652963"/>
            <a:ext cx="576262" cy="792162"/>
          </a:xfrm>
          <a:prstGeom prst="can">
            <a:avLst>
              <a:gd name="adj" fmla="val 34366"/>
            </a:avLst>
          </a:prstGeom>
          <a:solidFill>
            <a:srgbClr val="E2E2E2"/>
          </a:solidFill>
          <a:ln w="12700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60430" name="Line 14" descr=" 60430"/>
          <p:cNvSpPr>
            <a:spLocks noChangeShapeType="1"/>
          </p:cNvSpPr>
          <p:nvPr/>
        </p:nvSpPr>
        <p:spPr bwMode="auto">
          <a:xfrm flipH="1">
            <a:off x="2843213" y="4652963"/>
            <a:ext cx="144462" cy="198437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31" name="Rectangle 15" descr=" 60431"/>
          <p:cNvSpPr>
            <a:spLocks noChangeArrowheads="1"/>
          </p:cNvSpPr>
          <p:nvPr/>
        </p:nvSpPr>
        <p:spPr bwMode="auto">
          <a:xfrm>
            <a:off x="6084888" y="1412875"/>
            <a:ext cx="2159000" cy="1366838"/>
          </a:xfrm>
          <a:prstGeom prst="rect">
            <a:avLst/>
          </a:prstGeom>
          <a:solidFill>
            <a:srgbClr val="8CB2D9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60432" name="Line 16" descr=" 60432"/>
          <p:cNvSpPr>
            <a:spLocks noChangeShapeType="1"/>
          </p:cNvSpPr>
          <p:nvPr/>
        </p:nvSpPr>
        <p:spPr bwMode="auto">
          <a:xfrm flipH="1" flipV="1">
            <a:off x="7380288" y="1268413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33" name="Line 17" descr=" 60433"/>
          <p:cNvSpPr>
            <a:spLocks noChangeShapeType="1"/>
          </p:cNvSpPr>
          <p:nvPr/>
        </p:nvSpPr>
        <p:spPr bwMode="auto">
          <a:xfrm flipH="1">
            <a:off x="8388350" y="1484313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34" name="Text Box 18" descr=" 60434"/>
          <p:cNvSpPr txBox="1">
            <a:spLocks noChangeArrowheads="1"/>
          </p:cNvSpPr>
          <p:nvPr/>
        </p:nvSpPr>
        <p:spPr bwMode="auto">
          <a:xfrm>
            <a:off x="8388350" y="1628775"/>
            <a:ext cx="288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U</a:t>
            </a:r>
          </a:p>
        </p:txBody>
      </p:sp>
      <p:sp>
        <p:nvSpPr>
          <p:cNvPr id="60435" name="Text Box 19" descr=" 60435"/>
          <p:cNvSpPr txBox="1">
            <a:spLocks noChangeArrowheads="1"/>
          </p:cNvSpPr>
          <p:nvPr/>
        </p:nvSpPr>
        <p:spPr bwMode="auto">
          <a:xfrm>
            <a:off x="7669213" y="979488"/>
            <a:ext cx="2889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V</a:t>
            </a:r>
          </a:p>
        </p:txBody>
      </p:sp>
      <p:sp>
        <p:nvSpPr>
          <p:cNvPr id="60436" name="Text Box 20" descr=" 60436"/>
          <p:cNvSpPr txBox="1">
            <a:spLocks noChangeArrowheads="1"/>
          </p:cNvSpPr>
          <p:nvPr/>
        </p:nvSpPr>
        <p:spPr bwMode="auto">
          <a:xfrm>
            <a:off x="5724525" y="1052513"/>
            <a:ext cx="165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200" b="0" i="1"/>
              <a:t>Acquired image – S1</a:t>
            </a:r>
          </a:p>
        </p:txBody>
      </p:sp>
      <p:sp>
        <p:nvSpPr>
          <p:cNvPr id="60437" name="Oval 21" descr=" 60437"/>
          <p:cNvSpPr>
            <a:spLocks noChangeArrowheads="1"/>
          </p:cNvSpPr>
          <p:nvPr/>
        </p:nvSpPr>
        <p:spPr bwMode="auto">
          <a:xfrm>
            <a:off x="6877050" y="2060575"/>
            <a:ext cx="576263" cy="576263"/>
          </a:xfrm>
          <a:prstGeom prst="ellipse">
            <a:avLst/>
          </a:prstGeom>
          <a:solidFill>
            <a:srgbClr val="CCCC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60438" name="Line 22" descr=" 60438"/>
          <p:cNvSpPr>
            <a:spLocks noChangeShapeType="1"/>
          </p:cNvSpPr>
          <p:nvPr/>
        </p:nvSpPr>
        <p:spPr bwMode="auto">
          <a:xfrm>
            <a:off x="6877050" y="2349500"/>
            <a:ext cx="576263" cy="0"/>
          </a:xfrm>
          <a:prstGeom prst="line">
            <a:avLst/>
          </a:prstGeom>
          <a:noFill/>
          <a:ln w="254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39" name="Line 23" descr=" 60439"/>
          <p:cNvSpPr>
            <a:spLocks noChangeShapeType="1"/>
          </p:cNvSpPr>
          <p:nvPr/>
        </p:nvSpPr>
        <p:spPr bwMode="auto">
          <a:xfrm>
            <a:off x="7453313" y="1773238"/>
            <a:ext cx="792162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40" name="Line 24" descr=" 60440"/>
          <p:cNvSpPr>
            <a:spLocks noChangeShapeType="1"/>
          </p:cNvSpPr>
          <p:nvPr/>
        </p:nvSpPr>
        <p:spPr bwMode="auto">
          <a:xfrm>
            <a:off x="6084888" y="1773238"/>
            <a:ext cx="792162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41" name="Litebulb" descr=" 60441"/>
          <p:cNvSpPr>
            <a:spLocks noEditPoints="1" noChangeArrowheads="1"/>
          </p:cNvSpPr>
          <p:nvPr/>
        </p:nvSpPr>
        <p:spPr bwMode="auto">
          <a:xfrm>
            <a:off x="4356100" y="3429000"/>
            <a:ext cx="314325" cy="50958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1A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60442" name="Line 26" descr=" 60442"/>
          <p:cNvSpPr>
            <a:spLocks noChangeShapeType="1"/>
          </p:cNvSpPr>
          <p:nvPr/>
        </p:nvSpPr>
        <p:spPr bwMode="auto">
          <a:xfrm flipH="1">
            <a:off x="3708400" y="3789363"/>
            <a:ext cx="576263" cy="360362"/>
          </a:xfrm>
          <a:prstGeom prst="line">
            <a:avLst/>
          </a:prstGeom>
          <a:noFill/>
          <a:ln w="12700">
            <a:solidFill>
              <a:srgbClr val="FFFF1A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43" name="Line 27" descr=" 60443"/>
          <p:cNvSpPr>
            <a:spLocks noChangeShapeType="1"/>
          </p:cNvSpPr>
          <p:nvPr/>
        </p:nvSpPr>
        <p:spPr bwMode="auto">
          <a:xfrm flipH="1">
            <a:off x="3924300" y="3789363"/>
            <a:ext cx="360363" cy="576262"/>
          </a:xfrm>
          <a:prstGeom prst="line">
            <a:avLst/>
          </a:prstGeom>
          <a:noFill/>
          <a:ln w="12700">
            <a:solidFill>
              <a:srgbClr val="FFFF1A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44" name="Line 28" descr=" 60444"/>
          <p:cNvSpPr>
            <a:spLocks noChangeShapeType="1"/>
          </p:cNvSpPr>
          <p:nvPr/>
        </p:nvSpPr>
        <p:spPr bwMode="auto">
          <a:xfrm flipH="1">
            <a:off x="3779838" y="3789363"/>
            <a:ext cx="504825" cy="503237"/>
          </a:xfrm>
          <a:prstGeom prst="line">
            <a:avLst/>
          </a:prstGeom>
          <a:noFill/>
          <a:ln w="12700">
            <a:solidFill>
              <a:srgbClr val="FFFF1A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7" name="Rectangle 29" descr=" 60445"/>
          <p:cNvSpPr>
            <a:spLocks noChangeArrowheads="1"/>
          </p:cNvSpPr>
          <p:nvPr/>
        </p:nvSpPr>
        <p:spPr bwMode="auto">
          <a:xfrm rot="19800000">
            <a:off x="1187450" y="1916113"/>
            <a:ext cx="431800" cy="6572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5" name="Line 30" descr=" 60446"/>
          <p:cNvSpPr>
            <a:spLocks noChangeShapeType="1"/>
          </p:cNvSpPr>
          <p:nvPr/>
        </p:nvSpPr>
        <p:spPr bwMode="auto">
          <a:xfrm flipH="1">
            <a:off x="2916238" y="4687888"/>
            <a:ext cx="21590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3" name="Line 31" descr=" 60447"/>
          <p:cNvSpPr>
            <a:spLocks noChangeShapeType="1"/>
          </p:cNvSpPr>
          <p:nvPr/>
        </p:nvSpPr>
        <p:spPr bwMode="auto">
          <a:xfrm flipH="1">
            <a:off x="2338388" y="6165850"/>
            <a:ext cx="719137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4" name="Line 32" descr=" 60448"/>
          <p:cNvSpPr>
            <a:spLocks noChangeShapeType="1"/>
          </p:cNvSpPr>
          <p:nvPr/>
        </p:nvSpPr>
        <p:spPr bwMode="auto">
          <a:xfrm flipH="1">
            <a:off x="3419475" y="5445125"/>
            <a:ext cx="790575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71" name="Line 33" descr=" 60449"/>
          <p:cNvSpPr>
            <a:spLocks noChangeShapeType="1"/>
          </p:cNvSpPr>
          <p:nvPr/>
        </p:nvSpPr>
        <p:spPr bwMode="auto">
          <a:xfrm flipV="1">
            <a:off x="6948488" y="2420938"/>
            <a:ext cx="503237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72" name="Line 35" descr=" 60451"/>
          <p:cNvSpPr>
            <a:spLocks noChangeShapeType="1"/>
          </p:cNvSpPr>
          <p:nvPr/>
        </p:nvSpPr>
        <p:spPr bwMode="auto">
          <a:xfrm flipV="1">
            <a:off x="6084888" y="2133600"/>
            <a:ext cx="792162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55" name="Rectangle 39" descr=" 60455"/>
          <p:cNvSpPr>
            <a:spLocks noChangeArrowheads="1"/>
          </p:cNvSpPr>
          <p:nvPr/>
        </p:nvSpPr>
        <p:spPr bwMode="auto">
          <a:xfrm rot="18000000">
            <a:off x="4620419" y="2804319"/>
            <a:ext cx="576263" cy="9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456" name="Rectangle 40" descr=" 60456"/>
          <p:cNvSpPr>
            <a:spLocks noChangeArrowheads="1"/>
          </p:cNvSpPr>
          <p:nvPr/>
        </p:nvSpPr>
        <p:spPr bwMode="auto">
          <a:xfrm rot="21000000">
            <a:off x="3995738" y="2205038"/>
            <a:ext cx="576262" cy="71437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457" name="Line 41" descr=" 60457"/>
          <p:cNvSpPr>
            <a:spLocks noChangeShapeType="1"/>
          </p:cNvSpPr>
          <p:nvPr/>
        </p:nvSpPr>
        <p:spPr bwMode="auto">
          <a:xfrm>
            <a:off x="4284663" y="2276475"/>
            <a:ext cx="574675" cy="5762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58" name="Line 42" descr=" 60458"/>
          <p:cNvSpPr>
            <a:spLocks noChangeShapeType="1"/>
          </p:cNvSpPr>
          <p:nvPr/>
        </p:nvSpPr>
        <p:spPr bwMode="auto">
          <a:xfrm flipV="1">
            <a:off x="4284663" y="2205038"/>
            <a:ext cx="935037" cy="71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59" name="Rectangle 43" descr=" 60459"/>
          <p:cNvSpPr>
            <a:spLocks noChangeArrowheads="1"/>
          </p:cNvSpPr>
          <p:nvPr/>
        </p:nvSpPr>
        <p:spPr bwMode="auto">
          <a:xfrm>
            <a:off x="6084888" y="3357563"/>
            <a:ext cx="2159000" cy="1366837"/>
          </a:xfrm>
          <a:prstGeom prst="rect">
            <a:avLst/>
          </a:prstGeom>
          <a:solidFill>
            <a:srgbClr val="8CB2D9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60460" name="Line 44" descr=" 60460"/>
          <p:cNvSpPr>
            <a:spLocks noChangeShapeType="1"/>
          </p:cNvSpPr>
          <p:nvPr/>
        </p:nvSpPr>
        <p:spPr bwMode="auto">
          <a:xfrm flipH="1" flipV="1">
            <a:off x="7380288" y="3213100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61" name="Line 45" descr=" 60461"/>
          <p:cNvSpPr>
            <a:spLocks noChangeShapeType="1"/>
          </p:cNvSpPr>
          <p:nvPr/>
        </p:nvSpPr>
        <p:spPr bwMode="auto">
          <a:xfrm flipH="1">
            <a:off x="8388350" y="3429000"/>
            <a:ext cx="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62" name="Text Box 46" descr=" 60462"/>
          <p:cNvSpPr txBox="1">
            <a:spLocks noChangeArrowheads="1"/>
          </p:cNvSpPr>
          <p:nvPr/>
        </p:nvSpPr>
        <p:spPr bwMode="auto">
          <a:xfrm>
            <a:off x="8388350" y="3573463"/>
            <a:ext cx="2889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U</a:t>
            </a:r>
          </a:p>
        </p:txBody>
      </p:sp>
      <p:sp>
        <p:nvSpPr>
          <p:cNvPr id="60463" name="Text Box 47" descr=" 60463"/>
          <p:cNvSpPr txBox="1">
            <a:spLocks noChangeArrowheads="1"/>
          </p:cNvSpPr>
          <p:nvPr/>
        </p:nvSpPr>
        <p:spPr bwMode="auto">
          <a:xfrm>
            <a:off x="7669213" y="2924175"/>
            <a:ext cx="288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V</a:t>
            </a:r>
          </a:p>
        </p:txBody>
      </p:sp>
      <p:sp>
        <p:nvSpPr>
          <p:cNvPr id="60464" name="Text Box 48" descr=" 60464"/>
          <p:cNvSpPr txBox="1">
            <a:spLocks noChangeArrowheads="1"/>
          </p:cNvSpPr>
          <p:nvPr/>
        </p:nvSpPr>
        <p:spPr bwMode="auto">
          <a:xfrm>
            <a:off x="5724525" y="2997200"/>
            <a:ext cx="165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200" b="0" i="1"/>
              <a:t>Acquired image – S2</a:t>
            </a:r>
          </a:p>
        </p:txBody>
      </p:sp>
      <p:sp>
        <p:nvSpPr>
          <p:cNvPr id="60465" name="Oval 49" descr=" 60465"/>
          <p:cNvSpPr>
            <a:spLocks noChangeArrowheads="1"/>
          </p:cNvSpPr>
          <p:nvPr/>
        </p:nvSpPr>
        <p:spPr bwMode="auto">
          <a:xfrm>
            <a:off x="6877050" y="4005263"/>
            <a:ext cx="576263" cy="576262"/>
          </a:xfrm>
          <a:prstGeom prst="ellipse">
            <a:avLst/>
          </a:prstGeom>
          <a:solidFill>
            <a:srgbClr val="CCCC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69" name="Line 53" descr=" 60469"/>
          <p:cNvSpPr>
            <a:spLocks noChangeShapeType="1"/>
          </p:cNvSpPr>
          <p:nvPr/>
        </p:nvSpPr>
        <p:spPr bwMode="auto">
          <a:xfrm flipV="1">
            <a:off x="6948488" y="4365625"/>
            <a:ext cx="503237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70" name="Line 54" descr=" 60470"/>
          <p:cNvSpPr>
            <a:spLocks noChangeShapeType="1"/>
          </p:cNvSpPr>
          <p:nvPr/>
        </p:nvSpPr>
        <p:spPr bwMode="auto">
          <a:xfrm flipV="1">
            <a:off x="7451725" y="3644900"/>
            <a:ext cx="792163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8" name="Line 55" descr=" 60471"/>
          <p:cNvSpPr>
            <a:spLocks noChangeShapeType="1"/>
          </p:cNvSpPr>
          <p:nvPr/>
        </p:nvSpPr>
        <p:spPr bwMode="auto">
          <a:xfrm flipV="1">
            <a:off x="6084888" y="4076700"/>
            <a:ext cx="792162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72" name="Line 56" descr=" 60472"/>
          <p:cNvSpPr>
            <a:spLocks noChangeShapeType="1"/>
          </p:cNvSpPr>
          <p:nvPr/>
        </p:nvSpPr>
        <p:spPr bwMode="auto">
          <a:xfrm>
            <a:off x="7451725" y="1773238"/>
            <a:ext cx="792163" cy="0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73" name="Line 57" descr=" 60473"/>
          <p:cNvSpPr>
            <a:spLocks noChangeShapeType="1"/>
          </p:cNvSpPr>
          <p:nvPr/>
        </p:nvSpPr>
        <p:spPr bwMode="auto">
          <a:xfrm>
            <a:off x="6084888" y="1773238"/>
            <a:ext cx="792162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77" name="Line 61" descr=" 60477"/>
          <p:cNvSpPr>
            <a:spLocks noChangeShapeType="1"/>
          </p:cNvSpPr>
          <p:nvPr/>
        </p:nvSpPr>
        <p:spPr bwMode="auto">
          <a:xfrm>
            <a:off x="6877050" y="2349500"/>
            <a:ext cx="576263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78" name="Line 62" descr=" 60478"/>
          <p:cNvSpPr>
            <a:spLocks noChangeShapeType="1"/>
          </p:cNvSpPr>
          <p:nvPr/>
        </p:nvSpPr>
        <p:spPr bwMode="auto">
          <a:xfrm>
            <a:off x="6084888" y="1773238"/>
            <a:ext cx="792162" cy="0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73" name="Line 34" descr=" 60450"/>
          <p:cNvSpPr>
            <a:spLocks noChangeShapeType="1"/>
          </p:cNvSpPr>
          <p:nvPr/>
        </p:nvSpPr>
        <p:spPr bwMode="auto">
          <a:xfrm flipV="1">
            <a:off x="7451725" y="1700213"/>
            <a:ext cx="792163" cy="217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82" name="Rectangle 66" descr=" 60482"/>
          <p:cNvSpPr>
            <a:spLocks noChangeArrowheads="1"/>
          </p:cNvSpPr>
          <p:nvPr/>
        </p:nvSpPr>
        <p:spPr bwMode="auto">
          <a:xfrm>
            <a:off x="6156325" y="5300663"/>
            <a:ext cx="2159000" cy="1366837"/>
          </a:xfrm>
          <a:prstGeom prst="rect">
            <a:avLst/>
          </a:prstGeom>
          <a:solidFill>
            <a:srgbClr val="3366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483" name="Line 67" descr=" 60483"/>
          <p:cNvSpPr>
            <a:spLocks noChangeShapeType="1"/>
          </p:cNvSpPr>
          <p:nvPr/>
        </p:nvSpPr>
        <p:spPr bwMode="auto">
          <a:xfrm flipH="1" flipV="1">
            <a:off x="7451725" y="5156200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84" name="Line 68" descr=" 60484"/>
          <p:cNvSpPr>
            <a:spLocks noChangeShapeType="1"/>
          </p:cNvSpPr>
          <p:nvPr/>
        </p:nvSpPr>
        <p:spPr bwMode="auto">
          <a:xfrm flipH="1">
            <a:off x="8459788" y="5372100"/>
            <a:ext cx="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85" name="Text Box 69" descr=" 60485"/>
          <p:cNvSpPr txBox="1">
            <a:spLocks noChangeArrowheads="1"/>
          </p:cNvSpPr>
          <p:nvPr/>
        </p:nvSpPr>
        <p:spPr bwMode="auto">
          <a:xfrm>
            <a:off x="8459788" y="5516563"/>
            <a:ext cx="2889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U</a:t>
            </a:r>
          </a:p>
        </p:txBody>
      </p:sp>
      <p:sp>
        <p:nvSpPr>
          <p:cNvPr id="60486" name="Text Box 70" descr=" 60486"/>
          <p:cNvSpPr txBox="1">
            <a:spLocks noChangeArrowheads="1"/>
          </p:cNvSpPr>
          <p:nvPr/>
        </p:nvSpPr>
        <p:spPr bwMode="auto">
          <a:xfrm>
            <a:off x="7740650" y="4867275"/>
            <a:ext cx="288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V</a:t>
            </a:r>
          </a:p>
        </p:txBody>
      </p:sp>
      <p:sp>
        <p:nvSpPr>
          <p:cNvPr id="60487" name="Text Box 71" descr=" 60487"/>
          <p:cNvSpPr txBox="1">
            <a:spLocks noChangeArrowheads="1"/>
          </p:cNvSpPr>
          <p:nvPr/>
        </p:nvSpPr>
        <p:spPr bwMode="auto">
          <a:xfrm>
            <a:off x="5724525" y="4940300"/>
            <a:ext cx="172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200" b="0" i="1"/>
              <a:t>Normalized difference</a:t>
            </a:r>
          </a:p>
        </p:txBody>
      </p:sp>
      <p:sp>
        <p:nvSpPr>
          <p:cNvPr id="60493" name="Line 77" descr=" 60493"/>
          <p:cNvSpPr>
            <a:spLocks noChangeShapeType="1"/>
          </p:cNvSpPr>
          <p:nvPr/>
        </p:nvSpPr>
        <p:spPr bwMode="auto">
          <a:xfrm>
            <a:off x="6948488" y="6237288"/>
            <a:ext cx="576262" cy="0"/>
          </a:xfrm>
          <a:prstGeom prst="line">
            <a:avLst/>
          </a:prstGeom>
          <a:noFill/>
          <a:ln w="254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94" name="Line 78" descr=" 60494"/>
          <p:cNvSpPr>
            <a:spLocks noChangeShapeType="1"/>
          </p:cNvSpPr>
          <p:nvPr/>
        </p:nvSpPr>
        <p:spPr bwMode="auto">
          <a:xfrm>
            <a:off x="7524750" y="5661025"/>
            <a:ext cx="792163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95" name="Line 79" descr=" 60495"/>
          <p:cNvSpPr>
            <a:spLocks noChangeShapeType="1"/>
          </p:cNvSpPr>
          <p:nvPr/>
        </p:nvSpPr>
        <p:spPr bwMode="auto">
          <a:xfrm>
            <a:off x="6156325" y="5661025"/>
            <a:ext cx="792163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98" name="Line 82" descr=" 60498"/>
          <p:cNvSpPr>
            <a:spLocks noChangeShapeType="1"/>
          </p:cNvSpPr>
          <p:nvPr/>
        </p:nvSpPr>
        <p:spPr bwMode="auto">
          <a:xfrm>
            <a:off x="7524750" y="5661025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499" name="Line 83" descr=" 60499"/>
          <p:cNvSpPr>
            <a:spLocks noChangeShapeType="1"/>
          </p:cNvSpPr>
          <p:nvPr/>
        </p:nvSpPr>
        <p:spPr bwMode="auto">
          <a:xfrm>
            <a:off x="6156325" y="5661025"/>
            <a:ext cx="792163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500" name="Line 84" descr=" 60500"/>
          <p:cNvSpPr>
            <a:spLocks noChangeShapeType="1"/>
          </p:cNvSpPr>
          <p:nvPr/>
        </p:nvSpPr>
        <p:spPr bwMode="auto">
          <a:xfrm>
            <a:off x="6948488" y="6237288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501" name="Line 85" descr=" 60501"/>
          <p:cNvSpPr>
            <a:spLocks noChangeShapeType="1"/>
          </p:cNvSpPr>
          <p:nvPr/>
        </p:nvSpPr>
        <p:spPr bwMode="auto">
          <a:xfrm>
            <a:off x="6156325" y="5661025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0503" name="Rectangle 87" descr=" 60503"/>
          <p:cNvSpPr>
            <a:spLocks noChangeArrowheads="1"/>
          </p:cNvSpPr>
          <p:nvPr/>
        </p:nvSpPr>
        <p:spPr bwMode="auto">
          <a:xfrm rot="19800000">
            <a:off x="3995738" y="2205038"/>
            <a:ext cx="576262" cy="71437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0504" name="Text Box 88" descr=" 60504"/>
          <p:cNvSpPr txBox="1">
            <a:spLocks noChangeArrowheads="1"/>
          </p:cNvSpPr>
          <p:nvPr/>
        </p:nvSpPr>
        <p:spPr bwMode="auto">
          <a:xfrm>
            <a:off x="5219700" y="2133600"/>
            <a:ext cx="4318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S1</a:t>
            </a:r>
          </a:p>
        </p:txBody>
      </p:sp>
      <p:sp>
        <p:nvSpPr>
          <p:cNvPr id="60505" name="Text Box 89" descr=" 60505"/>
          <p:cNvSpPr txBox="1">
            <a:spLocks noChangeArrowheads="1"/>
          </p:cNvSpPr>
          <p:nvPr/>
        </p:nvSpPr>
        <p:spPr bwMode="auto">
          <a:xfrm>
            <a:off x="4859338" y="2781300"/>
            <a:ext cx="4318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S2</a:t>
            </a:r>
          </a:p>
        </p:txBody>
      </p:sp>
      <p:sp>
        <p:nvSpPr>
          <p:cNvPr id="60506" name="Line 16" descr=" 60506"/>
          <p:cNvSpPr>
            <a:spLocks noChangeShapeType="1"/>
          </p:cNvSpPr>
          <p:nvPr/>
        </p:nvSpPr>
        <p:spPr bwMode="auto">
          <a:xfrm>
            <a:off x="5651500" y="5300663"/>
            <a:ext cx="360363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07" name="Line 17" descr=" 60507"/>
          <p:cNvSpPr>
            <a:spLocks noChangeShapeType="1"/>
          </p:cNvSpPr>
          <p:nvPr/>
        </p:nvSpPr>
        <p:spPr bwMode="auto">
          <a:xfrm>
            <a:off x="5651500" y="6237288"/>
            <a:ext cx="360363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08" name="Line 18" descr=" 60508"/>
          <p:cNvSpPr>
            <a:spLocks noChangeShapeType="1"/>
          </p:cNvSpPr>
          <p:nvPr/>
        </p:nvSpPr>
        <p:spPr bwMode="auto">
          <a:xfrm>
            <a:off x="5722938" y="5300663"/>
            <a:ext cx="0" cy="9366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60509" name="Text Box 15" descr=" 60509"/>
          <p:cNvSpPr txBox="1">
            <a:spLocks noChangeArrowheads="1"/>
          </p:cNvSpPr>
          <p:nvPr/>
        </p:nvSpPr>
        <p:spPr bwMode="auto">
          <a:xfrm>
            <a:off x="5362575" y="5588000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 i="1">
                <a:solidFill>
                  <a:srgbClr val="FFFF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79728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dirty="0" smtClean="0">
                <a:effectLst/>
                <a:latin typeface="Calibri" pitchFamily="34" charset="0"/>
                <a:cs typeface="Calibri" pitchFamily="34" charset="0"/>
              </a:rPr>
              <a:t>Prednosti predlaganega pristopa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73250"/>
            <a:ext cx="8229600" cy="52562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Clr>
                <a:schemeClr val="tx2"/>
              </a:buClr>
            </a:pPr>
            <a:r>
              <a:rPr lang="sl-SI" dirty="0" smtClean="0">
                <a:latin typeface="Calibri" pitchFamily="34" charset="0"/>
                <a:cs typeface="Calibri" pitchFamily="34" charset="0"/>
              </a:rPr>
              <a:t>Robustne 3D meritve</a:t>
            </a:r>
          </a:p>
          <a:p>
            <a:pPr lvl="1">
              <a:spcBef>
                <a:spcPct val="300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Neodvisne od osvetlitve okolja</a:t>
            </a:r>
          </a:p>
          <a:p>
            <a:pPr lvl="1">
              <a:spcBef>
                <a:spcPct val="300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Zanesljivost ni odvisna od odbojnosti predmetov</a:t>
            </a:r>
          </a:p>
          <a:p>
            <a:pPr lvl="1">
              <a:spcBef>
                <a:spcPct val="300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Več senzorjev lahko deluje na istem prizoru</a:t>
            </a:r>
          </a:p>
          <a:p>
            <a:pPr lvl="1">
              <a:spcBef>
                <a:spcPct val="300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Neobčutljivost na namerne motnje</a:t>
            </a:r>
          </a:p>
          <a:p>
            <a:pPr>
              <a:spcBef>
                <a:spcPct val="30000"/>
              </a:spcBef>
              <a:buClr>
                <a:schemeClr val="tx2"/>
              </a:buClr>
            </a:pPr>
            <a:r>
              <a:rPr lang="sl-SI" dirty="0" smtClean="0">
                <a:latin typeface="Calibri" pitchFamily="34" charset="0"/>
                <a:cs typeface="Calibri" pitchFamily="34" charset="0"/>
              </a:rPr>
              <a:t>Nizka energetska poraba</a:t>
            </a:r>
          </a:p>
          <a:p>
            <a:pPr>
              <a:spcBef>
                <a:spcPct val="30000"/>
              </a:spcBef>
              <a:buClr>
                <a:schemeClr val="tx2"/>
              </a:buClr>
            </a:pPr>
            <a:r>
              <a:rPr lang="sl-SI" dirty="0" smtClean="0">
                <a:latin typeface="Calibri" pitchFamily="34" charset="0"/>
                <a:cs typeface="Calibri" pitchFamily="34" charset="0"/>
              </a:rPr>
              <a:t>Nizka modulacijska frekvenca </a:t>
            </a:r>
            <a:r>
              <a:rPr lang="sl-SI" sz="1800" b="0" dirty="0" smtClean="0">
                <a:latin typeface="Calibri" pitchFamily="34" charset="0"/>
                <a:cs typeface="Calibri" pitchFamily="34" charset="0"/>
              </a:rPr>
              <a:t>(v primerjavi s TOF postopki)</a:t>
            </a:r>
          </a:p>
          <a:p>
            <a:pPr lvl="1">
              <a:spcBef>
                <a:spcPct val="300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Ni visokofrekvenčnih komponent</a:t>
            </a:r>
          </a:p>
          <a:p>
            <a:pPr lvl="1">
              <a:spcBef>
                <a:spcPct val="300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Cenovno učinkovita rešitev</a:t>
            </a:r>
          </a:p>
          <a:p>
            <a:pPr lvl="1">
              <a:spcBef>
                <a:spcPct val="300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Manj 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dirty="0" smtClean="0">
                <a:effectLst/>
                <a:latin typeface="Calibri" pitchFamily="34" charset="0"/>
                <a:cs typeface="Calibri" pitchFamily="34" charset="0"/>
              </a:rPr>
              <a:t>Načrti za naprej</a:t>
            </a:r>
            <a:endParaRPr lang="sl-SI" dirty="0" smtClean="0">
              <a:effectLst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87498"/>
            <a:ext cx="8229600" cy="52562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90000"/>
              </a:lnSpc>
              <a:spcBef>
                <a:spcPct val="40000"/>
              </a:spcBef>
            </a:pPr>
            <a:endParaRPr lang="sl-SI" sz="4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sl-SI" dirty="0" smtClean="0">
                <a:latin typeface="Calibri" pitchFamily="34" charset="0"/>
                <a:cs typeface="Calibri" pitchFamily="34" charset="0"/>
              </a:rPr>
              <a:t>US Patent 7,483,151 </a:t>
            </a:r>
            <a:r>
              <a:rPr lang="sl-SI" b="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sl-SI" b="0" i="1" dirty="0" err="1" smtClean="0">
                <a:latin typeface="Calibri" pitchFamily="34" charset="0"/>
                <a:cs typeface="Calibri" pitchFamily="34" charset="0"/>
              </a:rPr>
              <a:t>Active</a:t>
            </a:r>
            <a:r>
              <a:rPr lang="sl-SI" b="0" i="1" dirty="0" smtClean="0">
                <a:latin typeface="Calibri" pitchFamily="34" charset="0"/>
                <a:cs typeface="Calibri" pitchFamily="34" charset="0"/>
              </a:rPr>
              <a:t> 3D </a:t>
            </a:r>
            <a:r>
              <a:rPr lang="sl-SI" b="0" i="1" dirty="0" err="1" smtClean="0">
                <a:latin typeface="Calibri" pitchFamily="34" charset="0"/>
                <a:cs typeface="Calibri" pitchFamily="34" charset="0"/>
              </a:rPr>
              <a:t>Triangulation</a:t>
            </a:r>
            <a:r>
              <a:rPr lang="sl-SI" b="0" i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sl-SI" b="0" i="1" dirty="0" err="1" smtClean="0">
                <a:latin typeface="Calibri" pitchFamily="34" charset="0"/>
                <a:cs typeface="Calibri" pitchFamily="34" charset="0"/>
              </a:rPr>
              <a:t>based</a:t>
            </a:r>
            <a:r>
              <a:rPr lang="sl-SI" b="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b="0" i="1" dirty="0" err="1" smtClean="0">
                <a:latin typeface="Calibri" pitchFamily="34" charset="0"/>
                <a:cs typeface="Calibri" pitchFamily="34" charset="0"/>
              </a:rPr>
              <a:t>Imaging</a:t>
            </a:r>
            <a:r>
              <a:rPr lang="sl-SI" b="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b="0" i="1" dirty="0" err="1" smtClean="0">
                <a:latin typeface="Calibri" pitchFamily="34" charset="0"/>
                <a:cs typeface="Calibri" pitchFamily="34" charset="0"/>
              </a:rPr>
              <a:t>Method</a:t>
            </a:r>
            <a:r>
              <a:rPr lang="sl-SI" b="0" i="1" dirty="0" smtClean="0">
                <a:latin typeface="Calibri" pitchFamily="34" charset="0"/>
                <a:cs typeface="Calibri" pitchFamily="34" charset="0"/>
              </a:rPr>
              <a:t> and Device</a:t>
            </a:r>
            <a:r>
              <a:rPr lang="sl-SI" b="0" dirty="0" smtClean="0">
                <a:latin typeface="Calibri" pitchFamily="34" charset="0"/>
                <a:cs typeface="Calibri" pitchFamily="34" charset="0"/>
              </a:rPr>
              <a:t>, US Patent Office, 2009</a:t>
            </a:r>
            <a:endParaRPr lang="sl-SI" b="0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sl-SI" dirty="0" smtClean="0">
                <a:latin typeface="Calibri" pitchFamily="34" charset="0"/>
                <a:cs typeface="Calibri" pitchFamily="34" charset="0"/>
              </a:rPr>
              <a:t>EP Patent 1997322 (B1) – </a:t>
            </a:r>
            <a:r>
              <a:rPr lang="sl-SI" b="0" i="1" dirty="0" err="1" smtClean="0">
                <a:latin typeface="Calibri" pitchFamily="34" charset="0"/>
                <a:cs typeface="Calibri" pitchFamily="34" charset="0"/>
              </a:rPr>
              <a:t>Active</a:t>
            </a:r>
            <a:r>
              <a:rPr lang="sl-SI" b="0" i="1" dirty="0" smtClean="0">
                <a:latin typeface="Calibri" pitchFamily="34" charset="0"/>
                <a:cs typeface="Calibri" pitchFamily="34" charset="0"/>
              </a:rPr>
              <a:t> 3D </a:t>
            </a:r>
            <a:r>
              <a:rPr lang="sl-SI" b="0" i="1" dirty="0" err="1" smtClean="0">
                <a:latin typeface="Calibri" pitchFamily="34" charset="0"/>
                <a:cs typeface="Calibri" pitchFamily="34" charset="0"/>
              </a:rPr>
              <a:t>triangulation</a:t>
            </a:r>
            <a:r>
              <a:rPr lang="sl-SI" b="0" i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sl-SI" b="0" i="1" dirty="0" err="1" smtClean="0">
                <a:latin typeface="Calibri" pitchFamily="34" charset="0"/>
                <a:cs typeface="Calibri" pitchFamily="34" charset="0"/>
              </a:rPr>
              <a:t>based</a:t>
            </a:r>
            <a:r>
              <a:rPr lang="sl-SI" b="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b="0" i="1" dirty="0" err="1" smtClean="0">
                <a:latin typeface="Calibri" pitchFamily="34" charset="0"/>
                <a:cs typeface="Calibri" pitchFamily="34" charset="0"/>
              </a:rPr>
              <a:t>imaging</a:t>
            </a:r>
            <a:r>
              <a:rPr lang="sl-SI" b="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b="0" i="1" dirty="0" err="1" smtClean="0">
                <a:latin typeface="Calibri" pitchFamily="34" charset="0"/>
                <a:cs typeface="Calibri" pitchFamily="34" charset="0"/>
              </a:rPr>
              <a:t>method</a:t>
            </a:r>
            <a:r>
              <a:rPr lang="sl-SI" b="0" i="1" dirty="0" smtClean="0">
                <a:latin typeface="Calibri" pitchFamily="34" charset="0"/>
                <a:cs typeface="Calibri" pitchFamily="34" charset="0"/>
              </a:rPr>
              <a:t> and device</a:t>
            </a:r>
            <a:r>
              <a:rPr lang="sl-SI" b="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sl-SI" b="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b="0" dirty="0" err="1" smtClean="0">
                <a:latin typeface="Calibri" pitchFamily="34" charset="0"/>
                <a:cs typeface="Calibri" pitchFamily="34" charset="0"/>
              </a:rPr>
              <a:t>European</a:t>
            </a:r>
            <a:r>
              <a:rPr lang="sl-SI" b="0" dirty="0" smtClean="0">
                <a:latin typeface="Calibri" pitchFamily="34" charset="0"/>
                <a:cs typeface="Calibri" pitchFamily="34" charset="0"/>
              </a:rPr>
              <a:t> Patent Office, 2011</a:t>
            </a:r>
            <a:endParaRPr lang="sl-SI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30000"/>
              </a:spcBef>
              <a:buClr>
                <a:schemeClr val="tx2"/>
              </a:buClr>
            </a:pPr>
            <a:endParaRPr lang="sl-SI" sz="11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30000"/>
              </a:spcBef>
              <a:buClr>
                <a:schemeClr val="tx2"/>
              </a:buClr>
            </a:pPr>
            <a:r>
              <a:rPr lang="sl-SI" dirty="0" smtClean="0">
                <a:latin typeface="Calibri" pitchFamily="34" charset="0"/>
                <a:cs typeface="Calibri" pitchFamily="34" charset="0"/>
              </a:rPr>
              <a:t>Potrditev koncepta</a:t>
            </a:r>
          </a:p>
          <a:p>
            <a:pPr>
              <a:spcBef>
                <a:spcPct val="30000"/>
              </a:spcBef>
              <a:buClr>
                <a:schemeClr val="tx2"/>
              </a:buClr>
            </a:pPr>
            <a:r>
              <a:rPr lang="sl-SI" dirty="0" smtClean="0">
                <a:latin typeface="Calibri" pitchFamily="34" charset="0"/>
                <a:cs typeface="Calibri" pitchFamily="34" charset="0"/>
              </a:rPr>
              <a:t>Nova raziskovalna skupina </a:t>
            </a:r>
            <a:r>
              <a:rPr lang="sl-SI" sz="1800" b="0" dirty="0" smtClean="0">
                <a:latin typeface="Calibri" pitchFamily="34" charset="0"/>
                <a:cs typeface="Calibri" pitchFamily="34" charset="0"/>
              </a:rPr>
              <a:t>(2012)</a:t>
            </a:r>
          </a:p>
          <a:p>
            <a:pPr lvl="1">
              <a:spcBef>
                <a:spcPct val="300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Alpineon optoelektronika</a:t>
            </a:r>
          </a:p>
          <a:p>
            <a:pPr lvl="1">
              <a:spcBef>
                <a:spcPts val="5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4 doktorji znanosti, 2 doktorska študenta</a:t>
            </a:r>
          </a:p>
          <a:p>
            <a:pPr>
              <a:spcBef>
                <a:spcPct val="30000"/>
              </a:spcBef>
              <a:buClr>
                <a:schemeClr val="tx2"/>
              </a:buClr>
            </a:pPr>
            <a:r>
              <a:rPr lang="sl-SI" dirty="0" smtClean="0">
                <a:latin typeface="Calibri" pitchFamily="34" charset="0"/>
                <a:cs typeface="Calibri" pitchFamily="34" charset="0"/>
              </a:rPr>
              <a:t>Razvoj senzorja</a:t>
            </a:r>
          </a:p>
          <a:p>
            <a:pPr lvl="1">
              <a:spcBef>
                <a:spcPct val="300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Povezava s strateškim partnerjem</a:t>
            </a:r>
          </a:p>
          <a:p>
            <a:pPr lvl="1">
              <a:spcBef>
                <a:spcPts val="500"/>
              </a:spcBef>
            </a:pPr>
            <a:r>
              <a:rPr lang="sl-SI" b="0" dirty="0" smtClean="0">
                <a:latin typeface="Calibri" pitchFamily="34" charset="0"/>
                <a:cs typeface="Calibri" pitchFamily="34" charset="0"/>
              </a:rPr>
              <a:t>Prodaja licenc</a:t>
            </a:r>
            <a:endParaRPr lang="sl-SI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30000"/>
              </a:spcBef>
            </a:pPr>
            <a:endParaRPr lang="sl-SI" b="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2562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Clr>
                <a:schemeClr val="tx2"/>
              </a:buClr>
              <a:buNone/>
            </a:pPr>
            <a:endParaRPr lang="sl-SI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30000"/>
              </a:spcBef>
              <a:buClr>
                <a:schemeClr val="tx2"/>
              </a:buClr>
              <a:buNone/>
            </a:pPr>
            <a:r>
              <a:rPr lang="sl-SI" sz="4400" dirty="0" smtClean="0">
                <a:latin typeface="Calibri" pitchFamily="34" charset="0"/>
                <a:cs typeface="Calibri" pitchFamily="34" charset="0"/>
              </a:rPr>
              <a:t>HVALA ZA POZORNOST!</a:t>
            </a:r>
          </a:p>
          <a:p>
            <a:pPr algn="ctr">
              <a:spcBef>
                <a:spcPct val="30000"/>
              </a:spcBef>
              <a:buClr>
                <a:schemeClr val="tx2"/>
              </a:buClr>
              <a:buNone/>
            </a:pPr>
            <a:r>
              <a:rPr lang="sl-SI" dirty="0" err="1" smtClean="0">
                <a:latin typeface="Calibri" pitchFamily="34" charset="0"/>
                <a:cs typeface="Calibri" pitchFamily="34" charset="0"/>
              </a:rPr>
              <a:t>www.alpineon.si</a:t>
            </a:r>
            <a:endParaRPr lang="sl-SI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30000"/>
              </a:spcBef>
              <a:buClr>
                <a:schemeClr val="tx2"/>
              </a:buClr>
              <a:buNone/>
            </a:pPr>
            <a:endParaRPr lang="sl-SI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30000"/>
              </a:spcBef>
            </a:pPr>
            <a:endParaRPr lang="sl-SI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643314"/>
            <a:ext cx="4000489" cy="218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sl-SI" dirty="0" smtClean="0">
                <a:effectLst/>
                <a:latin typeface="Calibri" pitchFamily="34" charset="0"/>
                <a:cs typeface="Calibri" pitchFamily="34" charset="0"/>
              </a:rPr>
              <a:t>Motivacija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8312" y="1268412"/>
            <a:ext cx="8675687" cy="54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l"/>
            </a:pPr>
            <a:r>
              <a:rPr lang="sl-SI" sz="2400" dirty="0" smtClean="0">
                <a:latin typeface="Calibri" pitchFamily="34" charset="0"/>
              </a:rPr>
              <a:t>Alpineon razvoj in raziskave, d.o.o.</a:t>
            </a:r>
            <a:endParaRPr lang="sl-SI" sz="2400" dirty="0">
              <a:latin typeface="Calibri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SzTx/>
              <a:buFontTx/>
              <a:buChar char="–"/>
            </a:pPr>
            <a:r>
              <a:rPr lang="sl-SI" sz="2000" b="0" dirty="0" smtClean="0">
                <a:latin typeface="Calibri" pitchFamily="34" charset="0"/>
              </a:rPr>
              <a:t>Visokotehnološko razvojno podjetje</a:t>
            </a:r>
            <a:endParaRPr lang="sl-SI" sz="2000" b="0" dirty="0">
              <a:latin typeface="Calibri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SzTx/>
              <a:buFontTx/>
              <a:buChar char="–"/>
            </a:pPr>
            <a:r>
              <a:rPr lang="sl-SI" sz="2000" b="0" dirty="0" smtClean="0">
                <a:latin typeface="Calibri" pitchFamily="34" charset="0"/>
              </a:rPr>
              <a:t>Govorne tehnologije: prepoznavanje in sinteza govora, strojno prevajanje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SzTx/>
              <a:buFontTx/>
              <a:buChar char="–"/>
            </a:pPr>
            <a:r>
              <a:rPr lang="sl-SI" sz="2000" b="0" dirty="0" smtClean="0">
                <a:latin typeface="Calibri" pitchFamily="34" charset="0"/>
              </a:rPr>
              <a:t>Slikovne tehnologije: 3D zajem podatkov, prepoznavanje objektov</a:t>
            </a:r>
            <a:endParaRPr lang="sl-SI" sz="2000" b="0" dirty="0">
              <a:latin typeface="Calibri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SzTx/>
              <a:buFontTx/>
              <a:buChar char="–"/>
            </a:pPr>
            <a:r>
              <a:rPr lang="sl-SI" sz="2000" b="0" dirty="0" smtClean="0">
                <a:latin typeface="Calibri" pitchFamily="34" charset="0"/>
              </a:rPr>
              <a:t>Biometrične tehnologije: prepoznavanje obrazov in govorcev</a:t>
            </a:r>
            <a:endParaRPr lang="sl-SI" sz="2400" b="0" dirty="0">
              <a:latin typeface="Calibri" pitchFamily="34" charset="0"/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l"/>
            </a:pPr>
            <a:r>
              <a:rPr lang="sl-SI" sz="2400" dirty="0" smtClean="0">
                <a:latin typeface="Calibri" pitchFamily="34" charset="0"/>
              </a:rPr>
              <a:t>Raziskovalni program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SzTx/>
              <a:buFontTx/>
              <a:buChar char="–"/>
            </a:pPr>
            <a:r>
              <a:rPr lang="sl-SI" sz="2000" dirty="0" smtClean="0">
                <a:latin typeface="Calibri" pitchFamily="34" charset="0"/>
              </a:rPr>
              <a:t>Metrologija in biometrični sistemi P2-0250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SzTx/>
              <a:buFontTx/>
              <a:buChar char="–"/>
            </a:pPr>
            <a:r>
              <a:rPr lang="sl-SI" sz="2000" b="0" dirty="0" smtClean="0">
                <a:latin typeface="Calibri" pitchFamily="34" charset="0"/>
              </a:rPr>
              <a:t>Vodja programa: prof. dr. Nikola Pavešić, UL-FE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SzTx/>
              <a:buFontTx/>
              <a:buChar char="–"/>
            </a:pPr>
            <a:r>
              <a:rPr lang="sl-SI" sz="2000" b="0" dirty="0" smtClean="0">
                <a:latin typeface="Calibri" pitchFamily="34" charset="0"/>
              </a:rPr>
              <a:t>Sodelovanje s Fakulteto za elektrotehniko, UL</a:t>
            </a: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l"/>
            </a:pPr>
            <a:r>
              <a:rPr lang="sl-SI" sz="2400" dirty="0" smtClean="0">
                <a:latin typeface="Calibri" pitchFamily="34" charset="0"/>
                <a:cs typeface="Calibri" pitchFamily="34" charset="0"/>
              </a:rPr>
              <a:t>Razvoj večmodalnih sistemov </a:t>
            </a:r>
            <a:r>
              <a:rPr lang="sl-SI" sz="2400" b="0" dirty="0" smtClean="0">
                <a:latin typeface="Calibri" pitchFamily="34" charset="0"/>
                <a:cs typeface="Calibri" pitchFamily="34" charset="0"/>
              </a:rPr>
              <a:t>za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sz="2400" b="0" dirty="0" smtClean="0">
                <a:latin typeface="Calibri" pitchFamily="34" charset="0"/>
                <a:cs typeface="Calibri" pitchFamily="34" charset="0"/>
              </a:rPr>
              <a:t>samodejno                 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biometrično identifikacijo oseb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SzTx/>
              <a:buFontTx/>
              <a:buChar char="–"/>
            </a:pPr>
            <a:r>
              <a:rPr lang="sl-SI" sz="2000" dirty="0" smtClean="0">
                <a:latin typeface="Calibri" pitchFamily="34" charset="0"/>
                <a:cs typeface="Calibri" pitchFamily="34" charset="0"/>
              </a:rPr>
              <a:t>3D senzor </a:t>
            </a:r>
            <a:r>
              <a:rPr lang="sl-SI" sz="2000" b="0" dirty="0" smtClean="0">
                <a:latin typeface="Calibri" pitchFamily="34" charset="0"/>
                <a:cs typeface="Calibri" pitchFamily="34" charset="0"/>
              </a:rPr>
              <a:t>za zajem globinskih slikovnih biometričnih podatkov</a:t>
            </a:r>
            <a:endParaRPr lang="sl-SI" sz="20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6572264" y="3714752"/>
            <a:ext cx="2000232" cy="17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sl-SI" dirty="0" smtClean="0">
                <a:effectLst/>
                <a:latin typeface="Calibri" pitchFamily="34" charset="0"/>
                <a:cs typeface="Calibri" pitchFamily="34" charset="0"/>
              </a:rPr>
              <a:t>Zahteve za 3D senzor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8313" y="1268413"/>
            <a:ext cx="8229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l"/>
            </a:pPr>
            <a:r>
              <a:rPr lang="sl-SI" sz="2400" dirty="0" smtClean="0">
                <a:latin typeface="Calibri" pitchFamily="34" charset="0"/>
              </a:rPr>
              <a:t>Delovanje v spremenljivih razmerah v okolju </a:t>
            </a:r>
            <a:endParaRPr lang="sl-SI" sz="2400" dirty="0">
              <a:latin typeface="Calibri" pitchFamily="34" charset="0"/>
            </a:endParaRPr>
          </a:p>
          <a:p>
            <a:pPr marL="742950" lvl="1" indent="-285750">
              <a:spcBef>
                <a:spcPct val="40000"/>
              </a:spcBef>
              <a:buClr>
                <a:schemeClr val="tx2"/>
              </a:buClr>
              <a:buSzTx/>
              <a:buFontTx/>
              <a:buChar char="–"/>
            </a:pPr>
            <a:r>
              <a:rPr lang="sl-SI" sz="2000" b="0" dirty="0" smtClean="0">
                <a:latin typeface="Calibri" pitchFamily="34" charset="0"/>
              </a:rPr>
              <a:t>Sposobnost delovanje v zunanjem okolju (na neposredni sončni svetlobi) </a:t>
            </a:r>
            <a:endParaRPr lang="sl-SI" sz="2000" b="0" dirty="0">
              <a:latin typeface="Calibri" pitchFamily="34" charset="0"/>
            </a:endParaRPr>
          </a:p>
          <a:p>
            <a:pPr marL="742950" lvl="1" indent="-285750">
              <a:spcBef>
                <a:spcPct val="40000"/>
              </a:spcBef>
              <a:buClr>
                <a:schemeClr val="tx2"/>
              </a:buClr>
              <a:buSzTx/>
              <a:buFontTx/>
              <a:buChar char="–"/>
            </a:pPr>
            <a:r>
              <a:rPr lang="sl-SI" sz="2000" b="0" dirty="0" smtClean="0">
                <a:latin typeface="Calibri" pitchFamily="34" charset="0"/>
              </a:rPr>
              <a:t>Neobčutljivost na spremembe v osvetlitvi ozadja in odbojnosti predmetov</a:t>
            </a:r>
            <a:endParaRPr lang="sl-SI" sz="2000" b="0" dirty="0">
              <a:latin typeface="Calibri" pitchFamily="34" charset="0"/>
            </a:endParaRPr>
          </a:p>
          <a:p>
            <a:pPr marL="742950" lvl="1" indent="-285750">
              <a:spcBef>
                <a:spcPct val="40000"/>
              </a:spcBef>
              <a:buClr>
                <a:schemeClr val="tx2"/>
              </a:buClr>
              <a:buSzTx/>
              <a:buFontTx/>
              <a:buChar char="–"/>
            </a:pPr>
            <a:r>
              <a:rPr lang="sl-SI" sz="2000" b="0" dirty="0" smtClean="0">
                <a:latin typeface="Calibri" pitchFamily="34" charset="0"/>
              </a:rPr>
              <a:t>Zanesljivo delovanje na dinamičnem prizoru</a:t>
            </a:r>
            <a:endParaRPr lang="sl-SI" sz="2400" b="0" dirty="0">
              <a:latin typeface="Calibri" pitchFamily="34" charset="0"/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l"/>
            </a:pPr>
            <a:r>
              <a:rPr lang="sl-SI" sz="2400" dirty="0" smtClean="0">
                <a:latin typeface="Calibri" pitchFamily="34" charset="0"/>
              </a:rPr>
              <a:t>Sočasno delovanje več senzorjev </a:t>
            </a:r>
            <a:r>
              <a:rPr lang="sl-SI" sz="2400" b="0" dirty="0" smtClean="0">
                <a:latin typeface="Calibri" pitchFamily="34" charset="0"/>
              </a:rPr>
              <a:t>na istem prizoru</a:t>
            </a:r>
            <a:endParaRPr lang="sl-SI" sz="1600" b="0" dirty="0">
              <a:latin typeface="Calibri" pitchFamily="34" charset="0"/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l"/>
            </a:pPr>
            <a:r>
              <a:rPr lang="sl-SI" sz="2400" dirty="0" smtClean="0">
                <a:latin typeface="Calibri" pitchFamily="34" charset="0"/>
              </a:rPr>
              <a:t>Robustnost</a:t>
            </a:r>
            <a:r>
              <a:rPr lang="sl-SI" sz="2400" b="0" dirty="0" smtClean="0">
                <a:latin typeface="Calibri" pitchFamily="34" charset="0"/>
              </a:rPr>
              <a:t> na (ne)namerne motnje</a:t>
            </a:r>
            <a:endParaRPr lang="sl-SI" sz="2400" b="0" dirty="0">
              <a:latin typeface="Calibri" pitchFamily="34" charset="0"/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l"/>
            </a:pPr>
            <a:r>
              <a:rPr lang="sl-SI" sz="2400" b="0" dirty="0" smtClean="0">
                <a:latin typeface="Calibri" pitchFamily="34" charset="0"/>
                <a:cs typeface="Calibri" pitchFamily="34" charset="0"/>
              </a:rPr>
              <a:t>Majhna energijska poraba</a:t>
            </a:r>
            <a:endParaRPr lang="sl-SI" sz="2400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l"/>
            </a:pPr>
            <a:r>
              <a:rPr lang="sl-SI" sz="2400" b="0" dirty="0" smtClean="0">
                <a:latin typeface="Calibri" pitchFamily="34" charset="0"/>
                <a:cs typeface="Calibri" pitchFamily="34" charset="0"/>
              </a:rPr>
              <a:t>Ugodna cena, zadovoljiva resolucija</a:t>
            </a:r>
            <a:endParaRPr lang="sl-SI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ps2Sample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828685"/>
            <a:ext cx="2851141" cy="152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sl-SI" dirty="0" smtClean="0">
                <a:effectLst/>
                <a:latin typeface="Calibri" pitchFamily="34" charset="0"/>
                <a:cs typeface="Calibri" pitchFamily="34" charset="0"/>
              </a:rPr>
              <a:t>3D slikovne tehnologije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576294" y="1259541"/>
            <a:ext cx="8424862" cy="43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sl-SI" sz="2400" dirty="0">
                <a:latin typeface="Calibri" pitchFamily="34" charset="0"/>
              </a:rPr>
              <a:t> Cilj</a:t>
            </a:r>
          </a:p>
          <a:p>
            <a:pPr lvl="1">
              <a:buClr>
                <a:schemeClr val="tx1"/>
              </a:buClr>
              <a:buFont typeface="Symbol" pitchFamily="18" charset="2"/>
              <a:buChar char="-"/>
            </a:pPr>
            <a:r>
              <a:rPr lang="sl-SI" sz="20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2000" b="0" dirty="0">
                <a:latin typeface="Calibri" pitchFamily="34" charset="0"/>
              </a:rPr>
              <a:t>pridobiti informacijo o oblikah ter pozicijah predmetov v prostoru</a:t>
            </a:r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sl-SI" sz="2400" dirty="0">
                <a:latin typeface="Calibri" pitchFamily="34" charset="0"/>
              </a:rPr>
              <a:t> Fokus </a:t>
            </a:r>
          </a:p>
          <a:p>
            <a:pPr lvl="1">
              <a:buClr>
                <a:schemeClr val="tx1"/>
              </a:buClr>
              <a:buFont typeface="Symbol" pitchFamily="18" charset="2"/>
              <a:buChar char="-"/>
            </a:pPr>
            <a:r>
              <a:rPr lang="sl-SI" sz="20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2000" b="0" dirty="0" smtClean="0">
                <a:latin typeface="Calibri" pitchFamily="34" charset="0"/>
                <a:cs typeface="Calibri" pitchFamily="34" charset="0"/>
              </a:rPr>
              <a:t>robustna detekcija razdalj </a:t>
            </a:r>
            <a:r>
              <a:rPr lang="sl-SI" sz="1400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sl-SI" sz="1400" b="0" dirty="0" err="1" smtClean="0">
                <a:latin typeface="Calibri" pitchFamily="34" charset="0"/>
                <a:cs typeface="Calibri" pitchFamily="34" charset="0"/>
              </a:rPr>
              <a:t>medium</a:t>
            </a:r>
            <a:r>
              <a:rPr lang="sl-SI" sz="1400" b="0" dirty="0" smtClean="0">
                <a:latin typeface="Calibri" pitchFamily="34" charset="0"/>
                <a:cs typeface="Calibri" pitchFamily="34" charset="0"/>
              </a:rPr>
              <a:t> distance: 1</a:t>
            </a:r>
            <a:r>
              <a:rPr lang="sl-SI" sz="1400" b="0" dirty="0">
                <a:latin typeface="Calibri" pitchFamily="34" charset="0"/>
                <a:cs typeface="Calibri" pitchFamily="34" charset="0"/>
              </a:rPr>
              <a:t>...100 m)</a:t>
            </a:r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sl-SI" sz="2400" dirty="0">
                <a:latin typeface="Calibri" pitchFamily="34" charset="0"/>
              </a:rPr>
              <a:t> </a:t>
            </a:r>
            <a:r>
              <a:rPr lang="sl-SI" sz="2400" dirty="0" smtClean="0">
                <a:latin typeface="Calibri" pitchFamily="34" charset="0"/>
              </a:rPr>
              <a:t>Področja uporabe</a:t>
            </a:r>
            <a:endParaRPr lang="sl-SI" sz="2400" dirty="0">
              <a:latin typeface="Calibri" pitchFamily="34" charset="0"/>
            </a:endParaRPr>
          </a:p>
          <a:p>
            <a:pPr lvl="1">
              <a:buClr>
                <a:schemeClr val="tx2"/>
              </a:buClr>
              <a:buSzTx/>
              <a:buFontTx/>
              <a:buChar char="–"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1800" dirty="0" smtClean="0">
                <a:latin typeface="Calibri" pitchFamily="34" charset="0"/>
                <a:cs typeface="Calibri" pitchFamily="34" charset="0"/>
              </a:rPr>
              <a:t>avtomobilska industrija </a:t>
            </a:r>
            <a:r>
              <a:rPr lang="sl-SI" sz="1400" b="0" dirty="0" smtClean="0">
                <a:latin typeface="Calibri" pitchFamily="34" charset="0"/>
                <a:cs typeface="Calibri" pitchFamily="34" charset="0"/>
              </a:rPr>
              <a:t>(izogibanje trkom, avtonomna vozila </a:t>
            </a:r>
            <a:r>
              <a:rPr lang="sl-SI" sz="1400" b="0" dirty="0">
                <a:latin typeface="Calibri" pitchFamily="34" charset="0"/>
                <a:cs typeface="Calibri" pitchFamily="34" charset="0"/>
              </a:rPr>
              <a:t>...)</a:t>
            </a:r>
          </a:p>
          <a:p>
            <a:pPr lvl="1">
              <a:buClr>
                <a:schemeClr val="tx2"/>
              </a:buClr>
              <a:buSzTx/>
              <a:buFontTx/>
              <a:buChar char="–"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1800" dirty="0" smtClean="0">
                <a:latin typeface="Calibri" pitchFamily="34" charset="0"/>
                <a:cs typeface="Calibri" pitchFamily="34" charset="0"/>
              </a:rPr>
              <a:t>industrijske aplikacije </a:t>
            </a:r>
            <a:r>
              <a:rPr lang="sl-SI" sz="1400" b="0" dirty="0" smtClean="0">
                <a:latin typeface="Calibri" pitchFamily="34" charset="0"/>
                <a:cs typeface="Calibri" pitchFamily="34" charset="0"/>
              </a:rPr>
              <a:t>(servisni roboti, nadzor kvalitete </a:t>
            </a:r>
            <a:r>
              <a:rPr lang="sl-SI" sz="1400" b="0" dirty="0">
                <a:latin typeface="Calibri" pitchFamily="34" charset="0"/>
                <a:cs typeface="Calibri" pitchFamily="34" charset="0"/>
              </a:rPr>
              <a:t>...)</a:t>
            </a:r>
            <a:r>
              <a:rPr lang="sl-SI" sz="1800" b="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Clr>
                <a:schemeClr val="tx2"/>
              </a:buClr>
              <a:buSzTx/>
              <a:buFontTx/>
              <a:buChar char="–"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1800" dirty="0" smtClean="0">
                <a:latin typeface="Calibri" pitchFamily="34" charset="0"/>
                <a:cs typeface="Calibri" pitchFamily="34" charset="0"/>
              </a:rPr>
              <a:t>varnost </a:t>
            </a:r>
            <a:r>
              <a:rPr lang="sl-SI" sz="1400" b="0" dirty="0" smtClean="0">
                <a:latin typeface="Calibri" pitchFamily="34" charset="0"/>
                <a:cs typeface="Calibri" pitchFamily="34" charset="0"/>
              </a:rPr>
              <a:t>(varnostni nadzor, </a:t>
            </a:r>
            <a:r>
              <a:rPr lang="sl-SI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biometrija</a:t>
            </a:r>
            <a:r>
              <a:rPr lang="sl-SI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sz="1400" b="0" dirty="0">
                <a:latin typeface="Calibri" pitchFamily="34" charset="0"/>
                <a:cs typeface="Calibri" pitchFamily="34" charset="0"/>
              </a:rPr>
              <a:t>...)</a:t>
            </a:r>
          </a:p>
          <a:p>
            <a:pPr lvl="1">
              <a:buClr>
                <a:schemeClr val="tx2"/>
              </a:buClr>
              <a:buSzTx/>
              <a:buFontTx/>
              <a:buChar char="–"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1800" dirty="0" smtClean="0">
                <a:latin typeface="Calibri" pitchFamily="34" charset="0"/>
                <a:cs typeface="Calibri" pitchFamily="34" charset="0"/>
              </a:rPr>
              <a:t>vojaška industrija </a:t>
            </a:r>
            <a:r>
              <a:rPr lang="sl-SI" sz="1400" b="0" dirty="0" smtClean="0">
                <a:latin typeface="Calibri" pitchFamily="34" charset="0"/>
                <a:cs typeface="Calibri" pitchFamily="34" charset="0"/>
              </a:rPr>
              <a:t>(avtonomna vozila)</a:t>
            </a:r>
            <a:endParaRPr lang="sl-SI" sz="1400" b="0" dirty="0"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tx2"/>
              </a:buClr>
              <a:buSzTx/>
              <a:buFontTx/>
              <a:buChar char="–"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1800" dirty="0" smtClean="0">
                <a:latin typeface="Calibri" pitchFamily="34" charset="0"/>
                <a:cs typeface="Calibri" pitchFamily="34" charset="0"/>
              </a:rPr>
              <a:t>potrošniki </a:t>
            </a:r>
            <a:r>
              <a:rPr lang="sl-SI" sz="1400" b="0" dirty="0" smtClean="0">
                <a:latin typeface="Calibri" pitchFamily="34" charset="0"/>
                <a:cs typeface="Calibri" pitchFamily="34" charset="0"/>
              </a:rPr>
              <a:t>(3D-igre)</a:t>
            </a:r>
            <a:endParaRPr lang="sl-SI" sz="1800" b="0" dirty="0"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tx2"/>
              </a:buClr>
              <a:buSzTx/>
              <a:buFontTx/>
              <a:buChar char="–"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1800" dirty="0" smtClean="0">
                <a:latin typeface="Calibri" pitchFamily="34" charset="0"/>
                <a:cs typeface="Calibri" pitchFamily="34" charset="0"/>
              </a:rPr>
              <a:t>ostalo </a:t>
            </a:r>
            <a:r>
              <a:rPr lang="sl-SI" sz="1400" b="0" dirty="0" smtClean="0">
                <a:latin typeface="Calibri" pitchFamily="34" charset="0"/>
                <a:cs typeface="Calibri" pitchFamily="34" charset="0"/>
              </a:rPr>
              <a:t>(logistika, šport </a:t>
            </a:r>
            <a:r>
              <a:rPr lang="sl-SI" sz="1400" b="0" dirty="0">
                <a:latin typeface="Calibri" pitchFamily="34" charset="0"/>
                <a:cs typeface="Calibri" pitchFamily="34" charset="0"/>
              </a:rPr>
              <a:t>...)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l"/>
            </a:pPr>
            <a:endParaRPr lang="sl-SI" sz="1200" dirty="0"/>
          </a:p>
        </p:txBody>
      </p:sp>
      <p:pic>
        <p:nvPicPr>
          <p:cNvPr id="8" name="Picture 5" descr="angel_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700606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sl-SI" dirty="0" smtClean="0">
                <a:effectLst/>
                <a:latin typeface="Calibri" pitchFamily="34" charset="0"/>
                <a:cs typeface="Calibri" pitchFamily="34" charset="0"/>
              </a:rPr>
              <a:t>3D slikovne tehnologije</a:t>
            </a:r>
          </a:p>
        </p:txBody>
      </p:sp>
      <p:pic>
        <p:nvPicPr>
          <p:cNvPr id="7175" name="Picture 7" descr="drawin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30" y="3182959"/>
            <a:ext cx="4329112" cy="3246437"/>
          </a:xfrm>
          <a:prstGeom prst="rect">
            <a:avLst/>
          </a:prstGeom>
          <a:noFill/>
        </p:spPr>
      </p:pic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600605" y="4910159"/>
            <a:ext cx="7921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6350030" y="3995759"/>
            <a:ext cx="5762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7840692" y="3470296"/>
            <a:ext cx="865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25436" y="1142984"/>
            <a:ext cx="760415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sl-SI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Pasivne </a:t>
            </a:r>
            <a:r>
              <a:rPr kumimoji="1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– </a:t>
            </a:r>
            <a:r>
              <a:rPr kumimoji="1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uporabljajo naravno</a:t>
            </a:r>
            <a:r>
              <a:rPr kumimoji="1" lang="sl-SI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osvetlitev</a:t>
            </a:r>
            <a:endParaRPr kumimoji="1" lang="sl-SI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sl-SI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Aktivne </a:t>
            </a:r>
            <a:r>
              <a:rPr kumimoji="1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– </a:t>
            </a:r>
            <a:r>
              <a:rPr kumimoji="1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3D skener osvetljuje prizor</a:t>
            </a:r>
            <a:r>
              <a:rPr kumimoji="1" lang="sl-SI" sz="1800" b="0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ko osvetlitev iz okolja ni ustrezna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endParaRPr kumimoji="1" lang="sl-SI" sz="1800" b="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0" descr="120px-FOTONIC-B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143248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SwissRanger_SR4000_RangingCam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928934"/>
            <a:ext cx="455914" cy="56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PR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4020" y="4786322"/>
            <a:ext cx="721594" cy="48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Kinec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5056211"/>
            <a:ext cx="71438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325436" y="1903434"/>
            <a:ext cx="5889638" cy="33115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1" lang="sl-SI" sz="8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1" lang="sl-SI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Čas preleta (Time of </a:t>
            </a:r>
            <a:r>
              <a:rPr kumimoji="1" lang="sl-SI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Flight</a:t>
            </a:r>
            <a:r>
              <a:rPr kumimoji="1" lang="sl-SI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TOF)</a:t>
            </a:r>
            <a:r>
              <a:rPr kumimoji="1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1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meri       se čas preleta svetlobe od projektorja do prizora       in nazaj</a:t>
            </a:r>
          </a:p>
          <a:p>
            <a:pPr marL="1200150" lvl="2" indent="-285750">
              <a:buClr>
                <a:schemeClr val="tx2"/>
              </a:buClr>
              <a:buSzTx/>
              <a:buFontTx/>
              <a:buChar char="–"/>
            </a:pPr>
            <a:r>
              <a:rPr lang="sl-SI" sz="1200" b="0" dirty="0" smtClean="0"/>
              <a:t>Mesa </a:t>
            </a:r>
            <a:r>
              <a:rPr lang="sl-SI" sz="1200" b="0" dirty="0" err="1" smtClean="0"/>
              <a:t>Imaging</a:t>
            </a:r>
            <a:r>
              <a:rPr lang="sl-SI" sz="1200" b="0" dirty="0" smtClean="0"/>
              <a:t> – </a:t>
            </a:r>
            <a:r>
              <a:rPr lang="sl-SI" sz="1200" b="0" dirty="0" err="1" smtClean="0"/>
              <a:t>Swiss</a:t>
            </a:r>
            <a:r>
              <a:rPr lang="sl-SI" sz="1200" b="0" dirty="0" smtClean="0"/>
              <a:t> </a:t>
            </a:r>
            <a:r>
              <a:rPr lang="sl-SI" sz="1200" b="0" dirty="0" err="1" smtClean="0"/>
              <a:t>Ranger</a:t>
            </a:r>
            <a:endParaRPr lang="sl-SI" sz="1200" b="0" dirty="0" smtClean="0"/>
          </a:p>
          <a:p>
            <a:pPr marL="1200150" lvl="2" indent="-285750">
              <a:buClr>
                <a:schemeClr val="tx2"/>
              </a:buClr>
              <a:buSzTx/>
              <a:buFontTx/>
              <a:buChar char="–"/>
            </a:pPr>
            <a:r>
              <a:rPr lang="sl-SI" sz="1200" b="0" dirty="0" err="1" smtClean="0"/>
              <a:t>Fotonic</a:t>
            </a:r>
            <a:r>
              <a:rPr lang="sl-SI" sz="1200" b="0" dirty="0" smtClean="0"/>
              <a:t> – C40, C70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1" lang="sl-SI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Triangulacija </a:t>
            </a:r>
            <a:r>
              <a:rPr kumimoji="1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merijo razliko v kotu pogleda, </a:t>
            </a:r>
            <a:r>
              <a:rPr kumimoji="1" lang="sl-SI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   ko točko v prizoru opazujemo iz 2 lokacij (točke projekcije in točke detekcije)</a:t>
            </a:r>
          </a:p>
          <a:p>
            <a:pPr marL="1200150" lvl="2" indent="-285750">
              <a:buClr>
                <a:schemeClr val="tx2"/>
              </a:buClr>
              <a:buSzTx/>
              <a:buFontTx/>
              <a:buChar char="–"/>
            </a:pPr>
            <a:r>
              <a:rPr lang="sl-SI" sz="1200" b="0" dirty="0" err="1" smtClean="0"/>
              <a:t>Willow</a:t>
            </a:r>
            <a:r>
              <a:rPr lang="sl-SI" sz="1200" b="0" dirty="0" smtClean="0"/>
              <a:t> </a:t>
            </a:r>
            <a:r>
              <a:rPr lang="sl-SI" sz="1200" b="0" dirty="0" err="1" smtClean="0"/>
              <a:t>Garage</a:t>
            </a:r>
            <a:r>
              <a:rPr lang="sl-SI" sz="1200" b="0" dirty="0" smtClean="0"/>
              <a:t> – PR2 robot</a:t>
            </a:r>
          </a:p>
          <a:p>
            <a:pPr marL="1200150" lvl="2" indent="-285750">
              <a:buClr>
                <a:schemeClr val="tx2"/>
              </a:buClr>
              <a:buSzTx/>
              <a:buFontTx/>
              <a:buChar char="–"/>
            </a:pPr>
            <a:r>
              <a:rPr lang="sl-SI" sz="1200" b="0" dirty="0" smtClean="0"/>
              <a:t>Microsoft </a:t>
            </a:r>
            <a:r>
              <a:rPr lang="sl-SI" sz="1200" b="0" dirty="0" err="1" smtClean="0"/>
              <a:t>Kinect</a:t>
            </a:r>
            <a:endParaRPr lang="sl-SI" sz="1200" b="0" dirty="0" smtClean="0"/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endParaRPr kumimoji="1" lang="sl-SI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Line 19" descr=" 57363"/>
          <p:cNvSpPr>
            <a:spLocks noChangeShapeType="1"/>
          </p:cNvSpPr>
          <p:nvPr/>
        </p:nvSpPr>
        <p:spPr bwMode="auto">
          <a:xfrm>
            <a:off x="2916238" y="1700213"/>
            <a:ext cx="0" cy="40338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7375" name="AutoShape 31" descr=" 57375"/>
          <p:cNvSpPr>
            <a:spLocks noChangeArrowheads="1"/>
          </p:cNvSpPr>
          <p:nvPr/>
        </p:nvSpPr>
        <p:spPr bwMode="auto">
          <a:xfrm>
            <a:off x="1331913" y="5445125"/>
            <a:ext cx="3168650" cy="1152525"/>
          </a:xfrm>
          <a:prstGeom prst="parallelogram">
            <a:avLst>
              <a:gd name="adj" fmla="val 68733"/>
            </a:avLst>
          </a:prstGeom>
          <a:solidFill>
            <a:srgbClr val="1F4F8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7378" name="Line 34" descr=" 57378"/>
          <p:cNvSpPr>
            <a:spLocks noChangeShapeType="1"/>
          </p:cNvSpPr>
          <p:nvPr/>
        </p:nvSpPr>
        <p:spPr bwMode="auto">
          <a:xfrm flipH="1">
            <a:off x="2587625" y="6165850"/>
            <a:ext cx="257175" cy="420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7379" name="Line 35" descr=" 57379"/>
          <p:cNvSpPr>
            <a:spLocks noChangeShapeType="1"/>
          </p:cNvSpPr>
          <p:nvPr/>
        </p:nvSpPr>
        <p:spPr bwMode="auto">
          <a:xfrm flipH="1">
            <a:off x="3059113" y="5445125"/>
            <a:ext cx="217487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7348" name="Rectangle 2" descr=" 57348"/>
          <p:cNvSpPr>
            <a:spLocks noChangeArrowheads="1"/>
          </p:cNvSpPr>
          <p:nvPr/>
        </p:nvSpPr>
        <p:spPr bwMode="auto">
          <a:xfrm>
            <a:off x="539750" y="188913"/>
            <a:ext cx="6911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Triangulacija – osnovni princip</a:t>
            </a:r>
            <a:endParaRPr lang="sl-SI" sz="1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9" name="Rectangle 5" descr=" 57349"/>
          <p:cNvSpPr>
            <a:spLocks noChangeArrowheads="1"/>
          </p:cNvSpPr>
          <p:nvPr/>
        </p:nvSpPr>
        <p:spPr bwMode="auto">
          <a:xfrm>
            <a:off x="2627313" y="1403350"/>
            <a:ext cx="574675" cy="10890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7350" name="Oval 6" descr=" 57350"/>
          <p:cNvSpPr>
            <a:spLocks noChangeArrowheads="1"/>
          </p:cNvSpPr>
          <p:nvPr/>
        </p:nvSpPr>
        <p:spPr bwMode="auto">
          <a:xfrm>
            <a:off x="2627313" y="3041650"/>
            <a:ext cx="576262" cy="98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7351" name="Oval 7" descr=" 57351"/>
          <p:cNvSpPr>
            <a:spLocks noChangeArrowheads="1"/>
          </p:cNvSpPr>
          <p:nvPr/>
        </p:nvSpPr>
        <p:spPr bwMode="auto">
          <a:xfrm rot="1200000">
            <a:off x="3497263" y="3186113"/>
            <a:ext cx="576262" cy="98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7352" name="Rectangle 8" descr=" 57352"/>
          <p:cNvSpPr>
            <a:spLocks noChangeArrowheads="1"/>
          </p:cNvSpPr>
          <p:nvPr/>
        </p:nvSpPr>
        <p:spPr bwMode="auto">
          <a:xfrm rot="1200000">
            <a:off x="3856038" y="2178050"/>
            <a:ext cx="576262" cy="9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7357" name="Line 10" descr=" 57357"/>
          <p:cNvSpPr>
            <a:spLocks noChangeShapeType="1"/>
          </p:cNvSpPr>
          <p:nvPr/>
        </p:nvSpPr>
        <p:spPr bwMode="auto">
          <a:xfrm flipV="1">
            <a:off x="3890963" y="1797050"/>
            <a:ext cx="109537" cy="2857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58" name="Line 11" descr=" 57358"/>
          <p:cNvSpPr>
            <a:spLocks noChangeShapeType="1"/>
          </p:cNvSpPr>
          <p:nvPr/>
        </p:nvSpPr>
        <p:spPr bwMode="auto">
          <a:xfrm flipV="1">
            <a:off x="4214805" y="1924040"/>
            <a:ext cx="114300" cy="279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59" name="Line 12" descr=" 57359"/>
          <p:cNvSpPr>
            <a:spLocks noChangeShapeType="1"/>
          </p:cNvSpPr>
          <p:nvPr/>
        </p:nvSpPr>
        <p:spPr bwMode="auto">
          <a:xfrm flipH="1" flipV="1">
            <a:off x="3975584" y="1834005"/>
            <a:ext cx="334010" cy="13081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arrow" w="med" len="sm"/>
            <a:tailEnd type="arrow" w="med" len="sm"/>
          </a:ln>
        </p:spPr>
        <p:txBody>
          <a:bodyPr>
            <a:noAutofit/>
          </a:bodyPr>
          <a:lstStyle/>
          <a:p>
            <a:endParaRPr lang="sl-SI" sz="2880"/>
          </a:p>
        </p:txBody>
      </p:sp>
      <p:sp>
        <p:nvSpPr>
          <p:cNvPr id="57362" name="Text Box 15" descr=" 57362"/>
          <p:cNvSpPr txBox="1">
            <a:spLocks noChangeArrowheads="1"/>
          </p:cNvSpPr>
          <p:nvPr/>
        </p:nvSpPr>
        <p:spPr bwMode="auto">
          <a:xfrm>
            <a:off x="3995738" y="1503363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 i="1">
                <a:solidFill>
                  <a:srgbClr val="FFFF00"/>
                </a:solidFill>
              </a:rPr>
              <a:t>U</a:t>
            </a:r>
          </a:p>
        </p:txBody>
      </p:sp>
      <p:sp>
        <p:nvSpPr>
          <p:cNvPr id="57364" name="Line 20" descr=" 57364"/>
          <p:cNvSpPr>
            <a:spLocks noChangeShapeType="1"/>
          </p:cNvSpPr>
          <p:nvPr/>
        </p:nvSpPr>
        <p:spPr bwMode="auto">
          <a:xfrm rot="-600000" flipH="1">
            <a:off x="2493862" y="2161726"/>
            <a:ext cx="2060838" cy="361244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sl-SI" sz="4680"/>
          </a:p>
        </p:txBody>
      </p:sp>
      <p:grpSp>
        <p:nvGrpSpPr>
          <p:cNvPr id="57373" name="Group 29" descr=" 57373"/>
          <p:cNvGrpSpPr>
            <a:grpSpLocks/>
          </p:cNvGrpSpPr>
          <p:nvPr/>
        </p:nvGrpSpPr>
        <p:grpSpPr bwMode="auto">
          <a:xfrm>
            <a:off x="2628867" y="5410223"/>
            <a:ext cx="576262" cy="792162"/>
            <a:chOff x="1655" y="2931"/>
            <a:chExt cx="363" cy="363"/>
          </a:xfrm>
        </p:grpSpPr>
        <p:sp>
          <p:nvSpPr>
            <p:cNvPr id="57365" name="AutoShape 21"/>
            <p:cNvSpPr>
              <a:spLocks noChangeArrowheads="1"/>
            </p:cNvSpPr>
            <p:nvPr/>
          </p:nvSpPr>
          <p:spPr bwMode="auto">
            <a:xfrm>
              <a:off x="1655" y="2931"/>
              <a:ext cx="363" cy="363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7368" name="Line 24"/>
            <p:cNvSpPr>
              <a:spLocks noChangeShapeType="1"/>
            </p:cNvSpPr>
            <p:nvPr/>
          </p:nvSpPr>
          <p:spPr bwMode="auto">
            <a:xfrm flipH="1">
              <a:off x="1791" y="2931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7369" name="Line 16" descr=" 57369"/>
          <p:cNvSpPr>
            <a:spLocks noChangeShapeType="1"/>
          </p:cNvSpPr>
          <p:nvPr/>
        </p:nvSpPr>
        <p:spPr bwMode="auto">
          <a:xfrm>
            <a:off x="1835150" y="3141663"/>
            <a:ext cx="576263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0" name="Line 17" descr=" 57370"/>
          <p:cNvSpPr>
            <a:spLocks noChangeShapeType="1"/>
          </p:cNvSpPr>
          <p:nvPr/>
        </p:nvSpPr>
        <p:spPr bwMode="auto">
          <a:xfrm>
            <a:off x="1836704" y="5516225"/>
            <a:ext cx="576263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1" name="Line 18" descr=" 57371"/>
          <p:cNvSpPr>
            <a:spLocks noChangeShapeType="1"/>
          </p:cNvSpPr>
          <p:nvPr/>
        </p:nvSpPr>
        <p:spPr bwMode="auto">
          <a:xfrm>
            <a:off x="1909729" y="3138486"/>
            <a:ext cx="1588" cy="24003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triangle" w="med" len="lg"/>
            <a:tailEnd type="triangle" w="med" len="lg"/>
          </a:ln>
        </p:spPr>
        <p:txBody>
          <a:bodyPr>
            <a:noAutofit/>
          </a:bodyPr>
          <a:lstStyle/>
          <a:p>
            <a:endParaRPr lang="sl-SI" sz="4500"/>
          </a:p>
        </p:txBody>
      </p:sp>
      <p:sp>
        <p:nvSpPr>
          <p:cNvPr id="57372" name="Text Box 19" descr=" 57372"/>
          <p:cNvSpPr txBox="1">
            <a:spLocks noChangeArrowheads="1"/>
          </p:cNvSpPr>
          <p:nvPr/>
        </p:nvSpPr>
        <p:spPr bwMode="auto">
          <a:xfrm>
            <a:off x="1403350" y="36449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 i="1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57380" name="Rectangle 36" descr=" 57380"/>
          <p:cNvSpPr>
            <a:spLocks noChangeArrowheads="1"/>
          </p:cNvSpPr>
          <p:nvPr/>
        </p:nvSpPr>
        <p:spPr bwMode="auto">
          <a:xfrm>
            <a:off x="5940425" y="1628775"/>
            <a:ext cx="2159000" cy="1366838"/>
          </a:xfrm>
          <a:prstGeom prst="rect">
            <a:avLst/>
          </a:prstGeom>
          <a:solidFill>
            <a:srgbClr val="3366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7381" name="Line 37" descr=" 57381"/>
          <p:cNvSpPr>
            <a:spLocks noChangeShapeType="1"/>
          </p:cNvSpPr>
          <p:nvPr/>
        </p:nvSpPr>
        <p:spPr bwMode="auto">
          <a:xfrm flipH="1" flipV="1">
            <a:off x="7235825" y="1484313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7382" name="Line 38" descr=" 57382"/>
          <p:cNvSpPr>
            <a:spLocks noChangeShapeType="1"/>
          </p:cNvSpPr>
          <p:nvPr/>
        </p:nvSpPr>
        <p:spPr bwMode="auto">
          <a:xfrm flipH="1">
            <a:off x="8243888" y="1700213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7383" name="Text Box 39" descr=" 57383"/>
          <p:cNvSpPr txBox="1">
            <a:spLocks noChangeArrowheads="1"/>
          </p:cNvSpPr>
          <p:nvPr/>
        </p:nvSpPr>
        <p:spPr bwMode="auto">
          <a:xfrm>
            <a:off x="8243888" y="1844675"/>
            <a:ext cx="288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U</a:t>
            </a:r>
          </a:p>
        </p:txBody>
      </p:sp>
      <p:sp>
        <p:nvSpPr>
          <p:cNvPr id="57384" name="Text Box 40" descr=" 57384"/>
          <p:cNvSpPr txBox="1">
            <a:spLocks noChangeArrowheads="1"/>
          </p:cNvSpPr>
          <p:nvPr/>
        </p:nvSpPr>
        <p:spPr bwMode="auto">
          <a:xfrm>
            <a:off x="7524750" y="1195388"/>
            <a:ext cx="2889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V</a:t>
            </a:r>
          </a:p>
        </p:txBody>
      </p:sp>
      <p:sp>
        <p:nvSpPr>
          <p:cNvPr id="57385" name="Text Box 41" descr=" 57385"/>
          <p:cNvSpPr txBox="1">
            <a:spLocks noChangeArrowheads="1"/>
          </p:cNvSpPr>
          <p:nvPr/>
        </p:nvSpPr>
        <p:spPr bwMode="auto">
          <a:xfrm>
            <a:off x="5580063" y="1268413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200" b="0" i="1"/>
              <a:t>Acquired image</a:t>
            </a:r>
          </a:p>
        </p:txBody>
      </p:sp>
      <p:grpSp>
        <p:nvGrpSpPr>
          <p:cNvPr id="57390" name="Group 46" descr=" 57390"/>
          <p:cNvGrpSpPr>
            <a:grpSpLocks/>
          </p:cNvGrpSpPr>
          <p:nvPr/>
        </p:nvGrpSpPr>
        <p:grpSpPr bwMode="auto">
          <a:xfrm>
            <a:off x="6732604" y="1917733"/>
            <a:ext cx="576262" cy="576263"/>
            <a:chOff x="4241" y="1434"/>
            <a:chExt cx="363" cy="363"/>
          </a:xfrm>
        </p:grpSpPr>
        <p:sp>
          <p:nvSpPr>
            <p:cNvPr id="57386" name="Oval 42"/>
            <p:cNvSpPr>
              <a:spLocks noChangeArrowheads="1"/>
            </p:cNvSpPr>
            <p:nvPr/>
          </p:nvSpPr>
          <p:spPr bwMode="auto">
            <a:xfrm>
              <a:off x="4241" y="1434"/>
              <a:ext cx="363" cy="363"/>
            </a:xfrm>
            <a:prstGeom prst="ellipse">
              <a:avLst/>
            </a:prstGeom>
            <a:solidFill>
              <a:srgbClr val="80808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7387" name="Line 43"/>
            <p:cNvSpPr>
              <a:spLocks noChangeShapeType="1"/>
            </p:cNvSpPr>
            <p:nvPr/>
          </p:nvSpPr>
          <p:spPr bwMode="auto">
            <a:xfrm>
              <a:off x="4241" y="1616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7388" name="Line 44" descr=" 57388"/>
          <p:cNvSpPr>
            <a:spLocks noChangeShapeType="1"/>
          </p:cNvSpPr>
          <p:nvPr/>
        </p:nvSpPr>
        <p:spPr bwMode="auto">
          <a:xfrm>
            <a:off x="7308850" y="1989138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7389" name="Line 45" descr=" 57389"/>
          <p:cNvSpPr>
            <a:spLocks noChangeShapeType="1"/>
          </p:cNvSpPr>
          <p:nvPr/>
        </p:nvSpPr>
        <p:spPr bwMode="auto">
          <a:xfrm>
            <a:off x="5940425" y="1989138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7391" name="Line 16" descr=" 57391"/>
          <p:cNvSpPr>
            <a:spLocks noChangeShapeType="1"/>
          </p:cNvSpPr>
          <p:nvPr/>
        </p:nvSpPr>
        <p:spPr bwMode="auto">
          <a:xfrm>
            <a:off x="5508625" y="1628775"/>
            <a:ext cx="360363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2" name="Line 17" descr=" 57392"/>
          <p:cNvSpPr>
            <a:spLocks noChangeShapeType="1"/>
          </p:cNvSpPr>
          <p:nvPr/>
        </p:nvSpPr>
        <p:spPr bwMode="auto">
          <a:xfrm>
            <a:off x="5506979" y="2205012"/>
            <a:ext cx="1150938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3" name="Line 18" descr=" 57393"/>
          <p:cNvSpPr>
            <a:spLocks noChangeShapeType="1"/>
          </p:cNvSpPr>
          <p:nvPr/>
        </p:nvSpPr>
        <p:spPr bwMode="auto">
          <a:xfrm>
            <a:off x="5580035" y="1635117"/>
            <a:ext cx="0" cy="56197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arrow" w="med" len="med"/>
            <a:tailEnd type="arrow" w="med" len="med"/>
          </a:ln>
        </p:spPr>
        <p:txBody>
          <a:bodyPr>
            <a:noAutofit/>
          </a:bodyPr>
          <a:lstStyle/>
          <a:p>
            <a:endParaRPr lang="sl-SI" sz="2880"/>
          </a:p>
        </p:txBody>
      </p:sp>
      <p:sp>
        <p:nvSpPr>
          <p:cNvPr id="57394" name="Text Box 19" descr=" 57394"/>
          <p:cNvSpPr txBox="1">
            <a:spLocks noChangeArrowheads="1"/>
          </p:cNvSpPr>
          <p:nvPr/>
        </p:nvSpPr>
        <p:spPr bwMode="auto">
          <a:xfrm>
            <a:off x="5219700" y="17732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 i="1">
                <a:solidFill>
                  <a:srgbClr val="FFFF00"/>
                </a:solidFill>
              </a:rPr>
              <a:t>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 descr=" 59394"/>
          <p:cNvSpPr>
            <a:spLocks noChangeShapeType="1"/>
          </p:cNvSpPr>
          <p:nvPr/>
        </p:nvSpPr>
        <p:spPr bwMode="auto">
          <a:xfrm>
            <a:off x="2916238" y="1700213"/>
            <a:ext cx="0" cy="40338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395" name="AutoShape 3" descr=" 59395"/>
          <p:cNvSpPr>
            <a:spLocks noChangeArrowheads="1"/>
          </p:cNvSpPr>
          <p:nvPr/>
        </p:nvSpPr>
        <p:spPr bwMode="auto">
          <a:xfrm>
            <a:off x="1331913" y="5445125"/>
            <a:ext cx="3168650" cy="1152525"/>
          </a:xfrm>
          <a:prstGeom prst="parallelogram">
            <a:avLst>
              <a:gd name="adj" fmla="val 68733"/>
            </a:avLst>
          </a:prstGeom>
          <a:solidFill>
            <a:srgbClr val="619BDA"/>
          </a:solidFill>
          <a:ln w="9525">
            <a:solidFill>
              <a:srgbClr val="4C4C4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59396" name="Line 4" descr=" 59396"/>
          <p:cNvSpPr>
            <a:spLocks noChangeShapeType="1"/>
          </p:cNvSpPr>
          <p:nvPr/>
        </p:nvSpPr>
        <p:spPr bwMode="auto">
          <a:xfrm flipH="1">
            <a:off x="2587625" y="6165850"/>
            <a:ext cx="257175" cy="420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397" name="Line 5" descr=" 59397"/>
          <p:cNvSpPr>
            <a:spLocks noChangeShapeType="1"/>
          </p:cNvSpPr>
          <p:nvPr/>
        </p:nvSpPr>
        <p:spPr bwMode="auto">
          <a:xfrm flipH="1">
            <a:off x="3059113" y="5445125"/>
            <a:ext cx="217487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398" name="Rectangle 2" descr=" 59398"/>
          <p:cNvSpPr>
            <a:spLocks noChangeArrowheads="1"/>
          </p:cNvSpPr>
          <p:nvPr/>
        </p:nvSpPr>
        <p:spPr bwMode="auto">
          <a:xfrm>
            <a:off x="539750" y="188913"/>
            <a:ext cx="6911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Triangulacija </a:t>
            </a:r>
            <a:r>
              <a:rPr lang="sl-SI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sl-SI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osvetlitev ozadja </a:t>
            </a:r>
            <a:endParaRPr lang="sl-SI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399" name="Rectangle 7" descr=" 59399"/>
          <p:cNvSpPr>
            <a:spLocks noChangeArrowheads="1"/>
          </p:cNvSpPr>
          <p:nvPr/>
        </p:nvSpPr>
        <p:spPr bwMode="auto">
          <a:xfrm>
            <a:off x="2627313" y="1403350"/>
            <a:ext cx="574675" cy="10890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9400" name="Oval 8" descr=" 59400"/>
          <p:cNvSpPr>
            <a:spLocks noChangeArrowheads="1"/>
          </p:cNvSpPr>
          <p:nvPr/>
        </p:nvSpPr>
        <p:spPr bwMode="auto">
          <a:xfrm>
            <a:off x="2627313" y="3041650"/>
            <a:ext cx="576262" cy="98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9401" name="Oval 9" descr=" 59401"/>
          <p:cNvSpPr>
            <a:spLocks noChangeArrowheads="1"/>
          </p:cNvSpPr>
          <p:nvPr/>
        </p:nvSpPr>
        <p:spPr bwMode="auto">
          <a:xfrm rot="1200000">
            <a:off x="3497263" y="3186113"/>
            <a:ext cx="576262" cy="98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9402" name="Rectangle 10" descr=" 59402"/>
          <p:cNvSpPr>
            <a:spLocks noChangeArrowheads="1"/>
          </p:cNvSpPr>
          <p:nvPr/>
        </p:nvSpPr>
        <p:spPr bwMode="auto">
          <a:xfrm rot="1200000">
            <a:off x="3856038" y="2178050"/>
            <a:ext cx="576262" cy="9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9407" name="Line 15" descr=" 59407"/>
          <p:cNvSpPr>
            <a:spLocks noChangeShapeType="1"/>
          </p:cNvSpPr>
          <p:nvPr/>
        </p:nvSpPr>
        <p:spPr bwMode="auto">
          <a:xfrm flipH="1">
            <a:off x="2916238" y="2349500"/>
            <a:ext cx="1368425" cy="23987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08" name="AutoShape 16" descr=" 59408"/>
          <p:cNvSpPr>
            <a:spLocks noChangeArrowheads="1"/>
          </p:cNvSpPr>
          <p:nvPr/>
        </p:nvSpPr>
        <p:spPr bwMode="auto">
          <a:xfrm>
            <a:off x="2627313" y="4652963"/>
            <a:ext cx="576262" cy="792162"/>
          </a:xfrm>
          <a:prstGeom prst="can">
            <a:avLst>
              <a:gd name="adj" fmla="val 34366"/>
            </a:avLst>
          </a:prstGeom>
          <a:solidFill>
            <a:srgbClr val="E2E2E2"/>
          </a:solidFill>
          <a:ln w="12700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59409" name="Line 17" descr=" 59409"/>
          <p:cNvSpPr>
            <a:spLocks noChangeShapeType="1"/>
          </p:cNvSpPr>
          <p:nvPr/>
        </p:nvSpPr>
        <p:spPr bwMode="auto">
          <a:xfrm flipH="1">
            <a:off x="2843213" y="4652963"/>
            <a:ext cx="144462" cy="198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14" name="Rectangle 22" descr=" 59414"/>
          <p:cNvSpPr>
            <a:spLocks noChangeArrowheads="1"/>
          </p:cNvSpPr>
          <p:nvPr/>
        </p:nvSpPr>
        <p:spPr bwMode="auto">
          <a:xfrm>
            <a:off x="5940425" y="1628775"/>
            <a:ext cx="2159000" cy="1366838"/>
          </a:xfrm>
          <a:prstGeom prst="rect">
            <a:avLst/>
          </a:prstGeom>
          <a:solidFill>
            <a:srgbClr val="8CB2D9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59415" name="Line 23" descr=" 59415"/>
          <p:cNvSpPr>
            <a:spLocks noChangeShapeType="1"/>
          </p:cNvSpPr>
          <p:nvPr/>
        </p:nvSpPr>
        <p:spPr bwMode="auto">
          <a:xfrm flipH="1" flipV="1">
            <a:off x="7235825" y="1484313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16" name="Line 24" descr=" 59416"/>
          <p:cNvSpPr>
            <a:spLocks noChangeShapeType="1"/>
          </p:cNvSpPr>
          <p:nvPr/>
        </p:nvSpPr>
        <p:spPr bwMode="auto">
          <a:xfrm flipH="1">
            <a:off x="8243888" y="1700213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17" name="Text Box 25" descr=" 59417"/>
          <p:cNvSpPr txBox="1">
            <a:spLocks noChangeArrowheads="1"/>
          </p:cNvSpPr>
          <p:nvPr/>
        </p:nvSpPr>
        <p:spPr bwMode="auto">
          <a:xfrm>
            <a:off x="8243888" y="1844675"/>
            <a:ext cx="288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U</a:t>
            </a:r>
          </a:p>
        </p:txBody>
      </p:sp>
      <p:sp>
        <p:nvSpPr>
          <p:cNvPr id="59418" name="Text Box 26" descr=" 59418"/>
          <p:cNvSpPr txBox="1">
            <a:spLocks noChangeArrowheads="1"/>
          </p:cNvSpPr>
          <p:nvPr/>
        </p:nvSpPr>
        <p:spPr bwMode="auto">
          <a:xfrm>
            <a:off x="7524750" y="1195388"/>
            <a:ext cx="2889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V</a:t>
            </a:r>
          </a:p>
        </p:txBody>
      </p:sp>
      <p:sp>
        <p:nvSpPr>
          <p:cNvPr id="59419" name="Text Box 27" descr=" 59419"/>
          <p:cNvSpPr txBox="1">
            <a:spLocks noChangeArrowheads="1"/>
          </p:cNvSpPr>
          <p:nvPr/>
        </p:nvSpPr>
        <p:spPr bwMode="auto">
          <a:xfrm>
            <a:off x="5580063" y="1268413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200" b="0" i="1"/>
              <a:t>Acquired image</a:t>
            </a:r>
          </a:p>
        </p:txBody>
      </p:sp>
      <p:sp>
        <p:nvSpPr>
          <p:cNvPr id="59420" name="Oval 28" descr=" 59420"/>
          <p:cNvSpPr>
            <a:spLocks noChangeArrowheads="1"/>
          </p:cNvSpPr>
          <p:nvPr/>
        </p:nvSpPr>
        <p:spPr bwMode="auto">
          <a:xfrm>
            <a:off x="6732588" y="2276475"/>
            <a:ext cx="576262" cy="576263"/>
          </a:xfrm>
          <a:prstGeom prst="ellipse">
            <a:avLst/>
          </a:prstGeom>
          <a:solidFill>
            <a:srgbClr val="CCCC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59421" name="Line 29" descr=" 59421"/>
          <p:cNvSpPr>
            <a:spLocks noChangeShapeType="1"/>
          </p:cNvSpPr>
          <p:nvPr/>
        </p:nvSpPr>
        <p:spPr bwMode="auto">
          <a:xfrm>
            <a:off x="6732588" y="2565400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22" name="Line 30" descr=" 59422"/>
          <p:cNvSpPr>
            <a:spLocks noChangeShapeType="1"/>
          </p:cNvSpPr>
          <p:nvPr/>
        </p:nvSpPr>
        <p:spPr bwMode="auto">
          <a:xfrm>
            <a:off x="7308850" y="1989138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23" name="Line 31" descr=" 59423"/>
          <p:cNvSpPr>
            <a:spLocks noChangeShapeType="1"/>
          </p:cNvSpPr>
          <p:nvPr/>
        </p:nvSpPr>
        <p:spPr bwMode="auto">
          <a:xfrm>
            <a:off x="5940425" y="1989138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24" name="Litebulb" descr=" 59424"/>
          <p:cNvSpPr>
            <a:spLocks noEditPoints="1" noChangeArrowheads="1"/>
          </p:cNvSpPr>
          <p:nvPr/>
        </p:nvSpPr>
        <p:spPr bwMode="auto">
          <a:xfrm>
            <a:off x="4356100" y="3429000"/>
            <a:ext cx="314325" cy="50958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1A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59425" name="Line 33" descr=" 59425"/>
          <p:cNvSpPr>
            <a:spLocks noChangeShapeType="1"/>
          </p:cNvSpPr>
          <p:nvPr/>
        </p:nvSpPr>
        <p:spPr bwMode="auto">
          <a:xfrm flipH="1">
            <a:off x="3708400" y="3789363"/>
            <a:ext cx="576263" cy="360362"/>
          </a:xfrm>
          <a:prstGeom prst="line">
            <a:avLst/>
          </a:prstGeom>
          <a:noFill/>
          <a:ln w="12700">
            <a:solidFill>
              <a:srgbClr val="FFFF1A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26" name="Line 34" descr=" 59426"/>
          <p:cNvSpPr>
            <a:spLocks noChangeShapeType="1"/>
          </p:cNvSpPr>
          <p:nvPr/>
        </p:nvSpPr>
        <p:spPr bwMode="auto">
          <a:xfrm flipH="1">
            <a:off x="3924300" y="3789363"/>
            <a:ext cx="360363" cy="576262"/>
          </a:xfrm>
          <a:prstGeom prst="line">
            <a:avLst/>
          </a:prstGeom>
          <a:noFill/>
          <a:ln w="12700">
            <a:solidFill>
              <a:srgbClr val="FFFF1A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27" name="Line 35" descr=" 59427"/>
          <p:cNvSpPr>
            <a:spLocks noChangeShapeType="1"/>
          </p:cNvSpPr>
          <p:nvPr/>
        </p:nvSpPr>
        <p:spPr bwMode="auto">
          <a:xfrm flipH="1">
            <a:off x="3779838" y="3789363"/>
            <a:ext cx="504825" cy="503237"/>
          </a:xfrm>
          <a:prstGeom prst="line">
            <a:avLst/>
          </a:prstGeom>
          <a:noFill/>
          <a:ln w="12700">
            <a:solidFill>
              <a:srgbClr val="FFFF1A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42" name="Text Box 50" descr=" 59442"/>
          <p:cNvSpPr txBox="1">
            <a:spLocks noChangeArrowheads="1"/>
          </p:cNvSpPr>
          <p:nvPr/>
        </p:nvSpPr>
        <p:spPr bwMode="auto">
          <a:xfrm>
            <a:off x="5651500" y="3644900"/>
            <a:ext cx="2881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800" dirty="0" smtClean="0">
                <a:latin typeface="Calibri" pitchFamily="34" charset="0"/>
                <a:cs typeface="Calibri" pitchFamily="34" charset="0"/>
              </a:rPr>
              <a:t>Osvetlitev ozadja ne vpliva </a:t>
            </a:r>
            <a:r>
              <a:rPr lang="sl-SI" sz="1800" b="0" dirty="0" smtClean="0">
                <a:latin typeface="Calibri" pitchFamily="34" charset="0"/>
                <a:cs typeface="Calibri" pitchFamily="34" charset="0"/>
              </a:rPr>
              <a:t>na merjenje razdalje...</a:t>
            </a:r>
            <a:endParaRPr lang="sl-SI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444" name="Text Box 52" descr=" 59444"/>
          <p:cNvSpPr txBox="1">
            <a:spLocks noChangeArrowheads="1"/>
          </p:cNvSpPr>
          <p:nvPr/>
        </p:nvSpPr>
        <p:spPr bwMode="auto">
          <a:xfrm>
            <a:off x="5651500" y="5084763"/>
            <a:ext cx="3024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har char=" "/>
            </a:pPr>
            <a:r>
              <a:rPr lang="sl-SI" sz="1400" b="0" smtClean="0">
                <a:latin typeface="Calibri" pitchFamily="34" charset="0"/>
                <a:cs typeface="Calibri" pitchFamily="34" charset="0"/>
              </a:rPr>
              <a:t>                                         </a:t>
            </a:r>
            <a:br>
              <a:rPr lang="sl-SI" sz="1400" b="0" smtClean="0">
                <a:latin typeface="Calibri" pitchFamily="34" charset="0"/>
                <a:cs typeface="Calibri" pitchFamily="34" charset="0"/>
              </a:rPr>
            </a:br>
            <a:r>
              <a:rPr lang="sl-SI" sz="1400" b="0" smtClean="0">
                <a:latin typeface="Calibri" pitchFamily="34" charset="0"/>
                <a:cs typeface="Calibri" pitchFamily="34" charset="0"/>
              </a:rPr>
              <a:t>       </a:t>
            </a:r>
            <a:endParaRPr lang="sl-SI" sz="1400" b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 descr=" 59394"/>
          <p:cNvSpPr>
            <a:spLocks noChangeShapeType="1"/>
          </p:cNvSpPr>
          <p:nvPr/>
        </p:nvSpPr>
        <p:spPr bwMode="auto">
          <a:xfrm>
            <a:off x="2916238" y="1700213"/>
            <a:ext cx="0" cy="40338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395" name="AutoShape 3" descr=" 59395"/>
          <p:cNvSpPr>
            <a:spLocks noChangeArrowheads="1"/>
          </p:cNvSpPr>
          <p:nvPr/>
        </p:nvSpPr>
        <p:spPr bwMode="auto">
          <a:xfrm>
            <a:off x="1331913" y="5445125"/>
            <a:ext cx="3168650" cy="1152525"/>
          </a:xfrm>
          <a:prstGeom prst="parallelogram">
            <a:avLst>
              <a:gd name="adj" fmla="val 68733"/>
            </a:avLst>
          </a:prstGeom>
          <a:solidFill>
            <a:srgbClr val="619BDA"/>
          </a:solidFill>
          <a:ln w="9525">
            <a:solidFill>
              <a:srgbClr val="4C4C4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59396" name="Line 4" descr=" 59396"/>
          <p:cNvSpPr>
            <a:spLocks noChangeShapeType="1"/>
          </p:cNvSpPr>
          <p:nvPr/>
        </p:nvSpPr>
        <p:spPr bwMode="auto">
          <a:xfrm flipH="1">
            <a:off x="2587625" y="6165850"/>
            <a:ext cx="257175" cy="420688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397" name="Line 5" descr=" 59397"/>
          <p:cNvSpPr>
            <a:spLocks noChangeShapeType="1"/>
          </p:cNvSpPr>
          <p:nvPr/>
        </p:nvSpPr>
        <p:spPr bwMode="auto">
          <a:xfrm flipH="1">
            <a:off x="3059113" y="5445125"/>
            <a:ext cx="217487" cy="360363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398" name="Rectangle 2" descr=" 59398"/>
          <p:cNvSpPr>
            <a:spLocks noChangeArrowheads="1"/>
          </p:cNvSpPr>
          <p:nvPr/>
        </p:nvSpPr>
        <p:spPr bwMode="auto">
          <a:xfrm>
            <a:off x="539750" y="188913"/>
            <a:ext cx="6911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Triangulacija </a:t>
            </a:r>
            <a:r>
              <a:rPr lang="sl-SI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sl-SI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osvetlitev ozadja </a:t>
            </a:r>
            <a:endParaRPr lang="sl-SI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399" name="Rectangle 7" descr=" 59399"/>
          <p:cNvSpPr>
            <a:spLocks noChangeArrowheads="1"/>
          </p:cNvSpPr>
          <p:nvPr/>
        </p:nvSpPr>
        <p:spPr bwMode="auto">
          <a:xfrm>
            <a:off x="2627313" y="1403350"/>
            <a:ext cx="574675" cy="10890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9400" name="Oval 8" descr=" 59400"/>
          <p:cNvSpPr>
            <a:spLocks noChangeArrowheads="1"/>
          </p:cNvSpPr>
          <p:nvPr/>
        </p:nvSpPr>
        <p:spPr bwMode="auto">
          <a:xfrm>
            <a:off x="2627313" y="3041650"/>
            <a:ext cx="576262" cy="98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9401" name="Oval 9" descr=" 59401"/>
          <p:cNvSpPr>
            <a:spLocks noChangeArrowheads="1"/>
          </p:cNvSpPr>
          <p:nvPr/>
        </p:nvSpPr>
        <p:spPr bwMode="auto">
          <a:xfrm rot="1200000">
            <a:off x="3497263" y="3186113"/>
            <a:ext cx="576262" cy="98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9402" name="Rectangle 10" descr=" 59402"/>
          <p:cNvSpPr>
            <a:spLocks noChangeArrowheads="1"/>
          </p:cNvSpPr>
          <p:nvPr/>
        </p:nvSpPr>
        <p:spPr bwMode="auto">
          <a:xfrm rot="1200000">
            <a:off x="3856038" y="2178050"/>
            <a:ext cx="576262" cy="9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9407" name="Line 15" descr=" 59407"/>
          <p:cNvSpPr>
            <a:spLocks noChangeShapeType="1"/>
          </p:cNvSpPr>
          <p:nvPr/>
        </p:nvSpPr>
        <p:spPr bwMode="auto">
          <a:xfrm flipH="1">
            <a:off x="2916238" y="2349500"/>
            <a:ext cx="1368425" cy="23987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08" name="AutoShape 16" descr=" 59408"/>
          <p:cNvSpPr>
            <a:spLocks noChangeArrowheads="1"/>
          </p:cNvSpPr>
          <p:nvPr/>
        </p:nvSpPr>
        <p:spPr bwMode="auto">
          <a:xfrm>
            <a:off x="2627313" y="4652963"/>
            <a:ext cx="576262" cy="792162"/>
          </a:xfrm>
          <a:prstGeom prst="can">
            <a:avLst>
              <a:gd name="adj" fmla="val 34366"/>
            </a:avLst>
          </a:prstGeom>
          <a:solidFill>
            <a:srgbClr val="E2E2E2"/>
          </a:solidFill>
          <a:ln w="12700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59409" name="Line 17" descr=" 59409"/>
          <p:cNvSpPr>
            <a:spLocks noChangeShapeType="1"/>
          </p:cNvSpPr>
          <p:nvPr/>
        </p:nvSpPr>
        <p:spPr bwMode="auto">
          <a:xfrm flipH="1">
            <a:off x="2843213" y="4652963"/>
            <a:ext cx="144462" cy="19843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14" name="Rectangle 22" descr=" 59414"/>
          <p:cNvSpPr>
            <a:spLocks noChangeArrowheads="1"/>
          </p:cNvSpPr>
          <p:nvPr/>
        </p:nvSpPr>
        <p:spPr bwMode="auto">
          <a:xfrm>
            <a:off x="5940425" y="1628775"/>
            <a:ext cx="2159000" cy="1366838"/>
          </a:xfrm>
          <a:prstGeom prst="rect">
            <a:avLst/>
          </a:prstGeom>
          <a:solidFill>
            <a:srgbClr val="8CB2D9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59415" name="Line 23" descr=" 59415"/>
          <p:cNvSpPr>
            <a:spLocks noChangeShapeType="1"/>
          </p:cNvSpPr>
          <p:nvPr/>
        </p:nvSpPr>
        <p:spPr bwMode="auto">
          <a:xfrm flipH="1" flipV="1">
            <a:off x="7235825" y="1484313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16" name="Line 24" descr=" 59416"/>
          <p:cNvSpPr>
            <a:spLocks noChangeShapeType="1"/>
          </p:cNvSpPr>
          <p:nvPr/>
        </p:nvSpPr>
        <p:spPr bwMode="auto">
          <a:xfrm flipH="1">
            <a:off x="8243888" y="1700213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17" name="Text Box 25" descr=" 59417"/>
          <p:cNvSpPr txBox="1">
            <a:spLocks noChangeArrowheads="1"/>
          </p:cNvSpPr>
          <p:nvPr/>
        </p:nvSpPr>
        <p:spPr bwMode="auto">
          <a:xfrm>
            <a:off x="8243888" y="1844675"/>
            <a:ext cx="288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U</a:t>
            </a:r>
          </a:p>
        </p:txBody>
      </p:sp>
      <p:sp>
        <p:nvSpPr>
          <p:cNvPr id="59418" name="Text Box 26" descr=" 59418"/>
          <p:cNvSpPr txBox="1">
            <a:spLocks noChangeArrowheads="1"/>
          </p:cNvSpPr>
          <p:nvPr/>
        </p:nvSpPr>
        <p:spPr bwMode="auto">
          <a:xfrm>
            <a:off x="7524750" y="1195388"/>
            <a:ext cx="2889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V</a:t>
            </a:r>
          </a:p>
        </p:txBody>
      </p:sp>
      <p:sp>
        <p:nvSpPr>
          <p:cNvPr id="59419" name="Text Box 27" descr=" 59419"/>
          <p:cNvSpPr txBox="1">
            <a:spLocks noChangeArrowheads="1"/>
          </p:cNvSpPr>
          <p:nvPr/>
        </p:nvSpPr>
        <p:spPr bwMode="auto">
          <a:xfrm>
            <a:off x="5580063" y="1268413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200" b="0" i="1"/>
              <a:t>Acquired image</a:t>
            </a:r>
          </a:p>
        </p:txBody>
      </p:sp>
      <p:sp>
        <p:nvSpPr>
          <p:cNvPr id="59420" name="Oval 28" descr=" 59420"/>
          <p:cNvSpPr>
            <a:spLocks noChangeArrowheads="1"/>
          </p:cNvSpPr>
          <p:nvPr/>
        </p:nvSpPr>
        <p:spPr bwMode="auto">
          <a:xfrm>
            <a:off x="6732588" y="2276475"/>
            <a:ext cx="576262" cy="576263"/>
          </a:xfrm>
          <a:prstGeom prst="ellipse">
            <a:avLst/>
          </a:prstGeom>
          <a:solidFill>
            <a:srgbClr val="CCCC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59421" name="Line 29" descr=" 59421"/>
          <p:cNvSpPr>
            <a:spLocks noChangeShapeType="1"/>
          </p:cNvSpPr>
          <p:nvPr/>
        </p:nvSpPr>
        <p:spPr bwMode="auto">
          <a:xfrm>
            <a:off x="6732588" y="2565400"/>
            <a:ext cx="576262" cy="0"/>
          </a:xfrm>
          <a:prstGeom prst="line">
            <a:avLst/>
          </a:prstGeom>
          <a:noFill/>
          <a:ln w="254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22" name="Line 30" descr=" 59422"/>
          <p:cNvSpPr>
            <a:spLocks noChangeShapeType="1"/>
          </p:cNvSpPr>
          <p:nvPr/>
        </p:nvSpPr>
        <p:spPr bwMode="auto">
          <a:xfrm>
            <a:off x="7308850" y="1989138"/>
            <a:ext cx="792163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23" name="Line 31" descr=" 59423"/>
          <p:cNvSpPr>
            <a:spLocks noChangeShapeType="1"/>
          </p:cNvSpPr>
          <p:nvPr/>
        </p:nvSpPr>
        <p:spPr bwMode="auto">
          <a:xfrm>
            <a:off x="5940425" y="1989138"/>
            <a:ext cx="792163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24" name="Litebulb" descr=" 59424"/>
          <p:cNvSpPr>
            <a:spLocks noEditPoints="1" noChangeArrowheads="1"/>
          </p:cNvSpPr>
          <p:nvPr/>
        </p:nvSpPr>
        <p:spPr bwMode="auto">
          <a:xfrm>
            <a:off x="4356100" y="3429000"/>
            <a:ext cx="314325" cy="50958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1A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59425" name="Line 33" descr=" 59425"/>
          <p:cNvSpPr>
            <a:spLocks noChangeShapeType="1"/>
          </p:cNvSpPr>
          <p:nvPr/>
        </p:nvSpPr>
        <p:spPr bwMode="auto">
          <a:xfrm flipH="1">
            <a:off x="3708400" y="3789363"/>
            <a:ext cx="576263" cy="360362"/>
          </a:xfrm>
          <a:prstGeom prst="line">
            <a:avLst/>
          </a:prstGeom>
          <a:noFill/>
          <a:ln w="12700">
            <a:solidFill>
              <a:srgbClr val="FFFF1A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26" name="Line 34" descr=" 59426"/>
          <p:cNvSpPr>
            <a:spLocks noChangeShapeType="1"/>
          </p:cNvSpPr>
          <p:nvPr/>
        </p:nvSpPr>
        <p:spPr bwMode="auto">
          <a:xfrm flipH="1">
            <a:off x="3924300" y="3789363"/>
            <a:ext cx="360363" cy="576262"/>
          </a:xfrm>
          <a:prstGeom prst="line">
            <a:avLst/>
          </a:prstGeom>
          <a:noFill/>
          <a:ln w="12700">
            <a:solidFill>
              <a:srgbClr val="FFFF1A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27" name="Line 35" descr=" 59427"/>
          <p:cNvSpPr>
            <a:spLocks noChangeShapeType="1"/>
          </p:cNvSpPr>
          <p:nvPr/>
        </p:nvSpPr>
        <p:spPr bwMode="auto">
          <a:xfrm flipH="1">
            <a:off x="3779838" y="3789363"/>
            <a:ext cx="504825" cy="503237"/>
          </a:xfrm>
          <a:prstGeom prst="line">
            <a:avLst/>
          </a:prstGeom>
          <a:noFill/>
          <a:ln w="12700">
            <a:solidFill>
              <a:srgbClr val="FFFF1A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42" name="Text Box 50" descr=" 59442"/>
          <p:cNvSpPr txBox="1">
            <a:spLocks noChangeArrowheads="1"/>
          </p:cNvSpPr>
          <p:nvPr/>
        </p:nvSpPr>
        <p:spPr bwMode="auto">
          <a:xfrm>
            <a:off x="5651500" y="3644900"/>
            <a:ext cx="2881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800" dirty="0" smtClean="0">
                <a:latin typeface="Calibri" pitchFamily="34" charset="0"/>
                <a:cs typeface="Calibri" pitchFamily="34" charset="0"/>
              </a:rPr>
              <a:t>Osvetlitev ozadja ne vpliva </a:t>
            </a:r>
            <a:r>
              <a:rPr lang="sl-SI" sz="1800" b="0" dirty="0" smtClean="0">
                <a:latin typeface="Calibri" pitchFamily="34" charset="0"/>
                <a:cs typeface="Calibri" pitchFamily="34" charset="0"/>
              </a:rPr>
              <a:t>na merjenje razdalje...</a:t>
            </a:r>
            <a:endParaRPr lang="sl-SI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 Box 51" descr=" 59443"/>
          <p:cNvSpPr txBox="1">
            <a:spLocks noChangeArrowheads="1"/>
          </p:cNvSpPr>
          <p:nvPr/>
        </p:nvSpPr>
        <p:spPr bwMode="auto">
          <a:xfrm>
            <a:off x="5651500" y="4437063"/>
            <a:ext cx="3349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0" dirty="0">
                <a:latin typeface="Calibri" pitchFamily="34" charset="0"/>
                <a:cs typeface="Calibri" pitchFamily="34" charset="0"/>
              </a:rPr>
              <a:t>... </a:t>
            </a:r>
            <a:r>
              <a:rPr lang="sl-SI" sz="1400" b="0" dirty="0" smtClean="0">
                <a:latin typeface="Calibri" pitchFamily="34" charset="0"/>
                <a:cs typeface="Calibri" pitchFamily="34" charset="0"/>
              </a:rPr>
              <a:t>razen v primeru, ko je intenzivnost projiciranega vzorca prenizka</a:t>
            </a:r>
            <a:endParaRPr lang="sl-SI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444" name="Text Box 52" descr=" 59444"/>
          <p:cNvSpPr txBox="1">
            <a:spLocks noChangeArrowheads="1"/>
          </p:cNvSpPr>
          <p:nvPr/>
        </p:nvSpPr>
        <p:spPr bwMode="auto">
          <a:xfrm>
            <a:off x="5651500" y="5084763"/>
            <a:ext cx="3024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har char=" "/>
            </a:pPr>
            <a:r>
              <a:rPr lang="sl-SI" sz="1400" b="0" smtClean="0">
                <a:latin typeface="Calibri" pitchFamily="34" charset="0"/>
                <a:cs typeface="Calibri" pitchFamily="34" charset="0"/>
              </a:rPr>
              <a:t>                                         </a:t>
            </a:r>
            <a:br>
              <a:rPr lang="sl-SI" sz="1400" b="0" smtClean="0">
                <a:latin typeface="Calibri" pitchFamily="34" charset="0"/>
                <a:cs typeface="Calibri" pitchFamily="34" charset="0"/>
              </a:rPr>
            </a:br>
            <a:r>
              <a:rPr lang="sl-SI" sz="1400" b="0" smtClean="0">
                <a:latin typeface="Calibri" pitchFamily="34" charset="0"/>
                <a:cs typeface="Calibri" pitchFamily="34" charset="0"/>
              </a:rPr>
              <a:t>       </a:t>
            </a:r>
            <a:endParaRPr lang="sl-SI" sz="14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8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38" descr=" 59430"/>
          <p:cNvSpPr>
            <a:spLocks noChangeShapeType="1"/>
          </p:cNvSpPr>
          <p:nvPr/>
        </p:nvSpPr>
        <p:spPr bwMode="auto">
          <a:xfrm>
            <a:off x="1547813" y="2492375"/>
            <a:ext cx="1295400" cy="2160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394" name="Line 2" descr=" 59394"/>
          <p:cNvSpPr>
            <a:spLocks noChangeShapeType="1"/>
          </p:cNvSpPr>
          <p:nvPr/>
        </p:nvSpPr>
        <p:spPr bwMode="auto">
          <a:xfrm>
            <a:off x="2916238" y="1700213"/>
            <a:ext cx="0" cy="40338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395" name="AutoShape 3" descr=" 59395"/>
          <p:cNvSpPr>
            <a:spLocks noChangeArrowheads="1"/>
          </p:cNvSpPr>
          <p:nvPr/>
        </p:nvSpPr>
        <p:spPr bwMode="auto">
          <a:xfrm>
            <a:off x="1331913" y="5445125"/>
            <a:ext cx="3168650" cy="1152525"/>
          </a:xfrm>
          <a:prstGeom prst="parallelogram">
            <a:avLst>
              <a:gd name="adj" fmla="val 68733"/>
            </a:avLst>
          </a:prstGeom>
          <a:solidFill>
            <a:srgbClr val="619BDA"/>
          </a:solidFill>
          <a:ln w="9525">
            <a:solidFill>
              <a:srgbClr val="4C4C4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59396" name="Line 4" descr=" 59396"/>
          <p:cNvSpPr>
            <a:spLocks noChangeShapeType="1"/>
          </p:cNvSpPr>
          <p:nvPr/>
        </p:nvSpPr>
        <p:spPr bwMode="auto">
          <a:xfrm flipH="1">
            <a:off x="2587625" y="6165850"/>
            <a:ext cx="257175" cy="420688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397" name="Line 5" descr=" 59397"/>
          <p:cNvSpPr>
            <a:spLocks noChangeShapeType="1"/>
          </p:cNvSpPr>
          <p:nvPr/>
        </p:nvSpPr>
        <p:spPr bwMode="auto">
          <a:xfrm flipH="1">
            <a:off x="3059113" y="5445125"/>
            <a:ext cx="217487" cy="360363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398" name="Rectangle 2" descr=" 59398"/>
          <p:cNvSpPr>
            <a:spLocks noChangeArrowheads="1"/>
          </p:cNvSpPr>
          <p:nvPr/>
        </p:nvSpPr>
        <p:spPr bwMode="auto">
          <a:xfrm>
            <a:off x="539750" y="188913"/>
            <a:ext cx="6911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Triangulacija </a:t>
            </a:r>
            <a:r>
              <a:rPr lang="sl-SI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sl-SI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osvetlitev ozadja </a:t>
            </a:r>
            <a:endParaRPr lang="sl-SI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399" name="Rectangle 7" descr=" 59399"/>
          <p:cNvSpPr>
            <a:spLocks noChangeArrowheads="1"/>
          </p:cNvSpPr>
          <p:nvPr/>
        </p:nvSpPr>
        <p:spPr bwMode="auto">
          <a:xfrm>
            <a:off x="2627313" y="1403350"/>
            <a:ext cx="574675" cy="10890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9400" name="Oval 8" descr=" 59400"/>
          <p:cNvSpPr>
            <a:spLocks noChangeArrowheads="1"/>
          </p:cNvSpPr>
          <p:nvPr/>
        </p:nvSpPr>
        <p:spPr bwMode="auto">
          <a:xfrm>
            <a:off x="2627313" y="3041650"/>
            <a:ext cx="576262" cy="98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9401" name="Oval 9" descr=" 59401"/>
          <p:cNvSpPr>
            <a:spLocks noChangeArrowheads="1"/>
          </p:cNvSpPr>
          <p:nvPr/>
        </p:nvSpPr>
        <p:spPr bwMode="auto">
          <a:xfrm rot="1200000">
            <a:off x="3497263" y="3186113"/>
            <a:ext cx="576262" cy="98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9402" name="Rectangle 10" descr=" 59402"/>
          <p:cNvSpPr>
            <a:spLocks noChangeArrowheads="1"/>
          </p:cNvSpPr>
          <p:nvPr/>
        </p:nvSpPr>
        <p:spPr bwMode="auto">
          <a:xfrm rot="1200000">
            <a:off x="3856038" y="2178050"/>
            <a:ext cx="576262" cy="9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9407" name="Line 15" descr=" 59407"/>
          <p:cNvSpPr>
            <a:spLocks noChangeShapeType="1"/>
          </p:cNvSpPr>
          <p:nvPr/>
        </p:nvSpPr>
        <p:spPr bwMode="auto">
          <a:xfrm flipH="1">
            <a:off x="2916238" y="2349500"/>
            <a:ext cx="1368425" cy="23987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08" name="AutoShape 16" descr=" 59408"/>
          <p:cNvSpPr>
            <a:spLocks noChangeArrowheads="1"/>
          </p:cNvSpPr>
          <p:nvPr/>
        </p:nvSpPr>
        <p:spPr bwMode="auto">
          <a:xfrm>
            <a:off x="2627313" y="4652963"/>
            <a:ext cx="576262" cy="792162"/>
          </a:xfrm>
          <a:prstGeom prst="can">
            <a:avLst>
              <a:gd name="adj" fmla="val 34366"/>
            </a:avLst>
          </a:prstGeom>
          <a:solidFill>
            <a:srgbClr val="E2E2E2"/>
          </a:solidFill>
          <a:ln w="12700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59409" name="Line 17" descr=" 59409"/>
          <p:cNvSpPr>
            <a:spLocks noChangeShapeType="1"/>
          </p:cNvSpPr>
          <p:nvPr/>
        </p:nvSpPr>
        <p:spPr bwMode="auto">
          <a:xfrm flipH="1">
            <a:off x="2843213" y="4652963"/>
            <a:ext cx="144462" cy="19843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14" name="Rectangle 22" descr=" 59414"/>
          <p:cNvSpPr>
            <a:spLocks noChangeArrowheads="1"/>
          </p:cNvSpPr>
          <p:nvPr/>
        </p:nvSpPr>
        <p:spPr bwMode="auto">
          <a:xfrm>
            <a:off x="5940425" y="1628775"/>
            <a:ext cx="2159000" cy="1366838"/>
          </a:xfrm>
          <a:prstGeom prst="rect">
            <a:avLst/>
          </a:prstGeom>
          <a:solidFill>
            <a:srgbClr val="8CB2D9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59415" name="Line 23" descr=" 59415"/>
          <p:cNvSpPr>
            <a:spLocks noChangeShapeType="1"/>
          </p:cNvSpPr>
          <p:nvPr/>
        </p:nvSpPr>
        <p:spPr bwMode="auto">
          <a:xfrm flipH="1" flipV="1">
            <a:off x="7235825" y="1484313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16" name="Line 24" descr=" 59416"/>
          <p:cNvSpPr>
            <a:spLocks noChangeShapeType="1"/>
          </p:cNvSpPr>
          <p:nvPr/>
        </p:nvSpPr>
        <p:spPr bwMode="auto">
          <a:xfrm flipH="1">
            <a:off x="8243888" y="1700213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17" name="Text Box 25" descr=" 59417"/>
          <p:cNvSpPr txBox="1">
            <a:spLocks noChangeArrowheads="1"/>
          </p:cNvSpPr>
          <p:nvPr/>
        </p:nvSpPr>
        <p:spPr bwMode="auto">
          <a:xfrm>
            <a:off x="8243888" y="1844675"/>
            <a:ext cx="288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U</a:t>
            </a:r>
          </a:p>
        </p:txBody>
      </p:sp>
      <p:sp>
        <p:nvSpPr>
          <p:cNvPr id="59418" name="Text Box 26" descr=" 59418"/>
          <p:cNvSpPr txBox="1">
            <a:spLocks noChangeArrowheads="1"/>
          </p:cNvSpPr>
          <p:nvPr/>
        </p:nvSpPr>
        <p:spPr bwMode="auto">
          <a:xfrm>
            <a:off x="7524750" y="1195388"/>
            <a:ext cx="2889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400" b="0" i="1"/>
              <a:t>V</a:t>
            </a:r>
          </a:p>
        </p:txBody>
      </p:sp>
      <p:sp>
        <p:nvSpPr>
          <p:cNvPr id="59419" name="Text Box 27" descr=" 59419"/>
          <p:cNvSpPr txBox="1">
            <a:spLocks noChangeArrowheads="1"/>
          </p:cNvSpPr>
          <p:nvPr/>
        </p:nvSpPr>
        <p:spPr bwMode="auto">
          <a:xfrm>
            <a:off x="5580063" y="1268413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sl-SI" sz="1200" b="0" i="1"/>
              <a:t>Acquired image</a:t>
            </a:r>
          </a:p>
        </p:txBody>
      </p:sp>
      <p:sp>
        <p:nvSpPr>
          <p:cNvPr id="59420" name="Oval 28" descr=" 59420"/>
          <p:cNvSpPr>
            <a:spLocks noChangeArrowheads="1"/>
          </p:cNvSpPr>
          <p:nvPr/>
        </p:nvSpPr>
        <p:spPr bwMode="auto">
          <a:xfrm>
            <a:off x="6732588" y="2276475"/>
            <a:ext cx="576262" cy="576263"/>
          </a:xfrm>
          <a:prstGeom prst="ellipse">
            <a:avLst/>
          </a:prstGeom>
          <a:solidFill>
            <a:srgbClr val="CCCC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59421" name="Line 29" descr=" 59421"/>
          <p:cNvSpPr>
            <a:spLocks noChangeShapeType="1"/>
          </p:cNvSpPr>
          <p:nvPr/>
        </p:nvSpPr>
        <p:spPr bwMode="auto">
          <a:xfrm>
            <a:off x="6732588" y="2565400"/>
            <a:ext cx="576262" cy="0"/>
          </a:xfrm>
          <a:prstGeom prst="line">
            <a:avLst/>
          </a:prstGeom>
          <a:noFill/>
          <a:ln w="254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22" name="Line 30" descr=" 59422"/>
          <p:cNvSpPr>
            <a:spLocks noChangeShapeType="1"/>
          </p:cNvSpPr>
          <p:nvPr/>
        </p:nvSpPr>
        <p:spPr bwMode="auto">
          <a:xfrm>
            <a:off x="7308850" y="1989138"/>
            <a:ext cx="792163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23" name="Line 31" descr=" 59423"/>
          <p:cNvSpPr>
            <a:spLocks noChangeShapeType="1"/>
          </p:cNvSpPr>
          <p:nvPr/>
        </p:nvSpPr>
        <p:spPr bwMode="auto">
          <a:xfrm>
            <a:off x="5940425" y="1989138"/>
            <a:ext cx="792163" cy="0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24" name="Litebulb" descr=" 59424"/>
          <p:cNvSpPr>
            <a:spLocks noEditPoints="1" noChangeArrowheads="1"/>
          </p:cNvSpPr>
          <p:nvPr/>
        </p:nvSpPr>
        <p:spPr bwMode="auto">
          <a:xfrm>
            <a:off x="4356100" y="3429000"/>
            <a:ext cx="314325" cy="50958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1A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/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59425" name="Line 33" descr=" 59425"/>
          <p:cNvSpPr>
            <a:spLocks noChangeShapeType="1"/>
          </p:cNvSpPr>
          <p:nvPr/>
        </p:nvSpPr>
        <p:spPr bwMode="auto">
          <a:xfrm flipH="1">
            <a:off x="3708400" y="3789363"/>
            <a:ext cx="576263" cy="360362"/>
          </a:xfrm>
          <a:prstGeom prst="line">
            <a:avLst/>
          </a:prstGeom>
          <a:noFill/>
          <a:ln w="12700">
            <a:solidFill>
              <a:srgbClr val="FFFF1A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26" name="Line 34" descr=" 59426"/>
          <p:cNvSpPr>
            <a:spLocks noChangeShapeType="1"/>
          </p:cNvSpPr>
          <p:nvPr/>
        </p:nvSpPr>
        <p:spPr bwMode="auto">
          <a:xfrm flipH="1">
            <a:off x="3924300" y="3789363"/>
            <a:ext cx="360363" cy="576262"/>
          </a:xfrm>
          <a:prstGeom prst="line">
            <a:avLst/>
          </a:prstGeom>
          <a:noFill/>
          <a:ln w="12700">
            <a:solidFill>
              <a:srgbClr val="FFFF1A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27" name="Line 35" descr=" 59427"/>
          <p:cNvSpPr>
            <a:spLocks noChangeShapeType="1"/>
          </p:cNvSpPr>
          <p:nvPr/>
        </p:nvSpPr>
        <p:spPr bwMode="auto">
          <a:xfrm flipH="1">
            <a:off x="3779838" y="3789363"/>
            <a:ext cx="504825" cy="503237"/>
          </a:xfrm>
          <a:prstGeom prst="line">
            <a:avLst/>
          </a:prstGeom>
          <a:noFill/>
          <a:ln w="12700">
            <a:solidFill>
              <a:srgbClr val="FFFF1A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38" name="Rectangle 37" descr=" 59429"/>
          <p:cNvSpPr>
            <a:spLocks noChangeArrowheads="1"/>
          </p:cNvSpPr>
          <p:nvPr/>
        </p:nvSpPr>
        <p:spPr bwMode="auto">
          <a:xfrm rot="19800000">
            <a:off x="1187450" y="1916113"/>
            <a:ext cx="431800" cy="6572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31" name="Line 39" descr=" 59431"/>
          <p:cNvSpPr>
            <a:spLocks noChangeShapeType="1"/>
          </p:cNvSpPr>
          <p:nvPr/>
        </p:nvSpPr>
        <p:spPr bwMode="auto">
          <a:xfrm flipH="1">
            <a:off x="2916238" y="4687888"/>
            <a:ext cx="21590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32" name="Line 40" descr=" 59432"/>
          <p:cNvSpPr>
            <a:spLocks noChangeShapeType="1"/>
          </p:cNvSpPr>
          <p:nvPr/>
        </p:nvSpPr>
        <p:spPr bwMode="auto">
          <a:xfrm flipH="1">
            <a:off x="2339975" y="6165850"/>
            <a:ext cx="719138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33" name="Line 41" descr=" 59433"/>
          <p:cNvSpPr>
            <a:spLocks noChangeShapeType="1"/>
          </p:cNvSpPr>
          <p:nvPr/>
        </p:nvSpPr>
        <p:spPr bwMode="auto">
          <a:xfrm flipH="1">
            <a:off x="3421063" y="5445125"/>
            <a:ext cx="790575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34" name="Line 42" descr=" 59434"/>
          <p:cNvSpPr>
            <a:spLocks noChangeShapeType="1"/>
          </p:cNvSpPr>
          <p:nvPr/>
        </p:nvSpPr>
        <p:spPr bwMode="auto">
          <a:xfrm flipV="1">
            <a:off x="6804025" y="2636838"/>
            <a:ext cx="503238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35" name="Line 43" descr=" 59435"/>
          <p:cNvSpPr>
            <a:spLocks noChangeShapeType="1"/>
          </p:cNvSpPr>
          <p:nvPr/>
        </p:nvSpPr>
        <p:spPr bwMode="auto">
          <a:xfrm flipV="1">
            <a:off x="7308850" y="1916113"/>
            <a:ext cx="792163" cy="217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36" name="Line 44" descr=" 59436"/>
          <p:cNvSpPr>
            <a:spLocks noChangeShapeType="1"/>
          </p:cNvSpPr>
          <p:nvPr/>
        </p:nvSpPr>
        <p:spPr bwMode="auto">
          <a:xfrm flipV="1">
            <a:off x="5940425" y="2349500"/>
            <a:ext cx="792163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9442" name="Text Box 50" descr=" 59442"/>
          <p:cNvSpPr txBox="1">
            <a:spLocks noChangeArrowheads="1"/>
          </p:cNvSpPr>
          <p:nvPr/>
        </p:nvSpPr>
        <p:spPr bwMode="auto">
          <a:xfrm>
            <a:off x="5651500" y="3644900"/>
            <a:ext cx="2881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800" dirty="0" smtClean="0">
                <a:latin typeface="Calibri" pitchFamily="34" charset="0"/>
                <a:cs typeface="Calibri" pitchFamily="34" charset="0"/>
              </a:rPr>
              <a:t>Osvetlitev ozadja ne vpliva </a:t>
            </a:r>
            <a:r>
              <a:rPr lang="sl-SI" sz="1800" b="0" dirty="0" smtClean="0">
                <a:latin typeface="Calibri" pitchFamily="34" charset="0"/>
                <a:cs typeface="Calibri" pitchFamily="34" charset="0"/>
              </a:rPr>
              <a:t>na merjenje razdalje...</a:t>
            </a:r>
            <a:endParaRPr lang="sl-SI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 Box 51" descr=" 59443"/>
          <p:cNvSpPr txBox="1">
            <a:spLocks noChangeArrowheads="1"/>
          </p:cNvSpPr>
          <p:nvPr/>
        </p:nvSpPr>
        <p:spPr bwMode="auto">
          <a:xfrm>
            <a:off x="5651500" y="4437063"/>
            <a:ext cx="3349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0" dirty="0">
                <a:latin typeface="Calibri" pitchFamily="34" charset="0"/>
                <a:cs typeface="Calibri" pitchFamily="34" charset="0"/>
              </a:rPr>
              <a:t>... </a:t>
            </a:r>
            <a:r>
              <a:rPr lang="sl-SI" sz="1400" b="0" dirty="0" smtClean="0">
                <a:latin typeface="Calibri" pitchFamily="34" charset="0"/>
                <a:cs typeface="Calibri" pitchFamily="34" charset="0"/>
              </a:rPr>
              <a:t>razen v primeru, ko je intenzivnost projiciranega vzorca prenizka</a:t>
            </a:r>
            <a:endParaRPr lang="sl-SI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444" name="Text Box 52" descr=" 59444"/>
          <p:cNvSpPr txBox="1">
            <a:spLocks noChangeArrowheads="1"/>
          </p:cNvSpPr>
          <p:nvPr/>
        </p:nvSpPr>
        <p:spPr bwMode="auto">
          <a:xfrm>
            <a:off x="5651500" y="5084763"/>
            <a:ext cx="302418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FFCC"/>
              </a:buClr>
            </a:pPr>
            <a:r>
              <a:rPr lang="sl-SI" sz="1400" b="0" smtClean="0">
                <a:latin typeface="Calibri" pitchFamily="34" charset="0"/>
                <a:cs typeface="Calibri" pitchFamily="34" charset="0"/>
              </a:rPr>
              <a:t>... če prizor sočasno osvetljujejo druge naprave</a:t>
            </a:r>
          </a:p>
          <a:p>
            <a:pPr marL="285750" indent="-285750">
              <a:spcBef>
                <a:spcPct val="50000"/>
              </a:spcBef>
              <a:buChar char=" "/>
            </a:pPr>
            <a:endParaRPr lang="sl-SI" sz="14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33CC33"/>
      </a:accent1>
      <a:accent2>
        <a:srgbClr val="00FFCC"/>
      </a:accent2>
      <a:accent3>
        <a:srgbClr val="AAB8E2"/>
      </a:accent3>
      <a:accent4>
        <a:srgbClr val="DADADA"/>
      </a:accent4>
      <a:accent5>
        <a:srgbClr val="ADE2AD"/>
      </a:accent5>
      <a:accent6>
        <a:srgbClr val="00E7B9"/>
      </a:accent6>
      <a:hlink>
        <a:srgbClr val="0099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Designs\ANGLES.POT</Template>
  <TotalTime>38396</TotalTime>
  <Words>689</Words>
  <Application>Microsoft Office PowerPoint</Application>
  <PresentationFormat>On-screen Show (4:3)</PresentationFormat>
  <Paragraphs>146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Default Design</vt:lpstr>
      <vt:lpstr>PowerPoint Presentation</vt:lpstr>
      <vt:lpstr>Motivacija</vt:lpstr>
      <vt:lpstr>Zahteve za 3D senzor</vt:lpstr>
      <vt:lpstr>3D slikovne tehnologije</vt:lpstr>
      <vt:lpstr>3D slikovne tehnologije</vt:lpstr>
      <vt:lpstr>PowerPoint Presentation</vt:lpstr>
      <vt:lpstr>PowerPoint Presentation</vt:lpstr>
      <vt:lpstr>PowerPoint Presentation</vt:lpstr>
      <vt:lpstr>PowerPoint Presentation</vt:lpstr>
      <vt:lpstr>Triangulacija – predlagana rešitev</vt:lpstr>
      <vt:lpstr>Modulirana triangulacija</vt:lpstr>
      <vt:lpstr>PowerPoint Presentation</vt:lpstr>
      <vt:lpstr>PowerPoint Presentation</vt:lpstr>
      <vt:lpstr>Prednosti predlaganega pristopa</vt:lpstr>
      <vt:lpstr>Načrti za naprej</vt:lpstr>
      <vt:lpstr>PowerPoint Presentation</vt:lpstr>
    </vt:vector>
  </TitlesOfParts>
  <Company>Alpineon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Modulated triangulation</dc:title>
  <dc:creator>Mario Žganec</dc:creator>
  <cp:lastModifiedBy>ana</cp:lastModifiedBy>
  <cp:revision>655</cp:revision>
  <cp:lastPrinted>2000-05-10T14:22:10Z</cp:lastPrinted>
  <dcterms:created xsi:type="dcterms:W3CDTF">1997-10-21T21:32:56Z</dcterms:created>
  <dcterms:modified xsi:type="dcterms:W3CDTF">2013-05-09T08:03:18Z</dcterms:modified>
</cp:coreProperties>
</file>