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308" r:id="rId3"/>
    <p:sldId id="305" r:id="rId4"/>
    <p:sldId id="297" r:id="rId5"/>
    <p:sldId id="306" r:id="rId6"/>
    <p:sldId id="307" r:id="rId7"/>
    <p:sldId id="259" r:id="rId8"/>
    <p:sldId id="309" r:id="rId9"/>
    <p:sldId id="257" r:id="rId10"/>
    <p:sldId id="296" r:id="rId11"/>
    <p:sldId id="311" r:id="rId12"/>
    <p:sldId id="310" r:id="rId13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T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6CCFF"/>
    <a:srgbClr val="CCFF33"/>
    <a:srgbClr val="B8EEB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15" autoAdjust="0"/>
    <p:restoredTop sz="94624" autoAdjust="0"/>
  </p:normalViewPr>
  <p:slideViewPr>
    <p:cSldViewPr>
      <p:cViewPr>
        <p:scale>
          <a:sx n="110" d="100"/>
          <a:sy n="110" d="100"/>
        </p:scale>
        <p:origin x="-2502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28714F-D7C7-4414-8E96-89463B068AAC}" type="doc">
      <dgm:prSet loTypeId="urn:microsoft.com/office/officeart/2005/8/layout/vProcess5" loCatId="process" qsTypeId="urn:microsoft.com/office/officeart/2005/8/quickstyle/3d2" qsCatId="3D" csTypeId="urn:microsoft.com/office/officeart/2005/8/colors/accent3_5" csCatId="accent3" phldr="1"/>
      <dgm:spPr/>
    </dgm:pt>
    <dgm:pt modelId="{40FFDFE7-8008-4758-ADE9-F37DBA60F5E3}">
      <dgm:prSet phldrT="[Text]"/>
      <dgm:spPr/>
      <dgm:t>
        <a:bodyPr/>
        <a:lstStyle/>
        <a:p>
          <a:r>
            <a:rPr lang="sl-SI" dirty="0" smtClean="0">
              <a:solidFill>
                <a:schemeClr val="tx1"/>
              </a:solidFill>
            </a:rPr>
            <a:t>Opažena visoka </a:t>
          </a:r>
          <a:r>
            <a:rPr lang="sl-SI" dirty="0" err="1" smtClean="0">
              <a:solidFill>
                <a:schemeClr val="tx1"/>
              </a:solidFill>
            </a:rPr>
            <a:t>interindividualna</a:t>
          </a:r>
          <a:r>
            <a:rPr lang="sl-SI" dirty="0" smtClean="0">
              <a:solidFill>
                <a:schemeClr val="tx1"/>
              </a:solidFill>
            </a:rPr>
            <a:t> </a:t>
          </a:r>
          <a:r>
            <a:rPr lang="sl-SI" smtClean="0">
              <a:solidFill>
                <a:schemeClr val="tx1"/>
              </a:solidFill>
            </a:rPr>
            <a:t>variabilnost v farmakokinetiki in farmakodinamiki učinkovine</a:t>
          </a:r>
          <a:endParaRPr lang="sl-SI" dirty="0">
            <a:solidFill>
              <a:schemeClr val="tx1"/>
            </a:solidFill>
          </a:endParaRPr>
        </a:p>
      </dgm:t>
    </dgm:pt>
    <dgm:pt modelId="{4F342F43-45F1-4A9A-BB28-5344212B53D0}" type="parTrans" cxnId="{1B3BBEB3-70EF-46F7-9D2A-EF62768D1783}">
      <dgm:prSet/>
      <dgm:spPr/>
      <dgm:t>
        <a:bodyPr/>
        <a:lstStyle/>
        <a:p>
          <a:endParaRPr lang="sl-SI"/>
        </a:p>
      </dgm:t>
    </dgm:pt>
    <dgm:pt modelId="{A8025992-7406-4AB0-8C9B-91AD59C6F639}" type="sibTrans" cxnId="{1B3BBEB3-70EF-46F7-9D2A-EF62768D1783}">
      <dgm:prSet/>
      <dgm:spPr/>
      <dgm:t>
        <a:bodyPr/>
        <a:lstStyle/>
        <a:p>
          <a:endParaRPr lang="sl-SI"/>
        </a:p>
      </dgm:t>
    </dgm:pt>
    <dgm:pt modelId="{8E12A2CA-94A2-4971-86D2-4C6C477BAF08}">
      <dgm:prSet phldrT="[Text]"/>
      <dgm:spPr/>
      <dgm:t>
        <a:bodyPr/>
        <a:lstStyle/>
        <a:p>
          <a:r>
            <a:rPr lang="sl-SI" i="1" dirty="0" smtClean="0">
              <a:solidFill>
                <a:schemeClr val="tx1"/>
              </a:solidFill>
            </a:rPr>
            <a:t>In vitro </a:t>
          </a:r>
          <a:r>
            <a:rPr lang="sl-SI" dirty="0" smtClean="0">
              <a:solidFill>
                <a:schemeClr val="tx1"/>
              </a:solidFill>
            </a:rPr>
            <a:t>raziskave </a:t>
          </a:r>
          <a:r>
            <a:rPr lang="sl-SI" b="1" dirty="0" smtClean="0">
              <a:solidFill>
                <a:schemeClr val="tx1"/>
              </a:solidFill>
            </a:rPr>
            <a:t>metabolnih encimov </a:t>
          </a:r>
          <a:r>
            <a:rPr lang="sl-SI" dirty="0" smtClean="0">
              <a:solidFill>
                <a:schemeClr val="tx1"/>
              </a:solidFill>
            </a:rPr>
            <a:t>in prenašalnih proteinov</a:t>
          </a:r>
          <a:endParaRPr lang="sl-SI" dirty="0">
            <a:solidFill>
              <a:schemeClr val="tx1"/>
            </a:solidFill>
          </a:endParaRPr>
        </a:p>
      </dgm:t>
    </dgm:pt>
    <dgm:pt modelId="{AEFCD4D3-E164-4CC9-8ECF-AB13C4FC456A}" type="parTrans" cxnId="{F2272139-6EF5-44E8-ADF7-0CE35503147A}">
      <dgm:prSet/>
      <dgm:spPr/>
      <dgm:t>
        <a:bodyPr/>
        <a:lstStyle/>
        <a:p>
          <a:endParaRPr lang="sl-SI"/>
        </a:p>
      </dgm:t>
    </dgm:pt>
    <dgm:pt modelId="{12EC7F47-54E6-4D9B-BC75-05F02769B580}" type="sibTrans" cxnId="{F2272139-6EF5-44E8-ADF7-0CE35503147A}">
      <dgm:prSet/>
      <dgm:spPr/>
      <dgm:t>
        <a:bodyPr/>
        <a:lstStyle/>
        <a:p>
          <a:endParaRPr lang="sl-SI"/>
        </a:p>
      </dgm:t>
    </dgm:pt>
    <dgm:pt modelId="{0A220AB3-3A8B-4062-AEDC-7D257C9024BF}">
      <dgm:prSet phldrT="[Text]"/>
      <dgm:spPr/>
      <dgm:t>
        <a:bodyPr/>
        <a:lstStyle/>
        <a:p>
          <a:r>
            <a:rPr lang="sl-SI" i="1" dirty="0" smtClean="0">
              <a:solidFill>
                <a:schemeClr val="tx1"/>
              </a:solidFill>
            </a:rPr>
            <a:t>In vitro </a:t>
          </a:r>
          <a:r>
            <a:rPr lang="sl-SI" i="0" dirty="0" smtClean="0">
              <a:solidFill>
                <a:schemeClr val="tx1"/>
              </a:solidFill>
            </a:rPr>
            <a:t>ocena vpliva polimorfizmov v genih za metabolne encime in prenašalne proteine</a:t>
          </a:r>
          <a:endParaRPr lang="sl-SI" i="0" dirty="0">
            <a:solidFill>
              <a:schemeClr val="tx1"/>
            </a:solidFill>
          </a:endParaRPr>
        </a:p>
      </dgm:t>
    </dgm:pt>
    <dgm:pt modelId="{E7BF453F-A133-4C4D-A4B9-9073C255145D}" type="parTrans" cxnId="{A1E0EE0C-D189-4DEB-8A00-968BE60C787F}">
      <dgm:prSet/>
      <dgm:spPr/>
      <dgm:t>
        <a:bodyPr/>
        <a:lstStyle/>
        <a:p>
          <a:endParaRPr lang="sl-SI"/>
        </a:p>
      </dgm:t>
    </dgm:pt>
    <dgm:pt modelId="{B5E88E90-34C4-45E5-A13C-913CA976FF51}" type="sibTrans" cxnId="{A1E0EE0C-D189-4DEB-8A00-968BE60C787F}">
      <dgm:prSet/>
      <dgm:spPr/>
      <dgm:t>
        <a:bodyPr/>
        <a:lstStyle/>
        <a:p>
          <a:endParaRPr lang="sl-SI"/>
        </a:p>
      </dgm:t>
    </dgm:pt>
    <dgm:pt modelId="{0B9544A3-32EF-47DF-9CD5-5D1ED66FC52C}">
      <dgm:prSet phldrT="[Text]"/>
      <dgm:spPr/>
      <dgm:t>
        <a:bodyPr/>
        <a:lstStyle/>
        <a:p>
          <a:r>
            <a:rPr lang="sl-SI" i="1" dirty="0" smtClean="0">
              <a:solidFill>
                <a:schemeClr val="tx1"/>
              </a:solidFill>
            </a:rPr>
            <a:t>In vivo </a:t>
          </a:r>
          <a:r>
            <a:rPr lang="sl-SI" i="0" dirty="0" smtClean="0">
              <a:solidFill>
                <a:schemeClr val="tx1"/>
              </a:solidFill>
            </a:rPr>
            <a:t>ocena vpliva polimorfizmov v genih za </a:t>
          </a:r>
          <a:r>
            <a:rPr lang="sl-SI" b="1" i="0" dirty="0" err="1" smtClean="0">
              <a:solidFill>
                <a:schemeClr val="tx1"/>
              </a:solidFill>
            </a:rPr>
            <a:t>metabolne</a:t>
          </a:r>
          <a:r>
            <a:rPr lang="sl-SI" b="1" i="0" dirty="0" smtClean="0">
              <a:solidFill>
                <a:schemeClr val="tx1"/>
              </a:solidFill>
            </a:rPr>
            <a:t> encime</a:t>
          </a:r>
          <a:r>
            <a:rPr lang="sl-SI" i="0" dirty="0" smtClean="0">
              <a:solidFill>
                <a:schemeClr val="tx1"/>
              </a:solidFill>
            </a:rPr>
            <a:t> in prenašalne proteine na farmakokinetiko in farmakodinamiko učinkovine</a:t>
          </a:r>
          <a:endParaRPr lang="sl-SI" dirty="0">
            <a:solidFill>
              <a:schemeClr val="tx1"/>
            </a:solidFill>
          </a:endParaRPr>
        </a:p>
      </dgm:t>
    </dgm:pt>
    <dgm:pt modelId="{2377D3D8-9AED-4769-A070-87F3558CE291}" type="parTrans" cxnId="{75217020-518D-44F2-BF69-FE5E7D613B18}">
      <dgm:prSet/>
      <dgm:spPr/>
      <dgm:t>
        <a:bodyPr/>
        <a:lstStyle/>
        <a:p>
          <a:endParaRPr lang="sl-SI"/>
        </a:p>
      </dgm:t>
    </dgm:pt>
    <dgm:pt modelId="{FA0EED17-CF34-4D89-8343-79C1076B7388}" type="sibTrans" cxnId="{75217020-518D-44F2-BF69-FE5E7D613B18}">
      <dgm:prSet/>
      <dgm:spPr/>
      <dgm:t>
        <a:bodyPr/>
        <a:lstStyle/>
        <a:p>
          <a:endParaRPr lang="sl-SI"/>
        </a:p>
      </dgm:t>
    </dgm:pt>
    <dgm:pt modelId="{6B1E7DF3-8848-4B4E-A95D-954B25CE7428}">
      <dgm:prSet phldrT="[Text]"/>
      <dgm:spPr/>
      <dgm:t>
        <a:bodyPr/>
        <a:lstStyle/>
        <a:p>
          <a:r>
            <a:rPr lang="sl-SI" dirty="0" smtClean="0">
              <a:solidFill>
                <a:schemeClr val="tx1"/>
              </a:solidFill>
            </a:rPr>
            <a:t>Razlaga vzrokov </a:t>
          </a:r>
          <a:r>
            <a:rPr lang="sl-SI" dirty="0" err="1" smtClean="0">
              <a:solidFill>
                <a:schemeClr val="tx1"/>
              </a:solidFill>
            </a:rPr>
            <a:t>interindividualne</a:t>
          </a:r>
          <a:r>
            <a:rPr lang="sl-SI" dirty="0" smtClean="0">
              <a:solidFill>
                <a:schemeClr val="tx1"/>
              </a:solidFill>
            </a:rPr>
            <a:t> variabilnosti v farmakokinetiki in farmakodinamiki učinkovine</a:t>
          </a:r>
          <a:endParaRPr lang="sl-SI" dirty="0">
            <a:solidFill>
              <a:schemeClr val="tx1"/>
            </a:solidFill>
          </a:endParaRPr>
        </a:p>
      </dgm:t>
    </dgm:pt>
    <dgm:pt modelId="{6B437F40-99AF-41CD-9C21-465C33F81CED}" type="parTrans" cxnId="{EFF7A47F-10CA-499B-A580-AD450503F788}">
      <dgm:prSet/>
      <dgm:spPr/>
      <dgm:t>
        <a:bodyPr/>
        <a:lstStyle/>
        <a:p>
          <a:endParaRPr lang="sl-SI"/>
        </a:p>
      </dgm:t>
    </dgm:pt>
    <dgm:pt modelId="{17C050FA-5576-4147-BD97-D4A00DD9C754}" type="sibTrans" cxnId="{EFF7A47F-10CA-499B-A580-AD450503F788}">
      <dgm:prSet/>
      <dgm:spPr/>
      <dgm:t>
        <a:bodyPr/>
        <a:lstStyle/>
        <a:p>
          <a:endParaRPr lang="sl-SI"/>
        </a:p>
      </dgm:t>
    </dgm:pt>
    <dgm:pt modelId="{578593F1-A0CB-4303-AEAB-488ABB4CF076}" type="pres">
      <dgm:prSet presAssocID="{C128714F-D7C7-4414-8E96-89463B068AAC}" presName="outerComposite" presStyleCnt="0">
        <dgm:presLayoutVars>
          <dgm:chMax val="5"/>
          <dgm:dir/>
          <dgm:resizeHandles val="exact"/>
        </dgm:presLayoutVars>
      </dgm:prSet>
      <dgm:spPr/>
    </dgm:pt>
    <dgm:pt modelId="{69A5DCA0-F021-435A-96E5-B604E2BB5C0B}" type="pres">
      <dgm:prSet presAssocID="{C128714F-D7C7-4414-8E96-89463B068AAC}" presName="dummyMaxCanvas" presStyleCnt="0">
        <dgm:presLayoutVars/>
      </dgm:prSet>
      <dgm:spPr/>
    </dgm:pt>
    <dgm:pt modelId="{A52203A8-BC73-456A-89ED-CC7464A96844}" type="pres">
      <dgm:prSet presAssocID="{C128714F-D7C7-4414-8E96-89463B068AAC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870BAC00-0DC1-4763-8424-283E500726B8}" type="pres">
      <dgm:prSet presAssocID="{C128714F-D7C7-4414-8E96-89463B068AAC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2A5402F3-4D9F-4742-B950-38E4FBF55BF5}" type="pres">
      <dgm:prSet presAssocID="{C128714F-D7C7-4414-8E96-89463B068AAC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F8203E86-53F7-40A1-A91B-C7A6C1B34378}" type="pres">
      <dgm:prSet presAssocID="{C128714F-D7C7-4414-8E96-89463B068AAC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C39B6627-09BD-4412-B821-4A0A9B0455B2}" type="pres">
      <dgm:prSet presAssocID="{C128714F-D7C7-4414-8E96-89463B068AAC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7AE3BFA4-465E-42B9-88E0-D679F4063946}" type="pres">
      <dgm:prSet presAssocID="{C128714F-D7C7-4414-8E96-89463B068AAC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8A1F77D-C02B-4031-9E27-759A5D4A2F6B}" type="pres">
      <dgm:prSet presAssocID="{C128714F-D7C7-4414-8E96-89463B068AAC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06CDB8FB-A082-451F-874D-B2B140F284A4}" type="pres">
      <dgm:prSet presAssocID="{C128714F-D7C7-4414-8E96-89463B068AAC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0F34F2DB-AB1A-4832-9AD5-79031017E048}" type="pres">
      <dgm:prSet presAssocID="{C128714F-D7C7-4414-8E96-89463B068AAC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3143606-2E69-4B4F-A096-A20EE96C5620}" type="pres">
      <dgm:prSet presAssocID="{C128714F-D7C7-4414-8E96-89463B068AAC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0759F7B3-D843-4B7A-8086-22E2DA42DEE6}" type="pres">
      <dgm:prSet presAssocID="{C128714F-D7C7-4414-8E96-89463B068AAC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34BDA2FA-1ED7-4F06-B9DE-41DFDA427E0B}" type="pres">
      <dgm:prSet presAssocID="{C128714F-D7C7-4414-8E96-89463B068AAC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9C7A0249-EAAA-41B7-BCA5-23954D09169D}" type="pres">
      <dgm:prSet presAssocID="{C128714F-D7C7-4414-8E96-89463B068AAC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299ECD9D-0778-4B95-B6CD-AA44B4C7766B}" type="pres">
      <dgm:prSet presAssocID="{C128714F-D7C7-4414-8E96-89463B068AAC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F2272139-6EF5-44E8-ADF7-0CE35503147A}" srcId="{C128714F-D7C7-4414-8E96-89463B068AAC}" destId="{8E12A2CA-94A2-4971-86D2-4C6C477BAF08}" srcOrd="1" destOrd="0" parTransId="{AEFCD4D3-E164-4CC9-8ECF-AB13C4FC456A}" sibTransId="{12EC7F47-54E6-4D9B-BC75-05F02769B580}"/>
    <dgm:cxn modelId="{1B3BBEB3-70EF-46F7-9D2A-EF62768D1783}" srcId="{C128714F-D7C7-4414-8E96-89463B068AAC}" destId="{40FFDFE7-8008-4758-ADE9-F37DBA60F5E3}" srcOrd="0" destOrd="0" parTransId="{4F342F43-45F1-4A9A-BB28-5344212B53D0}" sibTransId="{A8025992-7406-4AB0-8C9B-91AD59C6F639}"/>
    <dgm:cxn modelId="{A3FA97A3-5E06-4779-8716-3115289E7FD1}" type="presOf" srcId="{FA0EED17-CF34-4D89-8343-79C1076B7388}" destId="{0F34F2DB-AB1A-4832-9AD5-79031017E048}" srcOrd="0" destOrd="0" presId="urn:microsoft.com/office/officeart/2005/8/layout/vProcess5"/>
    <dgm:cxn modelId="{27EDD21D-B194-4E26-849B-C702E009D7C2}" type="presOf" srcId="{40FFDFE7-8008-4758-ADE9-F37DBA60F5E3}" destId="{53143606-2E69-4B4F-A096-A20EE96C5620}" srcOrd="1" destOrd="0" presId="urn:microsoft.com/office/officeart/2005/8/layout/vProcess5"/>
    <dgm:cxn modelId="{E9127173-BA9B-48DF-9F61-80AAEE17A2C1}" type="presOf" srcId="{B5E88E90-34C4-45E5-A13C-913CA976FF51}" destId="{06CDB8FB-A082-451F-874D-B2B140F284A4}" srcOrd="0" destOrd="0" presId="urn:microsoft.com/office/officeart/2005/8/layout/vProcess5"/>
    <dgm:cxn modelId="{75217020-518D-44F2-BF69-FE5E7D613B18}" srcId="{C128714F-D7C7-4414-8E96-89463B068AAC}" destId="{0B9544A3-32EF-47DF-9CD5-5D1ED66FC52C}" srcOrd="3" destOrd="0" parTransId="{2377D3D8-9AED-4769-A070-87F3558CE291}" sibTransId="{FA0EED17-CF34-4D89-8343-79C1076B7388}"/>
    <dgm:cxn modelId="{AC7FF3D1-78B0-4736-B47B-1EBE620F64FF}" type="presOf" srcId="{6B1E7DF3-8848-4B4E-A95D-954B25CE7428}" destId="{299ECD9D-0778-4B95-B6CD-AA44B4C7766B}" srcOrd="1" destOrd="0" presId="urn:microsoft.com/office/officeart/2005/8/layout/vProcess5"/>
    <dgm:cxn modelId="{EA964817-C7BC-4A2F-BB61-0C1097EAE790}" type="presOf" srcId="{0A220AB3-3A8B-4062-AEDC-7D257C9024BF}" destId="{2A5402F3-4D9F-4742-B950-38E4FBF55BF5}" srcOrd="0" destOrd="0" presId="urn:microsoft.com/office/officeart/2005/8/layout/vProcess5"/>
    <dgm:cxn modelId="{2876D5F7-C9A5-4403-85F2-207A3ED9DEED}" type="presOf" srcId="{A8025992-7406-4AB0-8C9B-91AD59C6F639}" destId="{7AE3BFA4-465E-42B9-88E0-D679F4063946}" srcOrd="0" destOrd="0" presId="urn:microsoft.com/office/officeart/2005/8/layout/vProcess5"/>
    <dgm:cxn modelId="{319AFA72-C40A-46F0-894E-6396C19BE2F2}" type="presOf" srcId="{C128714F-D7C7-4414-8E96-89463B068AAC}" destId="{578593F1-A0CB-4303-AEAB-488ABB4CF076}" srcOrd="0" destOrd="0" presId="urn:microsoft.com/office/officeart/2005/8/layout/vProcess5"/>
    <dgm:cxn modelId="{A1E0EE0C-D189-4DEB-8A00-968BE60C787F}" srcId="{C128714F-D7C7-4414-8E96-89463B068AAC}" destId="{0A220AB3-3A8B-4062-AEDC-7D257C9024BF}" srcOrd="2" destOrd="0" parTransId="{E7BF453F-A133-4C4D-A4B9-9073C255145D}" sibTransId="{B5E88E90-34C4-45E5-A13C-913CA976FF51}"/>
    <dgm:cxn modelId="{3DC8779F-5472-45E3-A656-E6435FEDA7C5}" type="presOf" srcId="{8E12A2CA-94A2-4971-86D2-4C6C477BAF08}" destId="{0759F7B3-D843-4B7A-8086-22E2DA42DEE6}" srcOrd="1" destOrd="0" presId="urn:microsoft.com/office/officeart/2005/8/layout/vProcess5"/>
    <dgm:cxn modelId="{BCF4DDAA-8B89-43C0-AC89-05935D779228}" type="presOf" srcId="{6B1E7DF3-8848-4B4E-A95D-954B25CE7428}" destId="{C39B6627-09BD-4412-B821-4A0A9B0455B2}" srcOrd="0" destOrd="0" presId="urn:microsoft.com/office/officeart/2005/8/layout/vProcess5"/>
    <dgm:cxn modelId="{7C08871F-F792-4EEE-9252-A6811899FF46}" type="presOf" srcId="{8E12A2CA-94A2-4971-86D2-4C6C477BAF08}" destId="{870BAC00-0DC1-4763-8424-283E500726B8}" srcOrd="0" destOrd="0" presId="urn:microsoft.com/office/officeart/2005/8/layout/vProcess5"/>
    <dgm:cxn modelId="{ACF8C2D8-AAA9-4F28-96FB-AD70576746E7}" type="presOf" srcId="{0B9544A3-32EF-47DF-9CD5-5D1ED66FC52C}" destId="{9C7A0249-EAAA-41B7-BCA5-23954D09169D}" srcOrd="1" destOrd="0" presId="urn:microsoft.com/office/officeart/2005/8/layout/vProcess5"/>
    <dgm:cxn modelId="{1ABB6C53-1891-4651-8542-ED75E1407036}" type="presOf" srcId="{12EC7F47-54E6-4D9B-BC75-05F02769B580}" destId="{A8A1F77D-C02B-4031-9E27-759A5D4A2F6B}" srcOrd="0" destOrd="0" presId="urn:microsoft.com/office/officeart/2005/8/layout/vProcess5"/>
    <dgm:cxn modelId="{F34B2D02-0AB1-41CA-9D35-58E61ABD3B00}" type="presOf" srcId="{0A220AB3-3A8B-4062-AEDC-7D257C9024BF}" destId="{34BDA2FA-1ED7-4F06-B9DE-41DFDA427E0B}" srcOrd="1" destOrd="0" presId="urn:microsoft.com/office/officeart/2005/8/layout/vProcess5"/>
    <dgm:cxn modelId="{EFF7A47F-10CA-499B-A580-AD450503F788}" srcId="{C128714F-D7C7-4414-8E96-89463B068AAC}" destId="{6B1E7DF3-8848-4B4E-A95D-954B25CE7428}" srcOrd="4" destOrd="0" parTransId="{6B437F40-99AF-41CD-9C21-465C33F81CED}" sibTransId="{17C050FA-5576-4147-BD97-D4A00DD9C754}"/>
    <dgm:cxn modelId="{7A6E7512-8DEF-444C-82C8-C24FC017F279}" type="presOf" srcId="{40FFDFE7-8008-4758-ADE9-F37DBA60F5E3}" destId="{A52203A8-BC73-456A-89ED-CC7464A96844}" srcOrd="0" destOrd="0" presId="urn:microsoft.com/office/officeart/2005/8/layout/vProcess5"/>
    <dgm:cxn modelId="{B8CD6F04-102B-4120-AA27-1C8FB07DB137}" type="presOf" srcId="{0B9544A3-32EF-47DF-9CD5-5D1ED66FC52C}" destId="{F8203E86-53F7-40A1-A91B-C7A6C1B34378}" srcOrd="0" destOrd="0" presId="urn:microsoft.com/office/officeart/2005/8/layout/vProcess5"/>
    <dgm:cxn modelId="{801E2A97-2F97-47E8-9A0F-330E044A16B4}" type="presParOf" srcId="{578593F1-A0CB-4303-AEAB-488ABB4CF076}" destId="{69A5DCA0-F021-435A-96E5-B604E2BB5C0B}" srcOrd="0" destOrd="0" presId="urn:microsoft.com/office/officeart/2005/8/layout/vProcess5"/>
    <dgm:cxn modelId="{545B95A2-6844-4C37-AB80-64456AEF0022}" type="presParOf" srcId="{578593F1-A0CB-4303-AEAB-488ABB4CF076}" destId="{A52203A8-BC73-456A-89ED-CC7464A96844}" srcOrd="1" destOrd="0" presId="urn:microsoft.com/office/officeart/2005/8/layout/vProcess5"/>
    <dgm:cxn modelId="{4AB69581-C2C1-4954-8B69-6C72F8410044}" type="presParOf" srcId="{578593F1-A0CB-4303-AEAB-488ABB4CF076}" destId="{870BAC00-0DC1-4763-8424-283E500726B8}" srcOrd="2" destOrd="0" presId="urn:microsoft.com/office/officeart/2005/8/layout/vProcess5"/>
    <dgm:cxn modelId="{AFA84B76-8E81-4716-A436-3EED9674E112}" type="presParOf" srcId="{578593F1-A0CB-4303-AEAB-488ABB4CF076}" destId="{2A5402F3-4D9F-4742-B950-38E4FBF55BF5}" srcOrd="3" destOrd="0" presId="urn:microsoft.com/office/officeart/2005/8/layout/vProcess5"/>
    <dgm:cxn modelId="{703E008E-CFDB-42B8-B7A3-3C8573C51455}" type="presParOf" srcId="{578593F1-A0CB-4303-AEAB-488ABB4CF076}" destId="{F8203E86-53F7-40A1-A91B-C7A6C1B34378}" srcOrd="4" destOrd="0" presId="urn:microsoft.com/office/officeart/2005/8/layout/vProcess5"/>
    <dgm:cxn modelId="{8BCE5737-7490-40B8-BFEB-288DEFCEA071}" type="presParOf" srcId="{578593F1-A0CB-4303-AEAB-488ABB4CF076}" destId="{C39B6627-09BD-4412-B821-4A0A9B0455B2}" srcOrd="5" destOrd="0" presId="urn:microsoft.com/office/officeart/2005/8/layout/vProcess5"/>
    <dgm:cxn modelId="{F3B4131D-93B8-4223-A0E7-09C595B54BF5}" type="presParOf" srcId="{578593F1-A0CB-4303-AEAB-488ABB4CF076}" destId="{7AE3BFA4-465E-42B9-88E0-D679F4063946}" srcOrd="6" destOrd="0" presId="urn:microsoft.com/office/officeart/2005/8/layout/vProcess5"/>
    <dgm:cxn modelId="{AFDE5917-F3D7-46C4-AC3D-906036EBFC3B}" type="presParOf" srcId="{578593F1-A0CB-4303-AEAB-488ABB4CF076}" destId="{A8A1F77D-C02B-4031-9E27-759A5D4A2F6B}" srcOrd="7" destOrd="0" presId="urn:microsoft.com/office/officeart/2005/8/layout/vProcess5"/>
    <dgm:cxn modelId="{5B3F0A28-0302-40CE-8D61-36156219FAA8}" type="presParOf" srcId="{578593F1-A0CB-4303-AEAB-488ABB4CF076}" destId="{06CDB8FB-A082-451F-874D-B2B140F284A4}" srcOrd="8" destOrd="0" presId="urn:microsoft.com/office/officeart/2005/8/layout/vProcess5"/>
    <dgm:cxn modelId="{E6D3B836-BE8E-41DF-AC70-E3F89739D414}" type="presParOf" srcId="{578593F1-A0CB-4303-AEAB-488ABB4CF076}" destId="{0F34F2DB-AB1A-4832-9AD5-79031017E048}" srcOrd="9" destOrd="0" presId="urn:microsoft.com/office/officeart/2005/8/layout/vProcess5"/>
    <dgm:cxn modelId="{1500B4B2-6F81-425B-A774-1124E4EB7833}" type="presParOf" srcId="{578593F1-A0CB-4303-AEAB-488ABB4CF076}" destId="{53143606-2E69-4B4F-A096-A20EE96C5620}" srcOrd="10" destOrd="0" presId="urn:microsoft.com/office/officeart/2005/8/layout/vProcess5"/>
    <dgm:cxn modelId="{1080AEBA-A2BF-4117-A136-B20C707FDD5F}" type="presParOf" srcId="{578593F1-A0CB-4303-AEAB-488ABB4CF076}" destId="{0759F7B3-D843-4B7A-8086-22E2DA42DEE6}" srcOrd="11" destOrd="0" presId="urn:microsoft.com/office/officeart/2005/8/layout/vProcess5"/>
    <dgm:cxn modelId="{5409F6C5-058B-42D7-9E52-2D05480505B3}" type="presParOf" srcId="{578593F1-A0CB-4303-AEAB-488ABB4CF076}" destId="{34BDA2FA-1ED7-4F06-B9DE-41DFDA427E0B}" srcOrd="12" destOrd="0" presId="urn:microsoft.com/office/officeart/2005/8/layout/vProcess5"/>
    <dgm:cxn modelId="{DE7BEBA2-4235-4CFE-9046-5BA49D3D04FB}" type="presParOf" srcId="{578593F1-A0CB-4303-AEAB-488ABB4CF076}" destId="{9C7A0249-EAAA-41B7-BCA5-23954D09169D}" srcOrd="13" destOrd="0" presId="urn:microsoft.com/office/officeart/2005/8/layout/vProcess5"/>
    <dgm:cxn modelId="{8E4F8789-5304-4990-8141-0029B25FAF5D}" type="presParOf" srcId="{578593F1-A0CB-4303-AEAB-488ABB4CF076}" destId="{299ECD9D-0778-4B95-B6CD-AA44B4C7766B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20F4DE-63A5-4534-AAF7-DDE06D19C8DE}" type="datetimeFigureOut">
              <a:rPr lang="sl-SI"/>
              <a:pPr>
                <a:defRPr/>
              </a:pPr>
              <a:t>20.3.2013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l-S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2234A79-0936-4422-A1DF-C97C87FA4CF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35C9EDD-B245-4D1E-83DA-6C0DA91B8A5D}" type="slidenum">
              <a:rPr lang="sl-SI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sl-SI" smtClean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B0BC07C-B3D9-4C4B-88F2-0A83FF19FF44}" type="slidenum">
              <a:rPr lang="sl-SI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sl-SI" smtClean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l-SI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85632-A3AB-4B2F-B9E1-BC55CE683BDD}" type="datetimeFigureOut">
              <a:rPr lang="sl-SI"/>
              <a:pPr>
                <a:defRPr/>
              </a:pPr>
              <a:t>20.3.2013</a:t>
            </a:fld>
            <a:endParaRPr lang="sl-SI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305D58C-EE7D-4595-BC67-BDEAF576106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FC8F3-0619-478A-B2FB-E98800B1B320}" type="datetimeFigureOut">
              <a:rPr lang="sl-SI"/>
              <a:pPr>
                <a:defRPr/>
              </a:pPr>
              <a:t>20.3.2013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3A7E0-35F4-49A9-90B4-40DDF818DB2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69A8C-361F-4CB4-846B-05937FC589F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5746E-9827-4204-8593-E07B14D49959}" type="datetimeFigureOut">
              <a:rPr lang="sl-SI"/>
              <a:pPr>
                <a:defRPr/>
              </a:pPr>
              <a:t>20.3.2013</a:t>
            </a:fld>
            <a:endParaRPr lang="sl-SI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08349AD-6303-487B-B518-40A0AD4AB70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587E4-0A18-4BF3-BAF2-48E6BC08DAD5}" type="datetimeFigureOut">
              <a:rPr lang="sl-SI"/>
              <a:pPr>
                <a:defRPr/>
              </a:pPr>
              <a:t>20.3.2013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4C918-F068-4356-BE89-CBBD69195AB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CB966-5FA3-4E9A-9F3A-033B3D9B4F8E}" type="datetimeFigureOut">
              <a:rPr lang="sl-SI"/>
              <a:pPr>
                <a:defRPr/>
              </a:pPr>
              <a:t>20.3.2013</a:t>
            </a:fld>
            <a:endParaRPr lang="sl-SI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6C3852D-7700-4813-9E28-528C7B2B446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497E4-F7C0-482B-85B6-EBE8FF57913D}" type="datetimeFigureOut">
              <a:rPr lang="sl-SI"/>
              <a:pPr>
                <a:defRPr/>
              </a:pPr>
              <a:t>20.3.2013</a:t>
            </a:fld>
            <a:endParaRPr lang="sl-SI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96F9F-CC9D-427F-804A-70EACB4750C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Oval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451AF-3E2C-4E63-AF80-8EA4689C75C3}" type="datetimeFigureOut">
              <a:rPr lang="sl-SI"/>
              <a:pPr>
                <a:defRPr/>
              </a:pPr>
              <a:t>20.3.2013</a:t>
            </a:fld>
            <a:endParaRPr lang="sl-SI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0A02BCD-6D4F-487A-A7ED-AEDB9AA0E2D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0EEDF-0724-4D50-99AE-8470EC0F25AC}" type="datetimeFigureOut">
              <a:rPr lang="sl-SI"/>
              <a:pPr>
                <a:defRPr/>
              </a:pPr>
              <a:t>20.3.2013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2D08D-C3B5-42DD-BC3E-5B9E1D12DE8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33BE6-B4E4-4586-A014-EB2DE5F252A4}" type="datetimeFigureOut">
              <a:rPr lang="sl-SI"/>
              <a:pPr>
                <a:defRPr/>
              </a:pPr>
              <a:t>20.3.2013</a:t>
            </a:fld>
            <a:endParaRPr lang="sl-SI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F97B835-6136-40AF-9290-722918A7FDD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EA25916-F820-426B-8BF1-424A8817B87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2688B-4ABD-49C7-B2EA-B9AAB2F80F00}" type="datetimeFigureOut">
              <a:rPr lang="sl-SI"/>
              <a:pPr>
                <a:defRPr/>
              </a:pPr>
              <a:t>20.3.2013</a:t>
            </a:fld>
            <a:endParaRPr lang="sl-SI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6827D-4156-42A1-8E75-D773E79F906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0A280-2C70-4426-B7CE-BF850F5D634C}" type="datetimeFigureOut">
              <a:rPr lang="sl-SI"/>
              <a:pPr>
                <a:defRPr/>
              </a:pPr>
              <a:t>20.3.2013</a:t>
            </a:fld>
            <a:endParaRPr lang="sl-SI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15628F-C69C-4F3C-AFD7-C0C7A2DA1FA2}" type="datetimeFigureOut">
              <a:rPr lang="sl-SI"/>
              <a:pPr>
                <a:defRPr/>
              </a:pPr>
              <a:t>20.3.2013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54C2BA-1D49-42B8-B716-6A8EF89DD76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149725"/>
            <a:ext cx="9144000" cy="1943100"/>
          </a:xfrm>
        </p:spPr>
        <p:txBody>
          <a:bodyPr>
            <a:normAutofit/>
          </a:bodyPr>
          <a:lstStyle/>
          <a:p>
            <a:pPr marL="1371600" indent="-1371600" eaLnBrk="1" fontAlgn="auto" hangingPunct="1">
              <a:spcAft>
                <a:spcPts val="0"/>
              </a:spcAft>
              <a:defRPr/>
            </a:pPr>
            <a:r>
              <a:rPr lang="sl-SI" sz="2400" dirty="0" smtClean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</a:rPr>
              <a:t>A. </a:t>
            </a:r>
            <a:r>
              <a:rPr lang="en-GB" sz="2400" dirty="0" smtClean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</a:rPr>
              <a:t>Mrhar</a:t>
            </a:r>
            <a:r>
              <a:rPr lang="sl-SI" sz="2400" dirty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</a:rPr>
              <a:t>, </a:t>
            </a:r>
            <a:r>
              <a:rPr lang="sl-SI" sz="2400" b="0" dirty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</a:rPr>
              <a:t>T. Trdan Lušin </a:t>
            </a:r>
            <a:r>
              <a:rPr lang="en-GB" sz="2400" b="0" dirty="0" smtClean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</a:rPr>
              <a:t> </a:t>
            </a:r>
            <a:endParaRPr lang="sl-SI" sz="2400" b="0" baseline="30000" dirty="0" smtClean="0">
              <a:solidFill>
                <a:schemeClr val="tx1"/>
              </a:solidFill>
              <a:uFill>
                <a:solidFill>
                  <a:schemeClr val="tx1"/>
                </a:solidFill>
              </a:u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l-SI" sz="2400" b="0" cap="none" dirty="0" smtClean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</a:rPr>
              <a:t>Katedra za biofarmacijo in farmakokinetiko, Fakulteta za farmacijo, Univerza v Ljubljani</a:t>
            </a:r>
            <a:endParaRPr lang="sl-SI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0"/>
            <a:ext cx="8061325" cy="23034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2800" b="1" dirty="0" smtClean="0">
                <a:latin typeface="+mn-lt"/>
              </a:rPr>
              <a:t>TRANSLACIJSKA MEDICINA:</a:t>
            </a:r>
            <a:br>
              <a:rPr lang="sl-SI" sz="2800" b="1" dirty="0" smtClean="0">
                <a:latin typeface="+mn-lt"/>
              </a:rPr>
            </a:br>
            <a:r>
              <a:rPr lang="sl-SI" sz="2800" b="1" dirty="0" smtClean="0">
                <a:latin typeface="+mn-lt"/>
              </a:rPr>
              <a:t>RAZLAGA VARIABILNOSTI </a:t>
            </a:r>
            <a:r>
              <a:rPr lang="sl-SI" sz="2800" b="1" i="1" dirty="0" smtClean="0">
                <a:latin typeface="+mn-lt"/>
              </a:rPr>
              <a:t>IN VIVO </a:t>
            </a:r>
            <a:r>
              <a:rPr lang="sl-SI" sz="2800" b="1" dirty="0" smtClean="0">
                <a:latin typeface="+mn-lt"/>
              </a:rPr>
              <a:t>UČINKA ZDRAVILNE UČINKOVINE Z </a:t>
            </a:r>
            <a:r>
              <a:rPr lang="sl-SI" sz="2800" b="1" i="1" dirty="0" smtClean="0">
                <a:latin typeface="+mn-lt"/>
              </a:rPr>
              <a:t>IN VITRO </a:t>
            </a:r>
            <a:r>
              <a:rPr lang="sl-SI" sz="2800" b="1" dirty="0" smtClean="0">
                <a:latin typeface="+mn-lt"/>
              </a:rPr>
              <a:t>EKSPERIMENTI</a:t>
            </a:r>
            <a:r>
              <a:rPr lang="sl-SI" sz="2800" b="1" dirty="0">
                <a:latin typeface="+mn-lt"/>
              </a:rPr>
              <a:t>,</a:t>
            </a:r>
            <a:r>
              <a:rPr lang="en-GB" sz="2800" b="1" dirty="0" smtClean="0">
                <a:latin typeface="+mn-lt"/>
              </a:rPr>
              <a:t> </a:t>
            </a:r>
            <a:r>
              <a:rPr lang="sl-SI" sz="2800" b="1" dirty="0" smtClean="0">
                <a:latin typeface="+mn-lt"/>
              </a:rPr>
              <a:t/>
            </a:r>
            <a:br>
              <a:rPr lang="sl-SI" sz="2800" b="1" dirty="0" smtClean="0">
                <a:latin typeface="+mn-lt"/>
              </a:rPr>
            </a:br>
            <a:r>
              <a:rPr lang="sl-SI" sz="2800" b="1" dirty="0" smtClean="0">
                <a:latin typeface="+mn-lt"/>
              </a:rPr>
              <a:t>PRIMER </a:t>
            </a:r>
            <a:r>
              <a:rPr lang="en-GB" sz="2800" b="1" dirty="0" smtClean="0">
                <a:latin typeface="+mn-lt"/>
              </a:rPr>
              <a:t>RALO</a:t>
            </a:r>
            <a:r>
              <a:rPr lang="sl-SI" sz="2800" b="1" dirty="0" smtClean="0">
                <a:latin typeface="+mn-lt"/>
              </a:rPr>
              <a:t>KS</a:t>
            </a:r>
            <a:r>
              <a:rPr lang="en-GB" sz="2800" b="1" dirty="0" smtClean="0">
                <a:latin typeface="+mn-lt"/>
              </a:rPr>
              <a:t>IFEN</a:t>
            </a:r>
            <a:r>
              <a:rPr lang="sl-SI" sz="2800" b="1" dirty="0" smtClean="0">
                <a:latin typeface="+mn-lt"/>
              </a:rPr>
              <a:t>A</a:t>
            </a:r>
            <a:endParaRPr lang="sl-SI" sz="2800" dirty="0">
              <a:latin typeface="+mn-lt"/>
            </a:endParaRP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0200" y="2781300"/>
            <a:ext cx="8636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8534400" cy="758825"/>
          </a:xfrm>
        </p:spPr>
        <p:txBody>
          <a:bodyPr/>
          <a:lstStyle/>
          <a:p>
            <a:pPr eaLnBrk="1" hangingPunct="1"/>
            <a:r>
              <a:rPr lang="sl-SI" sz="2800" i="1" smtClean="0">
                <a:solidFill>
                  <a:srgbClr val="7B9899"/>
                </a:solidFill>
              </a:rPr>
              <a:t>In vitro </a:t>
            </a:r>
            <a:r>
              <a:rPr lang="sl-SI" sz="2800" smtClean="0">
                <a:solidFill>
                  <a:srgbClr val="7B9899"/>
                </a:solidFill>
              </a:rPr>
              <a:t>ocena vpliva polimorfizmov v genih za </a:t>
            </a:r>
            <a:r>
              <a:rPr lang="sl-SI" sz="2800" b="1" smtClean="0">
                <a:solidFill>
                  <a:srgbClr val="7B9899"/>
                </a:solidFill>
              </a:rPr>
              <a:t>metabolne encime</a:t>
            </a:r>
          </a:p>
        </p:txBody>
      </p:sp>
      <p:pic>
        <p:nvPicPr>
          <p:cNvPr id="26626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1773238"/>
            <a:ext cx="3852862" cy="2211387"/>
          </a:xfrm>
        </p:spPr>
      </p:pic>
      <p:sp>
        <p:nvSpPr>
          <p:cNvPr id="26627" name="TextBox 8"/>
          <p:cNvSpPr txBox="1">
            <a:spLocks noChangeArrowheads="1"/>
          </p:cNvSpPr>
          <p:nvPr/>
        </p:nvSpPr>
        <p:spPr bwMode="auto">
          <a:xfrm>
            <a:off x="827088" y="1916113"/>
            <a:ext cx="719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2000" b="1">
                <a:latin typeface="Georgia" pitchFamily="18" charset="0"/>
              </a:rPr>
              <a:t>M1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23850" y="4508500"/>
            <a:ext cx="2232025" cy="1873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sl-SI" sz="1200" dirty="0">
                <a:latin typeface="+mn-lt"/>
                <a:cs typeface="+mn-cs"/>
              </a:rPr>
              <a:t>Ref. : Trdan Lušin T.</a:t>
            </a:r>
            <a:r>
              <a:rPr lang="en-US" sz="1200" dirty="0">
                <a:latin typeface="+mn-lt"/>
                <a:cs typeface="+mn-cs"/>
              </a:rPr>
              <a:t>, </a:t>
            </a:r>
            <a:r>
              <a:rPr lang="sl-SI" sz="1200" dirty="0">
                <a:latin typeface="+mn-lt"/>
                <a:cs typeface="+mn-cs"/>
              </a:rPr>
              <a:t> Trontelj J., Mrhar A. </a:t>
            </a:r>
            <a:r>
              <a:rPr lang="en-US" sz="1200" dirty="0">
                <a:latin typeface="+mn-lt"/>
                <a:cs typeface="+mn-cs"/>
              </a:rPr>
              <a:t>Raloxifene glucuronidation in human intestine, kidney and liver </a:t>
            </a:r>
            <a:r>
              <a:rPr lang="sl-SI" sz="1200" dirty="0">
                <a:latin typeface="+mn-lt"/>
                <a:cs typeface="+mn-cs"/>
              </a:rPr>
              <a:t>   </a:t>
            </a:r>
            <a:r>
              <a:rPr lang="en-US" sz="1200" dirty="0">
                <a:latin typeface="+mn-lt"/>
                <a:cs typeface="+mn-cs"/>
              </a:rPr>
              <a:t>microsomes and in human liver microsomes genotyped for the UGT1A1*28 polymorphism</a:t>
            </a:r>
            <a:r>
              <a:rPr lang="sl-SI" sz="1200" dirty="0">
                <a:latin typeface="+mn-lt"/>
                <a:cs typeface="+mn-cs"/>
              </a:rPr>
              <a:t>.  </a:t>
            </a:r>
          </a:p>
          <a:p>
            <a:pPr>
              <a:defRPr/>
            </a:pPr>
            <a:r>
              <a:rPr lang="sl-SI" sz="1200" b="1" dirty="0">
                <a:latin typeface="+mn-lt"/>
                <a:cs typeface="+mn-cs"/>
              </a:rPr>
              <a:t>Drug Metab Dispos; 2011; 39 (12): 2347-2354.</a:t>
            </a:r>
          </a:p>
        </p:txBody>
      </p:sp>
      <p:sp>
        <p:nvSpPr>
          <p:cNvPr id="26629" name="Rectangle 6"/>
          <p:cNvSpPr>
            <a:spLocks noChangeArrowheads="1"/>
          </p:cNvSpPr>
          <p:nvPr/>
        </p:nvSpPr>
        <p:spPr bwMode="auto">
          <a:xfrm>
            <a:off x="2843213" y="1412875"/>
            <a:ext cx="3549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2000" b="1" i="1">
                <a:latin typeface="Georgia" pitchFamily="18" charset="0"/>
              </a:rPr>
              <a:t>UGT1A1*28 </a:t>
            </a:r>
            <a:r>
              <a:rPr lang="sl-SI" sz="2000" b="1">
                <a:latin typeface="Georgia" pitchFamily="18" charset="0"/>
              </a:rPr>
              <a:t>polimorfizem</a:t>
            </a:r>
          </a:p>
        </p:txBody>
      </p:sp>
      <p:pic>
        <p:nvPicPr>
          <p:cNvPr id="2663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7900" y="1773238"/>
            <a:ext cx="3962400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1" name="TextBox 8"/>
          <p:cNvSpPr txBox="1">
            <a:spLocks noChangeArrowheads="1"/>
          </p:cNvSpPr>
          <p:nvPr/>
        </p:nvSpPr>
        <p:spPr bwMode="auto">
          <a:xfrm>
            <a:off x="5219700" y="1989138"/>
            <a:ext cx="647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2000" b="1">
                <a:latin typeface="Georgia" pitchFamily="18" charset="0"/>
              </a:rPr>
              <a:t>M2</a:t>
            </a:r>
          </a:p>
        </p:txBody>
      </p:sp>
      <p:pic>
        <p:nvPicPr>
          <p:cNvPr id="26632" name="Picture 3"/>
          <p:cNvPicPr>
            <a:picLocks noChangeAspect="1" noChangeArrowheads="1"/>
          </p:cNvPicPr>
          <p:nvPr/>
        </p:nvPicPr>
        <p:blipFill>
          <a:blip r:embed="rId5"/>
          <a:srcRect b="7011"/>
          <a:stretch>
            <a:fillRect/>
          </a:stretch>
        </p:blipFill>
        <p:spPr bwMode="auto">
          <a:xfrm>
            <a:off x="2700338" y="4029075"/>
            <a:ext cx="3441700" cy="228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z="2400" i="1" smtClean="0">
                <a:solidFill>
                  <a:srgbClr val="7B9899"/>
                </a:solidFill>
              </a:rPr>
              <a:t>In vivo </a:t>
            </a:r>
            <a:r>
              <a:rPr lang="sl-SI" sz="2400" smtClean="0">
                <a:solidFill>
                  <a:srgbClr val="7B9899"/>
                </a:solidFill>
              </a:rPr>
              <a:t>ocena vpliva polimorfizmov v genih za </a:t>
            </a:r>
            <a:r>
              <a:rPr lang="sl-SI" sz="2400" b="1" smtClean="0">
                <a:solidFill>
                  <a:srgbClr val="7B9899"/>
                </a:solidFill>
              </a:rPr>
              <a:t>metabolne encime</a:t>
            </a:r>
            <a:r>
              <a:rPr lang="sl-SI" sz="2400" smtClean="0">
                <a:solidFill>
                  <a:srgbClr val="7B9899"/>
                </a:solidFill>
              </a:rPr>
              <a:t> na farmakokinetiko in farmakodinamiko učinkovine</a:t>
            </a:r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2276475"/>
            <a:ext cx="3744912" cy="3540125"/>
          </a:xfrm>
        </p:spPr>
      </p:pic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323850" y="5876925"/>
            <a:ext cx="7993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1200">
                <a:solidFill>
                  <a:srgbClr val="000000"/>
                </a:solidFill>
                <a:latin typeface="Georgia" pitchFamily="18" charset="0"/>
              </a:rPr>
              <a:t>Ref.: Trontelj J., Marc J., Zavratnik A., Bogataj M., Mrhar A. Effects of UGT1A1*28 polymorphism on raloxifene  pharmacokinetics and pharmacodynamics. Br J Clin Pharmacol; 2009; 47 (4): 437-444.</a:t>
            </a:r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2276475"/>
            <a:ext cx="3598863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TextBox 13"/>
          <p:cNvSpPr txBox="1">
            <a:spLocks noChangeArrowheads="1"/>
          </p:cNvSpPr>
          <p:nvPr/>
        </p:nvSpPr>
        <p:spPr bwMode="auto">
          <a:xfrm>
            <a:off x="468313" y="1844675"/>
            <a:ext cx="3743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2000" b="1" i="1">
                <a:solidFill>
                  <a:srgbClr val="000000"/>
                </a:solidFill>
                <a:latin typeface="Georgia" pitchFamily="18" charset="0"/>
              </a:rPr>
              <a:t>Vpliv na farmakokinetiko</a:t>
            </a:r>
          </a:p>
        </p:txBody>
      </p:sp>
      <p:sp>
        <p:nvSpPr>
          <p:cNvPr id="28678" name="TextBox 14"/>
          <p:cNvSpPr txBox="1">
            <a:spLocks noChangeArrowheads="1"/>
          </p:cNvSpPr>
          <p:nvPr/>
        </p:nvSpPr>
        <p:spPr bwMode="auto">
          <a:xfrm>
            <a:off x="4932363" y="1916113"/>
            <a:ext cx="4211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2000" b="1" i="1">
                <a:solidFill>
                  <a:srgbClr val="000000"/>
                </a:solidFill>
                <a:latin typeface="Georgia" pitchFamily="18" charset="0"/>
              </a:rPr>
              <a:t>Vpliv na farmakodinamiko</a:t>
            </a:r>
          </a:p>
        </p:txBody>
      </p:sp>
      <p:sp>
        <p:nvSpPr>
          <p:cNvPr id="28679" name="TextBox 15"/>
          <p:cNvSpPr txBox="1">
            <a:spLocks noChangeArrowheads="1"/>
          </p:cNvSpPr>
          <p:nvPr/>
        </p:nvSpPr>
        <p:spPr bwMode="auto">
          <a:xfrm>
            <a:off x="1476375" y="1773238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sl-SI">
              <a:solidFill>
                <a:srgbClr val="000000"/>
              </a:solidFill>
            </a:endParaRPr>
          </a:p>
        </p:txBody>
      </p:sp>
      <p:sp>
        <p:nvSpPr>
          <p:cNvPr id="28680" name="TextBox 16"/>
          <p:cNvSpPr txBox="1">
            <a:spLocks noChangeArrowheads="1"/>
          </p:cNvSpPr>
          <p:nvPr/>
        </p:nvSpPr>
        <p:spPr bwMode="auto">
          <a:xfrm>
            <a:off x="2916238" y="1484313"/>
            <a:ext cx="38877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2000" b="1" i="1">
                <a:solidFill>
                  <a:srgbClr val="000000"/>
                </a:solidFill>
                <a:latin typeface="Georgia" pitchFamily="18" charset="0"/>
              </a:rPr>
              <a:t>UGT1A1*28 polimorfizem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96938"/>
          </a:xfrm>
        </p:spPr>
        <p:txBody>
          <a:bodyPr/>
          <a:lstStyle/>
          <a:p>
            <a:pPr eaLnBrk="1" hangingPunct="1"/>
            <a:r>
              <a:rPr lang="sl-SI" sz="2800" smtClean="0">
                <a:solidFill>
                  <a:srgbClr val="7B9899"/>
                </a:solidFill>
              </a:rPr>
              <a:t>Razlaga vzrokov variabilnosti v farmakodinamiki</a:t>
            </a:r>
            <a:br>
              <a:rPr lang="sl-SI" sz="2800" smtClean="0">
                <a:solidFill>
                  <a:srgbClr val="7B9899"/>
                </a:solidFill>
              </a:rPr>
            </a:br>
            <a:r>
              <a:rPr lang="sl-SI" sz="2800" smtClean="0">
                <a:solidFill>
                  <a:srgbClr val="7B9899"/>
                </a:solidFill>
              </a:rPr>
              <a:t>Genotipiziranje da ali ne ?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sz="quarter" idx="1"/>
          </p:nvPr>
        </p:nvSpPr>
        <p:spPr>
          <a:xfrm>
            <a:off x="107950" y="1412875"/>
            <a:ext cx="9001125" cy="4968875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sl-SI" sz="2400" dirty="0" smtClean="0"/>
              <a:t>Posamezniki se razlikujejo </a:t>
            </a:r>
          </a:p>
          <a:p>
            <a:pPr eaLnBrk="1" hangingPunct="1">
              <a:defRPr/>
            </a:pPr>
            <a:r>
              <a:rPr lang="sl-SI" sz="2400" dirty="0" smtClean="0"/>
              <a:t>v genotipu in posledično </a:t>
            </a:r>
          </a:p>
          <a:p>
            <a:pPr eaLnBrk="1" hangingPunct="1">
              <a:defRPr/>
            </a:pPr>
            <a:r>
              <a:rPr lang="sl-SI" sz="2400" dirty="0" smtClean="0"/>
              <a:t>v kliničnih učinkih </a:t>
            </a:r>
            <a:r>
              <a:rPr lang="sl-SI" sz="2400" dirty="0" err="1" smtClean="0"/>
              <a:t>raloksifena</a:t>
            </a:r>
            <a:endParaRPr lang="sl-SI" sz="2400" dirty="0" smtClean="0"/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sl-SI" sz="2400" b="1" i="1" dirty="0" smtClean="0"/>
              <a:t>UGT1A1*</a:t>
            </a:r>
            <a:r>
              <a:rPr lang="sl-SI" sz="2400" b="1" dirty="0" smtClean="0"/>
              <a:t>28 </a:t>
            </a:r>
            <a:r>
              <a:rPr lang="sl-SI" sz="2400" dirty="0" smtClean="0"/>
              <a:t>-</a:t>
            </a:r>
            <a:r>
              <a:rPr lang="sl-SI" sz="2400" i="1" dirty="0" smtClean="0"/>
              <a:t> </a:t>
            </a:r>
            <a:r>
              <a:rPr lang="sl-SI" sz="2400" dirty="0" smtClean="0"/>
              <a:t>višja učinkovitost  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sl-SI" sz="2000" dirty="0" smtClean="0"/>
              <a:t>(povečanje kostne mineralne gostote v kolku)</a:t>
            </a:r>
            <a:endParaRPr lang="sl-SI" sz="2000" dirty="0"/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sl-SI" sz="2000" dirty="0"/>
          </a:p>
          <a:p>
            <a:pPr marL="0" indent="0" eaLnBrk="1" hangingPunct="1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sl-SI" sz="1600" i="1" dirty="0" smtClean="0"/>
              <a:t>Ali </a:t>
            </a:r>
            <a:r>
              <a:rPr lang="sl-SI" sz="1600" i="1" dirty="0" err="1" smtClean="0"/>
              <a:t>genotipiziranje</a:t>
            </a:r>
            <a:r>
              <a:rPr lang="sl-SI" sz="1600" i="1" dirty="0" smtClean="0"/>
              <a:t> izboljša </a:t>
            </a:r>
            <a:r>
              <a:rPr lang="sl-SI" sz="1600" i="1" dirty="0" err="1" smtClean="0"/>
              <a:t>napovedljivost</a:t>
            </a:r>
            <a:r>
              <a:rPr lang="sl-SI" sz="1600" i="1" dirty="0" smtClean="0"/>
              <a:t> klinične učinkovitosti ob prisotnosti drugih dejavnikov, ki vplivajo na variabilnost klinične učinkovitosti: starost, telesna masa, bolezenska stanja, sočasna terapija, rezistenca na zdravilo, prehrana, z navodili neskladno jemanje zdravil?</a:t>
            </a:r>
          </a:p>
          <a:p>
            <a:pPr marL="0" indent="0" eaLnBrk="1" hangingPunct="1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sl-SI" sz="1400" dirty="0" err="1" smtClean="0"/>
              <a:t>varfarin</a:t>
            </a:r>
            <a:r>
              <a:rPr lang="sl-SI" sz="1400" dirty="0" smtClean="0"/>
              <a:t>: genetski polimorfizmi razložijo okoli 50 % variabilnosti klinične učinkovitosti</a:t>
            </a:r>
          </a:p>
          <a:p>
            <a:pPr marL="0" indent="0" eaLnBrk="1" hangingPunct="1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sl-SI" sz="1400" dirty="0" err="1"/>
              <a:t>k</a:t>
            </a:r>
            <a:r>
              <a:rPr lang="sl-SI" sz="1400" dirty="0" err="1" smtClean="0"/>
              <a:t>lopidogrel</a:t>
            </a:r>
            <a:r>
              <a:rPr lang="sl-SI" sz="1400" dirty="0" smtClean="0"/>
              <a:t>: genetski polimorfizmi razložijo 10-12 </a:t>
            </a:r>
            <a:r>
              <a:rPr lang="sl-SI" sz="1400" b="1" dirty="0" smtClean="0"/>
              <a:t>% </a:t>
            </a:r>
            <a:r>
              <a:rPr lang="sl-SI" sz="1400" dirty="0" smtClean="0"/>
              <a:t>variabilnosti klinične učinkovitosti</a:t>
            </a:r>
          </a:p>
          <a:p>
            <a:pPr marL="0" indent="0" eaLnBrk="1" hangingPunct="1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sl-SI" sz="1400" dirty="0" err="1"/>
              <a:t>r</a:t>
            </a:r>
            <a:r>
              <a:rPr lang="sl-SI" sz="1400" dirty="0" err="1" smtClean="0"/>
              <a:t>aloksifen</a:t>
            </a:r>
            <a:r>
              <a:rPr lang="sl-SI" sz="1400" dirty="0" smtClean="0"/>
              <a:t>: ??</a:t>
            </a:r>
            <a:endParaRPr lang="sl-SI" sz="1400" dirty="0"/>
          </a:p>
          <a:p>
            <a:pPr marL="0" indent="0" eaLnBrk="1" hangingPunct="1">
              <a:spcBef>
                <a:spcPts val="0"/>
              </a:spcBef>
              <a:buFont typeface="Wingdings 2" pitchFamily="18" charset="2"/>
              <a:buNone/>
              <a:defRPr/>
            </a:pPr>
            <a:endParaRPr lang="sl-SI" sz="2000" i="1" dirty="0" smtClean="0"/>
          </a:p>
          <a:p>
            <a:pPr marL="0" indent="0" eaLnBrk="1" hangingPunct="1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sl-SI" sz="1600" i="1" dirty="0" smtClean="0"/>
              <a:t>Ali </a:t>
            </a:r>
            <a:r>
              <a:rPr lang="sl-SI" sz="1600" i="1" dirty="0"/>
              <a:t>je rutinsko </a:t>
            </a:r>
            <a:r>
              <a:rPr lang="sl-SI" sz="1600" i="1" dirty="0" err="1" smtClean="0"/>
              <a:t>genotipiziranje</a:t>
            </a:r>
            <a:r>
              <a:rPr lang="sl-SI" sz="1600" i="1" dirty="0" smtClean="0"/>
              <a:t> stroškovno </a:t>
            </a:r>
            <a:r>
              <a:rPr lang="sl-SI" sz="1600" i="1" dirty="0"/>
              <a:t>učinkovito</a:t>
            </a:r>
            <a:r>
              <a:rPr lang="sl-SI" sz="1600" i="1" dirty="0" smtClean="0"/>
              <a:t>? </a:t>
            </a:r>
          </a:p>
          <a:p>
            <a:pPr marL="0" indent="0" eaLnBrk="1" hangingPunct="1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sl-SI" sz="1400" dirty="0" smtClean="0"/>
              <a:t>Da, če z genotipom razložimo večji delež variabilnosti klinične učinkovitosti kot s fenotipom.</a:t>
            </a:r>
          </a:p>
          <a:p>
            <a:pPr marL="0" indent="0" eaLnBrk="1" hangingPunct="1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sl-SI" sz="1200" dirty="0" smtClean="0"/>
              <a:t>Ref.: </a:t>
            </a:r>
            <a:r>
              <a:rPr lang="en-US" sz="1200" dirty="0" smtClean="0"/>
              <a:t>Obradovic </a:t>
            </a:r>
            <a:r>
              <a:rPr lang="en-US" sz="1200" dirty="0"/>
              <a:t>M, Mrhar A, Kos M. Cost-effectiveness of UGT1A1 genotyping in second-line, high-dose, once every 3 weeks </a:t>
            </a:r>
            <a:r>
              <a:rPr lang="en-US" sz="1200" dirty="0" err="1"/>
              <a:t>irinotecan</a:t>
            </a:r>
            <a:r>
              <a:rPr lang="en-US" sz="1200" dirty="0"/>
              <a:t> </a:t>
            </a:r>
            <a:r>
              <a:rPr lang="en-US" sz="1200" dirty="0" err="1"/>
              <a:t>monotherapy</a:t>
            </a:r>
            <a:r>
              <a:rPr lang="en-US" sz="1200" dirty="0"/>
              <a:t> treatment of colorectal cancer. </a:t>
            </a:r>
            <a:r>
              <a:rPr lang="en-US" sz="1200" dirty="0" smtClean="0"/>
              <a:t>Pharmacogenomics</a:t>
            </a:r>
            <a:r>
              <a:rPr lang="sl-SI" sz="1200" dirty="0" smtClean="0"/>
              <a:t>; </a:t>
            </a:r>
            <a:r>
              <a:rPr lang="en-US" sz="1200" dirty="0" smtClean="0"/>
              <a:t>2008</a:t>
            </a:r>
            <a:r>
              <a:rPr lang="sl-SI" sz="1200" dirty="0" smtClean="0"/>
              <a:t>; </a:t>
            </a:r>
            <a:r>
              <a:rPr lang="en-US" sz="1200" dirty="0" smtClean="0"/>
              <a:t>9(5</a:t>
            </a:r>
            <a:r>
              <a:rPr lang="en-US" sz="1200" dirty="0"/>
              <a:t>):</a:t>
            </a:r>
            <a:r>
              <a:rPr lang="en-US" sz="1200" dirty="0" smtClean="0"/>
              <a:t>539-</a:t>
            </a:r>
            <a:r>
              <a:rPr lang="sl-SI" sz="1200" dirty="0" smtClean="0"/>
              <a:t>5</a:t>
            </a:r>
            <a:r>
              <a:rPr lang="en-US" sz="1200" dirty="0" smtClean="0"/>
              <a:t>49</a:t>
            </a:r>
            <a:r>
              <a:rPr lang="en-US" sz="1200" dirty="0"/>
              <a:t>.</a:t>
            </a:r>
          </a:p>
          <a:p>
            <a:pPr marL="0" indent="0" eaLnBrk="1" hangingPunct="1">
              <a:spcBef>
                <a:spcPts val="0"/>
              </a:spcBef>
              <a:buFont typeface="Wingdings 2" pitchFamily="18" charset="2"/>
              <a:buNone/>
              <a:defRPr/>
            </a:pPr>
            <a:endParaRPr lang="sl-SI" sz="1200" dirty="0"/>
          </a:p>
          <a:p>
            <a:pPr marL="0" indent="0" eaLnBrk="1" hangingPunct="1">
              <a:spcBef>
                <a:spcPts val="0"/>
              </a:spcBef>
              <a:buFont typeface="Wingdings 2" pitchFamily="18" charset="2"/>
              <a:buNone/>
              <a:defRPr/>
            </a:pPr>
            <a:endParaRPr lang="sl-SI" sz="1400" dirty="0" smtClean="0"/>
          </a:p>
          <a:p>
            <a:pPr eaLnBrk="1" hangingPunct="1">
              <a:spcBef>
                <a:spcPts val="0"/>
              </a:spcBef>
              <a:defRPr/>
            </a:pPr>
            <a:endParaRPr lang="sl-SI" sz="1400" dirty="0" smtClean="0"/>
          </a:p>
          <a:p>
            <a:pPr eaLnBrk="1" hangingPunct="1">
              <a:defRPr/>
            </a:pPr>
            <a:endParaRPr lang="sl-SI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115888"/>
            <a:ext cx="6950075" cy="936625"/>
          </a:xfrm>
        </p:spPr>
        <p:txBody>
          <a:bodyPr/>
          <a:lstStyle/>
          <a:p>
            <a:pPr eaLnBrk="1" hangingPunct="1">
              <a:defRPr/>
            </a:pPr>
            <a:r>
              <a:rPr lang="sl-SI" sz="2800" dirty="0" err="1" smtClean="0"/>
              <a:t>Raloksifen</a:t>
            </a:r>
            <a:endParaRPr lang="sl-SI" sz="2800" dirty="0"/>
          </a:p>
        </p:txBody>
      </p:sp>
      <p:sp>
        <p:nvSpPr>
          <p:cNvPr id="1638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1341438"/>
            <a:ext cx="4970463" cy="49672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sz="2400" smtClean="0"/>
              <a:t>Selektivni modulator estrogenskih receptorjev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sl-SI" sz="2400" smtClean="0"/>
              <a:t>    </a:t>
            </a:r>
            <a:r>
              <a:rPr lang="sl-SI" sz="1800" smtClean="0"/>
              <a:t>preventiva in zdravljenje pomenopavzalne osteoporoze in preventiva raka dojke pri pomenopavzalnih ženskah</a:t>
            </a:r>
            <a:endParaRPr lang="sl-SI" sz="1800" b="1" smtClean="0"/>
          </a:p>
          <a:p>
            <a:pPr eaLnBrk="1" hangingPunct="1">
              <a:lnSpc>
                <a:spcPct val="90000"/>
              </a:lnSpc>
            </a:pPr>
            <a:r>
              <a:rPr lang="sl-SI" sz="2400" smtClean="0"/>
              <a:t>Tkivna specifičnost delovanja na estrogenskih receptorjih</a:t>
            </a:r>
          </a:p>
          <a:p>
            <a:pPr lvl="1" eaLnBrk="1" hangingPunct="1">
              <a:lnSpc>
                <a:spcPct val="90000"/>
              </a:lnSpc>
            </a:pPr>
            <a:r>
              <a:rPr lang="sl-SI" sz="2000" smtClean="0"/>
              <a:t>agonistično: </a:t>
            </a:r>
          </a:p>
          <a:p>
            <a:pPr lvl="2" eaLnBrk="1" hangingPunct="1">
              <a:lnSpc>
                <a:spcPct val="90000"/>
              </a:lnSpc>
            </a:pPr>
            <a:r>
              <a:rPr lang="sl-SI" sz="1800" smtClean="0"/>
              <a:t>kosti (</a:t>
            </a:r>
            <a:r>
              <a:rPr lang="sl-SI" sz="1800" smtClean="0">
                <a:cs typeface="Arial" charset="0"/>
              </a:rPr>
              <a:t>↑ mineralna kostna gostota;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l-SI" sz="1800" smtClean="0">
                <a:cs typeface="Arial" charset="0"/>
              </a:rPr>
              <a:t>    upočasni razvoj osteoporoze)</a:t>
            </a:r>
          </a:p>
          <a:p>
            <a:pPr lvl="2" eaLnBrk="1" hangingPunct="1">
              <a:lnSpc>
                <a:spcPct val="90000"/>
              </a:lnSpc>
            </a:pPr>
            <a:r>
              <a:rPr lang="sl-SI" sz="1800" smtClean="0"/>
              <a:t>jetra (</a:t>
            </a:r>
            <a:r>
              <a:rPr lang="sl-SI" sz="1800" smtClean="0">
                <a:cs typeface="Arial" charset="0"/>
              </a:rPr>
              <a:t>↓ LDL; upočasni razvoj srčno-žilnih bolezni)</a:t>
            </a:r>
          </a:p>
          <a:p>
            <a:pPr lvl="1" eaLnBrk="1" hangingPunct="1">
              <a:lnSpc>
                <a:spcPct val="90000"/>
              </a:lnSpc>
            </a:pPr>
            <a:r>
              <a:rPr lang="sl-SI" sz="2000" smtClean="0"/>
              <a:t>antagonistično: </a:t>
            </a:r>
          </a:p>
          <a:p>
            <a:pPr lvl="2" eaLnBrk="1" hangingPunct="1">
              <a:lnSpc>
                <a:spcPct val="90000"/>
              </a:lnSpc>
            </a:pPr>
            <a:r>
              <a:rPr lang="sl-SI" sz="1800" smtClean="0"/>
              <a:t>dojka (</a:t>
            </a:r>
            <a:r>
              <a:rPr lang="sl-SI" sz="1800" smtClean="0">
                <a:cs typeface="Arial" charset="0"/>
              </a:rPr>
              <a:t>↓ možnost nastanka estrogeno povzročenega raka dojke)</a:t>
            </a:r>
          </a:p>
          <a:p>
            <a:pPr lvl="2" eaLnBrk="1" hangingPunct="1">
              <a:lnSpc>
                <a:spcPct val="90000"/>
              </a:lnSpc>
            </a:pPr>
            <a:r>
              <a:rPr lang="sl-SI" sz="1800" smtClean="0"/>
              <a:t>maternica (</a:t>
            </a:r>
            <a:r>
              <a:rPr lang="sl-SI" sz="1800" smtClean="0">
                <a:cs typeface="Arial" charset="0"/>
              </a:rPr>
              <a:t>↓ stimulacijo endometrija)</a:t>
            </a:r>
          </a:p>
        </p:txBody>
      </p:sp>
      <p:pic>
        <p:nvPicPr>
          <p:cNvPr id="16387" name="Picture 4" descr="neimenova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2276475"/>
            <a:ext cx="3554413" cy="272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8534400" cy="758825"/>
          </a:xfrm>
        </p:spPr>
        <p:txBody>
          <a:bodyPr/>
          <a:lstStyle/>
          <a:p>
            <a:pPr eaLnBrk="1" hangingPunct="1"/>
            <a:r>
              <a:rPr lang="sl-SI" sz="2800" smtClean="0">
                <a:solidFill>
                  <a:srgbClr val="7B9899"/>
                </a:solidFill>
              </a:rPr>
              <a:t>Raloksifen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0825" y="1412875"/>
            <a:ext cx="8504238" cy="4968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l-SI" sz="2000" dirty="0" smtClean="0"/>
              <a:t>Absolutna biološka uporabnost: 2%</a:t>
            </a:r>
            <a:endParaRPr lang="sl-SI" sz="20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l-SI" sz="2000" dirty="0" smtClean="0"/>
              <a:t>Trije glavni metaboliti (transportne oblike za raloksifen):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sl-SI" sz="2000" dirty="0" smtClean="0"/>
              <a:t>           raloksifen-6-glukuronid  (M1),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sl-SI" sz="2000" dirty="0" smtClean="0"/>
              <a:t>           raloksifen-4’-glukuronid (M2), 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sl-SI" sz="2000" dirty="0" smtClean="0"/>
              <a:t>           raloksifen-6,4’-diglukuronid (M3)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l-SI" sz="2000" dirty="0" smtClean="0"/>
              <a:t>Predsistemski metabolizem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l-SI" sz="2000" dirty="0" smtClean="0"/>
              <a:t>Enterohepatična in </a:t>
            </a:r>
            <a:r>
              <a:rPr lang="sl-SI" sz="2000" dirty="0" err="1" smtClean="0"/>
              <a:t>enteroenterična</a:t>
            </a:r>
            <a:r>
              <a:rPr lang="sl-SI" sz="2000" dirty="0" smtClean="0"/>
              <a:t> cirkulacija</a:t>
            </a:r>
          </a:p>
          <a:p>
            <a:pPr eaLnBrk="1" hangingPunct="1">
              <a:lnSpc>
                <a:spcPct val="90000"/>
              </a:lnSpc>
              <a:defRPr/>
            </a:pPr>
            <a:endParaRPr lang="sl-SI" sz="2000" dirty="0"/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sl-SI" sz="2000" dirty="0"/>
              <a:t> </a:t>
            </a:r>
            <a:r>
              <a:rPr lang="sl-SI" sz="2000" dirty="0" smtClean="0"/>
              <a:t>    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sl-SI" sz="2000" dirty="0" smtClean="0"/>
              <a:t>Namen translacijskih raziskav </a:t>
            </a:r>
            <a:r>
              <a:rPr lang="sl-SI" sz="2000" dirty="0" err="1" smtClean="0"/>
              <a:t>raloksifena</a:t>
            </a:r>
            <a:r>
              <a:rPr lang="sl-SI" sz="2000" dirty="0" smtClean="0"/>
              <a:t>:</a:t>
            </a:r>
            <a:endParaRPr lang="sl-SI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sl-SI" sz="2000" b="1" dirty="0" smtClean="0"/>
              <a:t>Razložiti veliko variabilnost </a:t>
            </a:r>
            <a:r>
              <a:rPr lang="sl-SI" sz="2000" b="1" dirty="0"/>
              <a:t>v </a:t>
            </a:r>
            <a:endParaRPr lang="sl-SI" sz="2000" b="1" dirty="0" smtClean="0"/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sl-SI" sz="2000" b="1" dirty="0"/>
              <a:t> </a:t>
            </a:r>
            <a:r>
              <a:rPr lang="sl-SI" sz="2000" b="1" dirty="0" smtClean="0"/>
              <a:t>   </a:t>
            </a:r>
            <a:r>
              <a:rPr lang="sl-SI" sz="2000" b="1" dirty="0" err="1" smtClean="0"/>
              <a:t>farmakokinetičnih</a:t>
            </a:r>
            <a:r>
              <a:rPr lang="sl-SI" sz="2000" b="1" dirty="0" smtClean="0"/>
              <a:t> </a:t>
            </a:r>
            <a:r>
              <a:rPr lang="sl-SI" sz="2000" b="1" dirty="0"/>
              <a:t>in </a:t>
            </a:r>
            <a:r>
              <a:rPr lang="sl-SI" sz="2000" b="1" dirty="0" err="1"/>
              <a:t>farmakodinamičnih</a:t>
            </a:r>
            <a:r>
              <a:rPr lang="sl-SI" sz="2000" b="1" dirty="0"/>
              <a:t>       </a:t>
            </a:r>
            <a:endParaRPr lang="sl-SI" sz="2000" b="1" dirty="0" smtClean="0"/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sl-SI" sz="2000" b="1" dirty="0" smtClean="0"/>
              <a:t>    lastnostih (</a:t>
            </a:r>
            <a:r>
              <a:rPr lang="sl-SI" sz="2000" b="1" dirty="0"/>
              <a:t>koeficient variacije 30-50</a:t>
            </a:r>
            <a:r>
              <a:rPr lang="sl-SI" sz="2000" b="1" dirty="0" smtClean="0"/>
              <a:t>%)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l-SI" sz="2000" b="1" dirty="0" smtClean="0"/>
              <a:t>Izboljšati </a:t>
            </a:r>
            <a:r>
              <a:rPr lang="sl-SI" sz="2000" b="1" dirty="0" err="1" smtClean="0"/>
              <a:t>napovedljivost</a:t>
            </a:r>
            <a:r>
              <a:rPr lang="sl-SI" sz="2000" b="1" dirty="0" smtClean="0"/>
              <a:t> klinične učinkovitosti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492375"/>
            <a:ext cx="3097213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z="2400" i="1" smtClean="0">
                <a:solidFill>
                  <a:srgbClr val="7B9899"/>
                </a:solidFill>
              </a:rPr>
              <a:t>In vivo </a:t>
            </a:r>
            <a:r>
              <a:rPr lang="sl-SI" sz="2400" smtClean="0">
                <a:solidFill>
                  <a:srgbClr val="7B9899"/>
                </a:solidFill>
              </a:rPr>
              <a:t>ocena vpliva polimorfizmov v genih za </a:t>
            </a:r>
            <a:r>
              <a:rPr lang="sl-SI" sz="2400" b="1" smtClean="0">
                <a:solidFill>
                  <a:srgbClr val="7B9899"/>
                </a:solidFill>
              </a:rPr>
              <a:t>metabolne encime</a:t>
            </a:r>
            <a:r>
              <a:rPr lang="sl-SI" sz="2400" smtClean="0">
                <a:solidFill>
                  <a:srgbClr val="7B9899"/>
                </a:solidFill>
              </a:rPr>
              <a:t> na farmakokinetiko in farmakodinamiko učinkovine</a:t>
            </a:r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2276475"/>
            <a:ext cx="3744912" cy="3540125"/>
          </a:xfrm>
        </p:spPr>
      </p:pic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323850" y="5876925"/>
            <a:ext cx="7993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1200">
                <a:latin typeface="Georgia" pitchFamily="18" charset="0"/>
              </a:rPr>
              <a:t>Ref.: Trontelj J., Marc J., Zavratnik A., Bogataj M., Mrhar A. Effects of UGT1A1*28 polymorphism on raloxifene  pharmacokinetics and pharmacodynamics. Br J Clin Pharmacol; 2009; 47 (4): 437-444.</a:t>
            </a: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2276475"/>
            <a:ext cx="3598863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TextBox 13"/>
          <p:cNvSpPr txBox="1">
            <a:spLocks noChangeArrowheads="1"/>
          </p:cNvSpPr>
          <p:nvPr/>
        </p:nvSpPr>
        <p:spPr bwMode="auto">
          <a:xfrm>
            <a:off x="468313" y="1844675"/>
            <a:ext cx="3743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2000" b="1" i="1">
                <a:latin typeface="Georgia" pitchFamily="18" charset="0"/>
              </a:rPr>
              <a:t>Vpliv na farmakokinetiko</a:t>
            </a:r>
          </a:p>
        </p:txBody>
      </p:sp>
      <p:sp>
        <p:nvSpPr>
          <p:cNvPr id="18438" name="TextBox 14"/>
          <p:cNvSpPr txBox="1">
            <a:spLocks noChangeArrowheads="1"/>
          </p:cNvSpPr>
          <p:nvPr/>
        </p:nvSpPr>
        <p:spPr bwMode="auto">
          <a:xfrm>
            <a:off x="4932363" y="1916113"/>
            <a:ext cx="4211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2000" b="1" i="1">
                <a:latin typeface="Georgia" pitchFamily="18" charset="0"/>
              </a:rPr>
              <a:t>Vpliv na farmakodinamiko</a:t>
            </a:r>
          </a:p>
        </p:txBody>
      </p:sp>
      <p:sp>
        <p:nvSpPr>
          <p:cNvPr id="18439" name="TextBox 15"/>
          <p:cNvSpPr txBox="1">
            <a:spLocks noChangeArrowheads="1"/>
          </p:cNvSpPr>
          <p:nvPr/>
        </p:nvSpPr>
        <p:spPr bwMode="auto">
          <a:xfrm>
            <a:off x="1476375" y="1773238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sl-SI"/>
          </a:p>
        </p:txBody>
      </p:sp>
      <p:sp>
        <p:nvSpPr>
          <p:cNvPr id="18440" name="TextBox 16"/>
          <p:cNvSpPr txBox="1">
            <a:spLocks noChangeArrowheads="1"/>
          </p:cNvSpPr>
          <p:nvPr/>
        </p:nvSpPr>
        <p:spPr bwMode="auto">
          <a:xfrm>
            <a:off x="2916238" y="1484313"/>
            <a:ext cx="38877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2000" b="1" i="1">
                <a:latin typeface="Georgia" pitchFamily="18" charset="0"/>
              </a:rPr>
              <a:t>UGT1A1*28 polimorfizem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1989138"/>
            <a:ext cx="7777163" cy="344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Line 3"/>
          <p:cNvSpPr>
            <a:spLocks noChangeShapeType="1"/>
          </p:cNvSpPr>
          <p:nvPr/>
        </p:nvSpPr>
        <p:spPr bwMode="auto">
          <a:xfrm flipV="1">
            <a:off x="2843213" y="3141663"/>
            <a:ext cx="360362" cy="792162"/>
          </a:xfrm>
          <a:prstGeom prst="line">
            <a:avLst/>
          </a:prstGeom>
          <a:noFill/>
          <a:ln w="85725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9459" name="Line 4"/>
          <p:cNvSpPr>
            <a:spLocks noChangeShapeType="1"/>
          </p:cNvSpPr>
          <p:nvPr/>
        </p:nvSpPr>
        <p:spPr bwMode="auto">
          <a:xfrm flipH="1" flipV="1">
            <a:off x="7596188" y="2708275"/>
            <a:ext cx="647700" cy="0"/>
          </a:xfrm>
          <a:prstGeom prst="line">
            <a:avLst/>
          </a:prstGeom>
          <a:noFill/>
          <a:ln w="85725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611188" y="549275"/>
            <a:ext cx="13620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sl-SI" b="1">
                <a:solidFill>
                  <a:srgbClr val="000000"/>
                </a:solidFill>
              </a:rPr>
              <a:t>ODMEREK</a:t>
            </a:r>
          </a:p>
        </p:txBody>
      </p:sp>
      <p:sp>
        <p:nvSpPr>
          <p:cNvPr id="19461" name="Line 6"/>
          <p:cNvSpPr>
            <a:spLocks noChangeShapeType="1"/>
          </p:cNvSpPr>
          <p:nvPr/>
        </p:nvSpPr>
        <p:spPr bwMode="auto">
          <a:xfrm>
            <a:off x="1979613" y="765175"/>
            <a:ext cx="10795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2051050" y="333375"/>
            <a:ext cx="679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sl-SI" sz="2400" b="1">
                <a:solidFill>
                  <a:srgbClr val="000000"/>
                </a:solidFill>
              </a:rPr>
              <a:t> FK</a:t>
            </a:r>
          </a:p>
        </p:txBody>
      </p:sp>
      <p:sp>
        <p:nvSpPr>
          <p:cNvPr id="19463" name="Text Box 9"/>
          <p:cNvSpPr txBox="1">
            <a:spLocks noChangeArrowheads="1"/>
          </p:cNvSpPr>
          <p:nvPr/>
        </p:nvSpPr>
        <p:spPr bwMode="auto">
          <a:xfrm>
            <a:off x="3059113" y="404813"/>
            <a:ext cx="381635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sl-SI" b="1">
                <a:solidFill>
                  <a:srgbClr val="000000"/>
                </a:solidFill>
              </a:rPr>
              <a:t>PLAZEMSKA               KONCENTRACIJA       BIOFAZA</a:t>
            </a:r>
          </a:p>
        </p:txBody>
      </p:sp>
      <p:sp>
        <p:nvSpPr>
          <p:cNvPr id="19464" name="Line 10"/>
          <p:cNvSpPr>
            <a:spLocks noChangeShapeType="1"/>
          </p:cNvSpPr>
          <p:nvPr/>
        </p:nvSpPr>
        <p:spPr bwMode="auto">
          <a:xfrm>
            <a:off x="6877050" y="765175"/>
            <a:ext cx="10080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9465" name="Text Box 11"/>
          <p:cNvSpPr txBox="1">
            <a:spLocks noChangeArrowheads="1"/>
          </p:cNvSpPr>
          <p:nvPr/>
        </p:nvSpPr>
        <p:spPr bwMode="auto">
          <a:xfrm>
            <a:off x="7173913" y="333375"/>
            <a:ext cx="657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sl-SI" sz="2400" b="1">
                <a:solidFill>
                  <a:srgbClr val="000000"/>
                </a:solidFill>
              </a:rPr>
              <a:t>FD</a:t>
            </a:r>
          </a:p>
        </p:txBody>
      </p:sp>
      <p:sp>
        <p:nvSpPr>
          <p:cNvPr id="19466" name="Text Box 13"/>
          <p:cNvSpPr txBox="1">
            <a:spLocks noChangeArrowheads="1"/>
          </p:cNvSpPr>
          <p:nvPr/>
        </p:nvSpPr>
        <p:spPr bwMode="auto">
          <a:xfrm>
            <a:off x="7977188" y="549275"/>
            <a:ext cx="1114425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sl-SI" b="1">
                <a:solidFill>
                  <a:srgbClr val="000000"/>
                </a:solidFill>
              </a:rPr>
              <a:t>UČINEK</a:t>
            </a:r>
          </a:p>
        </p:txBody>
      </p:sp>
      <p:sp>
        <p:nvSpPr>
          <p:cNvPr id="19467" name="Rectangle 16"/>
          <p:cNvSpPr>
            <a:spLocks noChangeArrowheads="1"/>
          </p:cNvSpPr>
          <p:nvPr/>
        </p:nvSpPr>
        <p:spPr bwMode="auto">
          <a:xfrm>
            <a:off x="5435600" y="549275"/>
            <a:ext cx="1223963" cy="506413"/>
          </a:xfrm>
          <a:prstGeom prst="rect">
            <a:avLst/>
          </a:prstGeom>
          <a:solidFill>
            <a:schemeClr val="accent1">
              <a:alpha val="18823"/>
            </a:schemeClr>
          </a:solidFill>
          <a:ln w="952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wrap="none" anchor="ctr"/>
          <a:lstStyle/>
          <a:p>
            <a:endParaRPr lang="sl-SI">
              <a:solidFill>
                <a:srgbClr val="000000"/>
              </a:solidFill>
            </a:endParaRPr>
          </a:p>
        </p:txBody>
      </p:sp>
      <p:sp>
        <p:nvSpPr>
          <p:cNvPr id="19468" name="Text Box 17"/>
          <p:cNvSpPr txBox="1">
            <a:spLocks noChangeArrowheads="1"/>
          </p:cNvSpPr>
          <p:nvPr/>
        </p:nvSpPr>
        <p:spPr bwMode="auto">
          <a:xfrm rot="-5400000">
            <a:off x="-419894" y="3309144"/>
            <a:ext cx="237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sl-SI" sz="2400" b="1">
                <a:solidFill>
                  <a:srgbClr val="000000"/>
                </a:solidFill>
              </a:rPr>
              <a:t>koncentracija</a:t>
            </a:r>
          </a:p>
        </p:txBody>
      </p:sp>
      <p:sp>
        <p:nvSpPr>
          <p:cNvPr id="19469" name="Text Box 18"/>
          <p:cNvSpPr txBox="1">
            <a:spLocks noChangeArrowheads="1"/>
          </p:cNvSpPr>
          <p:nvPr/>
        </p:nvSpPr>
        <p:spPr bwMode="auto">
          <a:xfrm rot="-5400000">
            <a:off x="3396456" y="3164682"/>
            <a:ext cx="2376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sl-SI" sz="2400" b="1">
                <a:solidFill>
                  <a:srgbClr val="FFFFFF"/>
                </a:solidFill>
              </a:rPr>
              <a:t>učinek</a:t>
            </a:r>
          </a:p>
        </p:txBody>
      </p:sp>
      <p:sp>
        <p:nvSpPr>
          <p:cNvPr id="19470" name="Text Box 19"/>
          <p:cNvSpPr txBox="1">
            <a:spLocks noChangeArrowheads="1"/>
          </p:cNvSpPr>
          <p:nvPr/>
        </p:nvSpPr>
        <p:spPr bwMode="auto">
          <a:xfrm>
            <a:off x="2484438" y="5229225"/>
            <a:ext cx="2376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sl-SI" sz="2400" b="1">
                <a:solidFill>
                  <a:srgbClr val="000000"/>
                </a:solidFill>
              </a:rPr>
              <a:t>čas</a:t>
            </a:r>
          </a:p>
        </p:txBody>
      </p:sp>
      <p:sp>
        <p:nvSpPr>
          <p:cNvPr id="19471" name="Text Box 20"/>
          <p:cNvSpPr txBox="1">
            <a:spLocks noChangeArrowheads="1"/>
          </p:cNvSpPr>
          <p:nvPr/>
        </p:nvSpPr>
        <p:spPr bwMode="auto">
          <a:xfrm>
            <a:off x="5724525" y="5229225"/>
            <a:ext cx="2519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sl-SI" sz="2400" b="1">
                <a:solidFill>
                  <a:srgbClr val="000000"/>
                </a:solidFill>
              </a:rPr>
              <a:t>koncentracija</a:t>
            </a:r>
          </a:p>
        </p:txBody>
      </p:sp>
      <p:sp>
        <p:nvSpPr>
          <p:cNvPr id="19472" name="Text Box 21"/>
          <p:cNvSpPr txBox="1">
            <a:spLocks noChangeArrowheads="1"/>
          </p:cNvSpPr>
          <p:nvPr/>
        </p:nvSpPr>
        <p:spPr bwMode="auto">
          <a:xfrm>
            <a:off x="1692275" y="5373688"/>
            <a:ext cx="606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sl-SI" sz="2400" b="1">
                <a:solidFill>
                  <a:srgbClr val="FFFFFF"/>
                </a:solidFill>
              </a:rPr>
              <a:t>PK</a:t>
            </a:r>
          </a:p>
        </p:txBody>
      </p:sp>
      <p:sp>
        <p:nvSpPr>
          <p:cNvPr id="19473" name="Line 23"/>
          <p:cNvSpPr>
            <a:spLocks noChangeShapeType="1"/>
          </p:cNvSpPr>
          <p:nvPr/>
        </p:nvSpPr>
        <p:spPr bwMode="auto">
          <a:xfrm flipH="1">
            <a:off x="7596188" y="2997200"/>
            <a:ext cx="576262" cy="647700"/>
          </a:xfrm>
          <a:prstGeom prst="line">
            <a:avLst/>
          </a:prstGeom>
          <a:noFill/>
          <a:ln w="85725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9474" name="Text Box 24"/>
          <p:cNvSpPr txBox="1">
            <a:spLocks noChangeArrowheads="1"/>
          </p:cNvSpPr>
          <p:nvPr/>
        </p:nvSpPr>
        <p:spPr bwMode="auto">
          <a:xfrm rot="-5400000">
            <a:off x="3540919" y="3093244"/>
            <a:ext cx="237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sl-SI" sz="2400" b="1">
                <a:solidFill>
                  <a:srgbClr val="000000"/>
                </a:solidFill>
              </a:rPr>
              <a:t>učinek</a:t>
            </a:r>
          </a:p>
        </p:txBody>
      </p:sp>
      <p:sp>
        <p:nvSpPr>
          <p:cNvPr id="19475" name="PoljeZBesedilom 7"/>
          <p:cNvSpPr txBox="1">
            <a:spLocks noChangeArrowheads="1"/>
          </p:cNvSpPr>
          <p:nvPr/>
        </p:nvSpPr>
        <p:spPr bwMode="auto">
          <a:xfrm>
            <a:off x="6516688" y="1454150"/>
            <a:ext cx="2159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b="1">
                <a:solidFill>
                  <a:srgbClr val="000000"/>
                </a:solidFill>
              </a:rPr>
              <a:t> </a:t>
            </a:r>
            <a:r>
              <a:rPr lang="sl-SI" b="1">
                <a:solidFill>
                  <a:srgbClr val="0066FF"/>
                </a:solidFill>
              </a:rPr>
              <a:t>Farmakogenetika</a:t>
            </a:r>
          </a:p>
        </p:txBody>
      </p:sp>
      <p:sp>
        <p:nvSpPr>
          <p:cNvPr id="19476" name="PoljeZBesedilom 8"/>
          <p:cNvSpPr txBox="1">
            <a:spLocks noChangeArrowheads="1"/>
          </p:cNvSpPr>
          <p:nvPr/>
        </p:nvSpPr>
        <p:spPr bwMode="auto">
          <a:xfrm>
            <a:off x="1292225" y="1454150"/>
            <a:ext cx="24876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>
                <a:solidFill>
                  <a:srgbClr val="000000"/>
                </a:solidFill>
              </a:rPr>
              <a:t>    </a:t>
            </a:r>
            <a:r>
              <a:rPr lang="sl-SI" b="1">
                <a:solidFill>
                  <a:srgbClr val="0066FF"/>
                </a:solidFill>
              </a:rPr>
              <a:t>Farmakogenetika</a:t>
            </a:r>
          </a:p>
        </p:txBody>
      </p:sp>
      <p:sp>
        <p:nvSpPr>
          <p:cNvPr id="13" name="Puščica gor 12"/>
          <p:cNvSpPr/>
          <p:nvPr/>
        </p:nvSpPr>
        <p:spPr>
          <a:xfrm>
            <a:off x="2298700" y="925513"/>
            <a:ext cx="401638" cy="52863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>
              <a:solidFill>
                <a:prstClr val="white"/>
              </a:solidFill>
            </a:endParaRPr>
          </a:p>
        </p:txBody>
      </p:sp>
      <p:sp>
        <p:nvSpPr>
          <p:cNvPr id="14" name="Puščica gor 13"/>
          <p:cNvSpPr/>
          <p:nvPr/>
        </p:nvSpPr>
        <p:spPr>
          <a:xfrm>
            <a:off x="7173913" y="919163"/>
            <a:ext cx="422275" cy="534987"/>
          </a:xfrm>
          <a:prstGeom prst="upArrow">
            <a:avLst>
              <a:gd name="adj1" fmla="val 50000"/>
              <a:gd name="adj2" fmla="val 415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polygenicSci199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613" y="260350"/>
            <a:ext cx="6705600" cy="627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179388" y="3644900"/>
            <a:ext cx="208915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sl-SI" sz="1600" b="1">
                <a:solidFill>
                  <a:srgbClr val="000000"/>
                </a:solidFill>
              </a:rPr>
              <a:t>From:</a:t>
            </a:r>
          </a:p>
          <a:p>
            <a:pPr eaLnBrk="0" hangingPunct="0"/>
            <a:r>
              <a:rPr lang="en-US" sz="1600" b="1">
                <a:solidFill>
                  <a:srgbClr val="000000"/>
                </a:solidFill>
              </a:rPr>
              <a:t>Evans</a:t>
            </a:r>
            <a:r>
              <a:rPr lang="sl-SI" sz="1600" b="1">
                <a:solidFill>
                  <a:srgbClr val="000000"/>
                </a:solidFill>
              </a:rPr>
              <a:t> in </a:t>
            </a:r>
            <a:r>
              <a:rPr lang="en-US" sz="1600" b="1">
                <a:solidFill>
                  <a:srgbClr val="000000"/>
                </a:solidFill>
              </a:rPr>
              <a:t>Relling</a:t>
            </a:r>
            <a:r>
              <a:rPr lang="sl-SI" sz="1600" b="1">
                <a:solidFill>
                  <a:srgbClr val="000000"/>
                </a:solidFill>
              </a:rPr>
              <a:t>,</a:t>
            </a:r>
            <a:r>
              <a:rPr lang="en-US" sz="1600" b="1">
                <a:solidFill>
                  <a:srgbClr val="000000"/>
                </a:solidFill>
              </a:rPr>
              <a:t> </a:t>
            </a:r>
            <a:r>
              <a:rPr lang="en-US" sz="1600" b="1" i="1">
                <a:solidFill>
                  <a:srgbClr val="000000"/>
                </a:solidFill>
              </a:rPr>
              <a:t>Science</a:t>
            </a:r>
            <a:r>
              <a:rPr lang="en-US" sz="1600" b="1">
                <a:solidFill>
                  <a:srgbClr val="000000"/>
                </a:solidFill>
              </a:rPr>
              <a:t> 286:</a:t>
            </a:r>
            <a:endParaRPr lang="sl-SI" sz="1600" b="1">
              <a:solidFill>
                <a:srgbClr val="000000"/>
              </a:solidFill>
            </a:endParaRPr>
          </a:p>
          <a:p>
            <a:pPr eaLnBrk="0" hangingPunct="0"/>
            <a:r>
              <a:rPr lang="en-US" sz="1600" b="1">
                <a:solidFill>
                  <a:srgbClr val="000000"/>
                </a:solidFill>
              </a:rPr>
              <a:t>487-491</a:t>
            </a:r>
            <a:r>
              <a:rPr lang="sl-SI" sz="1600" b="1">
                <a:solidFill>
                  <a:srgbClr val="000000"/>
                </a:solidFill>
              </a:rPr>
              <a:t>, 1</a:t>
            </a:r>
            <a:r>
              <a:rPr lang="en-US" sz="1600" b="1">
                <a:solidFill>
                  <a:srgbClr val="000000"/>
                </a:solidFill>
              </a:rPr>
              <a:t>999.</a:t>
            </a:r>
          </a:p>
          <a:p>
            <a:pPr eaLnBrk="0" hangingPunct="0"/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971550" y="1196975"/>
            <a:ext cx="1008063" cy="5032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l-SI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z="2800" smtClean="0">
                <a:solidFill>
                  <a:srgbClr val="7B9899"/>
                </a:solidFill>
              </a:rPr>
              <a:t>Translacijska medicina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73050" y="1524000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8534400" cy="758825"/>
          </a:xfrm>
        </p:spPr>
        <p:txBody>
          <a:bodyPr/>
          <a:lstStyle/>
          <a:p>
            <a:pPr eaLnBrk="1" hangingPunct="1"/>
            <a:r>
              <a:rPr lang="sl-SI" sz="2800" i="1" smtClean="0">
                <a:solidFill>
                  <a:srgbClr val="7B9899"/>
                </a:solidFill>
              </a:rPr>
              <a:t>Analitika raloksifena in njegovih metabolitov</a:t>
            </a:r>
            <a:endParaRPr lang="sl-SI" sz="2800" smtClean="0">
              <a:solidFill>
                <a:srgbClr val="7B9899"/>
              </a:solidFill>
            </a:endParaRPr>
          </a:p>
        </p:txBody>
      </p:sp>
      <p:sp>
        <p:nvSpPr>
          <p:cNvPr id="24578" name="Content Placeholder 5"/>
          <p:cNvSpPr>
            <a:spLocks noGrp="1"/>
          </p:cNvSpPr>
          <p:nvPr>
            <p:ph sz="quarter" idx="1"/>
          </p:nvPr>
        </p:nvSpPr>
        <p:spPr>
          <a:xfrm>
            <a:off x="107950" y="1916113"/>
            <a:ext cx="9036050" cy="2665412"/>
          </a:xfrm>
        </p:spPr>
        <p:txBody>
          <a:bodyPr/>
          <a:lstStyle/>
          <a:p>
            <a:pPr eaLnBrk="1" hangingPunct="1"/>
            <a:r>
              <a:rPr lang="sl-SI" sz="2000" smtClean="0"/>
              <a:t>Biosinteza treh metabolitov z inkubacijo raloksifena z bakterijo Streptomyces sp. ATCC 55043</a:t>
            </a:r>
          </a:p>
          <a:p>
            <a:pPr eaLnBrk="1" hangingPunct="1"/>
            <a:r>
              <a:rPr lang="sl-SI" sz="2000" smtClean="0"/>
              <a:t>Razvoj </a:t>
            </a:r>
            <a:r>
              <a:rPr lang="en-GB" sz="2000" smtClean="0"/>
              <a:t>sele</a:t>
            </a:r>
            <a:r>
              <a:rPr lang="sl-SI" sz="2000" smtClean="0"/>
              <a:t>k</a:t>
            </a:r>
            <a:r>
              <a:rPr lang="en-GB" sz="2000" smtClean="0"/>
              <a:t>tiv</a:t>
            </a:r>
            <a:r>
              <a:rPr lang="sl-SI" sz="2000" smtClean="0"/>
              <a:t>ne</a:t>
            </a:r>
            <a:r>
              <a:rPr lang="en-GB" sz="2000" smtClean="0"/>
              <a:t>, </a:t>
            </a:r>
            <a:r>
              <a:rPr lang="sl-SI" sz="2000" smtClean="0"/>
              <a:t>občutljive</a:t>
            </a:r>
            <a:r>
              <a:rPr lang="en-GB" sz="2000" smtClean="0"/>
              <a:t>, </a:t>
            </a:r>
            <a:r>
              <a:rPr lang="sl-SI" sz="2000" smtClean="0"/>
              <a:t>natančne in točne </a:t>
            </a:r>
            <a:r>
              <a:rPr lang="en-GB" sz="2000" smtClean="0"/>
              <a:t>LC-MS/MS</a:t>
            </a:r>
            <a:r>
              <a:rPr lang="sl-SI" sz="2000" smtClean="0"/>
              <a:t> analizne  metode za določanje koncentracij raloksifena in njegovih treh metabolitov: </a:t>
            </a:r>
            <a:r>
              <a:rPr lang="en-GB" sz="2000" smtClean="0"/>
              <a:t>ralo</a:t>
            </a:r>
            <a:r>
              <a:rPr lang="sl-SI" sz="2000" smtClean="0"/>
              <a:t>ks</a:t>
            </a:r>
            <a:r>
              <a:rPr lang="en-GB" sz="2000" smtClean="0"/>
              <a:t>ifen-6-β-glu</a:t>
            </a:r>
            <a:r>
              <a:rPr lang="sl-SI" sz="2000" smtClean="0"/>
              <a:t>k</a:t>
            </a:r>
            <a:r>
              <a:rPr lang="en-GB" sz="2000" smtClean="0"/>
              <a:t>uronid</a:t>
            </a:r>
            <a:r>
              <a:rPr lang="sl-SI" sz="2000" smtClean="0"/>
              <a:t>a</a:t>
            </a:r>
            <a:r>
              <a:rPr lang="en-GB" sz="2000" smtClean="0"/>
              <a:t> (M1), ralo</a:t>
            </a:r>
            <a:r>
              <a:rPr lang="sl-SI" sz="2000" smtClean="0"/>
              <a:t>ks</a:t>
            </a:r>
            <a:r>
              <a:rPr lang="en-GB" sz="2000" smtClean="0"/>
              <a:t>ifen-4'-β-glu</a:t>
            </a:r>
            <a:r>
              <a:rPr lang="sl-SI" sz="2000" smtClean="0"/>
              <a:t>k</a:t>
            </a:r>
            <a:r>
              <a:rPr lang="en-GB" sz="2000" smtClean="0"/>
              <a:t>uronid</a:t>
            </a:r>
            <a:r>
              <a:rPr lang="sl-SI" sz="2000" smtClean="0"/>
              <a:t>a</a:t>
            </a:r>
            <a:r>
              <a:rPr lang="en-GB" sz="2000" smtClean="0"/>
              <a:t> (M2), ralo</a:t>
            </a:r>
            <a:r>
              <a:rPr lang="sl-SI" sz="2000" smtClean="0"/>
              <a:t>ks</a:t>
            </a:r>
            <a:r>
              <a:rPr lang="en-GB" sz="2000" smtClean="0"/>
              <a:t>ifen-6,4'-diglu</a:t>
            </a:r>
            <a:r>
              <a:rPr lang="sl-SI" sz="2000" smtClean="0"/>
              <a:t>k</a:t>
            </a:r>
            <a:r>
              <a:rPr lang="en-GB" sz="2000" smtClean="0"/>
              <a:t>uronid</a:t>
            </a:r>
            <a:r>
              <a:rPr lang="sl-SI" sz="2000" smtClean="0"/>
              <a:t>a</a:t>
            </a:r>
            <a:r>
              <a:rPr lang="en-GB" sz="2000" smtClean="0"/>
              <a:t> (M3) </a:t>
            </a:r>
            <a:endParaRPr lang="sl-SI" sz="2000" smtClean="0"/>
          </a:p>
          <a:p>
            <a:pPr eaLnBrk="1" hangingPunct="1"/>
            <a:r>
              <a:rPr lang="sl-SI" sz="2000" smtClean="0"/>
              <a:t>Analiza </a:t>
            </a:r>
            <a:r>
              <a:rPr lang="sl-SI" sz="2000" i="1" smtClean="0"/>
              <a:t>in vitro </a:t>
            </a:r>
            <a:r>
              <a:rPr lang="sl-SI" sz="2000" smtClean="0"/>
              <a:t>in </a:t>
            </a:r>
            <a:r>
              <a:rPr lang="sl-SI" sz="2000" i="1" smtClean="0"/>
              <a:t>in vivo </a:t>
            </a:r>
            <a:r>
              <a:rPr lang="sl-SI" sz="2000" smtClean="0"/>
              <a:t>pridobljenih vzorcev</a:t>
            </a:r>
          </a:p>
          <a:p>
            <a:pPr eaLnBrk="1" hangingPunct="1"/>
            <a:r>
              <a:rPr lang="sl-SI" sz="2000" smtClean="0"/>
              <a:t>Analiza vzorcev urina pri dopingu </a:t>
            </a:r>
            <a:r>
              <a:rPr lang="sl-SI" sz="1200" smtClean="0"/>
              <a:t>(raloksifen je uvrščen na seznam prepovedanih zdravil pri športnikih)</a:t>
            </a:r>
          </a:p>
          <a:p>
            <a:pPr eaLnBrk="1" hangingPunct="1"/>
            <a:endParaRPr lang="sl-SI" sz="2000" smtClean="0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23850" y="4868863"/>
            <a:ext cx="81359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1200" b="1">
                <a:solidFill>
                  <a:srgbClr val="000000"/>
                </a:solidFill>
                <a:latin typeface="Georgia" pitchFamily="18" charset="0"/>
              </a:rPr>
              <a:t>Ref. 1: </a:t>
            </a:r>
            <a:r>
              <a:rPr lang="en-GB" sz="1200">
                <a:solidFill>
                  <a:srgbClr val="000000"/>
                </a:solidFill>
                <a:latin typeface="Georgia" pitchFamily="18" charset="0"/>
              </a:rPr>
              <a:t>Trontelj</a:t>
            </a:r>
            <a:r>
              <a:rPr lang="sl-SI" sz="1200">
                <a:solidFill>
                  <a:srgbClr val="000000"/>
                </a:solidFill>
                <a:latin typeface="Georgia" pitchFamily="18" charset="0"/>
              </a:rPr>
              <a:t> J.</a:t>
            </a:r>
            <a:r>
              <a:rPr lang="en-GB" sz="1200">
                <a:solidFill>
                  <a:srgbClr val="000000"/>
                </a:solidFill>
                <a:latin typeface="Georgia" pitchFamily="18" charset="0"/>
              </a:rPr>
              <a:t>, Bogataj</a:t>
            </a:r>
            <a:r>
              <a:rPr lang="sl-SI" sz="1200">
                <a:solidFill>
                  <a:srgbClr val="000000"/>
                </a:solidFill>
                <a:latin typeface="Georgia" pitchFamily="18" charset="0"/>
              </a:rPr>
              <a:t> M.</a:t>
            </a:r>
            <a:r>
              <a:rPr lang="en-GB" sz="1200">
                <a:solidFill>
                  <a:srgbClr val="000000"/>
                </a:solidFill>
                <a:latin typeface="Georgia" pitchFamily="18" charset="0"/>
              </a:rPr>
              <a:t>, Marc</a:t>
            </a:r>
            <a:r>
              <a:rPr lang="sl-SI" sz="1200">
                <a:solidFill>
                  <a:srgbClr val="000000"/>
                </a:solidFill>
                <a:latin typeface="Georgia" pitchFamily="18" charset="0"/>
              </a:rPr>
              <a:t> J.</a:t>
            </a:r>
            <a:r>
              <a:rPr lang="en-GB" sz="1200">
                <a:solidFill>
                  <a:srgbClr val="000000"/>
                </a:solidFill>
                <a:latin typeface="Georgia" pitchFamily="18" charset="0"/>
              </a:rPr>
              <a:t>, Mrhar</a:t>
            </a:r>
            <a:r>
              <a:rPr lang="sl-SI" sz="1200">
                <a:solidFill>
                  <a:srgbClr val="000000"/>
                </a:solidFill>
                <a:latin typeface="Georgia" pitchFamily="18" charset="0"/>
              </a:rPr>
              <a:t> A. </a:t>
            </a:r>
            <a:r>
              <a:rPr lang="en-US" sz="1200">
                <a:solidFill>
                  <a:srgbClr val="000000"/>
                </a:solidFill>
                <a:latin typeface="Georgia" pitchFamily="18" charset="0"/>
              </a:rPr>
              <a:t>Development and validation of a liquid chromatography–tandem mass</a:t>
            </a:r>
            <a:r>
              <a:rPr lang="sl-SI" sz="120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en-US" sz="1200">
                <a:solidFill>
                  <a:srgbClr val="000000"/>
                </a:solidFill>
                <a:latin typeface="Georgia" pitchFamily="18" charset="0"/>
              </a:rPr>
              <a:t>spectrometry assay for determination of raloxifene and its</a:t>
            </a:r>
            <a:r>
              <a:rPr lang="sl-SI" sz="1200">
                <a:solidFill>
                  <a:srgbClr val="000000"/>
                </a:solidFill>
                <a:latin typeface="Georgia" pitchFamily="18" charset="0"/>
              </a:rPr>
              <a:t> metabolites in human plasma.</a:t>
            </a:r>
            <a:r>
              <a:rPr lang="en-GB" sz="120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sl-SI" sz="1200">
                <a:solidFill>
                  <a:srgbClr val="000000"/>
                </a:solidFill>
                <a:latin typeface="Georgia" pitchFamily="18" charset="0"/>
              </a:rPr>
              <a:t> 2007; </a:t>
            </a:r>
            <a:r>
              <a:rPr lang="en-GB" sz="1200">
                <a:solidFill>
                  <a:srgbClr val="000000"/>
                </a:solidFill>
                <a:latin typeface="Georgia" pitchFamily="18" charset="0"/>
              </a:rPr>
              <a:t>J</a:t>
            </a:r>
            <a:r>
              <a:rPr lang="sl-SI" sz="120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en-GB" sz="1200">
                <a:solidFill>
                  <a:srgbClr val="000000"/>
                </a:solidFill>
                <a:latin typeface="Georgia" pitchFamily="18" charset="0"/>
              </a:rPr>
              <a:t>Chromatogr</a:t>
            </a:r>
            <a:r>
              <a:rPr lang="sl-SI" sz="120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en-GB" sz="1200">
                <a:solidFill>
                  <a:srgbClr val="000000"/>
                </a:solidFill>
                <a:latin typeface="Georgia" pitchFamily="18" charset="0"/>
              </a:rPr>
              <a:t>B</a:t>
            </a:r>
            <a:r>
              <a:rPr lang="sl-SI" sz="1200">
                <a:solidFill>
                  <a:srgbClr val="000000"/>
                </a:solidFill>
                <a:latin typeface="Georgia" pitchFamily="18" charset="0"/>
              </a:rPr>
              <a:t>; </a:t>
            </a:r>
            <a:r>
              <a:rPr lang="en-GB" sz="1200">
                <a:solidFill>
                  <a:srgbClr val="000000"/>
                </a:solidFill>
                <a:latin typeface="Georgia" pitchFamily="18" charset="0"/>
              </a:rPr>
              <a:t>855</a:t>
            </a:r>
            <a:r>
              <a:rPr lang="sl-SI" sz="1200">
                <a:solidFill>
                  <a:srgbClr val="000000"/>
                </a:solidFill>
                <a:latin typeface="Georgia" pitchFamily="18" charset="0"/>
              </a:rPr>
              <a:t> (2):</a:t>
            </a:r>
            <a:r>
              <a:rPr lang="en-GB" sz="1200">
                <a:solidFill>
                  <a:srgbClr val="000000"/>
                </a:solidFill>
                <a:latin typeface="Georgia" pitchFamily="18" charset="0"/>
              </a:rPr>
              <a:t> 220</a:t>
            </a:r>
            <a:r>
              <a:rPr lang="sl-SI" sz="1200">
                <a:solidFill>
                  <a:srgbClr val="000000"/>
                </a:solidFill>
                <a:latin typeface="Georgia" pitchFamily="18" charset="0"/>
              </a:rPr>
              <a:t>-227</a:t>
            </a:r>
            <a:r>
              <a:rPr lang="en-GB" sz="1200">
                <a:solidFill>
                  <a:srgbClr val="000000"/>
                </a:solidFill>
                <a:latin typeface="Georgia" pitchFamily="18" charset="0"/>
              </a:rPr>
              <a:t>.</a:t>
            </a:r>
            <a:endParaRPr lang="sl-SI" sz="1200">
              <a:solidFill>
                <a:srgbClr val="000000"/>
              </a:solidFill>
              <a:latin typeface="Georgia" pitchFamily="18" charset="0"/>
            </a:endParaRPr>
          </a:p>
          <a:p>
            <a:r>
              <a:rPr lang="sl-SI" sz="1200" b="1">
                <a:solidFill>
                  <a:srgbClr val="000000"/>
                </a:solidFill>
                <a:latin typeface="Georgia" pitchFamily="18" charset="0"/>
              </a:rPr>
              <a:t>Ref. 2: </a:t>
            </a:r>
            <a:r>
              <a:rPr lang="en-US" sz="1200">
                <a:solidFill>
                  <a:srgbClr val="000000"/>
                </a:solidFill>
                <a:latin typeface="Georgia" pitchFamily="18" charset="0"/>
              </a:rPr>
              <a:t>Trdan T</a:t>
            </a:r>
            <a:r>
              <a:rPr lang="sl-SI" sz="1200">
                <a:solidFill>
                  <a:srgbClr val="000000"/>
                </a:solidFill>
                <a:latin typeface="Georgia" pitchFamily="18" charset="0"/>
              </a:rPr>
              <a:t>.</a:t>
            </a:r>
            <a:r>
              <a:rPr lang="en-US" sz="1200">
                <a:solidFill>
                  <a:srgbClr val="000000"/>
                </a:solidFill>
                <a:latin typeface="Georgia" pitchFamily="18" charset="0"/>
              </a:rPr>
              <a:t>, Ro</a:t>
            </a:r>
            <a:r>
              <a:rPr lang="sl-SI" sz="1200">
                <a:solidFill>
                  <a:srgbClr val="000000"/>
                </a:solidFill>
                <a:latin typeface="Georgia" pitchFamily="18" charset="0"/>
              </a:rPr>
              <a:t>š</a:t>
            </a:r>
            <a:r>
              <a:rPr lang="en-US" sz="1200">
                <a:solidFill>
                  <a:srgbClr val="000000"/>
                </a:solidFill>
                <a:latin typeface="Georgia" pitchFamily="18" charset="0"/>
              </a:rPr>
              <a:t>kar R</a:t>
            </a:r>
            <a:r>
              <a:rPr lang="sl-SI" sz="1200">
                <a:solidFill>
                  <a:srgbClr val="000000"/>
                </a:solidFill>
                <a:latin typeface="Georgia" pitchFamily="18" charset="0"/>
              </a:rPr>
              <a:t>.</a:t>
            </a:r>
            <a:r>
              <a:rPr lang="en-US" sz="1200">
                <a:solidFill>
                  <a:srgbClr val="000000"/>
                </a:solidFill>
                <a:latin typeface="Georgia" pitchFamily="18" charset="0"/>
              </a:rPr>
              <a:t>, Trontelj J</a:t>
            </a:r>
            <a:r>
              <a:rPr lang="sl-SI" sz="1200">
                <a:solidFill>
                  <a:srgbClr val="000000"/>
                </a:solidFill>
                <a:latin typeface="Georgia" pitchFamily="18" charset="0"/>
              </a:rPr>
              <a:t>.</a:t>
            </a:r>
            <a:r>
              <a:rPr lang="en-US" sz="1200">
                <a:solidFill>
                  <a:srgbClr val="000000"/>
                </a:solidFill>
                <a:latin typeface="Georgia" pitchFamily="18" charset="0"/>
              </a:rPr>
              <a:t>, Ravnikar M</a:t>
            </a:r>
            <a:r>
              <a:rPr lang="sl-SI" sz="1200">
                <a:solidFill>
                  <a:srgbClr val="000000"/>
                </a:solidFill>
                <a:latin typeface="Georgia" pitchFamily="18" charset="0"/>
              </a:rPr>
              <a:t>.</a:t>
            </a:r>
            <a:r>
              <a:rPr lang="en-US" sz="1200">
                <a:solidFill>
                  <a:srgbClr val="000000"/>
                </a:solidFill>
                <a:latin typeface="Georgia" pitchFamily="18" charset="0"/>
              </a:rPr>
              <a:t>, Mrhar A </a:t>
            </a:r>
            <a:r>
              <a:rPr lang="sl-SI" sz="1200">
                <a:solidFill>
                  <a:srgbClr val="000000"/>
                </a:solidFill>
                <a:latin typeface="Georgia" pitchFamily="18" charset="0"/>
              </a:rPr>
              <a:t>.</a:t>
            </a:r>
            <a:r>
              <a:rPr lang="en-US" sz="1200">
                <a:solidFill>
                  <a:srgbClr val="000000"/>
                </a:solidFill>
                <a:latin typeface="Georgia" pitchFamily="18" charset="0"/>
              </a:rPr>
              <a:t> Determination of raloxifene and its glucuronides in human urine by liquid chromatography-tandem mass spectrometry assay. </a:t>
            </a:r>
            <a:r>
              <a:rPr lang="sl-SI" sz="1200">
                <a:solidFill>
                  <a:srgbClr val="000000"/>
                </a:solidFill>
                <a:latin typeface="Georgia" pitchFamily="18" charset="0"/>
              </a:rPr>
              <a:t> 2011; </a:t>
            </a:r>
            <a:r>
              <a:rPr lang="en-US" sz="1200">
                <a:solidFill>
                  <a:srgbClr val="000000"/>
                </a:solidFill>
                <a:latin typeface="Georgia" pitchFamily="18" charset="0"/>
              </a:rPr>
              <a:t>J Chromatogr B</a:t>
            </a:r>
            <a:r>
              <a:rPr lang="sl-SI" sz="1200">
                <a:solidFill>
                  <a:srgbClr val="000000"/>
                </a:solidFill>
                <a:latin typeface="Georgia" pitchFamily="18" charset="0"/>
              </a:rPr>
              <a:t>; </a:t>
            </a:r>
            <a:r>
              <a:rPr lang="en-US" sz="1200">
                <a:solidFill>
                  <a:srgbClr val="000000"/>
                </a:solidFill>
                <a:latin typeface="Georgia" pitchFamily="18" charset="0"/>
              </a:rPr>
              <a:t>879 (23):</a:t>
            </a:r>
            <a:r>
              <a:rPr lang="sl-SI" sz="120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en-US" sz="1200">
                <a:solidFill>
                  <a:srgbClr val="000000"/>
                </a:solidFill>
                <a:latin typeface="Georgia" pitchFamily="18" charset="0"/>
              </a:rPr>
              <a:t>2323-2331.</a:t>
            </a:r>
            <a:r>
              <a:rPr lang="sl-SI" sz="1200">
                <a:solidFill>
                  <a:srgbClr val="000000"/>
                </a:solidFill>
                <a:latin typeface="Georgi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8534400" cy="758825"/>
          </a:xfrm>
        </p:spPr>
        <p:txBody>
          <a:bodyPr/>
          <a:lstStyle/>
          <a:p>
            <a:pPr eaLnBrk="1" hangingPunct="1"/>
            <a:r>
              <a:rPr lang="sl-SI" sz="2800" i="1" smtClean="0">
                <a:solidFill>
                  <a:srgbClr val="7B9899"/>
                </a:solidFill>
              </a:rPr>
              <a:t>In vitro raziskave </a:t>
            </a:r>
            <a:r>
              <a:rPr lang="sl-SI" sz="2800" b="1" smtClean="0">
                <a:solidFill>
                  <a:srgbClr val="7B9899"/>
                </a:solidFill>
              </a:rPr>
              <a:t>metabolnih encimov </a:t>
            </a:r>
            <a:r>
              <a:rPr lang="sl-SI" sz="2800" smtClean="0">
                <a:solidFill>
                  <a:srgbClr val="7B9899"/>
                </a:solidFill>
              </a:rPr>
              <a:t>in prenašalnih proteinov</a:t>
            </a:r>
          </a:p>
        </p:txBody>
      </p:sp>
      <p:sp>
        <p:nvSpPr>
          <p:cNvPr id="25602" name="Content Placeholder 5"/>
          <p:cNvSpPr>
            <a:spLocks noGrp="1"/>
          </p:cNvSpPr>
          <p:nvPr>
            <p:ph sz="quarter" idx="1"/>
          </p:nvPr>
        </p:nvSpPr>
        <p:spPr>
          <a:xfrm>
            <a:off x="301625" y="1412875"/>
            <a:ext cx="8504238" cy="3455988"/>
          </a:xfrm>
        </p:spPr>
        <p:txBody>
          <a:bodyPr/>
          <a:lstStyle/>
          <a:p>
            <a:pPr eaLnBrk="1" hangingPunct="1"/>
            <a:r>
              <a:rPr lang="sl-SI" sz="2000" smtClean="0"/>
              <a:t>Eksperimentalni modeli: </a:t>
            </a:r>
          </a:p>
          <a:p>
            <a:pPr eaLnBrk="1" hangingPunct="1">
              <a:buFont typeface="Wingdings 2" pitchFamily="18" charset="2"/>
              <a:buNone/>
            </a:pPr>
            <a:r>
              <a:rPr lang="sl-SI" sz="2000" smtClean="0"/>
              <a:t>     - </a:t>
            </a:r>
            <a:r>
              <a:rPr lang="sl-SI" sz="2000" b="1" smtClean="0"/>
              <a:t>človeški jetrni</a:t>
            </a:r>
            <a:r>
              <a:rPr lang="sl-SI" sz="2000" smtClean="0"/>
              <a:t>, ledvični, črevesni in pljučni mikrosomi, </a:t>
            </a:r>
          </a:p>
          <a:p>
            <a:pPr eaLnBrk="1" hangingPunct="1">
              <a:buFont typeface="Wingdings 2" pitchFamily="18" charset="2"/>
              <a:buNone/>
            </a:pPr>
            <a:r>
              <a:rPr lang="sl-SI" sz="2000" smtClean="0"/>
              <a:t>     - supersomi, </a:t>
            </a:r>
          </a:p>
          <a:p>
            <a:pPr eaLnBrk="1" hangingPunct="1">
              <a:buFont typeface="Wingdings 2" pitchFamily="18" charset="2"/>
              <a:buNone/>
            </a:pPr>
            <a:r>
              <a:rPr lang="sl-SI" sz="2000" smtClean="0"/>
              <a:t>     - s </a:t>
            </a:r>
            <a:r>
              <a:rPr lang="sl-SI" sz="2000" i="1" smtClean="0"/>
              <a:t>SLCO1B1 ali SLCO1B3 </a:t>
            </a:r>
            <a:r>
              <a:rPr lang="sl-SI" sz="2000" smtClean="0"/>
              <a:t> transficirana CHO celična linija, </a:t>
            </a:r>
          </a:p>
          <a:p>
            <a:pPr eaLnBrk="1" hangingPunct="1">
              <a:buFont typeface="Wingdings 2" pitchFamily="18" charset="2"/>
              <a:buNone/>
            </a:pPr>
            <a:r>
              <a:rPr lang="sl-SI" sz="2000" smtClean="0"/>
              <a:t>     - Caco-2 celična linija, </a:t>
            </a:r>
          </a:p>
          <a:p>
            <a:pPr eaLnBrk="1" hangingPunct="1">
              <a:buFont typeface="Wingdings 2" pitchFamily="18" charset="2"/>
              <a:buNone/>
            </a:pPr>
            <a:r>
              <a:rPr lang="sl-SI" sz="2000" smtClean="0"/>
              <a:t>     - membranski pripravki iz transficiranih celic</a:t>
            </a:r>
          </a:p>
          <a:p>
            <a:pPr eaLnBrk="1" hangingPunct="1"/>
            <a:r>
              <a:rPr lang="sl-SI" sz="2000" smtClean="0"/>
              <a:t>Rezultati: </a:t>
            </a:r>
          </a:p>
          <a:p>
            <a:pPr eaLnBrk="1" hangingPunct="1">
              <a:buFont typeface="Wingdings 2" pitchFamily="18" charset="2"/>
              <a:buNone/>
            </a:pPr>
            <a:r>
              <a:rPr lang="sl-SI" sz="2000" smtClean="0"/>
              <a:t>    - </a:t>
            </a:r>
            <a:r>
              <a:rPr lang="sl-SI" sz="2000" b="1" smtClean="0"/>
              <a:t>Raloksifen je substrat za UGT1A1 metabolni encim</a:t>
            </a:r>
          </a:p>
          <a:p>
            <a:pPr eaLnBrk="1" hangingPunct="1">
              <a:buFont typeface="Wingdings 2" pitchFamily="18" charset="2"/>
              <a:buNone/>
            </a:pPr>
            <a:r>
              <a:rPr lang="sl-SI" sz="2000" smtClean="0"/>
              <a:t>    - Raloksifen se prenaša z OATP1B1 in Pgp prenašalnimi proteini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95288" y="4724400"/>
            <a:ext cx="8289925" cy="180022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lang="sl-SI" sz="1200" b="1" dirty="0">
                <a:latin typeface="+mn-lt"/>
                <a:cs typeface="+mn-cs"/>
              </a:rPr>
              <a:t>Ref. 1: </a:t>
            </a:r>
            <a:r>
              <a:rPr lang="sl-SI" sz="1200" b="1" dirty="0">
                <a:latin typeface="+mn-lt"/>
                <a:cs typeface="+mn-cs"/>
              </a:rPr>
              <a:t>Trdan Lušin T.</a:t>
            </a:r>
            <a:r>
              <a:rPr lang="en-US" sz="1200" b="1" dirty="0">
                <a:latin typeface="+mn-lt"/>
                <a:cs typeface="+mn-cs"/>
              </a:rPr>
              <a:t>, </a:t>
            </a:r>
            <a:r>
              <a:rPr lang="sl-SI" sz="1200" b="1" dirty="0">
                <a:latin typeface="+mn-lt"/>
                <a:cs typeface="+mn-cs"/>
              </a:rPr>
              <a:t> Trontelj J., Mrhar A. </a:t>
            </a:r>
            <a:r>
              <a:rPr lang="en-US" sz="1200" b="1" dirty="0">
                <a:latin typeface="+mn-lt"/>
                <a:cs typeface="+mn-cs"/>
              </a:rPr>
              <a:t>Raloxifene glucuronidation in human intestine, kidney and </a:t>
            </a:r>
            <a:r>
              <a:rPr lang="en-US" sz="1200" b="1" dirty="0">
                <a:latin typeface="+mn-lt"/>
                <a:cs typeface="+mn-cs"/>
              </a:rPr>
              <a:t>liver</a:t>
            </a:r>
            <a:r>
              <a:rPr lang="sl-SI" sz="1200" b="1" dirty="0">
                <a:latin typeface="+mn-lt"/>
                <a:cs typeface="+mn-cs"/>
              </a:rPr>
              <a:t> </a:t>
            </a:r>
            <a:r>
              <a:rPr lang="en-US" sz="1200" b="1" dirty="0" err="1">
                <a:latin typeface="+mn-lt"/>
                <a:cs typeface="+mn-cs"/>
              </a:rPr>
              <a:t>microsomes</a:t>
            </a:r>
            <a:r>
              <a:rPr lang="en-US" sz="1200" b="1" dirty="0">
                <a:latin typeface="+mn-lt"/>
                <a:cs typeface="+mn-cs"/>
              </a:rPr>
              <a:t> </a:t>
            </a:r>
            <a:r>
              <a:rPr lang="en-US" sz="1200" b="1" dirty="0">
                <a:latin typeface="+mn-lt"/>
                <a:cs typeface="+mn-cs"/>
              </a:rPr>
              <a:t>and in human liver microsomes genotyped for the UGT1A1*28 polymorphism</a:t>
            </a:r>
            <a:r>
              <a:rPr lang="sl-SI" sz="1200" b="1" dirty="0">
                <a:latin typeface="+mn-lt"/>
                <a:cs typeface="+mn-cs"/>
              </a:rPr>
              <a:t>. </a:t>
            </a:r>
            <a:r>
              <a:rPr lang="sl-SI" sz="1200" b="1" dirty="0">
                <a:latin typeface="+mn-lt"/>
                <a:cs typeface="+mn-cs"/>
              </a:rPr>
              <a:t> </a:t>
            </a:r>
            <a:r>
              <a:rPr lang="sl-SI" sz="1200" b="1" i="1" dirty="0">
                <a:latin typeface="+mn-lt"/>
                <a:cs typeface="+mn-cs"/>
              </a:rPr>
              <a:t>Drug Metab Dispos</a:t>
            </a:r>
            <a:r>
              <a:rPr lang="sl-SI" sz="1200" b="1" dirty="0">
                <a:latin typeface="+mn-lt"/>
                <a:cs typeface="+mn-cs"/>
              </a:rPr>
              <a:t>; 2011; 39 (12): 2347-2354.</a:t>
            </a:r>
          </a:p>
          <a:p>
            <a:pPr>
              <a:defRPr/>
            </a:pPr>
            <a:r>
              <a:rPr lang="sl-SI" sz="1200" dirty="0">
                <a:latin typeface="+mn-lt"/>
                <a:cs typeface="+mn-cs"/>
              </a:rPr>
              <a:t>Ref. 2: Trdan Lušin T.</a:t>
            </a:r>
            <a:r>
              <a:rPr lang="en-US" sz="1200" dirty="0">
                <a:latin typeface="+mn-lt"/>
                <a:cs typeface="+mn-cs"/>
              </a:rPr>
              <a:t>, </a:t>
            </a:r>
            <a:r>
              <a:rPr lang="sl-SI" sz="1200" dirty="0">
                <a:latin typeface="+mn-lt"/>
                <a:cs typeface="+mn-cs"/>
              </a:rPr>
              <a:t>Stieger B., Marc J., Mrhar A., Trontelj J., Zavratnik A., Ostanek B. </a:t>
            </a:r>
            <a:r>
              <a:rPr lang="en-US" sz="1200" dirty="0">
                <a:latin typeface="+mn-lt"/>
                <a:cs typeface="+mn-cs"/>
              </a:rPr>
              <a:t>Organic anion transporting polypeptides OATP1B1 and OATP1B3 and their genetic variants influence the pharmacokinetics and pharmacodynamics of raloxifene</a:t>
            </a:r>
            <a:r>
              <a:rPr lang="sl-SI" sz="1200" dirty="0">
                <a:latin typeface="+mn-lt"/>
                <a:cs typeface="+mn-cs"/>
              </a:rPr>
              <a:t>. </a:t>
            </a:r>
            <a:r>
              <a:rPr lang="sl-SI" sz="1200" i="1" dirty="0">
                <a:latin typeface="+mn-lt"/>
                <a:cs typeface="+mn-cs"/>
              </a:rPr>
              <a:t>J </a:t>
            </a:r>
            <a:r>
              <a:rPr lang="sl-SI" sz="1200" i="1" dirty="0" err="1">
                <a:latin typeface="+mn-lt"/>
                <a:cs typeface="+mn-cs"/>
              </a:rPr>
              <a:t>Transl</a:t>
            </a:r>
            <a:r>
              <a:rPr lang="sl-SI" sz="1200" i="1" dirty="0">
                <a:latin typeface="+mn-lt"/>
                <a:cs typeface="+mn-cs"/>
              </a:rPr>
              <a:t> Med</a:t>
            </a:r>
            <a:r>
              <a:rPr lang="sl-SI" sz="1200" dirty="0">
                <a:latin typeface="+mn-lt"/>
                <a:cs typeface="+mn-cs"/>
              </a:rPr>
              <a:t>; 2012; 10:76, 24 str.</a:t>
            </a:r>
          </a:p>
          <a:p>
            <a:pPr>
              <a:defRPr/>
            </a:pPr>
            <a:r>
              <a:rPr lang="sl-SI" sz="1200" dirty="0">
                <a:latin typeface="Georgia" pitchFamily="18" charset="0"/>
                <a:cs typeface="+mn-cs"/>
              </a:rPr>
              <a:t>Ref. 3: Trdan Lušin T.</a:t>
            </a:r>
            <a:r>
              <a:rPr lang="en-US" sz="1200" dirty="0">
                <a:latin typeface="Georgia" pitchFamily="18" charset="0"/>
                <a:cs typeface="+mn-cs"/>
              </a:rPr>
              <a:t>, </a:t>
            </a:r>
            <a:r>
              <a:rPr lang="sl-SI" sz="1200" dirty="0">
                <a:latin typeface="Georgia" pitchFamily="18" charset="0"/>
                <a:cs typeface="+mn-cs"/>
              </a:rPr>
              <a:t>Mrhar A., Stieger B.,  Kullak-Ublick G.A., Marc J., Ostanek B., Zavratnik A.,  Kristl A., Berginc K., Delić K., Trontelj J. Influence of hepatic and intestinal </a:t>
            </a:r>
            <a:r>
              <a:rPr lang="sl-SI" sz="1200" dirty="0" err="1">
                <a:latin typeface="Georgia" pitchFamily="18" charset="0"/>
                <a:cs typeface="+mn-cs"/>
              </a:rPr>
              <a:t>efflux</a:t>
            </a:r>
            <a:r>
              <a:rPr lang="sl-SI" sz="1200" dirty="0">
                <a:latin typeface="Georgia" pitchFamily="18" charset="0"/>
                <a:cs typeface="+mn-cs"/>
              </a:rPr>
              <a:t> </a:t>
            </a:r>
            <a:r>
              <a:rPr lang="sl-SI" sz="1200" dirty="0" err="1">
                <a:latin typeface="Georgia" pitchFamily="18" charset="0"/>
                <a:cs typeface="+mn-cs"/>
              </a:rPr>
              <a:t>transporters</a:t>
            </a:r>
            <a:r>
              <a:rPr lang="sl-SI" sz="1200" dirty="0">
                <a:latin typeface="Georgia" pitchFamily="18" charset="0"/>
                <a:cs typeface="+mn-cs"/>
              </a:rPr>
              <a:t> and their genetic variants on the pharmacokinetics and pharmacodynamics of raloxifene in osteoporosis treatment. </a:t>
            </a:r>
            <a:r>
              <a:rPr lang="sl-SI" sz="1200" i="1" dirty="0" err="1">
                <a:latin typeface="Georgia" pitchFamily="18" charset="0"/>
                <a:cs typeface="+mn-cs"/>
              </a:rPr>
              <a:t>Transl</a:t>
            </a:r>
            <a:r>
              <a:rPr lang="sl-SI" sz="1200" i="1" dirty="0">
                <a:latin typeface="Georgia" pitchFamily="18" charset="0"/>
                <a:cs typeface="+mn-cs"/>
              </a:rPr>
              <a:t> </a:t>
            </a:r>
            <a:r>
              <a:rPr lang="sl-SI" sz="1200" i="1" dirty="0">
                <a:latin typeface="Georgia" pitchFamily="18" charset="0"/>
                <a:cs typeface="+mn-cs"/>
              </a:rPr>
              <a:t>Res</a:t>
            </a:r>
            <a:r>
              <a:rPr lang="sl-SI" sz="1200" dirty="0">
                <a:latin typeface="Georgia" pitchFamily="18" charset="0"/>
                <a:cs typeface="+mn-cs"/>
              </a:rPr>
              <a:t>; 2012; 160 (4): 298-308.</a:t>
            </a:r>
            <a:endParaRPr lang="sl-SI" sz="1200" dirty="0">
              <a:latin typeface="+mn-lt"/>
              <a:cs typeface="+mn-cs"/>
            </a:endParaRPr>
          </a:p>
          <a:p>
            <a:pPr>
              <a:defRPr/>
            </a:pPr>
            <a:endParaRPr lang="sl-SI" sz="1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3463</TotalTime>
  <Words>769</Words>
  <Application>Microsoft Office PowerPoint</Application>
  <PresentationFormat>On-screen Show (4:3)</PresentationFormat>
  <Paragraphs>101</Paragraphs>
  <Slides>12</Slides>
  <Notes>3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Predloga načrta</vt:lpstr>
      </vt:variant>
      <vt:variant>
        <vt:i4>13</vt:i4>
      </vt:variant>
      <vt:variant>
        <vt:lpstr>Naslovi diapozitivov</vt:lpstr>
      </vt:variant>
      <vt:variant>
        <vt:i4>12</vt:i4>
      </vt:variant>
    </vt:vector>
  </HeadingPairs>
  <TitlesOfParts>
    <vt:vector size="31" baseType="lpstr">
      <vt:lpstr>Arial</vt:lpstr>
      <vt:lpstr>Georgia</vt:lpstr>
      <vt:lpstr>Wingdings 2</vt:lpstr>
      <vt:lpstr>Wingdings</vt:lpstr>
      <vt:lpstr>Calibri</vt:lpstr>
      <vt:lpstr>Times New Roman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TRANSLACIJSKA MEDICINA: RAZLAGA VARIABILNOSTI IN VIVO UČINKA ZDRAVILNE UČINKOVINE Z IN VITRO EKSPERIMENTI,  PRIMER RALOKSIFENA</vt:lpstr>
      <vt:lpstr>Raloksifen</vt:lpstr>
      <vt:lpstr>Raloksifen</vt:lpstr>
      <vt:lpstr>In vivo ocena vpliva polimorfizmov v genih za metabolne encime na farmakokinetiko in farmakodinamiko učinkovine</vt:lpstr>
      <vt:lpstr>Diapozitiv 5</vt:lpstr>
      <vt:lpstr>Diapozitiv 6</vt:lpstr>
      <vt:lpstr>Translacijska medicina</vt:lpstr>
      <vt:lpstr>Analitika raloksifena in njegovih metabolitov</vt:lpstr>
      <vt:lpstr>In vitro raziskave metabolnih encimov in prenašalnih proteinov</vt:lpstr>
      <vt:lpstr>In vitro ocena vpliva polimorfizmov v genih za metabolne encime</vt:lpstr>
      <vt:lpstr>In vivo ocena vpliva polimorfizmov v genih za metabolne encime na farmakokinetiko in farmakodinamiko učinkovine</vt:lpstr>
      <vt:lpstr>Razlaga vzrokov variabilnosti v farmakodinamiki Genotipiziranje da ali ne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TRANSLATIONAL MEDICINE:  HOW TO EXPLAIN VARIABILITY OF IN VIVO DRUG EFFECTS BY IN VITRO EXPERIMENTS,  A RALOXIFENE CASE</dc:title>
  <dc:creator>trdant</dc:creator>
  <cp:lastModifiedBy>Tina Glavič Novak</cp:lastModifiedBy>
  <cp:revision>222</cp:revision>
  <dcterms:created xsi:type="dcterms:W3CDTF">2011-09-06T08:01:06Z</dcterms:created>
  <dcterms:modified xsi:type="dcterms:W3CDTF">2013-03-20T12:02:26Z</dcterms:modified>
</cp:coreProperties>
</file>