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7" r:id="rId4"/>
    <p:sldId id="261" r:id="rId5"/>
    <p:sldId id="27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72" r:id="rId18"/>
    <p:sldId id="273" r:id="rId19"/>
    <p:sldId id="277" r:id="rId20"/>
    <p:sldId id="279" r:id="rId21"/>
    <p:sldId id="283" r:id="rId22"/>
    <p:sldId id="282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9579A-E2A3-446A-A183-11E7F4E56BD4}" type="datetimeFigureOut">
              <a:rPr lang="sl-SI" smtClean="0"/>
              <a:pPr/>
              <a:t>9.5.2013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480EA-8193-4E38-AD6B-5322D8D5A14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95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0EA-8193-4E38-AD6B-5322D8D5A140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16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10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21619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11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2772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12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16644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13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26823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14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20785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15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78234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16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491596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C048B-C025-4195-9B91-372A01174863}" type="slidenum">
              <a:rPr lang="sl-SI" smtClean="0"/>
              <a:pPr/>
              <a:t>17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896174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5013F-D2E7-4112-BFC5-309C0D0A4C76}" type="slidenum">
              <a:rPr lang="sl-SI" smtClean="0"/>
              <a:pPr/>
              <a:t>18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4978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58167-12BE-42FE-8B9B-6324E44C711B}" type="slidenum">
              <a:rPr lang="sl-SI" smtClean="0"/>
              <a:pPr/>
              <a:t>19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72047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0EA-8193-4E38-AD6B-5322D8D5A140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247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2FA36-ACE8-4858-97DD-61D279BB975D}" type="slidenum">
              <a:rPr lang="sl-SI" smtClean="0"/>
              <a:pPr/>
              <a:t>20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56012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F75BA-CEC6-42D7-9A05-27A9B37A3390}" type="slidenum">
              <a:rPr lang="sl-SI" smtClean="0"/>
              <a:pPr/>
              <a:t>21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600046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F6605-7D59-488E-8D8F-145E0F8AD16A}" type="slidenum">
              <a:rPr lang="sl-SI" smtClean="0"/>
              <a:pPr/>
              <a:t>22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62542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0EA-8193-4E38-AD6B-5322D8D5A140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041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948BB-6653-4BFA-A945-98AD06317614}" type="slidenum">
              <a:rPr lang="sl-SI" smtClean="0"/>
              <a:pPr/>
              <a:t>4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95523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5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9457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6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58821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7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85396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8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28139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15A20-E472-49B5-A575-61D50314D57F}" type="slidenum">
              <a:rPr lang="sl-SI" smtClean="0"/>
              <a:pPr/>
              <a:t>9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57611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56E6-6BDE-4055-BAF0-5C7F1F81670D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F72B-60FD-4AA0-B97B-BE1EA0295B85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45EC-B642-45FB-AB31-75A3D17BD711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73F3-0025-4825-BC86-806AABD55EF5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99BA-62CA-41A7-9590-843CEE84F6EF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5FC-730E-41CD-B64E-7327321704FD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0278-5C40-4BA8-9CEF-B7AB69E79A27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A8B2-FA47-46EB-9359-8891D01EE23E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D-8563-48B4-B275-FBA9F7B6467A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F5B-BD16-4199-8E85-1A435D573ACE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8D23-E2D7-4F54-945F-0A1BBE052500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487C8-177F-480A-B8A5-929189E8E92E}" type="datetime1">
              <a:rPr lang="sl-SI" smtClean="0"/>
              <a:pPr/>
              <a:t>9.5.2013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SAZU, 28. 3. 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6F71-CB8C-47A9-A370-628ABD7EF46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EAF_simulator_automatic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61048"/>
            <a:ext cx="9144000" cy="168604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180975" algn="l"/>
            <a:r>
              <a:rPr lang="sl-SI" sz="2800" b="1" dirty="0" smtClean="0"/>
              <a:t>Simulator za spremljanje in vodenje procesov v </a:t>
            </a:r>
            <a:br>
              <a:rPr lang="sl-SI" sz="2800" b="1" dirty="0" smtClean="0"/>
            </a:br>
            <a:r>
              <a:rPr lang="sl-SI" sz="2800" b="1" dirty="0" smtClean="0"/>
              <a:t>električni obločni peči</a:t>
            </a:r>
            <a:br>
              <a:rPr lang="sl-SI" sz="2800" b="1" dirty="0" smtClean="0"/>
            </a:br>
            <a:r>
              <a:rPr lang="sl-SI" sz="800" b="1" dirty="0"/>
              <a:t> 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1600" b="1" dirty="0" smtClean="0"/>
              <a:t>Vito Logar, LMSV &amp; LAMS, Fakulteta za elektrotehniko, Univerza v Ljubljani</a:t>
            </a:r>
            <a:endParaRPr lang="sl-SI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6309320"/>
            <a:ext cx="5796136" cy="338554"/>
          </a:xfrm>
          <a:prstGeom prst="rect">
            <a:avLst/>
          </a:prstGeom>
          <a:solidFill>
            <a:schemeClr val="bg1">
              <a:alpha val="60000"/>
            </a:schemeClr>
          </a:solidFill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latin typeface="+mj-lt"/>
              </a:rPr>
              <a:t>Slovenska akademija znanosti in umetnosti, Ljubljana, 28. 3. 2013</a:t>
            </a:r>
            <a:endParaRPr lang="sl-SI" sz="1600" b="1" dirty="0">
              <a:latin typeface="+mj-lt"/>
            </a:endParaRPr>
          </a:p>
        </p:txBody>
      </p:sp>
      <p:pic>
        <p:nvPicPr>
          <p:cNvPr id="8" name="Picture 7" descr="sazu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16632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vnos elementov C in O</a:t>
            </a:r>
            <a:r>
              <a:rPr lang="sl-SI" sz="1400" b="1" baseline="-25000" smtClean="0">
                <a:latin typeface="Calibri" panose="020F0502020204030204" pitchFamily="34" charset="0"/>
              </a:rPr>
              <a:t>2</a:t>
            </a:r>
            <a:r>
              <a:rPr lang="sl-SI" sz="1400" b="1" smtClean="0">
                <a:latin typeface="Calibri" panose="020F0502020204030204" pitchFamily="34" charset="0"/>
              </a:rPr>
              <a:t> → kemijske reakcije 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9974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vnos elementov C in O</a:t>
            </a:r>
            <a:r>
              <a:rPr lang="sl-SI" sz="1400" b="1" baseline="-25000" smtClean="0">
                <a:latin typeface="Calibri" panose="020F0502020204030204" pitchFamily="34" charset="0"/>
              </a:rPr>
              <a:t>2</a:t>
            </a:r>
            <a:r>
              <a:rPr lang="sl-SI" sz="1400" b="1" smtClean="0">
                <a:latin typeface="Calibri" panose="020F0502020204030204" pitchFamily="34" charset="0"/>
              </a:rPr>
              <a:t> → kemijske reakcije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oksidacija elementov v Fe → tvorjenje žindre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164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vnos elementov C in O</a:t>
            </a:r>
            <a:r>
              <a:rPr lang="sl-SI" sz="1400" b="1" baseline="-25000" smtClean="0">
                <a:latin typeface="Calibri" panose="020F0502020204030204" pitchFamily="34" charset="0"/>
              </a:rPr>
              <a:t>2</a:t>
            </a:r>
            <a:r>
              <a:rPr lang="sl-SI" sz="1400" b="1" smtClean="0">
                <a:latin typeface="Calibri" panose="020F0502020204030204" pitchFamily="34" charset="0"/>
              </a:rPr>
              <a:t> → kemijske reakcije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oksidacija elementov v Fe → tvorjenje žindre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dvig elektrod, odpiranje pokrova, vnos nove košare v talino → vrnitev na korak 2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1855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vnos elementov C in O</a:t>
            </a:r>
            <a:r>
              <a:rPr lang="sl-SI" sz="1400" b="1" baseline="-25000" smtClean="0">
                <a:latin typeface="Calibri" panose="020F0502020204030204" pitchFamily="34" charset="0"/>
              </a:rPr>
              <a:t>2</a:t>
            </a:r>
            <a:r>
              <a:rPr lang="sl-SI" sz="1400" b="1" smtClean="0">
                <a:latin typeface="Calibri" panose="020F0502020204030204" pitchFamily="34" charset="0"/>
              </a:rPr>
              <a:t> → kemijske reakcije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oksidacija elementov v Fe → tvorjenje žindre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dvig elektrod, odpiranje pokrova, vnos nove košare v talino → vrnitev na korak 2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vložek raztaljen → dvig elektrod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757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vnos elementov C in O</a:t>
            </a:r>
            <a:r>
              <a:rPr lang="sl-SI" sz="1400" b="1" baseline="-25000" smtClean="0">
                <a:latin typeface="Calibri" panose="020F0502020204030204" pitchFamily="34" charset="0"/>
              </a:rPr>
              <a:t>2</a:t>
            </a:r>
            <a:r>
              <a:rPr lang="sl-SI" sz="1400" b="1" smtClean="0">
                <a:latin typeface="Calibri" panose="020F0502020204030204" pitchFamily="34" charset="0"/>
              </a:rPr>
              <a:t> → kemijske reakcije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oksidacija elementov v Fe → tvorjenje žindre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dvig elektrod, odpiranje pokrova, vnos nove košare v talino → vrnitev na korak 2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vložek raztaljen → dvig elektrod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odlivanje žlindre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0209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vnos elementov C in O</a:t>
            </a:r>
            <a:r>
              <a:rPr lang="sl-SI" sz="1400" b="1" baseline="-25000" smtClean="0">
                <a:latin typeface="Calibri" panose="020F0502020204030204" pitchFamily="34" charset="0"/>
              </a:rPr>
              <a:t>2</a:t>
            </a:r>
            <a:r>
              <a:rPr lang="sl-SI" sz="1400" b="1" smtClean="0">
                <a:latin typeface="Calibri" panose="020F0502020204030204" pitchFamily="34" charset="0"/>
              </a:rPr>
              <a:t> → kemijske reakcije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oksidacija elementov v Fe → tvorjenje žindre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dvig elektrod, odpiranje pokrova, vnos nove košare v talino → vrnitev na korak 2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vložek raztaljen → dvig elektrod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odlivanje žlindre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odlivanje taline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60250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vnos elementov C in O</a:t>
            </a:r>
            <a:r>
              <a:rPr lang="sl-SI" sz="1400" b="1" baseline="-25000" smtClean="0">
                <a:latin typeface="Calibri" panose="020F0502020204030204" pitchFamily="34" charset="0"/>
              </a:rPr>
              <a:t>2</a:t>
            </a:r>
            <a:r>
              <a:rPr lang="sl-SI" sz="1400" b="1" smtClean="0">
                <a:latin typeface="Calibri" panose="020F0502020204030204" pitchFamily="34" charset="0"/>
              </a:rPr>
              <a:t> → kemijske reakcije 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oksidacija elementov v Fe → tvorjenje žindre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dvig elektrod, odpiranje pokrova, vnos nove košare v talino → vrnitev na korak 2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vložek raztaljen → dvig elektrod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odlivanje žlindre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odlivanje taline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preverjanje sestave jekla → sekundarna metalurgija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74288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67544" y="1202987"/>
            <a:ext cx="5328592" cy="51783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 smtClean="0"/>
              <a:t>problematika vodenja EOP:</a:t>
            </a:r>
          </a:p>
          <a:p>
            <a:pPr marL="276225" indent="-276225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 smtClean="0"/>
              <a:t>    - pomanjkanje meritev procesnih veličin (temperature, ...)</a:t>
            </a:r>
          </a:p>
          <a:p>
            <a:pPr marL="276225" indent="-276225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 smtClean="0"/>
              <a:t>    - izvajanje talilnega programa po občutku → neoptimalno (večja poraba energije in dodatkov, slabši izplen jekla, ...)</a:t>
            </a:r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endParaRPr lang="sl-SI" sz="900" b="1" dirty="0" smtClean="0"/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 smtClean="0"/>
              <a:t>izgradnja </a:t>
            </a:r>
            <a:r>
              <a:rPr lang="sl-SI" sz="1600" b="1" dirty="0"/>
              <a:t>celotnega modela EOP, ki vključuje: 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 smtClean="0"/>
              <a:t>    </a:t>
            </a:r>
            <a:r>
              <a:rPr lang="sl-SI" sz="1600" b="1" dirty="0"/>
              <a:t>- električne in hidravlične procese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 smtClean="0"/>
              <a:t>    - </a:t>
            </a:r>
            <a:r>
              <a:rPr lang="sl-SI" sz="1600" b="1" dirty="0"/>
              <a:t>masne procese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/>
              <a:t>    - toplotne procese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/>
              <a:t>    - kemične </a:t>
            </a:r>
            <a:r>
              <a:rPr lang="sl-SI" sz="1600" b="1" dirty="0" smtClean="0"/>
              <a:t>procese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900" b="1" dirty="0"/>
              <a:t> </a:t>
            </a:r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 smtClean="0"/>
              <a:t> </a:t>
            </a:r>
            <a:r>
              <a:rPr lang="sl-SI" sz="1600" b="1" dirty="0"/>
              <a:t>parametrizacija in </a:t>
            </a:r>
            <a:r>
              <a:rPr lang="sl-SI" sz="1600" b="1" dirty="0" smtClean="0"/>
              <a:t>vrednotenje </a:t>
            </a:r>
            <a:r>
              <a:rPr lang="sl-SI" sz="1600" b="1" dirty="0"/>
              <a:t>razvitih </a:t>
            </a:r>
            <a:r>
              <a:rPr lang="sl-SI" sz="1600" b="1" dirty="0" smtClean="0"/>
              <a:t>modelov</a:t>
            </a:r>
            <a:endParaRPr lang="sl-SI" sz="1600" b="1" dirty="0"/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sl-SI" sz="900" b="1" dirty="0"/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 smtClean="0"/>
              <a:t>uporaba modelov </a:t>
            </a:r>
            <a:r>
              <a:rPr lang="sl-SI" sz="1600" b="1" dirty="0"/>
              <a:t>za namene optimizacije procesa </a:t>
            </a:r>
            <a:r>
              <a:rPr lang="sl-SI" sz="1600" b="1" dirty="0" smtClean="0"/>
              <a:t>(</a:t>
            </a:r>
            <a:r>
              <a:rPr lang="sl-SI" sz="1600" b="1" dirty="0"/>
              <a:t>stroškovne / časovne / kvalitativne</a:t>
            </a:r>
            <a:r>
              <a:rPr lang="sl-SI" sz="1600" b="1" dirty="0" smtClean="0"/>
              <a:t>)</a:t>
            </a:r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sl-SI" sz="900" b="1" dirty="0"/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/>
              <a:t> vključitev razvitih modelov v okvir </a:t>
            </a:r>
            <a:r>
              <a:rPr lang="sl-SI" sz="1600" b="1" dirty="0">
                <a:solidFill>
                  <a:schemeClr val="accent6">
                    <a:lumMod val="50000"/>
                  </a:schemeClr>
                </a:solidFill>
              </a:rPr>
              <a:t>simulatorja </a:t>
            </a:r>
            <a:r>
              <a:rPr lang="sl-SI" sz="1600" b="1" dirty="0" smtClean="0">
                <a:solidFill>
                  <a:schemeClr val="accent6">
                    <a:lumMod val="50000"/>
                  </a:schemeClr>
                </a:solidFill>
              </a:rPr>
              <a:t>EOP</a:t>
            </a:r>
            <a:endParaRPr lang="sl-SI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486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Ideje in cilji modeliranja</a:t>
            </a:r>
            <a:endParaRPr lang="sl-SI" sz="2400" b="1" dirty="0">
              <a:latin typeface="+mj-lt"/>
            </a:endParaRPr>
          </a:p>
        </p:txBody>
      </p:sp>
    </p:spTree>
  </p:cSld>
  <p:clrMapOvr>
    <a:masterClrMapping/>
  </p:clrMapOvr>
  <p:transition spd="slow" advTm="1270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Modeliranje procesov EOP</a:t>
            </a:r>
            <a:endParaRPr lang="sl-SI" sz="2400" b="1" dirty="0"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1317679"/>
            <a:ext cx="4896544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/>
              <a:t>zmogljivost modelirane EOP: 85 </a:t>
            </a:r>
            <a:r>
              <a:rPr lang="sl-SI" sz="1600" b="1" dirty="0" smtClean="0"/>
              <a:t>ton, 80 MVA, cca. 400.000 ton/leto, cca. 175 GWh/leto</a:t>
            </a:r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sl-SI" sz="900" b="1" dirty="0"/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 smtClean="0"/>
              <a:t>matematično modeliranje </a:t>
            </a:r>
            <a:r>
              <a:rPr lang="sl-SI" sz="1600" b="1" dirty="0"/>
              <a:t>procesov v skladu </a:t>
            </a:r>
            <a:r>
              <a:rPr lang="sl-SI" sz="1600" b="1" dirty="0" smtClean="0"/>
              <a:t>s temeljnimi </a:t>
            </a:r>
            <a:r>
              <a:rPr lang="sl-SI" sz="1600" b="1" dirty="0"/>
              <a:t>fizikalnimi zakoni in </a:t>
            </a:r>
            <a:r>
              <a:rPr lang="sl-SI" sz="1600" b="1" dirty="0" smtClean="0"/>
              <a:t>empiričnimi dodatki</a:t>
            </a:r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sl-SI" sz="900" b="1" dirty="0"/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/>
              <a:t>parametrizacija modelov z uporabo </a:t>
            </a:r>
            <a:endParaRPr lang="sl-SI" sz="1600" b="1" dirty="0" smtClean="0"/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 smtClean="0"/>
              <a:t>    razpoložljivih </a:t>
            </a:r>
            <a:r>
              <a:rPr lang="sl-SI" sz="1600" b="1" dirty="0"/>
              <a:t>časovnih, začetnih in </a:t>
            </a:r>
            <a:endParaRPr lang="sl-SI" sz="1600" b="1" dirty="0" smtClean="0"/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600" b="1" dirty="0"/>
              <a:t> </a:t>
            </a:r>
            <a:r>
              <a:rPr lang="sl-SI" sz="1600" b="1" dirty="0" smtClean="0"/>
              <a:t>   končnih podatkov</a:t>
            </a:r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endParaRPr lang="sl-SI" sz="900" b="1" dirty="0" smtClean="0"/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endParaRPr lang="sl-SI" sz="900" b="1" dirty="0" smtClean="0"/>
          </a:p>
          <a:p>
            <a:pPr marL="176213" lvl="1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/>
              <a:t>~</a:t>
            </a:r>
            <a:r>
              <a:rPr lang="sl-SI" sz="1600" b="1" dirty="0" smtClean="0"/>
              <a:t> </a:t>
            </a:r>
            <a:r>
              <a:rPr lang="sl-SI" sz="1600" b="1" dirty="0"/>
              <a:t>60 glavnih diferencialnih </a:t>
            </a:r>
            <a:r>
              <a:rPr lang="sl-SI" sz="1600" b="1" dirty="0" smtClean="0"/>
              <a:t>enačb</a:t>
            </a:r>
            <a:endParaRPr lang="sl-SI" sz="900" b="1" dirty="0"/>
          </a:p>
          <a:p>
            <a:pPr marL="176213" lvl="1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 smtClean="0"/>
              <a:t>~ </a:t>
            </a:r>
            <a:r>
              <a:rPr lang="sl-SI" sz="1600" b="1" dirty="0"/>
              <a:t>100 procesnih veličin</a:t>
            </a:r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sl-SI" sz="1600" b="1" dirty="0"/>
          </a:p>
        </p:txBody>
      </p:sp>
      <p:pic>
        <p:nvPicPr>
          <p:cNvPr id="4" name="Picture 3" descr="shema_mode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4608512" cy="3448754"/>
          </a:xfrm>
          <a:prstGeom prst="rect">
            <a:avLst/>
          </a:prstGeom>
          <a:solidFill>
            <a:schemeClr val="bg1">
              <a:alpha val="79000"/>
            </a:schemeClr>
          </a:solidFill>
          <a:ln w="22225">
            <a:solidFill>
              <a:schemeClr val="bg1"/>
            </a:solidFill>
          </a:ln>
        </p:spPr>
      </p:pic>
    </p:spTree>
  </p:cSld>
  <p:clrMapOvr>
    <a:masterClrMapping/>
  </p:clrMapOvr>
  <p:transition advTm="1172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189" y="1340768"/>
            <a:ext cx="5328964" cy="19236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/>
              <a:t>zgrajen v okolju </a:t>
            </a: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XAMControl </a:t>
            </a:r>
            <a:r>
              <a:rPr lang="sl-SI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1400" b="1" dirty="0" smtClean="0"/>
              <a:t>(C#, MS-SQL </a:t>
            </a:r>
            <a:r>
              <a:rPr lang="sl-SI" sz="1400" b="1" dirty="0"/>
              <a:t>in objektno-orientirano programiranje)</a:t>
            </a:r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 smtClean="0"/>
              <a:t>uporabniku </a:t>
            </a:r>
            <a:r>
              <a:rPr lang="sl-SI" sz="1400" b="1" dirty="0"/>
              <a:t>prijazen </a:t>
            </a:r>
            <a:r>
              <a:rPr lang="sl-SI" sz="1400" b="1" dirty="0" smtClean="0"/>
              <a:t>vmesnik</a:t>
            </a:r>
            <a:endParaRPr lang="sl-SI" sz="1400" b="1" dirty="0"/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 smtClean="0"/>
              <a:t>grafične </a:t>
            </a:r>
            <a:r>
              <a:rPr lang="sl-SI" sz="1400" b="1" dirty="0"/>
              <a:t>in numerične </a:t>
            </a:r>
            <a:r>
              <a:rPr lang="sl-SI" sz="1400" b="1" dirty="0" smtClean="0"/>
              <a:t>predstavitve dogajanja in podatkov ter arhiviranje podatkov</a:t>
            </a:r>
            <a:endParaRPr lang="sl-SI" sz="1400" b="1" dirty="0"/>
          </a:p>
          <a:p>
            <a:pPr marL="180975" indent="-1809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/>
              <a:t>hitro in za realni proces neproblematično testiranje scenarijev taljenja </a:t>
            </a:r>
            <a:r>
              <a:rPr lang="sl-SI" sz="1400" b="1" dirty="0" smtClean="0"/>
              <a:t>(realnočasovna ali pospešena simulacija)</a:t>
            </a:r>
            <a:endParaRPr lang="sl-SI" sz="1400" b="1" dirty="0"/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41703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620688"/>
            <a:ext cx="201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/>
              <a:t>Simulator EOP</a:t>
            </a:r>
            <a:endParaRPr lang="sl-SI" sz="2400" b="1" dirty="0"/>
          </a:p>
        </p:txBody>
      </p:sp>
    </p:spTree>
  </p:cSld>
  <p:clrMapOvr>
    <a:masterClrMapping/>
  </p:clrMapOvr>
  <p:transition spd="slow" advTm="650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0861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Splošno o projektu</a:t>
            </a:r>
            <a:endParaRPr lang="sl-SI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54006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temeljni projekt ARRS (2009 - 2012): </a:t>
            </a:r>
            <a:r>
              <a:rPr lang="sl-SI" sz="1600" b="1" dirty="0" smtClean="0">
                <a:solidFill>
                  <a:schemeClr val="accent6">
                    <a:lumMod val="50000"/>
                  </a:schemeClr>
                </a:solidFill>
              </a:rPr>
              <a:t>J2 - 2310 Spremljanje in vodenje kvalitete taline jekla v električni obločni peči</a:t>
            </a:r>
          </a:p>
          <a:p>
            <a:pPr marL="180975" indent="-1809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nosilec projekta: prof. dr. Igor Škrjanc (FE, ULj)</a:t>
            </a:r>
          </a:p>
          <a:p>
            <a:pPr marL="180975" indent="-1809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sl-SI" sz="900" b="1" dirty="0" smtClean="0"/>
          </a:p>
          <a:p>
            <a:pPr marL="180975" indent="-1809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cilji projekta:</a:t>
            </a:r>
          </a:p>
          <a:p>
            <a:pPr marL="333375" indent="-3333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sl-SI" sz="1600" b="1" dirty="0" smtClean="0"/>
              <a:t>    - izgradnja matematičnih modelov in njihova prilagoditev procesu taljenja v EOP	</a:t>
            </a:r>
          </a:p>
          <a:p>
            <a:pPr marL="333375" indent="-3333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sl-SI" sz="1600" b="1" dirty="0" smtClean="0"/>
              <a:t>    -  izgradnja simulatorja EOP</a:t>
            </a:r>
          </a:p>
          <a:p>
            <a:pPr marL="333375" indent="-3333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sl-SI" sz="1600" b="1" dirty="0" smtClean="0"/>
              <a:t>    -  spremljanje in možnosti optimizacije procesa EOP</a:t>
            </a:r>
          </a:p>
          <a:p>
            <a:pPr marL="180975" indent="-1809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endParaRPr lang="sl-SI" sz="900" b="1" dirty="0" smtClean="0"/>
          </a:p>
          <a:p>
            <a:pPr marL="180975" indent="-180975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rezultati projekta:</a:t>
            </a:r>
          </a:p>
          <a:p>
            <a:pPr marL="333375" indent="-228600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sl-SI" sz="1600" b="1" dirty="0" smtClean="0"/>
              <a:t>  - izpolnjeni vsi zastavljeni cilji projekta</a:t>
            </a:r>
          </a:p>
          <a:p>
            <a:pPr marL="342900" indent="-342900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sl-SI" sz="1600" b="1" dirty="0" smtClean="0"/>
              <a:t>    - 5 znanstvenih člankov v SCI revijah, 1 članek v strokovni reviji, 3 konferenčni prispevki, </a:t>
            </a:r>
            <a:r>
              <a:rPr lang="sl-SI" sz="1600" b="1" dirty="0" smtClean="0">
                <a:solidFill>
                  <a:schemeClr val="accent6">
                    <a:lumMod val="50000"/>
                  </a:schemeClr>
                </a:solidFill>
              </a:rPr>
              <a:t>mednarodna patentna prijava</a:t>
            </a:r>
          </a:p>
          <a:p>
            <a:pPr marL="342900" indent="-342900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sl-SI" sz="1600" b="1" dirty="0" smtClean="0"/>
              <a:t>    -  pogovori o prenosu znanja v industrijo (Acroni – Jesenice; Inteco - Brück an der Mur, Avstrija; EVON Automation – Gleissdorf, Avstrija)</a:t>
            </a:r>
            <a:endParaRPr lang="sl-SI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20688"/>
            <a:ext cx="5435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/>
              <a:t>Funkcije simulatorja in možnosti uporabe</a:t>
            </a:r>
            <a:endParaRPr lang="sl-SI" sz="24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188" y="1340768"/>
            <a:ext cx="5472979" cy="5021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ts val="84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časovni izračun </a:t>
            </a:r>
            <a:r>
              <a:rPr lang="sl-SI" sz="1400" b="1" dirty="0">
                <a:solidFill>
                  <a:srgbClr val="000000"/>
                </a:solidFill>
              </a:rPr>
              <a:t>preko 100 </a:t>
            </a:r>
            <a:r>
              <a:rPr lang="sl-SI" sz="1400" b="1" dirty="0" smtClean="0">
                <a:solidFill>
                  <a:srgbClr val="000000"/>
                </a:solidFill>
              </a:rPr>
              <a:t>veličin </a:t>
            </a:r>
            <a:r>
              <a:rPr lang="sl-SI" sz="1400" b="1" dirty="0">
                <a:solidFill>
                  <a:srgbClr val="000000"/>
                </a:solidFill>
              </a:rPr>
              <a:t>pomembnih za proces </a:t>
            </a:r>
            <a:r>
              <a:rPr lang="sl-SI" sz="1400" b="1" dirty="0" smtClean="0">
                <a:solidFill>
                  <a:srgbClr val="000000"/>
                </a:solidFill>
              </a:rPr>
              <a:t>taljenja</a:t>
            </a:r>
            <a:endParaRPr lang="sl-SI" sz="900" b="1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84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>
                <a:solidFill>
                  <a:srgbClr val="000000"/>
                </a:solidFill>
              </a:rPr>
              <a:t>možnost </a:t>
            </a: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avtomatskega</a:t>
            </a:r>
            <a:r>
              <a:rPr lang="sl-SI" sz="1400" b="1" dirty="0">
                <a:solidFill>
                  <a:srgbClr val="000000"/>
                </a:solidFill>
              </a:rPr>
              <a:t> ali </a:t>
            </a: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ročnega</a:t>
            </a:r>
            <a:r>
              <a:rPr lang="sl-SI" sz="1400" b="1" dirty="0">
                <a:solidFill>
                  <a:srgbClr val="000000"/>
                </a:solidFill>
              </a:rPr>
              <a:t> </a:t>
            </a:r>
            <a:r>
              <a:rPr lang="sl-SI" sz="1400" b="1" dirty="0" smtClean="0">
                <a:solidFill>
                  <a:srgbClr val="000000"/>
                </a:solidFill>
              </a:rPr>
              <a:t>vodenja</a:t>
            </a:r>
            <a:endParaRPr lang="sl-SI" sz="900" b="1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84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 smtClean="0">
                <a:solidFill>
                  <a:schemeClr val="accent6">
                    <a:lumMod val="50000"/>
                  </a:schemeClr>
                </a:solidFill>
              </a:rPr>
              <a:t>arhiviranje</a:t>
            </a:r>
            <a:r>
              <a:rPr lang="sl-SI" sz="1400" b="1" dirty="0" smtClean="0">
                <a:solidFill>
                  <a:srgbClr val="000000"/>
                </a:solidFill>
              </a:rPr>
              <a:t> </a:t>
            </a:r>
            <a:r>
              <a:rPr lang="sl-SI" sz="1400" b="1" dirty="0">
                <a:solidFill>
                  <a:srgbClr val="000000"/>
                </a:solidFill>
              </a:rPr>
              <a:t>in </a:t>
            </a: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časovni prikaz </a:t>
            </a:r>
            <a:r>
              <a:rPr lang="sl-SI" sz="1400" b="1" dirty="0">
                <a:solidFill>
                  <a:srgbClr val="000000"/>
                </a:solidFill>
              </a:rPr>
              <a:t>vseh simuliranih veličin in možnost primerjave z realnimi </a:t>
            </a:r>
            <a:r>
              <a:rPr lang="sl-SI" sz="1400" b="1" dirty="0" smtClean="0">
                <a:solidFill>
                  <a:srgbClr val="000000"/>
                </a:solidFill>
              </a:rPr>
              <a:t>podatki</a:t>
            </a:r>
            <a:endParaRPr lang="sl-SI" sz="900" b="1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84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grafični prikaz </a:t>
            </a:r>
            <a:r>
              <a:rPr lang="sl-SI" sz="1400" b="1" dirty="0">
                <a:solidFill>
                  <a:srgbClr val="000000"/>
                </a:solidFill>
              </a:rPr>
              <a:t>delovanja EOP (</a:t>
            </a:r>
            <a:r>
              <a:rPr lang="sl-SI" sz="1400" b="1" dirty="0" smtClean="0">
                <a:solidFill>
                  <a:srgbClr val="000000"/>
                </a:solidFill>
              </a:rPr>
              <a:t>taljenje, </a:t>
            </a:r>
            <a:r>
              <a:rPr lang="sl-SI" sz="1400" b="1" dirty="0">
                <a:solidFill>
                  <a:srgbClr val="000000"/>
                </a:solidFill>
              </a:rPr>
              <a:t>premikanje elektrod</a:t>
            </a:r>
            <a:r>
              <a:rPr lang="sl-SI" sz="1400" b="1" dirty="0" smtClean="0">
                <a:solidFill>
                  <a:srgbClr val="000000"/>
                </a:solidFill>
              </a:rPr>
              <a:t>, ...)</a:t>
            </a:r>
            <a:endParaRPr lang="sl-SI" sz="900" b="1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84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sl-SI" sz="1400" b="1" dirty="0">
              <a:solidFill>
                <a:srgbClr val="000000"/>
              </a:solidFill>
            </a:endParaRPr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 smtClean="0"/>
              <a:t>testiranje </a:t>
            </a:r>
            <a:r>
              <a:rPr lang="sl-SI" sz="1400" b="1" dirty="0"/>
              <a:t>različnih scenarijev </a:t>
            </a:r>
            <a:r>
              <a:rPr lang="sl-SI" sz="1400" b="1" dirty="0" smtClean="0"/>
              <a:t>taljenja </a:t>
            </a:r>
            <a:r>
              <a:rPr lang="sl-SI" sz="1400" b="1" dirty="0"/>
              <a:t>→ </a:t>
            </a:r>
            <a:r>
              <a:rPr lang="sl-SI" sz="1400" b="1" dirty="0" smtClean="0"/>
              <a:t>izboljšave talilnih programov</a:t>
            </a:r>
            <a:endParaRPr lang="sl-SI" sz="1400" b="1" dirty="0"/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 smtClean="0"/>
              <a:t>izračun </a:t>
            </a:r>
            <a:r>
              <a:rPr lang="sl-SI" sz="1400" b="1" dirty="0"/>
              <a:t>procesnih vrednosti, ki na samem procesu niso merljive (softsensing), vendar so pomembne za vodenje procesa </a:t>
            </a:r>
            <a:r>
              <a:rPr lang="sl-SI" sz="1400" b="1" dirty="0" smtClean="0"/>
              <a:t>(kvaliteta </a:t>
            </a:r>
            <a:r>
              <a:rPr lang="sl-SI" sz="1400" b="1" dirty="0"/>
              <a:t>končnega produkta</a:t>
            </a:r>
            <a:r>
              <a:rPr lang="sl-SI" sz="1400" b="1" dirty="0" smtClean="0"/>
              <a:t>, poraba energije, izplen jekla, </a:t>
            </a:r>
            <a:r>
              <a:rPr lang="sl-SI" sz="1400" b="1" dirty="0"/>
              <a:t>itd.):</a:t>
            </a:r>
          </a:p>
          <a:p>
            <a:pPr marL="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400" b="1" dirty="0"/>
              <a:t>- višina žlindre</a:t>
            </a:r>
          </a:p>
          <a:p>
            <a:pPr marL="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400" b="1" dirty="0"/>
              <a:t>- </a:t>
            </a: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temperatura taline</a:t>
            </a:r>
          </a:p>
          <a:p>
            <a:pPr marL="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sl-SI" sz="1400" b="1" dirty="0" smtClean="0"/>
              <a:t>- izpostavljenost </a:t>
            </a:r>
            <a:r>
              <a:rPr lang="sl-SI" sz="1400" b="1" dirty="0"/>
              <a:t>panelov in vpliv sevanja </a:t>
            </a:r>
            <a:r>
              <a:rPr lang="sl-SI" sz="1400" b="1" dirty="0" smtClean="0"/>
              <a:t>oblokov</a:t>
            </a:r>
            <a:endParaRPr lang="sl-SI" sz="1400" b="1" dirty="0"/>
          </a:p>
          <a:p>
            <a:pPr marL="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defRPr/>
            </a:pPr>
            <a:endParaRPr lang="sl-SI" sz="1400" b="1" dirty="0" smtClean="0"/>
          </a:p>
          <a:p>
            <a:pPr marL="176213" indent="-176213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400" b="1" dirty="0">
                <a:solidFill>
                  <a:schemeClr val="accent6">
                    <a:lumMod val="50000"/>
                  </a:schemeClr>
                </a:solidFill>
              </a:rPr>
              <a:t>OPTIMIZACIJA</a:t>
            </a:r>
            <a:r>
              <a:rPr lang="sl-SI" sz="1400" b="1" dirty="0">
                <a:solidFill>
                  <a:srgbClr val="000000"/>
                </a:solidFill>
              </a:rPr>
              <a:t> procesa taljenja glede na ocenjene vrednosti procesnih veličin → optimalno sledenje talilnim programom</a:t>
            </a:r>
          </a:p>
          <a:p>
            <a:pPr marL="285750" indent="-28575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sl-SI" sz="1400" b="1" dirty="0"/>
          </a:p>
        </p:txBody>
      </p:sp>
    </p:spTree>
  </p:cSld>
  <p:clrMapOvr>
    <a:masterClrMapping/>
  </p:clrMapOvr>
  <p:transition spd="slow" advTm="7227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240" y="1268760"/>
            <a:ext cx="79502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620688"/>
            <a:ext cx="349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/>
              <a:t>Simulator EOP - delovanje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882089857"/>
      </p:ext>
    </p:extLst>
  </p:cSld>
  <p:clrMapOvr>
    <a:masterClrMapping/>
  </p:clrMapOvr>
  <p:transition spd="slow" advTm="862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5985" y="3132257"/>
            <a:ext cx="3612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3200" b="1" dirty="0" smtClean="0"/>
              <a:t>Hvala za pozornost !</a:t>
            </a:r>
            <a:endParaRPr lang="sl-SI" sz="3200" b="1" dirty="0"/>
          </a:p>
        </p:txBody>
      </p:sp>
    </p:spTree>
  </p:cSld>
  <p:clrMapOvr>
    <a:masterClrMapping/>
  </p:clrMapOvr>
  <p:transition spd="slow" advTm="678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24744"/>
            <a:ext cx="532859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kaj je električna obločna peč?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postopek taljenja jekla v električni obločni peči (EOP)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ideje in cilji modeliranja 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rezultati modeliranja</a:t>
            </a:r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endParaRPr lang="sl-SI" sz="900" b="1" dirty="0" smtClean="0"/>
          </a:p>
          <a:p>
            <a:pPr marL="180975" indent="-180975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sl-SI" sz="1600" b="1" dirty="0" smtClean="0"/>
              <a:t>simulator EOP</a:t>
            </a:r>
          </a:p>
          <a:p>
            <a:endParaRPr lang="sl-SI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0861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Potek predavanja</a:t>
            </a:r>
            <a:endParaRPr lang="sl-SI" sz="2400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115616" y="3123666"/>
            <a:ext cx="4637678" cy="27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47864" y="1124744"/>
            <a:ext cx="53285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/>
              <a:t>električna peč za reciklažo odpadnega jekla</a:t>
            </a:r>
          </a:p>
          <a:p>
            <a:pPr marL="176213" indent="-176213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/>
              <a:t>taljenje s pomočjo električnih oblokov, ki gorijo med </a:t>
            </a:r>
            <a:r>
              <a:rPr lang="sl-SI" sz="1600" b="1" dirty="0" smtClean="0"/>
              <a:t>grafitnimi elektrodami </a:t>
            </a:r>
            <a:r>
              <a:rPr lang="sl-SI" sz="1600" b="1" dirty="0"/>
              <a:t>in jeklom</a:t>
            </a:r>
          </a:p>
          <a:p>
            <a:pPr marL="176213" indent="-176213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/>
              <a:t>izkoriščanje visokih temperatur oblokov za taljenje jekla </a:t>
            </a:r>
            <a:r>
              <a:rPr lang="sl-SI" sz="1600" b="1" dirty="0" smtClean="0"/>
              <a:t>(približno 4000 - 6000 K na površini obloka)</a:t>
            </a:r>
          </a:p>
          <a:p>
            <a:pPr marL="176213" indent="-176213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sl-SI" sz="1600" b="1" dirty="0" smtClean="0"/>
              <a:t>velika poraba električne energije (približno 500 kWh/tono)</a:t>
            </a:r>
            <a:endParaRPr lang="sl-SI" sz="1600" b="1" dirty="0"/>
          </a:p>
          <a:p>
            <a:pPr marL="176213" indent="-176213">
              <a:spcBef>
                <a:spcPct val="50000"/>
              </a:spcBef>
              <a:buClr>
                <a:schemeClr val="accent6"/>
              </a:buClr>
              <a:defRPr/>
            </a:pPr>
            <a:r>
              <a:rPr lang="sl-SI" sz="1600" b="1" dirty="0"/>
              <a:t>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Kaj je električna obločna peč?</a:t>
            </a:r>
            <a:endParaRPr lang="sl-SI" sz="2400" b="1" dirty="0">
              <a:latin typeface="+mj-lt"/>
            </a:endParaRPr>
          </a:p>
        </p:txBody>
      </p:sp>
    </p:spTree>
  </p:cSld>
  <p:clrMapOvr>
    <a:masterClrMapping/>
  </p:clrMapOvr>
  <p:transition advTm="8163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</a:t>
            </a:r>
            <a:r>
              <a:rPr lang="sl-SI" sz="1400" b="1" baseline="-25000" smtClean="0"/>
              <a:t> </a:t>
            </a:r>
            <a:r>
              <a:rPr lang="sl-SI" sz="1400" b="1" smtClean="0"/>
              <a:t>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</a:t>
            </a:r>
            <a:r>
              <a:rPr lang="sl-SI" sz="1400" b="1" baseline="-25000" smtClean="0"/>
              <a:t> </a:t>
            </a:r>
            <a:r>
              <a:rPr lang="sl-SI" sz="1400" b="1" smtClean="0"/>
              <a:t>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7090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</a:t>
            </a:r>
            <a:r>
              <a:rPr lang="sl-SI" sz="1400" b="1" baseline="-25000" smtClean="0"/>
              <a:t> </a:t>
            </a:r>
            <a:r>
              <a:rPr lang="sl-SI" sz="1400" b="1" smtClean="0"/>
              <a:t>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5618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</a:t>
            </a:r>
            <a:r>
              <a:rPr lang="sl-SI" sz="1400" b="1" baseline="-25000" smtClean="0"/>
              <a:t> </a:t>
            </a:r>
            <a:r>
              <a:rPr lang="sl-SI" sz="1400" b="1" smtClean="0"/>
              <a:t>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10888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 descr=" 7"/>
          <p:cNvSpPr txBox="1">
            <a:spLocks noChangeArrowheads="1"/>
          </p:cNvSpPr>
          <p:nvPr/>
        </p:nvSpPr>
        <p:spPr bwMode="auto">
          <a:xfrm>
            <a:off x="3923928" y="126876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zalaganje peči z odpadnim jeklom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zapiranje pokrova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spust elektrod v kratek stik → vzpostavitev oblokov</a:t>
            </a:r>
          </a:p>
          <a:p>
            <a:pPr marL="342900" lvl="0" indent="-342900">
              <a:spcBef>
                <a:spcPct val="50000"/>
              </a:spcBef>
              <a:buFontTx/>
              <a:buAutoNum type="arabicPeriod"/>
            </a:pPr>
            <a:r>
              <a:rPr lang="sl-SI" sz="1400" b="1" smtClean="0">
                <a:latin typeface="Calibri" panose="020F0502020204030204" pitchFamily="34" charset="0"/>
              </a:rPr>
              <a:t>taljenje (sledenje talilnemu programu → spreminjanje napetosti, vnos dodatkov, itd.) </a:t>
            </a:r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</a:t>
            </a:r>
            <a:r>
              <a:rPr lang="sl-SI" sz="1400" b="1" baseline="-25000" smtClean="0"/>
              <a:t> </a:t>
            </a:r>
            <a:r>
              <a:rPr lang="sl-SI" sz="1400" b="1" smtClean="0"/>
              <a:t>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   </a:t>
            </a:r>
            <a:br>
              <a:rPr lang="sl-SI" sz="1400" b="1" smtClean="0"/>
            </a:br>
            <a:r>
              <a:rPr lang="sl-SI" sz="1400" b="1" smtClean="0"/>
              <a:t>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</a:t>
            </a:r>
            <a:endParaRPr lang="sl-SI" sz="1400" b="1" dirty="0" smtClean="0"/>
          </a:p>
          <a:p>
            <a:pPr marL="342900" indent="-342900">
              <a:spcBef>
                <a:spcPct val="50000"/>
              </a:spcBef>
              <a:buFontTx/>
              <a:buChar char=" "/>
            </a:pPr>
            <a:r>
              <a:rPr lang="sl-SI" sz="1400" b="1" smtClean="0"/>
              <a:t>                                                  </a:t>
            </a:r>
            <a:endParaRPr lang="sl-SI" sz="1400" b="1" dirty="0"/>
          </a:p>
        </p:txBody>
      </p:sp>
      <p:sp>
        <p:nvSpPr>
          <p:cNvPr id="8" name="TextBox 7" descr=" 8"/>
          <p:cNvSpPr txBox="1"/>
          <p:nvPr/>
        </p:nvSpPr>
        <p:spPr>
          <a:xfrm>
            <a:off x="3779912" y="50861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j-lt"/>
              </a:rPr>
              <a:t>Postopek taljenja v EOP</a:t>
            </a:r>
            <a:endParaRPr lang="sl-SI" sz="2400" b="1" dirty="0">
              <a:latin typeface="+mj-lt"/>
            </a:endParaRPr>
          </a:p>
        </p:txBody>
      </p:sp>
      <p:pic>
        <p:nvPicPr>
          <p:cNvPr id="6" name="Picture 5" descr="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060000"/>
            <a:ext cx="368680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5043"/>
      </p:ext>
    </p:extLst>
  </p:cSld>
  <p:clrMapOvr>
    <a:masterClrMapping/>
  </p:clrMapOvr>
  <p:transition advTm="18954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1029</Words>
  <Application>Microsoft Office PowerPoint</Application>
  <PresentationFormat>On-screen Show (4:3)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Simulator za spremljanje in vodenje procesov v  električni obločni peči   Vito Logar, LMSV &amp; LAMS, Fakulteta za elektrotehniko, Univerza v Ljubljani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Simulator za spremljanje in vodenje procesov v električni obločni peči Vito Logar, LMSV &amp; LAMS, Fakulteta za elektrotehniko, Univerza v Ljubljani</dc:title>
  <dc:creator>Vito</dc:creator>
  <cp:lastModifiedBy>ana</cp:lastModifiedBy>
  <cp:revision>104</cp:revision>
  <dcterms:created xsi:type="dcterms:W3CDTF">2013-03-25T09:57:39Z</dcterms:created>
  <dcterms:modified xsi:type="dcterms:W3CDTF">2013-05-09T07:53:06Z</dcterms:modified>
</cp:coreProperties>
</file>