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9"/>
  </p:notesMasterIdLst>
  <p:handoutMasterIdLst>
    <p:handoutMasterId r:id="rId40"/>
  </p:handoutMasterIdLst>
  <p:sldIdLst>
    <p:sldId id="590" r:id="rId2"/>
    <p:sldId id="622" r:id="rId3"/>
    <p:sldId id="633" r:id="rId4"/>
    <p:sldId id="634" r:id="rId5"/>
    <p:sldId id="635" r:id="rId6"/>
    <p:sldId id="636" r:id="rId7"/>
    <p:sldId id="528" r:id="rId8"/>
    <p:sldId id="503" r:id="rId9"/>
    <p:sldId id="624" r:id="rId10"/>
    <p:sldId id="600" r:id="rId11"/>
    <p:sldId id="625" r:id="rId12"/>
    <p:sldId id="626" r:id="rId13"/>
    <p:sldId id="627" r:id="rId14"/>
    <p:sldId id="628" r:id="rId15"/>
    <p:sldId id="629" r:id="rId16"/>
    <p:sldId id="630" r:id="rId17"/>
    <p:sldId id="631" r:id="rId18"/>
    <p:sldId id="617" r:id="rId19"/>
    <p:sldId id="618" r:id="rId20"/>
    <p:sldId id="619" r:id="rId21"/>
    <p:sldId id="638" r:id="rId22"/>
    <p:sldId id="639" r:id="rId23"/>
    <p:sldId id="640" r:id="rId24"/>
    <p:sldId id="641" r:id="rId25"/>
    <p:sldId id="642" r:id="rId26"/>
    <p:sldId id="643" r:id="rId27"/>
    <p:sldId id="644" r:id="rId28"/>
    <p:sldId id="645" r:id="rId29"/>
    <p:sldId id="646" r:id="rId30"/>
    <p:sldId id="592" r:id="rId31"/>
    <p:sldId id="648" r:id="rId32"/>
    <p:sldId id="649" r:id="rId33"/>
    <p:sldId id="650" r:id="rId34"/>
    <p:sldId id="651" r:id="rId35"/>
    <p:sldId id="652" r:id="rId36"/>
    <p:sldId id="653" r:id="rId37"/>
    <p:sldId id="654" r:id="rId38"/>
  </p:sldIdLst>
  <p:sldSz cx="9144000" cy="6858000" type="screen4x3"/>
  <p:notesSz cx="9874250" cy="6797675"/>
  <p:custDataLst>
    <p:tags r:id="rId4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CC5A36"/>
    <a:srgbClr val="CC3300"/>
    <a:srgbClr val="CC9B00"/>
    <a:srgbClr val="32684C"/>
    <a:srgbClr val="1B3929"/>
    <a:srgbClr val="3C805B"/>
    <a:srgbClr val="328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9498" autoAdjust="0"/>
    <p:restoredTop sz="93174" autoAdjust="0"/>
  </p:normalViewPr>
  <p:slideViewPr>
    <p:cSldViewPr snapToGrid="0">
      <p:cViewPr varScale="1">
        <p:scale>
          <a:sx n="61" d="100"/>
          <a:sy n="61" d="100"/>
        </p:scale>
        <p:origin x="54" y="378"/>
      </p:cViewPr>
      <p:guideLst>
        <p:guide orient="horz"/>
        <p:guide pos="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-3492" y="-102"/>
      </p:cViewPr>
      <p:guideLst>
        <p:guide orient="horz" pos="2141"/>
        <p:guide pos="311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3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2763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2783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2763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5A5B485-CAD2-4928-8EBA-AE23AC818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06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3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2763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6913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3228975"/>
            <a:ext cx="789940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2783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2763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2962306-EDA0-4418-8C2B-7569607FA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924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E2B311-D4B9-42A8-8FA0-22C7DE3AA42D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4293293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sl-SI">
              <a:solidFill>
                <a:schemeClr val="tx2"/>
              </a:solidFill>
              <a:latin typeface="Glass Gauge" pitchFamily="2" charset="0"/>
              <a:cs typeface="+mn-cs"/>
            </a:endParaRPr>
          </a:p>
        </p:txBody>
      </p:sp>
      <p:pic>
        <p:nvPicPr>
          <p:cNvPr id="5" name="Picture 7" descr="vico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152400"/>
            <a:ext cx="10239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l-SI"/>
              <a:t>Kliknite, če želite urediti slog podnaslova matrice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1D759-514D-4CF2-889A-2AA0339B3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152400"/>
            <a:ext cx="18859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55054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7E22E-4FFB-4ADB-9A8B-740BB8E76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E6EA3-1AEE-4564-AD6C-A47C9FA2F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012FB-3168-4DA7-98F2-79B220231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84250"/>
            <a:ext cx="3648075" cy="541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24325" y="984250"/>
            <a:ext cx="3648075" cy="541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33D9C-BB32-4A7D-B6A3-A0C632798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FEB3-8616-4098-9CE8-A0A5D8A9E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352BD-417D-4118-8792-BBF0E4EF4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A9615-B8E9-4869-BA76-4C0B4D95B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A9F87-62CE-4868-86B9-25364D01B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0482C-CE26-446A-B37B-FB9A82C22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sl-SI">
              <a:solidFill>
                <a:schemeClr val="tx2"/>
              </a:solidFill>
              <a:latin typeface="Glass Gauge" pitchFamily="2" charset="0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41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84250"/>
            <a:ext cx="7448550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9925" y="6613525"/>
            <a:ext cx="109696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597650"/>
            <a:ext cx="10429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E74E20-C155-47A2-A7E8-9AB3E24D7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>
            <a:off x="0" y="762000"/>
            <a:ext cx="7772400" cy="0"/>
          </a:xfrm>
          <a:prstGeom prst="line">
            <a:avLst/>
          </a:prstGeom>
          <a:noFill/>
          <a:ln w="19050">
            <a:solidFill>
              <a:srgbClr val="000000">
                <a:alpha val="89999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l-SI">
              <a:cs typeface="+mn-cs"/>
            </a:endParaRPr>
          </a:p>
        </p:txBody>
      </p:sp>
      <p:pic>
        <p:nvPicPr>
          <p:cNvPr id="1032" name="Picture 10" descr="vicos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924800" y="228600"/>
            <a:ext cx="10239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8025" y="1128713"/>
            <a:ext cx="7772400" cy="2222500"/>
          </a:xfrm>
        </p:spPr>
        <p:txBody>
          <a:bodyPr/>
          <a:lstStyle/>
          <a:p>
            <a:pPr eaLnBrk="1" hangingPunct="1"/>
            <a:r>
              <a:rPr lang="en-US" b="0" smtClean="0"/>
              <a:t>Sistem za interaktivno učenje </a:t>
            </a:r>
            <a:r>
              <a:rPr lang="sl-SI" b="0" smtClean="0"/>
              <a:t/>
            </a:r>
            <a:br>
              <a:rPr lang="sl-SI" b="0" smtClean="0"/>
            </a:br>
            <a:r>
              <a:rPr lang="en-US" b="0" smtClean="0"/>
              <a:t>v dialogu s človekom</a:t>
            </a:r>
            <a:r>
              <a:rPr lang="en-US" sz="700" b="0" smtClean="0"/>
              <a:t/>
            </a:r>
            <a:br>
              <a:rPr lang="en-US" sz="700" b="0" smtClean="0"/>
            </a:br>
            <a:r>
              <a:rPr lang="en-US" sz="700" b="0" smtClean="0"/>
              <a:t/>
            </a:r>
            <a:br>
              <a:rPr lang="en-US" sz="700" b="0" smtClean="0"/>
            </a:br>
            <a:r>
              <a:rPr lang="en-US" sz="700" b="0" smtClean="0"/>
              <a:t/>
            </a:r>
            <a:br>
              <a:rPr lang="en-US" sz="700" b="0" smtClean="0"/>
            </a:br>
            <a:r>
              <a:rPr lang="en-US" sz="700" b="0" smtClean="0"/>
              <a:t/>
            </a:r>
            <a:br>
              <a:rPr lang="en-US" sz="700" b="0" smtClean="0"/>
            </a:br>
            <a:endParaRPr lang="en-US" sz="700" b="0" smtClean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9613" y="6019800"/>
            <a:ext cx="7620000" cy="381000"/>
          </a:xfrm>
        </p:spPr>
        <p:txBody>
          <a:bodyPr/>
          <a:lstStyle/>
          <a:p>
            <a:pPr algn="l" eaLnBrk="1" hangingPunct="1"/>
            <a:r>
              <a:rPr lang="sl-SI" sz="1600" smtClean="0"/>
              <a:t>Ljubljana</a:t>
            </a:r>
            <a:r>
              <a:rPr lang="en-US" sz="1600" smtClean="0"/>
              <a:t>, </a:t>
            </a:r>
            <a:r>
              <a:rPr lang="sl-SI" sz="1600" smtClean="0"/>
              <a:t>28</a:t>
            </a:r>
            <a:r>
              <a:rPr lang="en-US" sz="1600" smtClean="0"/>
              <a:t> </a:t>
            </a:r>
            <a:r>
              <a:rPr lang="sl-SI" sz="1600" smtClean="0"/>
              <a:t>Marec</a:t>
            </a:r>
            <a:r>
              <a:rPr lang="en-US" sz="1600" smtClean="0"/>
              <a:t> 201</a:t>
            </a:r>
            <a:r>
              <a:rPr lang="sl-SI" sz="1600" smtClean="0"/>
              <a:t>3</a:t>
            </a:r>
            <a:endParaRPr lang="en-US" sz="1600" smtClean="0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704850" y="3073400"/>
            <a:ext cx="76200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000" dirty="0">
                <a:latin typeface="Verdana" pitchFamily="34" charset="0"/>
                <a:cs typeface="+mn-cs"/>
              </a:rPr>
              <a:t>Danijel Skočaj</a:t>
            </a:r>
            <a:endParaRPr lang="en-US" sz="800" dirty="0">
              <a:latin typeface="Verdana" pitchFamily="34" charset="0"/>
              <a:cs typeface="+mn-cs"/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endParaRPr lang="sl-SI" sz="800" dirty="0">
              <a:latin typeface="Verdana" pitchFamily="34" charset="0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sl-SI" sz="1600" dirty="0">
                <a:latin typeface="+mn-lt"/>
                <a:cs typeface="+mn-cs"/>
              </a:rPr>
              <a:t>Univerza v Ljubljani</a:t>
            </a:r>
            <a:br>
              <a:rPr lang="sl-SI" sz="1600" dirty="0">
                <a:latin typeface="+mn-lt"/>
                <a:cs typeface="+mn-cs"/>
              </a:rPr>
            </a:br>
            <a:r>
              <a:rPr lang="sl-SI" sz="1600" dirty="0">
                <a:latin typeface="+mn-lt"/>
                <a:cs typeface="+mn-cs"/>
              </a:rPr>
              <a:t>Fakulteta za računalništvo in informatiko</a:t>
            </a:r>
          </a:p>
          <a:p>
            <a:pPr>
              <a:spcBef>
                <a:spcPct val="20000"/>
              </a:spcBef>
              <a:defRPr/>
            </a:pPr>
            <a:endParaRPr lang="sl-SI" dirty="0">
              <a:latin typeface="+mn-lt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sl-SI" sz="1600" dirty="0">
                <a:latin typeface="+mn-lt"/>
                <a:cs typeface="+mn-cs"/>
              </a:rPr>
              <a:t>Raziskovalni program: </a:t>
            </a:r>
            <a:br>
              <a:rPr lang="sl-SI" sz="1600" dirty="0">
                <a:latin typeface="+mn-lt"/>
                <a:cs typeface="+mn-cs"/>
              </a:rPr>
            </a:br>
            <a:r>
              <a:rPr lang="sl-SI" sz="1600" dirty="0">
                <a:latin typeface="+mn-lt"/>
                <a:cs typeface="+mn-cs"/>
              </a:rPr>
              <a:t>Računalniški vid P2-0214</a:t>
            </a:r>
          </a:p>
          <a:p>
            <a:pPr>
              <a:spcBef>
                <a:spcPct val="20000"/>
              </a:spcBef>
              <a:defRPr/>
            </a:pPr>
            <a:endParaRPr lang="sl-SI" sz="400" dirty="0">
              <a:latin typeface="+mn-lt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sl-SI" sz="1600" dirty="0">
                <a:latin typeface="+mn-lt"/>
                <a:cs typeface="+mn-cs"/>
              </a:rPr>
              <a:t>EU projekt 7OP ICT–215181–</a:t>
            </a:r>
            <a:r>
              <a:rPr lang="sl-SI" sz="1600" dirty="0" err="1">
                <a:latin typeface="+mn-lt"/>
                <a:cs typeface="+mn-cs"/>
              </a:rPr>
              <a:t>CogX</a:t>
            </a:r>
            <a:endParaRPr lang="en-US" sz="1600" dirty="0">
              <a:latin typeface="+mn-lt"/>
              <a:cs typeface="+mn-cs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0150" y="3400425"/>
            <a:ext cx="4138613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Obnašanje sistema</a:t>
            </a:r>
            <a:endParaRPr lang="en-US" smtClean="0"/>
          </a:p>
        </p:txBody>
      </p:sp>
      <p:sp>
        <p:nvSpPr>
          <p:cNvPr id="21506" name="Ograda vsebine 2"/>
          <p:cNvSpPr>
            <a:spLocks noGrp="1"/>
          </p:cNvSpPr>
          <p:nvPr>
            <p:ph idx="1"/>
          </p:nvPr>
        </p:nvSpPr>
        <p:spPr>
          <a:xfrm>
            <a:off x="669925" y="938213"/>
            <a:ext cx="7900988" cy="5275262"/>
          </a:xfrm>
        </p:spPr>
        <p:txBody>
          <a:bodyPr/>
          <a:lstStyle/>
          <a:p>
            <a:pPr eaLnBrk="1" hangingPunct="1"/>
            <a:r>
              <a:rPr lang="sl-SI" smtClean="0"/>
              <a:t>Glavni mehanizmi obnašanja</a:t>
            </a:r>
            <a:endParaRPr lang="en-US" smtClean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541463" y="1539875"/>
          <a:ext cx="6975475" cy="4419600"/>
        </p:xfrm>
        <a:graphic>
          <a:graphicData uri="http://schemas.openxmlformats.org/drawingml/2006/table">
            <a:tbl>
              <a:tblPr/>
              <a:tblGrid>
                <a:gridCol w="2420937"/>
                <a:gridCol w="4554538"/>
              </a:tblGrid>
              <a:tr h="1263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Interakcija</a:t>
                      </a:r>
                      <a:b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s človekom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Odgovarjanje na zahteve </a:t>
                      </a:r>
                      <a:b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opolnoma</a:t>
                      </a: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usmerjano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učenje</a:t>
                      </a: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</a:tr>
              <a:tr h="1892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Ekstraspekcija</a:t>
                      </a: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opazovanje okolice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Pozornost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Avtonomno učenje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Umeščeno učenje z asistenco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Raziskovanje prizora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3"/>
                    </a:solidFill>
                  </a:tcPr>
                </a:tc>
              </a:tr>
              <a:tr h="1263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Introspekcija</a:t>
                      </a:r>
                      <a:b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samoopazovanje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Neumeščeno</a:t>
                      </a: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 učenje z asistenco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</a:tr>
            </a:tbl>
          </a:graphicData>
        </a:graphic>
      </p:graphicFrame>
      <p:sp>
        <p:nvSpPr>
          <p:cNvPr id="21521" name="Enakokraki trikotnik 5"/>
          <p:cNvSpPr>
            <a:spLocks noChangeArrowheads="1"/>
          </p:cNvSpPr>
          <p:nvPr/>
        </p:nvSpPr>
        <p:spPr bwMode="auto">
          <a:xfrm flipV="1">
            <a:off x="528638" y="1552575"/>
            <a:ext cx="836612" cy="4095750"/>
          </a:xfrm>
          <a:prstGeom prst="triangle">
            <a:avLst>
              <a:gd name="adj" fmla="val 99472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pPr algn="ctr">
              <a:tabLst>
                <a:tab pos="749300" algn="l"/>
              </a:tabLst>
            </a:pPr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 rot="16200000">
            <a:off x="442913" y="2408238"/>
            <a:ext cx="1306512" cy="373062"/>
          </a:xfrm>
          <a:prstGeom prst="rect">
            <a:avLst/>
          </a:prstGeom>
          <a:noFill/>
        </p:spPr>
        <p:txBody>
          <a:bodyPr wrap="none" lIns="64291" tIns="32146" rIns="64291" bIns="32146">
            <a:spAutoFit/>
          </a:bodyPr>
          <a:lstStyle/>
          <a:p>
            <a:pPr algn="ctr">
              <a:defRPr/>
            </a:pPr>
            <a:r>
              <a:rPr lang="sl-SI" sz="2000" dirty="0">
                <a:solidFill>
                  <a:schemeClr val="dk1"/>
                </a:solidFill>
                <a:latin typeface="+mn-lt"/>
                <a:cs typeface="+mn-cs"/>
                <a:sym typeface="Gill Sans" pitchFamily="-108" charset="0"/>
              </a:rPr>
              <a:t>Prioriteta</a:t>
            </a:r>
            <a:endParaRPr lang="en-US" sz="2000" dirty="0">
              <a:solidFill>
                <a:schemeClr val="dk1"/>
              </a:solidFill>
              <a:latin typeface="+mn-lt"/>
              <a:cs typeface="+mn-cs"/>
              <a:sym typeface="Gill Sans" pitchFamily="-10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Obnašanje sistema</a:t>
            </a:r>
            <a:endParaRPr lang="en-US" smtClean="0"/>
          </a:p>
        </p:txBody>
      </p:sp>
      <p:sp>
        <p:nvSpPr>
          <p:cNvPr id="22530" name="Ograda vsebine 2"/>
          <p:cNvSpPr>
            <a:spLocks noGrp="1"/>
          </p:cNvSpPr>
          <p:nvPr>
            <p:ph idx="1"/>
          </p:nvPr>
        </p:nvSpPr>
        <p:spPr>
          <a:xfrm>
            <a:off x="669925" y="938213"/>
            <a:ext cx="7900988" cy="5275262"/>
          </a:xfrm>
        </p:spPr>
        <p:txBody>
          <a:bodyPr/>
          <a:lstStyle/>
          <a:p>
            <a:pPr eaLnBrk="1" hangingPunct="1"/>
            <a:r>
              <a:rPr lang="sl-SI" smtClean="0"/>
              <a:t>Glavni mehanizmi obnašanja</a:t>
            </a:r>
            <a:endParaRPr lang="en-US" smtClean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541463" y="1539875"/>
          <a:ext cx="6975475" cy="4419600"/>
        </p:xfrm>
        <a:graphic>
          <a:graphicData uri="http://schemas.openxmlformats.org/drawingml/2006/table">
            <a:tbl>
              <a:tblPr/>
              <a:tblGrid>
                <a:gridCol w="2420937"/>
                <a:gridCol w="4554538"/>
              </a:tblGrid>
              <a:tr h="1263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Interakcija</a:t>
                      </a:r>
                      <a:b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s človekom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Odgovarjanje na zahteve </a:t>
                      </a: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opolnoma</a:t>
                      </a: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usmerjano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učenje</a:t>
                      </a: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</a:tr>
              <a:tr h="1892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Ekstraspekcija</a:t>
                      </a: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opazovanje okolice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Pozornost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Avtonomno učenje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Umeščeno učenje z asistenco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Raziskovanje prizora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3"/>
                    </a:solidFill>
                  </a:tcPr>
                </a:tc>
              </a:tr>
              <a:tr h="1263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Introspekcija</a:t>
                      </a:r>
                      <a:b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samoopazovanje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Neumeščeno</a:t>
                      </a: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 učenje z asistenco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</a:tr>
            </a:tbl>
          </a:graphicData>
        </a:graphic>
      </p:graphicFrame>
      <p:sp>
        <p:nvSpPr>
          <p:cNvPr id="22545" name="Enakokraki trikotnik 5"/>
          <p:cNvSpPr>
            <a:spLocks noChangeArrowheads="1"/>
          </p:cNvSpPr>
          <p:nvPr/>
        </p:nvSpPr>
        <p:spPr bwMode="auto">
          <a:xfrm flipV="1">
            <a:off x="528638" y="1552575"/>
            <a:ext cx="836612" cy="4095750"/>
          </a:xfrm>
          <a:prstGeom prst="triangle">
            <a:avLst>
              <a:gd name="adj" fmla="val 99472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pPr algn="ctr">
              <a:tabLst>
                <a:tab pos="749300" algn="l"/>
              </a:tabLst>
            </a:pPr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 rot="16200000">
            <a:off x="442913" y="2408238"/>
            <a:ext cx="1306512" cy="373062"/>
          </a:xfrm>
          <a:prstGeom prst="rect">
            <a:avLst/>
          </a:prstGeom>
          <a:noFill/>
        </p:spPr>
        <p:txBody>
          <a:bodyPr wrap="none" lIns="64291" tIns="32146" rIns="64291" bIns="32146">
            <a:spAutoFit/>
          </a:bodyPr>
          <a:lstStyle/>
          <a:p>
            <a:pPr algn="ctr">
              <a:defRPr/>
            </a:pPr>
            <a:r>
              <a:rPr lang="sl-SI" sz="2000" dirty="0">
                <a:solidFill>
                  <a:schemeClr val="dk1"/>
                </a:solidFill>
                <a:latin typeface="+mn-lt"/>
                <a:cs typeface="+mn-cs"/>
                <a:sym typeface="Gill Sans" pitchFamily="-108" charset="0"/>
              </a:rPr>
              <a:t>Prioriteta</a:t>
            </a:r>
            <a:endParaRPr lang="en-US" sz="2000" dirty="0">
              <a:solidFill>
                <a:schemeClr val="dk1"/>
              </a:solidFill>
              <a:latin typeface="+mn-lt"/>
              <a:cs typeface="+mn-cs"/>
              <a:sym typeface="Gill Sans" pitchFamily="-108" charset="0"/>
            </a:endParaRPr>
          </a:p>
        </p:txBody>
      </p:sp>
      <p:sp>
        <p:nvSpPr>
          <p:cNvPr id="8" name="Oblaček 2 1"/>
          <p:cNvSpPr>
            <a:spLocks/>
          </p:cNvSpPr>
          <p:nvPr/>
        </p:nvSpPr>
        <p:spPr bwMode="auto">
          <a:xfrm>
            <a:off x="1414463" y="2493963"/>
            <a:ext cx="4148137" cy="1117600"/>
          </a:xfrm>
          <a:prstGeom prst="borderCallout2">
            <a:avLst>
              <a:gd name="adj1" fmla="val 1398"/>
              <a:gd name="adj2" fmla="val 49417"/>
              <a:gd name="adj3" fmla="val -22467"/>
              <a:gd name="adj4" fmla="val 52617"/>
              <a:gd name="adj5" fmla="val -36787"/>
              <a:gd name="adj6" fmla="val 6203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algn="ctr">
            <a:solidFill>
              <a:srgbClr val="000066"/>
            </a:solidFill>
            <a:round/>
            <a:headEnd/>
            <a:tailEnd/>
          </a:ln>
          <a:effectLst>
            <a:outerShdw blurRad="50800" dist="38100" dir="8100000" sx="110000" sy="110000" algn="tr" rotWithShape="0">
              <a:prstClr val="black">
                <a:alpha val="50000"/>
              </a:prstClr>
            </a:outerShdw>
          </a:effectLst>
        </p:spPr>
        <p:txBody>
          <a:bodyPr lIns="64291" tIns="32146" rIns="64291" bIns="32146"/>
          <a:lstStyle/>
          <a:p>
            <a:pPr>
              <a:tabLst>
                <a:tab pos="750067" algn="l"/>
              </a:tabLst>
              <a:defRPr/>
            </a:pPr>
            <a:endParaRPr lang="sl-SI" sz="700" dirty="0">
              <a:solidFill>
                <a:srgbClr val="000066"/>
              </a:solidFill>
              <a:latin typeface="+mn-lt"/>
              <a:cs typeface="+mn-cs"/>
            </a:endParaRPr>
          </a:p>
          <a:p>
            <a:pPr>
              <a:tabLst>
                <a:tab pos="750067" algn="l"/>
              </a:tabLst>
              <a:defRPr/>
            </a:pPr>
            <a:r>
              <a:rPr lang="sl-SI" sz="1600" dirty="0">
                <a:solidFill>
                  <a:srgbClr val="000066"/>
                </a:solidFill>
                <a:latin typeface="+mn-lt"/>
                <a:cs typeface="+mn-cs"/>
              </a:rPr>
              <a:t>H: </a:t>
            </a:r>
            <a:r>
              <a:rPr lang="sl-SI" sz="1600" dirty="0" err="1">
                <a:solidFill>
                  <a:srgbClr val="000066"/>
                </a:solidFill>
                <a:latin typeface="+mn-lt"/>
                <a:cs typeface="+mn-cs"/>
              </a:rPr>
              <a:t>Look</a:t>
            </a:r>
            <a:r>
              <a:rPr lang="sl-SI" sz="1600" dirty="0">
                <a:solidFill>
                  <a:srgbClr val="000066"/>
                </a:solidFill>
                <a:latin typeface="+mn-lt"/>
                <a:cs typeface="+mn-cs"/>
              </a:rPr>
              <a:t> </a:t>
            </a:r>
            <a:r>
              <a:rPr lang="sl-SI" sz="1600" dirty="0" err="1">
                <a:solidFill>
                  <a:srgbClr val="000066"/>
                </a:solidFill>
                <a:latin typeface="+mn-lt"/>
                <a:cs typeface="+mn-cs"/>
              </a:rPr>
              <a:t>left</a:t>
            </a:r>
            <a:r>
              <a:rPr lang="sl-SI" sz="1600" dirty="0">
                <a:solidFill>
                  <a:srgbClr val="000066"/>
                </a:solidFill>
                <a:latin typeface="+mn-lt"/>
                <a:cs typeface="+mn-cs"/>
              </a:rPr>
              <a:t>.</a:t>
            </a:r>
            <a:endParaRPr lang="en-US" sz="1600" dirty="0">
              <a:solidFill>
                <a:srgbClr val="000066"/>
              </a:solidFill>
              <a:latin typeface="+mn-lt"/>
              <a:cs typeface="+mn-cs"/>
            </a:endParaRPr>
          </a:p>
          <a:p>
            <a:pPr>
              <a:tabLst>
                <a:tab pos="750067" algn="l"/>
              </a:tabLst>
              <a:defRPr/>
            </a:pPr>
            <a:endParaRPr lang="sl-SI" sz="800" dirty="0">
              <a:solidFill>
                <a:srgbClr val="000066"/>
              </a:solidFill>
              <a:latin typeface="+mn-lt"/>
              <a:cs typeface="+mn-cs"/>
            </a:endParaRPr>
          </a:p>
          <a:p>
            <a:pPr>
              <a:tabLst>
                <a:tab pos="750067" algn="l"/>
              </a:tabLst>
              <a:defRPr/>
            </a:pPr>
            <a:r>
              <a:rPr lang="sl-SI" sz="1600" dirty="0">
                <a:solidFill>
                  <a:srgbClr val="000066"/>
                </a:solidFill>
                <a:latin typeface="+mn-lt"/>
                <a:cs typeface="+mn-cs"/>
              </a:rPr>
              <a:t>H: </a:t>
            </a:r>
            <a:r>
              <a:rPr lang="sl-SI" sz="1600" dirty="0" err="1">
                <a:solidFill>
                  <a:srgbClr val="000066"/>
                </a:solidFill>
                <a:latin typeface="+mn-lt"/>
                <a:cs typeface="+mn-cs"/>
              </a:rPr>
              <a:t>What</a:t>
            </a:r>
            <a:r>
              <a:rPr lang="sl-SI" sz="1600" dirty="0">
                <a:solidFill>
                  <a:srgbClr val="000066"/>
                </a:solidFill>
                <a:latin typeface="+mn-lt"/>
                <a:cs typeface="+mn-cs"/>
              </a:rPr>
              <a:t> </a:t>
            </a:r>
            <a:r>
              <a:rPr lang="sl-SI" sz="1600" dirty="0" err="1">
                <a:solidFill>
                  <a:srgbClr val="000066"/>
                </a:solidFill>
                <a:latin typeface="+mn-lt"/>
                <a:cs typeface="+mn-cs"/>
              </a:rPr>
              <a:t>colour</a:t>
            </a:r>
            <a:r>
              <a:rPr lang="sl-SI" sz="1600" dirty="0">
                <a:solidFill>
                  <a:srgbClr val="000066"/>
                </a:solidFill>
                <a:latin typeface="+mn-lt"/>
                <a:cs typeface="+mn-cs"/>
              </a:rPr>
              <a:t> is </a:t>
            </a:r>
            <a:r>
              <a:rPr lang="sl-SI" sz="1600" dirty="0" err="1">
                <a:solidFill>
                  <a:srgbClr val="000066"/>
                </a:solidFill>
                <a:latin typeface="+mn-lt"/>
                <a:cs typeface="+mn-cs"/>
              </a:rPr>
              <a:t>this</a:t>
            </a:r>
            <a:r>
              <a:rPr lang="sl-SI" sz="1600" dirty="0">
                <a:solidFill>
                  <a:srgbClr val="000066"/>
                </a:solidFill>
                <a:latin typeface="+mn-lt"/>
                <a:cs typeface="+mn-cs"/>
              </a:rPr>
              <a:t> </a:t>
            </a:r>
            <a:r>
              <a:rPr lang="sl-SI" sz="1600" dirty="0" err="1">
                <a:solidFill>
                  <a:srgbClr val="000066"/>
                </a:solidFill>
                <a:latin typeface="+mn-lt"/>
                <a:cs typeface="+mn-cs"/>
              </a:rPr>
              <a:t>object</a:t>
            </a:r>
            <a:r>
              <a:rPr lang="sl-SI" sz="1600" dirty="0">
                <a:solidFill>
                  <a:srgbClr val="000066"/>
                </a:solidFill>
                <a:latin typeface="+mn-lt"/>
                <a:cs typeface="+mn-cs"/>
              </a:rPr>
              <a:t>?</a:t>
            </a:r>
          </a:p>
          <a:p>
            <a:pPr>
              <a:tabLst>
                <a:tab pos="750067" algn="l"/>
              </a:tabLst>
              <a:defRPr/>
            </a:pPr>
            <a:r>
              <a:rPr lang="sl-SI" sz="1600" dirty="0">
                <a:solidFill>
                  <a:srgbClr val="000066"/>
                </a:solidFill>
                <a:latin typeface="+mn-lt"/>
                <a:cs typeface="+mn-cs"/>
              </a:rPr>
              <a:t>R: It is red./Do </a:t>
            </a:r>
            <a:r>
              <a:rPr lang="sl-SI" sz="1600" dirty="0" err="1">
                <a:solidFill>
                  <a:srgbClr val="000066"/>
                </a:solidFill>
                <a:latin typeface="+mn-lt"/>
                <a:cs typeface="+mn-cs"/>
              </a:rPr>
              <a:t>you</a:t>
            </a:r>
            <a:r>
              <a:rPr lang="sl-SI" sz="1600" dirty="0">
                <a:solidFill>
                  <a:srgbClr val="000066"/>
                </a:solidFill>
                <a:latin typeface="+mn-lt"/>
                <a:cs typeface="+mn-cs"/>
              </a:rPr>
              <a:t> </a:t>
            </a:r>
            <a:r>
              <a:rPr lang="sl-SI" sz="1600" dirty="0" err="1">
                <a:solidFill>
                  <a:srgbClr val="000066"/>
                </a:solidFill>
                <a:latin typeface="+mn-lt"/>
                <a:cs typeface="+mn-cs"/>
              </a:rPr>
              <a:t>mean</a:t>
            </a:r>
            <a:r>
              <a:rPr lang="sl-SI" sz="1600" dirty="0">
                <a:solidFill>
                  <a:srgbClr val="000066"/>
                </a:solidFill>
                <a:latin typeface="+mn-lt"/>
                <a:cs typeface="+mn-cs"/>
              </a:rPr>
              <a:t> </a:t>
            </a:r>
            <a:r>
              <a:rPr lang="sl-SI" sz="1600" dirty="0" err="1">
                <a:solidFill>
                  <a:srgbClr val="000066"/>
                </a:solidFill>
                <a:latin typeface="+mn-lt"/>
                <a:cs typeface="+mn-cs"/>
              </a:rPr>
              <a:t>this</a:t>
            </a:r>
            <a:r>
              <a:rPr lang="sl-SI" sz="1600" dirty="0">
                <a:solidFill>
                  <a:srgbClr val="000066"/>
                </a:solidFill>
                <a:latin typeface="+mn-lt"/>
                <a:cs typeface="+mn-cs"/>
              </a:rPr>
              <a:t> one?</a:t>
            </a:r>
          </a:p>
          <a:p>
            <a:pPr>
              <a:tabLst>
                <a:tab pos="750067" algn="l"/>
              </a:tabLst>
              <a:defRPr/>
            </a:pPr>
            <a:endParaRPr lang="sl-SI" sz="1600" dirty="0">
              <a:solidFill>
                <a:srgbClr val="000066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Obnašanje sistema</a:t>
            </a:r>
            <a:endParaRPr lang="en-US" smtClean="0"/>
          </a:p>
        </p:txBody>
      </p:sp>
      <p:sp>
        <p:nvSpPr>
          <p:cNvPr id="23554" name="Ograda vsebine 2"/>
          <p:cNvSpPr>
            <a:spLocks noGrp="1"/>
          </p:cNvSpPr>
          <p:nvPr>
            <p:ph idx="1"/>
          </p:nvPr>
        </p:nvSpPr>
        <p:spPr>
          <a:xfrm>
            <a:off x="669925" y="938213"/>
            <a:ext cx="7900988" cy="5275262"/>
          </a:xfrm>
        </p:spPr>
        <p:txBody>
          <a:bodyPr/>
          <a:lstStyle/>
          <a:p>
            <a:pPr eaLnBrk="1" hangingPunct="1"/>
            <a:r>
              <a:rPr lang="sl-SI" smtClean="0"/>
              <a:t>Glavni mehanizmi obnašanja</a:t>
            </a:r>
            <a:endParaRPr lang="en-US" smtClean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541463" y="1539875"/>
          <a:ext cx="6975475" cy="4419600"/>
        </p:xfrm>
        <a:graphic>
          <a:graphicData uri="http://schemas.openxmlformats.org/drawingml/2006/table">
            <a:tbl>
              <a:tblPr/>
              <a:tblGrid>
                <a:gridCol w="2420937"/>
                <a:gridCol w="4554538"/>
              </a:tblGrid>
              <a:tr h="1263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Interakcija</a:t>
                      </a:r>
                      <a:b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s človekom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Odgovarjanje na zahteve </a:t>
                      </a:r>
                      <a:b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opolnoma</a:t>
                      </a: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usmerjano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učenje</a:t>
                      </a: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</a:tr>
              <a:tr h="1892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Ekstraspekcija</a:t>
                      </a: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opazovanje okolice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Pozornost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Avtonomno učenje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Umeščeno učenje z asistenco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Raziskovanje prizora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3"/>
                    </a:solidFill>
                  </a:tcPr>
                </a:tc>
              </a:tr>
              <a:tr h="1263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Introspekcija</a:t>
                      </a:r>
                      <a:b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samoopazovanje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Neumeščeno</a:t>
                      </a: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 učenje z asistenco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</a:tr>
            </a:tbl>
          </a:graphicData>
        </a:graphic>
      </p:graphicFrame>
      <p:sp>
        <p:nvSpPr>
          <p:cNvPr id="23569" name="Enakokraki trikotnik 5"/>
          <p:cNvSpPr>
            <a:spLocks noChangeArrowheads="1"/>
          </p:cNvSpPr>
          <p:nvPr/>
        </p:nvSpPr>
        <p:spPr bwMode="auto">
          <a:xfrm flipV="1">
            <a:off x="528638" y="1552575"/>
            <a:ext cx="836612" cy="4095750"/>
          </a:xfrm>
          <a:prstGeom prst="triangle">
            <a:avLst>
              <a:gd name="adj" fmla="val 99472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pPr algn="ctr">
              <a:tabLst>
                <a:tab pos="749300" algn="l"/>
              </a:tabLst>
            </a:pPr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 rot="16200000">
            <a:off x="442913" y="2408238"/>
            <a:ext cx="1306512" cy="373062"/>
          </a:xfrm>
          <a:prstGeom prst="rect">
            <a:avLst/>
          </a:prstGeom>
          <a:noFill/>
        </p:spPr>
        <p:txBody>
          <a:bodyPr wrap="none" lIns="64291" tIns="32146" rIns="64291" bIns="32146">
            <a:spAutoFit/>
          </a:bodyPr>
          <a:lstStyle/>
          <a:p>
            <a:pPr algn="ctr">
              <a:defRPr/>
            </a:pPr>
            <a:r>
              <a:rPr lang="sl-SI" sz="2000" dirty="0">
                <a:solidFill>
                  <a:schemeClr val="dk1"/>
                </a:solidFill>
                <a:latin typeface="+mn-lt"/>
                <a:cs typeface="+mn-cs"/>
                <a:sym typeface="Gill Sans" pitchFamily="-108" charset="0"/>
              </a:rPr>
              <a:t>Prioriteta</a:t>
            </a:r>
            <a:endParaRPr lang="en-US" sz="2000" dirty="0">
              <a:solidFill>
                <a:schemeClr val="dk1"/>
              </a:solidFill>
              <a:latin typeface="+mn-lt"/>
              <a:cs typeface="+mn-cs"/>
              <a:sym typeface="Gill Sans" pitchFamily="-108" charset="0"/>
            </a:endParaRPr>
          </a:p>
        </p:txBody>
      </p:sp>
      <p:sp>
        <p:nvSpPr>
          <p:cNvPr id="9" name="Oblaček 2 1"/>
          <p:cNvSpPr>
            <a:spLocks/>
          </p:cNvSpPr>
          <p:nvPr/>
        </p:nvSpPr>
        <p:spPr bwMode="auto">
          <a:xfrm>
            <a:off x="1414463" y="2616200"/>
            <a:ext cx="4148137" cy="1263650"/>
          </a:xfrm>
          <a:prstGeom prst="borderCallout2">
            <a:avLst>
              <a:gd name="adj1" fmla="val 1398"/>
              <a:gd name="adj2" fmla="val 49417"/>
              <a:gd name="adj3" fmla="val -16280"/>
              <a:gd name="adj4" fmla="val 53824"/>
              <a:gd name="adj5" fmla="val -21231"/>
              <a:gd name="adj6" fmla="val 6182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algn="ctr">
            <a:solidFill>
              <a:srgbClr val="000066"/>
            </a:solidFill>
            <a:round/>
            <a:headEnd/>
            <a:tailEnd/>
          </a:ln>
          <a:effectLst>
            <a:outerShdw blurRad="50800" dist="38100" dir="8100000" sx="110000" sy="110000" algn="tr" rotWithShape="0">
              <a:prstClr val="black">
                <a:alpha val="50000"/>
              </a:prstClr>
            </a:outerShdw>
          </a:effectLst>
        </p:spPr>
        <p:txBody>
          <a:bodyPr lIns="64291" tIns="32146" rIns="64291" bIns="32146"/>
          <a:lstStyle/>
          <a:p>
            <a:pPr>
              <a:tabLst>
                <a:tab pos="750067" algn="l"/>
              </a:tabLst>
              <a:defRPr/>
            </a:pPr>
            <a:endParaRPr lang="sl-SI" sz="700" dirty="0">
              <a:solidFill>
                <a:srgbClr val="000066"/>
              </a:solidFill>
              <a:latin typeface="+mn-lt"/>
              <a:cs typeface="+mn-cs"/>
            </a:endParaRPr>
          </a:p>
          <a:p>
            <a:pPr>
              <a:tabLst>
                <a:tab pos="750067" algn="l"/>
              </a:tabLst>
              <a:defRPr/>
            </a:pPr>
            <a:r>
              <a:rPr lang="sl-SI" sz="1600" dirty="0">
                <a:solidFill>
                  <a:srgbClr val="000066"/>
                </a:solidFill>
                <a:latin typeface="+mn-lt"/>
                <a:cs typeface="+mn-cs"/>
              </a:rPr>
              <a:t>H: </a:t>
            </a:r>
            <a:r>
              <a:rPr lang="sl-SI" sz="1600" dirty="0" err="1">
                <a:solidFill>
                  <a:srgbClr val="000066"/>
                </a:solidFill>
                <a:latin typeface="+mn-lt"/>
                <a:cs typeface="+mn-cs"/>
              </a:rPr>
              <a:t>The</a:t>
            </a:r>
            <a:r>
              <a:rPr lang="sl-SI" sz="1600" dirty="0">
                <a:solidFill>
                  <a:srgbClr val="000066"/>
                </a:solidFill>
                <a:latin typeface="+mn-lt"/>
                <a:cs typeface="+mn-cs"/>
              </a:rPr>
              <a:t> </a:t>
            </a:r>
            <a:r>
              <a:rPr lang="sl-SI" sz="1600" dirty="0" err="1">
                <a:solidFill>
                  <a:srgbClr val="000066"/>
                </a:solidFill>
                <a:latin typeface="+mn-lt"/>
                <a:cs typeface="+mn-cs"/>
              </a:rPr>
              <a:t>coke</a:t>
            </a:r>
            <a:r>
              <a:rPr lang="sl-SI" sz="1600" dirty="0">
                <a:solidFill>
                  <a:srgbClr val="000066"/>
                </a:solidFill>
                <a:latin typeface="+mn-lt"/>
                <a:cs typeface="+mn-cs"/>
              </a:rPr>
              <a:t> </a:t>
            </a:r>
            <a:r>
              <a:rPr lang="sl-SI" sz="1600" dirty="0" err="1">
                <a:solidFill>
                  <a:srgbClr val="000066"/>
                </a:solidFill>
                <a:latin typeface="+mn-lt"/>
                <a:cs typeface="+mn-cs"/>
              </a:rPr>
              <a:t>can</a:t>
            </a:r>
            <a:r>
              <a:rPr lang="sl-SI" sz="1600" dirty="0">
                <a:solidFill>
                  <a:srgbClr val="000066"/>
                </a:solidFill>
                <a:latin typeface="+mn-lt"/>
                <a:cs typeface="+mn-cs"/>
              </a:rPr>
              <a:t> is red.</a:t>
            </a:r>
          </a:p>
          <a:p>
            <a:pPr>
              <a:tabLst>
                <a:tab pos="750067" algn="l"/>
              </a:tabLst>
              <a:defRPr/>
            </a:pPr>
            <a:r>
              <a:rPr lang="sl-SI" sz="1600" dirty="0">
                <a:solidFill>
                  <a:srgbClr val="000066"/>
                </a:solidFill>
                <a:latin typeface="+mn-lt"/>
                <a:cs typeface="+mn-cs"/>
              </a:rPr>
              <a:t>R: OK, red.</a:t>
            </a:r>
          </a:p>
          <a:p>
            <a:pPr>
              <a:tabLst>
                <a:tab pos="750067" algn="l"/>
              </a:tabLst>
              <a:defRPr/>
            </a:pPr>
            <a:r>
              <a:rPr lang="sl-SI" sz="1600" dirty="0">
                <a:solidFill>
                  <a:srgbClr val="000066"/>
                </a:solidFill>
                <a:latin typeface="+mn-lt"/>
                <a:cs typeface="+mn-cs"/>
              </a:rPr>
              <a:t>H: It is not </a:t>
            </a:r>
            <a:r>
              <a:rPr lang="sl-SI" sz="1600" dirty="0" err="1">
                <a:solidFill>
                  <a:srgbClr val="000066"/>
                </a:solidFill>
                <a:latin typeface="+mn-lt"/>
                <a:cs typeface="+mn-cs"/>
              </a:rPr>
              <a:t>blue</a:t>
            </a:r>
            <a:r>
              <a:rPr lang="sl-SI" sz="1600" dirty="0">
                <a:solidFill>
                  <a:srgbClr val="000066"/>
                </a:solidFill>
                <a:latin typeface="+mn-lt"/>
                <a:cs typeface="+mn-cs"/>
              </a:rPr>
              <a:t>.</a:t>
            </a:r>
          </a:p>
          <a:p>
            <a:pPr>
              <a:tabLst>
                <a:tab pos="750067" algn="l"/>
              </a:tabLst>
              <a:defRPr/>
            </a:pPr>
            <a:r>
              <a:rPr lang="sl-SI" sz="1600" dirty="0">
                <a:solidFill>
                  <a:srgbClr val="000066"/>
                </a:solidFill>
                <a:latin typeface="+mn-lt"/>
                <a:cs typeface="+mn-cs"/>
              </a:rPr>
              <a:t>R: OK.</a:t>
            </a:r>
          </a:p>
          <a:p>
            <a:pPr>
              <a:tabLst>
                <a:tab pos="750067" algn="l"/>
              </a:tabLst>
              <a:defRPr/>
            </a:pPr>
            <a:endParaRPr lang="sl-SI" sz="1600" dirty="0">
              <a:solidFill>
                <a:srgbClr val="000066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Obnašanje sistema</a:t>
            </a:r>
            <a:endParaRPr lang="en-US" smtClean="0"/>
          </a:p>
        </p:txBody>
      </p:sp>
      <p:sp>
        <p:nvSpPr>
          <p:cNvPr id="24578" name="Ograda vsebine 2"/>
          <p:cNvSpPr>
            <a:spLocks noGrp="1"/>
          </p:cNvSpPr>
          <p:nvPr>
            <p:ph idx="1"/>
          </p:nvPr>
        </p:nvSpPr>
        <p:spPr>
          <a:xfrm>
            <a:off x="669925" y="938213"/>
            <a:ext cx="7900988" cy="5275262"/>
          </a:xfrm>
        </p:spPr>
        <p:txBody>
          <a:bodyPr/>
          <a:lstStyle/>
          <a:p>
            <a:pPr eaLnBrk="1" hangingPunct="1"/>
            <a:r>
              <a:rPr lang="sl-SI" smtClean="0"/>
              <a:t>Glavni mehanizmi obnašanja</a:t>
            </a:r>
            <a:endParaRPr lang="en-US" smtClean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541463" y="1539875"/>
          <a:ext cx="6975475" cy="4419600"/>
        </p:xfrm>
        <a:graphic>
          <a:graphicData uri="http://schemas.openxmlformats.org/drawingml/2006/table">
            <a:tbl>
              <a:tblPr/>
              <a:tblGrid>
                <a:gridCol w="2420937"/>
                <a:gridCol w="4554538"/>
              </a:tblGrid>
              <a:tr h="1263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Interakcija</a:t>
                      </a:r>
                      <a:b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s človekom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Odgovarjanje na zahteve </a:t>
                      </a:r>
                      <a:b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opolnoma</a:t>
                      </a: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usmerjano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učenje</a:t>
                      </a: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</a:tr>
              <a:tr h="1892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Ekstraspekcija</a:t>
                      </a: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opazovanje okolice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Pozornost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Avtonomno učenje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Umeščeno učenje z asistenco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Raziskovanje prizora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3"/>
                    </a:solidFill>
                  </a:tcPr>
                </a:tc>
              </a:tr>
              <a:tr h="1263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Introspekcija</a:t>
                      </a:r>
                      <a:b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samoopazovanje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Neumeščeno</a:t>
                      </a: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 učenje z asistenco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</a:tr>
            </a:tbl>
          </a:graphicData>
        </a:graphic>
      </p:graphicFrame>
      <p:sp>
        <p:nvSpPr>
          <p:cNvPr id="24593" name="Enakokraki trikotnik 5"/>
          <p:cNvSpPr>
            <a:spLocks noChangeArrowheads="1"/>
          </p:cNvSpPr>
          <p:nvPr/>
        </p:nvSpPr>
        <p:spPr bwMode="auto">
          <a:xfrm flipV="1">
            <a:off x="528638" y="1552575"/>
            <a:ext cx="836612" cy="4095750"/>
          </a:xfrm>
          <a:prstGeom prst="triangle">
            <a:avLst>
              <a:gd name="adj" fmla="val 99472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pPr algn="ctr">
              <a:tabLst>
                <a:tab pos="749300" algn="l"/>
              </a:tabLst>
            </a:pPr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 rot="16200000">
            <a:off x="442913" y="2408238"/>
            <a:ext cx="1306512" cy="373062"/>
          </a:xfrm>
          <a:prstGeom prst="rect">
            <a:avLst/>
          </a:prstGeom>
          <a:noFill/>
        </p:spPr>
        <p:txBody>
          <a:bodyPr wrap="none" lIns="64291" tIns="32146" rIns="64291" bIns="32146">
            <a:spAutoFit/>
          </a:bodyPr>
          <a:lstStyle/>
          <a:p>
            <a:pPr algn="ctr">
              <a:defRPr/>
            </a:pPr>
            <a:r>
              <a:rPr lang="sl-SI" sz="2000" dirty="0">
                <a:solidFill>
                  <a:schemeClr val="dk1"/>
                </a:solidFill>
                <a:latin typeface="+mn-lt"/>
                <a:cs typeface="+mn-cs"/>
                <a:sym typeface="Gill Sans" pitchFamily="-108" charset="0"/>
              </a:rPr>
              <a:t>Prioriteta</a:t>
            </a:r>
            <a:endParaRPr lang="en-US" sz="2000" dirty="0">
              <a:solidFill>
                <a:schemeClr val="dk1"/>
              </a:solidFill>
              <a:latin typeface="+mn-lt"/>
              <a:cs typeface="+mn-cs"/>
              <a:sym typeface="Gill Sans" pitchFamily="-108" charset="0"/>
            </a:endParaRPr>
          </a:p>
        </p:txBody>
      </p:sp>
      <p:sp>
        <p:nvSpPr>
          <p:cNvPr id="8" name="Oblaček 2 1"/>
          <p:cNvSpPr>
            <a:spLocks/>
          </p:cNvSpPr>
          <p:nvPr/>
        </p:nvSpPr>
        <p:spPr bwMode="auto">
          <a:xfrm>
            <a:off x="1419225" y="2636838"/>
            <a:ext cx="4148138" cy="452437"/>
          </a:xfrm>
          <a:prstGeom prst="borderCallout2">
            <a:avLst>
              <a:gd name="adj1" fmla="val 98973"/>
              <a:gd name="adj2" fmla="val 49559"/>
              <a:gd name="adj3" fmla="val 133492"/>
              <a:gd name="adj4" fmla="val 52847"/>
              <a:gd name="adj5" fmla="val 149526"/>
              <a:gd name="adj6" fmla="val 620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algn="ctr">
            <a:solidFill>
              <a:srgbClr val="000066"/>
            </a:solidFill>
            <a:round/>
            <a:headEnd/>
            <a:tailEnd/>
          </a:ln>
          <a:effectLst>
            <a:outerShdw blurRad="50800" dist="38100" dir="8100000" sx="110000" sy="110000" algn="tr" rotWithShape="0">
              <a:prstClr val="black">
                <a:alpha val="50000"/>
              </a:prstClr>
            </a:outerShdw>
          </a:effectLst>
        </p:spPr>
        <p:txBody>
          <a:bodyPr lIns="64291" tIns="32146" rIns="64291" bIns="32146"/>
          <a:lstStyle/>
          <a:p>
            <a:pPr>
              <a:tabLst>
                <a:tab pos="750067" algn="l"/>
              </a:tabLst>
              <a:defRPr/>
            </a:pPr>
            <a:endParaRPr lang="sl-SI" sz="400" dirty="0">
              <a:solidFill>
                <a:srgbClr val="000066"/>
              </a:solidFill>
              <a:latin typeface="+mn-lt"/>
              <a:cs typeface="+mn-cs"/>
            </a:endParaRPr>
          </a:p>
          <a:p>
            <a:pPr>
              <a:tabLst>
                <a:tab pos="750067" algn="l"/>
              </a:tabLst>
              <a:defRPr/>
            </a:pPr>
            <a:r>
              <a:rPr lang="sl-SI" sz="1600" dirty="0" err="1">
                <a:solidFill>
                  <a:srgbClr val="000066"/>
                </a:solidFill>
                <a:latin typeface="+mn-lt"/>
                <a:cs typeface="+mn-cs"/>
              </a:rPr>
              <a:t>Detektiraj</a:t>
            </a:r>
            <a:r>
              <a:rPr lang="sl-SI" sz="1600" dirty="0">
                <a:solidFill>
                  <a:srgbClr val="000066"/>
                </a:solidFill>
                <a:latin typeface="+mn-lt"/>
                <a:cs typeface="+mn-cs"/>
              </a:rPr>
              <a:t> in analiziraj predmete.</a:t>
            </a:r>
          </a:p>
          <a:p>
            <a:pPr>
              <a:tabLst>
                <a:tab pos="750067" algn="l"/>
              </a:tabLst>
              <a:defRPr/>
            </a:pPr>
            <a:endParaRPr lang="sl-SI" sz="1600" dirty="0">
              <a:solidFill>
                <a:srgbClr val="000066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Obnašanje sistema</a:t>
            </a:r>
            <a:endParaRPr lang="en-US" smtClean="0"/>
          </a:p>
        </p:txBody>
      </p:sp>
      <p:sp>
        <p:nvSpPr>
          <p:cNvPr id="25602" name="Ograda vsebine 2"/>
          <p:cNvSpPr>
            <a:spLocks noGrp="1"/>
          </p:cNvSpPr>
          <p:nvPr>
            <p:ph idx="1"/>
          </p:nvPr>
        </p:nvSpPr>
        <p:spPr>
          <a:xfrm>
            <a:off x="669925" y="938213"/>
            <a:ext cx="7900988" cy="5275262"/>
          </a:xfrm>
        </p:spPr>
        <p:txBody>
          <a:bodyPr/>
          <a:lstStyle/>
          <a:p>
            <a:pPr eaLnBrk="1" hangingPunct="1"/>
            <a:r>
              <a:rPr lang="sl-SI" smtClean="0"/>
              <a:t>Glavni mehanizmi obnašanja</a:t>
            </a:r>
            <a:endParaRPr lang="en-US" smtClean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541463" y="1539875"/>
          <a:ext cx="6975475" cy="4419600"/>
        </p:xfrm>
        <a:graphic>
          <a:graphicData uri="http://schemas.openxmlformats.org/drawingml/2006/table">
            <a:tbl>
              <a:tblPr/>
              <a:tblGrid>
                <a:gridCol w="2420937"/>
                <a:gridCol w="4554538"/>
              </a:tblGrid>
              <a:tr h="1263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Interakcija</a:t>
                      </a:r>
                      <a:b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s človekom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Odgovarjanje na zahteve </a:t>
                      </a:r>
                      <a:b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opolnoma</a:t>
                      </a: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usmerjano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učenje</a:t>
                      </a: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</a:tr>
              <a:tr h="1892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Ekstraspekcija</a:t>
                      </a: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opazovanje okolice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Pozornost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Avtonomno učenje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Umeščeno učenje z asistenco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Raziskovanje prizora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3"/>
                    </a:solidFill>
                  </a:tcPr>
                </a:tc>
              </a:tr>
              <a:tr h="1263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Introspekcija</a:t>
                      </a:r>
                      <a:b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samoopazovanje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Neumeščeno</a:t>
                      </a: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 učenje z asistenco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</a:tr>
            </a:tbl>
          </a:graphicData>
        </a:graphic>
      </p:graphicFrame>
      <p:sp>
        <p:nvSpPr>
          <p:cNvPr id="25617" name="Enakokraki trikotnik 5"/>
          <p:cNvSpPr>
            <a:spLocks noChangeArrowheads="1"/>
          </p:cNvSpPr>
          <p:nvPr/>
        </p:nvSpPr>
        <p:spPr bwMode="auto">
          <a:xfrm flipV="1">
            <a:off x="528638" y="1552575"/>
            <a:ext cx="836612" cy="4095750"/>
          </a:xfrm>
          <a:prstGeom prst="triangle">
            <a:avLst>
              <a:gd name="adj" fmla="val 99472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pPr algn="ctr">
              <a:tabLst>
                <a:tab pos="749300" algn="l"/>
              </a:tabLst>
            </a:pPr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 rot="16200000">
            <a:off x="442913" y="2408238"/>
            <a:ext cx="1306512" cy="373062"/>
          </a:xfrm>
          <a:prstGeom prst="rect">
            <a:avLst/>
          </a:prstGeom>
          <a:noFill/>
        </p:spPr>
        <p:txBody>
          <a:bodyPr wrap="none" lIns="64291" tIns="32146" rIns="64291" bIns="32146">
            <a:spAutoFit/>
          </a:bodyPr>
          <a:lstStyle/>
          <a:p>
            <a:pPr algn="ctr">
              <a:defRPr/>
            </a:pPr>
            <a:r>
              <a:rPr lang="sl-SI" sz="2000" dirty="0">
                <a:solidFill>
                  <a:schemeClr val="dk1"/>
                </a:solidFill>
                <a:latin typeface="+mn-lt"/>
                <a:cs typeface="+mn-cs"/>
                <a:sym typeface="Gill Sans" pitchFamily="-108" charset="0"/>
              </a:rPr>
              <a:t>Prioriteta</a:t>
            </a:r>
            <a:endParaRPr lang="en-US" sz="2000" dirty="0">
              <a:solidFill>
                <a:schemeClr val="dk1"/>
              </a:solidFill>
              <a:latin typeface="+mn-lt"/>
              <a:cs typeface="+mn-cs"/>
              <a:sym typeface="Gill Sans" pitchFamily="-108" charset="0"/>
            </a:endParaRPr>
          </a:p>
        </p:txBody>
      </p:sp>
      <p:sp>
        <p:nvSpPr>
          <p:cNvPr id="8" name="Oblaček 2 1"/>
          <p:cNvSpPr>
            <a:spLocks/>
          </p:cNvSpPr>
          <p:nvPr/>
        </p:nvSpPr>
        <p:spPr bwMode="auto">
          <a:xfrm>
            <a:off x="1417638" y="2735263"/>
            <a:ext cx="4148137" cy="639762"/>
          </a:xfrm>
          <a:prstGeom prst="borderCallout2">
            <a:avLst>
              <a:gd name="adj1" fmla="val 99969"/>
              <a:gd name="adj2" fmla="val 50177"/>
              <a:gd name="adj3" fmla="val 121030"/>
              <a:gd name="adj4" fmla="val 54174"/>
              <a:gd name="adj5" fmla="val 135953"/>
              <a:gd name="adj6" fmla="val 6229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algn="ctr">
            <a:solidFill>
              <a:srgbClr val="000066"/>
            </a:solidFill>
            <a:round/>
            <a:headEnd/>
            <a:tailEnd/>
          </a:ln>
          <a:effectLst>
            <a:outerShdw blurRad="50800" dist="38100" dir="8100000" sx="110000" sy="110000" algn="tr" rotWithShape="0">
              <a:prstClr val="black">
                <a:alpha val="50000"/>
              </a:prstClr>
            </a:outerShdw>
          </a:effectLst>
        </p:spPr>
        <p:txBody>
          <a:bodyPr lIns="64291" tIns="32146" rIns="64291" bIns="32146"/>
          <a:lstStyle/>
          <a:p>
            <a:pPr>
              <a:tabLst>
                <a:tab pos="750067" algn="l"/>
              </a:tabLst>
              <a:defRPr/>
            </a:pPr>
            <a:r>
              <a:rPr lang="sl-SI" sz="1600" dirty="0">
                <a:solidFill>
                  <a:srgbClr val="000066"/>
                </a:solidFill>
                <a:latin typeface="+mn-lt"/>
                <a:cs typeface="+mn-cs"/>
              </a:rPr>
              <a:t>R: I </a:t>
            </a:r>
            <a:r>
              <a:rPr lang="sl-SI" sz="1600" dirty="0" err="1">
                <a:solidFill>
                  <a:srgbClr val="000066"/>
                </a:solidFill>
                <a:latin typeface="+mn-lt"/>
                <a:cs typeface="+mn-cs"/>
              </a:rPr>
              <a:t>see</a:t>
            </a:r>
            <a:r>
              <a:rPr lang="sl-SI" sz="1600" dirty="0">
                <a:solidFill>
                  <a:srgbClr val="000066"/>
                </a:solidFill>
                <a:latin typeface="+mn-lt"/>
                <a:cs typeface="+mn-cs"/>
              </a:rPr>
              <a:t> </a:t>
            </a:r>
            <a:r>
              <a:rPr lang="sl-SI" sz="1600" dirty="0" err="1">
                <a:solidFill>
                  <a:srgbClr val="000066"/>
                </a:solidFill>
                <a:latin typeface="+mn-lt"/>
                <a:cs typeface="+mn-cs"/>
              </a:rPr>
              <a:t>that</a:t>
            </a:r>
            <a:r>
              <a:rPr lang="sl-SI" sz="1600" dirty="0">
                <a:solidFill>
                  <a:srgbClr val="000066"/>
                </a:solidFill>
                <a:latin typeface="+mn-lt"/>
                <a:cs typeface="+mn-cs"/>
              </a:rPr>
              <a:t> </a:t>
            </a:r>
            <a:r>
              <a:rPr lang="sl-SI" sz="1600" dirty="0" err="1">
                <a:solidFill>
                  <a:srgbClr val="000066"/>
                </a:solidFill>
                <a:latin typeface="+mn-lt"/>
                <a:cs typeface="+mn-cs"/>
              </a:rPr>
              <a:t>this</a:t>
            </a:r>
            <a:r>
              <a:rPr lang="sl-SI" sz="1600" dirty="0">
                <a:solidFill>
                  <a:srgbClr val="000066"/>
                </a:solidFill>
                <a:latin typeface="+mn-lt"/>
                <a:cs typeface="+mn-cs"/>
              </a:rPr>
              <a:t> </a:t>
            </a:r>
            <a:r>
              <a:rPr lang="sl-SI" sz="1600" dirty="0" err="1">
                <a:solidFill>
                  <a:srgbClr val="000066"/>
                </a:solidFill>
                <a:latin typeface="+mn-lt"/>
                <a:cs typeface="+mn-cs"/>
              </a:rPr>
              <a:t>object</a:t>
            </a:r>
            <a:r>
              <a:rPr lang="sl-SI" sz="1600" dirty="0">
                <a:solidFill>
                  <a:srgbClr val="000066"/>
                </a:solidFill>
                <a:latin typeface="+mn-lt"/>
                <a:cs typeface="+mn-cs"/>
              </a:rPr>
              <a:t> is </a:t>
            </a:r>
            <a:r>
              <a:rPr lang="sl-SI" sz="1600" dirty="0" err="1">
                <a:solidFill>
                  <a:srgbClr val="000066"/>
                </a:solidFill>
                <a:latin typeface="+mn-lt"/>
                <a:cs typeface="+mn-cs"/>
              </a:rPr>
              <a:t>green</a:t>
            </a:r>
            <a:r>
              <a:rPr lang="sl-SI" sz="1600" dirty="0">
                <a:solidFill>
                  <a:srgbClr val="000066"/>
                </a:solidFill>
                <a:latin typeface="+mn-lt"/>
                <a:cs typeface="+mn-cs"/>
              </a:rPr>
              <a:t>. </a:t>
            </a:r>
            <a:br>
              <a:rPr lang="sl-SI" sz="1600" dirty="0">
                <a:solidFill>
                  <a:srgbClr val="000066"/>
                </a:solidFill>
                <a:latin typeface="+mn-lt"/>
                <a:cs typeface="+mn-cs"/>
              </a:rPr>
            </a:br>
            <a:r>
              <a:rPr lang="sl-SI" sz="1600" dirty="0">
                <a:solidFill>
                  <a:srgbClr val="000066"/>
                </a:solidFill>
                <a:latin typeface="+mn-lt"/>
                <a:cs typeface="+mn-cs"/>
              </a:rPr>
              <a:t>    I </a:t>
            </a:r>
            <a:r>
              <a:rPr lang="sl-SI" sz="1600" dirty="0" err="1">
                <a:solidFill>
                  <a:srgbClr val="000066"/>
                </a:solidFill>
                <a:latin typeface="+mn-lt"/>
                <a:cs typeface="+mn-cs"/>
              </a:rPr>
              <a:t>will</a:t>
            </a:r>
            <a:r>
              <a:rPr lang="sl-SI" sz="1600" dirty="0">
                <a:solidFill>
                  <a:srgbClr val="000066"/>
                </a:solidFill>
                <a:latin typeface="+mn-lt"/>
                <a:cs typeface="+mn-cs"/>
              </a:rPr>
              <a:t> </a:t>
            </a:r>
            <a:r>
              <a:rPr lang="sl-SI" sz="1600" dirty="0" err="1">
                <a:solidFill>
                  <a:srgbClr val="000066"/>
                </a:solidFill>
                <a:latin typeface="+mn-lt"/>
                <a:cs typeface="+mn-cs"/>
              </a:rPr>
              <a:t>update</a:t>
            </a:r>
            <a:r>
              <a:rPr lang="sl-SI" sz="1600" dirty="0">
                <a:solidFill>
                  <a:srgbClr val="000066"/>
                </a:solidFill>
                <a:latin typeface="+mn-lt"/>
                <a:cs typeface="+mn-cs"/>
              </a:rPr>
              <a:t> </a:t>
            </a:r>
            <a:r>
              <a:rPr lang="sl-SI" sz="1600" dirty="0" err="1">
                <a:solidFill>
                  <a:srgbClr val="000066"/>
                </a:solidFill>
                <a:latin typeface="+mn-lt"/>
                <a:cs typeface="+mn-cs"/>
              </a:rPr>
              <a:t>my</a:t>
            </a:r>
            <a:r>
              <a:rPr lang="sl-SI" sz="1600" dirty="0">
                <a:solidFill>
                  <a:srgbClr val="000066"/>
                </a:solidFill>
                <a:latin typeface="+mn-lt"/>
                <a:cs typeface="+mn-cs"/>
              </a:rPr>
              <a:t> </a:t>
            </a:r>
            <a:r>
              <a:rPr lang="sl-SI" sz="1600" dirty="0" err="1">
                <a:solidFill>
                  <a:srgbClr val="000066"/>
                </a:solidFill>
                <a:latin typeface="+mn-lt"/>
                <a:cs typeface="+mn-cs"/>
              </a:rPr>
              <a:t>models</a:t>
            </a:r>
            <a:r>
              <a:rPr lang="sl-SI" sz="1600" dirty="0">
                <a:solidFill>
                  <a:srgbClr val="000066"/>
                </a:solidFill>
                <a:latin typeface="+mn-lt"/>
                <a:cs typeface="+mn-cs"/>
              </a:rPr>
              <a:t>.</a:t>
            </a:r>
          </a:p>
          <a:p>
            <a:pPr>
              <a:tabLst>
                <a:tab pos="750067" algn="l"/>
              </a:tabLst>
              <a:defRPr/>
            </a:pPr>
            <a:endParaRPr lang="sl-SI" sz="1600" dirty="0">
              <a:solidFill>
                <a:srgbClr val="000066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Obnašanje sistema</a:t>
            </a:r>
            <a:endParaRPr lang="en-US" smtClean="0"/>
          </a:p>
        </p:txBody>
      </p:sp>
      <p:sp>
        <p:nvSpPr>
          <p:cNvPr id="26626" name="Ograda vsebine 2"/>
          <p:cNvSpPr>
            <a:spLocks noGrp="1"/>
          </p:cNvSpPr>
          <p:nvPr>
            <p:ph idx="1"/>
          </p:nvPr>
        </p:nvSpPr>
        <p:spPr>
          <a:xfrm>
            <a:off x="669925" y="938213"/>
            <a:ext cx="7900988" cy="5275262"/>
          </a:xfrm>
        </p:spPr>
        <p:txBody>
          <a:bodyPr/>
          <a:lstStyle/>
          <a:p>
            <a:pPr eaLnBrk="1" hangingPunct="1"/>
            <a:r>
              <a:rPr lang="sl-SI" smtClean="0"/>
              <a:t>Glavni mehanizmi obnašanja</a:t>
            </a:r>
            <a:endParaRPr lang="en-US" smtClean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541463" y="1539875"/>
          <a:ext cx="6975475" cy="4419600"/>
        </p:xfrm>
        <a:graphic>
          <a:graphicData uri="http://schemas.openxmlformats.org/drawingml/2006/table">
            <a:tbl>
              <a:tblPr/>
              <a:tblGrid>
                <a:gridCol w="2420937"/>
                <a:gridCol w="4554538"/>
              </a:tblGrid>
              <a:tr h="1263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Interakcija</a:t>
                      </a:r>
                      <a:b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s človekom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Odgovarjanje na zahteve </a:t>
                      </a:r>
                      <a:b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opolnoma</a:t>
                      </a: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usmerjano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učenje</a:t>
                      </a: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</a:tr>
              <a:tr h="1892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Ekstraspekcija</a:t>
                      </a: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opazovanje okolice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Pozornost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Avtonomno učenje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Umeščeno učenje z asistenco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Raziskovanje prizora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3"/>
                    </a:solidFill>
                  </a:tcPr>
                </a:tc>
              </a:tr>
              <a:tr h="1263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Introspekcija</a:t>
                      </a:r>
                      <a:b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samoopazovanje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Neumeščeno</a:t>
                      </a: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 učenje z asistenco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</a:tr>
            </a:tbl>
          </a:graphicData>
        </a:graphic>
      </p:graphicFrame>
      <p:sp>
        <p:nvSpPr>
          <p:cNvPr id="26641" name="Enakokraki trikotnik 5"/>
          <p:cNvSpPr>
            <a:spLocks noChangeArrowheads="1"/>
          </p:cNvSpPr>
          <p:nvPr/>
        </p:nvSpPr>
        <p:spPr bwMode="auto">
          <a:xfrm flipV="1">
            <a:off x="528638" y="1552575"/>
            <a:ext cx="836612" cy="4095750"/>
          </a:xfrm>
          <a:prstGeom prst="triangle">
            <a:avLst>
              <a:gd name="adj" fmla="val 99472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pPr algn="ctr">
              <a:tabLst>
                <a:tab pos="749300" algn="l"/>
              </a:tabLst>
            </a:pPr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 rot="16200000">
            <a:off x="442913" y="2408238"/>
            <a:ext cx="1306512" cy="373062"/>
          </a:xfrm>
          <a:prstGeom prst="rect">
            <a:avLst/>
          </a:prstGeom>
          <a:noFill/>
        </p:spPr>
        <p:txBody>
          <a:bodyPr wrap="none" lIns="64291" tIns="32146" rIns="64291" bIns="32146">
            <a:spAutoFit/>
          </a:bodyPr>
          <a:lstStyle/>
          <a:p>
            <a:pPr algn="ctr">
              <a:defRPr/>
            </a:pPr>
            <a:r>
              <a:rPr lang="sl-SI" sz="2000" dirty="0">
                <a:solidFill>
                  <a:schemeClr val="dk1"/>
                </a:solidFill>
                <a:latin typeface="+mn-lt"/>
                <a:cs typeface="+mn-cs"/>
                <a:sym typeface="Gill Sans" pitchFamily="-108" charset="0"/>
              </a:rPr>
              <a:t>Prioriteta</a:t>
            </a:r>
            <a:endParaRPr lang="en-US" sz="2000" dirty="0">
              <a:solidFill>
                <a:schemeClr val="dk1"/>
              </a:solidFill>
              <a:latin typeface="+mn-lt"/>
              <a:cs typeface="+mn-cs"/>
              <a:sym typeface="Gill Sans" pitchFamily="-108" charset="0"/>
            </a:endParaRPr>
          </a:p>
        </p:txBody>
      </p:sp>
      <p:sp>
        <p:nvSpPr>
          <p:cNvPr id="8" name="Oblaček 2 1"/>
          <p:cNvSpPr>
            <a:spLocks/>
          </p:cNvSpPr>
          <p:nvPr/>
        </p:nvSpPr>
        <p:spPr bwMode="auto">
          <a:xfrm>
            <a:off x="1417638" y="4525963"/>
            <a:ext cx="4148137" cy="947737"/>
          </a:xfrm>
          <a:prstGeom prst="borderCallout2">
            <a:avLst>
              <a:gd name="adj1" fmla="val 1398"/>
              <a:gd name="adj2" fmla="val 49417"/>
              <a:gd name="adj3" fmla="val -42449"/>
              <a:gd name="adj4" fmla="val 52546"/>
              <a:gd name="adj5" fmla="val -65222"/>
              <a:gd name="adj6" fmla="val 62532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algn="ctr">
            <a:solidFill>
              <a:srgbClr val="000066"/>
            </a:solidFill>
            <a:round/>
            <a:headEnd/>
            <a:tailEnd/>
          </a:ln>
          <a:effectLst>
            <a:outerShdw blurRad="50800" dist="38100" dir="8100000" sx="110000" sy="110000" algn="tr" rotWithShape="0">
              <a:prstClr val="black">
                <a:alpha val="50000"/>
              </a:prstClr>
            </a:outerShdw>
          </a:effectLst>
        </p:spPr>
        <p:txBody>
          <a:bodyPr lIns="64291" tIns="32146" rIns="64291" bIns="32146"/>
          <a:lstStyle/>
          <a:p>
            <a:pPr>
              <a:tabLst>
                <a:tab pos="750067" algn="l"/>
              </a:tabLst>
              <a:defRPr/>
            </a:pPr>
            <a:endParaRPr lang="sl-SI" sz="500" dirty="0">
              <a:solidFill>
                <a:srgbClr val="000066"/>
              </a:solidFill>
              <a:latin typeface="+mn-lt"/>
              <a:cs typeface="+mn-cs"/>
            </a:endParaRPr>
          </a:p>
          <a:p>
            <a:pPr>
              <a:tabLst>
                <a:tab pos="750067" algn="l"/>
              </a:tabLst>
              <a:defRPr/>
            </a:pPr>
            <a:r>
              <a:rPr lang="sl-SI" sz="1600" dirty="0">
                <a:solidFill>
                  <a:srgbClr val="000066"/>
                </a:solidFill>
                <a:latin typeface="+mn-lt"/>
                <a:cs typeface="+mn-cs"/>
              </a:rPr>
              <a:t>R: Is </a:t>
            </a:r>
            <a:r>
              <a:rPr lang="sl-SI" sz="1600" dirty="0" err="1">
                <a:solidFill>
                  <a:srgbClr val="000066"/>
                </a:solidFill>
                <a:latin typeface="+mn-lt"/>
                <a:cs typeface="+mn-cs"/>
              </a:rPr>
              <a:t>this</a:t>
            </a:r>
            <a:r>
              <a:rPr lang="sl-SI" sz="1600" dirty="0">
                <a:solidFill>
                  <a:srgbClr val="000066"/>
                </a:solidFill>
                <a:latin typeface="+mn-lt"/>
                <a:cs typeface="+mn-cs"/>
              </a:rPr>
              <a:t> </a:t>
            </a:r>
            <a:r>
              <a:rPr lang="sl-SI" sz="1600" dirty="0" err="1">
                <a:solidFill>
                  <a:srgbClr val="000066"/>
                </a:solidFill>
                <a:latin typeface="+mn-lt"/>
                <a:cs typeface="+mn-cs"/>
              </a:rPr>
              <a:t>object</a:t>
            </a:r>
            <a:r>
              <a:rPr lang="sl-SI" sz="1600" dirty="0">
                <a:solidFill>
                  <a:srgbClr val="000066"/>
                </a:solidFill>
                <a:latin typeface="+mn-lt"/>
                <a:cs typeface="+mn-cs"/>
              </a:rPr>
              <a:t> </a:t>
            </a:r>
            <a:r>
              <a:rPr lang="sl-SI" sz="1600" dirty="0" err="1">
                <a:solidFill>
                  <a:srgbClr val="000066"/>
                </a:solidFill>
                <a:latin typeface="+mn-lt"/>
                <a:cs typeface="+mn-cs"/>
              </a:rPr>
              <a:t>green</a:t>
            </a:r>
            <a:r>
              <a:rPr lang="sl-SI" sz="1600" dirty="0">
                <a:solidFill>
                  <a:srgbClr val="000066"/>
                </a:solidFill>
                <a:latin typeface="+mn-lt"/>
                <a:cs typeface="+mn-cs"/>
              </a:rPr>
              <a:t>?</a:t>
            </a:r>
          </a:p>
          <a:p>
            <a:pPr>
              <a:tabLst>
                <a:tab pos="750067" algn="l"/>
              </a:tabLst>
              <a:defRPr/>
            </a:pPr>
            <a:r>
              <a:rPr lang="sl-SI" sz="1600" dirty="0">
                <a:solidFill>
                  <a:srgbClr val="000066"/>
                </a:solidFill>
                <a:latin typeface="+mn-lt"/>
                <a:cs typeface="+mn-cs"/>
              </a:rPr>
              <a:t>H: </a:t>
            </a:r>
            <a:r>
              <a:rPr lang="sl-SI" sz="1600" dirty="0" err="1">
                <a:solidFill>
                  <a:srgbClr val="000066"/>
                </a:solidFill>
                <a:latin typeface="+mn-lt"/>
                <a:cs typeface="+mn-cs"/>
              </a:rPr>
              <a:t>Yes</a:t>
            </a:r>
            <a:r>
              <a:rPr lang="sl-SI" sz="1600" dirty="0">
                <a:solidFill>
                  <a:srgbClr val="000066"/>
                </a:solidFill>
                <a:latin typeface="+mn-lt"/>
                <a:cs typeface="+mn-cs"/>
              </a:rPr>
              <a:t> it is.</a:t>
            </a:r>
          </a:p>
          <a:p>
            <a:pPr>
              <a:tabLst>
                <a:tab pos="750067" algn="l"/>
              </a:tabLst>
              <a:defRPr/>
            </a:pPr>
            <a:r>
              <a:rPr lang="sl-SI" sz="1600" dirty="0">
                <a:solidFill>
                  <a:srgbClr val="000066"/>
                </a:solidFill>
                <a:latin typeface="+mn-lt"/>
                <a:cs typeface="+mn-cs"/>
              </a:rPr>
              <a:t>R: OK, </a:t>
            </a:r>
            <a:r>
              <a:rPr lang="sl-SI" sz="1600" dirty="0" err="1">
                <a:solidFill>
                  <a:srgbClr val="000066"/>
                </a:solidFill>
                <a:latin typeface="+mn-lt"/>
                <a:cs typeface="+mn-cs"/>
              </a:rPr>
              <a:t>green</a:t>
            </a:r>
            <a:r>
              <a:rPr lang="sl-SI" sz="1600" dirty="0">
                <a:solidFill>
                  <a:srgbClr val="000066"/>
                </a:solidFill>
                <a:latin typeface="+mn-lt"/>
                <a:cs typeface="+mn-cs"/>
              </a:rPr>
              <a:t>.</a:t>
            </a:r>
          </a:p>
          <a:p>
            <a:pPr>
              <a:tabLst>
                <a:tab pos="750067" algn="l"/>
              </a:tabLst>
              <a:defRPr/>
            </a:pPr>
            <a:endParaRPr lang="sl-SI" sz="1600" dirty="0">
              <a:solidFill>
                <a:srgbClr val="000066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Obnašanje sistema</a:t>
            </a:r>
            <a:endParaRPr lang="en-US" smtClean="0"/>
          </a:p>
        </p:txBody>
      </p:sp>
      <p:sp>
        <p:nvSpPr>
          <p:cNvPr id="27650" name="Ograda vsebine 2"/>
          <p:cNvSpPr>
            <a:spLocks noGrp="1"/>
          </p:cNvSpPr>
          <p:nvPr>
            <p:ph idx="1"/>
          </p:nvPr>
        </p:nvSpPr>
        <p:spPr>
          <a:xfrm>
            <a:off x="669925" y="938213"/>
            <a:ext cx="7900988" cy="5275262"/>
          </a:xfrm>
        </p:spPr>
        <p:txBody>
          <a:bodyPr/>
          <a:lstStyle/>
          <a:p>
            <a:pPr eaLnBrk="1" hangingPunct="1"/>
            <a:r>
              <a:rPr lang="sl-SI" smtClean="0"/>
              <a:t>Glavni mehanizmi obnašanja</a:t>
            </a:r>
            <a:endParaRPr lang="en-US" smtClean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541463" y="1539875"/>
          <a:ext cx="6975475" cy="4419600"/>
        </p:xfrm>
        <a:graphic>
          <a:graphicData uri="http://schemas.openxmlformats.org/drawingml/2006/table">
            <a:tbl>
              <a:tblPr/>
              <a:tblGrid>
                <a:gridCol w="2420937"/>
                <a:gridCol w="4554538"/>
              </a:tblGrid>
              <a:tr h="1263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Interakcija</a:t>
                      </a:r>
                      <a:b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s človekom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Odgovarjanje na zahteve </a:t>
                      </a:r>
                      <a:b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opolnoma</a:t>
                      </a: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usmerjano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učenje</a:t>
                      </a: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</a:tr>
              <a:tr h="1892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Ekstraspekcija</a:t>
                      </a: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opazovanje okolice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Pozornost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Avtonomno učenje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Umeščeno učenje z asistenco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Raziskovanje prizora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3"/>
                    </a:solidFill>
                  </a:tcPr>
                </a:tc>
              </a:tr>
              <a:tr h="1263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Introspekcija</a:t>
                      </a:r>
                      <a:b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samoopazovanje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Neumeščeno</a:t>
                      </a: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 učenje z asistenco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</a:tr>
            </a:tbl>
          </a:graphicData>
        </a:graphic>
      </p:graphicFrame>
      <p:sp>
        <p:nvSpPr>
          <p:cNvPr id="27665" name="Enakokraki trikotnik 5"/>
          <p:cNvSpPr>
            <a:spLocks noChangeArrowheads="1"/>
          </p:cNvSpPr>
          <p:nvPr/>
        </p:nvSpPr>
        <p:spPr bwMode="auto">
          <a:xfrm flipV="1">
            <a:off x="528638" y="1552575"/>
            <a:ext cx="836612" cy="4095750"/>
          </a:xfrm>
          <a:prstGeom prst="triangle">
            <a:avLst>
              <a:gd name="adj" fmla="val 99472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pPr algn="ctr">
              <a:tabLst>
                <a:tab pos="749300" algn="l"/>
              </a:tabLst>
            </a:pPr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 rot="16200000">
            <a:off x="442913" y="2408238"/>
            <a:ext cx="1306512" cy="373062"/>
          </a:xfrm>
          <a:prstGeom prst="rect">
            <a:avLst/>
          </a:prstGeom>
          <a:noFill/>
        </p:spPr>
        <p:txBody>
          <a:bodyPr wrap="none" lIns="64291" tIns="32146" rIns="64291" bIns="32146">
            <a:spAutoFit/>
          </a:bodyPr>
          <a:lstStyle/>
          <a:p>
            <a:pPr algn="ctr">
              <a:defRPr/>
            </a:pPr>
            <a:r>
              <a:rPr lang="sl-SI" sz="2000" dirty="0">
                <a:solidFill>
                  <a:schemeClr val="dk1"/>
                </a:solidFill>
                <a:latin typeface="+mn-lt"/>
                <a:cs typeface="+mn-cs"/>
                <a:sym typeface="Gill Sans" pitchFamily="-108" charset="0"/>
              </a:rPr>
              <a:t>Prioriteta</a:t>
            </a:r>
            <a:endParaRPr lang="en-US" sz="2000" dirty="0">
              <a:solidFill>
                <a:schemeClr val="dk1"/>
              </a:solidFill>
              <a:latin typeface="+mn-lt"/>
              <a:cs typeface="+mn-cs"/>
              <a:sym typeface="Gill Sans" pitchFamily="-108" charset="0"/>
            </a:endParaRPr>
          </a:p>
        </p:txBody>
      </p:sp>
      <p:sp>
        <p:nvSpPr>
          <p:cNvPr id="8" name="Oblaček 2 1"/>
          <p:cNvSpPr>
            <a:spLocks/>
          </p:cNvSpPr>
          <p:nvPr/>
        </p:nvSpPr>
        <p:spPr bwMode="auto">
          <a:xfrm>
            <a:off x="1414463" y="4697413"/>
            <a:ext cx="4148137" cy="700087"/>
          </a:xfrm>
          <a:prstGeom prst="borderCallout2">
            <a:avLst>
              <a:gd name="adj1" fmla="val 1398"/>
              <a:gd name="adj2" fmla="val 49417"/>
              <a:gd name="adj3" fmla="val -42449"/>
              <a:gd name="adj4" fmla="val 52546"/>
              <a:gd name="adj5" fmla="val -65222"/>
              <a:gd name="adj6" fmla="val 62532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algn="ctr">
            <a:solidFill>
              <a:srgbClr val="000066"/>
            </a:solidFill>
            <a:round/>
            <a:headEnd/>
            <a:tailEnd/>
          </a:ln>
          <a:effectLst>
            <a:outerShdw blurRad="50800" dist="38100" dir="8100000" sx="110000" sy="110000" algn="tr" rotWithShape="0">
              <a:prstClr val="black">
                <a:alpha val="50000"/>
              </a:prstClr>
            </a:outerShdw>
          </a:effectLst>
        </p:spPr>
        <p:txBody>
          <a:bodyPr lIns="64291" tIns="32146" rIns="64291" bIns="32146"/>
          <a:lstStyle/>
          <a:p>
            <a:pPr>
              <a:tabLst>
                <a:tab pos="750067" algn="l"/>
              </a:tabLst>
              <a:defRPr/>
            </a:pPr>
            <a:r>
              <a:rPr lang="sl-SI" sz="1800" dirty="0">
                <a:solidFill>
                  <a:srgbClr val="000066"/>
                </a:solidFill>
                <a:latin typeface="+mn-lt"/>
                <a:cs typeface="+mn-cs"/>
              </a:rPr>
              <a:t>Pogleda naokrog in poišče nove predmete.</a:t>
            </a:r>
          </a:p>
          <a:p>
            <a:pPr>
              <a:tabLst>
                <a:tab pos="750067" algn="l"/>
              </a:tabLst>
              <a:defRPr/>
            </a:pPr>
            <a:endParaRPr lang="sl-SI" sz="1800" dirty="0">
              <a:solidFill>
                <a:srgbClr val="000066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Obnašanje sistema</a:t>
            </a:r>
            <a:endParaRPr lang="en-US" smtClean="0"/>
          </a:p>
        </p:txBody>
      </p:sp>
      <p:sp>
        <p:nvSpPr>
          <p:cNvPr id="28674" name="Ograda vsebine 2"/>
          <p:cNvSpPr>
            <a:spLocks noGrp="1"/>
          </p:cNvSpPr>
          <p:nvPr>
            <p:ph idx="1"/>
          </p:nvPr>
        </p:nvSpPr>
        <p:spPr>
          <a:xfrm>
            <a:off x="669925" y="938213"/>
            <a:ext cx="7900988" cy="5275262"/>
          </a:xfrm>
        </p:spPr>
        <p:txBody>
          <a:bodyPr/>
          <a:lstStyle/>
          <a:p>
            <a:pPr eaLnBrk="1" hangingPunct="1"/>
            <a:r>
              <a:rPr lang="sl-SI" smtClean="0"/>
              <a:t>Glavni mehanizmi obnašanja</a:t>
            </a:r>
            <a:endParaRPr lang="en-US" smtClean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541463" y="1539875"/>
          <a:ext cx="6975475" cy="4419600"/>
        </p:xfrm>
        <a:graphic>
          <a:graphicData uri="http://schemas.openxmlformats.org/drawingml/2006/table">
            <a:tbl>
              <a:tblPr/>
              <a:tblGrid>
                <a:gridCol w="2420937"/>
                <a:gridCol w="4554538"/>
              </a:tblGrid>
              <a:tr h="1263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Interakcija</a:t>
                      </a:r>
                      <a:b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s človekom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Odgovarjanje na zahteve </a:t>
                      </a:r>
                      <a:b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opolnoma</a:t>
                      </a: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usmerjano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učenje</a:t>
                      </a: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</a:tr>
              <a:tr h="1892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Ekstraspekcija</a:t>
                      </a: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opazovanje okolice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Pozornost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Avtonomno učenje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Umeščeno učenje z asistenco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Raziskovanje prizora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3"/>
                    </a:solidFill>
                  </a:tcPr>
                </a:tc>
              </a:tr>
              <a:tr h="1263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Introspekcija</a:t>
                      </a:r>
                      <a:b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samoopazovanje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Neumeščeno</a:t>
                      </a: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 učenje z asistenco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</a:tr>
            </a:tbl>
          </a:graphicData>
        </a:graphic>
      </p:graphicFrame>
      <p:sp>
        <p:nvSpPr>
          <p:cNvPr id="28689" name="Enakokraki trikotnik 5"/>
          <p:cNvSpPr>
            <a:spLocks noChangeArrowheads="1"/>
          </p:cNvSpPr>
          <p:nvPr/>
        </p:nvSpPr>
        <p:spPr bwMode="auto">
          <a:xfrm flipV="1">
            <a:off x="528638" y="1552575"/>
            <a:ext cx="836612" cy="4095750"/>
          </a:xfrm>
          <a:prstGeom prst="triangle">
            <a:avLst>
              <a:gd name="adj" fmla="val 99472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pPr algn="ctr">
              <a:tabLst>
                <a:tab pos="749300" algn="l"/>
              </a:tabLst>
            </a:pPr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 rot="16200000">
            <a:off x="442913" y="2408238"/>
            <a:ext cx="1306512" cy="373062"/>
          </a:xfrm>
          <a:prstGeom prst="rect">
            <a:avLst/>
          </a:prstGeom>
          <a:noFill/>
        </p:spPr>
        <p:txBody>
          <a:bodyPr wrap="none" lIns="64291" tIns="32146" rIns="64291" bIns="32146">
            <a:spAutoFit/>
          </a:bodyPr>
          <a:lstStyle/>
          <a:p>
            <a:pPr algn="ctr">
              <a:defRPr/>
            </a:pPr>
            <a:r>
              <a:rPr lang="sl-SI" sz="2000" dirty="0">
                <a:solidFill>
                  <a:schemeClr val="dk1"/>
                </a:solidFill>
                <a:latin typeface="+mn-lt"/>
                <a:cs typeface="+mn-cs"/>
                <a:sym typeface="Gill Sans" pitchFamily="-108" charset="0"/>
              </a:rPr>
              <a:t>Prioriteta</a:t>
            </a:r>
            <a:endParaRPr lang="en-US" sz="2000" dirty="0">
              <a:solidFill>
                <a:schemeClr val="dk1"/>
              </a:solidFill>
              <a:latin typeface="+mn-lt"/>
              <a:cs typeface="+mn-cs"/>
              <a:sym typeface="Gill Sans" pitchFamily="-108" charset="0"/>
            </a:endParaRPr>
          </a:p>
        </p:txBody>
      </p:sp>
      <p:sp>
        <p:nvSpPr>
          <p:cNvPr id="8" name="Oblaček 2 1"/>
          <p:cNvSpPr>
            <a:spLocks/>
          </p:cNvSpPr>
          <p:nvPr/>
        </p:nvSpPr>
        <p:spPr bwMode="auto">
          <a:xfrm>
            <a:off x="1436688" y="5678488"/>
            <a:ext cx="4148137" cy="849312"/>
          </a:xfrm>
          <a:prstGeom prst="borderCallout2">
            <a:avLst>
              <a:gd name="adj1" fmla="val 1398"/>
              <a:gd name="adj2" fmla="val 49417"/>
              <a:gd name="adj3" fmla="val -11549"/>
              <a:gd name="adj4" fmla="val 56188"/>
              <a:gd name="adj5" fmla="val -49843"/>
              <a:gd name="adj6" fmla="val 6154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algn="ctr">
            <a:solidFill>
              <a:srgbClr val="000066"/>
            </a:solidFill>
            <a:round/>
            <a:headEnd/>
            <a:tailEnd/>
          </a:ln>
          <a:effectLst>
            <a:outerShdw blurRad="50800" dist="38100" dir="8100000" sx="110000" sy="110000" algn="tr" rotWithShape="0">
              <a:prstClr val="black">
                <a:alpha val="50000"/>
              </a:prstClr>
            </a:outerShdw>
          </a:effectLst>
        </p:spPr>
        <p:txBody>
          <a:bodyPr lIns="64291" tIns="32146" rIns="64291" bIns="32146"/>
          <a:lstStyle/>
          <a:p>
            <a:pPr>
              <a:tabLst>
                <a:tab pos="750067" algn="l"/>
              </a:tabLst>
              <a:defRPr/>
            </a:pPr>
            <a:r>
              <a:rPr lang="en-US" sz="1800" dirty="0">
                <a:solidFill>
                  <a:srgbClr val="000066"/>
                </a:solidFill>
                <a:latin typeface="+mn-lt"/>
                <a:cs typeface="+mn-cs"/>
              </a:rPr>
              <a:t>R: Can you show me a </a:t>
            </a:r>
            <a:r>
              <a:rPr lang="sl-SI" sz="1800" dirty="0">
                <a:solidFill>
                  <a:srgbClr val="000066"/>
                </a:solidFill>
                <a:latin typeface="+mn-lt"/>
                <a:cs typeface="+mn-cs"/>
              </a:rPr>
              <a:t>red </a:t>
            </a:r>
            <a:r>
              <a:rPr lang="en-US" sz="1800" dirty="0">
                <a:solidFill>
                  <a:srgbClr val="000066"/>
                </a:solidFill>
                <a:latin typeface="+mn-lt"/>
                <a:cs typeface="+mn-cs"/>
              </a:rPr>
              <a:t>object?</a:t>
            </a:r>
          </a:p>
          <a:p>
            <a:pPr>
              <a:tabLst>
                <a:tab pos="750067" algn="l"/>
              </a:tabLst>
              <a:defRPr/>
            </a:pPr>
            <a:r>
              <a:rPr lang="en-US" sz="1800" dirty="0">
                <a:solidFill>
                  <a:srgbClr val="000066"/>
                </a:solidFill>
                <a:latin typeface="+mn-lt"/>
                <a:cs typeface="+mn-cs"/>
              </a:rPr>
              <a:t>H: This object is </a:t>
            </a:r>
            <a:r>
              <a:rPr lang="sl-SI" sz="1800" dirty="0">
                <a:solidFill>
                  <a:srgbClr val="000066"/>
                </a:solidFill>
                <a:latin typeface="+mn-lt"/>
                <a:cs typeface="+mn-cs"/>
              </a:rPr>
              <a:t>red</a:t>
            </a:r>
            <a:r>
              <a:rPr lang="en-US" sz="1800" dirty="0">
                <a:solidFill>
                  <a:srgbClr val="000066"/>
                </a:solidFill>
                <a:latin typeface="+mn-lt"/>
                <a:cs typeface="+mn-cs"/>
              </a:rPr>
              <a:t>.</a:t>
            </a:r>
          </a:p>
          <a:p>
            <a:pPr>
              <a:tabLst>
                <a:tab pos="750067" algn="l"/>
              </a:tabLst>
              <a:defRPr/>
            </a:pPr>
            <a:r>
              <a:rPr lang="en-US" sz="1800" dirty="0">
                <a:solidFill>
                  <a:srgbClr val="000066"/>
                </a:solidFill>
                <a:latin typeface="+mn-lt"/>
                <a:cs typeface="+mn-cs"/>
              </a:rPr>
              <a:t>R: OK.</a:t>
            </a:r>
          </a:p>
          <a:p>
            <a:pPr>
              <a:tabLst>
                <a:tab pos="750067" algn="l"/>
              </a:tabLst>
              <a:defRPr/>
            </a:pPr>
            <a:endParaRPr lang="sl-SI" sz="1800" dirty="0">
              <a:solidFill>
                <a:srgbClr val="000066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Video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71438" y="6167438"/>
            <a:ext cx="7900987" cy="503237"/>
          </a:xfrm>
        </p:spPr>
        <p:txBody>
          <a:bodyPr/>
          <a:lstStyle/>
          <a:p>
            <a:pPr marL="187325" indent="0" eaLnBrk="1" hangingPunct="1">
              <a:buFont typeface="Wingdings" pitchFamily="2" charset="2"/>
              <a:buNone/>
            </a:pPr>
            <a:r>
              <a:rPr lang="en-US" smtClean="0">
                <a:sym typeface="Helvetica Neue"/>
              </a:rPr>
              <a:t>http://cogx.eu/results/george</a:t>
            </a:r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97790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4588" y="598488"/>
            <a:ext cx="6831012" cy="62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Diagram sistema</a:t>
            </a:r>
            <a:endParaRPr lang="en-US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slov 1" descr=" 1740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Motivacija</a:t>
            </a:r>
            <a:endParaRPr lang="en-US" smtClean="0"/>
          </a:p>
        </p:txBody>
      </p:sp>
      <p:pic>
        <p:nvPicPr>
          <p:cNvPr id="4101" name="Picture 5" descr=" 41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0475" y="1457325"/>
            <a:ext cx="950913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 41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488" y="1457325"/>
            <a:ext cx="1500187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jeZBesedilom 3" descr=" 4"/>
          <p:cNvSpPr txBox="1">
            <a:spLocks noChangeArrowheads="1"/>
          </p:cNvSpPr>
          <p:nvPr/>
        </p:nvSpPr>
        <p:spPr bwMode="auto">
          <a:xfrm>
            <a:off x="396875" y="3605213"/>
            <a:ext cx="1397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l-SI" sz="2000">
                <a:latin typeface="Tahoma" pitchFamily="34" charset="0"/>
                <a:cs typeface="Tahoma" pitchFamily="34" charset="0"/>
              </a:rPr>
              <a:t>industrijski</a:t>
            </a:r>
            <a:br>
              <a:rPr lang="sl-SI" sz="2000">
                <a:latin typeface="Tahoma" pitchFamily="34" charset="0"/>
                <a:cs typeface="Tahoma" pitchFamily="34" charset="0"/>
              </a:rPr>
            </a:br>
            <a:r>
              <a:rPr lang="sl-SI" sz="2000">
                <a:latin typeface="Tahoma" pitchFamily="34" charset="0"/>
                <a:cs typeface="Tahoma" pitchFamily="34" charset="0"/>
              </a:rPr>
              <a:t>roboti</a:t>
            </a:r>
            <a:endParaRPr lang="en-US" sz="20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PoljeZBesedilom 9" descr=" 10"/>
          <p:cNvSpPr txBox="1">
            <a:spLocks noChangeArrowheads="1"/>
          </p:cNvSpPr>
          <p:nvPr/>
        </p:nvSpPr>
        <p:spPr bwMode="auto">
          <a:xfrm>
            <a:off x="7737475" y="3995738"/>
            <a:ext cx="460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l-SI" sz="2000">
                <a:latin typeface="Tahoma" pitchFamily="34" charset="0"/>
                <a:cs typeface="Tahoma" pitchFamily="34" charset="0"/>
              </a:rPr>
              <a:t>ZF</a:t>
            </a:r>
            <a:endParaRPr lang="en-US" sz="200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 3174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4588" y="598488"/>
            <a:ext cx="6831012" cy="62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Naslov 1" descr=" 317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Posamezne kompetence</a:t>
            </a:r>
            <a:endParaRPr lang="en-US" smtClean="0"/>
          </a:p>
        </p:txBody>
      </p:sp>
      <p:grpSp>
        <p:nvGrpSpPr>
          <p:cNvPr id="6" name="Group 59" descr=" 6"/>
          <p:cNvGrpSpPr>
            <a:grpSpLocks/>
          </p:cNvGrpSpPr>
          <p:nvPr/>
        </p:nvGrpSpPr>
        <p:grpSpPr bwMode="auto">
          <a:xfrm>
            <a:off x="2012950" y="3176588"/>
            <a:ext cx="2041525" cy="1414462"/>
            <a:chOff x="9541717" y="282542"/>
            <a:chExt cx="998471" cy="786886"/>
          </a:xfrm>
        </p:grpSpPr>
        <p:sp>
          <p:nvSpPr>
            <p:cNvPr id="7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31770" name="TextBox 61"/>
            <p:cNvSpPr txBox="1">
              <a:spLocks noChangeArrowheads="1"/>
            </p:cNvSpPr>
            <p:nvPr/>
          </p:nvSpPr>
          <p:spPr bwMode="auto">
            <a:xfrm>
              <a:off x="9731177" y="495128"/>
              <a:ext cx="512102" cy="385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Detekcija in</a:t>
              </a:r>
              <a:b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</a:br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sledenje</a:t>
              </a:r>
              <a:b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</a:br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predmetom</a:t>
              </a:r>
              <a:endParaRPr lang="en-US" sz="1300"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 3174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4588" y="598488"/>
            <a:ext cx="6831012" cy="62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Naslov 1" descr=" 317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Posamezne kompetence</a:t>
            </a:r>
            <a:endParaRPr lang="en-US" smtClean="0"/>
          </a:p>
        </p:txBody>
      </p:sp>
      <p:grpSp>
        <p:nvGrpSpPr>
          <p:cNvPr id="6" name="Group 59" descr=" 6"/>
          <p:cNvGrpSpPr>
            <a:grpSpLocks/>
          </p:cNvGrpSpPr>
          <p:nvPr/>
        </p:nvGrpSpPr>
        <p:grpSpPr bwMode="auto">
          <a:xfrm>
            <a:off x="2012950" y="3176588"/>
            <a:ext cx="2041525" cy="1414462"/>
            <a:chOff x="9541717" y="282542"/>
            <a:chExt cx="998471" cy="786886"/>
          </a:xfrm>
        </p:grpSpPr>
        <p:sp>
          <p:nvSpPr>
            <p:cNvPr id="7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31770" name="TextBox 61"/>
            <p:cNvSpPr txBox="1">
              <a:spLocks noChangeArrowheads="1"/>
            </p:cNvSpPr>
            <p:nvPr/>
          </p:nvSpPr>
          <p:spPr bwMode="auto">
            <a:xfrm>
              <a:off x="9731177" y="495128"/>
              <a:ext cx="512102" cy="385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Detekcija in</a:t>
              </a:r>
              <a:b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</a:br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sledenje</a:t>
              </a:r>
              <a:b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</a:br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predmetom</a:t>
              </a:r>
              <a:endParaRPr lang="en-US" sz="1300"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</p:grpSp>
      <p:grpSp>
        <p:nvGrpSpPr>
          <p:cNvPr id="8" name="Group 59" descr=" 13"/>
          <p:cNvGrpSpPr>
            <a:grpSpLocks/>
          </p:cNvGrpSpPr>
          <p:nvPr/>
        </p:nvGrpSpPr>
        <p:grpSpPr bwMode="auto">
          <a:xfrm>
            <a:off x="2138363" y="5118100"/>
            <a:ext cx="2041525" cy="1412875"/>
            <a:chOff x="9541717" y="282542"/>
            <a:chExt cx="998471" cy="786886"/>
          </a:xfrm>
        </p:grpSpPr>
        <p:sp>
          <p:nvSpPr>
            <p:cNvPr id="9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10" name="TextBox 61"/>
            <p:cNvSpPr txBox="1">
              <a:spLocks noChangeArrowheads="1"/>
            </p:cNvSpPr>
            <p:nvPr/>
          </p:nvSpPr>
          <p:spPr bwMode="auto">
            <a:xfrm>
              <a:off x="9670201" y="504933"/>
              <a:ext cx="671252" cy="385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Inkrementalno</a:t>
              </a:r>
              <a:b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</a:br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učenje vizualnih</a:t>
              </a:r>
              <a:b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</a:br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lastnosti</a:t>
              </a:r>
              <a:endParaRPr lang="en-US" sz="1300"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671195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 3174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4588" y="598488"/>
            <a:ext cx="6831012" cy="62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Naslov 1" descr=" 317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Posamezne kompetence</a:t>
            </a:r>
            <a:endParaRPr lang="en-US" smtClean="0"/>
          </a:p>
        </p:txBody>
      </p:sp>
      <p:grpSp>
        <p:nvGrpSpPr>
          <p:cNvPr id="6" name="Group 59" descr=" 6"/>
          <p:cNvGrpSpPr>
            <a:grpSpLocks/>
          </p:cNvGrpSpPr>
          <p:nvPr/>
        </p:nvGrpSpPr>
        <p:grpSpPr bwMode="auto">
          <a:xfrm>
            <a:off x="2012950" y="3176588"/>
            <a:ext cx="2041525" cy="1414462"/>
            <a:chOff x="9541717" y="282542"/>
            <a:chExt cx="998471" cy="786886"/>
          </a:xfrm>
        </p:grpSpPr>
        <p:sp>
          <p:nvSpPr>
            <p:cNvPr id="7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31770" name="TextBox 61"/>
            <p:cNvSpPr txBox="1">
              <a:spLocks noChangeArrowheads="1"/>
            </p:cNvSpPr>
            <p:nvPr/>
          </p:nvSpPr>
          <p:spPr bwMode="auto">
            <a:xfrm>
              <a:off x="9731177" y="495128"/>
              <a:ext cx="512102" cy="385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Detekcija in</a:t>
              </a:r>
              <a:b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</a:br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sledenje</a:t>
              </a:r>
              <a:b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</a:br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predmetom</a:t>
              </a:r>
              <a:endParaRPr lang="en-US" sz="1300"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</p:grpSp>
      <p:grpSp>
        <p:nvGrpSpPr>
          <p:cNvPr id="8" name="Group 59" descr=" 13"/>
          <p:cNvGrpSpPr>
            <a:grpSpLocks/>
          </p:cNvGrpSpPr>
          <p:nvPr/>
        </p:nvGrpSpPr>
        <p:grpSpPr bwMode="auto">
          <a:xfrm>
            <a:off x="2138363" y="5118100"/>
            <a:ext cx="2041525" cy="1412875"/>
            <a:chOff x="9541717" y="282542"/>
            <a:chExt cx="998471" cy="786886"/>
          </a:xfrm>
        </p:grpSpPr>
        <p:sp>
          <p:nvSpPr>
            <p:cNvPr id="9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10" name="TextBox 61"/>
            <p:cNvSpPr txBox="1">
              <a:spLocks noChangeArrowheads="1"/>
            </p:cNvSpPr>
            <p:nvPr/>
          </p:nvSpPr>
          <p:spPr bwMode="auto">
            <a:xfrm>
              <a:off x="9670201" y="504933"/>
              <a:ext cx="671252" cy="385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Inkrementalno</a:t>
              </a:r>
              <a:b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</a:br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učenje vizualnih</a:t>
              </a:r>
              <a:b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</a:br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lastnosti</a:t>
              </a:r>
              <a:endParaRPr lang="en-US" sz="1300"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</p:grpSp>
      <p:grpSp>
        <p:nvGrpSpPr>
          <p:cNvPr id="11" name="Group 59" descr=" 16"/>
          <p:cNvGrpSpPr>
            <a:grpSpLocks/>
          </p:cNvGrpSpPr>
          <p:nvPr/>
        </p:nvGrpSpPr>
        <p:grpSpPr bwMode="auto">
          <a:xfrm>
            <a:off x="4032250" y="5111750"/>
            <a:ext cx="2041525" cy="1412875"/>
            <a:chOff x="9541717" y="282542"/>
            <a:chExt cx="998471" cy="786886"/>
          </a:xfrm>
        </p:grpSpPr>
        <p:sp>
          <p:nvSpPr>
            <p:cNvPr id="12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solidFill>
              <a:schemeClr val="accent3">
                <a:lumMod val="50000"/>
              </a:schemeClr>
            </a:solidFill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13" name="TextBox 61"/>
            <p:cNvSpPr txBox="1">
              <a:spLocks noChangeArrowheads="1"/>
            </p:cNvSpPr>
            <p:nvPr/>
          </p:nvSpPr>
          <p:spPr bwMode="auto">
            <a:xfrm>
              <a:off x="9587845" y="486856"/>
              <a:ext cx="826961" cy="385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Inkrementalno</a:t>
              </a:r>
              <a:b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</a:br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učenje modelov predmetov</a:t>
              </a:r>
              <a:endParaRPr lang="en-US" sz="1300"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36419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 3174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4588" y="598488"/>
            <a:ext cx="6831012" cy="62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Naslov 1" descr=" 317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Posamezne kompetence</a:t>
            </a:r>
            <a:endParaRPr lang="en-US" smtClean="0"/>
          </a:p>
        </p:txBody>
      </p:sp>
      <p:grpSp>
        <p:nvGrpSpPr>
          <p:cNvPr id="6" name="Group 59" descr=" 6"/>
          <p:cNvGrpSpPr>
            <a:grpSpLocks/>
          </p:cNvGrpSpPr>
          <p:nvPr/>
        </p:nvGrpSpPr>
        <p:grpSpPr bwMode="auto">
          <a:xfrm>
            <a:off x="2012950" y="3176588"/>
            <a:ext cx="2041525" cy="1414462"/>
            <a:chOff x="9541717" y="282542"/>
            <a:chExt cx="998471" cy="786886"/>
          </a:xfrm>
        </p:grpSpPr>
        <p:sp>
          <p:nvSpPr>
            <p:cNvPr id="7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31770" name="TextBox 61"/>
            <p:cNvSpPr txBox="1">
              <a:spLocks noChangeArrowheads="1"/>
            </p:cNvSpPr>
            <p:nvPr/>
          </p:nvSpPr>
          <p:spPr bwMode="auto">
            <a:xfrm>
              <a:off x="9731177" y="495128"/>
              <a:ext cx="512102" cy="385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Detekcija in</a:t>
              </a:r>
              <a:b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</a:br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sledenje</a:t>
              </a:r>
              <a:b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</a:br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predmetom</a:t>
              </a:r>
              <a:endParaRPr lang="en-US" sz="1300"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</p:grpSp>
      <p:grpSp>
        <p:nvGrpSpPr>
          <p:cNvPr id="8" name="Group 59" descr=" 13"/>
          <p:cNvGrpSpPr>
            <a:grpSpLocks/>
          </p:cNvGrpSpPr>
          <p:nvPr/>
        </p:nvGrpSpPr>
        <p:grpSpPr bwMode="auto">
          <a:xfrm>
            <a:off x="2138363" y="5118100"/>
            <a:ext cx="2041525" cy="1412875"/>
            <a:chOff x="9541717" y="282542"/>
            <a:chExt cx="998471" cy="786886"/>
          </a:xfrm>
        </p:grpSpPr>
        <p:sp>
          <p:nvSpPr>
            <p:cNvPr id="9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10" name="TextBox 61"/>
            <p:cNvSpPr txBox="1">
              <a:spLocks noChangeArrowheads="1"/>
            </p:cNvSpPr>
            <p:nvPr/>
          </p:nvSpPr>
          <p:spPr bwMode="auto">
            <a:xfrm>
              <a:off x="9670201" y="504933"/>
              <a:ext cx="671252" cy="385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Inkrementalno</a:t>
              </a:r>
              <a:b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</a:br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učenje vizualnih</a:t>
              </a:r>
              <a:b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</a:br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lastnosti</a:t>
              </a:r>
              <a:endParaRPr lang="en-US" sz="1300"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</p:grpSp>
      <p:grpSp>
        <p:nvGrpSpPr>
          <p:cNvPr id="11" name="Group 59" descr=" 16"/>
          <p:cNvGrpSpPr>
            <a:grpSpLocks/>
          </p:cNvGrpSpPr>
          <p:nvPr/>
        </p:nvGrpSpPr>
        <p:grpSpPr bwMode="auto">
          <a:xfrm>
            <a:off x="4032250" y="5111750"/>
            <a:ext cx="2041525" cy="1412875"/>
            <a:chOff x="9541717" y="282542"/>
            <a:chExt cx="998471" cy="786886"/>
          </a:xfrm>
        </p:grpSpPr>
        <p:sp>
          <p:nvSpPr>
            <p:cNvPr id="12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solidFill>
              <a:schemeClr val="accent3">
                <a:lumMod val="50000"/>
              </a:schemeClr>
            </a:solidFill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13" name="TextBox 61"/>
            <p:cNvSpPr txBox="1">
              <a:spLocks noChangeArrowheads="1"/>
            </p:cNvSpPr>
            <p:nvPr/>
          </p:nvSpPr>
          <p:spPr bwMode="auto">
            <a:xfrm>
              <a:off x="9587845" y="486856"/>
              <a:ext cx="826961" cy="385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Inkrementalno</a:t>
              </a:r>
              <a:b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</a:br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učenje modelov predmetov</a:t>
              </a:r>
              <a:endParaRPr lang="en-US" sz="1300"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</p:grpSp>
      <p:grpSp>
        <p:nvGrpSpPr>
          <p:cNvPr id="14" name="Group 59" descr=" 34"/>
          <p:cNvGrpSpPr>
            <a:grpSpLocks/>
          </p:cNvGrpSpPr>
          <p:nvPr/>
        </p:nvGrpSpPr>
        <p:grpSpPr bwMode="auto">
          <a:xfrm>
            <a:off x="2300288" y="1347788"/>
            <a:ext cx="2041525" cy="1414462"/>
            <a:chOff x="9541717" y="282542"/>
            <a:chExt cx="998471" cy="786886"/>
          </a:xfrm>
        </p:grpSpPr>
        <p:sp>
          <p:nvSpPr>
            <p:cNvPr id="15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solidFill>
              <a:schemeClr val="accent3">
                <a:lumMod val="50000"/>
              </a:schemeClr>
            </a:solidFill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16" name="TextBox 61"/>
            <p:cNvSpPr txBox="1">
              <a:spLocks noChangeArrowheads="1"/>
            </p:cNvSpPr>
            <p:nvPr/>
          </p:nvSpPr>
          <p:spPr bwMode="auto">
            <a:xfrm>
              <a:off x="9738848" y="483179"/>
              <a:ext cx="535622" cy="385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Umeščeno</a:t>
              </a:r>
            </a:p>
            <a:p>
              <a:pPr algn="ctr"/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procesiranje</a:t>
              </a:r>
            </a:p>
            <a:p>
              <a:pPr algn="ctr"/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dialoga</a:t>
              </a:r>
              <a:endParaRPr lang="en-US" sz="1300"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631068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 3174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4588" y="598488"/>
            <a:ext cx="6831012" cy="62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Naslov 1" descr=" 317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Posamezne kompetence</a:t>
            </a:r>
            <a:endParaRPr lang="en-US" smtClean="0"/>
          </a:p>
        </p:txBody>
      </p:sp>
      <p:grpSp>
        <p:nvGrpSpPr>
          <p:cNvPr id="6" name="Group 59" descr=" 6"/>
          <p:cNvGrpSpPr>
            <a:grpSpLocks/>
          </p:cNvGrpSpPr>
          <p:nvPr/>
        </p:nvGrpSpPr>
        <p:grpSpPr bwMode="auto">
          <a:xfrm>
            <a:off x="2012950" y="3176588"/>
            <a:ext cx="2041525" cy="1414462"/>
            <a:chOff x="9541717" y="282542"/>
            <a:chExt cx="998471" cy="786886"/>
          </a:xfrm>
        </p:grpSpPr>
        <p:sp>
          <p:nvSpPr>
            <p:cNvPr id="7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31770" name="TextBox 61"/>
            <p:cNvSpPr txBox="1">
              <a:spLocks noChangeArrowheads="1"/>
            </p:cNvSpPr>
            <p:nvPr/>
          </p:nvSpPr>
          <p:spPr bwMode="auto">
            <a:xfrm>
              <a:off x="9731177" y="495128"/>
              <a:ext cx="512102" cy="385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Detekcija in</a:t>
              </a:r>
              <a:b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</a:br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sledenje</a:t>
              </a:r>
              <a:b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</a:br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predmetom</a:t>
              </a:r>
              <a:endParaRPr lang="en-US" sz="1300"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</p:grpSp>
      <p:grpSp>
        <p:nvGrpSpPr>
          <p:cNvPr id="8" name="Group 59" descr=" 13"/>
          <p:cNvGrpSpPr>
            <a:grpSpLocks/>
          </p:cNvGrpSpPr>
          <p:nvPr/>
        </p:nvGrpSpPr>
        <p:grpSpPr bwMode="auto">
          <a:xfrm>
            <a:off x="2138363" y="5118100"/>
            <a:ext cx="2041525" cy="1412875"/>
            <a:chOff x="9541717" y="282542"/>
            <a:chExt cx="998471" cy="786886"/>
          </a:xfrm>
        </p:grpSpPr>
        <p:sp>
          <p:nvSpPr>
            <p:cNvPr id="9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10" name="TextBox 61"/>
            <p:cNvSpPr txBox="1">
              <a:spLocks noChangeArrowheads="1"/>
            </p:cNvSpPr>
            <p:nvPr/>
          </p:nvSpPr>
          <p:spPr bwMode="auto">
            <a:xfrm>
              <a:off x="9670201" y="504933"/>
              <a:ext cx="671252" cy="385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Inkrementalno</a:t>
              </a:r>
              <a:b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</a:br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učenje vizualnih</a:t>
              </a:r>
              <a:b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</a:br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lastnosti</a:t>
              </a:r>
              <a:endParaRPr lang="en-US" sz="1300"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</p:grpSp>
      <p:grpSp>
        <p:nvGrpSpPr>
          <p:cNvPr id="11" name="Group 59" descr=" 16"/>
          <p:cNvGrpSpPr>
            <a:grpSpLocks/>
          </p:cNvGrpSpPr>
          <p:nvPr/>
        </p:nvGrpSpPr>
        <p:grpSpPr bwMode="auto">
          <a:xfrm>
            <a:off x="4032250" y="5111750"/>
            <a:ext cx="2041525" cy="1412875"/>
            <a:chOff x="9541717" y="282542"/>
            <a:chExt cx="998471" cy="786886"/>
          </a:xfrm>
        </p:grpSpPr>
        <p:sp>
          <p:nvSpPr>
            <p:cNvPr id="12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solidFill>
              <a:schemeClr val="accent3">
                <a:lumMod val="50000"/>
              </a:schemeClr>
            </a:solidFill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13" name="TextBox 61"/>
            <p:cNvSpPr txBox="1">
              <a:spLocks noChangeArrowheads="1"/>
            </p:cNvSpPr>
            <p:nvPr/>
          </p:nvSpPr>
          <p:spPr bwMode="auto">
            <a:xfrm>
              <a:off x="9587845" y="486856"/>
              <a:ext cx="826961" cy="385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Inkrementalno</a:t>
              </a:r>
              <a:b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</a:br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učenje modelov predmetov</a:t>
              </a:r>
              <a:endParaRPr lang="en-US" sz="1300"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</p:grpSp>
      <p:grpSp>
        <p:nvGrpSpPr>
          <p:cNvPr id="17" name="Group 59" descr=" 19"/>
          <p:cNvGrpSpPr>
            <a:grpSpLocks/>
          </p:cNvGrpSpPr>
          <p:nvPr/>
        </p:nvGrpSpPr>
        <p:grpSpPr bwMode="auto">
          <a:xfrm>
            <a:off x="4314924" y="825965"/>
            <a:ext cx="2041549" cy="1414239"/>
            <a:chOff x="9541717" y="282542"/>
            <a:chExt cx="998471" cy="78688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8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grpFill/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19" name="TextBox 61"/>
            <p:cNvSpPr txBox="1">
              <a:spLocks noChangeArrowheads="1"/>
            </p:cNvSpPr>
            <p:nvPr/>
          </p:nvSpPr>
          <p:spPr bwMode="auto">
            <a:xfrm>
              <a:off x="9747630" y="547331"/>
              <a:ext cx="539541" cy="27399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eaLnBrk="1" hangingPunct="1">
                <a:defRPr/>
              </a:pPr>
              <a:r>
                <a:rPr lang="sl-SI" sz="1300" dirty="0" smtClean="0"/>
                <a:t>Ugotavljanje</a:t>
              </a:r>
            </a:p>
            <a:p>
              <a:pPr eaLnBrk="1" hangingPunct="1">
                <a:defRPr/>
              </a:pPr>
              <a:r>
                <a:rPr lang="sl-SI" sz="1300" dirty="0" smtClean="0"/>
                <a:t>referenta</a:t>
              </a:r>
              <a:endParaRPr lang="en-US" sz="1300" dirty="0"/>
            </a:p>
          </p:txBody>
        </p:sp>
      </p:grpSp>
      <p:grpSp>
        <p:nvGrpSpPr>
          <p:cNvPr id="14" name="Group 59" descr=" 34"/>
          <p:cNvGrpSpPr>
            <a:grpSpLocks/>
          </p:cNvGrpSpPr>
          <p:nvPr/>
        </p:nvGrpSpPr>
        <p:grpSpPr bwMode="auto">
          <a:xfrm>
            <a:off x="2300288" y="1347788"/>
            <a:ext cx="2041525" cy="1414462"/>
            <a:chOff x="9541717" y="282542"/>
            <a:chExt cx="998471" cy="786886"/>
          </a:xfrm>
        </p:grpSpPr>
        <p:sp>
          <p:nvSpPr>
            <p:cNvPr id="15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solidFill>
              <a:schemeClr val="accent3">
                <a:lumMod val="50000"/>
              </a:schemeClr>
            </a:solidFill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16" name="TextBox 61"/>
            <p:cNvSpPr txBox="1">
              <a:spLocks noChangeArrowheads="1"/>
            </p:cNvSpPr>
            <p:nvPr/>
          </p:nvSpPr>
          <p:spPr bwMode="auto">
            <a:xfrm>
              <a:off x="9738848" y="483179"/>
              <a:ext cx="535622" cy="385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Umeščeno</a:t>
              </a:r>
            </a:p>
            <a:p>
              <a:pPr algn="ctr"/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procesiranje</a:t>
              </a:r>
            </a:p>
            <a:p>
              <a:pPr algn="ctr"/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dialoga</a:t>
              </a:r>
              <a:endParaRPr lang="en-US" sz="1300"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756965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 3174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4588" y="598488"/>
            <a:ext cx="6831012" cy="62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Naslov 1" descr=" 317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Posamezne kompetence</a:t>
            </a:r>
            <a:endParaRPr lang="en-US" smtClean="0"/>
          </a:p>
        </p:txBody>
      </p:sp>
      <p:grpSp>
        <p:nvGrpSpPr>
          <p:cNvPr id="6" name="Group 59" descr=" 6"/>
          <p:cNvGrpSpPr>
            <a:grpSpLocks/>
          </p:cNvGrpSpPr>
          <p:nvPr/>
        </p:nvGrpSpPr>
        <p:grpSpPr bwMode="auto">
          <a:xfrm>
            <a:off x="2012950" y="3176588"/>
            <a:ext cx="2041525" cy="1414462"/>
            <a:chOff x="9541717" y="282542"/>
            <a:chExt cx="998471" cy="786886"/>
          </a:xfrm>
        </p:grpSpPr>
        <p:sp>
          <p:nvSpPr>
            <p:cNvPr id="7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31770" name="TextBox 61"/>
            <p:cNvSpPr txBox="1">
              <a:spLocks noChangeArrowheads="1"/>
            </p:cNvSpPr>
            <p:nvPr/>
          </p:nvSpPr>
          <p:spPr bwMode="auto">
            <a:xfrm>
              <a:off x="9731177" y="495128"/>
              <a:ext cx="512102" cy="385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Detekcija in</a:t>
              </a:r>
              <a:b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</a:br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sledenje</a:t>
              </a:r>
              <a:b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</a:br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predmetom</a:t>
              </a:r>
              <a:endParaRPr lang="en-US" sz="1300"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</p:grpSp>
      <p:grpSp>
        <p:nvGrpSpPr>
          <p:cNvPr id="8" name="Group 59" descr=" 13"/>
          <p:cNvGrpSpPr>
            <a:grpSpLocks/>
          </p:cNvGrpSpPr>
          <p:nvPr/>
        </p:nvGrpSpPr>
        <p:grpSpPr bwMode="auto">
          <a:xfrm>
            <a:off x="2138363" y="5118100"/>
            <a:ext cx="2041525" cy="1412875"/>
            <a:chOff x="9541717" y="282542"/>
            <a:chExt cx="998471" cy="786886"/>
          </a:xfrm>
        </p:grpSpPr>
        <p:sp>
          <p:nvSpPr>
            <p:cNvPr id="9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10" name="TextBox 61"/>
            <p:cNvSpPr txBox="1">
              <a:spLocks noChangeArrowheads="1"/>
            </p:cNvSpPr>
            <p:nvPr/>
          </p:nvSpPr>
          <p:spPr bwMode="auto">
            <a:xfrm>
              <a:off x="9670201" y="504933"/>
              <a:ext cx="671252" cy="385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Inkrementalno</a:t>
              </a:r>
              <a:b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</a:br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učenje vizualnih</a:t>
              </a:r>
              <a:b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</a:br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lastnosti</a:t>
              </a:r>
              <a:endParaRPr lang="en-US" sz="1300"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</p:grpSp>
      <p:grpSp>
        <p:nvGrpSpPr>
          <p:cNvPr id="11" name="Group 59" descr=" 16"/>
          <p:cNvGrpSpPr>
            <a:grpSpLocks/>
          </p:cNvGrpSpPr>
          <p:nvPr/>
        </p:nvGrpSpPr>
        <p:grpSpPr bwMode="auto">
          <a:xfrm>
            <a:off x="4032250" y="5111750"/>
            <a:ext cx="2041525" cy="1412875"/>
            <a:chOff x="9541717" y="282542"/>
            <a:chExt cx="998471" cy="786886"/>
          </a:xfrm>
        </p:grpSpPr>
        <p:sp>
          <p:nvSpPr>
            <p:cNvPr id="12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solidFill>
              <a:schemeClr val="accent3">
                <a:lumMod val="50000"/>
              </a:schemeClr>
            </a:solidFill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13" name="TextBox 61"/>
            <p:cNvSpPr txBox="1">
              <a:spLocks noChangeArrowheads="1"/>
            </p:cNvSpPr>
            <p:nvPr/>
          </p:nvSpPr>
          <p:spPr bwMode="auto">
            <a:xfrm>
              <a:off x="9587845" y="486856"/>
              <a:ext cx="826961" cy="385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Inkrementalno</a:t>
              </a:r>
              <a:b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</a:br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učenje modelov predmetov</a:t>
              </a:r>
              <a:endParaRPr lang="en-US" sz="1300"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</p:grpSp>
      <p:grpSp>
        <p:nvGrpSpPr>
          <p:cNvPr id="17" name="Group 59" descr=" 19"/>
          <p:cNvGrpSpPr>
            <a:grpSpLocks/>
          </p:cNvGrpSpPr>
          <p:nvPr/>
        </p:nvGrpSpPr>
        <p:grpSpPr bwMode="auto">
          <a:xfrm>
            <a:off x="4314924" y="825965"/>
            <a:ext cx="2041549" cy="1414239"/>
            <a:chOff x="9541717" y="282542"/>
            <a:chExt cx="998471" cy="78688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8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grpFill/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19" name="TextBox 61"/>
            <p:cNvSpPr txBox="1">
              <a:spLocks noChangeArrowheads="1"/>
            </p:cNvSpPr>
            <p:nvPr/>
          </p:nvSpPr>
          <p:spPr bwMode="auto">
            <a:xfrm>
              <a:off x="9747630" y="547331"/>
              <a:ext cx="539541" cy="27399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eaLnBrk="1" hangingPunct="1">
                <a:defRPr/>
              </a:pPr>
              <a:r>
                <a:rPr lang="sl-SI" sz="1300" dirty="0" smtClean="0"/>
                <a:t>Ugotavljanje</a:t>
              </a:r>
            </a:p>
            <a:p>
              <a:pPr eaLnBrk="1" hangingPunct="1">
                <a:defRPr/>
              </a:pPr>
              <a:r>
                <a:rPr lang="sl-SI" sz="1300" dirty="0" smtClean="0"/>
                <a:t>referenta</a:t>
              </a:r>
              <a:endParaRPr lang="en-US" sz="1300" dirty="0"/>
            </a:p>
          </p:txBody>
        </p:sp>
      </p:grpSp>
      <p:grpSp>
        <p:nvGrpSpPr>
          <p:cNvPr id="20" name="Group 59" descr=" 31"/>
          <p:cNvGrpSpPr>
            <a:grpSpLocks/>
          </p:cNvGrpSpPr>
          <p:nvPr/>
        </p:nvGrpSpPr>
        <p:grpSpPr bwMode="auto">
          <a:xfrm>
            <a:off x="4345228" y="2085081"/>
            <a:ext cx="2041550" cy="1413123"/>
            <a:chOff x="9541717" y="282542"/>
            <a:chExt cx="998471" cy="78688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1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22" name="TextBox 61"/>
            <p:cNvSpPr txBox="1">
              <a:spLocks noChangeArrowheads="1"/>
            </p:cNvSpPr>
            <p:nvPr/>
          </p:nvSpPr>
          <p:spPr bwMode="auto">
            <a:xfrm>
              <a:off x="9700951" y="504933"/>
              <a:ext cx="558356" cy="38561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eaLnBrk="1" hangingPunct="1">
                <a:defRPr/>
              </a:pPr>
              <a:r>
                <a:rPr lang="sl-SI" sz="1300" dirty="0" smtClean="0"/>
                <a:t>Združevanje</a:t>
              </a:r>
              <a:br>
                <a:rPr lang="sl-SI" sz="1300" dirty="0" smtClean="0"/>
              </a:br>
              <a:r>
                <a:rPr lang="sl-SI" sz="1300" dirty="0" smtClean="0"/>
                <a:t>več-modalne</a:t>
              </a:r>
              <a:br>
                <a:rPr lang="sl-SI" sz="1300" dirty="0" smtClean="0"/>
              </a:br>
              <a:r>
                <a:rPr lang="sl-SI" sz="1300" dirty="0" smtClean="0"/>
                <a:t>informacije</a:t>
              </a:r>
              <a:endParaRPr lang="en-US" sz="1300" dirty="0"/>
            </a:p>
          </p:txBody>
        </p:sp>
      </p:grpSp>
      <p:grpSp>
        <p:nvGrpSpPr>
          <p:cNvPr id="14" name="Group 59" descr=" 34"/>
          <p:cNvGrpSpPr>
            <a:grpSpLocks/>
          </p:cNvGrpSpPr>
          <p:nvPr/>
        </p:nvGrpSpPr>
        <p:grpSpPr bwMode="auto">
          <a:xfrm>
            <a:off x="2300288" y="1347788"/>
            <a:ext cx="2041525" cy="1414462"/>
            <a:chOff x="9541717" y="282542"/>
            <a:chExt cx="998471" cy="786886"/>
          </a:xfrm>
        </p:grpSpPr>
        <p:sp>
          <p:nvSpPr>
            <p:cNvPr id="15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solidFill>
              <a:schemeClr val="accent3">
                <a:lumMod val="50000"/>
              </a:schemeClr>
            </a:solidFill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16" name="TextBox 61"/>
            <p:cNvSpPr txBox="1">
              <a:spLocks noChangeArrowheads="1"/>
            </p:cNvSpPr>
            <p:nvPr/>
          </p:nvSpPr>
          <p:spPr bwMode="auto">
            <a:xfrm>
              <a:off x="9738848" y="483179"/>
              <a:ext cx="535622" cy="385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Umeščeno</a:t>
              </a:r>
            </a:p>
            <a:p>
              <a:pPr algn="ctr"/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procesiranje</a:t>
              </a:r>
            </a:p>
            <a:p>
              <a:pPr algn="ctr"/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dialoga</a:t>
              </a:r>
              <a:endParaRPr lang="en-US" sz="1300"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480700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 3174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4588" y="598488"/>
            <a:ext cx="6831012" cy="62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Naslov 1" descr=" 317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Posamezne kompetence</a:t>
            </a:r>
            <a:endParaRPr lang="en-US" smtClean="0"/>
          </a:p>
        </p:txBody>
      </p:sp>
      <p:grpSp>
        <p:nvGrpSpPr>
          <p:cNvPr id="6" name="Group 59" descr=" 6"/>
          <p:cNvGrpSpPr>
            <a:grpSpLocks/>
          </p:cNvGrpSpPr>
          <p:nvPr/>
        </p:nvGrpSpPr>
        <p:grpSpPr bwMode="auto">
          <a:xfrm>
            <a:off x="2012950" y="3176588"/>
            <a:ext cx="2041525" cy="1414462"/>
            <a:chOff x="9541717" y="282542"/>
            <a:chExt cx="998471" cy="786886"/>
          </a:xfrm>
        </p:grpSpPr>
        <p:sp>
          <p:nvSpPr>
            <p:cNvPr id="7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31770" name="TextBox 61"/>
            <p:cNvSpPr txBox="1">
              <a:spLocks noChangeArrowheads="1"/>
            </p:cNvSpPr>
            <p:nvPr/>
          </p:nvSpPr>
          <p:spPr bwMode="auto">
            <a:xfrm>
              <a:off x="9731177" y="495128"/>
              <a:ext cx="512102" cy="385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Detekcija in</a:t>
              </a:r>
              <a:b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</a:br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sledenje</a:t>
              </a:r>
              <a:b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</a:br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predmetom</a:t>
              </a:r>
              <a:endParaRPr lang="en-US" sz="1300"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</p:grpSp>
      <p:grpSp>
        <p:nvGrpSpPr>
          <p:cNvPr id="8" name="Group 59" descr=" 13"/>
          <p:cNvGrpSpPr>
            <a:grpSpLocks/>
          </p:cNvGrpSpPr>
          <p:nvPr/>
        </p:nvGrpSpPr>
        <p:grpSpPr bwMode="auto">
          <a:xfrm>
            <a:off x="2138363" y="5118100"/>
            <a:ext cx="2041525" cy="1412875"/>
            <a:chOff x="9541717" y="282542"/>
            <a:chExt cx="998471" cy="786886"/>
          </a:xfrm>
        </p:grpSpPr>
        <p:sp>
          <p:nvSpPr>
            <p:cNvPr id="9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10" name="TextBox 61"/>
            <p:cNvSpPr txBox="1">
              <a:spLocks noChangeArrowheads="1"/>
            </p:cNvSpPr>
            <p:nvPr/>
          </p:nvSpPr>
          <p:spPr bwMode="auto">
            <a:xfrm>
              <a:off x="9670201" y="504933"/>
              <a:ext cx="671252" cy="385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Inkrementalno</a:t>
              </a:r>
              <a:b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</a:br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učenje vizualnih</a:t>
              </a:r>
              <a:b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</a:br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lastnosti</a:t>
              </a:r>
              <a:endParaRPr lang="en-US" sz="1300"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</p:grpSp>
      <p:grpSp>
        <p:nvGrpSpPr>
          <p:cNvPr id="11" name="Group 59" descr=" 16"/>
          <p:cNvGrpSpPr>
            <a:grpSpLocks/>
          </p:cNvGrpSpPr>
          <p:nvPr/>
        </p:nvGrpSpPr>
        <p:grpSpPr bwMode="auto">
          <a:xfrm>
            <a:off x="4032250" y="5111750"/>
            <a:ext cx="2041525" cy="1412875"/>
            <a:chOff x="9541717" y="282542"/>
            <a:chExt cx="998471" cy="786886"/>
          </a:xfrm>
        </p:grpSpPr>
        <p:sp>
          <p:nvSpPr>
            <p:cNvPr id="12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solidFill>
              <a:schemeClr val="accent3">
                <a:lumMod val="50000"/>
              </a:schemeClr>
            </a:solidFill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13" name="TextBox 61"/>
            <p:cNvSpPr txBox="1">
              <a:spLocks noChangeArrowheads="1"/>
            </p:cNvSpPr>
            <p:nvPr/>
          </p:nvSpPr>
          <p:spPr bwMode="auto">
            <a:xfrm>
              <a:off x="9587845" y="486856"/>
              <a:ext cx="826961" cy="385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Inkrementalno</a:t>
              </a:r>
              <a:b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</a:br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učenje modelov predmetov</a:t>
              </a:r>
              <a:endParaRPr lang="en-US" sz="1300"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</p:grpSp>
      <p:grpSp>
        <p:nvGrpSpPr>
          <p:cNvPr id="17" name="Group 59" descr=" 19"/>
          <p:cNvGrpSpPr>
            <a:grpSpLocks/>
          </p:cNvGrpSpPr>
          <p:nvPr/>
        </p:nvGrpSpPr>
        <p:grpSpPr bwMode="auto">
          <a:xfrm>
            <a:off x="4314924" y="825965"/>
            <a:ext cx="2041549" cy="1414239"/>
            <a:chOff x="9541717" y="282542"/>
            <a:chExt cx="998471" cy="78688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8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grpFill/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19" name="TextBox 61"/>
            <p:cNvSpPr txBox="1">
              <a:spLocks noChangeArrowheads="1"/>
            </p:cNvSpPr>
            <p:nvPr/>
          </p:nvSpPr>
          <p:spPr bwMode="auto">
            <a:xfrm>
              <a:off x="9747630" y="547331"/>
              <a:ext cx="539541" cy="27399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eaLnBrk="1" hangingPunct="1">
                <a:defRPr/>
              </a:pPr>
              <a:r>
                <a:rPr lang="sl-SI" sz="1300" dirty="0" smtClean="0"/>
                <a:t>Ugotavljanje</a:t>
              </a:r>
            </a:p>
            <a:p>
              <a:pPr eaLnBrk="1" hangingPunct="1">
                <a:defRPr/>
              </a:pPr>
              <a:r>
                <a:rPr lang="sl-SI" sz="1300" dirty="0" smtClean="0"/>
                <a:t>referenta</a:t>
              </a:r>
              <a:endParaRPr lang="en-US" sz="1300" dirty="0"/>
            </a:p>
          </p:txBody>
        </p:sp>
      </p:grpSp>
      <p:grpSp>
        <p:nvGrpSpPr>
          <p:cNvPr id="23" name="Group 59" descr=" 22"/>
          <p:cNvGrpSpPr>
            <a:grpSpLocks/>
          </p:cNvGrpSpPr>
          <p:nvPr/>
        </p:nvGrpSpPr>
        <p:grpSpPr bwMode="auto">
          <a:xfrm>
            <a:off x="6106411" y="1348382"/>
            <a:ext cx="2040434" cy="1413123"/>
            <a:chOff x="9541717" y="282542"/>
            <a:chExt cx="998471" cy="786886"/>
          </a:xfrm>
          <a:solidFill>
            <a:schemeClr val="accent3">
              <a:lumMod val="50000"/>
            </a:schemeClr>
          </a:solidFill>
        </p:grpSpPr>
        <p:sp>
          <p:nvSpPr>
            <p:cNvPr id="24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grpFill/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25" name="TextBox 61"/>
            <p:cNvSpPr txBox="1">
              <a:spLocks noChangeArrowheads="1"/>
            </p:cNvSpPr>
            <p:nvPr/>
          </p:nvSpPr>
          <p:spPr bwMode="auto">
            <a:xfrm>
              <a:off x="9744592" y="536757"/>
              <a:ext cx="499046" cy="27421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eaLnBrk="1" hangingPunct="1">
                <a:defRPr/>
              </a:pPr>
              <a:r>
                <a:rPr lang="sl-SI" sz="1300" dirty="0" smtClean="0"/>
                <a:t>Upravljanje</a:t>
              </a:r>
              <a:br>
                <a:rPr lang="sl-SI" sz="1300" dirty="0" smtClean="0"/>
              </a:br>
              <a:r>
                <a:rPr lang="sl-SI" sz="1300" dirty="0" smtClean="0"/>
                <a:t>z motivi</a:t>
              </a:r>
              <a:endParaRPr lang="en-US" sz="1300" dirty="0"/>
            </a:p>
          </p:txBody>
        </p:sp>
      </p:grpSp>
      <p:grpSp>
        <p:nvGrpSpPr>
          <p:cNvPr id="20" name="Group 59" descr=" 31"/>
          <p:cNvGrpSpPr>
            <a:grpSpLocks/>
          </p:cNvGrpSpPr>
          <p:nvPr/>
        </p:nvGrpSpPr>
        <p:grpSpPr bwMode="auto">
          <a:xfrm>
            <a:off x="4345228" y="2085081"/>
            <a:ext cx="2041550" cy="1413123"/>
            <a:chOff x="9541717" y="282542"/>
            <a:chExt cx="998471" cy="78688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1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22" name="TextBox 61"/>
            <p:cNvSpPr txBox="1">
              <a:spLocks noChangeArrowheads="1"/>
            </p:cNvSpPr>
            <p:nvPr/>
          </p:nvSpPr>
          <p:spPr bwMode="auto">
            <a:xfrm>
              <a:off x="9700951" y="504933"/>
              <a:ext cx="558356" cy="38561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eaLnBrk="1" hangingPunct="1">
                <a:defRPr/>
              </a:pPr>
              <a:r>
                <a:rPr lang="sl-SI" sz="1300" dirty="0" smtClean="0"/>
                <a:t>Združevanje</a:t>
              </a:r>
              <a:br>
                <a:rPr lang="sl-SI" sz="1300" dirty="0" smtClean="0"/>
              </a:br>
              <a:r>
                <a:rPr lang="sl-SI" sz="1300" dirty="0" smtClean="0"/>
                <a:t>več-modalne</a:t>
              </a:r>
              <a:br>
                <a:rPr lang="sl-SI" sz="1300" dirty="0" smtClean="0"/>
              </a:br>
              <a:r>
                <a:rPr lang="sl-SI" sz="1300" dirty="0" smtClean="0"/>
                <a:t>informacije</a:t>
              </a:r>
              <a:endParaRPr lang="en-US" sz="1300" dirty="0"/>
            </a:p>
          </p:txBody>
        </p:sp>
      </p:grpSp>
      <p:grpSp>
        <p:nvGrpSpPr>
          <p:cNvPr id="14" name="Group 59" descr=" 34"/>
          <p:cNvGrpSpPr>
            <a:grpSpLocks/>
          </p:cNvGrpSpPr>
          <p:nvPr/>
        </p:nvGrpSpPr>
        <p:grpSpPr bwMode="auto">
          <a:xfrm>
            <a:off x="2300288" y="1347788"/>
            <a:ext cx="2041525" cy="1414462"/>
            <a:chOff x="9541717" y="282542"/>
            <a:chExt cx="998471" cy="786886"/>
          </a:xfrm>
        </p:grpSpPr>
        <p:sp>
          <p:nvSpPr>
            <p:cNvPr id="15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solidFill>
              <a:schemeClr val="accent3">
                <a:lumMod val="50000"/>
              </a:schemeClr>
            </a:solidFill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16" name="TextBox 61"/>
            <p:cNvSpPr txBox="1">
              <a:spLocks noChangeArrowheads="1"/>
            </p:cNvSpPr>
            <p:nvPr/>
          </p:nvSpPr>
          <p:spPr bwMode="auto">
            <a:xfrm>
              <a:off x="9738848" y="483179"/>
              <a:ext cx="535622" cy="385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Umeščeno</a:t>
              </a:r>
            </a:p>
            <a:p>
              <a:pPr algn="ctr"/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procesiranje</a:t>
              </a:r>
            </a:p>
            <a:p>
              <a:pPr algn="ctr"/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dialoga</a:t>
              </a:r>
              <a:endParaRPr lang="en-US" sz="1300"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224414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 3174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4588" y="598488"/>
            <a:ext cx="6831012" cy="62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Naslov 1" descr=" 317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Posamezne kompetence</a:t>
            </a:r>
            <a:endParaRPr lang="en-US" smtClean="0"/>
          </a:p>
        </p:txBody>
      </p:sp>
      <p:grpSp>
        <p:nvGrpSpPr>
          <p:cNvPr id="6" name="Group 59" descr=" 6"/>
          <p:cNvGrpSpPr>
            <a:grpSpLocks/>
          </p:cNvGrpSpPr>
          <p:nvPr/>
        </p:nvGrpSpPr>
        <p:grpSpPr bwMode="auto">
          <a:xfrm>
            <a:off x="2012950" y="3176588"/>
            <a:ext cx="2041525" cy="1414462"/>
            <a:chOff x="9541717" y="282542"/>
            <a:chExt cx="998471" cy="786886"/>
          </a:xfrm>
        </p:grpSpPr>
        <p:sp>
          <p:nvSpPr>
            <p:cNvPr id="7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31770" name="TextBox 61"/>
            <p:cNvSpPr txBox="1">
              <a:spLocks noChangeArrowheads="1"/>
            </p:cNvSpPr>
            <p:nvPr/>
          </p:nvSpPr>
          <p:spPr bwMode="auto">
            <a:xfrm>
              <a:off x="9731177" y="495128"/>
              <a:ext cx="512102" cy="385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Detekcija in</a:t>
              </a:r>
              <a:b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</a:br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sledenje</a:t>
              </a:r>
              <a:b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</a:br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predmetom</a:t>
              </a:r>
              <a:endParaRPr lang="en-US" sz="1300"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</p:grpSp>
      <p:grpSp>
        <p:nvGrpSpPr>
          <p:cNvPr id="8" name="Group 59" descr=" 13"/>
          <p:cNvGrpSpPr>
            <a:grpSpLocks/>
          </p:cNvGrpSpPr>
          <p:nvPr/>
        </p:nvGrpSpPr>
        <p:grpSpPr bwMode="auto">
          <a:xfrm>
            <a:off x="2138363" y="5118100"/>
            <a:ext cx="2041525" cy="1412875"/>
            <a:chOff x="9541717" y="282542"/>
            <a:chExt cx="998471" cy="786886"/>
          </a:xfrm>
        </p:grpSpPr>
        <p:sp>
          <p:nvSpPr>
            <p:cNvPr id="9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10" name="TextBox 61"/>
            <p:cNvSpPr txBox="1">
              <a:spLocks noChangeArrowheads="1"/>
            </p:cNvSpPr>
            <p:nvPr/>
          </p:nvSpPr>
          <p:spPr bwMode="auto">
            <a:xfrm>
              <a:off x="9670201" y="504933"/>
              <a:ext cx="671252" cy="385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Inkrementalno</a:t>
              </a:r>
              <a:b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</a:br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učenje vizualnih</a:t>
              </a:r>
              <a:b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</a:br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lastnosti</a:t>
              </a:r>
              <a:endParaRPr lang="en-US" sz="1300"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</p:grpSp>
      <p:grpSp>
        <p:nvGrpSpPr>
          <p:cNvPr id="11" name="Group 59" descr=" 16"/>
          <p:cNvGrpSpPr>
            <a:grpSpLocks/>
          </p:cNvGrpSpPr>
          <p:nvPr/>
        </p:nvGrpSpPr>
        <p:grpSpPr bwMode="auto">
          <a:xfrm>
            <a:off x="4032250" y="5111750"/>
            <a:ext cx="2041525" cy="1412875"/>
            <a:chOff x="9541717" y="282542"/>
            <a:chExt cx="998471" cy="786886"/>
          </a:xfrm>
        </p:grpSpPr>
        <p:sp>
          <p:nvSpPr>
            <p:cNvPr id="12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solidFill>
              <a:schemeClr val="accent3">
                <a:lumMod val="50000"/>
              </a:schemeClr>
            </a:solidFill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13" name="TextBox 61"/>
            <p:cNvSpPr txBox="1">
              <a:spLocks noChangeArrowheads="1"/>
            </p:cNvSpPr>
            <p:nvPr/>
          </p:nvSpPr>
          <p:spPr bwMode="auto">
            <a:xfrm>
              <a:off x="9587845" y="486856"/>
              <a:ext cx="826961" cy="385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Inkrementalno</a:t>
              </a:r>
              <a:b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</a:br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učenje modelov predmetov</a:t>
              </a:r>
              <a:endParaRPr lang="en-US" sz="1300"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</p:grpSp>
      <p:grpSp>
        <p:nvGrpSpPr>
          <p:cNvPr id="17" name="Group 59" descr=" 19"/>
          <p:cNvGrpSpPr>
            <a:grpSpLocks/>
          </p:cNvGrpSpPr>
          <p:nvPr/>
        </p:nvGrpSpPr>
        <p:grpSpPr bwMode="auto">
          <a:xfrm>
            <a:off x="4314924" y="825965"/>
            <a:ext cx="2041549" cy="1414239"/>
            <a:chOff x="9541717" y="282542"/>
            <a:chExt cx="998471" cy="78688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8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grpFill/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19" name="TextBox 61"/>
            <p:cNvSpPr txBox="1">
              <a:spLocks noChangeArrowheads="1"/>
            </p:cNvSpPr>
            <p:nvPr/>
          </p:nvSpPr>
          <p:spPr bwMode="auto">
            <a:xfrm>
              <a:off x="9747630" y="547331"/>
              <a:ext cx="539541" cy="27399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eaLnBrk="1" hangingPunct="1">
                <a:defRPr/>
              </a:pPr>
              <a:r>
                <a:rPr lang="sl-SI" sz="1300" dirty="0" smtClean="0"/>
                <a:t>Ugotavljanje</a:t>
              </a:r>
            </a:p>
            <a:p>
              <a:pPr eaLnBrk="1" hangingPunct="1">
                <a:defRPr/>
              </a:pPr>
              <a:r>
                <a:rPr lang="sl-SI" sz="1300" dirty="0" smtClean="0"/>
                <a:t>referenta</a:t>
              </a:r>
              <a:endParaRPr lang="en-US" sz="1300" dirty="0"/>
            </a:p>
          </p:txBody>
        </p:sp>
      </p:grpSp>
      <p:grpSp>
        <p:nvGrpSpPr>
          <p:cNvPr id="23" name="Group 59" descr=" 22"/>
          <p:cNvGrpSpPr>
            <a:grpSpLocks/>
          </p:cNvGrpSpPr>
          <p:nvPr/>
        </p:nvGrpSpPr>
        <p:grpSpPr bwMode="auto">
          <a:xfrm>
            <a:off x="6106411" y="1348382"/>
            <a:ext cx="2040434" cy="1413123"/>
            <a:chOff x="9541717" y="282542"/>
            <a:chExt cx="998471" cy="786886"/>
          </a:xfrm>
          <a:solidFill>
            <a:schemeClr val="accent3">
              <a:lumMod val="50000"/>
            </a:schemeClr>
          </a:solidFill>
        </p:grpSpPr>
        <p:sp>
          <p:nvSpPr>
            <p:cNvPr id="24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grpFill/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25" name="TextBox 61"/>
            <p:cNvSpPr txBox="1">
              <a:spLocks noChangeArrowheads="1"/>
            </p:cNvSpPr>
            <p:nvPr/>
          </p:nvSpPr>
          <p:spPr bwMode="auto">
            <a:xfrm>
              <a:off x="9744592" y="536757"/>
              <a:ext cx="499046" cy="27421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eaLnBrk="1" hangingPunct="1">
                <a:defRPr/>
              </a:pPr>
              <a:r>
                <a:rPr lang="sl-SI" sz="1300" dirty="0" smtClean="0"/>
                <a:t>Upravljanje</a:t>
              </a:r>
              <a:br>
                <a:rPr lang="sl-SI" sz="1300" dirty="0" smtClean="0"/>
              </a:br>
              <a:r>
                <a:rPr lang="sl-SI" sz="1300" dirty="0" smtClean="0"/>
                <a:t>z motivi</a:t>
              </a:r>
              <a:endParaRPr lang="en-US" sz="1300" dirty="0"/>
            </a:p>
          </p:txBody>
        </p:sp>
      </p:grpSp>
      <p:grpSp>
        <p:nvGrpSpPr>
          <p:cNvPr id="26" name="Group 59" descr=" 25"/>
          <p:cNvGrpSpPr>
            <a:grpSpLocks/>
          </p:cNvGrpSpPr>
          <p:nvPr/>
        </p:nvGrpSpPr>
        <p:grpSpPr bwMode="auto">
          <a:xfrm>
            <a:off x="6135688" y="3114675"/>
            <a:ext cx="2041525" cy="1412875"/>
            <a:chOff x="9541717" y="282542"/>
            <a:chExt cx="998471" cy="786886"/>
          </a:xfrm>
        </p:grpSpPr>
        <p:sp>
          <p:nvSpPr>
            <p:cNvPr id="27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solidFill>
              <a:schemeClr val="accent3">
                <a:lumMod val="50000"/>
              </a:schemeClr>
            </a:solidFill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28" name="TextBox 61"/>
            <p:cNvSpPr txBox="1">
              <a:spLocks noChangeArrowheads="1"/>
            </p:cNvSpPr>
            <p:nvPr/>
          </p:nvSpPr>
          <p:spPr bwMode="auto">
            <a:xfrm>
              <a:off x="9718584" y="558863"/>
              <a:ext cx="548949" cy="274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Kontinuirano</a:t>
              </a:r>
              <a:b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</a:br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načrtovanje</a:t>
              </a:r>
              <a:endParaRPr lang="en-US" sz="1300"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</p:grpSp>
      <p:grpSp>
        <p:nvGrpSpPr>
          <p:cNvPr id="20" name="Group 59" descr=" 31"/>
          <p:cNvGrpSpPr>
            <a:grpSpLocks/>
          </p:cNvGrpSpPr>
          <p:nvPr/>
        </p:nvGrpSpPr>
        <p:grpSpPr bwMode="auto">
          <a:xfrm>
            <a:off x="4345228" y="2085081"/>
            <a:ext cx="2041550" cy="1413123"/>
            <a:chOff x="9541717" y="282542"/>
            <a:chExt cx="998471" cy="78688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1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22" name="TextBox 61"/>
            <p:cNvSpPr txBox="1">
              <a:spLocks noChangeArrowheads="1"/>
            </p:cNvSpPr>
            <p:nvPr/>
          </p:nvSpPr>
          <p:spPr bwMode="auto">
            <a:xfrm>
              <a:off x="9700951" y="504933"/>
              <a:ext cx="558356" cy="38561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eaLnBrk="1" hangingPunct="1">
                <a:defRPr/>
              </a:pPr>
              <a:r>
                <a:rPr lang="sl-SI" sz="1300" dirty="0" smtClean="0"/>
                <a:t>Združevanje</a:t>
              </a:r>
              <a:br>
                <a:rPr lang="sl-SI" sz="1300" dirty="0" smtClean="0"/>
              </a:br>
              <a:r>
                <a:rPr lang="sl-SI" sz="1300" dirty="0" smtClean="0"/>
                <a:t>več-modalne</a:t>
              </a:r>
              <a:br>
                <a:rPr lang="sl-SI" sz="1300" dirty="0" smtClean="0"/>
              </a:br>
              <a:r>
                <a:rPr lang="sl-SI" sz="1300" dirty="0" smtClean="0"/>
                <a:t>informacije</a:t>
              </a:r>
              <a:endParaRPr lang="en-US" sz="1300" dirty="0"/>
            </a:p>
          </p:txBody>
        </p:sp>
      </p:grpSp>
      <p:grpSp>
        <p:nvGrpSpPr>
          <p:cNvPr id="14" name="Group 59" descr=" 34"/>
          <p:cNvGrpSpPr>
            <a:grpSpLocks/>
          </p:cNvGrpSpPr>
          <p:nvPr/>
        </p:nvGrpSpPr>
        <p:grpSpPr bwMode="auto">
          <a:xfrm>
            <a:off x="2300288" y="1347788"/>
            <a:ext cx="2041525" cy="1414462"/>
            <a:chOff x="9541717" y="282542"/>
            <a:chExt cx="998471" cy="786886"/>
          </a:xfrm>
        </p:grpSpPr>
        <p:sp>
          <p:nvSpPr>
            <p:cNvPr id="15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solidFill>
              <a:schemeClr val="accent3">
                <a:lumMod val="50000"/>
              </a:schemeClr>
            </a:solidFill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16" name="TextBox 61"/>
            <p:cNvSpPr txBox="1">
              <a:spLocks noChangeArrowheads="1"/>
            </p:cNvSpPr>
            <p:nvPr/>
          </p:nvSpPr>
          <p:spPr bwMode="auto">
            <a:xfrm>
              <a:off x="9738848" y="483179"/>
              <a:ext cx="535622" cy="385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Umeščeno</a:t>
              </a:r>
            </a:p>
            <a:p>
              <a:pPr algn="ctr"/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procesiranje</a:t>
              </a:r>
            </a:p>
            <a:p>
              <a:pPr algn="ctr"/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dialoga</a:t>
              </a:r>
              <a:endParaRPr lang="en-US" sz="1300"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094640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 3174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4588" y="598488"/>
            <a:ext cx="6831012" cy="62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Naslov 1" descr=" 317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Posamezne kompetence</a:t>
            </a:r>
            <a:endParaRPr lang="en-US" smtClean="0"/>
          </a:p>
        </p:txBody>
      </p:sp>
      <p:grpSp>
        <p:nvGrpSpPr>
          <p:cNvPr id="6" name="Group 59" descr=" 6"/>
          <p:cNvGrpSpPr>
            <a:grpSpLocks/>
          </p:cNvGrpSpPr>
          <p:nvPr/>
        </p:nvGrpSpPr>
        <p:grpSpPr bwMode="auto">
          <a:xfrm>
            <a:off x="2012950" y="3176588"/>
            <a:ext cx="2041525" cy="1414462"/>
            <a:chOff x="9541717" y="282542"/>
            <a:chExt cx="998471" cy="786886"/>
          </a:xfrm>
        </p:grpSpPr>
        <p:sp>
          <p:nvSpPr>
            <p:cNvPr id="7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31770" name="TextBox 61"/>
            <p:cNvSpPr txBox="1">
              <a:spLocks noChangeArrowheads="1"/>
            </p:cNvSpPr>
            <p:nvPr/>
          </p:nvSpPr>
          <p:spPr bwMode="auto">
            <a:xfrm>
              <a:off x="9731177" y="495128"/>
              <a:ext cx="512102" cy="385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Detekcija in</a:t>
              </a:r>
              <a:b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</a:br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sledenje</a:t>
              </a:r>
              <a:b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</a:br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predmetom</a:t>
              </a:r>
              <a:endParaRPr lang="en-US" sz="1300"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</p:grpSp>
      <p:grpSp>
        <p:nvGrpSpPr>
          <p:cNvPr id="8" name="Group 59" descr=" 13"/>
          <p:cNvGrpSpPr>
            <a:grpSpLocks/>
          </p:cNvGrpSpPr>
          <p:nvPr/>
        </p:nvGrpSpPr>
        <p:grpSpPr bwMode="auto">
          <a:xfrm>
            <a:off x="2138363" y="5118100"/>
            <a:ext cx="2041525" cy="1412875"/>
            <a:chOff x="9541717" y="282542"/>
            <a:chExt cx="998471" cy="786886"/>
          </a:xfrm>
        </p:grpSpPr>
        <p:sp>
          <p:nvSpPr>
            <p:cNvPr id="9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10" name="TextBox 61"/>
            <p:cNvSpPr txBox="1">
              <a:spLocks noChangeArrowheads="1"/>
            </p:cNvSpPr>
            <p:nvPr/>
          </p:nvSpPr>
          <p:spPr bwMode="auto">
            <a:xfrm>
              <a:off x="9670201" y="504933"/>
              <a:ext cx="671252" cy="385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Inkrementalno</a:t>
              </a:r>
              <a:b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</a:br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učenje vizualnih</a:t>
              </a:r>
              <a:b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</a:br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lastnosti</a:t>
              </a:r>
              <a:endParaRPr lang="en-US" sz="1300"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</p:grpSp>
      <p:grpSp>
        <p:nvGrpSpPr>
          <p:cNvPr id="11" name="Group 59" descr=" 16"/>
          <p:cNvGrpSpPr>
            <a:grpSpLocks/>
          </p:cNvGrpSpPr>
          <p:nvPr/>
        </p:nvGrpSpPr>
        <p:grpSpPr bwMode="auto">
          <a:xfrm>
            <a:off x="4032250" y="5111750"/>
            <a:ext cx="2041525" cy="1412875"/>
            <a:chOff x="9541717" y="282542"/>
            <a:chExt cx="998471" cy="786886"/>
          </a:xfrm>
        </p:grpSpPr>
        <p:sp>
          <p:nvSpPr>
            <p:cNvPr id="12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solidFill>
              <a:schemeClr val="accent3">
                <a:lumMod val="50000"/>
              </a:schemeClr>
            </a:solidFill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13" name="TextBox 61"/>
            <p:cNvSpPr txBox="1">
              <a:spLocks noChangeArrowheads="1"/>
            </p:cNvSpPr>
            <p:nvPr/>
          </p:nvSpPr>
          <p:spPr bwMode="auto">
            <a:xfrm>
              <a:off x="9587845" y="486856"/>
              <a:ext cx="826961" cy="385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Inkrementalno</a:t>
              </a:r>
              <a:b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</a:br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učenje modelov predmetov</a:t>
              </a:r>
              <a:endParaRPr lang="en-US" sz="1300"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</p:grpSp>
      <p:grpSp>
        <p:nvGrpSpPr>
          <p:cNvPr id="17" name="Group 59" descr=" 19"/>
          <p:cNvGrpSpPr>
            <a:grpSpLocks/>
          </p:cNvGrpSpPr>
          <p:nvPr/>
        </p:nvGrpSpPr>
        <p:grpSpPr bwMode="auto">
          <a:xfrm>
            <a:off x="4314924" y="825965"/>
            <a:ext cx="2041549" cy="1414239"/>
            <a:chOff x="9541717" y="282542"/>
            <a:chExt cx="998471" cy="78688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8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grpFill/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19" name="TextBox 61"/>
            <p:cNvSpPr txBox="1">
              <a:spLocks noChangeArrowheads="1"/>
            </p:cNvSpPr>
            <p:nvPr/>
          </p:nvSpPr>
          <p:spPr bwMode="auto">
            <a:xfrm>
              <a:off x="9747630" y="547331"/>
              <a:ext cx="539541" cy="27399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eaLnBrk="1" hangingPunct="1">
                <a:defRPr/>
              </a:pPr>
              <a:r>
                <a:rPr lang="sl-SI" sz="1300" dirty="0" smtClean="0"/>
                <a:t>Ugotavljanje</a:t>
              </a:r>
            </a:p>
            <a:p>
              <a:pPr eaLnBrk="1" hangingPunct="1">
                <a:defRPr/>
              </a:pPr>
              <a:r>
                <a:rPr lang="sl-SI" sz="1300" dirty="0" smtClean="0"/>
                <a:t>referenta</a:t>
              </a:r>
              <a:endParaRPr lang="en-US" sz="1300" dirty="0"/>
            </a:p>
          </p:txBody>
        </p:sp>
      </p:grpSp>
      <p:grpSp>
        <p:nvGrpSpPr>
          <p:cNvPr id="23" name="Group 59" descr=" 22"/>
          <p:cNvGrpSpPr>
            <a:grpSpLocks/>
          </p:cNvGrpSpPr>
          <p:nvPr/>
        </p:nvGrpSpPr>
        <p:grpSpPr bwMode="auto">
          <a:xfrm>
            <a:off x="6106411" y="1348382"/>
            <a:ext cx="2040434" cy="1413123"/>
            <a:chOff x="9541717" y="282542"/>
            <a:chExt cx="998471" cy="786886"/>
          </a:xfrm>
          <a:solidFill>
            <a:schemeClr val="accent3">
              <a:lumMod val="50000"/>
            </a:schemeClr>
          </a:solidFill>
        </p:grpSpPr>
        <p:sp>
          <p:nvSpPr>
            <p:cNvPr id="24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grpFill/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25" name="TextBox 61"/>
            <p:cNvSpPr txBox="1">
              <a:spLocks noChangeArrowheads="1"/>
            </p:cNvSpPr>
            <p:nvPr/>
          </p:nvSpPr>
          <p:spPr bwMode="auto">
            <a:xfrm>
              <a:off x="9744592" y="536757"/>
              <a:ext cx="499046" cy="27421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eaLnBrk="1" hangingPunct="1">
                <a:defRPr/>
              </a:pPr>
              <a:r>
                <a:rPr lang="sl-SI" sz="1300" dirty="0" smtClean="0"/>
                <a:t>Upravljanje</a:t>
              </a:r>
              <a:br>
                <a:rPr lang="sl-SI" sz="1300" dirty="0" smtClean="0"/>
              </a:br>
              <a:r>
                <a:rPr lang="sl-SI" sz="1300" dirty="0" smtClean="0"/>
                <a:t>z motivi</a:t>
              </a:r>
              <a:endParaRPr lang="en-US" sz="1300" dirty="0"/>
            </a:p>
          </p:txBody>
        </p:sp>
      </p:grpSp>
      <p:grpSp>
        <p:nvGrpSpPr>
          <p:cNvPr id="26" name="Group 59" descr=" 25"/>
          <p:cNvGrpSpPr>
            <a:grpSpLocks/>
          </p:cNvGrpSpPr>
          <p:nvPr/>
        </p:nvGrpSpPr>
        <p:grpSpPr bwMode="auto">
          <a:xfrm>
            <a:off x="6135688" y="3114675"/>
            <a:ext cx="2041525" cy="1412875"/>
            <a:chOff x="9541717" y="282542"/>
            <a:chExt cx="998471" cy="786886"/>
          </a:xfrm>
        </p:grpSpPr>
        <p:sp>
          <p:nvSpPr>
            <p:cNvPr id="27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solidFill>
              <a:schemeClr val="accent3">
                <a:lumMod val="50000"/>
              </a:schemeClr>
            </a:solidFill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28" name="TextBox 61"/>
            <p:cNvSpPr txBox="1">
              <a:spLocks noChangeArrowheads="1"/>
            </p:cNvSpPr>
            <p:nvPr/>
          </p:nvSpPr>
          <p:spPr bwMode="auto">
            <a:xfrm>
              <a:off x="9718584" y="558863"/>
              <a:ext cx="548949" cy="274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Kontinuirano</a:t>
              </a:r>
              <a:b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</a:br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načrtovanje</a:t>
              </a:r>
              <a:endParaRPr lang="en-US" sz="1300"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</p:grpSp>
      <p:grpSp>
        <p:nvGrpSpPr>
          <p:cNvPr id="29" name="Group 59" descr=" 28"/>
          <p:cNvGrpSpPr>
            <a:grpSpLocks/>
          </p:cNvGrpSpPr>
          <p:nvPr/>
        </p:nvGrpSpPr>
        <p:grpSpPr bwMode="auto">
          <a:xfrm>
            <a:off x="6135688" y="4979988"/>
            <a:ext cx="2041525" cy="1412875"/>
            <a:chOff x="9541717" y="282542"/>
            <a:chExt cx="998471" cy="786886"/>
          </a:xfrm>
        </p:grpSpPr>
        <p:sp>
          <p:nvSpPr>
            <p:cNvPr id="30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solidFill>
              <a:schemeClr val="accent3">
                <a:lumMod val="50000"/>
              </a:schemeClr>
            </a:solidFill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31" name="TextBox 61"/>
            <p:cNvSpPr txBox="1">
              <a:spLocks noChangeArrowheads="1"/>
            </p:cNvSpPr>
            <p:nvPr/>
          </p:nvSpPr>
          <p:spPr bwMode="auto">
            <a:xfrm>
              <a:off x="9712933" y="542251"/>
              <a:ext cx="585796" cy="274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Upravljanje</a:t>
              </a:r>
              <a:b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</a:br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robotske roke</a:t>
              </a:r>
              <a:endParaRPr lang="en-US" sz="1300"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</p:grpSp>
      <p:grpSp>
        <p:nvGrpSpPr>
          <p:cNvPr id="20" name="Group 59" descr=" 31"/>
          <p:cNvGrpSpPr>
            <a:grpSpLocks/>
          </p:cNvGrpSpPr>
          <p:nvPr/>
        </p:nvGrpSpPr>
        <p:grpSpPr bwMode="auto">
          <a:xfrm>
            <a:off x="4345228" y="2085081"/>
            <a:ext cx="2041550" cy="1413123"/>
            <a:chOff x="9541717" y="282542"/>
            <a:chExt cx="998471" cy="78688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1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22" name="TextBox 61"/>
            <p:cNvSpPr txBox="1">
              <a:spLocks noChangeArrowheads="1"/>
            </p:cNvSpPr>
            <p:nvPr/>
          </p:nvSpPr>
          <p:spPr bwMode="auto">
            <a:xfrm>
              <a:off x="9700951" y="504933"/>
              <a:ext cx="558356" cy="38561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eaLnBrk="1" hangingPunct="1">
                <a:defRPr/>
              </a:pPr>
              <a:r>
                <a:rPr lang="sl-SI" sz="1300" dirty="0" smtClean="0"/>
                <a:t>Združevanje</a:t>
              </a:r>
              <a:br>
                <a:rPr lang="sl-SI" sz="1300" dirty="0" smtClean="0"/>
              </a:br>
              <a:r>
                <a:rPr lang="sl-SI" sz="1300" dirty="0" smtClean="0"/>
                <a:t>več-modalne</a:t>
              </a:r>
              <a:br>
                <a:rPr lang="sl-SI" sz="1300" dirty="0" smtClean="0"/>
              </a:br>
              <a:r>
                <a:rPr lang="sl-SI" sz="1300" dirty="0" smtClean="0"/>
                <a:t>informacije</a:t>
              </a:r>
              <a:endParaRPr lang="en-US" sz="1300" dirty="0"/>
            </a:p>
          </p:txBody>
        </p:sp>
      </p:grpSp>
      <p:grpSp>
        <p:nvGrpSpPr>
          <p:cNvPr id="14" name="Group 59" descr=" 34"/>
          <p:cNvGrpSpPr>
            <a:grpSpLocks/>
          </p:cNvGrpSpPr>
          <p:nvPr/>
        </p:nvGrpSpPr>
        <p:grpSpPr bwMode="auto">
          <a:xfrm>
            <a:off x="2300288" y="1347788"/>
            <a:ext cx="2041525" cy="1414462"/>
            <a:chOff x="9541717" y="282542"/>
            <a:chExt cx="998471" cy="786886"/>
          </a:xfrm>
        </p:grpSpPr>
        <p:sp>
          <p:nvSpPr>
            <p:cNvPr id="15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solidFill>
              <a:schemeClr val="accent3">
                <a:lumMod val="50000"/>
              </a:schemeClr>
            </a:solidFill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16" name="TextBox 61"/>
            <p:cNvSpPr txBox="1">
              <a:spLocks noChangeArrowheads="1"/>
            </p:cNvSpPr>
            <p:nvPr/>
          </p:nvSpPr>
          <p:spPr bwMode="auto">
            <a:xfrm>
              <a:off x="9738848" y="483179"/>
              <a:ext cx="535622" cy="385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Umeščeno</a:t>
              </a:r>
            </a:p>
            <a:p>
              <a:pPr algn="ctr"/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procesiranje</a:t>
              </a:r>
            </a:p>
            <a:p>
              <a:pPr algn="ctr"/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dialoga</a:t>
              </a:r>
              <a:endParaRPr lang="en-US" sz="1300"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571302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 3174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4588" y="598488"/>
            <a:ext cx="6831012" cy="62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Naslov 1" descr=" 317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Posamezne kompetence</a:t>
            </a:r>
            <a:endParaRPr lang="en-US" smtClean="0"/>
          </a:p>
        </p:txBody>
      </p:sp>
      <p:grpSp>
        <p:nvGrpSpPr>
          <p:cNvPr id="6" name="Group 59" descr=" 6"/>
          <p:cNvGrpSpPr>
            <a:grpSpLocks/>
          </p:cNvGrpSpPr>
          <p:nvPr/>
        </p:nvGrpSpPr>
        <p:grpSpPr bwMode="auto">
          <a:xfrm>
            <a:off x="2012950" y="3176588"/>
            <a:ext cx="2041525" cy="1414462"/>
            <a:chOff x="9541717" y="282542"/>
            <a:chExt cx="998471" cy="786886"/>
          </a:xfrm>
        </p:grpSpPr>
        <p:sp>
          <p:nvSpPr>
            <p:cNvPr id="7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31770" name="TextBox 61"/>
            <p:cNvSpPr txBox="1">
              <a:spLocks noChangeArrowheads="1"/>
            </p:cNvSpPr>
            <p:nvPr/>
          </p:nvSpPr>
          <p:spPr bwMode="auto">
            <a:xfrm>
              <a:off x="9731177" y="495128"/>
              <a:ext cx="512102" cy="385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Detekcija in</a:t>
              </a:r>
              <a:b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</a:br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sledenje</a:t>
              </a:r>
              <a:b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</a:br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predmetom</a:t>
              </a:r>
              <a:endParaRPr lang="en-US" sz="1300"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</p:grpSp>
      <p:grpSp>
        <p:nvGrpSpPr>
          <p:cNvPr id="8" name="Group 59" descr=" 13"/>
          <p:cNvGrpSpPr>
            <a:grpSpLocks/>
          </p:cNvGrpSpPr>
          <p:nvPr/>
        </p:nvGrpSpPr>
        <p:grpSpPr bwMode="auto">
          <a:xfrm>
            <a:off x="2138363" y="5118100"/>
            <a:ext cx="2041525" cy="1412875"/>
            <a:chOff x="9541717" y="282542"/>
            <a:chExt cx="998471" cy="786886"/>
          </a:xfrm>
        </p:grpSpPr>
        <p:sp>
          <p:nvSpPr>
            <p:cNvPr id="9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10" name="TextBox 61"/>
            <p:cNvSpPr txBox="1">
              <a:spLocks noChangeArrowheads="1"/>
            </p:cNvSpPr>
            <p:nvPr/>
          </p:nvSpPr>
          <p:spPr bwMode="auto">
            <a:xfrm>
              <a:off x="9670201" y="504933"/>
              <a:ext cx="671252" cy="385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Inkrementalno</a:t>
              </a:r>
              <a:b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</a:br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učenje vizualnih</a:t>
              </a:r>
              <a:b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</a:br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lastnosti</a:t>
              </a:r>
              <a:endParaRPr lang="en-US" sz="1300"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</p:grpSp>
      <p:grpSp>
        <p:nvGrpSpPr>
          <p:cNvPr id="11" name="Group 59" descr=" 16"/>
          <p:cNvGrpSpPr>
            <a:grpSpLocks/>
          </p:cNvGrpSpPr>
          <p:nvPr/>
        </p:nvGrpSpPr>
        <p:grpSpPr bwMode="auto">
          <a:xfrm>
            <a:off x="4032250" y="5111750"/>
            <a:ext cx="2041525" cy="1412875"/>
            <a:chOff x="9541717" y="282542"/>
            <a:chExt cx="998471" cy="786886"/>
          </a:xfrm>
        </p:grpSpPr>
        <p:sp>
          <p:nvSpPr>
            <p:cNvPr id="12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solidFill>
              <a:schemeClr val="accent3">
                <a:lumMod val="50000"/>
              </a:schemeClr>
            </a:solidFill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13" name="TextBox 61"/>
            <p:cNvSpPr txBox="1">
              <a:spLocks noChangeArrowheads="1"/>
            </p:cNvSpPr>
            <p:nvPr/>
          </p:nvSpPr>
          <p:spPr bwMode="auto">
            <a:xfrm>
              <a:off x="9587845" y="486856"/>
              <a:ext cx="826961" cy="385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Inkrementalno</a:t>
              </a:r>
              <a:b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</a:br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učenje modelov predmetov</a:t>
              </a:r>
              <a:endParaRPr lang="en-US" sz="1300"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</p:grpSp>
      <p:grpSp>
        <p:nvGrpSpPr>
          <p:cNvPr id="17" name="Group 59" descr=" 19"/>
          <p:cNvGrpSpPr>
            <a:grpSpLocks/>
          </p:cNvGrpSpPr>
          <p:nvPr/>
        </p:nvGrpSpPr>
        <p:grpSpPr bwMode="auto">
          <a:xfrm>
            <a:off x="4314924" y="825965"/>
            <a:ext cx="2041549" cy="1414239"/>
            <a:chOff x="9541717" y="282542"/>
            <a:chExt cx="998471" cy="78688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8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grpFill/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19" name="TextBox 61"/>
            <p:cNvSpPr txBox="1">
              <a:spLocks noChangeArrowheads="1"/>
            </p:cNvSpPr>
            <p:nvPr/>
          </p:nvSpPr>
          <p:spPr bwMode="auto">
            <a:xfrm>
              <a:off x="9747630" y="547331"/>
              <a:ext cx="539541" cy="27399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eaLnBrk="1" hangingPunct="1">
                <a:defRPr/>
              </a:pPr>
              <a:r>
                <a:rPr lang="sl-SI" sz="1300" dirty="0" smtClean="0"/>
                <a:t>Ugotavljanje</a:t>
              </a:r>
            </a:p>
            <a:p>
              <a:pPr eaLnBrk="1" hangingPunct="1">
                <a:defRPr/>
              </a:pPr>
              <a:r>
                <a:rPr lang="sl-SI" sz="1300" dirty="0" smtClean="0"/>
                <a:t>referenta</a:t>
              </a:r>
              <a:endParaRPr lang="en-US" sz="1300" dirty="0"/>
            </a:p>
          </p:txBody>
        </p:sp>
      </p:grpSp>
      <p:grpSp>
        <p:nvGrpSpPr>
          <p:cNvPr id="23" name="Group 59" descr=" 22"/>
          <p:cNvGrpSpPr>
            <a:grpSpLocks/>
          </p:cNvGrpSpPr>
          <p:nvPr/>
        </p:nvGrpSpPr>
        <p:grpSpPr bwMode="auto">
          <a:xfrm>
            <a:off x="6106411" y="1348382"/>
            <a:ext cx="2040434" cy="1413123"/>
            <a:chOff x="9541717" y="282542"/>
            <a:chExt cx="998471" cy="786886"/>
          </a:xfrm>
          <a:solidFill>
            <a:schemeClr val="accent3">
              <a:lumMod val="50000"/>
            </a:schemeClr>
          </a:solidFill>
        </p:grpSpPr>
        <p:sp>
          <p:nvSpPr>
            <p:cNvPr id="24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grpFill/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25" name="TextBox 61"/>
            <p:cNvSpPr txBox="1">
              <a:spLocks noChangeArrowheads="1"/>
            </p:cNvSpPr>
            <p:nvPr/>
          </p:nvSpPr>
          <p:spPr bwMode="auto">
            <a:xfrm>
              <a:off x="9744592" y="536757"/>
              <a:ext cx="499046" cy="27421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eaLnBrk="1" hangingPunct="1">
                <a:defRPr/>
              </a:pPr>
              <a:r>
                <a:rPr lang="sl-SI" sz="1300" dirty="0" smtClean="0"/>
                <a:t>Upravljanje</a:t>
              </a:r>
              <a:br>
                <a:rPr lang="sl-SI" sz="1300" dirty="0" smtClean="0"/>
              </a:br>
              <a:r>
                <a:rPr lang="sl-SI" sz="1300" dirty="0" smtClean="0"/>
                <a:t>z motivi</a:t>
              </a:r>
              <a:endParaRPr lang="en-US" sz="1300" dirty="0"/>
            </a:p>
          </p:txBody>
        </p:sp>
      </p:grpSp>
      <p:grpSp>
        <p:nvGrpSpPr>
          <p:cNvPr id="26" name="Group 59" descr=" 25"/>
          <p:cNvGrpSpPr>
            <a:grpSpLocks/>
          </p:cNvGrpSpPr>
          <p:nvPr/>
        </p:nvGrpSpPr>
        <p:grpSpPr bwMode="auto">
          <a:xfrm>
            <a:off x="6135688" y="3114675"/>
            <a:ext cx="2041525" cy="1412875"/>
            <a:chOff x="9541717" y="282542"/>
            <a:chExt cx="998471" cy="786886"/>
          </a:xfrm>
        </p:grpSpPr>
        <p:sp>
          <p:nvSpPr>
            <p:cNvPr id="27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solidFill>
              <a:schemeClr val="accent3">
                <a:lumMod val="50000"/>
              </a:schemeClr>
            </a:solidFill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28" name="TextBox 61"/>
            <p:cNvSpPr txBox="1">
              <a:spLocks noChangeArrowheads="1"/>
            </p:cNvSpPr>
            <p:nvPr/>
          </p:nvSpPr>
          <p:spPr bwMode="auto">
            <a:xfrm>
              <a:off x="9718584" y="558863"/>
              <a:ext cx="548949" cy="274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Kontinuirano</a:t>
              </a:r>
              <a:b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</a:br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načrtovanje</a:t>
              </a:r>
              <a:endParaRPr lang="en-US" sz="1300"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</p:grpSp>
      <p:grpSp>
        <p:nvGrpSpPr>
          <p:cNvPr id="29" name="Group 59" descr=" 28"/>
          <p:cNvGrpSpPr>
            <a:grpSpLocks/>
          </p:cNvGrpSpPr>
          <p:nvPr/>
        </p:nvGrpSpPr>
        <p:grpSpPr bwMode="auto">
          <a:xfrm>
            <a:off x="6135688" y="4979988"/>
            <a:ext cx="2041525" cy="1412875"/>
            <a:chOff x="9541717" y="282542"/>
            <a:chExt cx="998471" cy="786886"/>
          </a:xfrm>
        </p:grpSpPr>
        <p:sp>
          <p:nvSpPr>
            <p:cNvPr id="30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solidFill>
              <a:schemeClr val="accent3">
                <a:lumMod val="50000"/>
              </a:schemeClr>
            </a:solidFill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31" name="TextBox 61"/>
            <p:cNvSpPr txBox="1">
              <a:spLocks noChangeArrowheads="1"/>
            </p:cNvSpPr>
            <p:nvPr/>
          </p:nvSpPr>
          <p:spPr bwMode="auto">
            <a:xfrm>
              <a:off x="9712933" y="542251"/>
              <a:ext cx="585796" cy="274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Upravljanje</a:t>
              </a:r>
              <a:b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</a:br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robotske roke</a:t>
              </a:r>
              <a:endParaRPr lang="en-US" sz="1300"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</p:grpSp>
      <p:grpSp>
        <p:nvGrpSpPr>
          <p:cNvPr id="20" name="Group 59" descr=" 31"/>
          <p:cNvGrpSpPr>
            <a:grpSpLocks/>
          </p:cNvGrpSpPr>
          <p:nvPr/>
        </p:nvGrpSpPr>
        <p:grpSpPr bwMode="auto">
          <a:xfrm>
            <a:off x="4345228" y="2085081"/>
            <a:ext cx="2041550" cy="1413123"/>
            <a:chOff x="9541717" y="282542"/>
            <a:chExt cx="998471" cy="78688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1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22" name="TextBox 61"/>
            <p:cNvSpPr txBox="1">
              <a:spLocks noChangeArrowheads="1"/>
            </p:cNvSpPr>
            <p:nvPr/>
          </p:nvSpPr>
          <p:spPr bwMode="auto">
            <a:xfrm>
              <a:off x="9700951" y="504933"/>
              <a:ext cx="558356" cy="38561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 algn="ctr" eaLnBrk="0" hangingPunct="0"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eaLnBrk="1" hangingPunct="1">
                <a:defRPr/>
              </a:pPr>
              <a:r>
                <a:rPr lang="sl-SI" sz="1300" dirty="0" smtClean="0"/>
                <a:t>Združevanje</a:t>
              </a:r>
              <a:br>
                <a:rPr lang="sl-SI" sz="1300" dirty="0" smtClean="0"/>
              </a:br>
              <a:r>
                <a:rPr lang="sl-SI" sz="1300" dirty="0" smtClean="0"/>
                <a:t>več-modalne</a:t>
              </a:r>
              <a:br>
                <a:rPr lang="sl-SI" sz="1300" dirty="0" smtClean="0"/>
              </a:br>
              <a:r>
                <a:rPr lang="sl-SI" sz="1300" dirty="0" smtClean="0"/>
                <a:t>informacije</a:t>
              </a:r>
              <a:endParaRPr lang="en-US" sz="1300" dirty="0"/>
            </a:p>
          </p:txBody>
        </p:sp>
      </p:grpSp>
      <p:grpSp>
        <p:nvGrpSpPr>
          <p:cNvPr id="14" name="Group 59" descr=" 34"/>
          <p:cNvGrpSpPr>
            <a:grpSpLocks/>
          </p:cNvGrpSpPr>
          <p:nvPr/>
        </p:nvGrpSpPr>
        <p:grpSpPr bwMode="auto">
          <a:xfrm>
            <a:off x="2300288" y="1347788"/>
            <a:ext cx="2041525" cy="1414462"/>
            <a:chOff x="9541717" y="282542"/>
            <a:chExt cx="998471" cy="786886"/>
          </a:xfrm>
        </p:grpSpPr>
        <p:sp>
          <p:nvSpPr>
            <p:cNvPr id="15" name="Explosion 2 60"/>
            <p:cNvSpPr/>
            <p:nvPr/>
          </p:nvSpPr>
          <p:spPr>
            <a:xfrm rot="1026515">
              <a:off x="9541717" y="282542"/>
              <a:ext cx="998471" cy="786886"/>
            </a:xfrm>
            <a:prstGeom prst="irregularSeal2">
              <a:avLst/>
            </a:prstGeom>
            <a:solidFill>
              <a:schemeClr val="accent3">
                <a:lumMod val="50000"/>
              </a:schemeClr>
            </a:solidFill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16" name="TextBox 61"/>
            <p:cNvSpPr txBox="1">
              <a:spLocks noChangeArrowheads="1"/>
            </p:cNvSpPr>
            <p:nvPr/>
          </p:nvSpPr>
          <p:spPr bwMode="auto">
            <a:xfrm>
              <a:off x="9738848" y="483179"/>
              <a:ext cx="535622" cy="385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Umeščeno</a:t>
              </a:r>
            </a:p>
            <a:p>
              <a:pPr algn="ctr"/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procesiranje</a:t>
              </a:r>
            </a:p>
            <a:p>
              <a:pPr algn="ctr"/>
              <a:r>
                <a:rPr lang="sl-SI" sz="1300">
                  <a:latin typeface="Gill Sans"/>
                  <a:ea typeface="ヒラギノ角ゴ ProN W3"/>
                  <a:cs typeface="ヒラギノ角ゴ ProN W3"/>
                  <a:sym typeface="Gill Sans"/>
                </a:rPr>
                <a:t>dialoga</a:t>
              </a:r>
              <a:endParaRPr lang="en-US" sz="1300"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</p:grpSp>
      <p:grpSp>
        <p:nvGrpSpPr>
          <p:cNvPr id="32" name="Group 59" descr=" 37"/>
          <p:cNvGrpSpPr>
            <a:grpSpLocks/>
          </p:cNvGrpSpPr>
          <p:nvPr/>
        </p:nvGrpSpPr>
        <p:grpSpPr bwMode="auto">
          <a:xfrm>
            <a:off x="3832225" y="3486150"/>
            <a:ext cx="2665413" cy="1895475"/>
            <a:chOff x="9549593" y="299986"/>
            <a:chExt cx="998471" cy="786886"/>
          </a:xfrm>
        </p:grpSpPr>
        <p:sp>
          <p:nvSpPr>
            <p:cNvPr id="33" name="Explosion 2 60"/>
            <p:cNvSpPr/>
            <p:nvPr/>
          </p:nvSpPr>
          <p:spPr>
            <a:xfrm rot="1026515">
              <a:off x="9549593" y="299986"/>
              <a:ext cx="998471" cy="786886"/>
            </a:xfrm>
            <a:prstGeom prst="irregularSeal2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rgbClr val="0000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Verdana"/>
                <a:cs typeface="+mn-cs"/>
                <a:sym typeface="Gill Sans" pitchFamily="-111" charset="0"/>
              </a:endParaRPr>
            </a:p>
          </p:txBody>
        </p:sp>
        <p:sp>
          <p:nvSpPr>
            <p:cNvPr id="34" name="TextBox 61"/>
            <p:cNvSpPr txBox="1">
              <a:spLocks noChangeArrowheads="1"/>
            </p:cNvSpPr>
            <p:nvPr/>
          </p:nvSpPr>
          <p:spPr bwMode="auto">
            <a:xfrm>
              <a:off x="9761363" y="616241"/>
              <a:ext cx="504428" cy="172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l-SI" sz="1800">
                  <a:latin typeface="Gill Sans"/>
                  <a:ea typeface="ヒラギノ角ゴ ProN W3"/>
                  <a:cs typeface="ヒラギノ角ゴ ProN W3"/>
                  <a:sym typeface="Gill Sans"/>
                </a:rPr>
                <a:t>Integracija</a:t>
              </a:r>
              <a:endParaRPr lang="en-US" sz="1800"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273481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slov 1" descr=" 1740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Motivacija</a:t>
            </a:r>
            <a:endParaRPr lang="en-US" smtClean="0"/>
          </a:p>
        </p:txBody>
      </p:sp>
      <p:pic>
        <p:nvPicPr>
          <p:cNvPr id="4101" name="Picture 5" descr=" 41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0475" y="1457325"/>
            <a:ext cx="950913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 41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488" y="1457325"/>
            <a:ext cx="1500187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jeZBesedilom 3" descr=" 4"/>
          <p:cNvSpPr txBox="1">
            <a:spLocks noChangeArrowheads="1"/>
          </p:cNvSpPr>
          <p:nvPr/>
        </p:nvSpPr>
        <p:spPr bwMode="auto">
          <a:xfrm>
            <a:off x="396875" y="3605213"/>
            <a:ext cx="1397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l-SI" sz="2000">
                <a:latin typeface="Tahoma" pitchFamily="34" charset="0"/>
                <a:cs typeface="Tahoma" pitchFamily="34" charset="0"/>
              </a:rPr>
              <a:t>industrijski</a:t>
            </a:r>
            <a:br>
              <a:rPr lang="sl-SI" sz="2000">
                <a:latin typeface="Tahoma" pitchFamily="34" charset="0"/>
                <a:cs typeface="Tahoma" pitchFamily="34" charset="0"/>
              </a:rPr>
            </a:br>
            <a:r>
              <a:rPr lang="sl-SI" sz="2000">
                <a:latin typeface="Tahoma" pitchFamily="34" charset="0"/>
                <a:cs typeface="Tahoma" pitchFamily="34" charset="0"/>
              </a:rPr>
              <a:t>roboti</a:t>
            </a:r>
            <a:endParaRPr lang="en-US" sz="20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PoljeZBesedilom 9" descr=" 10"/>
          <p:cNvSpPr txBox="1">
            <a:spLocks noChangeArrowheads="1"/>
          </p:cNvSpPr>
          <p:nvPr/>
        </p:nvSpPr>
        <p:spPr bwMode="auto">
          <a:xfrm>
            <a:off x="7737475" y="3995738"/>
            <a:ext cx="460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l-SI" sz="2000">
                <a:latin typeface="Tahoma" pitchFamily="34" charset="0"/>
                <a:cs typeface="Tahoma" pitchFamily="34" charset="0"/>
              </a:rPr>
              <a:t>ZF</a:t>
            </a:r>
            <a:endParaRPr lang="en-US" sz="20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PoljeZBesedilom 13" descr=" 14"/>
          <p:cNvSpPr txBox="1">
            <a:spLocks noChangeArrowheads="1"/>
          </p:cNvSpPr>
          <p:nvPr/>
        </p:nvSpPr>
        <p:spPr bwMode="auto">
          <a:xfrm>
            <a:off x="3463925" y="946150"/>
            <a:ext cx="2405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l-SI">
                <a:latin typeface="Tahoma" pitchFamily="34" charset="0"/>
                <a:cs typeface="Tahoma" pitchFamily="34" charset="0"/>
              </a:rPr>
              <a:t>spoznavni roboti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Picture 3" descr="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24313" y="1450975"/>
            <a:ext cx="1006475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 41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3825" y="1457325"/>
            <a:ext cx="1671638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 410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60625" y="2624138"/>
            <a:ext cx="1546225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5913" y="1457325"/>
            <a:ext cx="10033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19262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slov 1" descr=" 3276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Zaključek</a:t>
            </a:r>
            <a:endParaRPr lang="en-US" smtClean="0"/>
          </a:p>
        </p:txBody>
      </p:sp>
      <p:sp>
        <p:nvSpPr>
          <p:cNvPr id="32774" name="PoljeZBesedilom 3" descr=" 32774"/>
          <p:cNvSpPr txBox="1">
            <a:spLocks noChangeArrowheads="1"/>
          </p:cNvSpPr>
          <p:nvPr/>
        </p:nvSpPr>
        <p:spPr bwMode="auto">
          <a:xfrm>
            <a:off x="779463" y="1143000"/>
            <a:ext cx="841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latin typeface="Tahoma" pitchFamily="34" charset="0"/>
                <a:cs typeface="Tahoma" pitchFamily="34" charset="0"/>
              </a:rPr>
              <a:t>D-60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775" name="PoljeZBesedilom 11" descr=" 32775"/>
          <p:cNvSpPr txBox="1">
            <a:spLocks noChangeArrowheads="1"/>
          </p:cNvSpPr>
          <p:nvPr/>
        </p:nvSpPr>
        <p:spPr bwMode="auto">
          <a:xfrm>
            <a:off x="2922588" y="1143000"/>
            <a:ext cx="841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latin typeface="Tahoma" pitchFamily="34" charset="0"/>
                <a:cs typeface="Tahoma" pitchFamily="34" charset="0"/>
              </a:rPr>
              <a:t>D-30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776" name="PoljeZBesedilom 12" descr=" 32776"/>
          <p:cNvSpPr txBox="1">
            <a:spLocks noChangeArrowheads="1"/>
          </p:cNvSpPr>
          <p:nvPr/>
        </p:nvSpPr>
        <p:spPr bwMode="auto">
          <a:xfrm>
            <a:off x="5132388" y="1143000"/>
            <a:ext cx="393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latin typeface="Tahoma" pitchFamily="34" charset="0"/>
                <a:cs typeface="Tahoma" pitchFamily="34" charset="0"/>
              </a:rPr>
              <a:t>D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777" name="PoljeZBesedilom 14" descr=" 32777"/>
          <p:cNvSpPr txBox="1">
            <a:spLocks noChangeArrowheads="1"/>
          </p:cNvSpPr>
          <p:nvPr/>
        </p:nvSpPr>
        <p:spPr bwMode="auto">
          <a:xfrm>
            <a:off x="6723063" y="1143000"/>
            <a:ext cx="954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latin typeface="Tahoma" pitchFamily="34" charset="0"/>
                <a:cs typeface="Tahoma" pitchFamily="34" charset="0"/>
              </a:rPr>
              <a:t>D+30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slov 1" descr=" 3276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Zaključek</a:t>
            </a:r>
            <a:endParaRPr lang="en-US" smtClean="0"/>
          </a:p>
        </p:txBody>
      </p:sp>
      <p:pic>
        <p:nvPicPr>
          <p:cNvPr id="7" name="Picture 2" descr=" 20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8" y="1847850"/>
            <a:ext cx="1042987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PoljeZBesedilom 3" descr=" 32774"/>
          <p:cNvSpPr txBox="1">
            <a:spLocks noChangeArrowheads="1"/>
          </p:cNvSpPr>
          <p:nvPr/>
        </p:nvSpPr>
        <p:spPr bwMode="auto">
          <a:xfrm>
            <a:off x="779463" y="1143000"/>
            <a:ext cx="841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latin typeface="Tahoma" pitchFamily="34" charset="0"/>
                <a:cs typeface="Tahoma" pitchFamily="34" charset="0"/>
              </a:rPr>
              <a:t>D-60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775" name="PoljeZBesedilom 11" descr=" 32775"/>
          <p:cNvSpPr txBox="1">
            <a:spLocks noChangeArrowheads="1"/>
          </p:cNvSpPr>
          <p:nvPr/>
        </p:nvSpPr>
        <p:spPr bwMode="auto">
          <a:xfrm>
            <a:off x="2922588" y="1143000"/>
            <a:ext cx="841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latin typeface="Tahoma" pitchFamily="34" charset="0"/>
                <a:cs typeface="Tahoma" pitchFamily="34" charset="0"/>
              </a:rPr>
              <a:t>D-30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776" name="PoljeZBesedilom 12" descr=" 32776"/>
          <p:cNvSpPr txBox="1">
            <a:spLocks noChangeArrowheads="1"/>
          </p:cNvSpPr>
          <p:nvPr/>
        </p:nvSpPr>
        <p:spPr bwMode="auto">
          <a:xfrm>
            <a:off x="5132388" y="1143000"/>
            <a:ext cx="393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latin typeface="Tahoma" pitchFamily="34" charset="0"/>
                <a:cs typeface="Tahoma" pitchFamily="34" charset="0"/>
              </a:rPr>
              <a:t>D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777" name="PoljeZBesedilom 14" descr=" 32777"/>
          <p:cNvSpPr txBox="1">
            <a:spLocks noChangeArrowheads="1"/>
          </p:cNvSpPr>
          <p:nvPr/>
        </p:nvSpPr>
        <p:spPr bwMode="auto">
          <a:xfrm>
            <a:off x="6723063" y="1143000"/>
            <a:ext cx="954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latin typeface="Tahoma" pitchFamily="34" charset="0"/>
                <a:cs typeface="Tahoma" pitchFamily="34" charset="0"/>
              </a:rPr>
              <a:t>D+30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9817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slov 1" descr=" 3276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Zaključek</a:t>
            </a:r>
            <a:endParaRPr lang="en-US" smtClean="0"/>
          </a:p>
        </p:txBody>
      </p:sp>
      <p:pic>
        <p:nvPicPr>
          <p:cNvPr id="7" name="Picture 2" descr=" 20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8" y="1847850"/>
            <a:ext cx="1042987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 20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7300" y="1689100"/>
            <a:ext cx="1743075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PoljeZBesedilom 3" descr=" 32774"/>
          <p:cNvSpPr txBox="1">
            <a:spLocks noChangeArrowheads="1"/>
          </p:cNvSpPr>
          <p:nvPr/>
        </p:nvSpPr>
        <p:spPr bwMode="auto">
          <a:xfrm>
            <a:off x="779463" y="1143000"/>
            <a:ext cx="841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latin typeface="Tahoma" pitchFamily="34" charset="0"/>
                <a:cs typeface="Tahoma" pitchFamily="34" charset="0"/>
              </a:rPr>
              <a:t>D-60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775" name="PoljeZBesedilom 11" descr=" 32775"/>
          <p:cNvSpPr txBox="1">
            <a:spLocks noChangeArrowheads="1"/>
          </p:cNvSpPr>
          <p:nvPr/>
        </p:nvSpPr>
        <p:spPr bwMode="auto">
          <a:xfrm>
            <a:off x="2922588" y="1143000"/>
            <a:ext cx="841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latin typeface="Tahoma" pitchFamily="34" charset="0"/>
                <a:cs typeface="Tahoma" pitchFamily="34" charset="0"/>
              </a:rPr>
              <a:t>D-30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776" name="PoljeZBesedilom 12" descr=" 32776"/>
          <p:cNvSpPr txBox="1">
            <a:spLocks noChangeArrowheads="1"/>
          </p:cNvSpPr>
          <p:nvPr/>
        </p:nvSpPr>
        <p:spPr bwMode="auto">
          <a:xfrm>
            <a:off x="5132388" y="1143000"/>
            <a:ext cx="393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latin typeface="Tahoma" pitchFamily="34" charset="0"/>
                <a:cs typeface="Tahoma" pitchFamily="34" charset="0"/>
              </a:rPr>
              <a:t>D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777" name="PoljeZBesedilom 14" descr=" 32777"/>
          <p:cNvSpPr txBox="1">
            <a:spLocks noChangeArrowheads="1"/>
          </p:cNvSpPr>
          <p:nvPr/>
        </p:nvSpPr>
        <p:spPr bwMode="auto">
          <a:xfrm>
            <a:off x="6723063" y="1143000"/>
            <a:ext cx="954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latin typeface="Tahoma" pitchFamily="34" charset="0"/>
                <a:cs typeface="Tahoma" pitchFamily="34" charset="0"/>
              </a:rPr>
              <a:t>D+30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1188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slov 1" descr=" 3276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Zaključek</a:t>
            </a:r>
            <a:endParaRPr lang="en-US" smtClean="0"/>
          </a:p>
        </p:txBody>
      </p:sp>
      <p:pic>
        <p:nvPicPr>
          <p:cNvPr id="7" name="Picture 2" descr=" 20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8" y="1847850"/>
            <a:ext cx="1042987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 20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7300" y="1689100"/>
            <a:ext cx="1743075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 20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0963" y="3467100"/>
            <a:ext cx="155575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PoljeZBesedilom 3" descr=" 32774"/>
          <p:cNvSpPr txBox="1">
            <a:spLocks noChangeArrowheads="1"/>
          </p:cNvSpPr>
          <p:nvPr/>
        </p:nvSpPr>
        <p:spPr bwMode="auto">
          <a:xfrm>
            <a:off x="779463" y="1143000"/>
            <a:ext cx="841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latin typeface="Tahoma" pitchFamily="34" charset="0"/>
                <a:cs typeface="Tahoma" pitchFamily="34" charset="0"/>
              </a:rPr>
              <a:t>D-60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775" name="PoljeZBesedilom 11" descr=" 32775"/>
          <p:cNvSpPr txBox="1">
            <a:spLocks noChangeArrowheads="1"/>
          </p:cNvSpPr>
          <p:nvPr/>
        </p:nvSpPr>
        <p:spPr bwMode="auto">
          <a:xfrm>
            <a:off x="2922588" y="1143000"/>
            <a:ext cx="841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latin typeface="Tahoma" pitchFamily="34" charset="0"/>
                <a:cs typeface="Tahoma" pitchFamily="34" charset="0"/>
              </a:rPr>
              <a:t>D-30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776" name="PoljeZBesedilom 12" descr=" 32776"/>
          <p:cNvSpPr txBox="1">
            <a:spLocks noChangeArrowheads="1"/>
          </p:cNvSpPr>
          <p:nvPr/>
        </p:nvSpPr>
        <p:spPr bwMode="auto">
          <a:xfrm>
            <a:off x="5132388" y="1143000"/>
            <a:ext cx="393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latin typeface="Tahoma" pitchFamily="34" charset="0"/>
                <a:cs typeface="Tahoma" pitchFamily="34" charset="0"/>
              </a:rPr>
              <a:t>D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777" name="PoljeZBesedilom 14" descr=" 32777"/>
          <p:cNvSpPr txBox="1">
            <a:spLocks noChangeArrowheads="1"/>
          </p:cNvSpPr>
          <p:nvPr/>
        </p:nvSpPr>
        <p:spPr bwMode="auto">
          <a:xfrm>
            <a:off x="6723063" y="1143000"/>
            <a:ext cx="954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latin typeface="Tahoma" pitchFamily="34" charset="0"/>
                <a:cs typeface="Tahoma" pitchFamily="34" charset="0"/>
              </a:rPr>
              <a:t>D+30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9853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slov 1" descr=" 3276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Zaključek</a:t>
            </a:r>
            <a:endParaRPr lang="en-US" smtClean="0"/>
          </a:p>
        </p:txBody>
      </p:sp>
      <p:pic>
        <p:nvPicPr>
          <p:cNvPr id="7" name="Picture 2" descr=" 20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8" y="1847850"/>
            <a:ext cx="1042987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 20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7300" y="1689100"/>
            <a:ext cx="1743075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 20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0963" y="3467100"/>
            <a:ext cx="155575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 206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1850" y="3516313"/>
            <a:ext cx="1433513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PoljeZBesedilom 3" descr=" 32774"/>
          <p:cNvSpPr txBox="1">
            <a:spLocks noChangeArrowheads="1"/>
          </p:cNvSpPr>
          <p:nvPr/>
        </p:nvSpPr>
        <p:spPr bwMode="auto">
          <a:xfrm>
            <a:off x="779463" y="1143000"/>
            <a:ext cx="841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latin typeface="Tahoma" pitchFamily="34" charset="0"/>
                <a:cs typeface="Tahoma" pitchFamily="34" charset="0"/>
              </a:rPr>
              <a:t>D-60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775" name="PoljeZBesedilom 11" descr=" 32775"/>
          <p:cNvSpPr txBox="1">
            <a:spLocks noChangeArrowheads="1"/>
          </p:cNvSpPr>
          <p:nvPr/>
        </p:nvSpPr>
        <p:spPr bwMode="auto">
          <a:xfrm>
            <a:off x="2922588" y="1143000"/>
            <a:ext cx="841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latin typeface="Tahoma" pitchFamily="34" charset="0"/>
                <a:cs typeface="Tahoma" pitchFamily="34" charset="0"/>
              </a:rPr>
              <a:t>D-30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776" name="PoljeZBesedilom 12" descr=" 32776"/>
          <p:cNvSpPr txBox="1">
            <a:spLocks noChangeArrowheads="1"/>
          </p:cNvSpPr>
          <p:nvPr/>
        </p:nvSpPr>
        <p:spPr bwMode="auto">
          <a:xfrm>
            <a:off x="5132388" y="1143000"/>
            <a:ext cx="393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latin typeface="Tahoma" pitchFamily="34" charset="0"/>
                <a:cs typeface="Tahoma" pitchFamily="34" charset="0"/>
              </a:rPr>
              <a:t>D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777" name="PoljeZBesedilom 14" descr=" 32777"/>
          <p:cNvSpPr txBox="1">
            <a:spLocks noChangeArrowheads="1"/>
          </p:cNvSpPr>
          <p:nvPr/>
        </p:nvSpPr>
        <p:spPr bwMode="auto">
          <a:xfrm>
            <a:off x="6723063" y="1143000"/>
            <a:ext cx="954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latin typeface="Tahoma" pitchFamily="34" charset="0"/>
                <a:cs typeface="Tahoma" pitchFamily="34" charset="0"/>
              </a:rPr>
              <a:t>D+30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5178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slov 1" descr=" 3276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Zaključek</a:t>
            </a:r>
            <a:endParaRPr lang="en-US" smtClean="0"/>
          </a:p>
        </p:txBody>
      </p:sp>
      <p:pic>
        <p:nvPicPr>
          <p:cNvPr id="7" name="Picture 2" descr=" 20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8" y="1847850"/>
            <a:ext cx="1042987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 20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7300" y="1689100"/>
            <a:ext cx="1743075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 20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0963" y="3467100"/>
            <a:ext cx="155575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 206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1850" y="3516313"/>
            <a:ext cx="1433513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PoljeZBesedilom 3" descr=" 32774"/>
          <p:cNvSpPr txBox="1">
            <a:spLocks noChangeArrowheads="1"/>
          </p:cNvSpPr>
          <p:nvPr/>
        </p:nvSpPr>
        <p:spPr bwMode="auto">
          <a:xfrm>
            <a:off x="779463" y="1143000"/>
            <a:ext cx="841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latin typeface="Tahoma" pitchFamily="34" charset="0"/>
                <a:cs typeface="Tahoma" pitchFamily="34" charset="0"/>
              </a:rPr>
              <a:t>D-60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775" name="PoljeZBesedilom 11" descr=" 32775"/>
          <p:cNvSpPr txBox="1">
            <a:spLocks noChangeArrowheads="1"/>
          </p:cNvSpPr>
          <p:nvPr/>
        </p:nvSpPr>
        <p:spPr bwMode="auto">
          <a:xfrm>
            <a:off x="2922588" y="1143000"/>
            <a:ext cx="841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latin typeface="Tahoma" pitchFamily="34" charset="0"/>
                <a:cs typeface="Tahoma" pitchFamily="34" charset="0"/>
              </a:rPr>
              <a:t>D-30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776" name="PoljeZBesedilom 12" descr=" 32776"/>
          <p:cNvSpPr txBox="1">
            <a:spLocks noChangeArrowheads="1"/>
          </p:cNvSpPr>
          <p:nvPr/>
        </p:nvSpPr>
        <p:spPr bwMode="auto">
          <a:xfrm>
            <a:off x="5132388" y="1143000"/>
            <a:ext cx="393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latin typeface="Tahoma" pitchFamily="34" charset="0"/>
                <a:cs typeface="Tahoma" pitchFamily="34" charset="0"/>
              </a:rPr>
              <a:t>D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777" name="PoljeZBesedilom 14" descr=" 32777"/>
          <p:cNvSpPr txBox="1">
            <a:spLocks noChangeArrowheads="1"/>
          </p:cNvSpPr>
          <p:nvPr/>
        </p:nvSpPr>
        <p:spPr bwMode="auto">
          <a:xfrm>
            <a:off x="6723063" y="1143000"/>
            <a:ext cx="954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latin typeface="Tahoma" pitchFamily="34" charset="0"/>
                <a:cs typeface="Tahoma" pitchFamily="34" charset="0"/>
              </a:rPr>
              <a:t>D+30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15" descr=" 206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4238" y="5319713"/>
            <a:ext cx="1344612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82857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slov 1" descr=" 3276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Zaključek</a:t>
            </a:r>
            <a:endParaRPr lang="en-US" smtClean="0"/>
          </a:p>
        </p:txBody>
      </p:sp>
      <p:pic>
        <p:nvPicPr>
          <p:cNvPr id="7" name="Picture 2" descr=" 20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8" y="1847850"/>
            <a:ext cx="1042987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 20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7300" y="1689100"/>
            <a:ext cx="1743075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 20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0963" y="3467100"/>
            <a:ext cx="155575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 206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1850" y="3516313"/>
            <a:ext cx="1433513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PoljeZBesedilom 3" descr=" 32774"/>
          <p:cNvSpPr txBox="1">
            <a:spLocks noChangeArrowheads="1"/>
          </p:cNvSpPr>
          <p:nvPr/>
        </p:nvSpPr>
        <p:spPr bwMode="auto">
          <a:xfrm>
            <a:off x="779463" y="1143000"/>
            <a:ext cx="841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latin typeface="Tahoma" pitchFamily="34" charset="0"/>
                <a:cs typeface="Tahoma" pitchFamily="34" charset="0"/>
              </a:rPr>
              <a:t>D-60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775" name="PoljeZBesedilom 11" descr=" 32775"/>
          <p:cNvSpPr txBox="1">
            <a:spLocks noChangeArrowheads="1"/>
          </p:cNvSpPr>
          <p:nvPr/>
        </p:nvSpPr>
        <p:spPr bwMode="auto">
          <a:xfrm>
            <a:off x="2922588" y="1143000"/>
            <a:ext cx="841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latin typeface="Tahoma" pitchFamily="34" charset="0"/>
                <a:cs typeface="Tahoma" pitchFamily="34" charset="0"/>
              </a:rPr>
              <a:t>D-30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776" name="PoljeZBesedilom 12" descr=" 32776"/>
          <p:cNvSpPr txBox="1">
            <a:spLocks noChangeArrowheads="1"/>
          </p:cNvSpPr>
          <p:nvPr/>
        </p:nvSpPr>
        <p:spPr bwMode="auto">
          <a:xfrm>
            <a:off x="5132388" y="1143000"/>
            <a:ext cx="393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latin typeface="Tahoma" pitchFamily="34" charset="0"/>
                <a:cs typeface="Tahoma" pitchFamily="34" charset="0"/>
              </a:rPr>
              <a:t>D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777" name="PoljeZBesedilom 14" descr=" 32777"/>
          <p:cNvSpPr txBox="1">
            <a:spLocks noChangeArrowheads="1"/>
          </p:cNvSpPr>
          <p:nvPr/>
        </p:nvSpPr>
        <p:spPr bwMode="auto">
          <a:xfrm>
            <a:off x="6723063" y="1143000"/>
            <a:ext cx="954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latin typeface="Tahoma" pitchFamily="34" charset="0"/>
                <a:cs typeface="Tahoma" pitchFamily="34" charset="0"/>
              </a:rPr>
              <a:t>D+30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15" descr=" 206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4238" y="5319713"/>
            <a:ext cx="1344612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9" descr=" 206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86550" y="4438650"/>
            <a:ext cx="17843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08073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slov 1" descr=" 3276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Zaključek</a:t>
            </a:r>
            <a:endParaRPr lang="en-US" smtClean="0"/>
          </a:p>
        </p:txBody>
      </p:sp>
      <p:pic>
        <p:nvPicPr>
          <p:cNvPr id="7" name="Picture 2" descr=" 20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8" y="1847850"/>
            <a:ext cx="1042987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 20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7300" y="1689100"/>
            <a:ext cx="1743075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 20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0963" y="3467100"/>
            <a:ext cx="155575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 206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1850" y="3516313"/>
            <a:ext cx="1433513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PoljeZBesedilom 3" descr=" 32774"/>
          <p:cNvSpPr txBox="1">
            <a:spLocks noChangeArrowheads="1"/>
          </p:cNvSpPr>
          <p:nvPr/>
        </p:nvSpPr>
        <p:spPr bwMode="auto">
          <a:xfrm>
            <a:off x="779463" y="1143000"/>
            <a:ext cx="841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latin typeface="Tahoma" pitchFamily="34" charset="0"/>
                <a:cs typeface="Tahoma" pitchFamily="34" charset="0"/>
              </a:rPr>
              <a:t>D-60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775" name="PoljeZBesedilom 11" descr=" 32775"/>
          <p:cNvSpPr txBox="1">
            <a:spLocks noChangeArrowheads="1"/>
          </p:cNvSpPr>
          <p:nvPr/>
        </p:nvSpPr>
        <p:spPr bwMode="auto">
          <a:xfrm>
            <a:off x="2922588" y="1143000"/>
            <a:ext cx="841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latin typeface="Tahoma" pitchFamily="34" charset="0"/>
                <a:cs typeface="Tahoma" pitchFamily="34" charset="0"/>
              </a:rPr>
              <a:t>D-30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776" name="PoljeZBesedilom 12" descr=" 32776"/>
          <p:cNvSpPr txBox="1">
            <a:spLocks noChangeArrowheads="1"/>
          </p:cNvSpPr>
          <p:nvPr/>
        </p:nvSpPr>
        <p:spPr bwMode="auto">
          <a:xfrm>
            <a:off x="5132388" y="1143000"/>
            <a:ext cx="393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latin typeface="Tahoma" pitchFamily="34" charset="0"/>
                <a:cs typeface="Tahoma" pitchFamily="34" charset="0"/>
              </a:rPr>
              <a:t>D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777" name="PoljeZBesedilom 14" descr=" 32777"/>
          <p:cNvSpPr txBox="1">
            <a:spLocks noChangeArrowheads="1"/>
          </p:cNvSpPr>
          <p:nvPr/>
        </p:nvSpPr>
        <p:spPr bwMode="auto">
          <a:xfrm>
            <a:off x="6723063" y="1143000"/>
            <a:ext cx="954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latin typeface="Tahoma" pitchFamily="34" charset="0"/>
                <a:cs typeface="Tahoma" pitchFamily="34" charset="0"/>
              </a:rPr>
              <a:t>D+30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15" descr=" 206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4238" y="5319713"/>
            <a:ext cx="1344612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9" descr=" 206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86550" y="4438650"/>
            <a:ext cx="17843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1" descr=" 206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42175" y="3771900"/>
            <a:ext cx="595313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931530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slov 1" descr=" 1740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Motivacija</a:t>
            </a:r>
            <a:endParaRPr lang="en-US" smtClean="0"/>
          </a:p>
        </p:txBody>
      </p:sp>
      <p:sp>
        <p:nvSpPr>
          <p:cNvPr id="13" name="PoljeZBesedilom 11" descr=" 12"/>
          <p:cNvSpPr txBox="1">
            <a:spLocks noChangeArrowheads="1"/>
          </p:cNvSpPr>
          <p:nvPr/>
        </p:nvSpPr>
        <p:spPr bwMode="auto">
          <a:xfrm>
            <a:off x="1873250" y="4697413"/>
            <a:ext cx="890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l-SI" sz="2000">
                <a:latin typeface="Tahoma" pitchFamily="34" charset="0"/>
                <a:cs typeface="Tahoma" pitchFamily="34" charset="0"/>
              </a:rPr>
              <a:t>človek</a:t>
            </a:r>
            <a:endParaRPr lang="en-US" sz="200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4" name="Picture 7" descr=" 41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5065713"/>
            <a:ext cx="2316162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jeZBesedilom 13" descr=" 14"/>
          <p:cNvSpPr txBox="1">
            <a:spLocks noChangeArrowheads="1"/>
          </p:cNvSpPr>
          <p:nvPr/>
        </p:nvSpPr>
        <p:spPr bwMode="auto">
          <a:xfrm>
            <a:off x="3463925" y="946150"/>
            <a:ext cx="2405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l-SI">
                <a:latin typeface="Tahoma" pitchFamily="34" charset="0"/>
                <a:cs typeface="Tahoma" pitchFamily="34" charset="0"/>
              </a:rPr>
              <a:t>spoznavni roboti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Picture 3" descr="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4313" y="1450975"/>
            <a:ext cx="1006475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 41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3825" y="1457325"/>
            <a:ext cx="1671638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 41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60625" y="2624138"/>
            <a:ext cx="1546225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5913" y="1457325"/>
            <a:ext cx="10033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601709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slov 1" descr=" 1740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Motivacija</a:t>
            </a:r>
            <a:endParaRPr lang="en-US" smtClean="0"/>
          </a:p>
        </p:txBody>
      </p:sp>
      <p:sp>
        <p:nvSpPr>
          <p:cNvPr id="13" name="PoljeZBesedilom 11" descr=" 12"/>
          <p:cNvSpPr txBox="1">
            <a:spLocks noChangeArrowheads="1"/>
          </p:cNvSpPr>
          <p:nvPr/>
        </p:nvSpPr>
        <p:spPr bwMode="auto">
          <a:xfrm>
            <a:off x="1873250" y="4697413"/>
            <a:ext cx="890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l-SI" sz="2000">
                <a:latin typeface="Tahoma" pitchFamily="34" charset="0"/>
                <a:cs typeface="Tahoma" pitchFamily="34" charset="0"/>
              </a:rPr>
              <a:t>človek</a:t>
            </a:r>
            <a:endParaRPr lang="en-US" sz="200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4" name="Picture 7" descr=" 41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5065713"/>
            <a:ext cx="2316162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jeZBesedilom 13" descr=" 14"/>
          <p:cNvSpPr txBox="1">
            <a:spLocks noChangeArrowheads="1"/>
          </p:cNvSpPr>
          <p:nvPr/>
        </p:nvSpPr>
        <p:spPr bwMode="auto">
          <a:xfrm>
            <a:off x="3463925" y="946150"/>
            <a:ext cx="2405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l-SI">
                <a:latin typeface="Tahoma" pitchFamily="34" charset="0"/>
                <a:cs typeface="Tahoma" pitchFamily="34" charset="0"/>
              </a:rPr>
              <a:t>spoznavni roboti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Picture 3" descr="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4313" y="1450975"/>
            <a:ext cx="1006475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 41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3825" y="1457325"/>
            <a:ext cx="1671638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 41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60625" y="2624138"/>
            <a:ext cx="1546225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5913" y="1457325"/>
            <a:ext cx="10033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aobljeni pravokotnik 19" descr=" 20"/>
          <p:cNvSpPr/>
          <p:nvPr/>
        </p:nvSpPr>
        <p:spPr>
          <a:xfrm>
            <a:off x="4721804" y="6105408"/>
            <a:ext cx="1972838" cy="339571"/>
          </a:xfrm>
          <a:prstGeom prst="roundRect">
            <a:avLst/>
          </a:prstGeom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l-SI" sz="2000" dirty="0"/>
              <a:t>komunikacija</a:t>
            </a:r>
            <a:endParaRPr lang="en-US" sz="2000" dirty="0"/>
          </a:p>
        </p:txBody>
      </p:sp>
      <p:sp>
        <p:nvSpPr>
          <p:cNvPr id="10" name="Zaobljeni pravokotnik 20" descr=" 21"/>
          <p:cNvSpPr/>
          <p:nvPr/>
        </p:nvSpPr>
        <p:spPr>
          <a:xfrm>
            <a:off x="4721804" y="4807218"/>
            <a:ext cx="1972838" cy="339571"/>
          </a:xfrm>
          <a:prstGeom prst="roundRect">
            <a:avLst/>
          </a:prstGeom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l-SI" sz="2000" dirty="0"/>
              <a:t>zaznavanje</a:t>
            </a:r>
            <a:endParaRPr lang="en-US" sz="2000" dirty="0"/>
          </a:p>
        </p:txBody>
      </p:sp>
      <p:sp>
        <p:nvSpPr>
          <p:cNvPr id="15" name="Zaobljeni pravokotnik 21" descr=" 22"/>
          <p:cNvSpPr/>
          <p:nvPr/>
        </p:nvSpPr>
        <p:spPr>
          <a:xfrm>
            <a:off x="6767723" y="4807218"/>
            <a:ext cx="1972838" cy="339571"/>
          </a:xfrm>
          <a:prstGeom prst="roundRect">
            <a:avLst/>
          </a:prstGeom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l-SI" sz="2000" dirty="0"/>
              <a:t>akcija</a:t>
            </a:r>
            <a:endParaRPr lang="en-US" sz="2000" dirty="0"/>
          </a:p>
        </p:txBody>
      </p:sp>
      <p:sp>
        <p:nvSpPr>
          <p:cNvPr id="16" name="Zaobljeni pravokotnik 22" descr=" 23"/>
          <p:cNvSpPr/>
          <p:nvPr/>
        </p:nvSpPr>
        <p:spPr>
          <a:xfrm>
            <a:off x="4721804" y="5228994"/>
            <a:ext cx="1972838" cy="339571"/>
          </a:xfrm>
          <a:prstGeom prst="roundRect">
            <a:avLst/>
          </a:prstGeom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l-SI" sz="2000" dirty="0"/>
              <a:t>pozornost</a:t>
            </a:r>
            <a:endParaRPr lang="en-US" sz="2000" dirty="0"/>
          </a:p>
        </p:txBody>
      </p:sp>
      <p:sp>
        <p:nvSpPr>
          <p:cNvPr id="17" name="Zaobljeni pravokotnik 23" descr=" 24"/>
          <p:cNvSpPr/>
          <p:nvPr/>
        </p:nvSpPr>
        <p:spPr>
          <a:xfrm>
            <a:off x="6767723" y="5228993"/>
            <a:ext cx="1972838" cy="339571"/>
          </a:xfrm>
          <a:prstGeom prst="roundRect">
            <a:avLst/>
          </a:prstGeom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l-SI" sz="2000" dirty="0"/>
              <a:t>cilji</a:t>
            </a:r>
            <a:endParaRPr lang="en-US" sz="2000" dirty="0"/>
          </a:p>
        </p:txBody>
      </p:sp>
      <p:sp>
        <p:nvSpPr>
          <p:cNvPr id="18" name="Zaobljeni pravokotnik 24" descr=" 25"/>
          <p:cNvSpPr/>
          <p:nvPr/>
        </p:nvSpPr>
        <p:spPr>
          <a:xfrm>
            <a:off x="4721804" y="5674552"/>
            <a:ext cx="1972838" cy="339571"/>
          </a:xfrm>
          <a:prstGeom prst="roundRect">
            <a:avLst/>
          </a:prstGeom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l-SI" sz="2000" dirty="0"/>
              <a:t>načrtovanje</a:t>
            </a:r>
            <a:endParaRPr lang="en-US" sz="2000" dirty="0"/>
          </a:p>
        </p:txBody>
      </p:sp>
      <p:sp>
        <p:nvSpPr>
          <p:cNvPr id="19" name="Zaobljeni pravokotnik 25" descr=" 26"/>
          <p:cNvSpPr/>
          <p:nvPr/>
        </p:nvSpPr>
        <p:spPr>
          <a:xfrm>
            <a:off x="6767723" y="5658290"/>
            <a:ext cx="1972838" cy="339571"/>
          </a:xfrm>
          <a:prstGeom prst="roundRect">
            <a:avLst/>
          </a:prstGeom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l-SI" sz="2000" dirty="0"/>
              <a:t>sklepanje</a:t>
            </a:r>
            <a:endParaRPr lang="en-US" sz="2000" dirty="0"/>
          </a:p>
        </p:txBody>
      </p:sp>
      <p:sp>
        <p:nvSpPr>
          <p:cNvPr id="21" name="Zaobljeni pravokotnik 26" descr=" 27"/>
          <p:cNvSpPr/>
          <p:nvPr/>
        </p:nvSpPr>
        <p:spPr>
          <a:xfrm>
            <a:off x="6767723" y="6105408"/>
            <a:ext cx="1972838" cy="339571"/>
          </a:xfrm>
          <a:prstGeom prst="roundRect">
            <a:avLst/>
          </a:prstGeom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l-SI" sz="2000" dirty="0"/>
              <a:t>učenje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18991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slov 1" descr=" 1740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Motivacija</a:t>
            </a:r>
            <a:endParaRPr lang="en-US" smtClean="0"/>
          </a:p>
        </p:txBody>
      </p:sp>
      <p:sp>
        <p:nvSpPr>
          <p:cNvPr id="13" name="PoljeZBesedilom 11" descr=" 12"/>
          <p:cNvSpPr txBox="1">
            <a:spLocks noChangeArrowheads="1"/>
          </p:cNvSpPr>
          <p:nvPr/>
        </p:nvSpPr>
        <p:spPr bwMode="auto">
          <a:xfrm>
            <a:off x="1873250" y="4697413"/>
            <a:ext cx="890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l-SI" sz="2000">
                <a:latin typeface="Tahoma" pitchFamily="34" charset="0"/>
                <a:cs typeface="Tahoma" pitchFamily="34" charset="0"/>
              </a:rPr>
              <a:t>človek</a:t>
            </a:r>
            <a:endParaRPr lang="en-US" sz="200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4" name="Picture 7" descr=" 41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5065713"/>
            <a:ext cx="2316162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jeZBesedilom 13" descr=" 14"/>
          <p:cNvSpPr txBox="1">
            <a:spLocks noChangeArrowheads="1"/>
          </p:cNvSpPr>
          <p:nvPr/>
        </p:nvSpPr>
        <p:spPr bwMode="auto">
          <a:xfrm>
            <a:off x="3463925" y="946150"/>
            <a:ext cx="2405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l-SI">
                <a:latin typeface="Tahoma" pitchFamily="34" charset="0"/>
                <a:cs typeface="Tahoma" pitchFamily="34" charset="0"/>
              </a:rPr>
              <a:t>spoznavni roboti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Picture 3" descr="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4313" y="1450975"/>
            <a:ext cx="1006475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 41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3825" y="1457325"/>
            <a:ext cx="1671638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 41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60625" y="2624138"/>
            <a:ext cx="1546225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5913" y="1457325"/>
            <a:ext cx="10033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aobljeni pravokotnik 19" descr=" 20"/>
          <p:cNvSpPr/>
          <p:nvPr/>
        </p:nvSpPr>
        <p:spPr>
          <a:xfrm>
            <a:off x="4721804" y="6105408"/>
            <a:ext cx="1972838" cy="339571"/>
          </a:xfrm>
          <a:prstGeom prst="roundRect">
            <a:avLst/>
          </a:prstGeom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l-SI" sz="2000" dirty="0"/>
              <a:t>komunikacija</a:t>
            </a:r>
            <a:endParaRPr lang="en-US" sz="2000" dirty="0"/>
          </a:p>
        </p:txBody>
      </p:sp>
      <p:sp>
        <p:nvSpPr>
          <p:cNvPr id="10" name="Zaobljeni pravokotnik 20" descr=" 21"/>
          <p:cNvSpPr/>
          <p:nvPr/>
        </p:nvSpPr>
        <p:spPr>
          <a:xfrm>
            <a:off x="4721804" y="4807218"/>
            <a:ext cx="1972838" cy="339571"/>
          </a:xfrm>
          <a:prstGeom prst="roundRect">
            <a:avLst/>
          </a:prstGeom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l-SI" sz="2000" dirty="0"/>
              <a:t>zaznavanje</a:t>
            </a:r>
            <a:endParaRPr lang="en-US" sz="2000" dirty="0"/>
          </a:p>
        </p:txBody>
      </p:sp>
      <p:sp>
        <p:nvSpPr>
          <p:cNvPr id="15" name="Zaobljeni pravokotnik 21" descr=" 22"/>
          <p:cNvSpPr/>
          <p:nvPr/>
        </p:nvSpPr>
        <p:spPr>
          <a:xfrm>
            <a:off x="6767723" y="4807218"/>
            <a:ext cx="1972838" cy="339571"/>
          </a:xfrm>
          <a:prstGeom prst="roundRect">
            <a:avLst/>
          </a:prstGeom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l-SI" sz="2000" dirty="0"/>
              <a:t>akcija</a:t>
            </a:r>
            <a:endParaRPr lang="en-US" sz="2000" dirty="0"/>
          </a:p>
        </p:txBody>
      </p:sp>
      <p:sp>
        <p:nvSpPr>
          <p:cNvPr id="16" name="Zaobljeni pravokotnik 22" descr=" 23"/>
          <p:cNvSpPr/>
          <p:nvPr/>
        </p:nvSpPr>
        <p:spPr>
          <a:xfrm>
            <a:off x="4721804" y="5228994"/>
            <a:ext cx="1972838" cy="339571"/>
          </a:xfrm>
          <a:prstGeom prst="roundRect">
            <a:avLst/>
          </a:prstGeom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l-SI" sz="2000" dirty="0"/>
              <a:t>pozornost</a:t>
            </a:r>
            <a:endParaRPr lang="en-US" sz="2000" dirty="0"/>
          </a:p>
        </p:txBody>
      </p:sp>
      <p:sp>
        <p:nvSpPr>
          <p:cNvPr id="17" name="Zaobljeni pravokotnik 23" descr=" 24"/>
          <p:cNvSpPr/>
          <p:nvPr/>
        </p:nvSpPr>
        <p:spPr>
          <a:xfrm>
            <a:off x="6767723" y="5228993"/>
            <a:ext cx="1972838" cy="339571"/>
          </a:xfrm>
          <a:prstGeom prst="roundRect">
            <a:avLst/>
          </a:prstGeom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l-SI" sz="2000" dirty="0"/>
              <a:t>cilji</a:t>
            </a:r>
            <a:endParaRPr lang="en-US" sz="2000" dirty="0"/>
          </a:p>
        </p:txBody>
      </p:sp>
      <p:sp>
        <p:nvSpPr>
          <p:cNvPr id="18" name="Zaobljeni pravokotnik 24" descr=" 25"/>
          <p:cNvSpPr/>
          <p:nvPr/>
        </p:nvSpPr>
        <p:spPr>
          <a:xfrm>
            <a:off x="4721804" y="5674552"/>
            <a:ext cx="1972838" cy="339571"/>
          </a:xfrm>
          <a:prstGeom prst="roundRect">
            <a:avLst/>
          </a:prstGeom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l-SI" sz="2000" dirty="0"/>
              <a:t>načrtovanje</a:t>
            </a:r>
            <a:endParaRPr lang="en-US" sz="2000" dirty="0"/>
          </a:p>
        </p:txBody>
      </p:sp>
      <p:sp>
        <p:nvSpPr>
          <p:cNvPr id="19" name="Zaobljeni pravokotnik 25" descr=" 26"/>
          <p:cNvSpPr/>
          <p:nvPr/>
        </p:nvSpPr>
        <p:spPr>
          <a:xfrm>
            <a:off x="6767723" y="5658290"/>
            <a:ext cx="1972838" cy="339571"/>
          </a:xfrm>
          <a:prstGeom prst="roundRect">
            <a:avLst/>
          </a:prstGeom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l-SI" sz="2000" dirty="0"/>
              <a:t>sklepanje</a:t>
            </a:r>
            <a:endParaRPr lang="en-US" sz="2000" dirty="0"/>
          </a:p>
        </p:txBody>
      </p:sp>
      <p:sp>
        <p:nvSpPr>
          <p:cNvPr id="21" name="Zaobljeni pravokotnik 26" descr=" 27"/>
          <p:cNvSpPr/>
          <p:nvPr/>
        </p:nvSpPr>
        <p:spPr>
          <a:xfrm>
            <a:off x="6767723" y="6105408"/>
            <a:ext cx="1972838" cy="339571"/>
          </a:xfrm>
          <a:prstGeom prst="roundRect">
            <a:avLst/>
          </a:prstGeom>
          <a:gradFill flip="none" rotWithShape="1">
            <a:gsLst>
              <a:gs pos="0">
                <a:srgbClr val="565693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solidFill>
              <a:srgbClr val="B2B2B2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l-SI" sz="2000" dirty="0">
                <a:solidFill>
                  <a:srgbClr val="000000"/>
                </a:solidFill>
              </a:rPr>
              <a:t>učenje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18410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Robot George</a:t>
            </a:r>
            <a:endParaRPr lang="en-US" smtClean="0"/>
          </a:p>
        </p:txBody>
      </p:sp>
      <p:sp>
        <p:nvSpPr>
          <p:cNvPr id="26627" name="Ograda vsebine 2"/>
          <p:cNvSpPr>
            <a:spLocks noGrp="1"/>
          </p:cNvSpPr>
          <p:nvPr>
            <p:ph idx="1"/>
          </p:nvPr>
        </p:nvSpPr>
        <p:spPr>
          <a:xfrm>
            <a:off x="669925" y="938213"/>
            <a:ext cx="6143625" cy="5183187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sl-SI" dirty="0" smtClean="0"/>
          </a:p>
          <a:p>
            <a:pPr eaLnBrk="1" hangingPunct="1">
              <a:defRPr/>
            </a:pPr>
            <a:r>
              <a:rPr lang="en-US" dirty="0" smtClean="0"/>
              <a:t>George </a:t>
            </a:r>
            <a:r>
              <a:rPr lang="sl-SI" dirty="0" smtClean="0"/>
              <a:t>je</a:t>
            </a:r>
            <a:r>
              <a:rPr lang="en-US" dirty="0" smtClean="0"/>
              <a:t> </a:t>
            </a:r>
            <a:r>
              <a:rPr lang="sl-SI" dirty="0" smtClean="0"/>
              <a:t>radoveden robot</a:t>
            </a:r>
            <a:r>
              <a:rPr lang="en-US" dirty="0" smtClean="0"/>
              <a:t>.</a:t>
            </a:r>
          </a:p>
          <a:p>
            <a:pPr eaLnBrk="1" hangingPunct="1">
              <a:defRPr/>
            </a:pPr>
            <a:r>
              <a:rPr lang="sl-SI" dirty="0" smtClean="0"/>
              <a:t>Rad bi znal</a:t>
            </a:r>
            <a:r>
              <a:rPr lang="en-US" dirty="0" smtClean="0"/>
              <a:t>!</a:t>
            </a:r>
          </a:p>
          <a:p>
            <a:pPr eaLnBrk="1" hangingPunct="1">
              <a:defRPr/>
            </a:pPr>
            <a:r>
              <a:rPr lang="sl-SI" dirty="0" smtClean="0"/>
              <a:t>Rad se uči</a:t>
            </a:r>
            <a:r>
              <a:rPr lang="en-US" dirty="0" smtClean="0"/>
              <a:t>!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sl-SI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sl-SI" dirty="0" smtClean="0"/>
              <a:t>Radovednost kot gonilo učenja</a:t>
            </a:r>
            <a:r>
              <a:rPr lang="en-US" dirty="0" smtClean="0"/>
              <a:t>.</a:t>
            </a:r>
            <a:endParaRPr lang="sl-SI" dirty="0" smtClean="0"/>
          </a:p>
          <a:p>
            <a:pPr eaLnBrk="1" hangingPunct="1">
              <a:defRPr/>
            </a:pPr>
            <a:r>
              <a:rPr lang="sl-SI" dirty="0" smtClean="0"/>
              <a:t>Uporabi informacije, ki jih poda učitelj</a:t>
            </a:r>
            <a:r>
              <a:rPr lang="sl-SI" dirty="0"/>
              <a:t>.</a:t>
            </a:r>
            <a:endParaRPr lang="en-US" dirty="0" smtClean="0"/>
          </a:p>
          <a:p>
            <a:pPr eaLnBrk="1" hangingPunct="1">
              <a:defRPr/>
            </a:pPr>
            <a:r>
              <a:rPr lang="sl-SI" dirty="0" smtClean="0"/>
              <a:t>Sprašuje za dodatne informacije</a:t>
            </a:r>
            <a:r>
              <a:rPr lang="sl-SI" dirty="0"/>
              <a:t>.</a:t>
            </a:r>
            <a:endParaRPr lang="en-US" dirty="0" smtClean="0"/>
          </a:p>
          <a:p>
            <a:pPr eaLnBrk="1" hangingPunct="1">
              <a:defRPr/>
            </a:pPr>
            <a:r>
              <a:rPr lang="sl-SI" dirty="0" smtClean="0"/>
              <a:t>Cilj: Naučiti se čim več</a:t>
            </a:r>
            <a:r>
              <a:rPr lang="en-US" dirty="0" smtClean="0"/>
              <a:t>!</a:t>
            </a:r>
            <a:endParaRPr lang="sl-SI" dirty="0" smtClean="0"/>
          </a:p>
          <a:p>
            <a:pPr eaLnBrk="1" hangingPunct="1">
              <a:defRPr/>
            </a:pPr>
            <a:r>
              <a:rPr lang="sl-SI" dirty="0"/>
              <a:t>Učenje kategoričnega znanja.</a:t>
            </a:r>
            <a:endParaRPr lang="en-US" dirty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4925" y="1708150"/>
            <a:ext cx="13811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1150" y="1169988"/>
            <a:ext cx="1679575" cy="494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0563" y="5473700"/>
            <a:ext cx="47434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Scenarij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23850" y="984250"/>
            <a:ext cx="6305550" cy="5416550"/>
          </a:xfrm>
        </p:spPr>
        <p:txBody>
          <a:bodyPr/>
          <a:lstStyle/>
          <a:p>
            <a:pPr eaLnBrk="1" hangingPunct="1"/>
            <a:r>
              <a:rPr lang="sl-SI" smtClean="0"/>
              <a:t>Namizni scenarij</a:t>
            </a:r>
            <a:endParaRPr lang="en-US" smtClean="0"/>
          </a:p>
          <a:p>
            <a:pPr lvl="1" eaLnBrk="1" hangingPunct="1"/>
            <a:r>
              <a:rPr lang="sl-SI" smtClean="0"/>
              <a:t>Razširljiv na druge scenarije</a:t>
            </a:r>
            <a:endParaRPr lang="en-US" smtClean="0"/>
          </a:p>
          <a:p>
            <a:pPr eaLnBrk="1" hangingPunct="1"/>
            <a:r>
              <a:rPr lang="sl-SI" smtClean="0"/>
              <a:t>Učenje o predmetih</a:t>
            </a:r>
            <a:endParaRPr lang="en-US" smtClean="0"/>
          </a:p>
          <a:p>
            <a:pPr lvl="1" eaLnBrk="1" hangingPunct="1"/>
            <a:r>
              <a:rPr lang="sl-SI" smtClean="0"/>
              <a:t>Barva</a:t>
            </a:r>
            <a:endParaRPr lang="en-US" smtClean="0"/>
          </a:p>
          <a:p>
            <a:pPr lvl="1" eaLnBrk="1" hangingPunct="1"/>
            <a:r>
              <a:rPr lang="sl-SI" smtClean="0"/>
              <a:t>Oblika</a:t>
            </a:r>
          </a:p>
          <a:p>
            <a:pPr lvl="1" eaLnBrk="1" hangingPunct="1"/>
            <a:r>
              <a:rPr lang="sl-SI" smtClean="0"/>
              <a:t>Vrsta</a:t>
            </a:r>
            <a:endParaRPr lang="en-US" smtClean="0"/>
          </a:p>
          <a:p>
            <a:pPr eaLnBrk="1" hangingPunct="1"/>
            <a:r>
              <a:rPr lang="sl-SI" smtClean="0"/>
              <a:t>Osnovne sposobnosti</a:t>
            </a:r>
            <a:endParaRPr lang="en-US" smtClean="0"/>
          </a:p>
          <a:p>
            <a:pPr lvl="1" eaLnBrk="1" hangingPunct="1"/>
            <a:r>
              <a:rPr lang="sl-SI" smtClean="0"/>
              <a:t>Nizkonivojski računalniški vid</a:t>
            </a:r>
            <a:endParaRPr lang="en-US" smtClean="0"/>
          </a:p>
          <a:p>
            <a:pPr lvl="1" eaLnBrk="1" hangingPunct="1"/>
            <a:r>
              <a:rPr lang="sl-SI" smtClean="0"/>
              <a:t>Umeščen dialog</a:t>
            </a:r>
            <a:endParaRPr lang="en-US" smtClean="0"/>
          </a:p>
          <a:p>
            <a:pPr lvl="1" eaLnBrk="1" hangingPunct="1"/>
            <a:r>
              <a:rPr lang="sl-SI" smtClean="0"/>
              <a:t>Načrtovanje</a:t>
            </a:r>
          </a:p>
          <a:p>
            <a:pPr lvl="1" eaLnBrk="1" hangingPunct="1"/>
            <a:r>
              <a:rPr lang="sl-SI" smtClean="0"/>
              <a:t>Upravljanje robotske roke in kamer</a:t>
            </a:r>
          </a:p>
          <a:p>
            <a:pPr eaLnBrk="1" hangingPunct="1"/>
            <a:r>
              <a:rPr lang="sl-SI" smtClean="0"/>
              <a:t>Arhitektura sistema: CAS (CAST)</a:t>
            </a:r>
          </a:p>
          <a:p>
            <a:pPr eaLnBrk="1" hangingPunct="1"/>
            <a:r>
              <a:rPr lang="sl-SI" smtClean="0"/>
              <a:t>Učenje v dialogu z mešano pobudo</a:t>
            </a:r>
          </a:p>
          <a:p>
            <a:pPr lvl="1" eaLnBrk="1" hangingPunct="1"/>
            <a:r>
              <a:rPr lang="sl-SI" smtClean="0"/>
              <a:t>Tutor usmerja učenje</a:t>
            </a:r>
          </a:p>
          <a:p>
            <a:pPr lvl="1" eaLnBrk="1" hangingPunct="1"/>
            <a:r>
              <a:rPr lang="sl-SI" smtClean="0"/>
              <a:t>Robot usmerja učenje</a:t>
            </a:r>
            <a:endParaRPr lang="en-US" smtClean="0"/>
          </a:p>
          <a:p>
            <a:pPr eaLnBrk="1" hangingPunct="1"/>
            <a:endParaRPr lang="sl-SI" smtClean="0"/>
          </a:p>
        </p:txBody>
      </p:sp>
      <p:grpSp>
        <p:nvGrpSpPr>
          <p:cNvPr id="19459" name="Group 30"/>
          <p:cNvGrpSpPr>
            <a:grpSpLocks/>
          </p:cNvGrpSpPr>
          <p:nvPr/>
        </p:nvGrpSpPr>
        <p:grpSpPr bwMode="auto">
          <a:xfrm>
            <a:off x="5865813" y="5149850"/>
            <a:ext cx="1652587" cy="611188"/>
            <a:chOff x="499" y="2115"/>
            <a:chExt cx="1224" cy="388"/>
          </a:xfrm>
        </p:grpSpPr>
        <p:pic>
          <p:nvPicPr>
            <p:cNvPr id="19466" name="Picture 31" descr="j023272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1452" y="2115"/>
              <a:ext cx="271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7" name="Picture 32" descr="j030125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99" y="2115"/>
              <a:ext cx="454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8" name="AutoShape 33"/>
            <p:cNvSpPr>
              <a:spLocks noChangeArrowheads="1"/>
            </p:cNvSpPr>
            <p:nvPr/>
          </p:nvSpPr>
          <p:spPr bwMode="auto">
            <a:xfrm>
              <a:off x="1053" y="2257"/>
              <a:ext cx="317" cy="91"/>
            </a:xfrm>
            <a:prstGeom prst="rightArrow">
              <a:avLst>
                <a:gd name="adj1" fmla="val 50000"/>
                <a:gd name="adj2" fmla="val 8708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>
                <a:solidFill>
                  <a:srgbClr val="000000"/>
                </a:solidFill>
              </a:endParaRPr>
            </a:p>
          </p:txBody>
        </p:sp>
      </p:grpSp>
      <p:grpSp>
        <p:nvGrpSpPr>
          <p:cNvPr id="19460" name="Group 30"/>
          <p:cNvGrpSpPr>
            <a:grpSpLocks/>
          </p:cNvGrpSpPr>
          <p:nvPr/>
        </p:nvGrpSpPr>
        <p:grpSpPr bwMode="auto">
          <a:xfrm>
            <a:off x="5865813" y="5808663"/>
            <a:ext cx="1652587" cy="609600"/>
            <a:chOff x="499" y="2115"/>
            <a:chExt cx="1224" cy="388"/>
          </a:xfrm>
        </p:grpSpPr>
        <p:pic>
          <p:nvPicPr>
            <p:cNvPr id="19462" name="Picture 31" descr="j023272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1452" y="2115"/>
              <a:ext cx="271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3" name="Picture 32" descr="j030125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99" y="2115"/>
              <a:ext cx="454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4" name="AutoShape 33"/>
            <p:cNvSpPr>
              <a:spLocks noChangeArrowheads="1"/>
            </p:cNvSpPr>
            <p:nvPr/>
          </p:nvSpPr>
          <p:spPr bwMode="auto">
            <a:xfrm>
              <a:off x="1053" y="2341"/>
              <a:ext cx="317" cy="91"/>
            </a:xfrm>
            <a:prstGeom prst="rightArrow">
              <a:avLst>
                <a:gd name="adj1" fmla="val 50000"/>
                <a:gd name="adj2" fmla="val 8708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>
                <a:solidFill>
                  <a:srgbClr val="000000"/>
                </a:solidFill>
              </a:endParaRPr>
            </a:p>
          </p:txBody>
        </p:sp>
        <p:sp>
          <p:nvSpPr>
            <p:cNvPr id="19465" name="AutoShape 34"/>
            <p:cNvSpPr>
              <a:spLocks noChangeArrowheads="1"/>
            </p:cNvSpPr>
            <p:nvPr/>
          </p:nvSpPr>
          <p:spPr bwMode="auto">
            <a:xfrm flipH="1">
              <a:off x="1040" y="2217"/>
              <a:ext cx="317" cy="91"/>
            </a:xfrm>
            <a:prstGeom prst="rightArrow">
              <a:avLst>
                <a:gd name="adj1" fmla="val 50000"/>
                <a:gd name="adj2" fmla="val 8708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>
                <a:solidFill>
                  <a:srgbClr val="000000"/>
                </a:solidFill>
              </a:endParaRPr>
            </a:p>
          </p:txBody>
        </p:sp>
      </p:grpSp>
      <p:pic>
        <p:nvPicPr>
          <p:cNvPr id="1946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0788" y="1541463"/>
            <a:ext cx="3551237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Oris sistema</a:t>
            </a:r>
            <a:endParaRPr lang="en-US" smtClean="0"/>
          </a:p>
        </p:txBody>
      </p:sp>
      <p:pic>
        <p:nvPicPr>
          <p:cNvPr id="20482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03575" y="2320925"/>
            <a:ext cx="4314825" cy="2851150"/>
          </a:xfrm>
        </p:spPr>
      </p:pic>
      <p:pic>
        <p:nvPicPr>
          <p:cNvPr id="2048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" y="1219200"/>
            <a:ext cx="1679575" cy="494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DANIJELS@8JZDOIMFUVWXY5L9" val="2960"/>
</p:tagLst>
</file>

<file path=ppt/theme/theme1.xml><?xml version="1.0" encoding="utf-8"?>
<a:theme xmlns:a="http://schemas.openxmlformats.org/drawingml/2006/main" name="ViCoS crnooranžna">
  <a:themeElements>
    <a:clrScheme name="ViCoS crnooranžna 9">
      <a:dk1>
        <a:srgbClr val="000000"/>
      </a:dk1>
      <a:lt1>
        <a:srgbClr val="FFFFFF"/>
      </a:lt1>
      <a:dk2>
        <a:srgbClr val="DA4027"/>
      </a:dk2>
      <a:lt2>
        <a:srgbClr val="808080"/>
      </a:lt2>
      <a:accent1>
        <a:srgbClr val="000066"/>
      </a:accent1>
      <a:accent2>
        <a:srgbClr val="FF0101"/>
      </a:accent2>
      <a:accent3>
        <a:srgbClr val="FFFFFF"/>
      </a:accent3>
      <a:accent4>
        <a:srgbClr val="000000"/>
      </a:accent4>
      <a:accent5>
        <a:srgbClr val="AAAAB8"/>
      </a:accent5>
      <a:accent6>
        <a:srgbClr val="E70101"/>
      </a:accent6>
      <a:hlink>
        <a:srgbClr val="FFCC00"/>
      </a:hlink>
      <a:folHlink>
        <a:srgbClr val="B2B2B2"/>
      </a:folHlink>
    </a:clrScheme>
    <a:fontScheme name="ViCoS crnooranž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iCoS crnooranžn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CoS crnooranžn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CoS crnooranžn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CoS crnooranžn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CoS crnooranžn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CoS crnooranžn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CoS crnooranžn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CoS crnooranžna 8">
        <a:dk1>
          <a:srgbClr val="000000"/>
        </a:dk1>
        <a:lt1>
          <a:srgbClr val="FFFFFF"/>
        </a:lt1>
        <a:dk2>
          <a:srgbClr val="DA4027"/>
        </a:dk2>
        <a:lt2>
          <a:srgbClr val="808080"/>
        </a:lt2>
        <a:accent1>
          <a:srgbClr val="000066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AAB8"/>
        </a:accent5>
        <a:accent6>
          <a:srgbClr val="E75C00"/>
        </a:accent6>
        <a:hlink>
          <a:srgbClr val="FF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CoS crnooranžna 9">
        <a:dk1>
          <a:srgbClr val="000000"/>
        </a:dk1>
        <a:lt1>
          <a:srgbClr val="FFFFFF"/>
        </a:lt1>
        <a:dk2>
          <a:srgbClr val="DA4027"/>
        </a:dk2>
        <a:lt2>
          <a:srgbClr val="808080"/>
        </a:lt2>
        <a:accent1>
          <a:srgbClr val="000066"/>
        </a:accent1>
        <a:accent2>
          <a:srgbClr val="FF0101"/>
        </a:accent2>
        <a:accent3>
          <a:srgbClr val="FFFFFF"/>
        </a:accent3>
        <a:accent4>
          <a:srgbClr val="000000"/>
        </a:accent4>
        <a:accent5>
          <a:srgbClr val="AAAAB8"/>
        </a:accent5>
        <a:accent6>
          <a:srgbClr val="E70101"/>
        </a:accent6>
        <a:hlink>
          <a:srgbClr val="FF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35377</TotalTime>
  <Words>606</Words>
  <Application>Microsoft Office PowerPoint</Application>
  <PresentationFormat>On-screen Show (4:3)</PresentationFormat>
  <Paragraphs>373</Paragraphs>
  <Slides>37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Gill Sans</vt:lpstr>
      <vt:lpstr>Glass Gauge</vt:lpstr>
      <vt:lpstr>Helvetica Neue</vt:lpstr>
      <vt:lpstr>Tahoma</vt:lpstr>
      <vt:lpstr>Times New Roman</vt:lpstr>
      <vt:lpstr>Verdana</vt:lpstr>
      <vt:lpstr>Wingdings</vt:lpstr>
      <vt:lpstr>ヒラギノ角ゴ ProN W3</vt:lpstr>
      <vt:lpstr>ViCoS crnooranžna</vt:lpstr>
      <vt:lpstr>Sistem za interaktivno učenje  v dialogu s človekom    </vt:lpstr>
      <vt:lpstr>Motivacija</vt:lpstr>
      <vt:lpstr>Motivacija</vt:lpstr>
      <vt:lpstr>Motivacija</vt:lpstr>
      <vt:lpstr>Motivacija</vt:lpstr>
      <vt:lpstr>Motivacija</vt:lpstr>
      <vt:lpstr>Robot George</vt:lpstr>
      <vt:lpstr>Scenarij</vt:lpstr>
      <vt:lpstr>Oris sistema</vt:lpstr>
      <vt:lpstr>Obnašanje sistema</vt:lpstr>
      <vt:lpstr>Obnašanje sistema</vt:lpstr>
      <vt:lpstr>Obnašanje sistema</vt:lpstr>
      <vt:lpstr>Obnašanje sistema</vt:lpstr>
      <vt:lpstr>Obnašanje sistema</vt:lpstr>
      <vt:lpstr>Obnašanje sistema</vt:lpstr>
      <vt:lpstr>Obnašanje sistema</vt:lpstr>
      <vt:lpstr>Obnašanje sistema</vt:lpstr>
      <vt:lpstr>Video</vt:lpstr>
      <vt:lpstr>Diagram sistema</vt:lpstr>
      <vt:lpstr>Posamezne kompetence</vt:lpstr>
      <vt:lpstr>Posamezne kompetence</vt:lpstr>
      <vt:lpstr>Posamezne kompetence</vt:lpstr>
      <vt:lpstr>Posamezne kompetence</vt:lpstr>
      <vt:lpstr>Posamezne kompetence</vt:lpstr>
      <vt:lpstr>Posamezne kompetence</vt:lpstr>
      <vt:lpstr>Posamezne kompetence</vt:lpstr>
      <vt:lpstr>Posamezne kompetence</vt:lpstr>
      <vt:lpstr>Posamezne kompetence</vt:lpstr>
      <vt:lpstr>Posamezne kompetence</vt:lpstr>
      <vt:lpstr>Zaključek</vt:lpstr>
      <vt:lpstr>Zaključek</vt:lpstr>
      <vt:lpstr>Zaključek</vt:lpstr>
      <vt:lpstr>Zaključek</vt:lpstr>
      <vt:lpstr>Zaključek</vt:lpstr>
      <vt:lpstr>Zaključek</vt:lpstr>
      <vt:lpstr>Zaključek</vt:lpstr>
      <vt:lpstr>Zaključek</vt:lpstr>
    </vt:vector>
  </TitlesOfParts>
  <Company>Uni Lj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Danijel Skočaj</dc:creator>
  <cp:lastModifiedBy>ana</cp:lastModifiedBy>
  <cp:revision>485</cp:revision>
  <dcterms:created xsi:type="dcterms:W3CDTF">2005-11-09T15:45:04Z</dcterms:created>
  <dcterms:modified xsi:type="dcterms:W3CDTF">2013-05-09T07:59:39Z</dcterms:modified>
</cp:coreProperties>
</file>