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7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B96C-6F15-481C-A634-9DAAB87B6185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5856" y="6093296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54A9-F863-4F78-B9D7-DBF19365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B96C-6F15-481C-A634-9DAAB87B6185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54A9-F863-4F78-B9D7-DBF19365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B96C-6F15-481C-A634-9DAAB87B6185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54A9-F863-4F78-B9D7-DBF19365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B96C-6F15-481C-A634-9DAAB87B6185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54A9-F863-4F78-B9D7-DBF19365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B96C-6F15-481C-A634-9DAAB87B6185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54A9-F863-4F78-B9D7-DBF19365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B96C-6F15-481C-A634-9DAAB87B6185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54A9-F863-4F78-B9D7-DBF19365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B96C-6F15-481C-A634-9DAAB87B6185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54A9-F863-4F78-B9D7-DBF19365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B96C-6F15-481C-A634-9DAAB87B6185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54A9-F863-4F78-B9D7-DBF19365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B96C-6F15-481C-A634-9DAAB87B6185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54A9-F863-4F78-B9D7-DBF19365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B96C-6F15-481C-A634-9DAAB87B6185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54A9-F863-4F78-B9D7-DBF19365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B96C-6F15-481C-A634-9DAAB87B6185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54A9-F863-4F78-B9D7-DBF19365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1B96C-6F15-481C-A634-9DAAB87B6185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F54A9-F863-4F78-B9D7-DBF1936577A8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1026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3995936" y="6184900"/>
          <a:ext cx="1452562" cy="673100"/>
        </p:xfrm>
        <a:graphic>
          <a:graphicData uri="http://schemas.openxmlformats.org/presentationml/2006/ole">
            <p:oleObj spid="_x0000_s1026" name="Picture" r:id="rId14" imgW="2303280" imgH="1077840" progId="Word.Picture.8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gams\Documents\Delo\temp\predavanje%20SAZU\model_M3.mp4" TargetMode="External"/><Relationship Id="rId1" Type="http://schemas.openxmlformats.org/officeDocument/2006/relationships/video" Target="file:///C:\Users\gams\Documents\Delo\temp\predavanje%20SAZU\model_M2.mp4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jpeg"/><Relationship Id="rId5" Type="http://schemas.openxmlformats.org/officeDocument/2006/relationships/oleObject" Target="../embeddings/Microsoft_Office_Excel_97-2003_Worksheet1.xls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974081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Eksperimentalne raziskave in modeliranje potresnega odziva zidanih konstrukcij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4005064"/>
            <a:ext cx="6400800" cy="1752600"/>
          </a:xfrm>
        </p:spPr>
        <p:txBody>
          <a:bodyPr/>
          <a:lstStyle/>
          <a:p>
            <a:r>
              <a:rPr lang="sl-SI" dirty="0" smtClean="0"/>
              <a:t>dr. Matija Gams</a:t>
            </a:r>
          </a:p>
          <a:p>
            <a:r>
              <a:rPr lang="sl-SI" dirty="0" smtClean="0"/>
              <a:t>prof. dr. Miha Tomaževič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15816" y="5805264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Zavod za gradbeništvo Slovenije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60647"/>
          </a:xfrm>
        </p:spPr>
        <p:txBody>
          <a:bodyPr>
            <a:normAutofit/>
          </a:bodyPr>
          <a:lstStyle/>
          <a:p>
            <a:r>
              <a:rPr lang="sl-SI" sz="2400" dirty="0" smtClean="0"/>
              <a:t>Dobro ujemanje izmerjenih in izračunanih rezultatov</a:t>
            </a:r>
            <a:endParaRPr lang="en-US" sz="2400" dirty="0"/>
          </a:p>
        </p:txBody>
      </p:sp>
      <p:pic>
        <p:nvPicPr>
          <p:cNvPr id="4" name="Picture 23" descr="Fig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852936"/>
            <a:ext cx="457200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2" descr="Fig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852936"/>
            <a:ext cx="3490913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67544" y="62068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Dinamična analiza odziva konstrukcije na potresno obtežbo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0232" y="0"/>
            <a:ext cx="248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Numerično modeliranje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 smtClean="0"/>
              <a:t>Zaključki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sz="2800" dirty="0" smtClean="0"/>
              <a:t>Ugotovili smo za zidano konstrukcijo pričakovano obnašanje med potresom (strižni odziv)</a:t>
            </a:r>
          </a:p>
          <a:p>
            <a:r>
              <a:rPr lang="sl-SI" sz="2800" dirty="0" smtClean="0"/>
              <a:t>Kljub nizkim trdnostim osnovnega materiala  so potresna odpornost , kapaciteta pomikov in </a:t>
            </a:r>
            <a:r>
              <a:rPr lang="sl-SI" sz="2800" dirty="0" err="1" smtClean="0"/>
              <a:t>duktilnost</a:t>
            </a:r>
            <a:r>
              <a:rPr lang="sl-SI" sz="2800" dirty="0" smtClean="0"/>
              <a:t> zadostni</a:t>
            </a:r>
          </a:p>
          <a:p>
            <a:r>
              <a:rPr lang="sl-SI" sz="2800" dirty="0" smtClean="0"/>
              <a:t>Rezultati so pokazali pomembno vlogo navpičnih zidnih vezi pri zagotavljanju potresne odpornosti</a:t>
            </a:r>
          </a:p>
          <a:p>
            <a:r>
              <a:rPr lang="sl-SI" sz="2800" dirty="0" smtClean="0"/>
              <a:t>Odziv konstrukcije na potres se da z ustreznimi računskimi modeli simulirati z zadovoljivo  natančnostjo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sl-SI" sz="4000" dirty="0" smtClean="0"/>
              <a:t>Vsebina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736" y="1988840"/>
            <a:ext cx="6563072" cy="3412976"/>
          </a:xfrm>
        </p:spPr>
        <p:txBody>
          <a:bodyPr/>
          <a:lstStyle/>
          <a:p>
            <a:r>
              <a:rPr lang="sl-SI" dirty="0" smtClean="0"/>
              <a:t>Uvod in namen raziskav</a:t>
            </a:r>
          </a:p>
          <a:p>
            <a:r>
              <a:rPr lang="sl-SI" dirty="0" smtClean="0"/>
              <a:t>Opis preiskav in rezultati</a:t>
            </a:r>
          </a:p>
          <a:p>
            <a:r>
              <a:rPr lang="sl-SI" dirty="0" smtClean="0"/>
              <a:t>Numerično modeliranje</a:t>
            </a:r>
          </a:p>
          <a:p>
            <a:r>
              <a:rPr lang="sl-SI" dirty="0" smtClean="0"/>
              <a:t>Ugotovitve</a:t>
            </a:r>
          </a:p>
          <a:p>
            <a:endParaRPr lang="sl-SI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548680"/>
            <a:ext cx="8229600" cy="5577483"/>
          </a:xfrm>
        </p:spPr>
        <p:txBody>
          <a:bodyPr>
            <a:normAutofit fontScale="85000" lnSpcReduction="10000"/>
          </a:bodyPr>
          <a:lstStyle/>
          <a:p>
            <a:r>
              <a:rPr lang="sl-SI" dirty="0" smtClean="0"/>
              <a:t>Ključne lastnosti </a:t>
            </a:r>
            <a:r>
              <a:rPr lang="sl-SI" dirty="0" err="1" smtClean="0"/>
              <a:t>aeriranega</a:t>
            </a:r>
            <a:r>
              <a:rPr lang="sl-SI" dirty="0" smtClean="0"/>
              <a:t> </a:t>
            </a:r>
            <a:r>
              <a:rPr lang="sl-SI" dirty="0" err="1" smtClean="0"/>
              <a:t>avtoklaviranega</a:t>
            </a:r>
            <a:r>
              <a:rPr lang="sl-SI" dirty="0" smtClean="0"/>
              <a:t> betona (AAC) so:</a:t>
            </a:r>
          </a:p>
          <a:p>
            <a:pPr lvl="1">
              <a:lnSpc>
                <a:spcPct val="80000"/>
              </a:lnSpc>
            </a:pPr>
            <a:r>
              <a:rPr lang="sl-SI" dirty="0" smtClean="0"/>
              <a:t>Dobra toplotna </a:t>
            </a:r>
            <a:r>
              <a:rPr lang="sl-SI" dirty="0" err="1" smtClean="0"/>
              <a:t>izolativnost</a:t>
            </a:r>
            <a:endParaRPr lang="sl-SI" dirty="0" smtClean="0"/>
          </a:p>
          <a:p>
            <a:pPr lvl="1">
              <a:lnSpc>
                <a:spcPct val="80000"/>
              </a:lnSpc>
            </a:pPr>
            <a:r>
              <a:rPr lang="sl-SI" dirty="0" smtClean="0"/>
              <a:t>Visoka požarna odpornost</a:t>
            </a:r>
          </a:p>
          <a:p>
            <a:pPr lvl="1">
              <a:lnSpc>
                <a:spcPct val="80000"/>
              </a:lnSpc>
            </a:pPr>
            <a:r>
              <a:rPr lang="sl-SI" dirty="0" smtClean="0"/>
              <a:t>Nizka gostota vendar nizka trdnost </a:t>
            </a:r>
          </a:p>
          <a:p>
            <a:pPr lvl="1">
              <a:lnSpc>
                <a:spcPct val="80000"/>
              </a:lnSpc>
            </a:pPr>
            <a:r>
              <a:rPr lang="sl-SI" dirty="0" smtClean="0"/>
              <a:t>Preprostost gradnje</a:t>
            </a:r>
          </a:p>
          <a:p>
            <a:r>
              <a:rPr lang="sl-SI" dirty="0" smtClean="0"/>
              <a:t>Nizke trdnosti vzbujajo nezaupanje glede uporabe materiala na potresnih območjih  </a:t>
            </a:r>
          </a:p>
          <a:p>
            <a:r>
              <a:rPr lang="sl-SI" dirty="0" smtClean="0"/>
              <a:t>Z eksperimentalnimi preiskavami na potresni mizi smo želeli preveriti utemeljenost nezaupanja </a:t>
            </a:r>
          </a:p>
          <a:p>
            <a:r>
              <a:rPr lang="sl-SI" dirty="0" smtClean="0"/>
              <a:t>Rezultate raziskav smo uporabili za razvoj numeričnih modelov za simulacijo potresnega odziva</a:t>
            </a:r>
          </a:p>
          <a:p>
            <a:r>
              <a:rPr lang="sl-SI" dirty="0" smtClean="0"/>
              <a:t>Raziskave je sofinancirala industrija (</a:t>
            </a:r>
            <a:r>
              <a:rPr lang="sl-SI" dirty="0" err="1" smtClean="0"/>
              <a:t>Xella</a:t>
            </a:r>
            <a:r>
              <a:rPr lang="sl-SI" dirty="0" smtClean="0"/>
              <a:t> Slovenija)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32240" y="0"/>
            <a:ext cx="241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Uvod in namen raziskav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Konstrukcija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908720"/>
            <a:ext cx="7067128" cy="5217443"/>
          </a:xfrm>
        </p:spPr>
        <p:txBody>
          <a:bodyPr>
            <a:normAutofit/>
          </a:bodyPr>
          <a:lstStyle/>
          <a:p>
            <a:r>
              <a:rPr lang="sl-SI" sz="2400" dirty="0" smtClean="0"/>
              <a:t>Tipični </a:t>
            </a:r>
            <a:r>
              <a:rPr lang="sl-SI" sz="2400" dirty="0" err="1" smtClean="0"/>
              <a:t>večetažni</a:t>
            </a:r>
            <a:r>
              <a:rPr lang="sl-SI" sz="2400" dirty="0" smtClean="0"/>
              <a:t> stanovanjski objekti</a:t>
            </a:r>
          </a:p>
          <a:p>
            <a:r>
              <a:rPr lang="sl-SI" sz="2400" dirty="0" smtClean="0"/>
              <a:t>Preiskave se izvajajo v modelnem merilu (1:4)</a:t>
            </a:r>
          </a:p>
          <a:p>
            <a:pPr>
              <a:buNone/>
            </a:pPr>
            <a:endParaRPr lang="en-US" sz="2400" dirty="0"/>
          </a:p>
        </p:txBody>
      </p:sp>
      <p:pic>
        <p:nvPicPr>
          <p:cNvPr id="4" name="Picture 4" descr="Figure 1_right"/>
          <p:cNvPicPr>
            <a:picLocks noChangeAspect="1" noChangeArrowheads="1"/>
          </p:cNvPicPr>
          <p:nvPr/>
        </p:nvPicPr>
        <p:blipFill>
          <a:blip r:embed="rId2" cstate="print"/>
          <a:srcRect t="1654"/>
          <a:stretch>
            <a:fillRect/>
          </a:stretch>
        </p:blipFill>
        <p:spPr bwMode="auto">
          <a:xfrm>
            <a:off x="251520" y="2060848"/>
            <a:ext cx="2221649" cy="2756684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5" name="Picture 5" descr="Figure 1_le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060848"/>
            <a:ext cx="3570455" cy="2687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979712" y="5013176"/>
          <a:ext cx="5040560" cy="103691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60140"/>
                <a:gridCol w="1260140"/>
                <a:gridCol w="1260140"/>
                <a:gridCol w="1260140"/>
              </a:tblGrid>
              <a:tr h="345638">
                <a:tc>
                  <a:txBody>
                    <a:bodyPr/>
                    <a:lstStyle/>
                    <a:p>
                      <a:pPr algn="ctr"/>
                      <a:r>
                        <a:rPr lang="sl-SI" sz="1200" dirty="0" smtClean="0"/>
                        <a:t>Preizkušanec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200" dirty="0" smtClean="0"/>
                        <a:t>1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200" dirty="0" smtClean="0"/>
                        <a:t>2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200" dirty="0" smtClean="0"/>
                        <a:t>3</a:t>
                      </a:r>
                      <a:endParaRPr lang="en-US" sz="1200" dirty="0"/>
                    </a:p>
                  </a:txBody>
                  <a:tcPr anchor="ctr"/>
                </a:tc>
              </a:tr>
              <a:tr h="345638">
                <a:tc>
                  <a:txBody>
                    <a:bodyPr/>
                    <a:lstStyle/>
                    <a:p>
                      <a:pPr algn="ctr"/>
                      <a:r>
                        <a:rPr lang="sl-SI" sz="1200" dirty="0" smtClean="0"/>
                        <a:t>Št. etaž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200" dirty="0" smtClean="0"/>
                        <a:t>3 + mansarda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200" dirty="0" smtClean="0"/>
                        <a:t>3+mansarda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200" dirty="0" smtClean="0"/>
                        <a:t>4+mansarda</a:t>
                      </a:r>
                      <a:endParaRPr lang="en-US" sz="1200" dirty="0"/>
                    </a:p>
                  </a:txBody>
                  <a:tcPr anchor="ctr"/>
                </a:tc>
              </a:tr>
              <a:tr h="345638">
                <a:tc>
                  <a:txBody>
                    <a:bodyPr/>
                    <a:lstStyle/>
                    <a:p>
                      <a:pPr algn="ctr"/>
                      <a:r>
                        <a:rPr lang="sl-SI" sz="1200" dirty="0" smtClean="0"/>
                        <a:t>Smer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200" dirty="0" smtClean="0"/>
                        <a:t>Y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200" dirty="0" smtClean="0"/>
                        <a:t>X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200" dirty="0" smtClean="0"/>
                        <a:t>X</a:t>
                      </a:r>
                      <a:endParaRPr lang="en-US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228184" y="2132856"/>
            <a:ext cx="266429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>
              <a:buFont typeface="Arial" pitchFamily="34" charset="0"/>
              <a:buChar char="•"/>
            </a:pPr>
            <a:r>
              <a:rPr lang="sl-SI" sz="2000" dirty="0" smtClean="0"/>
              <a:t> </a:t>
            </a:r>
            <a:r>
              <a:rPr lang="sl-SI" dirty="0" smtClean="0"/>
              <a:t>Etažna višina 2,50 m</a:t>
            </a:r>
          </a:p>
          <a:p>
            <a:pPr marL="88900" indent="-88900">
              <a:buFont typeface="Arial" pitchFamily="34" charset="0"/>
              <a:buChar char="•"/>
            </a:pPr>
            <a:r>
              <a:rPr lang="sl-SI" dirty="0" smtClean="0"/>
              <a:t> Debelina zidov: 30 cm</a:t>
            </a:r>
          </a:p>
          <a:p>
            <a:pPr marL="88900" indent="-88900">
              <a:buFont typeface="Arial" pitchFamily="34" charset="0"/>
              <a:buChar char="•"/>
            </a:pPr>
            <a:r>
              <a:rPr lang="sl-SI" dirty="0" smtClean="0"/>
              <a:t> Gradnja v sistemu povezanega zidovja</a:t>
            </a:r>
          </a:p>
          <a:p>
            <a:pPr marL="88900" indent="-88900">
              <a:buFont typeface="Arial" pitchFamily="34" charset="0"/>
              <a:buChar char="•"/>
            </a:pPr>
            <a:r>
              <a:rPr lang="sl-SI" dirty="0" smtClean="0"/>
              <a:t> Lokacije navpičnih zidnih vezi v skladu z </a:t>
            </a:r>
            <a:r>
              <a:rPr lang="sl-SI" dirty="0" err="1" smtClean="0"/>
              <a:t>Evrokodom</a:t>
            </a:r>
            <a:r>
              <a:rPr lang="sl-SI" dirty="0" smtClean="0"/>
              <a:t> 8</a:t>
            </a:r>
          </a:p>
          <a:p>
            <a:pPr marL="88900" indent="-88900">
              <a:buFont typeface="Arial" pitchFamily="34" charset="0"/>
              <a:buChar char="•"/>
            </a:pP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7380312" y="0"/>
            <a:ext cx="1763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Opis preiskav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5616624" cy="1800200"/>
          </a:xfrm>
        </p:spPr>
        <p:txBody>
          <a:bodyPr>
            <a:normAutofit/>
          </a:bodyPr>
          <a:lstStyle/>
          <a:p>
            <a:r>
              <a:rPr lang="sl-SI" sz="4000" dirty="0" smtClean="0"/>
              <a:t>Modeliranje materialov</a:t>
            </a:r>
            <a:endParaRPr lang="en-US" sz="4000" dirty="0"/>
          </a:p>
        </p:txBody>
      </p:sp>
      <p:pic>
        <p:nvPicPr>
          <p:cNvPr id="4" name="Picture 2" descr="M:\foto_600_konstrukcije\foto_650_potres\2009\Gams\Xella\21075d\21075d-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836712"/>
            <a:ext cx="2682784" cy="4021907"/>
          </a:xfrm>
          <a:prstGeom prst="rect">
            <a:avLst/>
          </a:prstGeom>
          <a:noFill/>
        </p:spPr>
      </p:pic>
      <p:pic>
        <p:nvPicPr>
          <p:cNvPr id="3074" name="Picture 2" descr="M:\foto_600_konstrukcije\foto_650_potres\2009\Gams\Xella\diagonalni test\X-FT-1\21618d\21618d-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941168"/>
            <a:ext cx="2256175" cy="169246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1520" y="5229200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Material ne omogoča modeliranja po principu popolne modelne podobnosti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51521" y="1772816"/>
          <a:ext cx="5904654" cy="295232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02202"/>
                <a:gridCol w="787288"/>
                <a:gridCol w="944745"/>
                <a:gridCol w="1102202"/>
                <a:gridCol w="236186"/>
                <a:gridCol w="787288"/>
                <a:gridCol w="944743"/>
              </a:tblGrid>
              <a:tr h="683370">
                <a:tc>
                  <a:txBody>
                    <a:bodyPr/>
                    <a:lstStyle/>
                    <a:p>
                      <a:pPr algn="ctr"/>
                      <a:r>
                        <a:rPr lang="sl-SI" sz="1100" dirty="0" smtClean="0"/>
                        <a:t>Količina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baseline="0" dirty="0" smtClean="0"/>
                        <a:t>2. Razred trdnosti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u="sng" dirty="0" smtClean="0"/>
                        <a:t>4. Razred trdnosti</a:t>
                      </a:r>
                      <a:endParaRPr lang="en-US" sz="1100" u="sn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 smtClean="0"/>
                        <a:t>6. Razred trdnosti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 smtClean="0"/>
                        <a:t>Modelna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 smtClean="0"/>
                        <a:t>Model/prototip</a:t>
                      </a:r>
                      <a:endParaRPr lang="en-US" sz="1100" dirty="0"/>
                    </a:p>
                  </a:txBody>
                  <a:tcPr anchor="ctr"/>
                </a:tc>
              </a:tr>
              <a:tr h="434872">
                <a:tc>
                  <a:txBody>
                    <a:bodyPr/>
                    <a:lstStyle/>
                    <a:p>
                      <a:pPr algn="ctr"/>
                      <a:r>
                        <a:rPr lang="sl-SI" sz="1100" dirty="0" smtClean="0"/>
                        <a:t>Gostota [kg/m</a:t>
                      </a:r>
                      <a:r>
                        <a:rPr lang="sl-SI" sz="1100" baseline="30000" dirty="0" smtClean="0"/>
                        <a:t>3</a:t>
                      </a:r>
                      <a:r>
                        <a:rPr lang="sl-SI" sz="1100" dirty="0" smtClean="0"/>
                        <a:t>]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 smtClean="0"/>
                        <a:t>440 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 smtClean="0"/>
                        <a:t>500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 smtClean="0"/>
                        <a:t>660 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 smtClean="0"/>
                        <a:t>496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 smtClean="0"/>
                        <a:t>1</a:t>
                      </a:r>
                      <a:endParaRPr lang="en-US" sz="1100" dirty="0"/>
                    </a:p>
                  </a:txBody>
                  <a:tcPr anchor="ctr"/>
                </a:tc>
              </a:tr>
              <a:tr h="537942">
                <a:tc>
                  <a:txBody>
                    <a:bodyPr/>
                    <a:lstStyle/>
                    <a:p>
                      <a:pPr algn="ctr"/>
                      <a:r>
                        <a:rPr lang="sl-SI" sz="1100" dirty="0" smtClean="0"/>
                        <a:t>Tl. trdnost zidakov [MPa]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 smtClean="0"/>
                        <a:t>2,5 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 smtClean="0"/>
                        <a:t>5,0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 smtClean="0"/>
                        <a:t>7,5 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 smtClean="0"/>
                        <a:t>1.59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 smtClean="0"/>
                        <a:t>3,14</a:t>
                      </a:r>
                      <a:endParaRPr lang="en-US" sz="1100" dirty="0"/>
                    </a:p>
                  </a:txBody>
                  <a:tcPr anchor="ctr"/>
                </a:tc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sl-SI" sz="1100" dirty="0" smtClean="0"/>
                        <a:t>Tl.</a:t>
                      </a:r>
                      <a:r>
                        <a:rPr lang="sl-SI" sz="1100" baseline="0" dirty="0" smtClean="0"/>
                        <a:t> trdnost zidovja [MPa]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 smtClean="0"/>
                        <a:t>2,14 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 smtClean="0"/>
                        <a:t>3,92 *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 smtClean="0"/>
                        <a:t>5,35 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 smtClean="0"/>
                        <a:t>1,49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 smtClean="0"/>
                        <a:t>2,63</a:t>
                      </a:r>
                      <a:endParaRPr lang="en-US" sz="1100" dirty="0"/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sl-SI" sz="1100" dirty="0" smtClean="0"/>
                        <a:t>Natezna trd. Zidovja [MPa]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 smtClean="0"/>
                        <a:t>0,22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 smtClean="0">
                          <a:solidFill>
                            <a:schemeClr val="tx1"/>
                          </a:solidFill>
                        </a:rPr>
                        <a:t>0,24 *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 smtClean="0">
                          <a:solidFill>
                            <a:schemeClr val="tx1"/>
                          </a:solidFill>
                        </a:rPr>
                        <a:t>0,26</a:t>
                      </a:r>
                      <a:r>
                        <a:rPr lang="sl-SI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 smtClean="0"/>
                        <a:t>0,25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 smtClean="0">
                          <a:solidFill>
                            <a:srgbClr val="FF0000"/>
                          </a:solidFill>
                        </a:rPr>
                        <a:t>0,96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51520" y="4725144"/>
            <a:ext cx="4968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/>
              <a:t>* interpolirano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7380312" y="0"/>
            <a:ext cx="1763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Opis preiskav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sl-SI" sz="4000" dirty="0" smtClean="0"/>
              <a:t>Potresna obtežba</a:t>
            </a:r>
            <a:endParaRPr lang="en-US" sz="4000" dirty="0"/>
          </a:p>
        </p:txBody>
      </p:sp>
      <p:pic>
        <p:nvPicPr>
          <p:cNvPr id="4" name="Picture 4" descr="Fig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663" y="3886448"/>
            <a:ext cx="3344862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Fig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3363" y="3933056"/>
            <a:ext cx="5100637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547664" y="1268760"/>
            <a:ext cx="6347048" cy="244827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sl-SI" sz="2000" dirty="0" err="1" smtClean="0">
                <a:latin typeface="Calibri" pitchFamily="34" charset="0"/>
              </a:rPr>
              <a:t>Enokomponentno</a:t>
            </a:r>
            <a:r>
              <a:rPr lang="sl-SI" sz="2000" dirty="0" smtClean="0">
                <a:latin typeface="Calibri" pitchFamily="34" charset="0"/>
              </a:rPr>
              <a:t> vzbujanje s potresno obtežbo</a:t>
            </a:r>
          </a:p>
          <a:p>
            <a:pPr>
              <a:lnSpc>
                <a:spcPct val="90000"/>
              </a:lnSpc>
            </a:pPr>
            <a:r>
              <a:rPr lang="sl-SI" sz="2000" dirty="0" err="1" smtClean="0">
                <a:latin typeface="Calibri" pitchFamily="34" charset="0"/>
              </a:rPr>
              <a:t>Akcelerogram</a:t>
            </a:r>
            <a:r>
              <a:rPr lang="sl-SI" sz="2000" dirty="0" smtClean="0">
                <a:latin typeface="Calibri" pitchFamily="34" charset="0"/>
              </a:rPr>
              <a:t> iz Črnogorskega potresa leta </a:t>
            </a:r>
            <a:r>
              <a:rPr lang="en-US" sz="2000" dirty="0" smtClean="0">
                <a:latin typeface="Calibri" pitchFamily="34" charset="0"/>
              </a:rPr>
              <a:t>1979</a:t>
            </a:r>
            <a:endParaRPr lang="sl-SI" sz="2000" dirty="0" smtClean="0">
              <a:latin typeface="Calibri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1600" dirty="0" smtClean="0">
                <a:latin typeface="Calibri" pitchFamily="34" charset="0"/>
              </a:rPr>
              <a:t> </a:t>
            </a:r>
            <a:r>
              <a:rPr lang="sl-SI" sz="1600" dirty="0" smtClean="0">
                <a:latin typeface="Calibri" pitchFamily="34" charset="0"/>
              </a:rPr>
              <a:t>največji pospešek tal </a:t>
            </a:r>
            <a:r>
              <a:rPr lang="en-US" sz="1600" dirty="0" smtClean="0">
                <a:latin typeface="Calibri" pitchFamily="34" charset="0"/>
              </a:rPr>
              <a:t>0.43 </a:t>
            </a:r>
            <a:r>
              <a:rPr lang="en-US" sz="1600" i="1" dirty="0">
                <a:latin typeface="Calibri" pitchFamily="34" charset="0"/>
              </a:rPr>
              <a:t>g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smtClean="0">
                <a:latin typeface="Calibri" pitchFamily="34" charset="0"/>
              </a:rPr>
              <a:t>(</a:t>
            </a:r>
            <a:r>
              <a:rPr lang="en-US" sz="1600" dirty="0" err="1">
                <a:latin typeface="Calibri" pitchFamily="34" charset="0"/>
              </a:rPr>
              <a:t>Petrovac</a:t>
            </a:r>
            <a:r>
              <a:rPr lang="en-US" sz="1600" dirty="0">
                <a:latin typeface="Calibri" pitchFamily="34" charset="0"/>
              </a:rPr>
              <a:t>, Hotel </a:t>
            </a:r>
            <a:r>
              <a:rPr lang="en-US" sz="1600" dirty="0" err="1">
                <a:latin typeface="Calibri" pitchFamily="34" charset="0"/>
              </a:rPr>
              <a:t>Oliva</a:t>
            </a:r>
            <a:r>
              <a:rPr lang="en-US" sz="1600" dirty="0">
                <a:latin typeface="Calibri" pitchFamily="34" charset="0"/>
              </a:rPr>
              <a:t>, </a:t>
            </a:r>
            <a:r>
              <a:rPr lang="en-US" sz="1600" dirty="0" smtClean="0">
                <a:latin typeface="Calibri" pitchFamily="34" charset="0"/>
              </a:rPr>
              <a:t>N-S)</a:t>
            </a:r>
            <a:endParaRPr lang="en-US" sz="1600" dirty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sl-SI" sz="2000" dirty="0" smtClean="0">
                <a:latin typeface="Calibri" pitchFamily="34" charset="0"/>
              </a:rPr>
              <a:t>Za polovico skrajšan zapis se razmeroma dobro ujema s spektrom </a:t>
            </a:r>
            <a:r>
              <a:rPr lang="sl-SI" sz="2000" dirty="0" err="1" smtClean="0">
                <a:latin typeface="Calibri" pitchFamily="34" charset="0"/>
              </a:rPr>
              <a:t>Evrokoda</a:t>
            </a:r>
            <a:r>
              <a:rPr lang="sl-SI" sz="2000" dirty="0" smtClean="0">
                <a:latin typeface="Calibri" pitchFamily="34" charset="0"/>
              </a:rPr>
              <a:t> 8 v območju nihajnih dob zidanih konstrukcij</a:t>
            </a:r>
          </a:p>
          <a:p>
            <a:pPr>
              <a:lnSpc>
                <a:spcPct val="90000"/>
              </a:lnSpc>
            </a:pPr>
            <a:r>
              <a:rPr lang="sl-SI" sz="2000" dirty="0" smtClean="0">
                <a:latin typeface="Calibri" pitchFamily="34" charset="0"/>
              </a:rPr>
              <a:t>Obtežba je modelno pomanjšana</a:t>
            </a:r>
            <a:endParaRPr lang="en-US" sz="2000" dirty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sl-SI" sz="2000" dirty="0" smtClean="0">
                <a:latin typeface="Calibri" pitchFamily="34" charset="0"/>
              </a:rPr>
              <a:t>Uspešna simulacija obtežbe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80312" y="0"/>
            <a:ext cx="1763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Opis preiskav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 smtClean="0"/>
              <a:t>Preizkusi na potresni mizi</a:t>
            </a:r>
            <a:endParaRPr lang="en-US" sz="4000" dirty="0"/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979712" y="1628800"/>
            <a:ext cx="1224136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sl-SI" sz="2000" b="0" dirty="0" smtClean="0">
                <a:latin typeface="Calibri" pitchFamily="34" charset="0"/>
              </a:rPr>
              <a:t>Model 2</a:t>
            </a:r>
            <a:endParaRPr lang="sl-SI" sz="2000" b="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</a:pPr>
            <a:endParaRPr lang="en-US" sz="2000" b="0" dirty="0">
              <a:latin typeface="Calibri" pitchFamily="34" charset="0"/>
            </a:endParaRP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6444208" y="1628800"/>
            <a:ext cx="125717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sl-SI" sz="2000" b="0" dirty="0" smtClean="0">
                <a:latin typeface="Calibri" pitchFamily="34" charset="0"/>
              </a:rPr>
              <a:t>Model 3</a:t>
            </a:r>
            <a:endParaRPr lang="sl-SI" sz="2000" b="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</a:pPr>
            <a:endParaRPr lang="en-US" sz="2000" b="0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80312" y="0"/>
            <a:ext cx="1763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Opis preiskav</a:t>
            </a:r>
            <a:endParaRPr lang="en-US" dirty="0"/>
          </a:p>
        </p:txBody>
      </p:sp>
      <p:pic>
        <p:nvPicPr>
          <p:cNvPr id="9" name="model_M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07504" y="2276872"/>
            <a:ext cx="4416491" cy="3312368"/>
          </a:xfrm>
          <a:prstGeom prst="rect">
            <a:avLst/>
          </a:prstGeom>
        </p:spPr>
      </p:pic>
      <p:pic>
        <p:nvPicPr>
          <p:cNvPr id="10" name="model_M3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4571999" y="2276872"/>
            <a:ext cx="4416491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 fullScrn="1">
              <p:cMediaNode mute="1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 fullScrn="1">
              <p:cMediaNode mute="1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sl-SI" sz="4000" dirty="0" smtClean="0"/>
              <a:t>Odziv in porušitev konstrukcije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1196752"/>
            <a:ext cx="5976664" cy="504056"/>
          </a:xfrm>
        </p:spPr>
        <p:txBody>
          <a:bodyPr>
            <a:normAutofit fontScale="92500" lnSpcReduction="10000"/>
          </a:bodyPr>
          <a:lstStyle/>
          <a:p>
            <a:r>
              <a:rPr lang="sl-SI" dirty="0" smtClean="0"/>
              <a:t>Prevladuje strižno obnašanje</a:t>
            </a:r>
            <a:endParaRPr lang="en-US" dirty="0"/>
          </a:p>
        </p:txBody>
      </p:sp>
      <p:pic>
        <p:nvPicPr>
          <p:cNvPr id="4" name="Picture 4" descr="Slika 6-19_21084d-1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509120"/>
            <a:ext cx="2662237" cy="1814513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5" name="Picture 6" descr="razpoke-M3R250_2"/>
          <p:cNvPicPr>
            <a:picLocks noChangeAspect="1" noChangeArrowheads="1"/>
          </p:cNvPicPr>
          <p:nvPr/>
        </p:nvPicPr>
        <p:blipFill>
          <a:blip r:embed="rId3" cstate="print"/>
          <a:srcRect l="7341" t="6209" r="67833" b="59219"/>
          <a:stretch>
            <a:fillRect/>
          </a:stretch>
        </p:blipFill>
        <p:spPr bwMode="auto">
          <a:xfrm>
            <a:off x="3954388" y="4628183"/>
            <a:ext cx="1474788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 descr="razpoke-M3R250_2"/>
          <p:cNvPicPr>
            <a:picLocks noChangeAspect="1" noChangeArrowheads="1"/>
          </p:cNvPicPr>
          <p:nvPr/>
        </p:nvPicPr>
        <p:blipFill>
          <a:blip r:embed="rId3" cstate="print"/>
          <a:srcRect l="54323" t="4533" r="20027" b="59232"/>
          <a:stretch>
            <a:fillRect/>
          </a:stretch>
        </p:blipFill>
        <p:spPr bwMode="auto">
          <a:xfrm>
            <a:off x="5579988" y="4540870"/>
            <a:ext cx="1524000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8" descr="razpoke-M3R250_2"/>
          <p:cNvPicPr>
            <a:picLocks noChangeAspect="1" noChangeArrowheads="1"/>
          </p:cNvPicPr>
          <p:nvPr/>
        </p:nvPicPr>
        <p:blipFill>
          <a:blip r:embed="rId4" cstate="print"/>
          <a:srcRect l="16747" t="57906" r="55928" b="8060"/>
          <a:stretch>
            <a:fillRect/>
          </a:stretch>
        </p:blipFill>
        <p:spPr bwMode="auto">
          <a:xfrm>
            <a:off x="7251626" y="4617070"/>
            <a:ext cx="1624012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1" descr="razpoke-M2R250_2"/>
          <p:cNvPicPr>
            <a:picLocks noChangeAspect="1" noChangeArrowheads="1"/>
          </p:cNvPicPr>
          <p:nvPr/>
        </p:nvPicPr>
        <p:blipFill>
          <a:blip r:embed="rId5" cstate="print"/>
          <a:srcRect l="7594" t="6926" r="68126" b="60866"/>
          <a:stretch>
            <a:fillRect/>
          </a:stretch>
        </p:blipFill>
        <p:spPr bwMode="auto">
          <a:xfrm>
            <a:off x="4039071" y="2377455"/>
            <a:ext cx="1552575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2" descr="razpoke-M2R250_2"/>
          <p:cNvPicPr>
            <a:picLocks noChangeAspect="1" noChangeArrowheads="1"/>
          </p:cNvPicPr>
          <p:nvPr/>
        </p:nvPicPr>
        <p:blipFill>
          <a:blip r:embed="rId6" cstate="print"/>
          <a:srcRect l="54079" t="5527" r="20451" b="60866"/>
          <a:stretch>
            <a:fillRect/>
          </a:stretch>
        </p:blipFill>
        <p:spPr bwMode="auto">
          <a:xfrm>
            <a:off x="5674196" y="2353643"/>
            <a:ext cx="1627187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3" descr="razpoke-M2R250_2"/>
          <p:cNvPicPr>
            <a:picLocks noChangeAspect="1" noChangeArrowheads="1"/>
          </p:cNvPicPr>
          <p:nvPr/>
        </p:nvPicPr>
        <p:blipFill>
          <a:blip r:embed="rId7" cstate="print"/>
          <a:srcRect l="15929" t="56001" r="57413" b="10909"/>
          <a:stretch>
            <a:fillRect/>
          </a:stretch>
        </p:blipFill>
        <p:spPr bwMode="auto">
          <a:xfrm>
            <a:off x="7236296" y="2348880"/>
            <a:ext cx="17049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5" descr="20113d-076"/>
          <p:cNvPicPr>
            <a:picLocks noChangeArrowheads="1"/>
          </p:cNvPicPr>
          <p:nvPr/>
        </p:nvPicPr>
        <p:blipFill>
          <a:blip r:embed="rId8" cstate="print"/>
          <a:srcRect l="2800" t="41792" r="2800" b="24461"/>
          <a:stretch>
            <a:fillRect/>
          </a:stretch>
        </p:blipFill>
        <p:spPr bwMode="auto">
          <a:xfrm>
            <a:off x="786283" y="2258393"/>
            <a:ext cx="2622550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1475656" y="1916832"/>
            <a:ext cx="1224136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sl-SI" sz="2000" b="0" dirty="0" smtClean="0">
                <a:latin typeface="Calibri" pitchFamily="34" charset="0"/>
              </a:rPr>
              <a:t>Model 2</a:t>
            </a:r>
            <a:endParaRPr lang="sl-SI" sz="2000" b="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</a:pPr>
            <a:endParaRPr lang="en-US" sz="2000" b="0" dirty="0">
              <a:latin typeface="Calibri" pitchFamily="34" charset="0"/>
            </a:endParaRP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1475656" y="4149080"/>
            <a:ext cx="125717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sl-SI" sz="2000" b="0" dirty="0" smtClean="0">
                <a:latin typeface="Calibri" pitchFamily="34" charset="0"/>
              </a:rPr>
              <a:t>Model 3</a:t>
            </a:r>
            <a:endParaRPr lang="sl-SI" sz="2000" b="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</a:pPr>
            <a:endParaRPr lang="en-US" sz="2000" b="0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80312" y="0"/>
            <a:ext cx="1763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Opis preiskav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sl-SI" sz="2800" dirty="0" smtClean="0"/>
              <a:t>Dinamična analiza odziva konstrukcije na potresno obtežbo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3933056"/>
            <a:ext cx="7992888" cy="432048"/>
          </a:xfrm>
        </p:spPr>
        <p:txBody>
          <a:bodyPr>
            <a:normAutofit/>
          </a:bodyPr>
          <a:lstStyle/>
          <a:p>
            <a:r>
              <a:rPr lang="sl-SI" sz="2000" dirty="0" smtClean="0"/>
              <a:t>Histerezna pravila z upoštevanjem degradacije nosilnosti ni togosti</a:t>
            </a:r>
          </a:p>
        </p:txBody>
      </p:sp>
      <p:pic>
        <p:nvPicPr>
          <p:cNvPr id="4" name="Picture 5" descr="Figure 1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365104"/>
            <a:ext cx="2444750" cy="1908175"/>
          </a:xfrm>
          <a:prstGeom prst="rect">
            <a:avLst/>
          </a:prstGeom>
          <a:noFill/>
        </p:spPr>
      </p:pic>
      <p:pic>
        <p:nvPicPr>
          <p:cNvPr id="5" name="Picture 4" descr="Figure 11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365104"/>
            <a:ext cx="2433638" cy="190658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660232" y="0"/>
            <a:ext cx="248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Numerično modeliranje</a:t>
            </a:r>
            <a:endParaRPr lang="en-US" dirty="0"/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3203848" y="1556792"/>
          <a:ext cx="5661866" cy="2440434"/>
        </p:xfrm>
        <a:graphic>
          <a:graphicData uri="http://schemas.openxmlformats.org/presentationml/2006/ole">
            <p:oleObj spid="_x0000_s24578" name="Chart" r:id="rId5" imgW="4198525" imgH="1813427" progId="Excel.Sheet.8">
              <p:embed/>
            </p:oleObj>
          </a:graphicData>
        </a:graphic>
      </p:graphicFrame>
      <p:pic>
        <p:nvPicPr>
          <p:cNvPr id="11" name="Picture 8" descr="21546d-53"/>
          <p:cNvPicPr>
            <a:picLocks noChangeAspect="1" noChangeArrowheads="1"/>
          </p:cNvPicPr>
          <p:nvPr/>
        </p:nvPicPr>
        <p:blipFill>
          <a:blip r:embed="rId6" cstate="print">
            <a:lum bright="10000"/>
          </a:blip>
          <a:srcRect t="7799"/>
          <a:stretch>
            <a:fillRect/>
          </a:stretch>
        </p:blipFill>
        <p:spPr bwMode="auto">
          <a:xfrm>
            <a:off x="1259632" y="4509120"/>
            <a:ext cx="1440000" cy="1918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39552" y="1196752"/>
            <a:ext cx="72008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l-SI" sz="2000" dirty="0" smtClean="0"/>
              <a:t>Ovojnica odpornosti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0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467544" y="2060848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Na </a:t>
            </a:r>
            <a:r>
              <a:rPr lang="sl-SI" dirty="0" err="1" smtClean="0"/>
              <a:t>ZAGu</a:t>
            </a:r>
            <a:r>
              <a:rPr lang="sl-SI" dirty="0" smtClean="0"/>
              <a:t> razvit program za potisno analizo zidanih konstrukcij (</a:t>
            </a:r>
            <a:r>
              <a:rPr lang="sl-SI" dirty="0" err="1" smtClean="0"/>
              <a:t>pushover</a:t>
            </a:r>
            <a:r>
              <a:rPr lang="sl-SI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</TotalTime>
  <Words>415</Words>
  <Application>Microsoft Office PowerPoint</Application>
  <PresentationFormat>On-screen Show (4:3)</PresentationFormat>
  <Paragraphs>103</Paragraphs>
  <Slides>11</Slides>
  <Notes>0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Office Theme</vt:lpstr>
      <vt:lpstr>Picture</vt:lpstr>
      <vt:lpstr>Chart</vt:lpstr>
      <vt:lpstr>Eksperimentalne raziskave in modeliranje potresnega odziva zidanih konstrukcij</vt:lpstr>
      <vt:lpstr>Vsebina</vt:lpstr>
      <vt:lpstr>Slide 3</vt:lpstr>
      <vt:lpstr>Konstrukcija</vt:lpstr>
      <vt:lpstr>Modeliranje materialov</vt:lpstr>
      <vt:lpstr>Potresna obtežba</vt:lpstr>
      <vt:lpstr>Preizkusi na potresni mizi</vt:lpstr>
      <vt:lpstr>Odziv in porušitev konstrukcije</vt:lpstr>
      <vt:lpstr>Dinamična analiza odziva konstrukcije na potresno obtežbo</vt:lpstr>
      <vt:lpstr>Slide 10</vt:lpstr>
      <vt:lpstr>Zaključki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Eksperimentalne preiskave in razvoj metod za oceno potresnega obnašanja zidanih konstrukcij</dc:title>
  <dc:creator>Matija Gams</dc:creator>
  <cp:lastModifiedBy>Matija Gams</cp:lastModifiedBy>
  <cp:revision>99</cp:revision>
  <dcterms:created xsi:type="dcterms:W3CDTF">2013-03-22T10:47:04Z</dcterms:created>
  <dcterms:modified xsi:type="dcterms:W3CDTF">2013-03-26T13:04:02Z</dcterms:modified>
</cp:coreProperties>
</file>