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7"/>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4660"/>
  </p:normalViewPr>
  <p:slideViewPr>
    <p:cSldViewPr>
      <p:cViewPr varScale="1">
        <p:scale>
          <a:sx n="52" d="100"/>
          <a:sy n="52" d="100"/>
        </p:scale>
        <p:origin x="48" y="13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kari\Documents\promocija%20smeri%20podjetni&#353;tvo\20%20let%20podjetni&#353;tva\KARIN%20predstavitev%2020%20let%20podjetni&#353;tva\podravje%20v%20&#353;tevilka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ikari\AppData\Local\Microsoft\Windows\Temporary%20Internet%20Files\Content.Outlook\9RILLVAV\Izvedenci%20Karin_Slika%201%20in%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barChart>
        <c:barDir val="bar"/>
        <c:grouping val="clustered"/>
        <c:varyColors val="0"/>
        <c:ser>
          <c:idx val="0"/>
          <c:order val="0"/>
          <c:tx>
            <c:strRef>
              <c:f>List1!$B$2</c:f>
              <c:strCache>
                <c:ptCount val="1"/>
              </c:strCache>
            </c:strRef>
          </c:tx>
          <c:invertIfNegative val="0"/>
          <c:dLbls>
            <c:dLbl>
              <c:idx val="0"/>
              <c:layout/>
              <c:tx>
                <c:rich>
                  <a:bodyPr/>
                  <a:lstStyle/>
                  <a:p>
                    <a:r>
                      <a:rPr lang="en-US" b="1" dirty="0" smtClean="0"/>
                      <a:t>14,7%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b="1" dirty="0" smtClean="0"/>
                      <a:t>14,4%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b="1" dirty="0" smtClean="0"/>
                      <a:t>11,5%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b="1" dirty="0" smtClean="0"/>
                      <a:t>12,2%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b="1" dirty="0" smtClean="0"/>
                      <a:t>11,2%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2,4%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b="1" dirty="0" smtClean="0"/>
                      <a:t>16,6%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b="1" dirty="0" smtClean="0"/>
                      <a:t>19,4%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List1!$A$3:$A$11</c:f>
              <c:strCache>
                <c:ptCount val="9"/>
                <c:pt idx="0">
                  <c:v>stopnja brezposelnosti jan. 2013 (Podravje 15,6 %; Slovenija 13,6 %)</c:v>
                </c:pt>
                <c:pt idx="1">
                  <c:v>indeks staranja jul. 2011 (Podravje 133,6; Slovenija 116,8)</c:v>
                </c:pt>
                <c:pt idx="2">
                  <c:v>število podjetij na 1000 preb. (Podravje 54,9; Slovenija 62)</c:v>
                </c:pt>
                <c:pt idx="3">
                  <c:v>študenti na 1000 preb. (Podravje 44,4; Slovenija 50,6)</c:v>
                </c:pt>
                <c:pt idx="4">
                  <c:v>višja in visokošolska izobrazba preb. (Podravje 19,9 %; Slovenija 22,4 %)</c:v>
                </c:pt>
                <c:pt idx="5">
                  <c:v>raziskovalci z doktoratom med zap. v RRD (Podravje 26,2 %; Slovenija 19,1 %)</c:v>
                </c:pt>
                <c:pt idx="6">
                  <c:v>delež aplikativnih raziskav (Podravje 65,1 %; Slovenija 63,6 %)</c:v>
                </c:pt>
                <c:pt idx="7">
                  <c:v>BDP na prebivalca (Podravje 14.489 €; Slovenija 17.379 €)</c:v>
                </c:pt>
                <c:pt idx="8">
                  <c:v>dodana vrednost na zaposlenega (Podravje 30.397 €; Slovenija 37.721 €)</c:v>
                </c:pt>
              </c:strCache>
            </c:strRef>
          </c:cat>
          <c:val>
            <c:numRef>
              <c:f>List1!$B$3:$B$11</c:f>
              <c:numCache>
                <c:formatCode>0.00%</c:formatCode>
                <c:ptCount val="9"/>
                <c:pt idx="0" formatCode="0%">
                  <c:v>-0.14000000000000001</c:v>
                </c:pt>
                <c:pt idx="1">
                  <c:v>-0.14400000000000004</c:v>
                </c:pt>
                <c:pt idx="2">
                  <c:v>-0.11500000000000003</c:v>
                </c:pt>
                <c:pt idx="3" formatCode="0%">
                  <c:v>-0.13</c:v>
                </c:pt>
                <c:pt idx="4" formatCode="0%">
                  <c:v>-0.11000000000000003</c:v>
                </c:pt>
                <c:pt idx="5" formatCode="0%">
                  <c:v>0.37000000000000011</c:v>
                </c:pt>
                <c:pt idx="6">
                  <c:v>2.3000000000000007E-2</c:v>
                </c:pt>
                <c:pt idx="7" formatCode="0%">
                  <c:v>-0.17</c:v>
                </c:pt>
                <c:pt idx="8">
                  <c:v>-0.19400000000000006</c:v>
                </c:pt>
              </c:numCache>
            </c:numRef>
          </c:val>
        </c:ser>
        <c:dLbls>
          <c:showLegendKey val="0"/>
          <c:showVal val="0"/>
          <c:showCatName val="0"/>
          <c:showSerName val="0"/>
          <c:showPercent val="0"/>
          <c:showBubbleSize val="0"/>
        </c:dLbls>
        <c:gapWidth val="150"/>
        <c:axId val="198156216"/>
        <c:axId val="7608160"/>
      </c:barChart>
      <c:catAx>
        <c:axId val="198156216"/>
        <c:scaling>
          <c:orientation val="maxMin"/>
        </c:scaling>
        <c:delete val="1"/>
        <c:axPos val="l"/>
        <c:numFmt formatCode="General" sourceLinked="0"/>
        <c:majorTickMark val="out"/>
        <c:minorTickMark val="none"/>
        <c:tickLblPos val="none"/>
        <c:crossAx val="7608160"/>
        <c:crossesAt val="0"/>
        <c:auto val="1"/>
        <c:lblAlgn val="ctr"/>
        <c:lblOffset val="100"/>
        <c:noMultiLvlLbl val="0"/>
      </c:catAx>
      <c:valAx>
        <c:axId val="7608160"/>
        <c:scaling>
          <c:orientation val="minMax"/>
        </c:scaling>
        <c:delete val="0"/>
        <c:axPos val="t"/>
        <c:majorGridlines/>
        <c:numFmt formatCode="0%" sourceLinked="1"/>
        <c:majorTickMark val="out"/>
        <c:minorTickMark val="in"/>
        <c:tickLblPos val="nextTo"/>
        <c:txPr>
          <a:bodyPr/>
          <a:lstStyle/>
          <a:p>
            <a:pPr>
              <a:defRPr b="1"/>
            </a:pPr>
            <a:endParaRPr lang="sl-SI"/>
          </a:p>
        </c:txPr>
        <c:crossAx val="198156216"/>
        <c:crosses val="autoZero"/>
        <c:crossBetween val="between"/>
      </c:valAx>
    </c:plotArea>
    <c:plotVisOnly val="1"/>
    <c:dispBlanksAs val="gap"/>
    <c:showDLblsOverMax val="0"/>
  </c:chart>
  <c:spPr>
    <a:ln>
      <a:noFill/>
    </a:ln>
  </c:spPr>
  <c:txPr>
    <a:bodyPr/>
    <a:lstStyle/>
    <a:p>
      <a:pPr>
        <a:defRPr sz="1100"/>
      </a:pPr>
      <a:endParaRPr lang="sl-S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2926614502340813"/>
          <c:y val="0.23327167073548122"/>
          <c:w val="0.39292177819465396"/>
          <c:h val="0.61840754621829475"/>
        </c:manualLayout>
      </c:layout>
      <c:radarChart>
        <c:radarStyle val="marker"/>
        <c:varyColors val="0"/>
        <c:ser>
          <c:idx val="0"/>
          <c:order val="0"/>
          <c:tx>
            <c:strRef>
              <c:f>'Slika 1'!$K$2</c:f>
              <c:strCache>
                <c:ptCount val="1"/>
                <c:pt idx="0">
                  <c:v>Slovenija</c:v>
                </c:pt>
              </c:strCache>
            </c:strRef>
          </c:tx>
          <c:marker>
            <c:symbol val="none"/>
          </c:marker>
          <c:cat>
            <c:strRef>
              <c:f>'Slika 1'!$J$3:$J$9</c:f>
              <c:strCache>
                <c:ptCount val="7"/>
                <c:pt idx="0">
                  <c:v>Finančni viri</c:v>
                </c:pt>
                <c:pt idx="1">
                  <c:v>Vladna politika - podpora</c:v>
                </c:pt>
                <c:pt idx="2">
                  <c:v>Vladna politika - regulativa</c:v>
                </c:pt>
                <c:pt idx="3">
                  <c:v>Vladni programi</c:v>
                </c:pt>
                <c:pt idx="4">
                  <c:v>Izobraževanje za podjetništvo - po srednji šoli</c:v>
                </c:pt>
                <c:pt idx="5">
                  <c:v>Prenos R &amp; R v podjetniško prakso</c:v>
                </c:pt>
                <c:pt idx="6">
                  <c:v>Kulturne in družbene norme</c:v>
                </c:pt>
              </c:strCache>
            </c:strRef>
          </c:cat>
          <c:val>
            <c:numRef>
              <c:f>'Slika 1'!$K$3:$K$9</c:f>
              <c:numCache>
                <c:formatCode>General</c:formatCode>
                <c:ptCount val="7"/>
                <c:pt idx="0">
                  <c:v>-0.23</c:v>
                </c:pt>
                <c:pt idx="1">
                  <c:v>-0.32000000000000012</c:v>
                </c:pt>
                <c:pt idx="2">
                  <c:v>-0.33000000000000013</c:v>
                </c:pt>
                <c:pt idx="3">
                  <c:v>-3.0000000000000002E-2</c:v>
                </c:pt>
                <c:pt idx="4">
                  <c:v>-0.19</c:v>
                </c:pt>
                <c:pt idx="5">
                  <c:v>-1.0000000000000004E-2</c:v>
                </c:pt>
                <c:pt idx="6">
                  <c:v>-0.6000000000000002</c:v>
                </c:pt>
              </c:numCache>
            </c:numRef>
          </c:val>
        </c:ser>
        <c:ser>
          <c:idx val="1"/>
          <c:order val="1"/>
          <c:tx>
            <c:strRef>
              <c:f>'Slika 1'!$L$2</c:f>
              <c:strCache>
                <c:ptCount val="1"/>
                <c:pt idx="0">
                  <c:v>Evropske države</c:v>
                </c:pt>
              </c:strCache>
            </c:strRef>
          </c:tx>
          <c:spPr>
            <a:ln>
              <a:solidFill>
                <a:schemeClr val="tx1"/>
              </a:solidFill>
            </a:ln>
          </c:spPr>
          <c:marker>
            <c:symbol val="none"/>
          </c:marker>
          <c:cat>
            <c:strRef>
              <c:f>'Slika 1'!$J$3:$J$9</c:f>
              <c:strCache>
                <c:ptCount val="7"/>
                <c:pt idx="0">
                  <c:v>Finančni viri</c:v>
                </c:pt>
                <c:pt idx="1">
                  <c:v>Vladna politika - podpora</c:v>
                </c:pt>
                <c:pt idx="2">
                  <c:v>Vladna politika - regulativa</c:v>
                </c:pt>
                <c:pt idx="3">
                  <c:v>Vladni programi</c:v>
                </c:pt>
                <c:pt idx="4">
                  <c:v>Izobraževanje za podjetništvo - po srednji šoli</c:v>
                </c:pt>
                <c:pt idx="5">
                  <c:v>Prenos R &amp; R v podjetniško prakso</c:v>
                </c:pt>
                <c:pt idx="6">
                  <c:v>Kulturne in družbene norme</c:v>
                </c:pt>
              </c:strCache>
            </c:strRef>
          </c:cat>
          <c:val>
            <c:numRef>
              <c:f>'Slika 1'!$L$3:$L$9</c:f>
              <c:numCache>
                <c:formatCode>General</c:formatCode>
                <c:ptCount val="7"/>
                <c:pt idx="0">
                  <c:v>-3.0000000000000002E-2</c:v>
                </c:pt>
                <c:pt idx="1">
                  <c:v>-0.05</c:v>
                </c:pt>
                <c:pt idx="2">
                  <c:v>0.1</c:v>
                </c:pt>
                <c:pt idx="3">
                  <c:v>0.13</c:v>
                </c:pt>
                <c:pt idx="4">
                  <c:v>-2.0000000000000007E-2</c:v>
                </c:pt>
                <c:pt idx="5">
                  <c:v>0.19</c:v>
                </c:pt>
                <c:pt idx="6">
                  <c:v>-0.2</c:v>
                </c:pt>
              </c:numCache>
            </c:numRef>
          </c:val>
        </c:ser>
        <c:dLbls>
          <c:showLegendKey val="0"/>
          <c:showVal val="0"/>
          <c:showCatName val="0"/>
          <c:showSerName val="0"/>
          <c:showPercent val="0"/>
          <c:showBubbleSize val="0"/>
        </c:dLbls>
        <c:axId val="198033776"/>
        <c:axId val="198034160"/>
      </c:radarChart>
      <c:catAx>
        <c:axId val="198033776"/>
        <c:scaling>
          <c:orientation val="minMax"/>
        </c:scaling>
        <c:delete val="0"/>
        <c:axPos val="b"/>
        <c:majorGridlines/>
        <c:numFmt formatCode="General" sourceLinked="0"/>
        <c:majorTickMark val="out"/>
        <c:minorTickMark val="none"/>
        <c:tickLblPos val="nextTo"/>
        <c:txPr>
          <a:bodyPr/>
          <a:lstStyle/>
          <a:p>
            <a:pPr>
              <a:defRPr b="1"/>
            </a:pPr>
            <a:endParaRPr lang="sl-SI"/>
          </a:p>
        </c:txPr>
        <c:crossAx val="198034160"/>
        <c:crosses val="autoZero"/>
        <c:auto val="1"/>
        <c:lblAlgn val="ctr"/>
        <c:lblOffset val="100"/>
        <c:noMultiLvlLbl val="0"/>
      </c:catAx>
      <c:valAx>
        <c:axId val="198034160"/>
        <c:scaling>
          <c:orientation val="minMax"/>
          <c:max val="0.30000000000000016"/>
        </c:scaling>
        <c:delete val="0"/>
        <c:axPos val="l"/>
        <c:majorGridlines>
          <c:spPr>
            <a:ln w="12700">
              <a:solidFill>
                <a:schemeClr val="tx1">
                  <a:lumMod val="50000"/>
                </a:schemeClr>
              </a:solidFill>
            </a:ln>
          </c:spPr>
        </c:majorGridlines>
        <c:numFmt formatCode="General" sourceLinked="1"/>
        <c:majorTickMark val="cross"/>
        <c:minorTickMark val="none"/>
        <c:tickLblPos val="nextTo"/>
        <c:crossAx val="198033776"/>
        <c:crosses val="autoZero"/>
        <c:crossBetween val="between"/>
      </c:valAx>
      <c:spPr>
        <a:noFill/>
        <a:ln w="25400">
          <a:noFill/>
        </a:ln>
      </c:spPr>
    </c:plotArea>
    <c:legend>
      <c:legendPos val="r"/>
      <c:layout>
        <c:manualLayout>
          <c:xMode val="edge"/>
          <c:yMode val="edge"/>
          <c:x val="0.26075162623020737"/>
          <c:y val="8.8326920591589669E-2"/>
          <c:w val="0.4787357144620244"/>
          <c:h val="0.10528624969913698"/>
        </c:manualLayout>
      </c:layout>
      <c:overlay val="0"/>
      <c:txPr>
        <a:bodyPr/>
        <a:lstStyle/>
        <a:p>
          <a:pPr>
            <a:defRPr b="1"/>
          </a:pPr>
          <a:endParaRPr lang="sl-SI"/>
        </a:p>
      </c:txPr>
    </c:legend>
    <c:plotVisOnly val="1"/>
    <c:dispBlanksAs val="gap"/>
    <c:showDLblsOverMax val="0"/>
  </c:chart>
  <c:txPr>
    <a:bodyPr/>
    <a:lstStyle/>
    <a:p>
      <a:pPr>
        <a:defRPr sz="1200">
          <a:solidFill>
            <a:schemeClr val="tx1">
              <a:lumMod val="50000"/>
            </a:schemeClr>
          </a:solidFill>
        </a:defRPr>
      </a:pPr>
      <a:endParaRPr lang="sl-S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0.02351</cdr:x>
      <cdr:y>0.8952</cdr:y>
    </cdr:from>
    <cdr:to>
      <cdr:x>0.43574</cdr:x>
      <cdr:y>0.99345</cdr:y>
    </cdr:to>
    <cdr:sp macro="" textlink="">
      <cdr:nvSpPr>
        <cdr:cNvPr id="2" name="PoljeZBesedilom 1"/>
        <cdr:cNvSpPr txBox="1"/>
      </cdr:nvSpPr>
      <cdr:spPr>
        <a:xfrm xmlns:a="http://schemas.openxmlformats.org/drawingml/2006/main">
          <a:off x="142875" y="3905250"/>
          <a:ext cx="2505075"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l-SI"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E4C2E-E246-443A-91A3-37E6839A37DC}" type="datetimeFigureOut">
              <a:rPr lang="sl-SI" smtClean="0"/>
              <a:t>17.5.2013</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1513E-2BC2-49AB-97D9-22209B06F225}" type="slidenum">
              <a:rPr lang="sl-SI" smtClean="0"/>
              <a:t>‹#›</a:t>
            </a:fld>
            <a:endParaRPr lang="sl-SI"/>
          </a:p>
        </p:txBody>
      </p:sp>
    </p:spTree>
    <p:extLst>
      <p:ext uri="{BB962C8B-B14F-4D97-AF65-F5344CB8AC3E}">
        <p14:creationId xmlns:p14="http://schemas.microsoft.com/office/powerpoint/2010/main" val="148476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a:t>
            </a:fld>
            <a:endParaRPr lang="sl-SI">
              <a:solidFill>
                <a:prstClr val="black"/>
              </a:solidFill>
            </a:endParaRPr>
          </a:p>
        </p:txBody>
      </p:sp>
    </p:spTree>
    <p:extLst>
      <p:ext uri="{BB962C8B-B14F-4D97-AF65-F5344CB8AC3E}">
        <p14:creationId xmlns:p14="http://schemas.microsoft.com/office/powerpoint/2010/main" val="128878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000" dirty="0"/>
              <a:t>Preden podamo nekaj najpomembnejših ugotovitev letošnjih rezultatov GEM, moramo razložiti pristop k proučevanju podjetništva kot procesa, ki obsega vrsto podjetniških faz, vse od identificiranja podjetniških namer, zagona podjema, vodenja novega podjetja ter kasneje ustaljenega podjetja, pa vse do prenehanja poslovanja. Na </a:t>
            </a:r>
            <a:r>
              <a:rPr lang="sl-SI" sz="1000" i="1" dirty="0"/>
              <a:t>sliki  </a:t>
            </a:r>
            <a:r>
              <a:rPr lang="sl-SI" sz="1000" dirty="0"/>
              <a:t>je ponazorjen potek podjetniškega procesa in z njim sestav indeksa TEA. V gospodarskem okolju seveda ni mogoče trditi, da posamezna faza zagotovo vodi k naslednji.</a:t>
            </a:r>
          </a:p>
          <a:p>
            <a:endParaRPr lang="sl-SI" sz="1000" dirty="0"/>
          </a:p>
          <a:p>
            <a:r>
              <a:rPr lang="sl-SI" sz="1000" dirty="0"/>
              <a:t>Osnovni in najpomembnejši kazalec podjetniške aktivnosti je indeks celotne podjetniške aktivnosti </a:t>
            </a:r>
          </a:p>
          <a:p>
            <a:r>
              <a:rPr lang="sl-SI" sz="1000" b="1" i="1" dirty="0"/>
              <a:t>TEA (</a:t>
            </a:r>
            <a:r>
              <a:rPr lang="sl-SI" sz="1000" b="1" i="1" dirty="0" err="1"/>
              <a:t>total</a:t>
            </a:r>
            <a:r>
              <a:rPr lang="sl-SI" sz="1000" b="1" i="1" dirty="0"/>
              <a:t> </a:t>
            </a:r>
            <a:r>
              <a:rPr lang="sl-SI" sz="1000" b="1" i="1" dirty="0" err="1"/>
              <a:t>entrepreneurial</a:t>
            </a:r>
            <a:r>
              <a:rPr lang="sl-SI" sz="1000" b="1" i="1" dirty="0"/>
              <a:t> </a:t>
            </a:r>
            <a:r>
              <a:rPr lang="sl-SI" sz="1000" b="1" i="1" dirty="0" err="1"/>
              <a:t>activity</a:t>
            </a:r>
            <a:r>
              <a:rPr lang="sl-SI" sz="1000" b="1" i="1" dirty="0"/>
              <a:t>), </a:t>
            </a:r>
            <a:endParaRPr lang="sl-SI" sz="1000" dirty="0"/>
          </a:p>
          <a:p>
            <a:r>
              <a:rPr lang="sl-SI" sz="1000" dirty="0"/>
              <a:t>ki označuje število oseb na 100 odraslih prebivalcev, v starosti od 18 do 64 let, ki so osebno vpleteni v nastajanje novih podjemov ali pa so zaposleni kot lastniki/</a:t>
            </a:r>
            <a:r>
              <a:rPr lang="sl-SI" sz="1000" dirty="0" err="1"/>
              <a:t>managerji</a:t>
            </a:r>
            <a:r>
              <a:rPr lang="sl-SI" sz="1000" dirty="0"/>
              <a:t> novih podjetij, ki niso starejša od 42 mesecev. </a:t>
            </a:r>
          </a:p>
          <a:p>
            <a:pPr marL="316531" indent="-316531">
              <a:lnSpc>
                <a:spcPct val="90000"/>
              </a:lnSpc>
              <a:spcBef>
                <a:spcPct val="20000"/>
              </a:spcBef>
              <a:buClr>
                <a:schemeClr val="tx2"/>
              </a:buClr>
              <a:defRPr/>
            </a:pPr>
            <a:endParaRPr lang="sl-SI" dirty="0" smtClean="0">
              <a:solidFill>
                <a:srgbClr val="000000"/>
              </a:solidFill>
              <a:latin typeface="Trebuchet MS" pitchFamily="34" charset="0"/>
            </a:endParaRPr>
          </a:p>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10</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gn="just" defTabSz="844083">
              <a:defRPr/>
            </a:pPr>
            <a:r>
              <a:rPr lang="sl-SI" sz="800" dirty="0"/>
              <a:t>Največ zgodnje podjetniške aktivnosti je bilo leta 2012 v afriških državah Zambija (41,5 %), Gana (36,5 %) in Uganda (35,8 %), najmanj pa v Rusiji (4,34 %), Italiji (4,32 %) in na Japonskem (3,99 %). Med evropskimi državami sta se najviše zavihteli Estonija s 14,3 % (23. mesto) in Latvija s 13,4 % (24. mesto). Slovenija je v svetovnem merilu na 59. mestu, v evropskem pa na 23. Po treh letih upadanja se je zgodnja podjetniška aktivnost odraslega prebivalstva v Sloveniji lani vendarle povečala, in sicer na obetavnih 5,42 %. Vendar je pot do optimizma še dolga, saj indeks TEA zajema tudi posameznike, ki so šele na začetku procesa nastajanja podjetja. Številnim med njimi svoje podjetniške zamisli ne uspe pripeljati tudi do zagona podjetja ali pa novo podjetje usahne že na začetku. V kolikšni meri bo to veljalo tudi za podjetniške pobude in ustanovitve iz leta 2012, je odvisno tudi od tega, ali bo država zagotovila stabilnejše davčne, finančne in pravne okvire poslovanja, pa tudi primerno odgovorno ravnanje politike. </a:t>
            </a:r>
          </a:p>
          <a:p>
            <a:pPr algn="just" defTabSz="844083">
              <a:defRPr/>
            </a:pPr>
            <a:endParaRPr lang="sl-SI" sz="800" dirty="0"/>
          </a:p>
          <a:p>
            <a:pPr algn="just" defTabSz="844083">
              <a:defRPr/>
            </a:pPr>
            <a:r>
              <a:rPr lang="sl-SI" sz="800" dirty="0"/>
              <a:t>Odnos posameznika do podjetništva zajema razpoznavanje poslovnih priložnosti, podjetniške kompetence, strah pred neuspehom in odločenost, da bo ustanovil podjetje. V skupini inovacijskih gospodarstev so percepcije dobrih poslovnih priložnosti v skromnem obsegu zlasti v državah, ki jih je svetovna gospodarska kriza močno prizadela, v Grčiji (13 %), Španiji (14 %) in na Portugalskem (16 %); v tej skupini je tudi Slovaška z 18 % in Slovenija z 20 %. Nizka stopnja zaznavanja podjetniških priložnosti v Sloveniji je nizka tudi primerjalno z vsemi evropskimi državami (22. mesto). V svetovnem merilu se po tem elementu Slovenija uvršča na 60. mesto. </a:t>
            </a:r>
          </a:p>
          <a:p>
            <a:pPr algn="just" defTabSz="844083">
              <a:defRPr/>
            </a:pPr>
            <a:endParaRPr lang="sl-SI" sz="800" dirty="0"/>
          </a:p>
          <a:p>
            <a:pPr algn="just" defTabSz="844083">
              <a:defRPr/>
            </a:pPr>
            <a:r>
              <a:rPr lang="sl-SI" sz="800" dirty="0"/>
              <a:t>Glede deleža podjetništva iz nuje se Slovenija tako v globalne, kakor tudi evropskem merilu uvršča na predzadnjo mesto. Manj podjetniške aktivnosti iz naslova nuje beleži le Švedska. Podjetništvo, ki je nastalo zaradi izkoriščanja obetavnih poslovnih priložnosti, se po svojih značilnostih razlikuje od podjetništva ljudi, ki so bili potisnjeni na podjetniško pot, ker niso imeli boljše možnosti za pridobitev dohodka in za preživetje. Zato je razumevanje motivacijske strukture podjetništva pomembno: pričakujemo lahko različne aspiracije po rasti ter zaposlovanju in širjenju poslovanja, pa tudi različne demografske ter izobrazbene značilnosti posameznikov v obeh skupinah podjetnikov. Politika pospeševanja podjetništva bi morala to razumeti in upoštevati. </a:t>
            </a:r>
          </a:p>
          <a:p>
            <a:pPr algn="just" defTabSz="844083">
              <a:defRPr/>
            </a:pPr>
            <a:endParaRPr lang="sl-SI" sz="800" dirty="0"/>
          </a:p>
          <a:p>
            <a:pPr algn="just" rtl="0"/>
            <a:r>
              <a:rPr lang="sl-SI" sz="800" dirty="0"/>
              <a:t>Leto 2012 se je za žensko podjetništvo v Sloveniji pokazalo kot izrazito neugodno. Slovenija se uvršča na zadnje mesto v Evropi, v svetovnem merilu pa tudi sramotno nizko, šele na 63. mesto.  </a:t>
            </a:r>
          </a:p>
          <a:p>
            <a:pPr algn="just" rtl="0"/>
            <a:endParaRPr lang="sl-SI" sz="800" dirty="0"/>
          </a:p>
          <a:p>
            <a:pPr algn="just" rtl="0"/>
            <a:r>
              <a:rPr lang="sl-SI" sz="800" dirty="0"/>
              <a:t>Izobrazba je za podjetništvo izjemnega pomena, saj povečuje sposobnost posameznika za zaznavanje in izrabo poslovne priložnosti, pomembno pa vpliva tudi na </a:t>
            </a:r>
            <a:r>
              <a:rPr lang="sl-SI" sz="800" i="1" dirty="0"/>
              <a:t>kakovost podjetništva in njegovo zmožnost za rast in razvoj</a:t>
            </a:r>
            <a:r>
              <a:rPr lang="sl-SI" sz="800" dirty="0"/>
              <a:t>. Podatki o izobrazbi podjetnikov za leto 2012 so zaskrbljujoči - tako med nastajajočimi kakor tudi novimi podjetniki je upadel delež tistih z visokošolsko izobrazbo. Zmanjševanje števila podjetnikov z visokošolsko izobrazbo je </a:t>
            </a:r>
            <a:r>
              <a:rPr lang="sl-SI" sz="800" i="1" dirty="0"/>
              <a:t>resno opozorilo</a:t>
            </a:r>
            <a:r>
              <a:rPr lang="sl-SI" sz="800" dirty="0"/>
              <a:t>, da je bilo premalo narejeno za to, da bi se visoko izobraženi posamezniki odločali za podjetniške aktivnosti. Pri tem še zdaleč ni nujno, da mora podjetniško izobraževanje voditi v ustanovitev lastnega podjetja, saj gre tudi za pridobitev številnih veščin in lastnosti, ki so lahko uporabne in potrebne tudi v drugih vrstah poklicnega udejstvovanja – od zaznavanja priložnosti, povezovanja in sodelovanja do zdrave ambicioznosti in zavedanja </a:t>
            </a:r>
            <a:r>
              <a:rPr lang="sl-SI" sz="800" dirty="0" err="1"/>
              <a:t>samoodgovornosti</a:t>
            </a:r>
            <a:r>
              <a:rPr lang="sl-SI" sz="800" dirty="0"/>
              <a:t>. Če posamezniki med šolanjem ne pridobijo zavedanja o tem, da je treba biti podjeten oziroma da je podjetniška kariera dobra izbira, bo vključevanje v podjetništvo seveda manjše. </a:t>
            </a:r>
          </a:p>
          <a:p>
            <a:pPr algn="just" defTabSz="844083">
              <a:defRPr/>
            </a:pPr>
            <a:endParaRPr lang="sl-SI" sz="800" dirty="0"/>
          </a:p>
          <a:p>
            <a:pPr defTabSz="844083">
              <a:defRPr/>
            </a:pPr>
            <a:endParaRPr lang="sl-SI" sz="800"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11</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12</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gn="just" defTabSz="844083">
              <a:defRPr/>
            </a:pPr>
            <a:r>
              <a:rPr lang="sl-SI" sz="800" dirty="0"/>
              <a:t>Podjetniško okolje v raziskavi GEM proučujemo na osnovi primarnih podatkov o tako imenovanih okvirnih pogojih za podjetništvo. Gre za različne vidike in dimenzije celotnega spleta dejavnikov okolja, ki v posamezni državi vplivajo na odločitev posameznika o ustanovitvi podjetij in na razvoj podjetništva.</a:t>
            </a:r>
            <a:r>
              <a:rPr lang="sl-SI" sz="800" i="1" dirty="0"/>
              <a:t> (To so: finančna podpora, vladne politike, vladni programi, izobraževanje in usposabljanje za podjetništvo, raziskave in razvoj, dostop do poslovne in strokovne infrastrukture, odprtost in konkurenčnost na notranjem trgu, dostop do fizične infrastrukture ter kulturne in družbene norme.)  </a:t>
            </a:r>
            <a:r>
              <a:rPr lang="sl-SI" sz="800" dirty="0"/>
              <a:t>Ocene okvirnih pogojev za podjetništvo dobimo s pomočjo anketiranja nacionalnih izvedencev – ekspertov (ang. </a:t>
            </a:r>
            <a:r>
              <a:rPr lang="sl-SI" sz="800" dirty="0" err="1"/>
              <a:t>National</a:t>
            </a:r>
            <a:r>
              <a:rPr lang="sl-SI" sz="800" dirty="0"/>
              <a:t> </a:t>
            </a:r>
            <a:r>
              <a:rPr lang="sl-SI" sz="800" dirty="0" err="1"/>
              <a:t>Expert</a:t>
            </a:r>
            <a:r>
              <a:rPr lang="sl-SI" sz="800" dirty="0"/>
              <a:t> </a:t>
            </a:r>
            <a:r>
              <a:rPr lang="sl-SI" sz="800" dirty="0" err="1"/>
              <a:t>Survey</a:t>
            </a:r>
            <a:r>
              <a:rPr lang="sl-SI" sz="800" dirty="0"/>
              <a:t> – NES). Gre za skrbno izbrane posameznike iz gospodarstva, politike, državne uprave in akademske sfere, vsi pa imajo znanje in izkušnje na različnih področjih, ki so združena v devet okvirnih pogojev za podjetništvo. </a:t>
            </a:r>
          </a:p>
          <a:p>
            <a:pPr algn="just"/>
            <a:endParaRPr lang="sl-SI" sz="800" dirty="0"/>
          </a:p>
          <a:p>
            <a:pPr algn="just" defTabSz="844083">
              <a:defRPr/>
            </a:pPr>
            <a:r>
              <a:rPr lang="sl-SI" sz="800" dirty="0"/>
              <a:t>Če si pobližje pogledamo nekatere okvirne pogoje za podjetništvo, ki so jih ocenili nacionalni eksperti v letu 2012 lahko za Slovenijo ugotovimo nižjo povprečno vrednost od povprečja skupine evropskih držav sodelujočih v raziskavi GEM, pri vseh prikazanih sedmih okvirnih pogojih za podjetništvo.</a:t>
            </a:r>
          </a:p>
          <a:p>
            <a:pPr algn="just"/>
            <a:endParaRPr lang="sl-SI" sz="800" dirty="0"/>
          </a:p>
          <a:p>
            <a:pPr algn="just" rtl="0"/>
            <a:r>
              <a:rPr lang="sl-SI" sz="800" dirty="0"/>
              <a:t>Najbolj </a:t>
            </a:r>
            <a:r>
              <a:rPr lang="sl-SI" sz="800" b="1" dirty="0"/>
              <a:t>pod povprečjem </a:t>
            </a:r>
            <a:r>
              <a:rPr lang="sl-SI" sz="800" dirty="0"/>
              <a:t>skupine evropskih držav so bile leta 2012 </a:t>
            </a:r>
            <a:r>
              <a:rPr lang="sl-SI" sz="800" i="1" dirty="0"/>
              <a:t>vladne politike na področju </a:t>
            </a:r>
            <a:r>
              <a:rPr lang="sl-SI" sz="800" i="1" dirty="0" err="1"/>
              <a:t>regulative</a:t>
            </a:r>
            <a:r>
              <a:rPr lang="sl-SI" sz="800" dirty="0"/>
              <a:t>. Podroben vpogled v posamezne elemente kaže, da so bili slovenski izvedenci najbolj kritični do trajanja postopkov za pridobitev potrebnih dovoljenj in koncesij ter davčnih bremen za nova in rastoča podjetja. </a:t>
            </a:r>
          </a:p>
          <a:p>
            <a:pPr algn="just" rtl="0"/>
            <a:endParaRPr lang="sl-SI" sz="800" dirty="0"/>
          </a:p>
          <a:p>
            <a:pPr algn="just" rtl="0"/>
            <a:r>
              <a:rPr lang="sl-SI" sz="800" dirty="0"/>
              <a:t>Med prikazanimi okvirnimi pogoji, dosega Slovenija </a:t>
            </a:r>
            <a:r>
              <a:rPr lang="sl-SI" sz="800" b="1" dirty="0"/>
              <a:t>najvišjo povprečno </a:t>
            </a:r>
            <a:r>
              <a:rPr lang="sl-SI" sz="800" dirty="0"/>
              <a:t>oceno pri pogojih, ki se nanašajo na prenos RR v podjetniško prakso in pri vladnih programih, kjer se tudi najbolj približamo povprečju evropskih držav. </a:t>
            </a:r>
            <a:endParaRPr lang="sl-SI" sz="800" i="1" dirty="0"/>
          </a:p>
          <a:p>
            <a:pPr algn="just" rtl="0"/>
            <a:endParaRPr lang="sl-SI" sz="800" dirty="0"/>
          </a:p>
          <a:p>
            <a:pPr algn="just" rtl="0"/>
            <a:r>
              <a:rPr lang="sl-SI" sz="800" dirty="0"/>
              <a:t>V okviru finančne podpore za podjetništvo so izvedenci ocenili, da je Slovenija leta 2012 nekoliko zaostajala za povprečjem drugih evropskih držav GEM glede lastniških in dolžniških virov financiranja za nova in rastoča podjetja ter glede finančnih virov, ki jih zagotavljajo zasebniki in tvegani kapitalisti. </a:t>
            </a:r>
          </a:p>
          <a:p>
            <a:pPr algn="just" rtl="0"/>
            <a:endParaRPr lang="sl-SI" sz="800" dirty="0"/>
          </a:p>
          <a:p>
            <a:pPr algn="just" rtl="0"/>
            <a:r>
              <a:rPr lang="sl-SI" sz="800" dirty="0"/>
              <a:t>S slike je razvidno tudi, da so zlasti kulturne in družbene norme okvirni pogoj, pri katerem tako Slovenija kot tudi v povprečju druga evropska gospodarstva dosegajo najnižje ocene in kar je značilnost slovenskega okolja za podjetništvo že vrsto let zapored. </a:t>
            </a:r>
            <a:endParaRPr lang="sl-SI" sz="800" i="1" dirty="0"/>
          </a:p>
          <a:p>
            <a:pPr algn="just" rtl="0"/>
            <a:endParaRPr lang="sl-SI" sz="800" dirty="0"/>
          </a:p>
          <a:p>
            <a:pPr algn="just" rtl="0"/>
            <a:r>
              <a:rPr lang="sl-SI" sz="800" dirty="0"/>
              <a:t>Finančna in gospodarska kriza je še bolj poudarila potrebo po daljnosežnih in celovitih ukrepih politike za pospeševanje in podporo podjetniške aktivnosti. Rezultati opozarjajo, da je Slovenija po kakovosti večine okvirnih pogojev za podjetništvo še vedno oddaljena od skupine najrazvitejših (inovacijskih) gospodarstev, kamor se prištevamo. Slovensko podjetniško okolje namreč generalno še vedno beleži podpovprečne rezultate. Potencial za večjo podporo podjetništvu ter s tem pogoje za gospodarsko rast in družbeni napredek je šele treba ustvariti, tega pa ni mogoče narediti brez resnih intervencij na področjih, ki primerjalno z drugimi najrazvitejšimi državami najbolj pešajo. </a:t>
            </a:r>
          </a:p>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13</a:t>
            </a:fld>
            <a:endParaRPr lang="sl-SI">
              <a:solidFill>
                <a:prstClr val="black"/>
              </a:solidFill>
            </a:endParaRPr>
          </a:p>
        </p:txBody>
      </p:sp>
    </p:spTree>
    <p:extLst>
      <p:ext uri="{BB962C8B-B14F-4D97-AF65-F5344CB8AC3E}">
        <p14:creationId xmlns:p14="http://schemas.microsoft.com/office/powerpoint/2010/main" val="246590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a:bodyPr>
          <a:lstStyle/>
          <a:p>
            <a:pPr algn="just" rtl="0"/>
            <a:r>
              <a:rPr lang="sl-SI" sz="1000" dirty="0"/>
              <a:t>Ugotovitve podjetniških raziskav predstavljajo pomembno vez med vladno/ekonomsko? politiko in gospodarsko uspešnostjo. Pomembno je, da znamo identificirati tiste vplivne dejavnike, ki jih lahko ekonomska politika relativno hitro spreminja, kot tudi tiste, ki so povezani s kulturnimi in družbenimi normami ter individualnimi značilnostmi in zahtevajo svoj čas. Natančnejše poznavanje vplivnih dejavnikov omogoča oblikovalcem podjetniške politike pomembno podlago in izhodišče za ciljne ukrepe in želene učinke. Za izgradnjo ustreznega podpornega okolja pa sta potrebna predvsem usklajeno delovanje politik na vseh področjih in krepitev podjetništva kot vrednote v nadaljnjih razvojnih usmeritvah.</a:t>
            </a:r>
          </a:p>
          <a:p>
            <a:pPr algn="just" rtl="0"/>
            <a:endParaRPr lang="sl-SI" sz="1000" dirty="0"/>
          </a:p>
          <a:p>
            <a:pPr algn="just" rtl="0"/>
            <a:r>
              <a:rPr lang="sl-SI" sz="1000" dirty="0"/>
              <a:t>Zaključimo lahko, da si v gospodarstvu bolj kot večanje obsega podjetniške aktivnosti želimo podjetij, ki ustvarjajo visoko dodano vrednost, so inovativna, usmerjena v rast in zaposlovanje (</a:t>
            </a:r>
            <a:r>
              <a:rPr lang="sl-SI" sz="1000" i="1" dirty="0"/>
              <a:t>navezava na inovativnost in gazele)  </a:t>
            </a:r>
            <a:r>
              <a:rPr lang="sl-SI" sz="1000" dirty="0"/>
              <a:t>ter prispevajo k večji blaginji družbe. Pri tem so poleg novoustanovljenih podjetij za uspešno gospodarstvo pomembna tudi ustaljena podjetja, ki so uspešna in konkurenčna ter v gospodarstvo vnašajo stabilnost in dolgoročnost. </a:t>
            </a:r>
          </a:p>
          <a:p>
            <a:pPr algn="just" rtl="0"/>
            <a:endParaRPr lang="sl-SI" sz="1000" dirty="0"/>
          </a:p>
          <a:p>
            <a:pPr algn="just" rtl="0"/>
            <a:r>
              <a:rPr lang="sl-SI" sz="1000" dirty="0"/>
              <a:t>To je še posebej pomembno, če želimo razumeti, zakaj se podjetniški učinki tako zelo razlikujejo med različnimi državami, regijami ali celo mesti. Razumevanje predstavlja pomembno smernico za oblikovanje na dokazih temelječe ekonomske politike (</a:t>
            </a:r>
            <a:r>
              <a:rPr lang="en-US" sz="1000" dirty="0"/>
              <a:t>evidence based policy</a:t>
            </a:r>
            <a:r>
              <a:rPr lang="sl-SI" sz="1000" dirty="0"/>
              <a:t>), ki skozi gospodarsko uspešnost dolgoročno vodi tudi k splošnemu socialnemu blagostanju.</a:t>
            </a:r>
          </a:p>
          <a:p>
            <a:pPr algn="just" defTabSz="844083">
              <a:defRPr/>
            </a:pPr>
            <a:endParaRPr lang="sl-SI" sz="1000" dirty="0"/>
          </a:p>
          <a:p>
            <a:pPr algn="just" defTabSz="844083">
              <a:defRPr/>
            </a:pPr>
            <a:r>
              <a:rPr lang="sl-SI" sz="1000" dirty="0"/>
              <a:t>Razumljivo je, da so inovacije in podjetništvo vselej pomembne, ne glede na razvojno stopnjo nacionalnega gospodarstva, a do pravega pomena in možnosti razvoja pridejo šele, ko imajo gospodarstva urejene prej navedene temeljne in </a:t>
            </a:r>
            <a:r>
              <a:rPr lang="sl-SI" sz="1000" dirty="0" err="1"/>
              <a:t>učinkovitostne</a:t>
            </a:r>
            <a:r>
              <a:rPr lang="sl-SI" sz="1000" dirty="0"/>
              <a:t> dejavnike. Potrebni postanejo vladni programi za podjetništvo in urejena poslovna in pravna infrastruktura za podjetništvo. Ker nadaljnji razvoj v inovacijskih gospodarstvih temelji na znanju, inovacijah in podjetnosti, je treba uveljaviti čim bolj enostavne postopke za ustanavljanje podjetij ter zagotoviti ustrezno podjetniško izobraževanje. Novi izdelki ne nastajajo več samo v razvojnih oddelkih velikih podjetij, ampak tudi na univerzah in v raziskovalnih inštitutih. Treba je poskrbeti za učinkovit prenos rezultatov raziskav in razvoja v podjetniško prakso, tako glede ustrezne </a:t>
            </a:r>
            <a:r>
              <a:rPr lang="sl-SI" sz="1000" dirty="0" err="1"/>
              <a:t>regulative</a:t>
            </a:r>
            <a:r>
              <a:rPr lang="sl-SI" sz="1000" dirty="0"/>
              <a:t> kot tudi uveljavitve primernega podjetniškega ekosistema, vključno z učinkovitim podjetniškim financiranjem, ki bo omogočal, da se čim več idej in novosti pretopi v neposredno podjetniško prakso.</a:t>
            </a:r>
            <a:endParaRPr lang="en-US" sz="1000" dirty="0"/>
          </a:p>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14</a:t>
            </a:fld>
            <a:endParaRPr lang="sl-SI">
              <a:solidFill>
                <a:prstClr val="black"/>
              </a:solidFill>
            </a:endParaRPr>
          </a:p>
        </p:txBody>
      </p:sp>
    </p:spTree>
    <p:extLst>
      <p:ext uri="{BB962C8B-B14F-4D97-AF65-F5344CB8AC3E}">
        <p14:creationId xmlns:p14="http://schemas.microsoft.com/office/powerpoint/2010/main" val="313715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15</a:t>
            </a:fld>
            <a:endParaRPr lang="sl-SI">
              <a:solidFill>
                <a:prstClr val="black"/>
              </a:solidFill>
            </a:endParaRPr>
          </a:p>
        </p:txBody>
      </p:sp>
    </p:spTree>
    <p:extLst>
      <p:ext uri="{BB962C8B-B14F-4D97-AF65-F5344CB8AC3E}">
        <p14:creationId xmlns:p14="http://schemas.microsoft.com/office/powerpoint/2010/main" val="115907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2</a:t>
            </a:fld>
            <a:endParaRPr lang="sl-SI">
              <a:solidFill>
                <a:prstClr val="black"/>
              </a:solidFill>
            </a:endParaRPr>
          </a:p>
        </p:txBody>
      </p:sp>
    </p:spTree>
    <p:extLst>
      <p:ext uri="{BB962C8B-B14F-4D97-AF65-F5344CB8AC3E}">
        <p14:creationId xmlns:p14="http://schemas.microsoft.com/office/powerpoint/2010/main" val="147403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100" dirty="0"/>
              <a:t>Mala in srednje velika podjetja predstavljajo v današnjih razvitih gospodarstvih največji delež podjetij. Imajo številne značilnosti, po katerih se razlikujejo od velikih podjetij, zato je raziskovanje teh podjetij pomembno ne samo za znanost, ampak predvsem za vodenje učinkovite razvojne politike in gospodarsko odločanje. </a:t>
            </a:r>
          </a:p>
          <a:p>
            <a:endParaRPr lang="sl-SI" sz="1100" dirty="0"/>
          </a:p>
          <a:p>
            <a:r>
              <a:rPr lang="sl-SI" sz="1100" dirty="0"/>
              <a:t>Člani Katedre za podjetništvo in ekonomiko poslovanja raziskujemo, poučujemo in svetujemo na področju podjetništva in </a:t>
            </a:r>
            <a:r>
              <a:rPr lang="sl-SI" sz="1100" dirty="0" err="1"/>
              <a:t>managementa</a:t>
            </a:r>
            <a:r>
              <a:rPr lang="sl-SI" sz="1100" dirty="0"/>
              <a:t> malih podjetij v okviru Inštituta za podjetništvo in </a:t>
            </a:r>
            <a:r>
              <a:rPr lang="sl-SI" sz="1100" dirty="0" err="1"/>
              <a:t>management</a:t>
            </a:r>
            <a:r>
              <a:rPr lang="sl-SI" sz="1100" dirty="0"/>
              <a:t> malih podjetij (IPMMP) na EPF. Znanje za podjetništvo in </a:t>
            </a:r>
            <a:r>
              <a:rPr lang="sl-SI" sz="1100" dirty="0" err="1"/>
              <a:t>inoviranje</a:t>
            </a:r>
            <a:r>
              <a:rPr lang="sl-SI" sz="1100" dirty="0"/>
              <a:t> posredujemo študentom, podjetnikom, organizacijam vseh vrst, javnosti ter snovalcem ekonomske politike. Na ta način prispevamo k ustvarjanju podjetne, humane in na znanju temelječe družbe. </a:t>
            </a:r>
          </a:p>
          <a:p>
            <a:endParaRPr lang="sl-SI" sz="1100" dirty="0"/>
          </a:p>
          <a:p>
            <a:r>
              <a:rPr lang="sl-SI" sz="1100" dirty="0"/>
              <a:t>S proučevanjem podjetništva se intenzivno ukvarjamo že od leta 1998, ko smo se vključili v evropsko mrežo inštitutov </a:t>
            </a:r>
            <a:r>
              <a:rPr lang="sl-SI" sz="1100" dirty="0" err="1"/>
              <a:t>European</a:t>
            </a:r>
            <a:r>
              <a:rPr lang="sl-SI" sz="1100" dirty="0"/>
              <a:t> </a:t>
            </a:r>
            <a:r>
              <a:rPr lang="sl-SI" sz="1100" dirty="0" err="1"/>
              <a:t>Network</a:t>
            </a:r>
            <a:r>
              <a:rPr lang="sl-SI" sz="1100" dirty="0"/>
              <a:t> </a:t>
            </a:r>
            <a:r>
              <a:rPr lang="sl-SI" sz="1100" dirty="0" err="1"/>
              <a:t>for</a:t>
            </a:r>
            <a:r>
              <a:rPr lang="sl-SI" sz="1100" dirty="0"/>
              <a:t> SME </a:t>
            </a:r>
            <a:r>
              <a:rPr lang="sl-SI" sz="1100" dirty="0" err="1"/>
              <a:t>Research</a:t>
            </a:r>
            <a:r>
              <a:rPr lang="sl-SI" sz="1100" dirty="0"/>
              <a:t> (ENSR), ki vse od leta 1990 združuje neodvisne raziskovalne inštitute s področja podjetništva v državah članicah EU. </a:t>
            </a:r>
          </a:p>
          <a:p>
            <a:endParaRPr lang="sl-SI" sz="1100" b="1" dirty="0"/>
          </a:p>
          <a:p>
            <a:pPr rtl="0"/>
            <a:r>
              <a:rPr lang="sl-SI" sz="1100" dirty="0"/>
              <a:t>Akademska odličnost se odraža v objavljenih delih članov in kakovosti publiciranih del. V nadaljevanju zato prikazujemo dvajsetletni pregled raziskovalnega dela vseh članov Katedre za podjetništvo in ekonomiko poslovanja. Skupno število bibliografskih enot vseh članov Katedre za podjetništvo in ekonomiko poslovanja v obdobju od 1993 do 2013 znaša zavidljivih 3.015 enot. Najkakovostnejše objave, ki zajemajo izvirne in pregledne znanstvene članke, samostojne znanstvene sestavke ali poglavja v monografskih publikacijah ter znanstvene monografije, prikazujemo za štiri petletna obdobja (1993–1998, 1999–2003, 2004–2008, 2009–2013) v spodnji tabeli. Iz podatkov je moč razbrati izreden napredek v opazovanem dvajsetletnem obdobju tako z vidika števila in kakovosti kakor tudi z vidika odmevnosti znanstvene aktivnosti članov. Čistih citatov se je doslej nabralo že 210, njihovo število pa je izjemno poraslo prav v zadnjem petletnem obdobju. </a:t>
            </a:r>
          </a:p>
          <a:p>
            <a:endParaRPr lang="sl-SI" sz="1100" dirty="0"/>
          </a:p>
          <a:p>
            <a:endParaRPr lang="sl-SI" i="1" dirty="0" smtClean="0"/>
          </a:p>
          <a:p>
            <a:endParaRPr lang="sl-SI" dirty="0" smtClean="0"/>
          </a:p>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3</a:t>
            </a:fld>
            <a:endParaRPr lang="sl-SI">
              <a:solidFill>
                <a:prstClr val="black"/>
              </a:solidFill>
            </a:endParaRPr>
          </a:p>
        </p:txBody>
      </p:sp>
    </p:spTree>
    <p:extLst>
      <p:ext uri="{BB962C8B-B14F-4D97-AF65-F5344CB8AC3E}">
        <p14:creationId xmlns:p14="http://schemas.microsoft.com/office/powerpoint/2010/main" val="187594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sz="1100" dirty="0"/>
              <a:t>Od leta 1998 dalje delamo redne letne raziskave o stanju podjetništva v Sloveniji primerjalno z Evropo, rezultate pa objavljamo v znanstveni monografiji v zbirki </a:t>
            </a:r>
            <a:r>
              <a:rPr lang="sl-SI" sz="1100" b="1" dirty="0"/>
              <a:t>Slovenski podjetniški observatorij. </a:t>
            </a:r>
            <a:r>
              <a:rPr lang="sl-SI" sz="1100" dirty="0"/>
              <a:t>Od leta 2002 dalje izvajamo slovenski del svetovne raziskave </a:t>
            </a:r>
            <a:r>
              <a:rPr lang="sl-SI" sz="1100" b="1" dirty="0" err="1"/>
              <a:t>Global</a:t>
            </a:r>
            <a:r>
              <a:rPr lang="sl-SI" sz="1100" b="1" dirty="0"/>
              <a:t> </a:t>
            </a:r>
            <a:r>
              <a:rPr lang="sl-SI" sz="1100" b="1" dirty="0" err="1"/>
              <a:t>Entrepreneurship</a:t>
            </a:r>
            <a:r>
              <a:rPr lang="sl-SI" sz="1100" b="1" dirty="0"/>
              <a:t> Monitor. </a:t>
            </a:r>
          </a:p>
          <a:p>
            <a:endParaRPr lang="sl-SI" sz="1100" b="1" dirty="0"/>
          </a:p>
          <a:p>
            <a:r>
              <a:rPr lang="sl-SI" sz="1100" dirty="0"/>
              <a:t>Smo nosilec raziskovalnega programa </a:t>
            </a:r>
            <a:r>
              <a:rPr lang="sl-SI" sz="1100" b="1" dirty="0"/>
              <a:t>Podjetništvo za inovativno družbo</a:t>
            </a:r>
            <a:r>
              <a:rPr lang="sl-SI" sz="1100" dirty="0"/>
              <a:t>, izvajamo temeljne in ciljne raziskovalne projekte in sodelujemo v številnih mednarodnih projektih.</a:t>
            </a:r>
            <a:endParaRPr lang="sl-SI" b="0"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4</a:t>
            </a:fld>
            <a:endParaRPr lang="sl-SI">
              <a:solidFill>
                <a:prstClr val="black"/>
              </a:solidFill>
            </a:endParaRPr>
          </a:p>
        </p:txBody>
      </p:sp>
    </p:spTree>
    <p:extLst>
      <p:ext uri="{BB962C8B-B14F-4D97-AF65-F5344CB8AC3E}">
        <p14:creationId xmlns:p14="http://schemas.microsoft.com/office/powerpoint/2010/main" val="420856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eaLnBrk="1" hangingPunct="1"/>
            <a:r>
              <a:rPr lang="sl-SI" b="1" dirty="0" smtClean="0"/>
              <a:t>Konceptualni model</a:t>
            </a:r>
            <a:r>
              <a:rPr lang="sl-SI" dirty="0" smtClean="0"/>
              <a:t>, s pomočjo katerega poskušamo razumeti čim več o podjetniških procesih, temelji na predpostavki, da se ekonomski procesi odvijajo v relativno stabilnem </a:t>
            </a:r>
            <a:r>
              <a:rPr lang="sl-SI" i="1" dirty="0" smtClean="0"/>
              <a:t>družbenem, kulturnem in političnem okolju </a:t>
            </a:r>
            <a:r>
              <a:rPr lang="sl-SI" dirty="0" smtClean="0"/>
              <a:t>in da delujeta dva temelja mehanizma rasti. Prvi temeljni vir ekonomske rasti so glavna ustaljena podjetja, ki igrajo odločilno vlogo zlasti v mednarodni menjavi. Če so splošni nacionalni pogoji poslovanja urejeni in naravnani h konkurenčnosti, so ta podjetja lahko mednarodno uspešna, zmorejo ustanavljati nove obrate in podjetja ter lahko pripomorejo k rasti </a:t>
            </a:r>
            <a:r>
              <a:rPr lang="sl-SI" dirty="0" err="1" smtClean="0"/>
              <a:t>mikro</a:t>
            </a:r>
            <a:r>
              <a:rPr lang="sl-SI" dirty="0" smtClean="0"/>
              <a:t>, malih in srednje velikih podjetij. </a:t>
            </a:r>
          </a:p>
          <a:p>
            <a:pPr eaLnBrk="1" hangingPunct="1"/>
            <a:endParaRPr lang="sl-SI" dirty="0" smtClean="0"/>
          </a:p>
          <a:p>
            <a:pPr eaLnBrk="1" hangingPunct="1"/>
            <a:r>
              <a:rPr lang="sl-SI" dirty="0" smtClean="0"/>
              <a:t>Za razliko od drugih svetovnih analiz, ki se osredotočajo na dejavnike, ki vplivajo na konkurenčnost obstoječih ustaljenih podjetij, se GEM osredotoča na spodnji del slike, to je na </a:t>
            </a:r>
            <a:r>
              <a:rPr lang="sl-SI" i="1" dirty="0" smtClean="0"/>
              <a:t>zgodnje faze podjetniškega procesa </a:t>
            </a:r>
            <a:r>
              <a:rPr lang="sl-SI" dirty="0" smtClean="0"/>
              <a:t>in njegovo </a:t>
            </a:r>
            <a:r>
              <a:rPr lang="sl-SI" i="1" dirty="0" smtClean="0"/>
              <a:t>povezanost z ekonomsko rastjo</a:t>
            </a:r>
            <a:r>
              <a:rPr lang="sl-SI" dirty="0" smtClean="0"/>
              <a:t>. Gre torej za proučevanje podjetniškega procesa, ki se odvija v novih in rastočih podjetjih. V tem primeru pod vplivom družbenega, kulturnega in političnega konteksta deluje drugi splet, tako imenovani </a:t>
            </a:r>
            <a:r>
              <a:rPr lang="sl-SI" i="1" dirty="0" smtClean="0"/>
              <a:t>okvir podjetniških pogojev</a:t>
            </a:r>
            <a:r>
              <a:rPr lang="sl-SI" dirty="0" smtClean="0"/>
              <a:t>, ki so sicer povezani z </a:t>
            </a:r>
            <a:r>
              <a:rPr lang="sl-SI" i="1" dirty="0" smtClean="0"/>
              <a:t>okvirom splošnih nacionalnih pogojev</a:t>
            </a:r>
            <a:r>
              <a:rPr lang="sl-SI" dirty="0" smtClean="0"/>
              <a:t>, vendar pa se od njih tudi razlikujejo. Na odvijanje podjetniškega procesa bistveno vplivajo </a:t>
            </a:r>
            <a:r>
              <a:rPr lang="sl-SI" i="1" dirty="0" smtClean="0"/>
              <a:t>podjetniške priložnosti, ter zmogljivost ljudi, da se lotevajo novih podjemov</a:t>
            </a:r>
            <a:r>
              <a:rPr lang="sl-SI" dirty="0" smtClean="0"/>
              <a:t>. Vse to vpliva na brbotanje in vrenje v gospodarstvu, kjer se rojevajo novi podjemi in podjetja, kar prispeva k ekonomski rasti. </a:t>
            </a:r>
          </a:p>
          <a:p>
            <a:pPr defTabSz="844083">
              <a:defRPr/>
            </a:pPr>
            <a:endParaRPr lang="sl-SI" dirty="0" smtClean="0"/>
          </a:p>
          <a:p>
            <a:pPr algn="just" defTabSz="844083">
              <a:defRPr/>
            </a:pPr>
            <a:r>
              <a:rPr lang="sl-SI" dirty="0" smtClean="0"/>
              <a:t>Podatkovna podlaga raziskave GEM se oblikuje letno, sestavljata pa jo dva temeljna vira primarnih podatkov, ki ju dopolnjujejo tudi nekateri drugi</a:t>
            </a:r>
            <a:r>
              <a:rPr lang="sl-SI" baseline="0" dirty="0" smtClean="0"/>
              <a:t> </a:t>
            </a:r>
            <a:r>
              <a:rPr lang="sl-SI" dirty="0" smtClean="0"/>
              <a:t>sekundarni podatki. </a:t>
            </a:r>
          </a:p>
          <a:p>
            <a:pPr defTabSz="844083">
              <a:defRPr/>
            </a:pPr>
            <a:endParaRPr lang="sl-SI" dirty="0" smtClean="0"/>
          </a:p>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5</a:t>
            </a:fld>
            <a:endParaRPr lang="sl-SI">
              <a:solidFill>
                <a:prstClr val="black"/>
              </a:solidFill>
            </a:endParaRPr>
          </a:p>
        </p:txBody>
      </p:sp>
    </p:spTree>
    <p:extLst>
      <p:ext uri="{BB962C8B-B14F-4D97-AF65-F5344CB8AC3E}">
        <p14:creationId xmlns:p14="http://schemas.microsoft.com/office/powerpoint/2010/main" val="207294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100" dirty="0" err="1"/>
              <a:t>Global</a:t>
            </a:r>
            <a:r>
              <a:rPr lang="sl-SI" sz="1100" dirty="0"/>
              <a:t> </a:t>
            </a:r>
            <a:r>
              <a:rPr lang="sl-SI" sz="1100" dirty="0" err="1"/>
              <a:t>Entrepreneurship</a:t>
            </a:r>
            <a:r>
              <a:rPr lang="sl-SI" sz="1100" dirty="0"/>
              <a:t> Monitor je dolgoročni raziskovalni program, ki sta ga leta 1997 začela London Business </a:t>
            </a:r>
            <a:r>
              <a:rPr lang="sl-SI" sz="1100" dirty="0" err="1"/>
              <a:t>School</a:t>
            </a:r>
            <a:r>
              <a:rPr lang="sl-SI" sz="1100" dirty="0"/>
              <a:t> in </a:t>
            </a:r>
            <a:r>
              <a:rPr lang="sl-SI" sz="1100" dirty="0" err="1"/>
              <a:t>Babson</a:t>
            </a:r>
            <a:r>
              <a:rPr lang="sl-SI" sz="1100" dirty="0"/>
              <a:t> </a:t>
            </a:r>
            <a:r>
              <a:rPr lang="sl-SI" sz="1100" dirty="0" err="1"/>
              <a:t>College</a:t>
            </a:r>
            <a:r>
              <a:rPr lang="sl-SI" sz="1100" dirty="0"/>
              <a:t> (Boston, ZDA). Od začetnih 10 držav leta 1999 je raziskovalni konzorcij narasel že na 85 sodelujočih držav in predstavlja edinstveni svetovni projekt brez primere v podjetniškem raziskovanju. </a:t>
            </a:r>
          </a:p>
          <a:p>
            <a:endParaRPr lang="sl-SI" sz="1100" dirty="0"/>
          </a:p>
          <a:p>
            <a:r>
              <a:rPr lang="sl-SI" sz="1100" dirty="0"/>
              <a:t>Temeljno poslanstvo GEM-a je ustvariti zanesljive mednarodne podatke o podjetniški aktivnosti in z njimi seznaniti čim širšo javnost. Podatkovna podlaga raziskave GEM se oblikuje letno, sestavljata pa jo dva temeljna vira primarnih podatkov, ki ju dopolnjujejo tudi nekateri drugi sekundarni podatki. Sistem </a:t>
            </a:r>
            <a:r>
              <a:rPr lang="sl-SI" sz="1100" dirty="0" err="1"/>
              <a:t>harmoniziranega</a:t>
            </a:r>
            <a:r>
              <a:rPr lang="sl-SI" sz="1100" dirty="0"/>
              <a:t> zbiranja podatkov za vse države, ki sodelujejo pri GEM-u, tako temelji na štirih virih:</a:t>
            </a:r>
          </a:p>
          <a:p>
            <a:endParaRPr lang="sl-SI" sz="1100" dirty="0"/>
          </a:p>
          <a:p>
            <a:pPr lvl="0">
              <a:buFont typeface="Arial" pitchFamily="34" charset="0"/>
              <a:buChar char="•"/>
            </a:pPr>
            <a:r>
              <a:rPr lang="sl-SI" sz="1100" dirty="0"/>
              <a:t>  anketiranje odraslega prebivalstva,</a:t>
            </a:r>
          </a:p>
          <a:p>
            <a:pPr lvl="0">
              <a:buFont typeface="Arial" pitchFamily="34" charset="0"/>
              <a:buChar char="•"/>
            </a:pPr>
            <a:r>
              <a:rPr lang="sl-SI" sz="1100" dirty="0"/>
              <a:t>  osebni intervjuji z nacionalnim izvedenci,</a:t>
            </a:r>
          </a:p>
          <a:p>
            <a:pPr lvl="0">
              <a:buFont typeface="Arial" pitchFamily="34" charset="0"/>
              <a:buChar char="•"/>
            </a:pPr>
            <a:r>
              <a:rPr lang="sl-SI" sz="1100" dirty="0"/>
              <a:t>  standardizirani anketni vprašalniki za nacionalne izvedence,</a:t>
            </a:r>
          </a:p>
          <a:p>
            <a:pPr lvl="0">
              <a:buFont typeface="Arial" pitchFamily="34" charset="0"/>
              <a:buChar char="•"/>
            </a:pPr>
            <a:r>
              <a:rPr lang="sl-SI" sz="1100" dirty="0"/>
              <a:t>  sekundarni viri – mednarodne standardizirane baze podatkov.</a:t>
            </a:r>
          </a:p>
          <a:p>
            <a:r>
              <a:rPr lang="sl-SI" sz="1100" dirty="0"/>
              <a:t> </a:t>
            </a:r>
          </a:p>
          <a:p>
            <a:pPr algn="just" defTabSz="844083">
              <a:defRPr/>
            </a:pPr>
            <a:r>
              <a:rPr lang="sl-SI" dirty="0" smtClean="0"/>
              <a:t>Za potrebe raziskave uporabljamo </a:t>
            </a:r>
            <a:r>
              <a:rPr lang="sl-SI" b="1" dirty="0" smtClean="0"/>
              <a:t>široko</a:t>
            </a:r>
            <a:r>
              <a:rPr lang="sl-SI" dirty="0" smtClean="0"/>
              <a:t> </a:t>
            </a:r>
            <a:r>
              <a:rPr lang="sl-SI" b="1" dirty="0" smtClean="0"/>
              <a:t>definicijo podjetništva</a:t>
            </a:r>
            <a:r>
              <a:rPr lang="sl-SI" dirty="0" smtClean="0"/>
              <a:t>, ki pomeni </a:t>
            </a:r>
            <a:r>
              <a:rPr lang="sl-SI" i="1" dirty="0" smtClean="0"/>
              <a:t>kakršenkoli poskus posameznika, skupine posameznikov ali obstoječega podjetja, da bi ustvarili novo podjetje ali poslovno dejavnost, bodisi da gre za samozaposlitev, novo podjetje ali razširitev že obstoječega podjetja. </a:t>
            </a:r>
            <a:endParaRPr lang="sl-SI" b="1" dirty="0" smtClean="0"/>
          </a:p>
          <a:p>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6</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gn="just" defTabSz="844083">
              <a:defRPr/>
            </a:pPr>
            <a:r>
              <a:rPr lang="sl-SI" sz="1100" dirty="0"/>
              <a:t>Gospodarski razvoj je, ne glede na to kako ga merimo in presojamo, pomembno odvisen od podjetništva. Podjetništvo išče, ustvarja in izkorišča poslovne priložnosti in jih spreminja v izdelke, storitve, inovacije, nova delovna mesta ter prispeva k zadovoljevanju potreb. Čeprav danes še ne poznamo vseh soodvisnosti med podjetništvom in gospodarskim razvojem, vemo, da le-te obstajajo in da lahko z različnimi ukrepi vplivamo na podjetniški, in s tem gospodarski razvoj. Kakršnokoli zavestno vplivanje na podjetniško stvarnost seveda zahteva poznavanje te stvarnosti in zakonitosti, ki jo obvladujejo. Od tod izhaja tudi potreba po temeljitem in poglobljenem proučevanju podjetništva, ne samo na nacionalni ravni, ampak zlasti v primerjavi z ostalim svetom. </a:t>
            </a:r>
          </a:p>
          <a:p>
            <a:endParaRPr lang="sl-SI" sz="1100" dirty="0"/>
          </a:p>
          <a:p>
            <a:r>
              <a:rPr lang="sl-SI" sz="1100" dirty="0"/>
              <a:t>GEM je konzorcij nacionalnih timov, ki so povezani v krovno organizacijo </a:t>
            </a:r>
            <a:r>
              <a:rPr lang="sl-SI" sz="1100" dirty="0" err="1"/>
              <a:t>Global</a:t>
            </a:r>
            <a:r>
              <a:rPr lang="sl-SI" sz="1100" dirty="0"/>
              <a:t> </a:t>
            </a:r>
            <a:r>
              <a:rPr lang="sl-SI" sz="1100" dirty="0" err="1"/>
              <a:t>Entrepreneurship</a:t>
            </a:r>
            <a:r>
              <a:rPr lang="sl-SI" sz="1100" dirty="0"/>
              <a:t> </a:t>
            </a:r>
            <a:r>
              <a:rPr lang="sl-SI" sz="1100" dirty="0" err="1"/>
              <a:t>Research</a:t>
            </a:r>
            <a:r>
              <a:rPr lang="sl-SI" sz="1100" dirty="0"/>
              <a:t> </a:t>
            </a:r>
            <a:r>
              <a:rPr lang="sl-SI" sz="1100" dirty="0" err="1"/>
              <a:t>Association</a:t>
            </a:r>
            <a:r>
              <a:rPr lang="sl-SI" sz="1100" dirty="0"/>
              <a:t> (GERA), v okviru katere se izvaja projekt GEM. Konzorcij GEM je edinstvena mreža številnih podjetniških raziskovalcev, ki gradijo podatkovno bazo, da bi z njeno pomočjo pridobili trdnejša spoznanja o podjetniških pojavih. </a:t>
            </a:r>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7</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gn="just" defTabSz="844083">
              <a:defRPr/>
            </a:pPr>
            <a:r>
              <a:rPr lang="sl-SI" sz="1100" dirty="0"/>
              <a:t>SPO je bil zasnovan po zgledu </a:t>
            </a:r>
            <a:r>
              <a:rPr lang="sl-SI" sz="1100" dirty="0" err="1"/>
              <a:t>European</a:t>
            </a:r>
            <a:r>
              <a:rPr lang="sl-SI" sz="1100" dirty="0"/>
              <a:t> </a:t>
            </a:r>
            <a:r>
              <a:rPr lang="sl-SI" sz="1100" dirty="0" err="1"/>
              <a:t>Observatory</a:t>
            </a:r>
            <a:r>
              <a:rPr lang="sl-SI" sz="1100" dirty="0"/>
              <a:t> </a:t>
            </a:r>
            <a:r>
              <a:rPr lang="sl-SI" sz="1100" dirty="0" err="1"/>
              <a:t>for</a:t>
            </a:r>
            <a:r>
              <a:rPr lang="sl-SI" sz="1100" dirty="0"/>
              <a:t> </a:t>
            </a:r>
            <a:r>
              <a:rPr lang="sl-SI" sz="1100" dirty="0" err="1"/>
              <a:t>SMEs</a:t>
            </a:r>
            <a:r>
              <a:rPr lang="sl-SI" sz="1100" dirty="0"/>
              <a:t> (1992). Skoraj vsa pretekla leta je bila izvajana v okviru </a:t>
            </a:r>
            <a:r>
              <a:rPr lang="sl-SI" sz="1100" dirty="0" err="1"/>
              <a:t>European</a:t>
            </a:r>
            <a:r>
              <a:rPr lang="sl-SI" sz="1100" dirty="0"/>
              <a:t> </a:t>
            </a:r>
            <a:r>
              <a:rPr lang="sl-SI" sz="1100" dirty="0" err="1"/>
              <a:t>Network</a:t>
            </a:r>
            <a:r>
              <a:rPr lang="sl-SI" sz="1100" dirty="0"/>
              <a:t> </a:t>
            </a:r>
            <a:r>
              <a:rPr lang="sl-SI" sz="1100" dirty="0" err="1"/>
              <a:t>for</a:t>
            </a:r>
            <a:r>
              <a:rPr lang="sl-SI" sz="1100" dirty="0"/>
              <a:t> SME </a:t>
            </a:r>
            <a:r>
              <a:rPr lang="sl-SI" sz="1100" dirty="0" err="1"/>
              <a:t>Research</a:t>
            </a:r>
            <a:r>
              <a:rPr lang="sl-SI" sz="1100" dirty="0"/>
              <a:t>, ki jo tvorimo neodvisni raziskovalni inštituti s področja podjetništva v članicah EU. Mreža se je oblikovala leta 1990 zaradi izjemnega pomena malih in srednje velikih podjetij in nujnosti bolj temeljitega vpogleda v njihovo vlogo, značilnosti in delovanje. Namen evropskega observatorija za mala in srednje velika podjetja je spremljanje njihove uspešnosti ter predlaganja ukrepov za oblikovalce ekonomske politike, raziskovalce, ekonomiste in MSP. </a:t>
            </a:r>
          </a:p>
          <a:p>
            <a:pPr algn="just" defTabSz="844083">
              <a:defRPr/>
            </a:pPr>
            <a:endParaRPr lang="sl-SI" sz="1100" dirty="0"/>
          </a:p>
          <a:p>
            <a:pPr algn="just" defTabSz="844083">
              <a:defRPr/>
            </a:pPr>
            <a:r>
              <a:rPr lang="sl-SI" sz="1100" dirty="0"/>
              <a:t>Od leta 2000 po njegovem vzoru raziskujemo in izdajamo Slovenski podjetniški observatorij, ki podrobno analizira stanje podjetništva v Sloveniji in primerjalno z Evropsko unijo. V njem smo za vsako leto pripravili podrobno analizo slovenske podjetniške demografije ter nabor posebej izbranih poglobljenih tem iz podjetniške stvarnosti.</a:t>
            </a:r>
          </a:p>
          <a:p>
            <a:pPr algn="just"/>
            <a:endParaRPr lang="sl-SI" sz="1100" dirty="0"/>
          </a:p>
          <a:p>
            <a:pPr algn="just"/>
            <a:r>
              <a:rPr lang="sl-SI" sz="1100" dirty="0"/>
              <a:t>Od leta 2008 naprej uspešnost evropskih malih in srednje velikih podjetij spremlja poročilo </a:t>
            </a:r>
            <a:r>
              <a:rPr lang="sl-SI" sz="1100" i="1" dirty="0"/>
              <a:t>SME </a:t>
            </a:r>
            <a:r>
              <a:rPr lang="sl-SI" sz="1100" i="1" dirty="0" err="1"/>
              <a:t>Performance</a:t>
            </a:r>
            <a:r>
              <a:rPr lang="sl-SI" sz="1100" i="1" dirty="0"/>
              <a:t> </a:t>
            </a:r>
            <a:r>
              <a:rPr lang="sl-SI" sz="1100" i="1" dirty="0" err="1"/>
              <a:t>Review</a:t>
            </a:r>
            <a:r>
              <a:rPr lang="sl-SI" sz="1100" dirty="0"/>
              <a:t>, ki je nadomestilo </a:t>
            </a:r>
            <a:r>
              <a:rPr lang="sl-SI" sz="1100" i="1" dirty="0" err="1"/>
              <a:t>Observatory</a:t>
            </a:r>
            <a:r>
              <a:rPr lang="sl-SI" sz="1100" i="1" dirty="0"/>
              <a:t> of </a:t>
            </a:r>
            <a:r>
              <a:rPr lang="sl-SI" sz="1100" i="1" dirty="0" err="1"/>
              <a:t>European</a:t>
            </a:r>
            <a:r>
              <a:rPr lang="sl-SI" sz="1100" i="1" dirty="0"/>
              <a:t> </a:t>
            </a:r>
            <a:r>
              <a:rPr lang="sl-SI" sz="1100" i="1" dirty="0" err="1"/>
              <a:t>SMEs</a:t>
            </a:r>
            <a:r>
              <a:rPr lang="sl-SI" sz="1100" dirty="0"/>
              <a:t>. Temu se je prilagodilo tudi naše raziskovanje, saj lahko le na ta način zagotovimo potrebne </a:t>
            </a:r>
            <a:r>
              <a:rPr lang="sl-SI" sz="1100" dirty="0" err="1"/>
              <a:t>harmonizirane</a:t>
            </a:r>
            <a:r>
              <a:rPr lang="sl-SI" sz="1100" dirty="0"/>
              <a:t> primerjalne analize in pripravljamo usklajena priporočila za oblikovalce ekonomske politike in akterje pospeševanja podjetništva v Sloveniji.</a:t>
            </a:r>
          </a:p>
          <a:p>
            <a:pPr algn="just"/>
            <a:endParaRPr lang="sl-SI" sz="1100" dirty="0"/>
          </a:p>
          <a:p>
            <a:pPr algn="just"/>
            <a:r>
              <a:rPr lang="sl-SI" sz="1100" dirty="0"/>
              <a:t>Ker je poročilo </a:t>
            </a:r>
            <a:r>
              <a:rPr lang="sl-SI" sz="1100" i="1" dirty="0"/>
              <a:t>SME </a:t>
            </a:r>
            <a:r>
              <a:rPr lang="sl-SI" sz="1100" i="1" dirty="0" err="1"/>
              <a:t>Performance</a:t>
            </a:r>
            <a:r>
              <a:rPr lang="sl-SI" sz="1100" i="1" dirty="0"/>
              <a:t> </a:t>
            </a:r>
            <a:r>
              <a:rPr lang="sl-SI" sz="1100" i="1" dirty="0" err="1"/>
              <a:t>Review</a:t>
            </a:r>
            <a:r>
              <a:rPr lang="sl-SI" sz="1100" dirty="0"/>
              <a:t> zgrajeno na osnovi </a:t>
            </a:r>
            <a:r>
              <a:rPr lang="sl-SI" sz="1100" i="1" dirty="0"/>
              <a:t>Akta za mala podjetja</a:t>
            </a:r>
            <a:r>
              <a:rPr lang="sl-SI" sz="1100" dirty="0"/>
              <a:t> in spremlja uspešnost njegovega uresničevanja, smo leta 2009 ustrezno prenovili tudi Slovenski podjetniški observatorij, tako da še naprej omogoča primerljivost slovenskega podjetništva z evropskim. </a:t>
            </a:r>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8</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100" dirty="0"/>
              <a:t>Akt za mala podjetja želi graditi na dosežkih politike Komisije in držav članic ter ustvarjati nov okvir politike, ki bi združevala obstoječe instrumente politike na področju podjetništva, temeljila zlasti na Evropski listini za mala podjetja in uvajala sodobno politiko do MSP. Opredeljenih je 10 načel za usmerjanje in izvajanje politik na ravni EU in držav članic. Ta načela so bistvena za ustvarjanje dodane vrednosti na ravni EU, vzpostavitev enotnih pogojev delovanja za MSP ter izboljšanje pravnega in upravnega okolja v vsej EU </a:t>
            </a:r>
            <a:endParaRPr lang="sl-SI" dirty="0"/>
          </a:p>
        </p:txBody>
      </p:sp>
      <p:sp>
        <p:nvSpPr>
          <p:cNvPr id="4" name="Ograda številke diapozitiva 3"/>
          <p:cNvSpPr>
            <a:spLocks noGrp="1"/>
          </p:cNvSpPr>
          <p:nvPr>
            <p:ph type="sldNum" sz="quarter" idx="10"/>
          </p:nvPr>
        </p:nvSpPr>
        <p:spPr/>
        <p:txBody>
          <a:bodyPr/>
          <a:lstStyle/>
          <a:p>
            <a:fld id="{695F5F68-8906-4BD4-B8B3-B5E2C0C2BC19}" type="slidenum">
              <a:rPr lang="sl-SI" smtClean="0">
                <a:solidFill>
                  <a:prstClr val="black"/>
                </a:solidFill>
              </a:rPr>
              <a:pPr/>
              <a:t>9</a:t>
            </a:fld>
            <a:endParaRPr lang="sl-SI">
              <a:solidFill>
                <a:prstClr val="black"/>
              </a:solidFill>
            </a:endParaRPr>
          </a:p>
        </p:txBody>
      </p:sp>
    </p:spTree>
    <p:extLst>
      <p:ext uri="{BB962C8B-B14F-4D97-AF65-F5344CB8AC3E}">
        <p14:creationId xmlns:p14="http://schemas.microsoft.com/office/powerpoint/2010/main" val="204417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3992F5A6-83E3-4F06-B7D3-C54223430F85}" type="datetime1">
              <a:rPr lang="sl-SI" smtClean="0">
                <a:solidFill>
                  <a:srgbClr val="7F7F7F">
                    <a:tint val="75000"/>
                  </a:srgbClr>
                </a:solidFill>
              </a:rPr>
              <a:pPr/>
              <a:t>17.5.2013</a:t>
            </a:fld>
            <a:endParaRPr lang="sl-SI">
              <a:solidFill>
                <a:srgbClr val="7F7F7F">
                  <a:tint val="75000"/>
                </a:srgbClr>
              </a:solidFill>
            </a:endParaRPr>
          </a:p>
        </p:txBody>
      </p:sp>
      <p:sp>
        <p:nvSpPr>
          <p:cNvPr id="5" name="Ograda noge 4"/>
          <p:cNvSpPr>
            <a:spLocks noGrp="1"/>
          </p:cNvSpPr>
          <p:nvPr>
            <p:ph type="ftr" sz="quarter" idx="11"/>
          </p:nvPr>
        </p:nvSpPr>
        <p:spPr/>
        <p:txBody>
          <a:bodyPr/>
          <a:lstStyle/>
          <a:p>
            <a:endParaRPr lang="sl-SI">
              <a:solidFill>
                <a:srgbClr val="7F7F7F">
                  <a:tint val="75000"/>
                </a:srgbClr>
              </a:solidFill>
            </a:endParaRPr>
          </a:p>
        </p:txBody>
      </p:sp>
      <p:sp>
        <p:nvSpPr>
          <p:cNvPr id="6" name="Ograda številke diapozitiva 5"/>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46035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AC23082-6D41-421E-A695-E2EDC50B8E83}" type="datetime1">
              <a:rPr lang="sl-SI" smtClean="0">
                <a:solidFill>
                  <a:srgbClr val="7F7F7F">
                    <a:tint val="75000"/>
                  </a:srgbClr>
                </a:solidFill>
              </a:rPr>
              <a:pPr/>
              <a:t>17.5.2013</a:t>
            </a:fld>
            <a:endParaRPr lang="sl-SI">
              <a:solidFill>
                <a:srgbClr val="7F7F7F">
                  <a:tint val="75000"/>
                </a:srgbClr>
              </a:solidFill>
            </a:endParaRPr>
          </a:p>
        </p:txBody>
      </p:sp>
      <p:sp>
        <p:nvSpPr>
          <p:cNvPr id="5" name="Ograda noge 4"/>
          <p:cNvSpPr>
            <a:spLocks noGrp="1"/>
          </p:cNvSpPr>
          <p:nvPr>
            <p:ph type="ftr" sz="quarter" idx="11"/>
          </p:nvPr>
        </p:nvSpPr>
        <p:spPr/>
        <p:txBody>
          <a:bodyPr/>
          <a:lstStyle/>
          <a:p>
            <a:endParaRPr lang="sl-SI">
              <a:solidFill>
                <a:srgbClr val="7F7F7F">
                  <a:tint val="75000"/>
                </a:srgbClr>
              </a:solidFill>
            </a:endParaRPr>
          </a:p>
        </p:txBody>
      </p:sp>
      <p:sp>
        <p:nvSpPr>
          <p:cNvPr id="6" name="Ograda številke diapozitiva 5"/>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86741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571EB65-9EC9-48DC-87AA-58E3BEA305A7}" type="datetime1">
              <a:rPr lang="sl-SI" smtClean="0">
                <a:solidFill>
                  <a:srgbClr val="7F7F7F">
                    <a:tint val="75000"/>
                  </a:srgbClr>
                </a:solidFill>
              </a:rPr>
              <a:pPr/>
              <a:t>17.5.2013</a:t>
            </a:fld>
            <a:endParaRPr lang="sl-SI">
              <a:solidFill>
                <a:srgbClr val="7F7F7F">
                  <a:tint val="75000"/>
                </a:srgbClr>
              </a:solidFill>
            </a:endParaRPr>
          </a:p>
        </p:txBody>
      </p:sp>
      <p:sp>
        <p:nvSpPr>
          <p:cNvPr id="5" name="Ograda noge 4"/>
          <p:cNvSpPr>
            <a:spLocks noGrp="1"/>
          </p:cNvSpPr>
          <p:nvPr>
            <p:ph type="ftr" sz="quarter" idx="11"/>
          </p:nvPr>
        </p:nvSpPr>
        <p:spPr/>
        <p:txBody>
          <a:bodyPr/>
          <a:lstStyle/>
          <a:p>
            <a:endParaRPr lang="sl-SI">
              <a:solidFill>
                <a:srgbClr val="7F7F7F">
                  <a:tint val="75000"/>
                </a:srgbClr>
              </a:solidFill>
            </a:endParaRPr>
          </a:p>
        </p:txBody>
      </p:sp>
      <p:sp>
        <p:nvSpPr>
          <p:cNvPr id="6" name="Ograda številke diapozitiva 5"/>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38215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grada datuma 3"/>
          <p:cNvSpPr>
            <a:spLocks noGrp="1"/>
          </p:cNvSpPr>
          <p:nvPr>
            <p:ph type="dt" sz="half" idx="10"/>
          </p:nvPr>
        </p:nvSpPr>
        <p:spPr/>
        <p:txBody>
          <a:bodyPr/>
          <a:lstStyle/>
          <a:p>
            <a:fld id="{90F03C15-0E94-4D0C-AE6D-388FFE5B4150}" type="datetime1">
              <a:rPr lang="sl-SI" smtClean="0">
                <a:solidFill>
                  <a:srgbClr val="7F7F7F">
                    <a:tint val="75000"/>
                  </a:srgbClr>
                </a:solidFill>
              </a:rPr>
              <a:pPr/>
              <a:t>17.5.2013</a:t>
            </a:fld>
            <a:endParaRPr lang="sl-SI">
              <a:solidFill>
                <a:srgbClr val="7F7F7F">
                  <a:tint val="75000"/>
                </a:srgbClr>
              </a:solidFill>
            </a:endParaRPr>
          </a:p>
        </p:txBody>
      </p:sp>
      <p:sp>
        <p:nvSpPr>
          <p:cNvPr id="5" name="Ograda noge 4"/>
          <p:cNvSpPr>
            <a:spLocks noGrp="1"/>
          </p:cNvSpPr>
          <p:nvPr>
            <p:ph type="ftr" sz="quarter" idx="11"/>
          </p:nvPr>
        </p:nvSpPr>
        <p:spPr/>
        <p:txBody>
          <a:bodyPr/>
          <a:lstStyle/>
          <a:p>
            <a:endParaRPr lang="sl-SI">
              <a:solidFill>
                <a:srgbClr val="7F7F7F">
                  <a:tint val="75000"/>
                </a:srgbClr>
              </a:solidFill>
            </a:endParaRPr>
          </a:p>
        </p:txBody>
      </p:sp>
      <p:sp>
        <p:nvSpPr>
          <p:cNvPr id="6" name="Ograda številke diapozitiva 5"/>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cxnSp>
        <p:nvCxnSpPr>
          <p:cNvPr id="8" name="Raven povezovalnik 7"/>
          <p:cNvCxnSpPr/>
          <p:nvPr userDrawn="1"/>
        </p:nvCxnSpPr>
        <p:spPr>
          <a:xfrm>
            <a:off x="0" y="764704"/>
            <a:ext cx="9144000" cy="0"/>
          </a:xfrm>
          <a:prstGeom prst="line">
            <a:avLst/>
          </a:prstGeom>
          <a:ln w="19050">
            <a:solidFill>
              <a:schemeClr val="bg1">
                <a:lumMod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Zaobljeni pravokotnik 6"/>
          <p:cNvSpPr/>
          <p:nvPr userDrawn="1"/>
        </p:nvSpPr>
        <p:spPr>
          <a:xfrm>
            <a:off x="8676456" y="1268760"/>
            <a:ext cx="467544" cy="5688632"/>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l-SI" b="1" spc="140" dirty="0" smtClean="0">
                <a:solidFill>
                  <a:srgbClr val="C15350">
                    <a:lumMod val="75000"/>
                  </a:srgbClr>
                </a:solidFill>
              </a:rPr>
              <a:t>        Znanstveno-raziskovalno delo</a:t>
            </a:r>
            <a:endParaRPr lang="sl-SI" b="1" spc="140" dirty="0">
              <a:solidFill>
                <a:srgbClr val="C15350">
                  <a:lumMod val="75000"/>
                </a:srgbClr>
              </a:solidFill>
            </a:endParaRPr>
          </a:p>
        </p:txBody>
      </p:sp>
    </p:spTree>
    <p:extLst>
      <p:ext uri="{BB962C8B-B14F-4D97-AF65-F5344CB8AC3E}">
        <p14:creationId xmlns:p14="http://schemas.microsoft.com/office/powerpoint/2010/main" val="854604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3A3705C2-72D8-4A70-B03A-048E8B1D3C6D}" type="datetime1">
              <a:rPr lang="sl-SI" smtClean="0">
                <a:solidFill>
                  <a:srgbClr val="7F7F7F">
                    <a:tint val="75000"/>
                  </a:srgbClr>
                </a:solidFill>
              </a:rPr>
              <a:pPr/>
              <a:t>17.5.2013</a:t>
            </a:fld>
            <a:endParaRPr lang="sl-SI">
              <a:solidFill>
                <a:srgbClr val="7F7F7F">
                  <a:tint val="75000"/>
                </a:srgbClr>
              </a:solidFill>
            </a:endParaRPr>
          </a:p>
        </p:txBody>
      </p:sp>
      <p:sp>
        <p:nvSpPr>
          <p:cNvPr id="5" name="Ograda noge 4"/>
          <p:cNvSpPr>
            <a:spLocks noGrp="1"/>
          </p:cNvSpPr>
          <p:nvPr>
            <p:ph type="ftr" sz="quarter" idx="11"/>
          </p:nvPr>
        </p:nvSpPr>
        <p:spPr/>
        <p:txBody>
          <a:bodyPr/>
          <a:lstStyle/>
          <a:p>
            <a:endParaRPr lang="sl-SI">
              <a:solidFill>
                <a:srgbClr val="7F7F7F">
                  <a:tint val="75000"/>
                </a:srgbClr>
              </a:solidFill>
            </a:endParaRPr>
          </a:p>
        </p:txBody>
      </p:sp>
      <p:sp>
        <p:nvSpPr>
          <p:cNvPr id="6" name="Ograda številke diapozitiva 5"/>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386258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71C5AEC1-E687-4426-9385-1D110C0D27F9}" type="datetime1">
              <a:rPr lang="sl-SI" smtClean="0">
                <a:solidFill>
                  <a:srgbClr val="7F7F7F">
                    <a:tint val="75000"/>
                  </a:srgbClr>
                </a:solidFill>
              </a:rPr>
              <a:pPr/>
              <a:t>17.5.2013</a:t>
            </a:fld>
            <a:endParaRPr lang="sl-SI">
              <a:solidFill>
                <a:srgbClr val="7F7F7F">
                  <a:tint val="75000"/>
                </a:srgbClr>
              </a:solidFill>
            </a:endParaRPr>
          </a:p>
        </p:txBody>
      </p:sp>
      <p:sp>
        <p:nvSpPr>
          <p:cNvPr id="6" name="Ograda noge 5"/>
          <p:cNvSpPr>
            <a:spLocks noGrp="1"/>
          </p:cNvSpPr>
          <p:nvPr>
            <p:ph type="ftr" sz="quarter" idx="11"/>
          </p:nvPr>
        </p:nvSpPr>
        <p:spPr/>
        <p:txBody>
          <a:bodyPr/>
          <a:lstStyle/>
          <a:p>
            <a:endParaRPr lang="sl-SI">
              <a:solidFill>
                <a:srgbClr val="7F7F7F">
                  <a:tint val="75000"/>
                </a:srgbClr>
              </a:solidFill>
            </a:endParaRPr>
          </a:p>
        </p:txBody>
      </p:sp>
      <p:sp>
        <p:nvSpPr>
          <p:cNvPr id="7" name="Ograda številke diapozitiva 6"/>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115735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8FC0001B-6AB4-4883-9353-679B1203194D}" type="datetime1">
              <a:rPr lang="sl-SI" smtClean="0">
                <a:solidFill>
                  <a:srgbClr val="7F7F7F">
                    <a:tint val="75000"/>
                  </a:srgbClr>
                </a:solidFill>
              </a:rPr>
              <a:pPr/>
              <a:t>17.5.2013</a:t>
            </a:fld>
            <a:endParaRPr lang="sl-SI">
              <a:solidFill>
                <a:srgbClr val="7F7F7F">
                  <a:tint val="75000"/>
                </a:srgbClr>
              </a:solidFill>
            </a:endParaRPr>
          </a:p>
        </p:txBody>
      </p:sp>
      <p:sp>
        <p:nvSpPr>
          <p:cNvPr id="8" name="Ograda noge 7"/>
          <p:cNvSpPr>
            <a:spLocks noGrp="1"/>
          </p:cNvSpPr>
          <p:nvPr>
            <p:ph type="ftr" sz="quarter" idx="11"/>
          </p:nvPr>
        </p:nvSpPr>
        <p:spPr/>
        <p:txBody>
          <a:bodyPr/>
          <a:lstStyle/>
          <a:p>
            <a:endParaRPr lang="sl-SI">
              <a:solidFill>
                <a:srgbClr val="7F7F7F">
                  <a:tint val="75000"/>
                </a:srgbClr>
              </a:solidFill>
            </a:endParaRPr>
          </a:p>
        </p:txBody>
      </p:sp>
      <p:sp>
        <p:nvSpPr>
          <p:cNvPr id="9" name="Ograda številke diapozitiva 8"/>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173285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3A44C133-C9F8-4FF7-A5E8-40482D3D0C3B}" type="datetime1">
              <a:rPr lang="sl-SI" smtClean="0">
                <a:solidFill>
                  <a:srgbClr val="7F7F7F">
                    <a:tint val="75000"/>
                  </a:srgbClr>
                </a:solidFill>
              </a:rPr>
              <a:pPr/>
              <a:t>17.5.2013</a:t>
            </a:fld>
            <a:endParaRPr lang="sl-SI">
              <a:solidFill>
                <a:srgbClr val="7F7F7F">
                  <a:tint val="75000"/>
                </a:srgbClr>
              </a:solidFill>
            </a:endParaRPr>
          </a:p>
        </p:txBody>
      </p:sp>
      <p:sp>
        <p:nvSpPr>
          <p:cNvPr id="4" name="Ograda noge 3"/>
          <p:cNvSpPr>
            <a:spLocks noGrp="1"/>
          </p:cNvSpPr>
          <p:nvPr>
            <p:ph type="ftr" sz="quarter" idx="11"/>
          </p:nvPr>
        </p:nvSpPr>
        <p:spPr/>
        <p:txBody>
          <a:bodyPr/>
          <a:lstStyle/>
          <a:p>
            <a:endParaRPr lang="sl-SI">
              <a:solidFill>
                <a:srgbClr val="7F7F7F">
                  <a:tint val="75000"/>
                </a:srgbClr>
              </a:solidFill>
            </a:endParaRPr>
          </a:p>
        </p:txBody>
      </p:sp>
      <p:sp>
        <p:nvSpPr>
          <p:cNvPr id="5" name="Ograda številke diapozitiva 4"/>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302157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5C3DCB73-790E-4A2C-A2FD-D5038B7986A7}" type="datetime1">
              <a:rPr lang="sl-SI" smtClean="0">
                <a:solidFill>
                  <a:srgbClr val="7F7F7F">
                    <a:tint val="75000"/>
                  </a:srgbClr>
                </a:solidFill>
              </a:rPr>
              <a:pPr/>
              <a:t>17.5.2013</a:t>
            </a:fld>
            <a:endParaRPr lang="sl-SI">
              <a:solidFill>
                <a:srgbClr val="7F7F7F">
                  <a:tint val="75000"/>
                </a:srgbClr>
              </a:solidFill>
            </a:endParaRPr>
          </a:p>
        </p:txBody>
      </p:sp>
      <p:sp>
        <p:nvSpPr>
          <p:cNvPr id="3" name="Ograda noge 2"/>
          <p:cNvSpPr>
            <a:spLocks noGrp="1"/>
          </p:cNvSpPr>
          <p:nvPr>
            <p:ph type="ftr" sz="quarter" idx="11"/>
          </p:nvPr>
        </p:nvSpPr>
        <p:spPr/>
        <p:txBody>
          <a:bodyPr/>
          <a:lstStyle/>
          <a:p>
            <a:endParaRPr lang="sl-SI">
              <a:solidFill>
                <a:srgbClr val="7F7F7F">
                  <a:tint val="75000"/>
                </a:srgbClr>
              </a:solidFill>
            </a:endParaRPr>
          </a:p>
        </p:txBody>
      </p:sp>
      <p:sp>
        <p:nvSpPr>
          <p:cNvPr id="4" name="Ograda številke diapozitiva 3"/>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53183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5E63FB8-2736-4627-9652-BC94B7D93247}" type="datetime1">
              <a:rPr lang="sl-SI" smtClean="0">
                <a:solidFill>
                  <a:srgbClr val="7F7F7F">
                    <a:tint val="75000"/>
                  </a:srgbClr>
                </a:solidFill>
              </a:rPr>
              <a:pPr/>
              <a:t>17.5.2013</a:t>
            </a:fld>
            <a:endParaRPr lang="sl-SI">
              <a:solidFill>
                <a:srgbClr val="7F7F7F">
                  <a:tint val="75000"/>
                </a:srgbClr>
              </a:solidFill>
            </a:endParaRPr>
          </a:p>
        </p:txBody>
      </p:sp>
      <p:sp>
        <p:nvSpPr>
          <p:cNvPr id="6" name="Ograda noge 5"/>
          <p:cNvSpPr>
            <a:spLocks noGrp="1"/>
          </p:cNvSpPr>
          <p:nvPr>
            <p:ph type="ftr" sz="quarter" idx="11"/>
          </p:nvPr>
        </p:nvSpPr>
        <p:spPr/>
        <p:txBody>
          <a:bodyPr/>
          <a:lstStyle/>
          <a:p>
            <a:endParaRPr lang="sl-SI">
              <a:solidFill>
                <a:srgbClr val="7F7F7F">
                  <a:tint val="75000"/>
                </a:srgbClr>
              </a:solidFill>
            </a:endParaRPr>
          </a:p>
        </p:txBody>
      </p:sp>
      <p:sp>
        <p:nvSpPr>
          <p:cNvPr id="7" name="Ograda številke diapozitiva 6"/>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225257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2E20DB57-B0DF-4570-A99D-082C162E991E}" type="datetime1">
              <a:rPr lang="sl-SI" smtClean="0">
                <a:solidFill>
                  <a:srgbClr val="7F7F7F">
                    <a:tint val="75000"/>
                  </a:srgbClr>
                </a:solidFill>
              </a:rPr>
              <a:pPr/>
              <a:t>17.5.2013</a:t>
            </a:fld>
            <a:endParaRPr lang="sl-SI">
              <a:solidFill>
                <a:srgbClr val="7F7F7F">
                  <a:tint val="75000"/>
                </a:srgbClr>
              </a:solidFill>
            </a:endParaRPr>
          </a:p>
        </p:txBody>
      </p:sp>
      <p:sp>
        <p:nvSpPr>
          <p:cNvPr id="6" name="Ograda noge 5"/>
          <p:cNvSpPr>
            <a:spLocks noGrp="1"/>
          </p:cNvSpPr>
          <p:nvPr>
            <p:ph type="ftr" sz="quarter" idx="11"/>
          </p:nvPr>
        </p:nvSpPr>
        <p:spPr/>
        <p:txBody>
          <a:bodyPr/>
          <a:lstStyle/>
          <a:p>
            <a:endParaRPr lang="sl-SI">
              <a:solidFill>
                <a:srgbClr val="7F7F7F">
                  <a:tint val="75000"/>
                </a:srgbClr>
              </a:solidFill>
            </a:endParaRPr>
          </a:p>
        </p:txBody>
      </p:sp>
      <p:sp>
        <p:nvSpPr>
          <p:cNvPr id="7" name="Ograda številke diapozitiva 6"/>
          <p:cNvSpPr>
            <a:spLocks noGrp="1"/>
          </p:cNvSpPr>
          <p:nvPr>
            <p:ph type="sldNum" sz="quarter" idx="12"/>
          </p:nvPr>
        </p:nvSpPr>
        <p:spPr/>
        <p:txBody>
          <a:body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190721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E9504-7BD4-4A43-ABA0-D5A89864E308}" type="datetime1">
              <a:rPr lang="sl-SI" smtClean="0">
                <a:solidFill>
                  <a:srgbClr val="7F7F7F">
                    <a:tint val="75000"/>
                  </a:srgbClr>
                </a:solidFill>
              </a:rPr>
              <a:pPr/>
              <a:t>17.5.2013</a:t>
            </a:fld>
            <a:endParaRPr lang="sl-SI">
              <a:solidFill>
                <a:srgbClr val="7F7F7F">
                  <a:tint val="75000"/>
                </a:srgb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srgbClr val="7F7F7F">
                  <a:tint val="75000"/>
                </a:srgb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05AD9-D446-4E95-A8C4-E871BAD84C61}" type="slidenum">
              <a:rPr lang="sl-SI" smtClean="0">
                <a:solidFill>
                  <a:srgbClr val="7F7F7F">
                    <a:tint val="75000"/>
                  </a:srgbClr>
                </a:solidFill>
              </a:rPr>
              <a:pPr/>
              <a:t>‹#›</a:t>
            </a:fld>
            <a:endParaRPr lang="sl-SI">
              <a:solidFill>
                <a:srgbClr val="7F7F7F">
                  <a:tint val="75000"/>
                </a:srgbClr>
              </a:solidFill>
            </a:endParaRPr>
          </a:p>
        </p:txBody>
      </p:sp>
    </p:spTree>
    <p:extLst>
      <p:ext uri="{BB962C8B-B14F-4D97-AF65-F5344CB8AC3E}">
        <p14:creationId xmlns:p14="http://schemas.microsoft.com/office/powerpoint/2010/main" val="28045282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lstStyle/>
          <a:p>
            <a:endParaRPr lang="sl-SI"/>
          </a:p>
        </p:txBody>
      </p:sp>
      <p:pic>
        <p:nvPicPr>
          <p:cNvPr id="1026" name="Picture 2" descr="http://imgon.net/di-8OGD.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0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Naslov 1"/>
          <p:cNvSpPr txBox="1">
            <a:spLocks/>
          </p:cNvSpPr>
          <p:nvPr/>
        </p:nvSpPr>
        <p:spPr>
          <a:xfrm>
            <a:off x="632" y="2130425"/>
            <a:ext cx="9143726" cy="2486707"/>
          </a:xfrm>
          <a:prstGeom prst="rect">
            <a:avLst/>
          </a:prstGeom>
          <a:solidFill>
            <a:schemeClr val="bg1">
              <a:lumMod val="9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sl-SI" sz="2400" b="1" dirty="0" smtClean="0">
              <a:solidFill>
                <a:srgbClr val="C15350">
                  <a:lumMod val="75000"/>
                </a:srgbClr>
              </a:solidFill>
            </a:endParaRPr>
          </a:p>
          <a:p>
            <a:r>
              <a:rPr lang="sl-SI" sz="2800" b="1" dirty="0" smtClean="0">
                <a:solidFill>
                  <a:srgbClr val="C15350">
                    <a:lumMod val="75000"/>
                  </a:srgbClr>
                </a:solidFill>
              </a:rPr>
              <a:t>Rezultati podjetniških raziskav </a:t>
            </a:r>
          </a:p>
          <a:p>
            <a:pPr>
              <a:spcAft>
                <a:spcPts val="600"/>
              </a:spcAft>
            </a:pPr>
            <a:r>
              <a:rPr lang="sl-SI" sz="2800" b="1" dirty="0" smtClean="0">
                <a:solidFill>
                  <a:srgbClr val="C15350">
                    <a:lumMod val="75000"/>
                  </a:srgbClr>
                </a:solidFill>
              </a:rPr>
              <a:t>pozivajo k ukrepanju</a:t>
            </a:r>
          </a:p>
          <a:p>
            <a:endParaRPr lang="sl-SI" sz="2400" b="1" i="1" dirty="0" smtClean="0">
              <a:solidFill>
                <a:srgbClr val="7F7F7F">
                  <a:lumMod val="65000"/>
                  <a:lumOff val="35000"/>
                </a:srgbClr>
              </a:solidFill>
            </a:endParaRPr>
          </a:p>
          <a:p>
            <a:r>
              <a:rPr lang="sl-SI" sz="2400" b="1" dirty="0" smtClean="0">
                <a:solidFill>
                  <a:srgbClr val="7F7F7F">
                    <a:lumMod val="75000"/>
                  </a:srgbClr>
                </a:solidFill>
              </a:rPr>
              <a:t>izr. prof. dr. Karin Širec</a:t>
            </a:r>
            <a:endParaRPr lang="sl-SI" sz="2800" b="1" dirty="0">
              <a:solidFill>
                <a:srgbClr val="7F7F7F">
                  <a:lumMod val="75000"/>
                </a:srgbClr>
              </a:solidFill>
            </a:endParaRPr>
          </a:p>
        </p:txBody>
      </p:sp>
      <p:pic>
        <p:nvPicPr>
          <p:cNvPr id="1027"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32656"/>
            <a:ext cx="3771429" cy="9777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sikari\Documents\logotipi\EPF_logo novi.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542"/>
          <a:stretch/>
        </p:blipFill>
        <p:spPr bwMode="auto">
          <a:xfrm>
            <a:off x="632" y="5946607"/>
            <a:ext cx="883974" cy="898172"/>
          </a:xfrm>
          <a:prstGeom prst="rect">
            <a:avLst/>
          </a:prstGeom>
          <a:noFill/>
          <a:extLst>
            <a:ext uri="{909E8E84-426E-40DD-AFC4-6F175D3DCCD1}">
              <a14:hiddenFill xmlns:a14="http://schemas.microsoft.com/office/drawing/2010/main">
                <a:solidFill>
                  <a:srgbClr val="FFFFFF"/>
                </a:solidFill>
              </a14:hiddenFill>
            </a:ext>
          </a:extLst>
        </p:spPr>
      </p:pic>
      <p:sp>
        <p:nvSpPr>
          <p:cNvPr id="8" name="Naslov 1"/>
          <p:cNvSpPr txBox="1">
            <a:spLocks/>
          </p:cNvSpPr>
          <p:nvPr/>
        </p:nvSpPr>
        <p:spPr>
          <a:xfrm>
            <a:off x="2805947" y="5877272"/>
            <a:ext cx="3528392" cy="735013"/>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1800" b="1" dirty="0" smtClean="0">
                <a:solidFill>
                  <a:srgbClr val="C15350">
                    <a:lumMod val="75000"/>
                  </a:srgbClr>
                </a:solidFill>
              </a:rPr>
              <a:t>Podjetniški vikend EPF</a:t>
            </a:r>
          </a:p>
          <a:p>
            <a:r>
              <a:rPr lang="sl-SI" sz="1800" b="1" dirty="0" smtClean="0">
                <a:solidFill>
                  <a:srgbClr val="C15350">
                    <a:lumMod val="75000"/>
                  </a:srgbClr>
                </a:solidFill>
              </a:rPr>
              <a:t>19. - 21. april 2013</a:t>
            </a:r>
            <a:endParaRPr lang="sl-SI" sz="1800" b="1" i="1" dirty="0">
              <a:solidFill>
                <a:srgbClr val="C15350">
                  <a:lumMod val="75000"/>
                </a:srgbClr>
              </a:solidFill>
            </a:endParaRPr>
          </a:p>
        </p:txBody>
      </p:sp>
    </p:spTree>
    <p:extLst>
      <p:ext uri="{BB962C8B-B14F-4D97-AF65-F5344CB8AC3E}">
        <p14:creationId xmlns:p14="http://schemas.microsoft.com/office/powerpoint/2010/main" val="1073300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Rezultati, ki pozivajo k </a:t>
            </a:r>
            <a:r>
              <a:rPr lang="sl-SI" b="1" cap="small" dirty="0" smtClean="0">
                <a:solidFill>
                  <a:srgbClr val="C15350">
                    <a:lumMod val="50000"/>
                  </a:srgbClr>
                </a:solidFill>
              </a:rPr>
              <a:t>ukrepanju</a:t>
            </a:r>
            <a:endParaRPr lang="sl-SI" b="1" cap="small" dirty="0">
              <a:solidFill>
                <a:srgbClr val="C15350">
                  <a:lumMod val="50000"/>
                </a:srgbClr>
              </a:solidFill>
            </a:endParaRPr>
          </a:p>
        </p:txBody>
      </p:sp>
      <p:sp>
        <p:nvSpPr>
          <p:cNvPr id="61" name="PoljeZBesedilom 60"/>
          <p:cNvSpPr txBox="1"/>
          <p:nvPr/>
        </p:nvSpPr>
        <p:spPr>
          <a:xfrm>
            <a:off x="-4631" y="980728"/>
            <a:ext cx="7571303"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GEM – Podjetniški proces in vključevanje v podjetništvo		</a:t>
            </a:r>
            <a:endParaRPr lang="sl-SI" b="1" i="1" dirty="0">
              <a:solidFill>
                <a:prstClr val="white"/>
              </a:solidFill>
            </a:endParaRPr>
          </a:p>
        </p:txBody>
      </p:sp>
      <p:sp>
        <p:nvSpPr>
          <p:cNvPr id="7" name="Rectangle 3"/>
          <p:cNvSpPr>
            <a:spLocks noChangeArrowheads="1"/>
          </p:cNvSpPr>
          <p:nvPr/>
        </p:nvSpPr>
        <p:spPr bwMode="auto">
          <a:xfrm>
            <a:off x="5429256" y="2928934"/>
            <a:ext cx="1500198" cy="1928826"/>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sl-SI">
              <a:solidFill>
                <a:prstClr val="white"/>
              </a:solidFill>
            </a:endParaRPr>
          </a:p>
        </p:txBody>
      </p:sp>
      <p:sp>
        <p:nvSpPr>
          <p:cNvPr id="8" name="Rectangle 2"/>
          <p:cNvSpPr>
            <a:spLocks noChangeArrowheads="1"/>
          </p:cNvSpPr>
          <p:nvPr/>
        </p:nvSpPr>
        <p:spPr bwMode="auto">
          <a:xfrm>
            <a:off x="2000250" y="2428875"/>
            <a:ext cx="3286125" cy="2643188"/>
          </a:xfrm>
          <a:prstGeom prst="rect">
            <a:avLst/>
          </a:prstGeom>
          <a:solidFill>
            <a:schemeClr val="tx1">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sl-SI">
              <a:solidFill>
                <a:srgbClr val="7F7F7F"/>
              </a:solidFill>
            </a:endParaRPr>
          </a:p>
        </p:txBody>
      </p:sp>
      <p:sp>
        <p:nvSpPr>
          <p:cNvPr id="9" name="Rectangle 3"/>
          <p:cNvSpPr>
            <a:spLocks noChangeArrowheads="1"/>
          </p:cNvSpPr>
          <p:nvPr/>
        </p:nvSpPr>
        <p:spPr bwMode="auto">
          <a:xfrm>
            <a:off x="3643306" y="2928934"/>
            <a:ext cx="1500198" cy="19288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sl-SI">
              <a:solidFill>
                <a:srgbClr val="7F7F7F"/>
              </a:solidFill>
            </a:endParaRPr>
          </a:p>
        </p:txBody>
      </p:sp>
      <p:sp>
        <p:nvSpPr>
          <p:cNvPr id="10" name="Rectangle 4"/>
          <p:cNvSpPr>
            <a:spLocks noChangeArrowheads="1"/>
          </p:cNvSpPr>
          <p:nvPr/>
        </p:nvSpPr>
        <p:spPr bwMode="auto">
          <a:xfrm>
            <a:off x="2071670" y="2928934"/>
            <a:ext cx="1428760" cy="192882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sl-SI">
              <a:solidFill>
                <a:prstClr val="white"/>
              </a:solidFill>
            </a:endParaRPr>
          </a:p>
        </p:txBody>
      </p:sp>
      <p:sp>
        <p:nvSpPr>
          <p:cNvPr id="11" name="Text Box 5"/>
          <p:cNvSpPr txBox="1">
            <a:spLocks noChangeArrowheads="1"/>
          </p:cNvSpPr>
          <p:nvPr/>
        </p:nvSpPr>
        <p:spPr bwMode="auto">
          <a:xfrm>
            <a:off x="285750" y="2500313"/>
            <a:ext cx="142875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400" b="1" dirty="0">
                <a:solidFill>
                  <a:srgbClr val="F2F2F2">
                    <a:lumMod val="10000"/>
                  </a:srgbClr>
                </a:solidFill>
                <a:latin typeface="Calibri" pitchFamily="34" charset="0"/>
              </a:rPr>
              <a:t>Potencialni</a:t>
            </a:r>
          </a:p>
          <a:p>
            <a:pPr eaLnBrk="1" hangingPunct="1"/>
            <a:r>
              <a:rPr lang="sl-SI" sz="1400" b="1" dirty="0">
                <a:solidFill>
                  <a:srgbClr val="F2F2F2">
                    <a:lumMod val="10000"/>
                  </a:srgbClr>
                </a:solidFill>
                <a:latin typeface="Calibri" pitchFamily="34" charset="0"/>
              </a:rPr>
              <a:t>podjetniki  med odraslim prebivalstvom</a:t>
            </a:r>
          </a:p>
          <a:p>
            <a:pPr eaLnBrk="1" hangingPunct="1"/>
            <a:r>
              <a:rPr lang="sl-SI" sz="1400" b="1" dirty="0">
                <a:solidFill>
                  <a:srgbClr val="F2F2F2">
                    <a:lumMod val="10000"/>
                  </a:srgbClr>
                </a:solidFill>
                <a:latin typeface="Calibri" pitchFamily="34" charset="0"/>
              </a:rPr>
              <a:t>v starosti od 18 do 64 let</a:t>
            </a:r>
          </a:p>
          <a:p>
            <a:pPr eaLnBrk="1" hangingPunct="1"/>
            <a:endParaRPr lang="sl-SI" sz="1400" dirty="0">
              <a:solidFill>
                <a:srgbClr val="F2F2F2">
                  <a:lumMod val="10000"/>
                </a:srgbClr>
              </a:solidFill>
              <a:latin typeface="Calibri" pitchFamily="34" charset="0"/>
            </a:endParaRPr>
          </a:p>
          <a:p>
            <a:pPr eaLnBrk="1" hangingPunct="1"/>
            <a:r>
              <a:rPr lang="sl-SI" sz="1400" dirty="0">
                <a:solidFill>
                  <a:srgbClr val="F2F2F2">
                    <a:lumMod val="10000"/>
                  </a:srgbClr>
                </a:solidFill>
                <a:latin typeface="Calibri" pitchFamily="34" charset="0"/>
              </a:rPr>
              <a:t>Priložnosti, motivacija,</a:t>
            </a:r>
          </a:p>
          <a:p>
            <a:pPr eaLnBrk="1" hangingPunct="1"/>
            <a:r>
              <a:rPr lang="sl-SI" sz="1400" dirty="0">
                <a:solidFill>
                  <a:srgbClr val="F2F2F2">
                    <a:lumMod val="10000"/>
                  </a:srgbClr>
                </a:solidFill>
                <a:latin typeface="Calibri" pitchFamily="34" charset="0"/>
              </a:rPr>
              <a:t>znanje</a:t>
            </a:r>
          </a:p>
          <a:p>
            <a:pPr eaLnBrk="1" hangingPunct="1"/>
            <a:r>
              <a:rPr lang="sl-SI" sz="1400" dirty="0">
                <a:solidFill>
                  <a:srgbClr val="F2F2F2">
                    <a:lumMod val="10000"/>
                  </a:srgbClr>
                </a:solidFill>
                <a:latin typeface="Calibri" pitchFamily="34" charset="0"/>
              </a:rPr>
              <a:t>in veščine</a:t>
            </a:r>
            <a:endParaRPr lang="sl-SI" sz="1400" b="1" dirty="0">
              <a:solidFill>
                <a:srgbClr val="F2F2F2">
                  <a:lumMod val="10000"/>
                </a:srgbClr>
              </a:solidFill>
              <a:latin typeface="Calibri" pitchFamily="34" charset="0"/>
            </a:endParaRPr>
          </a:p>
          <a:p>
            <a:pPr algn="r" eaLnBrk="1" hangingPunct="1"/>
            <a:endParaRPr lang="sl-SI" sz="2000" b="1" dirty="0">
              <a:solidFill>
                <a:srgbClr val="F2F2F2">
                  <a:lumMod val="10000"/>
                </a:srgbClr>
              </a:solidFill>
              <a:latin typeface="Calibri" pitchFamily="34" charset="0"/>
            </a:endParaRPr>
          </a:p>
        </p:txBody>
      </p:sp>
      <p:sp>
        <p:nvSpPr>
          <p:cNvPr id="13" name="Text Box 6"/>
          <p:cNvSpPr txBox="1">
            <a:spLocks noChangeArrowheads="1"/>
          </p:cNvSpPr>
          <p:nvPr/>
        </p:nvSpPr>
        <p:spPr bwMode="auto">
          <a:xfrm>
            <a:off x="2143125" y="3000375"/>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400" b="1" dirty="0">
                <a:solidFill>
                  <a:prstClr val="white"/>
                </a:solidFill>
                <a:latin typeface="Calibri" pitchFamily="34" charset="0"/>
              </a:rPr>
              <a:t>Nastajajoči</a:t>
            </a:r>
          </a:p>
          <a:p>
            <a:pPr eaLnBrk="1" hangingPunct="1"/>
            <a:r>
              <a:rPr lang="sl-SI" sz="1400" b="1" dirty="0">
                <a:solidFill>
                  <a:prstClr val="white"/>
                </a:solidFill>
                <a:latin typeface="Calibri" pitchFamily="34" charset="0"/>
              </a:rPr>
              <a:t>podjetnik:</a:t>
            </a:r>
          </a:p>
        </p:txBody>
      </p:sp>
      <p:sp>
        <p:nvSpPr>
          <p:cNvPr id="14" name="Text Box 7"/>
          <p:cNvSpPr txBox="1">
            <a:spLocks noChangeArrowheads="1"/>
          </p:cNvSpPr>
          <p:nvPr/>
        </p:nvSpPr>
        <p:spPr bwMode="auto">
          <a:xfrm>
            <a:off x="3714750" y="3000375"/>
            <a:ext cx="947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400" b="1" dirty="0">
                <a:solidFill>
                  <a:srgbClr val="F2F2F2">
                    <a:lumMod val="10000"/>
                  </a:srgbClr>
                </a:solidFill>
                <a:latin typeface="Calibri" pitchFamily="34" charset="0"/>
              </a:rPr>
              <a:t>Novi</a:t>
            </a:r>
          </a:p>
          <a:p>
            <a:pPr eaLnBrk="1" hangingPunct="1"/>
            <a:r>
              <a:rPr lang="sl-SI" sz="1400" b="1" dirty="0">
                <a:solidFill>
                  <a:srgbClr val="F2F2F2">
                    <a:lumMod val="10000"/>
                  </a:srgbClr>
                </a:solidFill>
                <a:latin typeface="Calibri" pitchFamily="34" charset="0"/>
              </a:rPr>
              <a:t>podjetnik:</a:t>
            </a:r>
          </a:p>
        </p:txBody>
      </p:sp>
      <p:sp>
        <p:nvSpPr>
          <p:cNvPr id="15" name="Text Box 10"/>
          <p:cNvSpPr txBox="1">
            <a:spLocks noChangeArrowheads="1"/>
          </p:cNvSpPr>
          <p:nvPr/>
        </p:nvSpPr>
        <p:spPr bwMode="auto">
          <a:xfrm>
            <a:off x="2143125" y="3643313"/>
            <a:ext cx="10906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400" dirty="0">
                <a:solidFill>
                  <a:prstClr val="white"/>
                </a:solidFill>
                <a:latin typeface="Calibri" pitchFamily="34" charset="0"/>
              </a:rPr>
              <a:t>Posameznik,</a:t>
            </a:r>
          </a:p>
          <a:p>
            <a:pPr eaLnBrk="1" hangingPunct="1"/>
            <a:r>
              <a:rPr lang="sl-SI" sz="1400" dirty="0">
                <a:solidFill>
                  <a:prstClr val="white"/>
                </a:solidFill>
                <a:latin typeface="Calibri" pitchFamily="34" charset="0"/>
              </a:rPr>
              <a:t>ki pričenja</a:t>
            </a:r>
          </a:p>
          <a:p>
            <a:pPr eaLnBrk="1" hangingPunct="1"/>
            <a:r>
              <a:rPr lang="sl-SI" sz="1400" dirty="0">
                <a:solidFill>
                  <a:prstClr val="white"/>
                </a:solidFill>
                <a:latin typeface="Calibri" pitchFamily="34" charset="0"/>
              </a:rPr>
              <a:t>svoj podjem</a:t>
            </a:r>
          </a:p>
        </p:txBody>
      </p:sp>
      <p:sp>
        <p:nvSpPr>
          <p:cNvPr id="16" name="Text Box 11"/>
          <p:cNvSpPr txBox="1">
            <a:spLocks noChangeArrowheads="1"/>
          </p:cNvSpPr>
          <p:nvPr/>
        </p:nvSpPr>
        <p:spPr bwMode="auto">
          <a:xfrm>
            <a:off x="3714750" y="3571875"/>
            <a:ext cx="1500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400" dirty="0">
                <a:solidFill>
                  <a:srgbClr val="F2F2F2">
                    <a:lumMod val="10000"/>
                  </a:srgbClr>
                </a:solidFill>
                <a:latin typeface="Calibri" pitchFamily="34" charset="0"/>
              </a:rPr>
              <a:t>Lastnik-</a:t>
            </a:r>
            <a:r>
              <a:rPr lang="sl-SI" sz="1400" dirty="0" err="1">
                <a:solidFill>
                  <a:srgbClr val="F2F2F2">
                    <a:lumMod val="10000"/>
                  </a:srgbClr>
                </a:solidFill>
                <a:latin typeface="Calibri" pitchFamily="34" charset="0"/>
              </a:rPr>
              <a:t>manager</a:t>
            </a:r>
            <a:r>
              <a:rPr lang="sl-SI" sz="1400" dirty="0">
                <a:solidFill>
                  <a:srgbClr val="F2F2F2">
                    <a:lumMod val="10000"/>
                  </a:srgbClr>
                </a:solidFill>
                <a:latin typeface="Calibri" pitchFamily="34" charset="0"/>
              </a:rPr>
              <a:t> podjetja, mlajšega od treh let in pol</a:t>
            </a:r>
          </a:p>
        </p:txBody>
      </p:sp>
      <p:sp>
        <p:nvSpPr>
          <p:cNvPr id="17" name="Text Box 15"/>
          <p:cNvSpPr txBox="1">
            <a:spLocks noChangeArrowheads="1"/>
          </p:cNvSpPr>
          <p:nvPr/>
        </p:nvSpPr>
        <p:spPr bwMode="auto">
          <a:xfrm>
            <a:off x="2000250" y="2500313"/>
            <a:ext cx="285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l-SI" sz="1400" b="1" dirty="0">
                <a:solidFill>
                  <a:srgbClr val="86322F"/>
                </a:solidFill>
                <a:latin typeface="Calibri" pitchFamily="34" charset="0"/>
              </a:rPr>
              <a:t>Zgodnja podjetniška aktivnost (TEA)</a:t>
            </a:r>
          </a:p>
        </p:txBody>
      </p:sp>
      <p:sp>
        <p:nvSpPr>
          <p:cNvPr id="18" name="Text Box 18"/>
          <p:cNvSpPr txBox="1">
            <a:spLocks noChangeArrowheads="1"/>
          </p:cNvSpPr>
          <p:nvPr/>
        </p:nvSpPr>
        <p:spPr bwMode="auto">
          <a:xfrm>
            <a:off x="2071688" y="1571625"/>
            <a:ext cx="4786312" cy="6302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spcBef>
                <a:spcPct val="50000"/>
              </a:spcBef>
              <a:defRPr/>
            </a:pPr>
            <a:r>
              <a:rPr lang="sl-SI" sz="1400" b="1" dirty="0">
                <a:solidFill>
                  <a:prstClr val="white"/>
                </a:solidFill>
              </a:rPr>
              <a:t>Vključenost v podjetništvo </a:t>
            </a:r>
          </a:p>
          <a:p>
            <a:pPr algn="ctr">
              <a:spcBef>
                <a:spcPct val="50000"/>
              </a:spcBef>
              <a:defRPr/>
            </a:pPr>
            <a:r>
              <a:rPr lang="sl-SI" sz="1400" b="1" dirty="0">
                <a:solidFill>
                  <a:prstClr val="white"/>
                </a:solidFill>
              </a:rPr>
              <a:t>(nastajajoči + novi + ustaljeni podjetniki)</a:t>
            </a:r>
            <a:endParaRPr lang="en-US" sz="1400" b="1" dirty="0">
              <a:solidFill>
                <a:prstClr val="white"/>
              </a:solidFill>
            </a:endParaRPr>
          </a:p>
        </p:txBody>
      </p:sp>
      <p:sp>
        <p:nvSpPr>
          <p:cNvPr id="19" name="Text Box 20"/>
          <p:cNvSpPr txBox="1">
            <a:spLocks noChangeArrowheads="1"/>
          </p:cNvSpPr>
          <p:nvPr/>
        </p:nvSpPr>
        <p:spPr bwMode="auto">
          <a:xfrm>
            <a:off x="1876425" y="6215063"/>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l-SI" sz="1400" b="1" i="1" dirty="0">
                <a:solidFill>
                  <a:srgbClr val="F2F2F2">
                    <a:lumMod val="10000"/>
                  </a:srgbClr>
                </a:solidFill>
                <a:latin typeface="Calibri" pitchFamily="34" charset="0"/>
              </a:rPr>
              <a:t>vplivi okolja (družbenega, kulturnega, ekonomskega</a:t>
            </a:r>
            <a:r>
              <a:rPr lang="sl-SI" b="1" i="1" dirty="0">
                <a:solidFill>
                  <a:srgbClr val="F2F2F2">
                    <a:lumMod val="10000"/>
                  </a:srgbClr>
                </a:solidFill>
                <a:latin typeface="Calibri" pitchFamily="34" charset="0"/>
              </a:rPr>
              <a:t>) </a:t>
            </a:r>
            <a:endParaRPr lang="en-US" b="1" i="1" dirty="0">
              <a:solidFill>
                <a:srgbClr val="F2F2F2">
                  <a:lumMod val="10000"/>
                </a:srgbClr>
              </a:solidFill>
              <a:latin typeface="Calibri" pitchFamily="34" charset="0"/>
            </a:endParaRPr>
          </a:p>
        </p:txBody>
      </p:sp>
      <p:sp>
        <p:nvSpPr>
          <p:cNvPr id="20" name="Line 24"/>
          <p:cNvSpPr>
            <a:spLocks noChangeShapeType="1"/>
          </p:cNvSpPr>
          <p:nvPr/>
        </p:nvSpPr>
        <p:spPr bwMode="auto">
          <a:xfrm flipV="1">
            <a:off x="7858125" y="5572125"/>
            <a:ext cx="0" cy="647700"/>
          </a:xfrm>
          <a:prstGeom prst="line">
            <a:avLst/>
          </a:prstGeom>
          <a:noFill/>
          <a:ln w="38100">
            <a:solidFill>
              <a:schemeClr val="accent1">
                <a:lumMod val="90000"/>
              </a:schemeClr>
            </a:solidFill>
            <a:round/>
            <a:headEnd/>
            <a:tailEnd type="triangle" w="med" len="med"/>
          </a:ln>
          <a:effectLst/>
        </p:spPr>
        <p:txBody>
          <a:bodyPr/>
          <a:lstStyle/>
          <a:p>
            <a:pPr>
              <a:defRPr/>
            </a:pPr>
            <a:endParaRPr lang="sl-SI">
              <a:solidFill>
                <a:srgbClr val="7F7F7F"/>
              </a:solidFill>
            </a:endParaRPr>
          </a:p>
        </p:txBody>
      </p:sp>
      <p:sp>
        <p:nvSpPr>
          <p:cNvPr id="21" name="Line 24"/>
          <p:cNvSpPr>
            <a:spLocks noChangeShapeType="1"/>
          </p:cNvSpPr>
          <p:nvPr/>
        </p:nvSpPr>
        <p:spPr bwMode="auto">
          <a:xfrm flipV="1">
            <a:off x="6286500" y="5572125"/>
            <a:ext cx="0" cy="647700"/>
          </a:xfrm>
          <a:prstGeom prst="line">
            <a:avLst/>
          </a:prstGeom>
          <a:noFill/>
          <a:ln w="38100">
            <a:solidFill>
              <a:schemeClr val="accent1">
                <a:lumMod val="90000"/>
              </a:schemeClr>
            </a:solidFill>
            <a:round/>
            <a:headEnd/>
            <a:tailEnd type="triangle" w="med" len="med"/>
          </a:ln>
          <a:effectLst/>
        </p:spPr>
        <p:txBody>
          <a:bodyPr/>
          <a:lstStyle/>
          <a:p>
            <a:pPr>
              <a:defRPr/>
            </a:pPr>
            <a:endParaRPr lang="sl-SI">
              <a:solidFill>
                <a:srgbClr val="7F7F7F"/>
              </a:solidFill>
            </a:endParaRPr>
          </a:p>
        </p:txBody>
      </p:sp>
      <p:sp>
        <p:nvSpPr>
          <p:cNvPr id="22" name="Line 24"/>
          <p:cNvSpPr>
            <a:spLocks noChangeShapeType="1"/>
          </p:cNvSpPr>
          <p:nvPr/>
        </p:nvSpPr>
        <p:spPr bwMode="auto">
          <a:xfrm flipV="1">
            <a:off x="3571875" y="5572125"/>
            <a:ext cx="0" cy="647700"/>
          </a:xfrm>
          <a:prstGeom prst="line">
            <a:avLst/>
          </a:prstGeom>
          <a:noFill/>
          <a:ln w="38100">
            <a:solidFill>
              <a:schemeClr val="accent1">
                <a:lumMod val="90000"/>
              </a:schemeClr>
            </a:solidFill>
            <a:round/>
            <a:headEnd/>
            <a:tailEnd type="triangle" w="med" len="med"/>
          </a:ln>
          <a:effectLst/>
        </p:spPr>
        <p:txBody>
          <a:bodyPr/>
          <a:lstStyle/>
          <a:p>
            <a:pPr>
              <a:defRPr/>
            </a:pPr>
            <a:endParaRPr lang="sl-SI">
              <a:solidFill>
                <a:srgbClr val="7F7F7F"/>
              </a:solidFill>
            </a:endParaRPr>
          </a:p>
        </p:txBody>
      </p:sp>
      <p:cxnSp>
        <p:nvCxnSpPr>
          <p:cNvPr id="23" name="Straight Connector 29"/>
          <p:cNvCxnSpPr/>
          <p:nvPr/>
        </p:nvCxnSpPr>
        <p:spPr>
          <a:xfrm>
            <a:off x="785813" y="6215063"/>
            <a:ext cx="7072312" cy="4762"/>
          </a:xfrm>
          <a:prstGeom prst="line">
            <a:avLst/>
          </a:prstGeom>
          <a:ln w="285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33"/>
          <p:cNvSpPr>
            <a:spLocks noChangeArrowheads="1"/>
          </p:cNvSpPr>
          <p:nvPr/>
        </p:nvSpPr>
        <p:spPr bwMode="auto">
          <a:xfrm>
            <a:off x="5572125" y="314325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l-SI" sz="1400" b="1">
                <a:solidFill>
                  <a:srgbClr val="000000"/>
                </a:solidFill>
              </a:rPr>
              <a:t>Lastnik - manager</a:t>
            </a:r>
          </a:p>
          <a:p>
            <a:r>
              <a:rPr lang="sl-SI" sz="1400" b="1">
                <a:solidFill>
                  <a:srgbClr val="000000"/>
                </a:solidFill>
              </a:rPr>
              <a:t>ustaljenega</a:t>
            </a:r>
          </a:p>
          <a:p>
            <a:r>
              <a:rPr lang="sl-SI" sz="1400" b="1">
                <a:solidFill>
                  <a:srgbClr val="000000"/>
                </a:solidFill>
              </a:rPr>
              <a:t>podjetja,</a:t>
            </a:r>
          </a:p>
          <a:p>
            <a:r>
              <a:rPr lang="sl-SI" sz="1400">
                <a:solidFill>
                  <a:srgbClr val="000000"/>
                </a:solidFill>
              </a:rPr>
              <a:t>starejšega</a:t>
            </a:r>
          </a:p>
          <a:p>
            <a:r>
              <a:rPr lang="sl-SI" sz="1400">
                <a:solidFill>
                  <a:srgbClr val="000000"/>
                </a:solidFill>
              </a:rPr>
              <a:t>od treh let in pol</a:t>
            </a:r>
          </a:p>
        </p:txBody>
      </p:sp>
      <p:sp>
        <p:nvSpPr>
          <p:cNvPr id="25" name="Line 24"/>
          <p:cNvSpPr>
            <a:spLocks noChangeShapeType="1"/>
          </p:cNvSpPr>
          <p:nvPr/>
        </p:nvSpPr>
        <p:spPr bwMode="auto">
          <a:xfrm flipV="1">
            <a:off x="785813" y="5572125"/>
            <a:ext cx="0" cy="647700"/>
          </a:xfrm>
          <a:prstGeom prst="line">
            <a:avLst/>
          </a:prstGeom>
          <a:noFill/>
          <a:ln w="38100">
            <a:solidFill>
              <a:schemeClr val="accent1">
                <a:lumMod val="90000"/>
              </a:schemeClr>
            </a:solidFill>
            <a:round/>
            <a:headEnd/>
            <a:tailEnd type="triangle" w="med" len="med"/>
          </a:ln>
          <a:effectLst/>
        </p:spPr>
        <p:txBody>
          <a:bodyPr/>
          <a:lstStyle/>
          <a:p>
            <a:pPr>
              <a:defRPr/>
            </a:pPr>
            <a:endParaRPr lang="sl-SI">
              <a:solidFill>
                <a:srgbClr val="7F7F7F"/>
              </a:solidFill>
            </a:endParaRPr>
          </a:p>
        </p:txBody>
      </p:sp>
      <p:cxnSp>
        <p:nvCxnSpPr>
          <p:cNvPr id="26" name="Raven konektor 28"/>
          <p:cNvCxnSpPr/>
          <p:nvPr/>
        </p:nvCxnSpPr>
        <p:spPr>
          <a:xfrm rot="5400000">
            <a:off x="5212556" y="3283744"/>
            <a:ext cx="3787775" cy="1588"/>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7" name="Raven konektor 29"/>
          <p:cNvCxnSpPr/>
          <p:nvPr/>
        </p:nvCxnSpPr>
        <p:spPr>
          <a:xfrm rot="5400000">
            <a:off x="-34925" y="3321050"/>
            <a:ext cx="3786188" cy="1588"/>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8" name="Text Box 21"/>
          <p:cNvSpPr txBox="1">
            <a:spLocks noChangeArrowheads="1"/>
          </p:cNvSpPr>
          <p:nvPr/>
        </p:nvSpPr>
        <p:spPr bwMode="auto">
          <a:xfrm>
            <a:off x="214313" y="5214938"/>
            <a:ext cx="874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sz="2000" i="1" dirty="0">
                <a:solidFill>
                  <a:srgbClr val="F2F2F2">
                    <a:lumMod val="10000"/>
                  </a:srgbClr>
                </a:solidFill>
                <a:latin typeface="Calibri" pitchFamily="34" charset="0"/>
              </a:rPr>
              <a:t>   </a:t>
            </a:r>
            <a:r>
              <a:rPr lang="sl-SI" sz="1400" i="1" dirty="0">
                <a:solidFill>
                  <a:srgbClr val="F2F2F2">
                    <a:lumMod val="10000"/>
                  </a:srgbClr>
                </a:solidFill>
                <a:latin typeface="Calibri" pitchFamily="34" charset="0"/>
              </a:rPr>
              <a:t>snovanje        </a:t>
            </a:r>
            <a:r>
              <a:rPr lang="sl-SI" sz="1400" dirty="0">
                <a:solidFill>
                  <a:srgbClr val="F2F2F2">
                    <a:lumMod val="10000"/>
                  </a:srgbClr>
                </a:solidFill>
                <a:latin typeface="Calibri" pitchFamily="34" charset="0"/>
              </a:rPr>
              <a:t>                                            </a:t>
            </a:r>
            <a:r>
              <a:rPr lang="sl-SI" sz="1400" i="1" dirty="0">
                <a:solidFill>
                  <a:srgbClr val="F2F2F2">
                    <a:lumMod val="10000"/>
                  </a:srgbClr>
                </a:solidFill>
                <a:latin typeface="Calibri" pitchFamily="34" charset="0"/>
              </a:rPr>
              <a:t>ustanovitev </a:t>
            </a:r>
            <a:r>
              <a:rPr lang="sl-SI" sz="1400" dirty="0">
                <a:solidFill>
                  <a:srgbClr val="F2F2F2">
                    <a:lumMod val="10000"/>
                  </a:srgbClr>
                </a:solidFill>
                <a:latin typeface="Calibri" pitchFamily="34" charset="0"/>
              </a:rPr>
              <a:t>                                              </a:t>
            </a:r>
            <a:r>
              <a:rPr lang="sl-SI" sz="1400" i="1" dirty="0">
                <a:solidFill>
                  <a:srgbClr val="F2F2F2">
                    <a:lumMod val="10000"/>
                  </a:srgbClr>
                </a:solidFill>
                <a:latin typeface="Calibri" pitchFamily="34" charset="0"/>
              </a:rPr>
              <a:t>obstoj – rast             prenehanje</a:t>
            </a:r>
            <a:r>
              <a:rPr lang="sl-SI" sz="1400" dirty="0">
                <a:solidFill>
                  <a:srgbClr val="F2F2F2">
                    <a:lumMod val="10000"/>
                  </a:srgbClr>
                </a:solidFill>
                <a:latin typeface="Calibri" pitchFamily="34" charset="0"/>
              </a:rPr>
              <a:t> </a:t>
            </a:r>
            <a:endParaRPr lang="en-US" sz="1400" dirty="0">
              <a:solidFill>
                <a:srgbClr val="F2F2F2">
                  <a:lumMod val="10000"/>
                </a:srgbClr>
              </a:solidFill>
              <a:latin typeface="Calibri" pitchFamily="34" charset="0"/>
            </a:endParaRPr>
          </a:p>
        </p:txBody>
      </p:sp>
    </p:spTree>
    <p:extLst>
      <p:ext uri="{BB962C8B-B14F-4D97-AF65-F5344CB8AC3E}">
        <p14:creationId xmlns:p14="http://schemas.microsoft.com/office/powerpoint/2010/main" val="4052408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3" grpId="0"/>
      <p:bldP spid="14" grpId="0"/>
      <p:bldP spid="15" grpId="0"/>
      <p:bldP spid="16" grpId="0"/>
      <p:bldP spid="17" grpId="0"/>
      <p:bldP spid="18" grpId="0" animBg="1"/>
      <p:bldP spid="19" grpId="0"/>
      <p:bldP spid="20" grpId="0" animBg="1"/>
      <p:bldP spid="21" grpId="0" animBg="1"/>
      <p:bldP spid="22" grpId="0" animBg="1"/>
      <p:bldP spid="24" grpId="0"/>
      <p:bldP spid="25"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Rezultati, ki pozivajo k </a:t>
            </a:r>
            <a:r>
              <a:rPr lang="sl-SI" b="1" cap="small" dirty="0" smtClean="0">
                <a:solidFill>
                  <a:srgbClr val="C15350">
                    <a:lumMod val="50000"/>
                  </a:srgbClr>
                </a:solidFill>
              </a:rPr>
              <a:t>ukrepanju</a:t>
            </a:r>
            <a:endParaRPr lang="sl-SI" b="1" cap="small" dirty="0">
              <a:solidFill>
                <a:srgbClr val="C15350">
                  <a:lumMod val="50000"/>
                </a:srgbClr>
              </a:solidFill>
            </a:endParaRPr>
          </a:p>
        </p:txBody>
      </p:sp>
      <p:sp>
        <p:nvSpPr>
          <p:cNvPr id="61" name="PoljeZBesedilom 60"/>
          <p:cNvSpPr txBox="1"/>
          <p:nvPr/>
        </p:nvSpPr>
        <p:spPr>
          <a:xfrm>
            <a:off x="-4631" y="980728"/>
            <a:ext cx="5724644"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a:t>
            </a:r>
            <a:r>
              <a:rPr lang="sl-SI" b="1" dirty="0" err="1" smtClean="0">
                <a:solidFill>
                  <a:prstClr val="white"/>
                </a:solidFill>
              </a:rPr>
              <a:t>Nezaznane</a:t>
            </a:r>
            <a:r>
              <a:rPr lang="sl-SI" b="1" dirty="0" smtClean="0">
                <a:solidFill>
                  <a:prstClr val="white"/>
                </a:solidFill>
              </a:rPr>
              <a:t> priložnosti: GEM Slovenija 2012	</a:t>
            </a:r>
            <a:endParaRPr lang="sl-SI" b="1" i="1" dirty="0">
              <a:solidFill>
                <a:prstClr val="white"/>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2660921897"/>
              </p:ext>
            </p:extLst>
          </p:nvPr>
        </p:nvGraphicFramePr>
        <p:xfrm>
          <a:off x="407910" y="1761759"/>
          <a:ext cx="7924800" cy="950595"/>
        </p:xfrm>
        <a:graphic>
          <a:graphicData uri="http://schemas.openxmlformats.org/drawingml/2006/table">
            <a:tbl>
              <a:tblPr firstRow="1" firstCol="1" bandRow="1">
                <a:tableStyleId>{5C22544A-7EE6-4342-B048-85BDC9FD1C3A}</a:tableStyleId>
              </a:tblPr>
              <a:tblGrid>
                <a:gridCol w="2641600"/>
                <a:gridCol w="2641600"/>
                <a:gridCol w="2641600"/>
              </a:tblGrid>
              <a:tr h="316865">
                <a:tc gridSpan="3">
                  <a:txBody>
                    <a:bodyPr/>
                    <a:lstStyle/>
                    <a:p>
                      <a:pPr>
                        <a:lnSpc>
                          <a:spcPct val="115000"/>
                        </a:lnSpc>
                        <a:spcAft>
                          <a:spcPts val="1000"/>
                        </a:spcAft>
                      </a:pPr>
                      <a:r>
                        <a:rPr lang="sl-SI" sz="1400" dirty="0">
                          <a:effectLst/>
                        </a:rPr>
                        <a:t>Po treh letih upadanja, vendar le porast celotne zgodnje podjetniške aktivnosti (TEA).</a:t>
                      </a:r>
                      <a:endParaRPr lang="sl-SI" sz="1400" dirty="0">
                        <a:effectLst/>
                        <a:latin typeface="Calibri"/>
                        <a:ea typeface="Calibri"/>
                        <a:cs typeface="Times New Roman"/>
                      </a:endParaRPr>
                    </a:p>
                  </a:txBody>
                  <a:tcPr marL="68580" marR="68580" marT="9525" marB="0"/>
                </a:tc>
                <a:tc hMerge="1">
                  <a:txBody>
                    <a:bodyPr/>
                    <a:lstStyle/>
                    <a:p>
                      <a:endParaRPr lang="sl-SI"/>
                    </a:p>
                  </a:txBody>
                  <a:tcPr/>
                </a:tc>
                <a:tc hMerge="1">
                  <a:txBody>
                    <a:bodyPr/>
                    <a:lstStyle/>
                    <a:p>
                      <a:endParaRPr lang="sl-SI"/>
                    </a:p>
                  </a:txBody>
                  <a:tcPr/>
                </a:tc>
              </a:tr>
              <a:tr h="316865">
                <a:tc>
                  <a:txBody>
                    <a:bodyPr/>
                    <a:lstStyle/>
                    <a:p>
                      <a:pPr algn="ctr">
                        <a:lnSpc>
                          <a:spcPct val="115000"/>
                        </a:lnSpc>
                        <a:spcAft>
                          <a:spcPts val="1000"/>
                        </a:spcAft>
                      </a:pPr>
                      <a:r>
                        <a:rPr lang="sl-SI" sz="1400" dirty="0">
                          <a:effectLst/>
                        </a:rPr>
                        <a:t>Slovenija</a:t>
                      </a:r>
                      <a:endParaRPr lang="sl-SI" sz="14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b="1" dirty="0">
                          <a:solidFill>
                            <a:schemeClr val="accent5">
                              <a:lumMod val="10000"/>
                            </a:schemeClr>
                          </a:solidFill>
                          <a:effectLst/>
                        </a:rPr>
                        <a:t>Globalni rang</a:t>
                      </a:r>
                      <a:endParaRPr lang="sl-SI" sz="1400" b="1" dirty="0">
                        <a:solidFill>
                          <a:schemeClr val="accent5">
                            <a:lumMod val="10000"/>
                          </a:schemeClr>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b="1" dirty="0">
                          <a:solidFill>
                            <a:schemeClr val="accent5">
                              <a:lumMod val="10000"/>
                            </a:schemeClr>
                          </a:solidFill>
                          <a:effectLst/>
                        </a:rPr>
                        <a:t>Rang med evropskimi državami</a:t>
                      </a:r>
                      <a:endParaRPr lang="sl-SI" sz="1400" b="1" dirty="0">
                        <a:solidFill>
                          <a:schemeClr val="accent5">
                            <a:lumMod val="10000"/>
                          </a:schemeClr>
                        </a:solidFill>
                        <a:effectLst/>
                        <a:latin typeface="Calibri"/>
                        <a:ea typeface="Calibri"/>
                        <a:cs typeface="Times New Roman"/>
                      </a:endParaRPr>
                    </a:p>
                  </a:txBody>
                  <a:tcPr marL="68580" marR="68580" marT="9525" marB="0"/>
                </a:tc>
              </a:tr>
              <a:tr h="316865">
                <a:tc>
                  <a:txBody>
                    <a:bodyPr/>
                    <a:lstStyle/>
                    <a:p>
                      <a:pPr algn="ctr">
                        <a:lnSpc>
                          <a:spcPct val="115000"/>
                        </a:lnSpc>
                        <a:spcAft>
                          <a:spcPts val="1000"/>
                        </a:spcAft>
                      </a:pPr>
                      <a:r>
                        <a:rPr lang="sl-SI" sz="1400" dirty="0">
                          <a:effectLst/>
                        </a:rPr>
                        <a:t>5,42 %</a:t>
                      </a:r>
                      <a:endParaRPr lang="sl-SI" sz="14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dirty="0">
                          <a:solidFill>
                            <a:schemeClr val="accent5">
                              <a:lumMod val="10000"/>
                            </a:schemeClr>
                          </a:solidFill>
                          <a:effectLst/>
                        </a:rPr>
                        <a:t>59 / 67</a:t>
                      </a:r>
                      <a:endParaRPr lang="sl-SI" sz="1400" dirty="0">
                        <a:solidFill>
                          <a:schemeClr val="accent5">
                            <a:lumMod val="10000"/>
                          </a:schemeClr>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dirty="0">
                          <a:solidFill>
                            <a:schemeClr val="accent5">
                              <a:lumMod val="10000"/>
                            </a:schemeClr>
                          </a:solidFill>
                          <a:effectLst/>
                        </a:rPr>
                        <a:t>23 / 29</a:t>
                      </a:r>
                      <a:endParaRPr lang="sl-SI" sz="1400" dirty="0">
                        <a:solidFill>
                          <a:schemeClr val="accent5">
                            <a:lumMod val="10000"/>
                          </a:schemeClr>
                        </a:solidFill>
                        <a:effectLst/>
                        <a:latin typeface="Calibri"/>
                        <a:ea typeface="Calibri"/>
                        <a:cs typeface="Times New Roman"/>
                      </a:endParaRPr>
                    </a:p>
                  </a:txBody>
                  <a:tcPr marL="68580" marR="68580" marT="9525" marB="0"/>
                </a:tc>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3028143776"/>
              </p:ext>
            </p:extLst>
          </p:nvPr>
        </p:nvGraphicFramePr>
        <p:xfrm>
          <a:off x="407910" y="3021899"/>
          <a:ext cx="7924800" cy="950595"/>
        </p:xfrm>
        <a:graphic>
          <a:graphicData uri="http://schemas.openxmlformats.org/drawingml/2006/table">
            <a:tbl>
              <a:tblPr firstRow="1" firstCol="1" bandRow="1">
                <a:tableStyleId>{5C22544A-7EE6-4342-B048-85BDC9FD1C3A}</a:tableStyleId>
              </a:tblPr>
              <a:tblGrid>
                <a:gridCol w="2641600"/>
                <a:gridCol w="2641600"/>
                <a:gridCol w="2641600"/>
              </a:tblGrid>
              <a:tr h="316865">
                <a:tc gridSpan="3">
                  <a:txBody>
                    <a:bodyPr/>
                    <a:lstStyle/>
                    <a:p>
                      <a:pPr>
                        <a:lnSpc>
                          <a:spcPct val="115000"/>
                        </a:lnSpc>
                        <a:spcAft>
                          <a:spcPts val="1000"/>
                        </a:spcAft>
                      </a:pPr>
                      <a:r>
                        <a:rPr lang="sl-SI" sz="1400" dirty="0" smtClean="0">
                          <a:effectLst/>
                        </a:rPr>
                        <a:t>Nizka stopnja zaznavanja podjetniških priložnosti.</a:t>
                      </a:r>
                      <a:endParaRPr lang="sl-SI" sz="1400" dirty="0">
                        <a:effectLst/>
                        <a:latin typeface="Calibri"/>
                        <a:ea typeface="Calibri"/>
                        <a:cs typeface="Times New Roman"/>
                      </a:endParaRPr>
                    </a:p>
                  </a:txBody>
                  <a:tcPr marL="68580" marR="68580" marT="9525" marB="0"/>
                </a:tc>
                <a:tc hMerge="1">
                  <a:txBody>
                    <a:bodyPr/>
                    <a:lstStyle/>
                    <a:p>
                      <a:endParaRPr lang="sl-SI"/>
                    </a:p>
                  </a:txBody>
                  <a:tcPr/>
                </a:tc>
                <a:tc hMerge="1">
                  <a:txBody>
                    <a:bodyPr/>
                    <a:lstStyle/>
                    <a:p>
                      <a:endParaRPr lang="sl-SI"/>
                    </a:p>
                  </a:txBody>
                  <a:tcPr/>
                </a:tc>
              </a:tr>
              <a:tr h="316865">
                <a:tc>
                  <a:txBody>
                    <a:bodyPr/>
                    <a:lstStyle/>
                    <a:p>
                      <a:pPr algn="ctr">
                        <a:lnSpc>
                          <a:spcPct val="115000"/>
                        </a:lnSpc>
                        <a:spcAft>
                          <a:spcPts val="1000"/>
                        </a:spcAft>
                      </a:pPr>
                      <a:r>
                        <a:rPr lang="sl-SI" sz="1400" dirty="0">
                          <a:effectLst/>
                        </a:rPr>
                        <a:t>Slovenija</a:t>
                      </a:r>
                      <a:endParaRPr lang="sl-SI" sz="14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b="1" dirty="0">
                          <a:solidFill>
                            <a:schemeClr val="accent5">
                              <a:lumMod val="10000"/>
                            </a:schemeClr>
                          </a:solidFill>
                          <a:effectLst/>
                        </a:rPr>
                        <a:t>Globalni rang</a:t>
                      </a:r>
                      <a:endParaRPr lang="sl-SI" sz="1400" b="1" dirty="0">
                        <a:solidFill>
                          <a:schemeClr val="accent5">
                            <a:lumMod val="10000"/>
                          </a:schemeClr>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b="1" dirty="0">
                          <a:solidFill>
                            <a:schemeClr val="accent5">
                              <a:lumMod val="10000"/>
                            </a:schemeClr>
                          </a:solidFill>
                          <a:effectLst/>
                        </a:rPr>
                        <a:t>Rang med evropskimi državami</a:t>
                      </a:r>
                      <a:endParaRPr lang="sl-SI" sz="1400" b="1" dirty="0">
                        <a:solidFill>
                          <a:schemeClr val="accent5">
                            <a:lumMod val="10000"/>
                          </a:schemeClr>
                        </a:solidFill>
                        <a:effectLst/>
                        <a:latin typeface="Calibri"/>
                        <a:ea typeface="Calibri"/>
                        <a:cs typeface="Times New Roman"/>
                      </a:endParaRPr>
                    </a:p>
                  </a:txBody>
                  <a:tcPr marL="68580" marR="68580" marT="9525" marB="0"/>
                </a:tc>
              </a:tr>
              <a:tr h="316865">
                <a:tc>
                  <a:txBody>
                    <a:bodyPr/>
                    <a:lstStyle/>
                    <a:p>
                      <a:pPr algn="ctr">
                        <a:lnSpc>
                          <a:spcPct val="115000"/>
                        </a:lnSpc>
                        <a:spcAft>
                          <a:spcPts val="1000"/>
                        </a:spcAft>
                      </a:pPr>
                      <a:r>
                        <a:rPr lang="sl-SI" sz="1400" dirty="0">
                          <a:effectLst/>
                        </a:rPr>
                        <a:t>19,62 %</a:t>
                      </a:r>
                      <a:endParaRPr lang="sl-SI" sz="14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dirty="0">
                          <a:solidFill>
                            <a:schemeClr val="accent5">
                              <a:lumMod val="10000"/>
                            </a:schemeClr>
                          </a:solidFill>
                          <a:effectLst/>
                        </a:rPr>
                        <a:t>60 / 67</a:t>
                      </a:r>
                      <a:endParaRPr lang="sl-SI" sz="1400" dirty="0">
                        <a:solidFill>
                          <a:schemeClr val="accent5">
                            <a:lumMod val="10000"/>
                          </a:schemeClr>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dirty="0" smtClean="0">
                          <a:solidFill>
                            <a:schemeClr val="accent5">
                              <a:lumMod val="10000"/>
                            </a:schemeClr>
                          </a:solidFill>
                          <a:effectLst/>
                        </a:rPr>
                        <a:t>22 / 29</a:t>
                      </a:r>
                      <a:endParaRPr lang="sl-SI" sz="1400" dirty="0">
                        <a:solidFill>
                          <a:schemeClr val="accent5">
                            <a:lumMod val="10000"/>
                          </a:schemeClr>
                        </a:solidFill>
                        <a:effectLst/>
                        <a:latin typeface="Calibri"/>
                        <a:ea typeface="Calibri"/>
                        <a:cs typeface="Times New Roman"/>
                      </a:endParaRPr>
                    </a:p>
                  </a:txBody>
                  <a:tcPr marL="68580" marR="68580" marT="9525" marB="0"/>
                </a:tc>
              </a:tr>
            </a:tbl>
          </a:graphicData>
        </a:graphic>
      </p:graphicFrame>
      <p:graphicFrame>
        <p:nvGraphicFramePr>
          <p:cNvPr id="11" name="Tabela 10"/>
          <p:cNvGraphicFramePr>
            <a:graphicFrameLocks noGrp="1"/>
          </p:cNvGraphicFramePr>
          <p:nvPr>
            <p:extLst>
              <p:ext uri="{D42A27DB-BD31-4B8C-83A1-F6EECF244321}">
                <p14:modId xmlns:p14="http://schemas.microsoft.com/office/powerpoint/2010/main" val="3641527171"/>
              </p:ext>
            </p:extLst>
          </p:nvPr>
        </p:nvGraphicFramePr>
        <p:xfrm>
          <a:off x="407910" y="4246035"/>
          <a:ext cx="7924800" cy="316865"/>
        </p:xfrm>
        <a:graphic>
          <a:graphicData uri="http://schemas.openxmlformats.org/drawingml/2006/table">
            <a:tbl>
              <a:tblPr firstRow="1" firstCol="1" bandRow="1">
                <a:tableStyleId>{5C22544A-7EE6-4342-B048-85BDC9FD1C3A}</a:tableStyleId>
              </a:tblPr>
              <a:tblGrid>
                <a:gridCol w="7924800"/>
              </a:tblGrid>
              <a:tr h="316865">
                <a:tc>
                  <a:txBody>
                    <a:bodyPr/>
                    <a:lstStyle/>
                    <a:p>
                      <a:pPr>
                        <a:lnSpc>
                          <a:spcPct val="115000"/>
                        </a:lnSpc>
                        <a:spcAft>
                          <a:spcPts val="1000"/>
                        </a:spcAft>
                      </a:pPr>
                      <a:r>
                        <a:rPr lang="sl-SI" sz="1400" dirty="0">
                          <a:effectLst/>
                        </a:rPr>
                        <a:t>Spodbudno je dejstvo, da imamo nizek delež podjetništva zaradi nuje (7,36 %).</a:t>
                      </a:r>
                      <a:endParaRPr lang="sl-SI" sz="1400" dirty="0">
                        <a:effectLst/>
                        <a:latin typeface="Calibri"/>
                        <a:ea typeface="Calibri"/>
                        <a:cs typeface="Times New Roman"/>
                      </a:endParaRPr>
                    </a:p>
                  </a:txBody>
                  <a:tcPr marL="68580" marR="68580" marT="9525" marB="0"/>
                </a:tc>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2226662300"/>
              </p:ext>
            </p:extLst>
          </p:nvPr>
        </p:nvGraphicFramePr>
        <p:xfrm>
          <a:off x="407910" y="4786095"/>
          <a:ext cx="7924800" cy="950595"/>
        </p:xfrm>
        <a:graphic>
          <a:graphicData uri="http://schemas.openxmlformats.org/drawingml/2006/table">
            <a:tbl>
              <a:tblPr firstRow="1" firstCol="1" bandRow="1">
                <a:tableStyleId>{5C22544A-7EE6-4342-B048-85BDC9FD1C3A}</a:tableStyleId>
              </a:tblPr>
              <a:tblGrid>
                <a:gridCol w="2641600"/>
                <a:gridCol w="2641600"/>
                <a:gridCol w="2641600"/>
              </a:tblGrid>
              <a:tr h="316865">
                <a:tc gridSpan="3">
                  <a:txBody>
                    <a:bodyPr/>
                    <a:lstStyle/>
                    <a:p>
                      <a:pPr>
                        <a:lnSpc>
                          <a:spcPct val="115000"/>
                        </a:lnSpc>
                        <a:spcAft>
                          <a:spcPts val="1000"/>
                        </a:spcAft>
                      </a:pPr>
                      <a:r>
                        <a:rPr lang="sl-SI" sz="1400" dirty="0">
                          <a:effectLst/>
                        </a:rPr>
                        <a:t>Delež ženskega podjetništva na zadnjem mesti v Evropi.</a:t>
                      </a:r>
                      <a:endParaRPr lang="sl-SI" sz="1400" dirty="0">
                        <a:effectLst/>
                        <a:latin typeface="Calibri"/>
                        <a:ea typeface="Calibri"/>
                        <a:cs typeface="Times New Roman"/>
                      </a:endParaRPr>
                    </a:p>
                  </a:txBody>
                  <a:tcPr marL="68580" marR="68580" marT="9525" marB="0"/>
                </a:tc>
                <a:tc hMerge="1">
                  <a:txBody>
                    <a:bodyPr/>
                    <a:lstStyle/>
                    <a:p>
                      <a:endParaRPr lang="sl-SI"/>
                    </a:p>
                  </a:txBody>
                  <a:tcPr/>
                </a:tc>
                <a:tc hMerge="1">
                  <a:txBody>
                    <a:bodyPr/>
                    <a:lstStyle/>
                    <a:p>
                      <a:endParaRPr lang="sl-SI"/>
                    </a:p>
                  </a:txBody>
                  <a:tcPr/>
                </a:tc>
              </a:tr>
              <a:tr h="316865">
                <a:tc>
                  <a:txBody>
                    <a:bodyPr/>
                    <a:lstStyle/>
                    <a:p>
                      <a:pPr algn="ctr">
                        <a:lnSpc>
                          <a:spcPct val="115000"/>
                        </a:lnSpc>
                        <a:spcAft>
                          <a:spcPts val="1000"/>
                        </a:spcAft>
                      </a:pPr>
                      <a:r>
                        <a:rPr lang="sl-SI" sz="1400" dirty="0">
                          <a:effectLst/>
                        </a:rPr>
                        <a:t>Slovenija</a:t>
                      </a:r>
                      <a:endParaRPr lang="sl-SI" sz="14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b="1" dirty="0">
                          <a:solidFill>
                            <a:schemeClr val="accent5">
                              <a:lumMod val="10000"/>
                            </a:schemeClr>
                          </a:solidFill>
                          <a:effectLst/>
                        </a:rPr>
                        <a:t>Globalni rang</a:t>
                      </a:r>
                      <a:endParaRPr lang="sl-SI" sz="1400" b="1" dirty="0">
                        <a:solidFill>
                          <a:schemeClr val="accent5">
                            <a:lumMod val="10000"/>
                          </a:schemeClr>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b="1" dirty="0">
                          <a:solidFill>
                            <a:schemeClr val="accent5">
                              <a:lumMod val="10000"/>
                            </a:schemeClr>
                          </a:solidFill>
                          <a:effectLst/>
                        </a:rPr>
                        <a:t>Rang med evropskimi državami</a:t>
                      </a:r>
                      <a:endParaRPr lang="sl-SI" sz="1400" b="1" dirty="0">
                        <a:solidFill>
                          <a:schemeClr val="accent5">
                            <a:lumMod val="10000"/>
                          </a:schemeClr>
                        </a:solidFill>
                        <a:effectLst/>
                        <a:latin typeface="Calibri"/>
                        <a:ea typeface="Calibri"/>
                        <a:cs typeface="Times New Roman"/>
                      </a:endParaRPr>
                    </a:p>
                  </a:txBody>
                  <a:tcPr marL="68580" marR="68580" marT="9525" marB="0"/>
                </a:tc>
              </a:tr>
              <a:tr h="316865">
                <a:tc>
                  <a:txBody>
                    <a:bodyPr/>
                    <a:lstStyle/>
                    <a:p>
                      <a:pPr algn="ctr">
                        <a:lnSpc>
                          <a:spcPct val="115000"/>
                        </a:lnSpc>
                        <a:spcAft>
                          <a:spcPts val="1000"/>
                        </a:spcAft>
                      </a:pPr>
                      <a:r>
                        <a:rPr lang="sl-SI" sz="1400" dirty="0">
                          <a:effectLst/>
                        </a:rPr>
                        <a:t>24,28 %</a:t>
                      </a:r>
                      <a:endParaRPr lang="sl-SI" sz="14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dirty="0">
                          <a:solidFill>
                            <a:schemeClr val="accent5">
                              <a:lumMod val="10000"/>
                            </a:schemeClr>
                          </a:solidFill>
                          <a:effectLst/>
                        </a:rPr>
                        <a:t>63 / 67</a:t>
                      </a:r>
                      <a:endParaRPr lang="sl-SI" sz="1400" dirty="0">
                        <a:solidFill>
                          <a:schemeClr val="accent5">
                            <a:lumMod val="10000"/>
                          </a:schemeClr>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sl-SI" sz="1400" dirty="0">
                          <a:solidFill>
                            <a:schemeClr val="accent5">
                              <a:lumMod val="10000"/>
                            </a:schemeClr>
                          </a:solidFill>
                          <a:effectLst/>
                        </a:rPr>
                        <a:t>29 / 29</a:t>
                      </a:r>
                      <a:endParaRPr lang="sl-SI" sz="1400" dirty="0">
                        <a:solidFill>
                          <a:schemeClr val="accent5">
                            <a:lumMod val="10000"/>
                          </a:schemeClr>
                        </a:solidFill>
                        <a:effectLst/>
                        <a:latin typeface="Calibri"/>
                        <a:ea typeface="Calibri"/>
                        <a:cs typeface="Times New Roman"/>
                      </a:endParaRPr>
                    </a:p>
                  </a:txBody>
                  <a:tcPr marL="68580" marR="68580" marT="9525" marB="0"/>
                </a:tc>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3661011170"/>
              </p:ext>
            </p:extLst>
          </p:nvPr>
        </p:nvGraphicFramePr>
        <p:xfrm>
          <a:off x="407910" y="5974227"/>
          <a:ext cx="7924800" cy="316865"/>
        </p:xfrm>
        <a:graphic>
          <a:graphicData uri="http://schemas.openxmlformats.org/drawingml/2006/table">
            <a:tbl>
              <a:tblPr firstRow="1" firstCol="1" bandRow="1">
                <a:tableStyleId>{5C22544A-7EE6-4342-B048-85BDC9FD1C3A}</a:tableStyleId>
              </a:tblPr>
              <a:tblGrid>
                <a:gridCol w="7924800"/>
              </a:tblGrid>
              <a:tr h="316865">
                <a:tc>
                  <a:txBody>
                    <a:bodyPr/>
                    <a:lstStyle/>
                    <a:p>
                      <a:pPr>
                        <a:lnSpc>
                          <a:spcPct val="115000"/>
                        </a:lnSpc>
                        <a:spcAft>
                          <a:spcPts val="1000"/>
                        </a:spcAft>
                      </a:pPr>
                      <a:r>
                        <a:rPr lang="sl-SI" sz="1400" dirty="0">
                          <a:effectLst/>
                        </a:rPr>
                        <a:t>Zaskrbljujoč padec deleža zgodnjih podjetnikov z visokošolsko izobrazbo.</a:t>
                      </a:r>
                      <a:endParaRPr lang="sl-SI" sz="1400" dirty="0">
                        <a:effectLst/>
                        <a:latin typeface="Calibri"/>
                        <a:ea typeface="Calibri"/>
                        <a:cs typeface="Times New Roman"/>
                      </a:endParaRPr>
                    </a:p>
                  </a:txBody>
                  <a:tcPr marL="68580" marR="68580" marT="9525" marB="0"/>
                </a:tc>
              </a:tr>
            </a:tbl>
          </a:graphicData>
        </a:graphic>
      </p:graphicFrame>
    </p:spTree>
    <p:extLst>
      <p:ext uri="{BB962C8B-B14F-4D97-AF65-F5344CB8AC3E}">
        <p14:creationId xmlns:p14="http://schemas.microsoft.com/office/powerpoint/2010/main" val="2651040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fikon 13"/>
          <p:cNvGraphicFramePr>
            <a:graphicFrameLocks/>
          </p:cNvGraphicFramePr>
          <p:nvPr>
            <p:extLst>
              <p:ext uri="{D42A27DB-BD31-4B8C-83A1-F6EECF244321}">
                <p14:modId xmlns:p14="http://schemas.microsoft.com/office/powerpoint/2010/main" val="783614340"/>
              </p:ext>
            </p:extLst>
          </p:nvPr>
        </p:nvGraphicFramePr>
        <p:xfrm>
          <a:off x="5184068" y="1078447"/>
          <a:ext cx="2592288" cy="515886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Rezultati, ki pozivajo k </a:t>
            </a:r>
            <a:r>
              <a:rPr lang="sl-SI" b="1" cap="small" dirty="0" smtClean="0">
                <a:solidFill>
                  <a:srgbClr val="C15350">
                    <a:lumMod val="50000"/>
                  </a:srgbClr>
                </a:solidFill>
              </a:rPr>
              <a:t>ukrepanju</a:t>
            </a:r>
            <a:endParaRPr lang="sl-SI" b="1" cap="small" dirty="0">
              <a:solidFill>
                <a:srgbClr val="C15350">
                  <a:lumMod val="50000"/>
                </a:srgbClr>
              </a:solidFill>
            </a:endParaRPr>
          </a:p>
        </p:txBody>
      </p:sp>
      <p:sp>
        <p:nvSpPr>
          <p:cNvPr id="7" name="PoljeZBesedilom 6"/>
          <p:cNvSpPr txBox="1"/>
          <p:nvPr/>
        </p:nvSpPr>
        <p:spPr>
          <a:xfrm>
            <a:off x="-4631" y="980728"/>
            <a:ext cx="3930884"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Podravje v številkah	</a:t>
            </a:r>
            <a:r>
              <a:rPr lang="pl-PL" b="1" dirty="0" smtClean="0">
                <a:solidFill>
                  <a:prstClr val="white"/>
                </a:solidFill>
              </a:rPr>
              <a:t> </a:t>
            </a:r>
            <a:endParaRPr lang="sl-SI" b="1" i="1" dirty="0">
              <a:solidFill>
                <a:prstClr val="white"/>
              </a:solidFill>
            </a:endParaRPr>
          </a:p>
        </p:txBody>
      </p:sp>
      <p:sp>
        <p:nvSpPr>
          <p:cNvPr id="3" name="Pravokotnik 2"/>
          <p:cNvSpPr/>
          <p:nvPr/>
        </p:nvSpPr>
        <p:spPr>
          <a:xfrm>
            <a:off x="1150295" y="1817643"/>
            <a:ext cx="5850396" cy="4524315"/>
          </a:xfrm>
          <a:prstGeom prst="rect">
            <a:avLst/>
          </a:prstGeom>
        </p:spPr>
        <p:txBody>
          <a:bodyPr wrap="square">
            <a:spAutoFit/>
          </a:bodyPr>
          <a:lstStyle/>
          <a:p>
            <a:pPr marL="285750" indent="-285750">
              <a:buFont typeface="Arial" pitchFamily="34" charset="0"/>
              <a:buChar char="•"/>
            </a:pPr>
            <a:r>
              <a:rPr lang="sl-SI" sz="1600" dirty="0">
                <a:solidFill>
                  <a:srgbClr val="F2F2F2">
                    <a:lumMod val="10000"/>
                  </a:srgbClr>
                </a:solidFill>
              </a:rPr>
              <a:t>stopnja brezposelnosti jan. 2013 </a:t>
            </a: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15,6 %; Slovenija 13,6 %)</a:t>
            </a:r>
          </a:p>
          <a:p>
            <a:pPr marL="285750" indent="-285750">
              <a:buFont typeface="Arial" pitchFamily="34" charset="0"/>
              <a:buChar char="•"/>
            </a:pPr>
            <a:r>
              <a:rPr lang="sl-SI" sz="1600" dirty="0">
                <a:solidFill>
                  <a:srgbClr val="F2F2F2">
                    <a:lumMod val="10000"/>
                  </a:srgbClr>
                </a:solidFill>
              </a:rPr>
              <a:t>indeks staranja jul. </a:t>
            </a:r>
            <a:r>
              <a:rPr lang="sl-SI" sz="1600" dirty="0" smtClean="0">
                <a:solidFill>
                  <a:srgbClr val="F2F2F2">
                    <a:lumMod val="10000"/>
                  </a:srgbClr>
                </a:solidFill>
              </a:rPr>
              <a:t>2011</a:t>
            </a: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133,6; Slovenija 116,8)</a:t>
            </a:r>
          </a:p>
          <a:p>
            <a:pPr marL="285750" indent="-285750">
              <a:buFont typeface="Arial" pitchFamily="34" charset="0"/>
              <a:buChar char="•"/>
            </a:pPr>
            <a:r>
              <a:rPr lang="sl-SI" sz="1600" dirty="0">
                <a:solidFill>
                  <a:srgbClr val="F2F2F2">
                    <a:lumMod val="10000"/>
                  </a:srgbClr>
                </a:solidFill>
              </a:rPr>
              <a:t>število podjetij na 1000 preb.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54,9; Slovenija 62)</a:t>
            </a:r>
          </a:p>
          <a:p>
            <a:pPr marL="285750" indent="-285750">
              <a:buFont typeface="Arial" pitchFamily="34" charset="0"/>
              <a:buChar char="•"/>
            </a:pPr>
            <a:r>
              <a:rPr lang="sl-SI" sz="1600" dirty="0">
                <a:solidFill>
                  <a:srgbClr val="F2F2F2">
                    <a:lumMod val="10000"/>
                  </a:srgbClr>
                </a:solidFill>
              </a:rPr>
              <a:t>študenti na 1000 preb.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44,4; Slovenija 50,6)</a:t>
            </a:r>
          </a:p>
          <a:p>
            <a:pPr marL="285750" indent="-285750">
              <a:buFont typeface="Arial" pitchFamily="34" charset="0"/>
              <a:buChar char="•"/>
            </a:pPr>
            <a:r>
              <a:rPr lang="sl-SI" sz="1600" dirty="0">
                <a:solidFill>
                  <a:srgbClr val="F2F2F2">
                    <a:lumMod val="10000"/>
                  </a:srgbClr>
                </a:solidFill>
              </a:rPr>
              <a:t>višja in visokošolska izobrazba preb.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19,9 %; Slovenija 22,4 %)</a:t>
            </a:r>
          </a:p>
          <a:p>
            <a:pPr marL="285750" indent="-285750">
              <a:buFont typeface="Arial" pitchFamily="34" charset="0"/>
              <a:buChar char="•"/>
            </a:pPr>
            <a:r>
              <a:rPr lang="sl-SI" sz="1600" dirty="0">
                <a:solidFill>
                  <a:srgbClr val="F2F2F2">
                    <a:lumMod val="10000"/>
                  </a:srgbClr>
                </a:solidFill>
              </a:rPr>
              <a:t>raziskovalci z doktoratom med </a:t>
            </a:r>
            <a:r>
              <a:rPr lang="sl-SI" sz="1600" dirty="0" err="1">
                <a:solidFill>
                  <a:srgbClr val="F2F2F2">
                    <a:lumMod val="10000"/>
                  </a:srgbClr>
                </a:solidFill>
              </a:rPr>
              <a:t>zap</a:t>
            </a:r>
            <a:r>
              <a:rPr lang="sl-SI" sz="1600" dirty="0">
                <a:solidFill>
                  <a:srgbClr val="F2F2F2">
                    <a:lumMod val="10000"/>
                  </a:srgbClr>
                </a:solidFill>
              </a:rPr>
              <a:t>. v RRD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26,2 %; Slovenija 19,1 %)</a:t>
            </a:r>
          </a:p>
          <a:p>
            <a:pPr marL="285750" indent="-285750">
              <a:buFont typeface="Arial" pitchFamily="34" charset="0"/>
              <a:buChar char="•"/>
            </a:pPr>
            <a:r>
              <a:rPr lang="sl-SI" sz="1600" dirty="0">
                <a:solidFill>
                  <a:srgbClr val="F2F2F2">
                    <a:lumMod val="10000"/>
                  </a:srgbClr>
                </a:solidFill>
              </a:rPr>
              <a:t>delež aplikativnih raziskav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65,1 %; Slovenija 63,6 %)</a:t>
            </a:r>
          </a:p>
          <a:p>
            <a:pPr marL="285750" indent="-285750">
              <a:buFont typeface="Arial" pitchFamily="34" charset="0"/>
              <a:buChar char="•"/>
            </a:pPr>
            <a:r>
              <a:rPr lang="sl-SI" sz="1600" dirty="0">
                <a:solidFill>
                  <a:srgbClr val="F2F2F2">
                    <a:lumMod val="10000"/>
                  </a:srgbClr>
                </a:solidFill>
              </a:rPr>
              <a:t>BDP na prebivalca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14.489 €; Slovenija 17.379 €)</a:t>
            </a:r>
          </a:p>
          <a:p>
            <a:pPr marL="285750" indent="-285750">
              <a:buFont typeface="Arial" pitchFamily="34" charset="0"/>
              <a:buChar char="•"/>
            </a:pPr>
            <a:r>
              <a:rPr lang="sl-SI" sz="1600" dirty="0">
                <a:solidFill>
                  <a:srgbClr val="F2F2F2">
                    <a:lumMod val="10000"/>
                  </a:srgbClr>
                </a:solidFill>
              </a:rPr>
              <a:t>dodana vrednost na zaposlenega </a:t>
            </a:r>
            <a:endParaRPr lang="sl-SI" sz="1600" dirty="0" smtClean="0">
              <a:solidFill>
                <a:srgbClr val="F2F2F2">
                  <a:lumMod val="10000"/>
                </a:srgbClr>
              </a:solidFill>
            </a:endParaRPr>
          </a:p>
          <a:p>
            <a:pPr>
              <a:tabLst>
                <a:tab pos="266700" algn="l"/>
              </a:tabLst>
            </a:pPr>
            <a:r>
              <a:rPr lang="sl-SI" sz="1600" dirty="0" smtClean="0">
                <a:solidFill>
                  <a:srgbClr val="F2F2F2">
                    <a:lumMod val="10000"/>
                  </a:srgbClr>
                </a:solidFill>
              </a:rPr>
              <a:t>	</a:t>
            </a:r>
            <a:r>
              <a:rPr lang="sl-SI" sz="1400" i="1" dirty="0" smtClean="0">
                <a:solidFill>
                  <a:srgbClr val="F2F2F2">
                    <a:lumMod val="10000"/>
                  </a:srgbClr>
                </a:solidFill>
              </a:rPr>
              <a:t>(</a:t>
            </a:r>
            <a:r>
              <a:rPr lang="sl-SI" sz="1400" i="1" dirty="0">
                <a:solidFill>
                  <a:srgbClr val="F2F2F2">
                    <a:lumMod val="10000"/>
                  </a:srgbClr>
                </a:solidFill>
              </a:rPr>
              <a:t>Podravje 30.397 €; Slovenija 37.721 €)</a:t>
            </a:r>
          </a:p>
        </p:txBody>
      </p:sp>
      <p:sp>
        <p:nvSpPr>
          <p:cNvPr id="4" name="PoljeZBesedilom 3"/>
          <p:cNvSpPr txBox="1"/>
          <p:nvPr/>
        </p:nvSpPr>
        <p:spPr>
          <a:xfrm>
            <a:off x="1119549" y="6345324"/>
            <a:ext cx="3946465" cy="276999"/>
          </a:xfrm>
          <a:prstGeom prst="rect">
            <a:avLst/>
          </a:prstGeom>
          <a:noFill/>
        </p:spPr>
        <p:txBody>
          <a:bodyPr wrap="none" rtlCol="0">
            <a:spAutoFit/>
          </a:bodyPr>
          <a:lstStyle/>
          <a:p>
            <a:r>
              <a:rPr lang="sl-SI" sz="1200" i="1" dirty="0" smtClean="0">
                <a:solidFill>
                  <a:srgbClr val="7F7F7F"/>
                </a:solidFill>
              </a:rPr>
              <a:t>Viri: ZRSZ; SURS</a:t>
            </a:r>
            <a:r>
              <a:rPr lang="sl-SI" sz="1200" i="1" dirty="0">
                <a:solidFill>
                  <a:srgbClr val="7F7F7F"/>
                </a:solidFill>
              </a:rPr>
              <a:t>;</a:t>
            </a:r>
            <a:r>
              <a:rPr lang="sl-SI" sz="1200" i="1" dirty="0" smtClean="0">
                <a:solidFill>
                  <a:srgbClr val="7F7F7F"/>
                </a:solidFill>
              </a:rPr>
              <a:t> Slovenski podjetniški observatorij 2011/12</a:t>
            </a:r>
            <a:endParaRPr lang="sl-SI" sz="1200" i="1" dirty="0">
              <a:solidFill>
                <a:srgbClr val="7F7F7F"/>
              </a:solidFill>
            </a:endParaRPr>
          </a:p>
        </p:txBody>
      </p:sp>
      <p:sp>
        <p:nvSpPr>
          <p:cNvPr id="5" name="PoljeZBesedilom 4"/>
          <p:cNvSpPr txBox="1"/>
          <p:nvPr/>
        </p:nvSpPr>
        <p:spPr>
          <a:xfrm>
            <a:off x="4824028" y="1087971"/>
            <a:ext cx="1463145" cy="646331"/>
          </a:xfrm>
          <a:prstGeom prst="rect">
            <a:avLst/>
          </a:prstGeom>
          <a:solidFill>
            <a:schemeClr val="bg1"/>
          </a:solidFill>
          <a:ln>
            <a:noFill/>
          </a:ln>
        </p:spPr>
        <p:txBody>
          <a:bodyPr wrap="square" rtlCol="0">
            <a:spAutoFit/>
          </a:bodyPr>
          <a:lstStyle/>
          <a:p>
            <a:pPr algn="r"/>
            <a:r>
              <a:rPr lang="sl-SI" sz="1200" b="1" dirty="0">
                <a:solidFill>
                  <a:srgbClr val="86322F"/>
                </a:solidFill>
              </a:rPr>
              <a:t>s</a:t>
            </a:r>
            <a:r>
              <a:rPr lang="sl-SI" sz="1200" b="1" dirty="0" smtClean="0">
                <a:solidFill>
                  <a:srgbClr val="86322F"/>
                </a:solidFill>
              </a:rPr>
              <a:t>labše od slovenskega povprečja</a:t>
            </a:r>
            <a:endParaRPr lang="sl-SI" sz="1200" b="1" dirty="0">
              <a:solidFill>
                <a:srgbClr val="86322F"/>
              </a:solidFill>
            </a:endParaRPr>
          </a:p>
        </p:txBody>
      </p:sp>
      <p:sp>
        <p:nvSpPr>
          <p:cNvPr id="13" name="PoljeZBesedilom 12"/>
          <p:cNvSpPr txBox="1"/>
          <p:nvPr/>
        </p:nvSpPr>
        <p:spPr>
          <a:xfrm>
            <a:off x="6662353" y="1078446"/>
            <a:ext cx="1463145" cy="646331"/>
          </a:xfrm>
          <a:prstGeom prst="rect">
            <a:avLst/>
          </a:prstGeom>
          <a:solidFill>
            <a:schemeClr val="bg1"/>
          </a:solidFill>
          <a:ln>
            <a:noFill/>
          </a:ln>
        </p:spPr>
        <p:txBody>
          <a:bodyPr wrap="square" rtlCol="0">
            <a:spAutoFit/>
          </a:bodyPr>
          <a:lstStyle/>
          <a:p>
            <a:r>
              <a:rPr lang="sl-SI" sz="1200" b="1" dirty="0">
                <a:solidFill>
                  <a:srgbClr val="86322F"/>
                </a:solidFill>
              </a:rPr>
              <a:t>b</a:t>
            </a:r>
            <a:r>
              <a:rPr lang="sl-SI" sz="1200" b="1" dirty="0" smtClean="0">
                <a:solidFill>
                  <a:srgbClr val="86322F"/>
                </a:solidFill>
              </a:rPr>
              <a:t>oljše od slovenskega povprečja</a:t>
            </a:r>
            <a:endParaRPr lang="sl-SI" sz="1200" b="1" dirty="0">
              <a:solidFill>
                <a:srgbClr val="86322F"/>
              </a:solidFill>
            </a:endParaRPr>
          </a:p>
        </p:txBody>
      </p:sp>
      <p:cxnSp>
        <p:nvCxnSpPr>
          <p:cNvPr id="17" name="Raven povezovalnik 16"/>
          <p:cNvCxnSpPr/>
          <p:nvPr/>
        </p:nvCxnSpPr>
        <p:spPr>
          <a:xfrm>
            <a:off x="1547664" y="2132856"/>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a:off x="1547664" y="3108975"/>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Raven povezovalnik 19"/>
          <p:cNvCxnSpPr/>
          <p:nvPr/>
        </p:nvCxnSpPr>
        <p:spPr>
          <a:xfrm>
            <a:off x="1547664" y="2624879"/>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Raven povezovalnik 20"/>
          <p:cNvCxnSpPr/>
          <p:nvPr/>
        </p:nvCxnSpPr>
        <p:spPr>
          <a:xfrm>
            <a:off x="1538139" y="3586552"/>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Raven povezovalnik 21"/>
          <p:cNvCxnSpPr/>
          <p:nvPr/>
        </p:nvCxnSpPr>
        <p:spPr>
          <a:xfrm>
            <a:off x="1538139" y="4079800"/>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Raven povezovalnik 22"/>
          <p:cNvCxnSpPr/>
          <p:nvPr/>
        </p:nvCxnSpPr>
        <p:spPr>
          <a:xfrm>
            <a:off x="1538139" y="4564174"/>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Raven povezovalnik 23"/>
          <p:cNvCxnSpPr/>
          <p:nvPr/>
        </p:nvCxnSpPr>
        <p:spPr>
          <a:xfrm>
            <a:off x="1547664" y="5039655"/>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Raven povezovalnik 24"/>
          <p:cNvCxnSpPr/>
          <p:nvPr/>
        </p:nvCxnSpPr>
        <p:spPr>
          <a:xfrm>
            <a:off x="1555093" y="5529170"/>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Raven povezovalnik 25"/>
          <p:cNvCxnSpPr/>
          <p:nvPr/>
        </p:nvCxnSpPr>
        <p:spPr>
          <a:xfrm>
            <a:off x="1547664" y="6011668"/>
            <a:ext cx="4932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Raven povezovalnik 26"/>
          <p:cNvCxnSpPr/>
          <p:nvPr/>
        </p:nvCxnSpPr>
        <p:spPr>
          <a:xfrm flipV="1">
            <a:off x="6480212" y="1705000"/>
            <a:ext cx="7429" cy="441896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Picture 3" descr="C:\Users\sikari\Documents\logotipi\EPF_logo novi.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85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46856" y="1595951"/>
            <a:ext cx="8229600" cy="4525963"/>
          </a:xfrm>
        </p:spPr>
        <p:txBody>
          <a:bodyPr/>
          <a:lstStyle/>
          <a:p>
            <a:pPr marL="0" indent="0">
              <a:buNone/>
            </a:pPr>
            <a:endParaRPr lang="sl-SI" dirty="0" smtClean="0"/>
          </a:p>
          <a:p>
            <a:pPr marL="0" indent="0">
              <a:buNone/>
            </a:pPr>
            <a:endParaRPr lang="sl-SI" dirty="0"/>
          </a:p>
        </p:txBody>
      </p:sp>
      <p:pic>
        <p:nvPicPr>
          <p:cNvPr id="4" name="Picture 3" descr="C:\Users\sikari\Documents\logotipi\EPF_logo nov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4631" y="980728"/>
            <a:ext cx="3877985" cy="369332"/>
          </a:xfrm>
          <a:prstGeom prst="rect">
            <a:avLst/>
          </a:prstGeom>
          <a:solidFill>
            <a:schemeClr val="accent2">
              <a:lumMod val="75000"/>
            </a:schemeClr>
          </a:solidFill>
        </p:spPr>
        <p:txBody>
          <a:bodyPr wrap="none" rtlCol="0">
            <a:spAutoFit/>
          </a:bodyPr>
          <a:lstStyle/>
          <a:p>
            <a:r>
              <a:rPr lang="sl-SI" b="1" dirty="0">
                <a:solidFill>
                  <a:prstClr val="white"/>
                </a:solidFill>
              </a:rPr>
              <a:t>	</a:t>
            </a:r>
            <a:r>
              <a:rPr lang="sl-SI" b="1" dirty="0" smtClean="0">
                <a:solidFill>
                  <a:prstClr val="white"/>
                </a:solidFill>
              </a:rPr>
              <a:t>GEM Slovenija 2012	</a:t>
            </a:r>
            <a:endParaRPr lang="sl-SI" b="1" i="1" dirty="0">
              <a:solidFill>
                <a:prstClr val="white"/>
              </a:solidFill>
            </a:endParaRPr>
          </a:p>
        </p:txBody>
      </p:sp>
      <p:pic>
        <p:nvPicPr>
          <p:cNvPr id="12"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2952382" y="361406"/>
            <a:ext cx="6191618" cy="369332"/>
          </a:xfrm>
          <a:prstGeom prst="rect">
            <a:avLst/>
          </a:prstGeom>
        </p:spPr>
        <p:txBody>
          <a:bodyPr wrap="square">
            <a:spAutoFit/>
          </a:bodyPr>
          <a:lstStyle/>
          <a:p>
            <a:pPr algn="r"/>
            <a:r>
              <a:rPr lang="sl-SI" b="1" cap="small" dirty="0" smtClean="0">
                <a:solidFill>
                  <a:srgbClr val="C15350">
                    <a:lumMod val="50000"/>
                  </a:srgbClr>
                </a:solidFill>
              </a:rPr>
              <a:t>Mnenje ekspertov o okvirnih pogojih za podjetništvo </a:t>
            </a:r>
            <a:endParaRPr lang="sl-SI" b="1" cap="small" dirty="0">
              <a:solidFill>
                <a:srgbClr val="C15350">
                  <a:lumMod val="50000"/>
                </a:srgbClr>
              </a:solidFill>
            </a:endParaRPr>
          </a:p>
        </p:txBody>
      </p:sp>
      <p:graphicFrame>
        <p:nvGraphicFramePr>
          <p:cNvPr id="7" name="Grafikon 6"/>
          <p:cNvGraphicFramePr>
            <a:graphicFrameLocks/>
          </p:cNvGraphicFramePr>
          <p:nvPr>
            <p:extLst>
              <p:ext uri="{D42A27DB-BD31-4B8C-83A1-F6EECF244321}">
                <p14:modId xmlns:p14="http://schemas.microsoft.com/office/powerpoint/2010/main" val="634890114"/>
              </p:ext>
            </p:extLst>
          </p:nvPr>
        </p:nvGraphicFramePr>
        <p:xfrm>
          <a:off x="935596" y="1165394"/>
          <a:ext cx="7267575" cy="5076564"/>
        </p:xfrm>
        <a:graphic>
          <a:graphicData uri="http://schemas.openxmlformats.org/drawingml/2006/chart">
            <c:chart xmlns:c="http://schemas.openxmlformats.org/drawingml/2006/chart" xmlns:r="http://schemas.openxmlformats.org/officeDocument/2006/relationships" r:id="rId5"/>
          </a:graphicData>
        </a:graphic>
      </p:graphicFrame>
      <p:sp>
        <p:nvSpPr>
          <p:cNvPr id="8" name="PoljeZBesedilom 1"/>
          <p:cNvSpPr txBox="1"/>
          <p:nvPr/>
        </p:nvSpPr>
        <p:spPr>
          <a:xfrm>
            <a:off x="755576" y="6322292"/>
            <a:ext cx="3508422" cy="4212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l-SI" sz="1000" dirty="0">
                <a:solidFill>
                  <a:srgbClr val="7F7F7F"/>
                </a:solidFill>
              </a:rPr>
              <a:t>Izračunane so standardizirane Z-vrednosti</a:t>
            </a:r>
          </a:p>
          <a:p>
            <a:r>
              <a:rPr lang="sl-SI" sz="1000" i="1" dirty="0">
                <a:solidFill>
                  <a:srgbClr val="7F7F7F"/>
                </a:solidFill>
              </a:rPr>
              <a:t>GEM NES Slovenija 2012</a:t>
            </a:r>
          </a:p>
          <a:p>
            <a:endParaRPr lang="sl-SI" sz="1400" dirty="0">
              <a:solidFill>
                <a:srgbClr val="7F7F7F"/>
              </a:solidFill>
            </a:endParaRPr>
          </a:p>
        </p:txBody>
      </p:sp>
    </p:spTree>
    <p:extLst>
      <p:ext uri="{BB962C8B-B14F-4D97-AF65-F5344CB8AC3E}">
        <p14:creationId xmlns:p14="http://schemas.microsoft.com/office/powerpoint/2010/main" val="641185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46856" y="1595951"/>
            <a:ext cx="8229600" cy="4525963"/>
          </a:xfrm>
        </p:spPr>
        <p:txBody>
          <a:bodyPr/>
          <a:lstStyle/>
          <a:p>
            <a:pPr marL="0" indent="0">
              <a:buNone/>
            </a:pPr>
            <a:endParaRPr lang="sl-SI" dirty="0" smtClean="0"/>
          </a:p>
          <a:p>
            <a:pPr marL="0" indent="0">
              <a:buNone/>
            </a:pPr>
            <a:endParaRPr lang="sl-SI" dirty="0"/>
          </a:p>
        </p:txBody>
      </p:sp>
      <p:pic>
        <p:nvPicPr>
          <p:cNvPr id="4" name="Picture 3" descr="C:\Users\sikari\Documents\logotipi\EPF_logo nov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4631" y="980728"/>
            <a:ext cx="2954655" cy="369332"/>
          </a:xfrm>
          <a:prstGeom prst="rect">
            <a:avLst/>
          </a:prstGeom>
          <a:solidFill>
            <a:schemeClr val="accent2">
              <a:lumMod val="75000"/>
            </a:schemeClr>
          </a:solidFill>
        </p:spPr>
        <p:txBody>
          <a:bodyPr wrap="none" rtlCol="0">
            <a:spAutoFit/>
          </a:bodyPr>
          <a:lstStyle/>
          <a:p>
            <a:r>
              <a:rPr lang="sl-SI" b="1" dirty="0">
                <a:solidFill>
                  <a:prstClr val="white"/>
                </a:solidFill>
              </a:rPr>
              <a:t>	</a:t>
            </a:r>
            <a:r>
              <a:rPr lang="sl-SI" b="1" dirty="0" smtClean="0">
                <a:solidFill>
                  <a:prstClr val="white"/>
                </a:solidFill>
              </a:rPr>
              <a:t>Zaključek		</a:t>
            </a:r>
            <a:endParaRPr lang="sl-SI" b="1" i="1" dirty="0">
              <a:solidFill>
                <a:prstClr val="white"/>
              </a:solidFill>
            </a:endParaRPr>
          </a:p>
        </p:txBody>
      </p:sp>
      <p:pic>
        <p:nvPicPr>
          <p:cNvPr id="12"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2159732" y="361406"/>
            <a:ext cx="6984268" cy="369332"/>
          </a:xfrm>
          <a:prstGeom prst="rect">
            <a:avLst/>
          </a:prstGeom>
        </p:spPr>
        <p:txBody>
          <a:bodyPr wrap="square">
            <a:spAutoFit/>
          </a:bodyPr>
          <a:lstStyle/>
          <a:p>
            <a:pPr algn="r"/>
            <a:r>
              <a:rPr lang="sl-SI" b="1" cap="small" dirty="0">
                <a:solidFill>
                  <a:srgbClr val="C15350">
                    <a:lumMod val="50000"/>
                  </a:srgbClr>
                </a:solidFill>
              </a:rPr>
              <a:t>Potreba po pospeševanju </a:t>
            </a:r>
            <a:r>
              <a:rPr lang="sl-SI" b="1" cap="small" dirty="0" smtClean="0">
                <a:solidFill>
                  <a:srgbClr val="C15350">
                    <a:lumMod val="50000"/>
                  </a:srgbClr>
                </a:solidFill>
              </a:rPr>
              <a:t>inovativnega, </a:t>
            </a:r>
            <a:r>
              <a:rPr lang="sl-SI" b="1" cap="small" dirty="0">
                <a:solidFill>
                  <a:srgbClr val="C15350">
                    <a:lumMod val="50000"/>
                  </a:srgbClr>
                </a:solidFill>
              </a:rPr>
              <a:t>v svet odprtega podjetništva</a:t>
            </a:r>
          </a:p>
        </p:txBody>
      </p:sp>
      <p:sp>
        <p:nvSpPr>
          <p:cNvPr id="7" name="PoljeZBesedilom 6"/>
          <p:cNvSpPr txBox="1"/>
          <p:nvPr/>
        </p:nvSpPr>
        <p:spPr>
          <a:xfrm>
            <a:off x="468362" y="3429000"/>
            <a:ext cx="7920062" cy="2262158"/>
          </a:xfrm>
          <a:prstGeom prst="rect">
            <a:avLst/>
          </a:prstGeom>
          <a:noFill/>
        </p:spPr>
        <p:txBody>
          <a:bodyPr wrap="square" rtlCol="0">
            <a:spAutoFit/>
          </a:bodyPr>
          <a:lstStyle/>
          <a:p>
            <a:pPr marL="285750" indent="-285750" algn="just">
              <a:spcAft>
                <a:spcPts val="600"/>
              </a:spcAft>
              <a:buFont typeface="Arial" pitchFamily="34" charset="0"/>
              <a:buChar char="•"/>
            </a:pPr>
            <a:r>
              <a:rPr lang="sl-SI" dirty="0" smtClean="0">
                <a:solidFill>
                  <a:srgbClr val="F2F2F2">
                    <a:lumMod val="10000"/>
                  </a:srgbClr>
                </a:solidFill>
              </a:rPr>
              <a:t>Nuja po identifikaciji vplivnih dejavnikov, kot podlaga in izhodišče za ciljne ukrepe oblikovalcem podjetniške politike.</a:t>
            </a:r>
          </a:p>
          <a:p>
            <a:pPr marL="285750" indent="-285750" algn="just">
              <a:spcAft>
                <a:spcPts val="600"/>
              </a:spcAft>
              <a:buFont typeface="Arial" pitchFamily="34" charset="0"/>
              <a:buChar char="•"/>
            </a:pPr>
            <a:r>
              <a:rPr lang="sl-SI" dirty="0" smtClean="0">
                <a:solidFill>
                  <a:srgbClr val="F2F2F2">
                    <a:lumMod val="10000"/>
                  </a:srgbClr>
                </a:solidFill>
              </a:rPr>
              <a:t>Krepitev podjetništva kot vrednote v nadaljnjih razvojnih usmeritvah.</a:t>
            </a:r>
          </a:p>
          <a:p>
            <a:pPr marL="285750" indent="-285750" algn="just">
              <a:spcAft>
                <a:spcPts val="600"/>
              </a:spcAft>
              <a:buFont typeface="Arial" pitchFamily="34" charset="0"/>
              <a:buChar char="•"/>
            </a:pPr>
            <a:r>
              <a:rPr lang="sl-SI" dirty="0">
                <a:solidFill>
                  <a:srgbClr val="F2F2F2">
                    <a:lumMod val="10000"/>
                  </a:srgbClr>
                </a:solidFill>
              </a:rPr>
              <a:t>Podjetja, ki ustvarjajo visoko dodano vrednost, so inovativna, usmerjena v rast, zaposlovanje in internacionalizacijo. </a:t>
            </a:r>
          </a:p>
          <a:p>
            <a:pPr marL="285750" indent="-285750" algn="just">
              <a:spcAft>
                <a:spcPts val="600"/>
              </a:spcAft>
              <a:buFont typeface="Arial" pitchFamily="34" charset="0"/>
              <a:buChar char="•"/>
            </a:pPr>
            <a:r>
              <a:rPr lang="sl-SI" dirty="0" smtClean="0">
                <a:solidFill>
                  <a:srgbClr val="F2F2F2">
                    <a:lumMod val="10000"/>
                  </a:srgbClr>
                </a:solidFill>
              </a:rPr>
              <a:t>Smernice za oblikovanje na dokazih temelječe ekonomske politike           </a:t>
            </a:r>
            <a:r>
              <a:rPr lang="sl-SI" i="1" dirty="0" smtClean="0">
                <a:solidFill>
                  <a:srgbClr val="F2F2F2">
                    <a:lumMod val="10000"/>
                  </a:srgbClr>
                </a:solidFill>
              </a:rPr>
              <a:t>(evidence </a:t>
            </a:r>
            <a:r>
              <a:rPr lang="sl-SI" i="1" dirty="0" err="1" smtClean="0">
                <a:solidFill>
                  <a:srgbClr val="F2F2F2">
                    <a:lumMod val="10000"/>
                  </a:srgbClr>
                </a:solidFill>
              </a:rPr>
              <a:t>based</a:t>
            </a:r>
            <a:r>
              <a:rPr lang="sl-SI" i="1" dirty="0" smtClean="0">
                <a:solidFill>
                  <a:srgbClr val="F2F2F2">
                    <a:lumMod val="10000"/>
                  </a:srgbClr>
                </a:solidFill>
              </a:rPr>
              <a:t> </a:t>
            </a:r>
            <a:r>
              <a:rPr lang="sl-SI" i="1" dirty="0" err="1" smtClean="0">
                <a:solidFill>
                  <a:srgbClr val="F2F2F2">
                    <a:lumMod val="10000"/>
                  </a:srgbClr>
                </a:solidFill>
              </a:rPr>
              <a:t>policy</a:t>
            </a:r>
            <a:r>
              <a:rPr lang="sl-SI" i="1" dirty="0" smtClean="0">
                <a:solidFill>
                  <a:srgbClr val="F2F2F2">
                    <a:lumMod val="10000"/>
                  </a:srgbClr>
                </a:solidFill>
              </a:rPr>
              <a:t>).</a:t>
            </a:r>
            <a:endParaRPr lang="sl-SI" i="1" dirty="0">
              <a:solidFill>
                <a:srgbClr val="F2F2F2">
                  <a:lumMod val="10000"/>
                </a:srgbClr>
              </a:solidFill>
            </a:endParaRPr>
          </a:p>
        </p:txBody>
      </p:sp>
      <p:sp>
        <p:nvSpPr>
          <p:cNvPr id="8" name="Rectangle 14"/>
          <p:cNvSpPr>
            <a:spLocks noChangeArrowheads="1"/>
          </p:cNvSpPr>
          <p:nvPr/>
        </p:nvSpPr>
        <p:spPr bwMode="gray">
          <a:xfrm>
            <a:off x="971600" y="1946907"/>
            <a:ext cx="7416824" cy="1047750"/>
          </a:xfrm>
          <a:prstGeom prst="rect">
            <a:avLst/>
          </a:prstGeom>
          <a:solidFill>
            <a:schemeClr val="bg1">
              <a:lumMod val="95000"/>
            </a:schemeClr>
          </a:solidFill>
          <a:ln w="12700">
            <a:solidFill>
              <a:srgbClr val="DDDDDD"/>
            </a:solidFill>
            <a:miter lim="800000"/>
            <a:headEnd/>
            <a:tailEnd/>
          </a:ln>
        </p:spPr>
        <p:txBody>
          <a:bodyPr lIns="108000" tIns="108000" rIns="144000" bIns="72000" anchor="ctr"/>
          <a:lstStyle/>
          <a:p>
            <a:pPr algn="just">
              <a:lnSpc>
                <a:spcPct val="90000"/>
              </a:lnSpc>
              <a:spcAft>
                <a:spcPct val="20000"/>
              </a:spcAft>
              <a:buClr>
                <a:srgbClr val="292929"/>
              </a:buClr>
              <a:buFont typeface="Wingdings" pitchFamily="2" charset="2"/>
              <a:buNone/>
            </a:pPr>
            <a:r>
              <a:rPr lang="sl-SI" sz="1600" dirty="0">
                <a:solidFill>
                  <a:srgbClr val="F2F2F2">
                    <a:lumMod val="10000"/>
                  </a:srgbClr>
                </a:solidFill>
              </a:rPr>
              <a:t>Država mora vplivati na vzpostavljanje ali ohranjanje ugodnega podjetniškega nivoja, raziskovalci pa lahko zanesljivo oblikujemo priporočila za podjetniško politiko tedaj, kadar upoštevamo celovito sliko podjetništva ob institucionalnih in drugih ključnih pogojih na ravni posameznika in podjetja. </a:t>
            </a:r>
            <a:endParaRPr lang="en-GB" sz="1600" dirty="0">
              <a:solidFill>
                <a:srgbClr val="F2F2F2">
                  <a:lumMod val="10000"/>
                </a:srgbClr>
              </a:solidFill>
              <a:cs typeface="Calibri" pitchFamily="34" charset="0"/>
            </a:endParaRPr>
          </a:p>
        </p:txBody>
      </p:sp>
      <p:sp>
        <p:nvSpPr>
          <p:cNvPr id="9" name="Rectangle 14"/>
          <p:cNvSpPr>
            <a:spLocks noChangeArrowheads="1"/>
          </p:cNvSpPr>
          <p:nvPr/>
        </p:nvSpPr>
        <p:spPr bwMode="gray">
          <a:xfrm rot="16200000">
            <a:off x="152410" y="2267621"/>
            <a:ext cx="1019175" cy="387271"/>
          </a:xfrm>
          <a:prstGeom prst="rect">
            <a:avLst/>
          </a:prstGeom>
          <a:solidFill>
            <a:schemeClr val="accent2">
              <a:lumMod val="75000"/>
            </a:schemeClr>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sl-SI" sz="1400" b="1" noProof="1" smtClean="0">
                <a:solidFill>
                  <a:prstClr val="white"/>
                </a:solidFill>
                <a:cs typeface="Calibri" pitchFamily="34" charset="0"/>
              </a:rPr>
              <a:t>SKLEP</a:t>
            </a:r>
            <a:endParaRPr lang="de-DE" sz="1200" b="1" noProof="1">
              <a:solidFill>
                <a:prstClr val="white"/>
              </a:solidFill>
              <a:cs typeface="Calibri" pitchFamily="34" charset="0"/>
            </a:endParaRPr>
          </a:p>
        </p:txBody>
      </p:sp>
    </p:spTree>
    <p:extLst>
      <p:ext uri="{BB962C8B-B14F-4D97-AF65-F5344CB8AC3E}">
        <p14:creationId xmlns:p14="http://schemas.microsoft.com/office/powerpoint/2010/main" val="4241150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lstStyle/>
          <a:p>
            <a:endParaRPr lang="sl-SI"/>
          </a:p>
        </p:txBody>
      </p:sp>
      <p:pic>
        <p:nvPicPr>
          <p:cNvPr id="1026" name="Picture 2" descr="http://imgon.net/di-8OGD.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0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Naslov 1"/>
          <p:cNvSpPr txBox="1">
            <a:spLocks/>
          </p:cNvSpPr>
          <p:nvPr/>
        </p:nvSpPr>
        <p:spPr>
          <a:xfrm>
            <a:off x="632" y="2130425"/>
            <a:ext cx="9143726" cy="2486707"/>
          </a:xfrm>
          <a:prstGeom prst="rect">
            <a:avLst/>
          </a:prstGeom>
          <a:solidFill>
            <a:schemeClr val="bg1">
              <a:lumMod val="9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sl-SI" sz="2400" b="1" dirty="0" smtClean="0">
              <a:solidFill>
                <a:srgbClr val="C15350">
                  <a:lumMod val="75000"/>
                </a:srgbClr>
              </a:solidFill>
            </a:endParaRPr>
          </a:p>
          <a:p>
            <a:r>
              <a:rPr lang="sl-SI" sz="2800" dirty="0" smtClean="0">
                <a:solidFill>
                  <a:srgbClr val="F2F2F2">
                    <a:lumMod val="10000"/>
                  </a:srgbClr>
                </a:solidFill>
              </a:rPr>
              <a:t>Publikacije dostopne </a:t>
            </a:r>
            <a:r>
              <a:rPr lang="sl-SI" sz="2800" dirty="0">
                <a:solidFill>
                  <a:srgbClr val="F2F2F2">
                    <a:lumMod val="10000"/>
                  </a:srgbClr>
                </a:solidFill>
              </a:rPr>
              <a:t>na: </a:t>
            </a:r>
            <a:endParaRPr lang="sl-SI" sz="2800" dirty="0" smtClean="0">
              <a:solidFill>
                <a:srgbClr val="F2F2F2">
                  <a:lumMod val="10000"/>
                </a:srgbClr>
              </a:solidFill>
            </a:endParaRPr>
          </a:p>
          <a:p>
            <a:r>
              <a:rPr lang="sl-SI" sz="2800" u="sng" dirty="0" smtClean="0">
                <a:solidFill>
                  <a:srgbClr val="86322F"/>
                </a:solidFill>
              </a:rPr>
              <a:t>http://www.gemslovenia.org</a:t>
            </a:r>
            <a:r>
              <a:rPr lang="sl-SI" sz="2800" dirty="0">
                <a:solidFill>
                  <a:srgbClr val="7F7F7F"/>
                </a:solidFill>
              </a:rPr>
              <a:t/>
            </a:r>
            <a:br>
              <a:rPr lang="sl-SI" sz="2800" dirty="0">
                <a:solidFill>
                  <a:srgbClr val="7F7F7F"/>
                </a:solidFill>
              </a:rPr>
            </a:br>
            <a:r>
              <a:rPr lang="sl-SI" sz="2800" u="sng" dirty="0">
                <a:solidFill>
                  <a:srgbClr val="C15350">
                    <a:lumMod val="75000"/>
                  </a:srgbClr>
                </a:solidFill>
              </a:rPr>
              <a:t>http://www.epfip.uni-mb.si/raziskovanje/slovenski-podjetniski-observatorij/</a:t>
            </a:r>
            <a:endParaRPr lang="sl-SI" sz="3200" b="1" dirty="0">
              <a:solidFill>
                <a:srgbClr val="C15350">
                  <a:lumMod val="75000"/>
                </a:srgbClr>
              </a:solidFill>
            </a:endParaRPr>
          </a:p>
        </p:txBody>
      </p:sp>
      <p:pic>
        <p:nvPicPr>
          <p:cNvPr id="1027"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32656"/>
            <a:ext cx="3771429" cy="97777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9743" y="4747716"/>
            <a:ext cx="64008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sikari\Documents\logotipi\EPF_logo nov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542"/>
          <a:stretch/>
        </p:blipFill>
        <p:spPr bwMode="auto">
          <a:xfrm>
            <a:off x="0" y="5960566"/>
            <a:ext cx="883974" cy="89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42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4631" y="980728"/>
            <a:ext cx="2954655" cy="400110"/>
          </a:xfrm>
          <a:prstGeom prst="rect">
            <a:avLst/>
          </a:prstGeom>
          <a:solidFill>
            <a:schemeClr val="accent2">
              <a:lumMod val="75000"/>
            </a:schemeClr>
          </a:solidFill>
        </p:spPr>
        <p:txBody>
          <a:bodyPr wrap="none" rtlCol="0">
            <a:spAutoFit/>
          </a:bodyPr>
          <a:lstStyle/>
          <a:p>
            <a:r>
              <a:rPr lang="sl-SI" dirty="0" smtClean="0">
                <a:solidFill>
                  <a:prstClr val="white"/>
                </a:solidFill>
              </a:rPr>
              <a:t>	</a:t>
            </a:r>
            <a:r>
              <a:rPr lang="sl-SI" sz="2000" b="1" dirty="0" smtClean="0">
                <a:solidFill>
                  <a:prstClr val="white"/>
                </a:solidFill>
              </a:rPr>
              <a:t>Vsebina	</a:t>
            </a:r>
            <a:r>
              <a:rPr lang="sl-SI" dirty="0" smtClean="0">
                <a:solidFill>
                  <a:prstClr val="white"/>
                </a:solidFill>
              </a:rPr>
              <a:t>	</a:t>
            </a:r>
            <a:endParaRPr lang="sl-SI" i="1" dirty="0">
              <a:solidFill>
                <a:prstClr val="white"/>
              </a:solidFill>
            </a:endParaRPr>
          </a:p>
        </p:txBody>
      </p:sp>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 name="Zaobljeni pravokotnik 4"/>
          <p:cNvSpPr/>
          <p:nvPr/>
        </p:nvSpPr>
        <p:spPr>
          <a:xfrm>
            <a:off x="8676456" y="1268760"/>
            <a:ext cx="467544" cy="5688632"/>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l-SI" b="1" spc="140" dirty="0" smtClean="0">
                <a:solidFill>
                  <a:srgbClr val="C15350">
                    <a:lumMod val="75000"/>
                  </a:srgbClr>
                </a:solidFill>
              </a:rPr>
              <a:t>        Znanstveno-raziskovalno delo</a:t>
            </a:r>
            <a:endParaRPr lang="sl-SI" b="1" spc="140" dirty="0">
              <a:solidFill>
                <a:srgbClr val="C15350">
                  <a:lumMod val="75000"/>
                </a:srgbClr>
              </a:solidFill>
            </a:endParaRPr>
          </a:p>
        </p:txBody>
      </p:sp>
      <p:sp>
        <p:nvSpPr>
          <p:cNvPr id="9" name="Rechteck 36"/>
          <p:cNvSpPr/>
          <p:nvPr/>
        </p:nvSpPr>
        <p:spPr bwMode="gray">
          <a:xfrm>
            <a:off x="2087195" y="1812051"/>
            <a:ext cx="6025525" cy="621920"/>
          </a:xfrm>
          <a:prstGeom prst="rect">
            <a:avLst/>
          </a:prstGeom>
          <a:gradFill>
            <a:gsLst>
              <a:gs pos="0">
                <a:schemeClr val="accent1">
                  <a:lumMod val="40000"/>
                  <a:lumOff val="60000"/>
                </a:schemeClr>
              </a:gs>
              <a:gs pos="100000">
                <a:schemeClr val="accent1">
                  <a:lumMod val="60000"/>
                  <a:lumOff val="40000"/>
                </a:schemeClr>
              </a:gs>
            </a:gsLst>
            <a:lin ang="5400000" scaled="1"/>
          </a:gradFill>
          <a:ln w="12700">
            <a:solidFill>
              <a:srgbClr val="C0C0C0"/>
            </a:solidFill>
            <a:miter lim="800000"/>
            <a:headEnd/>
            <a:tailEnd/>
          </a:ln>
          <a:effectLst>
            <a:outerShdw blurRad="50800" dist="38100" dir="2700000" algn="tl" rotWithShape="0">
              <a:prstClr val="black">
                <a:alpha val="40000"/>
              </a:prstClr>
            </a:outerShdw>
          </a:effectLst>
        </p:spPr>
        <p:txBody>
          <a:bodyPr lIns="216000" tIns="36000" rIns="216000" bIns="36000" anchor="ctr"/>
          <a:lstStyle/>
          <a:p>
            <a:pPr>
              <a:spcAft>
                <a:spcPct val="20000"/>
              </a:spcAft>
            </a:pPr>
            <a:r>
              <a:rPr lang="en-US" b="1" noProof="1">
                <a:solidFill>
                  <a:srgbClr val="FFFFFF"/>
                </a:solidFill>
                <a:effectLst>
                  <a:outerShdw blurRad="38100" dist="38100" dir="2700000" algn="tl">
                    <a:srgbClr val="000000">
                      <a:alpha val="43137"/>
                    </a:srgbClr>
                  </a:outerShdw>
                </a:effectLst>
              </a:rPr>
              <a:t>Razvoj podjetniškega raziskovanja na EPF </a:t>
            </a:r>
          </a:p>
        </p:txBody>
      </p:sp>
      <p:sp>
        <p:nvSpPr>
          <p:cNvPr id="10" name="Abgerundetes Rechteck 37"/>
          <p:cNvSpPr/>
          <p:nvPr/>
        </p:nvSpPr>
        <p:spPr bwMode="gray">
          <a:xfrm>
            <a:off x="1422292" y="1678305"/>
            <a:ext cx="756371" cy="813209"/>
          </a:xfrm>
          <a:prstGeom prst="roundRect">
            <a:avLst>
              <a:gd name="adj" fmla="val 9083"/>
            </a:avLst>
          </a:prstGeom>
          <a:gradFill>
            <a:gsLst>
              <a:gs pos="0">
                <a:schemeClr val="accent1">
                  <a:lumMod val="60000"/>
                  <a:lumOff val="40000"/>
                </a:schemeClr>
              </a:gs>
              <a:gs pos="100000">
                <a:schemeClr val="accent1"/>
              </a:gs>
            </a:gsLst>
            <a:lin ang="5400000" scaled="0"/>
          </a:gradFill>
          <a:ln w="12700">
            <a:noFill/>
            <a:round/>
            <a:headEnd/>
            <a:tailEnd/>
          </a:ln>
          <a:scene3d>
            <a:camera prst="perspectiveRelaxed" fov="3600000">
              <a:rot lat="20999999" lon="19499988" rev="0"/>
            </a:camera>
            <a:lightRig rig="threePt" dir="t"/>
          </a:scene3d>
          <a:sp3d extrusionH="787400">
            <a:bevelT w="63500" h="63500"/>
            <a:bevelB w="63500" h="63500"/>
          </a:sp3d>
        </p:spPr>
        <p:txBody>
          <a:bodyPr rtlCol="0" anchor="ctr"/>
          <a:lstStyle/>
          <a:p>
            <a:pPr algn="ctr"/>
            <a:r>
              <a:rPr lang="en-US" sz="4000" b="1" smtClean="0">
                <a:solidFill>
                  <a:srgbClr val="FFFFFF"/>
                </a:solidFill>
                <a:effectLst>
                  <a:innerShdw blurRad="63500" dist="50800" dir="18900000">
                    <a:prstClr val="black">
                      <a:alpha val="50000"/>
                    </a:prstClr>
                  </a:innerShdw>
                </a:effectLst>
              </a:rPr>
              <a:t>1</a:t>
            </a:r>
            <a:endParaRPr lang="en-US" sz="4000" b="1" dirty="0">
              <a:solidFill>
                <a:srgbClr val="FFFFFF"/>
              </a:solidFill>
              <a:effectLst>
                <a:innerShdw blurRad="63500" dist="50800" dir="18900000">
                  <a:prstClr val="black">
                    <a:alpha val="50000"/>
                  </a:prstClr>
                </a:innerShdw>
              </a:effectLst>
            </a:endParaRPr>
          </a:p>
        </p:txBody>
      </p:sp>
      <p:sp>
        <p:nvSpPr>
          <p:cNvPr id="11" name="Rechteck 39"/>
          <p:cNvSpPr/>
          <p:nvPr/>
        </p:nvSpPr>
        <p:spPr bwMode="gray">
          <a:xfrm>
            <a:off x="2087195" y="2806231"/>
            <a:ext cx="6025525" cy="621920"/>
          </a:xfrm>
          <a:prstGeom prst="rect">
            <a:avLst/>
          </a:prstGeom>
          <a:gradFill>
            <a:gsLst>
              <a:gs pos="0">
                <a:srgbClr val="FFFFFF"/>
              </a:gs>
              <a:gs pos="100000">
                <a:srgbClr val="D9D9D9"/>
              </a:gs>
            </a:gsLst>
            <a:lin ang="5400000" scaled="1"/>
          </a:gradFill>
          <a:ln w="12700">
            <a:solidFill>
              <a:srgbClr val="C0C0C0"/>
            </a:solidFill>
            <a:miter lim="800000"/>
            <a:headEnd/>
            <a:tailEnd/>
          </a:ln>
          <a:effectLst>
            <a:outerShdw blurRad="50800" dist="38100" dir="2700000" algn="tl" rotWithShape="0">
              <a:prstClr val="black">
                <a:alpha val="40000"/>
              </a:prstClr>
            </a:outerShdw>
          </a:effectLst>
        </p:spPr>
        <p:txBody>
          <a:bodyPr lIns="216000" tIns="36000" rIns="216000" bIns="36000" anchor="ctr"/>
          <a:lstStyle/>
          <a:p>
            <a:pPr>
              <a:spcAft>
                <a:spcPct val="20000"/>
              </a:spcAft>
            </a:pPr>
            <a:r>
              <a:rPr lang="en-US" sz="1600" b="1" noProof="1">
                <a:solidFill>
                  <a:srgbClr val="404040"/>
                </a:solidFill>
              </a:rPr>
              <a:t>Nujnost raziskovanja podjetništva primerjalno s svetom</a:t>
            </a:r>
          </a:p>
        </p:txBody>
      </p:sp>
      <p:sp>
        <p:nvSpPr>
          <p:cNvPr id="13" name="Abgerundetes Rechteck 40"/>
          <p:cNvSpPr/>
          <p:nvPr/>
        </p:nvSpPr>
        <p:spPr bwMode="gray">
          <a:xfrm>
            <a:off x="973696" y="2677638"/>
            <a:ext cx="756371" cy="813209"/>
          </a:xfrm>
          <a:prstGeom prst="roundRect">
            <a:avLst>
              <a:gd name="adj" fmla="val 9083"/>
            </a:avLst>
          </a:prstGeom>
          <a:gradFill>
            <a:gsLst>
              <a:gs pos="0">
                <a:srgbClr val="D9D9D9"/>
              </a:gs>
              <a:gs pos="100000">
                <a:srgbClr val="A6A6A6"/>
              </a:gs>
            </a:gsLst>
            <a:lin ang="5400000" scaled="0"/>
          </a:gradFill>
          <a:ln w="12700">
            <a:noFill/>
            <a:round/>
            <a:headEnd/>
            <a:tailEnd/>
          </a:ln>
          <a:scene3d>
            <a:camera prst="perspectiveRelaxed" fov="3600000">
              <a:rot lat="21299999" lon="2100000" rev="0"/>
            </a:camera>
            <a:lightRig rig="threePt" dir="t">
              <a:rot lat="0" lon="0" rev="6600000"/>
            </a:lightRig>
          </a:scene3d>
          <a:sp3d extrusionH="787400">
            <a:bevelT w="63500" h="63500"/>
            <a:bevelB w="63500" h="63500"/>
          </a:sp3d>
        </p:spPr>
        <p:txBody>
          <a:bodyPr rtlCol="0" anchor="ctr"/>
          <a:lstStyle/>
          <a:p>
            <a:pPr algn="ctr"/>
            <a:r>
              <a:rPr lang="en-US" sz="4000" b="1" dirty="0" smtClean="0">
                <a:solidFill>
                  <a:srgbClr val="404040"/>
                </a:solidFill>
                <a:effectLst>
                  <a:innerShdw blurRad="63500" dist="50800" dir="18900000">
                    <a:prstClr val="black">
                      <a:alpha val="50000"/>
                    </a:prstClr>
                  </a:innerShdw>
                </a:effectLst>
              </a:rPr>
              <a:t>2</a:t>
            </a:r>
            <a:endParaRPr lang="en-US" sz="4000" b="1" dirty="0">
              <a:solidFill>
                <a:srgbClr val="404040"/>
              </a:solidFill>
              <a:effectLst>
                <a:innerShdw blurRad="63500" dist="50800" dir="18900000">
                  <a:prstClr val="black">
                    <a:alpha val="50000"/>
                  </a:prstClr>
                </a:innerShdw>
              </a:effectLst>
            </a:endParaRPr>
          </a:p>
        </p:txBody>
      </p:sp>
      <p:sp>
        <p:nvSpPr>
          <p:cNvPr id="16" name="Rechteck 61"/>
          <p:cNvSpPr/>
          <p:nvPr/>
        </p:nvSpPr>
        <p:spPr bwMode="gray">
          <a:xfrm>
            <a:off x="2087195" y="4714344"/>
            <a:ext cx="6025525" cy="621920"/>
          </a:xfrm>
          <a:prstGeom prst="rect">
            <a:avLst/>
          </a:prstGeom>
          <a:gradFill>
            <a:gsLst>
              <a:gs pos="0">
                <a:srgbClr val="FFFFFF"/>
              </a:gs>
              <a:gs pos="100000">
                <a:srgbClr val="D9D9D9"/>
              </a:gs>
            </a:gsLst>
            <a:lin ang="5400000" scaled="1"/>
          </a:gradFill>
          <a:ln w="12700">
            <a:solidFill>
              <a:srgbClr val="C0C0C0"/>
            </a:solidFill>
            <a:miter lim="800000"/>
            <a:headEnd/>
            <a:tailEnd/>
          </a:ln>
          <a:effectLst>
            <a:outerShdw blurRad="50800" dist="38100" dir="2700000" algn="tl" rotWithShape="0">
              <a:prstClr val="black">
                <a:alpha val="40000"/>
              </a:prstClr>
            </a:outerShdw>
          </a:effectLst>
        </p:spPr>
        <p:txBody>
          <a:bodyPr lIns="216000" tIns="36000" rIns="216000" bIns="36000" anchor="ctr"/>
          <a:lstStyle/>
          <a:p>
            <a:pPr>
              <a:spcAft>
                <a:spcPct val="20000"/>
              </a:spcAft>
            </a:pPr>
            <a:r>
              <a:rPr lang="sl-SI" sz="1600" b="1" noProof="1" smtClean="0">
                <a:solidFill>
                  <a:srgbClr val="404040"/>
                </a:solidFill>
              </a:rPr>
              <a:t>Mnenje e</a:t>
            </a:r>
            <a:r>
              <a:rPr lang="en-US" sz="1600" b="1" noProof="1" smtClean="0">
                <a:solidFill>
                  <a:srgbClr val="404040"/>
                </a:solidFill>
              </a:rPr>
              <a:t>kspertov</a:t>
            </a:r>
            <a:r>
              <a:rPr lang="sl-SI" sz="1600" b="1" noProof="1" smtClean="0">
                <a:solidFill>
                  <a:srgbClr val="404040"/>
                </a:solidFill>
              </a:rPr>
              <a:t> o okvirnih pogojih za podjetništvo</a:t>
            </a:r>
            <a:r>
              <a:rPr lang="en-US" sz="1600" b="1" noProof="1" smtClean="0">
                <a:solidFill>
                  <a:srgbClr val="404040"/>
                </a:solidFill>
              </a:rPr>
              <a:t> </a:t>
            </a:r>
            <a:r>
              <a:rPr lang="sl-SI" sz="1600" b="1" noProof="1" smtClean="0">
                <a:solidFill>
                  <a:srgbClr val="404040"/>
                </a:solidFill>
              </a:rPr>
              <a:t>(GEM 2012)</a:t>
            </a:r>
            <a:endParaRPr lang="en-US" sz="1600" b="1" noProof="1">
              <a:solidFill>
                <a:srgbClr val="404040"/>
              </a:solidFill>
            </a:endParaRPr>
          </a:p>
        </p:txBody>
      </p:sp>
      <p:sp>
        <p:nvSpPr>
          <p:cNvPr id="17" name="Abgerundetes Rechteck 62"/>
          <p:cNvSpPr/>
          <p:nvPr/>
        </p:nvSpPr>
        <p:spPr bwMode="gray">
          <a:xfrm>
            <a:off x="973696" y="4696368"/>
            <a:ext cx="756371" cy="813209"/>
          </a:xfrm>
          <a:prstGeom prst="roundRect">
            <a:avLst>
              <a:gd name="adj" fmla="val 9083"/>
            </a:avLst>
          </a:prstGeom>
          <a:gradFill>
            <a:gsLst>
              <a:gs pos="0">
                <a:srgbClr val="D9D9D9"/>
              </a:gs>
              <a:gs pos="100000">
                <a:srgbClr val="A6A6A6"/>
              </a:gs>
            </a:gsLst>
            <a:lin ang="5400000" scaled="0"/>
          </a:gradFill>
          <a:ln w="12700">
            <a:noFill/>
            <a:round/>
            <a:headEnd/>
            <a:tailEnd/>
          </a:ln>
          <a:scene3d>
            <a:camera prst="perspectiveRelaxed" fov="3600000">
              <a:rot lat="600000" lon="2100000" rev="0"/>
            </a:camera>
            <a:lightRig rig="threePt" dir="t">
              <a:rot lat="0" lon="0" rev="6600000"/>
            </a:lightRig>
          </a:scene3d>
          <a:sp3d extrusionH="787400">
            <a:bevelT w="63500" h="63500"/>
            <a:bevelB w="63500" h="63500"/>
          </a:sp3d>
        </p:spPr>
        <p:txBody>
          <a:bodyPr rtlCol="0" anchor="ctr"/>
          <a:lstStyle/>
          <a:p>
            <a:pPr algn="ctr"/>
            <a:r>
              <a:rPr lang="sl-SI" sz="4000" b="1" dirty="0">
                <a:solidFill>
                  <a:srgbClr val="404040"/>
                </a:solidFill>
                <a:effectLst>
                  <a:innerShdw blurRad="63500" dist="50800" dir="18900000">
                    <a:prstClr val="black">
                      <a:alpha val="50000"/>
                    </a:prstClr>
                  </a:innerShdw>
                </a:effectLst>
              </a:rPr>
              <a:t>4</a:t>
            </a:r>
            <a:endParaRPr lang="en-US" sz="4000" b="1" dirty="0">
              <a:solidFill>
                <a:srgbClr val="404040"/>
              </a:solidFill>
              <a:effectLst>
                <a:innerShdw blurRad="63500" dist="50800" dir="18900000">
                  <a:prstClr val="black">
                    <a:alpha val="50000"/>
                  </a:prstClr>
                </a:innerShdw>
              </a:effectLst>
            </a:endParaRPr>
          </a:p>
        </p:txBody>
      </p:sp>
      <p:pic>
        <p:nvPicPr>
          <p:cNvPr id="21" name="Picture 3" descr="C:\Users\sikari\Documents\logotipi\EPF_logo novi.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
        <p:nvSpPr>
          <p:cNvPr id="22" name="Rechteck 36"/>
          <p:cNvSpPr/>
          <p:nvPr/>
        </p:nvSpPr>
        <p:spPr bwMode="gray">
          <a:xfrm>
            <a:off x="2087195" y="3725916"/>
            <a:ext cx="6025525" cy="621920"/>
          </a:xfrm>
          <a:prstGeom prst="rect">
            <a:avLst/>
          </a:prstGeom>
          <a:gradFill>
            <a:gsLst>
              <a:gs pos="0">
                <a:schemeClr val="accent1">
                  <a:lumMod val="40000"/>
                  <a:lumOff val="60000"/>
                </a:schemeClr>
              </a:gs>
              <a:gs pos="100000">
                <a:schemeClr val="accent1">
                  <a:lumMod val="60000"/>
                  <a:lumOff val="40000"/>
                </a:schemeClr>
              </a:gs>
            </a:gsLst>
            <a:lin ang="5400000" scaled="1"/>
          </a:gradFill>
          <a:ln w="12700">
            <a:solidFill>
              <a:srgbClr val="C0C0C0"/>
            </a:solidFill>
            <a:miter lim="800000"/>
            <a:headEnd/>
            <a:tailEnd/>
          </a:ln>
          <a:effectLst>
            <a:outerShdw blurRad="50800" dist="38100" dir="2700000" algn="tl" rotWithShape="0">
              <a:prstClr val="black">
                <a:alpha val="40000"/>
              </a:prstClr>
            </a:outerShdw>
          </a:effectLst>
        </p:spPr>
        <p:txBody>
          <a:bodyPr lIns="216000" tIns="36000" rIns="216000" bIns="36000" anchor="ctr"/>
          <a:lstStyle/>
          <a:p>
            <a:pPr>
              <a:spcAft>
                <a:spcPct val="20000"/>
              </a:spcAft>
            </a:pPr>
            <a:r>
              <a:rPr lang="en-US" b="1" noProof="1">
                <a:solidFill>
                  <a:srgbClr val="FFFFFF"/>
                </a:solidFill>
                <a:effectLst>
                  <a:outerShdw blurRad="38100" dist="38100" dir="2700000" algn="tl">
                    <a:srgbClr val="000000">
                      <a:alpha val="43137"/>
                    </a:srgbClr>
                  </a:outerShdw>
                </a:effectLst>
              </a:rPr>
              <a:t>Rezultati, ki pozivajo k ukrepanjem</a:t>
            </a:r>
          </a:p>
        </p:txBody>
      </p:sp>
      <p:sp>
        <p:nvSpPr>
          <p:cNvPr id="23" name="Abgerundetes Rechteck 37"/>
          <p:cNvSpPr/>
          <p:nvPr/>
        </p:nvSpPr>
        <p:spPr bwMode="gray">
          <a:xfrm>
            <a:off x="1422292" y="3592170"/>
            <a:ext cx="756371" cy="813209"/>
          </a:xfrm>
          <a:prstGeom prst="roundRect">
            <a:avLst>
              <a:gd name="adj" fmla="val 9083"/>
            </a:avLst>
          </a:prstGeom>
          <a:gradFill>
            <a:gsLst>
              <a:gs pos="0">
                <a:schemeClr val="accent1">
                  <a:lumMod val="60000"/>
                  <a:lumOff val="40000"/>
                </a:schemeClr>
              </a:gs>
              <a:gs pos="100000">
                <a:schemeClr val="accent1"/>
              </a:gs>
            </a:gsLst>
            <a:lin ang="5400000" scaled="0"/>
          </a:gradFill>
          <a:ln w="12700">
            <a:noFill/>
            <a:round/>
            <a:headEnd/>
            <a:tailEnd/>
          </a:ln>
          <a:scene3d>
            <a:camera prst="perspectiveRelaxed" fov="3600000">
              <a:rot lat="20999999" lon="19499988" rev="0"/>
            </a:camera>
            <a:lightRig rig="threePt" dir="t"/>
          </a:scene3d>
          <a:sp3d extrusionH="787400">
            <a:bevelT w="63500" h="63500"/>
            <a:bevelB w="63500" h="63500"/>
          </a:sp3d>
        </p:spPr>
        <p:txBody>
          <a:bodyPr rtlCol="0" anchor="ctr"/>
          <a:lstStyle/>
          <a:p>
            <a:pPr algn="ctr"/>
            <a:r>
              <a:rPr lang="sl-SI" sz="4000" b="1" dirty="0">
                <a:solidFill>
                  <a:srgbClr val="FFFFFF"/>
                </a:solidFill>
                <a:effectLst>
                  <a:innerShdw blurRad="63500" dist="50800" dir="18900000">
                    <a:prstClr val="black">
                      <a:alpha val="50000"/>
                    </a:prstClr>
                  </a:innerShdw>
                </a:effectLst>
              </a:rPr>
              <a:t>3</a:t>
            </a:r>
            <a:endParaRPr lang="en-US" sz="4000" b="1" dirty="0">
              <a:solidFill>
                <a:srgbClr val="FFFFFF"/>
              </a:solidFill>
              <a:effectLst>
                <a:innerShdw blurRad="63500" dist="50800" dir="18900000">
                  <a:prstClr val="black">
                    <a:alpha val="50000"/>
                  </a:prstClr>
                </a:innerShdw>
              </a:effectLst>
            </a:endParaRPr>
          </a:p>
        </p:txBody>
      </p:sp>
      <p:sp>
        <p:nvSpPr>
          <p:cNvPr id="24" name="Rechteck 36"/>
          <p:cNvSpPr/>
          <p:nvPr/>
        </p:nvSpPr>
        <p:spPr bwMode="gray">
          <a:xfrm>
            <a:off x="2092553" y="5733256"/>
            <a:ext cx="6025525" cy="621920"/>
          </a:xfrm>
          <a:prstGeom prst="rect">
            <a:avLst/>
          </a:prstGeom>
          <a:gradFill>
            <a:gsLst>
              <a:gs pos="0">
                <a:schemeClr val="accent1">
                  <a:lumMod val="40000"/>
                  <a:lumOff val="60000"/>
                </a:schemeClr>
              </a:gs>
              <a:gs pos="100000">
                <a:schemeClr val="accent1">
                  <a:lumMod val="60000"/>
                  <a:lumOff val="40000"/>
                </a:schemeClr>
              </a:gs>
            </a:gsLst>
            <a:lin ang="5400000" scaled="1"/>
          </a:gradFill>
          <a:ln w="12700">
            <a:solidFill>
              <a:srgbClr val="C0C0C0"/>
            </a:solidFill>
            <a:miter lim="800000"/>
            <a:headEnd/>
            <a:tailEnd/>
          </a:ln>
          <a:effectLst>
            <a:outerShdw blurRad="50800" dist="38100" dir="2700000" algn="tl" rotWithShape="0">
              <a:prstClr val="black">
                <a:alpha val="40000"/>
              </a:prstClr>
            </a:outerShdw>
          </a:effectLst>
        </p:spPr>
        <p:txBody>
          <a:bodyPr lIns="216000" tIns="36000" rIns="216000" bIns="36000" anchor="ctr"/>
          <a:lstStyle/>
          <a:p>
            <a:pPr>
              <a:spcAft>
                <a:spcPct val="20000"/>
              </a:spcAft>
            </a:pPr>
            <a:r>
              <a:rPr lang="en-US" b="1" noProof="1">
                <a:solidFill>
                  <a:srgbClr val="FFFFFF"/>
                </a:solidFill>
                <a:effectLst>
                  <a:outerShdw blurRad="38100" dist="38100" dir="2700000" algn="tl">
                    <a:srgbClr val="000000">
                      <a:alpha val="43137"/>
                    </a:srgbClr>
                  </a:outerShdw>
                </a:effectLst>
              </a:rPr>
              <a:t>Pospeševanje inovativnega, v svet odprtega podjetništva</a:t>
            </a:r>
          </a:p>
        </p:txBody>
      </p:sp>
      <p:sp>
        <p:nvSpPr>
          <p:cNvPr id="25" name="Abgerundetes Rechteck 37"/>
          <p:cNvSpPr/>
          <p:nvPr/>
        </p:nvSpPr>
        <p:spPr bwMode="gray">
          <a:xfrm>
            <a:off x="1427650" y="5599510"/>
            <a:ext cx="756371" cy="813209"/>
          </a:xfrm>
          <a:prstGeom prst="roundRect">
            <a:avLst>
              <a:gd name="adj" fmla="val 9083"/>
            </a:avLst>
          </a:prstGeom>
          <a:gradFill>
            <a:gsLst>
              <a:gs pos="0">
                <a:schemeClr val="accent1">
                  <a:lumMod val="60000"/>
                  <a:lumOff val="40000"/>
                </a:schemeClr>
              </a:gs>
              <a:gs pos="100000">
                <a:schemeClr val="accent1"/>
              </a:gs>
            </a:gsLst>
            <a:lin ang="5400000" scaled="0"/>
          </a:gradFill>
          <a:ln w="12700">
            <a:noFill/>
            <a:round/>
            <a:headEnd/>
            <a:tailEnd/>
          </a:ln>
          <a:scene3d>
            <a:camera prst="perspectiveRelaxed" fov="3600000">
              <a:rot lat="20999999" lon="19499988" rev="0"/>
            </a:camera>
            <a:lightRig rig="threePt" dir="t"/>
          </a:scene3d>
          <a:sp3d extrusionH="787400">
            <a:bevelT w="63500" h="63500"/>
            <a:bevelB w="63500" h="63500"/>
          </a:sp3d>
        </p:spPr>
        <p:txBody>
          <a:bodyPr rtlCol="0" anchor="ctr"/>
          <a:lstStyle/>
          <a:p>
            <a:pPr algn="ctr"/>
            <a:r>
              <a:rPr lang="sl-SI" sz="4000" b="1" dirty="0" smtClean="0">
                <a:solidFill>
                  <a:srgbClr val="FFFFFF"/>
                </a:solidFill>
                <a:effectLst>
                  <a:innerShdw blurRad="63500" dist="50800" dir="18900000">
                    <a:prstClr val="black">
                      <a:alpha val="50000"/>
                    </a:prstClr>
                  </a:innerShdw>
                </a:effectLst>
              </a:rPr>
              <a:t>5</a:t>
            </a:r>
            <a:endParaRPr lang="en-US" sz="4000" b="1" dirty="0">
              <a:solidFill>
                <a:srgbClr val="FFFFFF"/>
              </a:solidFill>
              <a:effectLst>
                <a:innerShdw blurRad="63500" dist="50800" dir="18900000">
                  <a:prstClr val="black">
                    <a:alpha val="50000"/>
                  </a:prstClr>
                </a:innerShdw>
              </a:effectLst>
            </a:endParaRPr>
          </a:p>
        </p:txBody>
      </p:sp>
    </p:spTree>
    <p:extLst>
      <p:ext uri="{BB962C8B-B14F-4D97-AF65-F5344CB8AC3E}">
        <p14:creationId xmlns:p14="http://schemas.microsoft.com/office/powerpoint/2010/main" val="379966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17"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ikari\Documents\logotipi\EPF_logo nov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4631" y="980728"/>
            <a:ext cx="7624203" cy="369332"/>
          </a:xfrm>
          <a:prstGeom prst="rect">
            <a:avLst/>
          </a:prstGeom>
          <a:solidFill>
            <a:schemeClr val="accent2">
              <a:lumMod val="75000"/>
            </a:schemeClr>
          </a:solidFill>
        </p:spPr>
        <p:txBody>
          <a:bodyPr wrap="none" rtlCol="0">
            <a:spAutoFit/>
          </a:bodyPr>
          <a:lstStyle/>
          <a:p>
            <a:r>
              <a:rPr lang="sl-SI" b="1" dirty="0">
                <a:solidFill>
                  <a:prstClr val="white"/>
                </a:solidFill>
              </a:rPr>
              <a:t>	Akademska odličnost – temelj izobraževanja za podjetništvo	 </a:t>
            </a:r>
          </a:p>
        </p:txBody>
      </p:sp>
      <p:pic>
        <p:nvPicPr>
          <p:cNvPr id="12"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15" name="Pravokotnik 14"/>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sp>
        <p:nvSpPr>
          <p:cNvPr id="9" name="PoljeZBesedilom 8"/>
          <p:cNvSpPr txBox="1"/>
          <p:nvPr/>
        </p:nvSpPr>
        <p:spPr>
          <a:xfrm>
            <a:off x="899592" y="1700808"/>
            <a:ext cx="7308812" cy="1200329"/>
          </a:xfrm>
          <a:prstGeom prst="rect">
            <a:avLst/>
          </a:prstGeom>
          <a:noFill/>
        </p:spPr>
        <p:txBody>
          <a:bodyPr wrap="square" rtlCol="0">
            <a:spAutoFit/>
          </a:bodyPr>
          <a:lstStyle/>
          <a:p>
            <a:pPr algn="just"/>
            <a:r>
              <a:rPr lang="sl-SI" dirty="0">
                <a:solidFill>
                  <a:srgbClr val="F2F2F2">
                    <a:lumMod val="10000"/>
                  </a:srgbClr>
                </a:solidFill>
              </a:rPr>
              <a:t>Akademska odličnost se odraža v objavljenih delih </a:t>
            </a:r>
            <a:r>
              <a:rPr lang="sl-SI" dirty="0" smtClean="0">
                <a:solidFill>
                  <a:srgbClr val="F2F2F2">
                    <a:lumMod val="10000"/>
                  </a:srgbClr>
                </a:solidFill>
              </a:rPr>
              <a:t>članov Katedre </a:t>
            </a:r>
            <a:r>
              <a:rPr lang="sl-SI" dirty="0">
                <a:solidFill>
                  <a:srgbClr val="F2F2F2">
                    <a:lumMod val="10000"/>
                  </a:srgbClr>
                </a:solidFill>
              </a:rPr>
              <a:t>in kakovosti publiciranih del. Skupno število bibliografskih enot vseh članov Katedre za podjetništvo in ekonomiko poslovanja v obdobju od 1993 do 2013 znaša zavidljivih 3.015 enot.</a:t>
            </a:r>
          </a:p>
        </p:txBody>
      </p:sp>
      <p:graphicFrame>
        <p:nvGraphicFramePr>
          <p:cNvPr id="14" name="Tabela 13"/>
          <p:cNvGraphicFramePr>
            <a:graphicFrameLocks noGrp="1"/>
          </p:cNvGraphicFramePr>
          <p:nvPr>
            <p:extLst>
              <p:ext uri="{D42A27DB-BD31-4B8C-83A1-F6EECF244321}">
                <p14:modId xmlns:p14="http://schemas.microsoft.com/office/powerpoint/2010/main" val="991547759"/>
              </p:ext>
            </p:extLst>
          </p:nvPr>
        </p:nvGraphicFramePr>
        <p:xfrm>
          <a:off x="666382" y="3182123"/>
          <a:ext cx="7794052" cy="3224379"/>
        </p:xfrm>
        <a:graphic>
          <a:graphicData uri="http://schemas.openxmlformats.org/drawingml/2006/table">
            <a:tbl>
              <a:tblPr firstRow="1" firstCol="1" bandRow="1">
                <a:tableStyleId>{5C22544A-7EE6-4342-B048-85BDC9FD1C3A}</a:tableStyleId>
              </a:tblPr>
              <a:tblGrid>
                <a:gridCol w="2517367"/>
                <a:gridCol w="1055337"/>
                <a:gridCol w="1055337"/>
                <a:gridCol w="1055337"/>
                <a:gridCol w="1055337"/>
                <a:gridCol w="1055337"/>
              </a:tblGrid>
              <a:tr h="288117">
                <a:tc>
                  <a:txBody>
                    <a:bodyPr/>
                    <a:lstStyle/>
                    <a:p>
                      <a:pPr>
                        <a:lnSpc>
                          <a:spcPct val="115000"/>
                        </a:lnSpc>
                        <a:spcBef>
                          <a:spcPts val="300"/>
                        </a:spcBef>
                        <a:spcAft>
                          <a:spcPts val="300"/>
                        </a:spcAft>
                      </a:pPr>
                      <a:r>
                        <a:rPr lang="sl-SI" sz="1400" dirty="0">
                          <a:effectLst/>
                          <a:latin typeface="+mn-lt"/>
                        </a:rPr>
                        <a:t>Vrsta publikacije</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1993–1998</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1999–2003</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2004–2008</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2009–2013</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a:solidFill>
                            <a:schemeClr val="bg1"/>
                          </a:solidFill>
                          <a:effectLst/>
                          <a:latin typeface="+mn-lt"/>
                        </a:rPr>
                        <a:t>Skupaj</a:t>
                      </a:r>
                      <a:endParaRPr lang="sl-SI" sz="1400" b="1">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dirty="0">
                          <a:effectLst/>
                          <a:latin typeface="+mn-lt"/>
                        </a:rPr>
                        <a:t>1.01 Izvirni znanstveni članki</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effectLst/>
                          <a:latin typeface="+mn-lt"/>
                        </a:rPr>
                        <a:t> </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 </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 </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effectLst/>
                          <a:latin typeface="+mn-lt"/>
                        </a:rPr>
                        <a:t> </a:t>
                      </a:r>
                      <a:endParaRPr lang="sl-SI" sz="140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a:solidFill>
                            <a:schemeClr val="bg1"/>
                          </a:solidFill>
                          <a:effectLst/>
                          <a:latin typeface="+mn-lt"/>
                        </a:rPr>
                        <a:t> </a:t>
                      </a:r>
                      <a:endParaRPr lang="sl-SI" sz="1400" b="1">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i="1" dirty="0">
                          <a:solidFill>
                            <a:schemeClr val="bg1">
                              <a:lumMod val="85000"/>
                            </a:schemeClr>
                          </a:solidFill>
                          <a:effectLst/>
                          <a:latin typeface="+mn-lt"/>
                        </a:rPr>
                        <a:t>1.01 Objave v kategoriji A</a:t>
                      </a:r>
                      <a:endParaRPr lang="sl-SI" sz="1400" i="1" dirty="0">
                        <a:solidFill>
                          <a:schemeClr val="bg1">
                            <a:lumMod val="85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3</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6</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32</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20</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a:solidFill>
                            <a:schemeClr val="bg1"/>
                          </a:solidFill>
                          <a:effectLst/>
                          <a:latin typeface="+mn-lt"/>
                        </a:rPr>
                        <a:t>61</a:t>
                      </a:r>
                      <a:endParaRPr lang="sl-SI" sz="1400" b="1">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i="1" dirty="0">
                          <a:solidFill>
                            <a:schemeClr val="bg1">
                              <a:lumMod val="85000"/>
                            </a:schemeClr>
                          </a:solidFill>
                          <a:effectLst/>
                          <a:latin typeface="+mn-lt"/>
                        </a:rPr>
                        <a:t>1.01 Druge objave</a:t>
                      </a:r>
                      <a:endParaRPr lang="sl-SI" sz="1400" i="1" dirty="0">
                        <a:solidFill>
                          <a:schemeClr val="bg1">
                            <a:lumMod val="85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8</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24</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30</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39</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a:solidFill>
                            <a:schemeClr val="bg1"/>
                          </a:solidFill>
                          <a:effectLst/>
                          <a:latin typeface="+mn-lt"/>
                        </a:rPr>
                        <a:t>101</a:t>
                      </a:r>
                      <a:endParaRPr lang="sl-SI" sz="1400" b="1">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dirty="0">
                          <a:effectLst/>
                          <a:latin typeface="+mn-lt"/>
                        </a:rPr>
                        <a:t>1.02 Pregledni znanstveni članki</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 </a:t>
                      </a:r>
                      <a:r>
                        <a:rPr lang="sl-SI" sz="1400" dirty="0" smtClean="0">
                          <a:solidFill>
                            <a:schemeClr val="tx1">
                              <a:lumMod val="50000"/>
                            </a:schemeClr>
                          </a:solidFill>
                          <a:effectLst/>
                          <a:latin typeface="+mn-lt"/>
                        </a:rPr>
                        <a:t>1</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smtClean="0">
                          <a:solidFill>
                            <a:schemeClr val="tx1">
                              <a:lumMod val="50000"/>
                            </a:schemeClr>
                          </a:solidFill>
                          <a:effectLst/>
                          <a:latin typeface="+mn-lt"/>
                        </a:rPr>
                        <a:t>4</a:t>
                      </a:r>
                      <a:r>
                        <a:rPr lang="sl-SI" sz="1400" dirty="0">
                          <a:solidFill>
                            <a:schemeClr val="tx1">
                              <a:lumMod val="50000"/>
                            </a:schemeClr>
                          </a:solidFill>
                          <a:effectLst/>
                          <a:latin typeface="+mn-lt"/>
                        </a:rPr>
                        <a:t> </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smtClean="0">
                          <a:solidFill>
                            <a:schemeClr val="tx1">
                              <a:lumMod val="50000"/>
                            </a:schemeClr>
                          </a:solidFill>
                          <a:effectLst/>
                          <a:latin typeface="+mn-lt"/>
                        </a:rPr>
                        <a:t>6</a:t>
                      </a:r>
                      <a:r>
                        <a:rPr lang="sl-SI" sz="1400" dirty="0">
                          <a:solidFill>
                            <a:schemeClr val="tx1">
                              <a:lumMod val="50000"/>
                            </a:schemeClr>
                          </a:solidFill>
                          <a:effectLst/>
                          <a:latin typeface="+mn-lt"/>
                        </a:rPr>
                        <a:t> </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smtClean="0">
                          <a:solidFill>
                            <a:schemeClr val="tx1">
                              <a:lumMod val="50000"/>
                            </a:schemeClr>
                          </a:solidFill>
                          <a:effectLst/>
                          <a:latin typeface="+mn-lt"/>
                        </a:rPr>
                        <a:t>8</a:t>
                      </a:r>
                      <a:r>
                        <a:rPr lang="sl-SI" sz="1400" dirty="0">
                          <a:solidFill>
                            <a:schemeClr val="tx1">
                              <a:lumMod val="50000"/>
                            </a:schemeClr>
                          </a:solidFill>
                          <a:effectLst/>
                          <a:latin typeface="+mn-lt"/>
                        </a:rPr>
                        <a:t> </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dirty="0" smtClean="0">
                          <a:solidFill>
                            <a:schemeClr val="bg1"/>
                          </a:solidFill>
                          <a:effectLst/>
                          <a:latin typeface="+mn-lt"/>
                        </a:rPr>
                        <a:t>19</a:t>
                      </a:r>
                      <a:r>
                        <a:rPr lang="sl-SI" sz="1400" b="1" dirty="0">
                          <a:solidFill>
                            <a:schemeClr val="bg1"/>
                          </a:solidFill>
                          <a:effectLst/>
                          <a:latin typeface="+mn-lt"/>
                        </a:rPr>
                        <a:t> </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523850">
                <a:tc>
                  <a:txBody>
                    <a:bodyPr/>
                    <a:lstStyle/>
                    <a:p>
                      <a:pPr>
                        <a:lnSpc>
                          <a:spcPct val="115000"/>
                        </a:lnSpc>
                        <a:spcBef>
                          <a:spcPts val="300"/>
                        </a:spcBef>
                        <a:spcAft>
                          <a:spcPts val="300"/>
                        </a:spcAft>
                      </a:pPr>
                      <a:r>
                        <a:rPr lang="sl-SI" sz="1400" dirty="0">
                          <a:effectLst/>
                          <a:latin typeface="+mn-lt"/>
                        </a:rPr>
                        <a:t>1.16 Samostojni znanstveni sestavki ali poglavja v monografskih publikacijah</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12</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10</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30</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27</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a:solidFill>
                            <a:schemeClr val="bg1"/>
                          </a:solidFill>
                          <a:effectLst/>
                          <a:latin typeface="+mn-lt"/>
                        </a:rPr>
                        <a:t>79</a:t>
                      </a:r>
                      <a:endParaRPr lang="sl-SI" sz="1400" b="1">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dirty="0">
                          <a:effectLst/>
                          <a:latin typeface="+mn-lt"/>
                        </a:rPr>
                        <a:t>2.01 Znanstvene monografije</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 </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3</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a:solidFill>
                            <a:schemeClr val="tx1">
                              <a:lumMod val="50000"/>
                            </a:schemeClr>
                          </a:solidFill>
                          <a:effectLst/>
                          <a:latin typeface="+mn-lt"/>
                        </a:rPr>
                        <a:t>6</a:t>
                      </a:r>
                      <a:endParaRPr lang="sl-SI" sz="140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6</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a:solidFill>
                            <a:schemeClr val="bg1"/>
                          </a:solidFill>
                          <a:effectLst/>
                          <a:latin typeface="+mn-lt"/>
                        </a:rPr>
                        <a:t>15</a:t>
                      </a:r>
                      <a:endParaRPr lang="sl-SI" sz="1400" b="1">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b="1" dirty="0">
                          <a:solidFill>
                            <a:schemeClr val="bg1"/>
                          </a:solidFill>
                          <a:effectLst/>
                          <a:latin typeface="+mn-lt"/>
                        </a:rPr>
                        <a:t>Skupaj</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c>
                  <a:txBody>
                    <a:bodyPr/>
                    <a:lstStyle/>
                    <a:p>
                      <a:pPr algn="ctr">
                        <a:lnSpc>
                          <a:spcPct val="115000"/>
                        </a:lnSpc>
                        <a:spcBef>
                          <a:spcPts val="300"/>
                        </a:spcBef>
                        <a:spcAft>
                          <a:spcPts val="300"/>
                        </a:spcAft>
                      </a:pPr>
                      <a:r>
                        <a:rPr lang="sl-SI" sz="1400" b="1" dirty="0">
                          <a:solidFill>
                            <a:schemeClr val="bg1"/>
                          </a:solidFill>
                          <a:effectLst/>
                          <a:latin typeface="+mn-lt"/>
                        </a:rPr>
                        <a:t>24</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c>
                  <a:txBody>
                    <a:bodyPr/>
                    <a:lstStyle/>
                    <a:p>
                      <a:pPr algn="ctr">
                        <a:lnSpc>
                          <a:spcPct val="115000"/>
                        </a:lnSpc>
                        <a:spcBef>
                          <a:spcPts val="300"/>
                        </a:spcBef>
                        <a:spcAft>
                          <a:spcPts val="300"/>
                        </a:spcAft>
                      </a:pPr>
                      <a:r>
                        <a:rPr lang="sl-SI" sz="1400" b="1" dirty="0">
                          <a:solidFill>
                            <a:schemeClr val="bg1"/>
                          </a:solidFill>
                          <a:effectLst/>
                          <a:latin typeface="+mn-lt"/>
                        </a:rPr>
                        <a:t>47</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c>
                  <a:txBody>
                    <a:bodyPr/>
                    <a:lstStyle/>
                    <a:p>
                      <a:pPr algn="ctr">
                        <a:lnSpc>
                          <a:spcPct val="115000"/>
                        </a:lnSpc>
                        <a:spcBef>
                          <a:spcPts val="300"/>
                        </a:spcBef>
                        <a:spcAft>
                          <a:spcPts val="300"/>
                        </a:spcAft>
                      </a:pPr>
                      <a:r>
                        <a:rPr lang="sl-SI" sz="1400" b="1" dirty="0">
                          <a:solidFill>
                            <a:schemeClr val="bg1"/>
                          </a:solidFill>
                          <a:effectLst/>
                          <a:latin typeface="+mn-lt"/>
                        </a:rPr>
                        <a:t>104</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c>
                  <a:txBody>
                    <a:bodyPr/>
                    <a:lstStyle/>
                    <a:p>
                      <a:pPr algn="ctr">
                        <a:lnSpc>
                          <a:spcPct val="115000"/>
                        </a:lnSpc>
                        <a:spcBef>
                          <a:spcPts val="300"/>
                        </a:spcBef>
                        <a:spcAft>
                          <a:spcPts val="300"/>
                        </a:spcAft>
                      </a:pPr>
                      <a:r>
                        <a:rPr lang="sl-SI" sz="1400" b="1" dirty="0">
                          <a:solidFill>
                            <a:schemeClr val="bg1"/>
                          </a:solidFill>
                          <a:effectLst/>
                          <a:latin typeface="+mn-lt"/>
                        </a:rPr>
                        <a:t>100</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c>
                  <a:txBody>
                    <a:bodyPr/>
                    <a:lstStyle/>
                    <a:p>
                      <a:pPr algn="ctr">
                        <a:lnSpc>
                          <a:spcPct val="115000"/>
                        </a:lnSpc>
                        <a:spcBef>
                          <a:spcPts val="300"/>
                        </a:spcBef>
                        <a:spcAft>
                          <a:spcPts val="300"/>
                        </a:spcAft>
                      </a:pPr>
                      <a:r>
                        <a:rPr lang="sl-SI" sz="1400" b="1" dirty="0">
                          <a:solidFill>
                            <a:schemeClr val="bg1"/>
                          </a:solidFill>
                          <a:effectLst/>
                          <a:latin typeface="+mn-lt"/>
                        </a:rPr>
                        <a:t>275</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r>
              <a:tr h="314310">
                <a:tc>
                  <a:txBody>
                    <a:bodyPr/>
                    <a:lstStyle/>
                    <a:p>
                      <a:pPr>
                        <a:lnSpc>
                          <a:spcPct val="115000"/>
                        </a:lnSpc>
                        <a:spcBef>
                          <a:spcPts val="300"/>
                        </a:spcBef>
                        <a:spcAft>
                          <a:spcPts val="300"/>
                        </a:spcAft>
                      </a:pPr>
                      <a:r>
                        <a:rPr lang="sl-SI" sz="1400" dirty="0">
                          <a:effectLst/>
                          <a:latin typeface="+mn-lt"/>
                        </a:rPr>
                        <a:t>Skupno število čistih citatov</a:t>
                      </a:r>
                      <a:endParaRPr lang="sl-SI" sz="1400" dirty="0">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2</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2</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44</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dirty="0">
                          <a:solidFill>
                            <a:schemeClr val="tx1">
                              <a:lumMod val="50000"/>
                            </a:schemeClr>
                          </a:solidFill>
                          <a:effectLst/>
                          <a:latin typeface="+mn-lt"/>
                        </a:rPr>
                        <a:t>162</a:t>
                      </a:r>
                      <a:endParaRPr lang="sl-SI" sz="1400" dirty="0">
                        <a:solidFill>
                          <a:schemeClr val="tx1">
                            <a:lumMod val="50000"/>
                          </a:schemeClr>
                        </a:solidFill>
                        <a:effectLst/>
                        <a:latin typeface="+mn-lt"/>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sl-SI" sz="1400" b="1" dirty="0">
                          <a:solidFill>
                            <a:schemeClr val="bg1"/>
                          </a:solidFill>
                          <a:effectLst/>
                          <a:latin typeface="+mn-lt"/>
                        </a:rPr>
                        <a:t>210</a:t>
                      </a:r>
                      <a:endParaRPr lang="sl-SI" sz="1400" b="1" dirty="0">
                        <a:solidFill>
                          <a:schemeClr val="bg1"/>
                        </a:solidFill>
                        <a:effectLst/>
                        <a:latin typeface="+mn-lt"/>
                        <a:ea typeface="Calibri"/>
                        <a:cs typeface="Times New Roman"/>
                      </a:endParaRPr>
                    </a:p>
                  </a:txBody>
                  <a:tcPr marL="68580" marR="68580" marT="0" marB="0" anchor="ctr">
                    <a:solidFill>
                      <a:schemeClr val="accent2">
                        <a:lumMod val="50000"/>
                      </a:schemeClr>
                    </a:solidFill>
                  </a:tcPr>
                </a:tc>
              </a:tr>
            </a:tbl>
          </a:graphicData>
        </a:graphic>
      </p:graphicFrame>
      <p:sp>
        <p:nvSpPr>
          <p:cNvPr id="18" name="Rectangle 2"/>
          <p:cNvSpPr>
            <a:spLocks noChangeArrowheads="1"/>
          </p:cNvSpPr>
          <p:nvPr/>
        </p:nvSpPr>
        <p:spPr bwMode="auto">
          <a:xfrm>
            <a:off x="625400" y="62746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sl-SI" sz="1000" i="1" dirty="0" smtClean="0">
                <a:solidFill>
                  <a:srgbClr val="7F7F7F"/>
                </a:solidFill>
                <a:ea typeface="Calibri" pitchFamily="34" charset="0"/>
                <a:cs typeface="Times New Roman" pitchFamily="18" charset="0"/>
              </a:rPr>
              <a:t>Vir: http://www.sicris.si (27. 2. 2013)</a:t>
            </a:r>
            <a:endParaRPr lang="sl-SI" dirty="0" smtClean="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2152403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46856" y="1595951"/>
            <a:ext cx="8229600" cy="4525963"/>
          </a:xfrm>
        </p:spPr>
        <p:txBody>
          <a:bodyPr/>
          <a:lstStyle/>
          <a:p>
            <a:pPr marL="0" indent="0">
              <a:buNone/>
            </a:pPr>
            <a:endParaRPr lang="sl-SI" dirty="0" smtClean="0"/>
          </a:p>
          <a:p>
            <a:pPr marL="0" indent="0">
              <a:buNone/>
            </a:pPr>
            <a:endParaRPr lang="sl-SI" dirty="0"/>
          </a:p>
        </p:txBody>
      </p:sp>
      <p:pic>
        <p:nvPicPr>
          <p:cNvPr id="4" name="Picture 3" descr="C:\Users\sikari\Documents\logotipi\EPF_logo nov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4631" y="980728"/>
            <a:ext cx="8258030" cy="369332"/>
          </a:xfrm>
          <a:prstGeom prst="rect">
            <a:avLst/>
          </a:prstGeom>
          <a:solidFill>
            <a:schemeClr val="accent2">
              <a:lumMod val="75000"/>
            </a:schemeClr>
          </a:solidFill>
        </p:spPr>
        <p:txBody>
          <a:bodyPr wrap="none" rtlCol="0">
            <a:spAutoFit/>
          </a:bodyPr>
          <a:lstStyle/>
          <a:p>
            <a:r>
              <a:rPr lang="sl-SI" b="1" dirty="0" smtClean="0">
                <a:solidFill>
                  <a:prstClr val="white"/>
                </a:solidFill>
              </a:rPr>
              <a:t>Raziskovanje podjetništva na Inštitutu za podjetništvo in </a:t>
            </a:r>
            <a:r>
              <a:rPr lang="sl-SI" b="1" dirty="0" err="1" smtClean="0">
                <a:solidFill>
                  <a:prstClr val="white"/>
                </a:solidFill>
              </a:rPr>
              <a:t>management</a:t>
            </a:r>
            <a:r>
              <a:rPr lang="sl-SI" b="1" dirty="0" smtClean="0">
                <a:solidFill>
                  <a:prstClr val="white"/>
                </a:solidFill>
              </a:rPr>
              <a:t> malih podjetij</a:t>
            </a:r>
            <a:endParaRPr lang="sl-SI" b="1" i="1" dirty="0">
              <a:solidFill>
                <a:prstClr val="white"/>
              </a:solidFill>
            </a:endParaRPr>
          </a:p>
        </p:txBody>
      </p:sp>
      <p:sp>
        <p:nvSpPr>
          <p:cNvPr id="8" name="Text Box 4"/>
          <p:cNvSpPr txBox="1">
            <a:spLocks noChangeArrowheads="1"/>
          </p:cNvSpPr>
          <p:nvPr/>
        </p:nvSpPr>
        <p:spPr bwMode="auto">
          <a:xfrm>
            <a:off x="1866569" y="4404832"/>
            <a:ext cx="41767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600" b="1" dirty="0" smtClean="0">
                <a:solidFill>
                  <a:srgbClr val="000000"/>
                </a:solidFill>
                <a:latin typeface="Calibri"/>
                <a:cs typeface="Arial" charset="0"/>
              </a:rPr>
              <a:t>Od leta 1998</a:t>
            </a:r>
          </a:p>
          <a:p>
            <a:pPr eaLnBrk="1" hangingPunct="1"/>
            <a:r>
              <a:rPr lang="sl-SI" sz="1600" b="1" dirty="0" smtClean="0">
                <a:solidFill>
                  <a:srgbClr val="000000"/>
                </a:solidFill>
                <a:latin typeface="Calibri"/>
                <a:cs typeface="Arial" charset="0"/>
              </a:rPr>
              <a:t>Slovenski podjetniški observatorij</a:t>
            </a:r>
            <a:endParaRPr lang="sl-SI" sz="1600" dirty="0" smtClean="0">
              <a:solidFill>
                <a:srgbClr val="7F7F7F"/>
              </a:solidFill>
              <a:latin typeface="Calibri"/>
              <a:cs typeface="Arial" charset="0"/>
            </a:endParaRPr>
          </a:p>
          <a:p>
            <a:pPr eaLnBrk="1" hangingPunct="1"/>
            <a:r>
              <a:rPr lang="sl-SI" sz="1600" dirty="0" smtClean="0">
                <a:solidFill>
                  <a:srgbClr val="7F7F7F"/>
                </a:solidFill>
                <a:latin typeface="Calibri"/>
                <a:cs typeface="Arial" charset="0"/>
              </a:rPr>
              <a:t>pregled </a:t>
            </a:r>
            <a:r>
              <a:rPr lang="sl-SI" sz="1600" dirty="0">
                <a:solidFill>
                  <a:srgbClr val="7F7F7F"/>
                </a:solidFill>
                <a:latin typeface="Calibri"/>
                <a:cs typeface="Arial" charset="0"/>
              </a:rPr>
              <a:t>poslovanja MSP v Sloveniji </a:t>
            </a:r>
          </a:p>
          <a:p>
            <a:pPr eaLnBrk="1" hangingPunct="1"/>
            <a:r>
              <a:rPr lang="sl-SI" sz="1600" dirty="0">
                <a:solidFill>
                  <a:srgbClr val="7F7F7F"/>
                </a:solidFill>
                <a:latin typeface="Calibri"/>
                <a:cs typeface="Arial" charset="0"/>
              </a:rPr>
              <a:t>in primerjava z EU</a:t>
            </a:r>
          </a:p>
          <a:p>
            <a:pPr eaLnBrk="1" hangingPunct="1"/>
            <a:r>
              <a:rPr lang="sl-SI" sz="1600" i="1" u="sng" dirty="0">
                <a:solidFill>
                  <a:srgbClr val="C15350">
                    <a:lumMod val="75000"/>
                  </a:srgbClr>
                </a:solidFill>
                <a:latin typeface="Calibri"/>
                <a:cs typeface="Arial" charset="0"/>
              </a:rPr>
              <a:t>http://www.epfip.uni-mb.si</a:t>
            </a:r>
            <a:endParaRPr lang="en-US" sz="1600" i="1" u="sng" dirty="0">
              <a:solidFill>
                <a:srgbClr val="C15350">
                  <a:lumMod val="75000"/>
                </a:srgbClr>
              </a:solidFill>
              <a:latin typeface="Calibri"/>
              <a:cs typeface="Arial" charset="0"/>
            </a:endParaRPr>
          </a:p>
        </p:txBody>
      </p:sp>
      <p:pic>
        <p:nvPicPr>
          <p:cNvPr id="16" name="Picture 6" descr="G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52" y="2436688"/>
            <a:ext cx="792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p:cNvSpPr txBox="1">
            <a:spLocks noChangeArrowheads="1"/>
          </p:cNvSpPr>
          <p:nvPr/>
        </p:nvSpPr>
        <p:spPr bwMode="auto">
          <a:xfrm>
            <a:off x="1866569" y="2340383"/>
            <a:ext cx="36713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sz="1600" b="1" dirty="0" smtClean="0">
                <a:solidFill>
                  <a:srgbClr val="000000"/>
                </a:solidFill>
                <a:latin typeface="Calibri"/>
                <a:cs typeface="Arial" charset="0"/>
              </a:rPr>
              <a:t>Od leta 2002</a:t>
            </a:r>
          </a:p>
          <a:p>
            <a:pPr eaLnBrk="1" hangingPunct="1"/>
            <a:r>
              <a:rPr lang="sl-SI" sz="1600" b="1" dirty="0" smtClean="0">
                <a:solidFill>
                  <a:srgbClr val="000000"/>
                </a:solidFill>
                <a:latin typeface="Calibri"/>
                <a:cs typeface="Arial" charset="0"/>
              </a:rPr>
              <a:t>GEM </a:t>
            </a:r>
            <a:r>
              <a:rPr lang="sl-SI" sz="1600" b="1" dirty="0">
                <a:solidFill>
                  <a:srgbClr val="000000"/>
                </a:solidFill>
                <a:latin typeface="Calibri"/>
                <a:cs typeface="Arial" charset="0"/>
              </a:rPr>
              <a:t>– </a:t>
            </a:r>
            <a:r>
              <a:rPr lang="sl-SI" sz="1600" b="1" dirty="0" err="1">
                <a:solidFill>
                  <a:srgbClr val="000000"/>
                </a:solidFill>
                <a:latin typeface="Calibri"/>
                <a:cs typeface="Arial" charset="0"/>
              </a:rPr>
              <a:t>Global</a:t>
            </a:r>
            <a:r>
              <a:rPr lang="sl-SI" sz="1600" b="1" dirty="0">
                <a:solidFill>
                  <a:srgbClr val="000000"/>
                </a:solidFill>
                <a:latin typeface="Calibri"/>
                <a:cs typeface="Arial" charset="0"/>
              </a:rPr>
              <a:t> </a:t>
            </a:r>
            <a:r>
              <a:rPr lang="sl-SI" sz="1600" b="1" dirty="0" err="1">
                <a:solidFill>
                  <a:srgbClr val="000000"/>
                </a:solidFill>
                <a:latin typeface="Calibri"/>
                <a:cs typeface="Arial" charset="0"/>
              </a:rPr>
              <a:t>Entrepreneurship</a:t>
            </a:r>
            <a:r>
              <a:rPr lang="sl-SI" sz="1600" b="1" dirty="0">
                <a:solidFill>
                  <a:srgbClr val="000000"/>
                </a:solidFill>
                <a:latin typeface="Calibri"/>
                <a:cs typeface="Arial" charset="0"/>
              </a:rPr>
              <a:t> Monitor</a:t>
            </a:r>
            <a:r>
              <a:rPr lang="sl-SI" sz="1600" dirty="0">
                <a:solidFill>
                  <a:srgbClr val="7F7F7F"/>
                </a:solidFill>
                <a:latin typeface="Calibri"/>
                <a:cs typeface="Arial" charset="0"/>
              </a:rPr>
              <a:t> </a:t>
            </a:r>
          </a:p>
          <a:p>
            <a:pPr eaLnBrk="1" hangingPunct="1"/>
            <a:r>
              <a:rPr lang="sl-SI" sz="1600" dirty="0">
                <a:solidFill>
                  <a:srgbClr val="7F7F7F"/>
                </a:solidFill>
                <a:latin typeface="Calibri"/>
                <a:cs typeface="Arial" charset="0"/>
              </a:rPr>
              <a:t>svetovna raziskava podjetništva</a:t>
            </a:r>
          </a:p>
          <a:p>
            <a:pPr eaLnBrk="1" hangingPunct="1"/>
            <a:r>
              <a:rPr lang="sl-SI" sz="1600" i="1" u="sng" dirty="0">
                <a:solidFill>
                  <a:srgbClr val="C15350">
                    <a:lumMod val="75000"/>
                  </a:srgbClr>
                </a:solidFill>
                <a:latin typeface="Calibri"/>
                <a:cs typeface="Arial" charset="0"/>
              </a:rPr>
              <a:t>http://www.gemslovenia.org</a:t>
            </a:r>
            <a:endParaRPr lang="en-US" sz="1600" i="1" u="sng" dirty="0">
              <a:solidFill>
                <a:srgbClr val="C15350">
                  <a:lumMod val="75000"/>
                </a:srgbClr>
              </a:solidFill>
              <a:latin typeface="Calibri"/>
              <a:cs typeface="Arial" charset="0"/>
            </a:endParaRPr>
          </a:p>
          <a:p>
            <a:pPr eaLnBrk="1" hangingPunct="1"/>
            <a:endParaRPr lang="en-US" sz="2000" dirty="0">
              <a:solidFill>
                <a:srgbClr val="7F7F7F"/>
              </a:solidFill>
              <a:latin typeface="Calibri"/>
              <a:cs typeface="Arial" charset="0"/>
            </a:endParaRPr>
          </a:p>
        </p:txBody>
      </p:sp>
      <p:pic>
        <p:nvPicPr>
          <p:cNvPr id="20" name="Slika 19"/>
          <p:cNvPicPr/>
          <p:nvPr/>
        </p:nvPicPr>
        <p:blipFill>
          <a:blip r:embed="rId5" cstate="print">
            <a:extLst>
              <a:ext uri="{28A0092B-C50C-407E-A947-70E740481C1C}">
                <a14:useLocalDpi xmlns:a14="http://schemas.microsoft.com/office/drawing/2010/main" val="0"/>
              </a:ext>
            </a:extLst>
          </a:blip>
          <a:stretch>
            <a:fillRect/>
          </a:stretch>
        </p:blipFill>
        <p:spPr>
          <a:xfrm>
            <a:off x="5836417" y="4124455"/>
            <a:ext cx="1434517" cy="1852980"/>
          </a:xfrm>
          <a:prstGeom prst="rect">
            <a:avLst/>
          </a:prstGeom>
          <a:ln>
            <a:noFill/>
          </a:ln>
          <a:effectLst>
            <a:outerShdw blurRad="292100" dist="139700" dir="2700000" algn="tl" rotWithShape="0">
              <a:srgbClr val="333333">
                <a:alpha val="65000"/>
              </a:srgbClr>
            </a:outerShdw>
          </a:effectLst>
        </p:spPr>
      </p:pic>
      <p:pic>
        <p:nvPicPr>
          <p:cNvPr id="12" name="Picture 3" descr="C:\Users\sikari\Documents\promocija smeri podjetništvo\20 let podjetništva\Teksti - promocija\Logoti\logotip_20v20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061" y="4719658"/>
            <a:ext cx="1296144" cy="66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ravokotnik 13"/>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7717" y="1874452"/>
            <a:ext cx="1411916" cy="198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969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46856" y="1595951"/>
            <a:ext cx="8229600" cy="4525963"/>
          </a:xfrm>
        </p:spPr>
        <p:txBody>
          <a:bodyPr/>
          <a:lstStyle/>
          <a:p>
            <a:pPr marL="0" indent="0">
              <a:buNone/>
            </a:pPr>
            <a:endParaRPr lang="sl-SI" dirty="0" smtClean="0"/>
          </a:p>
          <a:p>
            <a:pPr marL="0" indent="0">
              <a:buNone/>
            </a:pPr>
            <a:endParaRPr lang="sl-SI" dirty="0"/>
          </a:p>
        </p:txBody>
      </p:sp>
      <p:pic>
        <p:nvPicPr>
          <p:cNvPr id="4" name="Picture 3" descr="C:\Users\sikari\Documents\logotipi\EPF_logo nov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42"/>
          <a:stretch/>
        </p:blipFill>
        <p:spPr bwMode="auto">
          <a:xfrm>
            <a:off x="-179" y="6194260"/>
            <a:ext cx="666561" cy="67726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4631" y="980728"/>
            <a:ext cx="2007857" cy="369332"/>
          </a:xfrm>
          <a:prstGeom prst="rect">
            <a:avLst/>
          </a:prstGeom>
          <a:solidFill>
            <a:schemeClr val="accent2">
              <a:lumMod val="75000"/>
            </a:schemeClr>
          </a:solidFill>
        </p:spPr>
        <p:txBody>
          <a:bodyPr wrap="none" rtlCol="0">
            <a:spAutoFit/>
          </a:bodyPr>
          <a:lstStyle/>
          <a:p>
            <a:r>
              <a:rPr lang="sl-SI" b="1" dirty="0" smtClean="0">
                <a:solidFill>
                  <a:prstClr val="white"/>
                </a:solidFill>
              </a:rPr>
              <a:t>Raziskovalni model</a:t>
            </a:r>
            <a:endParaRPr lang="sl-SI" b="1" i="1" dirty="0">
              <a:solidFill>
                <a:prstClr val="white"/>
              </a:solidFill>
            </a:endParaRPr>
          </a:p>
        </p:txBody>
      </p:sp>
      <p:pic>
        <p:nvPicPr>
          <p:cNvPr id="12" name="Picture 3" descr="C:\Users\sikari\Documents\promocija smeri podjetništvo\20 let podjetništva\Teksti - promocija\Logoti\logotip_20v2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14" name="Pravokotnik 13"/>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sp>
        <p:nvSpPr>
          <p:cNvPr id="18" name="Rectangle 4"/>
          <p:cNvSpPr>
            <a:spLocks noChangeArrowheads="1"/>
          </p:cNvSpPr>
          <p:nvPr/>
        </p:nvSpPr>
        <p:spPr bwMode="auto">
          <a:xfrm>
            <a:off x="400048" y="2805122"/>
            <a:ext cx="914400" cy="1524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en-GB" sz="1200" dirty="0">
              <a:solidFill>
                <a:srgbClr val="86322F"/>
              </a:solidFill>
              <a:latin typeface="Times New Roman" pitchFamily="18" charset="0"/>
            </a:endParaRPr>
          </a:p>
          <a:p>
            <a:pPr algn="ctr">
              <a:defRPr/>
            </a:pPr>
            <a:endParaRPr lang="en-GB" sz="1200" b="1" dirty="0">
              <a:solidFill>
                <a:srgbClr val="86322F"/>
              </a:solidFill>
            </a:endParaRPr>
          </a:p>
          <a:p>
            <a:pPr algn="ctr">
              <a:defRPr/>
            </a:pPr>
            <a:r>
              <a:rPr lang="sl-SI" sz="1200" b="1" dirty="0" smtClean="0">
                <a:solidFill>
                  <a:srgbClr val="86322F"/>
                </a:solidFill>
              </a:rPr>
              <a:t>Družbeni</a:t>
            </a:r>
            <a:r>
              <a:rPr lang="sl-SI" sz="1200" b="1" dirty="0">
                <a:solidFill>
                  <a:srgbClr val="86322F"/>
                </a:solidFill>
              </a:rPr>
              <a:t>, kulturni, politični kontekst</a:t>
            </a:r>
            <a:endParaRPr lang="en-GB" sz="2800" b="1" dirty="0">
              <a:solidFill>
                <a:srgbClr val="86322F"/>
              </a:solidFill>
            </a:endParaRPr>
          </a:p>
        </p:txBody>
      </p:sp>
      <p:sp>
        <p:nvSpPr>
          <p:cNvPr id="21" name="Rectangle 10"/>
          <p:cNvSpPr>
            <a:spLocks noChangeArrowheads="1"/>
          </p:cNvSpPr>
          <p:nvPr/>
        </p:nvSpPr>
        <p:spPr bwMode="auto">
          <a:xfrm>
            <a:off x="5857875" y="2062174"/>
            <a:ext cx="1143000" cy="457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defRPr/>
            </a:pPr>
            <a:r>
              <a:rPr lang="sl-SI" sz="1000" b="1" dirty="0">
                <a:solidFill>
                  <a:srgbClr val="86322F"/>
                </a:solidFill>
              </a:rPr>
              <a:t>Nove enote, rast podjetja</a:t>
            </a:r>
            <a:endParaRPr lang="en-GB" sz="1000" b="1" dirty="0">
              <a:solidFill>
                <a:srgbClr val="86322F"/>
              </a:solidFill>
            </a:endParaRPr>
          </a:p>
        </p:txBody>
      </p:sp>
      <p:sp>
        <p:nvSpPr>
          <p:cNvPr id="23" name="Rectangle 13"/>
          <p:cNvSpPr>
            <a:spLocks noChangeArrowheads="1"/>
          </p:cNvSpPr>
          <p:nvPr/>
        </p:nvSpPr>
        <p:spPr bwMode="auto">
          <a:xfrm>
            <a:off x="7253808" y="2652722"/>
            <a:ext cx="990600" cy="2209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spcAft>
                <a:spcPts val="600"/>
              </a:spcAft>
              <a:defRPr/>
            </a:pPr>
            <a:endParaRPr lang="en-GB" dirty="0">
              <a:solidFill>
                <a:prstClr val="white"/>
              </a:solidFill>
              <a:latin typeface="Times New Roman" pitchFamily="18" charset="0"/>
            </a:endParaRPr>
          </a:p>
          <a:p>
            <a:pPr algn="ctr">
              <a:spcAft>
                <a:spcPts val="600"/>
              </a:spcAft>
              <a:defRPr/>
            </a:pPr>
            <a:endParaRPr lang="en-GB" sz="1200" b="1" dirty="0">
              <a:solidFill>
                <a:prstClr val="white"/>
              </a:solidFill>
            </a:endParaRPr>
          </a:p>
          <a:p>
            <a:pPr algn="ctr">
              <a:spcAft>
                <a:spcPts val="600"/>
              </a:spcAft>
              <a:defRPr/>
            </a:pPr>
            <a:r>
              <a:rPr lang="sl-SI" sz="1200" b="1" dirty="0">
                <a:solidFill>
                  <a:prstClr val="white"/>
                </a:solidFill>
              </a:rPr>
              <a:t>Nacionalna gospodarska rast</a:t>
            </a:r>
            <a:endParaRPr lang="en-GB" sz="1200" b="1" dirty="0">
              <a:solidFill>
                <a:prstClr val="white"/>
              </a:solidFill>
            </a:endParaRPr>
          </a:p>
          <a:p>
            <a:pPr algn="ctr">
              <a:defRPr/>
            </a:pPr>
            <a:r>
              <a:rPr lang="en-GB" sz="1200" dirty="0">
                <a:solidFill>
                  <a:prstClr val="white"/>
                </a:solidFill>
              </a:rPr>
              <a:t>(</a:t>
            </a:r>
            <a:r>
              <a:rPr lang="sl-SI" sz="1200" dirty="0">
                <a:solidFill>
                  <a:prstClr val="white"/>
                </a:solidFill>
              </a:rPr>
              <a:t>zaposlitve in inovacije</a:t>
            </a:r>
            <a:r>
              <a:rPr lang="en-GB" sz="1200" dirty="0">
                <a:solidFill>
                  <a:prstClr val="white"/>
                </a:solidFill>
              </a:rPr>
              <a:t>)</a:t>
            </a:r>
          </a:p>
        </p:txBody>
      </p:sp>
      <p:sp>
        <p:nvSpPr>
          <p:cNvPr id="24" name="Line 52"/>
          <p:cNvSpPr>
            <a:spLocks noChangeShapeType="1"/>
          </p:cNvSpPr>
          <p:nvPr/>
        </p:nvSpPr>
        <p:spPr bwMode="auto">
          <a:xfrm>
            <a:off x="3448050" y="2347913"/>
            <a:ext cx="43996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26" name="Text Box 10"/>
          <p:cNvSpPr txBox="1">
            <a:spLocks noChangeArrowheads="1"/>
          </p:cNvSpPr>
          <p:nvPr/>
        </p:nvSpPr>
        <p:spPr bwMode="auto">
          <a:xfrm>
            <a:off x="1611156" y="4718062"/>
            <a:ext cx="1676400" cy="81866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defRPr/>
            </a:pPr>
            <a:r>
              <a:rPr lang="en-US" sz="1400" b="1" dirty="0" err="1">
                <a:solidFill>
                  <a:prstClr val="white"/>
                </a:solidFill>
                <a:ea typeface="Times New Roman" pitchFamily="18" charset="0"/>
              </a:rPr>
              <a:t>Okvir</a:t>
            </a:r>
            <a:r>
              <a:rPr lang="en-US" sz="1400" b="1" dirty="0">
                <a:solidFill>
                  <a:prstClr val="white"/>
                </a:solidFill>
                <a:ea typeface="Times New Roman" pitchFamily="18" charset="0"/>
              </a:rPr>
              <a:t> </a:t>
            </a:r>
            <a:r>
              <a:rPr lang="en-US" sz="1400" b="1" dirty="0" err="1">
                <a:solidFill>
                  <a:prstClr val="white"/>
                </a:solidFill>
                <a:ea typeface="Times New Roman" pitchFamily="18" charset="0"/>
              </a:rPr>
              <a:t>podjetniških</a:t>
            </a:r>
            <a:r>
              <a:rPr lang="en-US" sz="1400" b="1" dirty="0">
                <a:solidFill>
                  <a:prstClr val="white"/>
                </a:solidFill>
                <a:ea typeface="Times New Roman" pitchFamily="18" charset="0"/>
              </a:rPr>
              <a:t> </a:t>
            </a:r>
            <a:r>
              <a:rPr lang="en-US" sz="1400" b="1" dirty="0" err="1">
                <a:solidFill>
                  <a:prstClr val="white"/>
                </a:solidFill>
                <a:ea typeface="Times New Roman" pitchFamily="18" charset="0"/>
              </a:rPr>
              <a:t>pogojev</a:t>
            </a:r>
            <a:endParaRPr lang="en-US" sz="2000" b="1" dirty="0">
              <a:solidFill>
                <a:prstClr val="white"/>
              </a:solidFill>
            </a:endParaRPr>
          </a:p>
        </p:txBody>
      </p:sp>
      <p:sp>
        <p:nvSpPr>
          <p:cNvPr id="27" name="Text Box 31"/>
          <p:cNvSpPr txBox="1">
            <a:spLocks noChangeArrowheads="1"/>
          </p:cNvSpPr>
          <p:nvPr/>
        </p:nvSpPr>
        <p:spPr bwMode="auto">
          <a:xfrm>
            <a:off x="1611156" y="2062174"/>
            <a:ext cx="1676400" cy="74294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sl-SI" sz="1400" b="1" dirty="0" smtClean="0">
                <a:solidFill>
                  <a:srgbClr val="86322F"/>
                </a:solidFill>
                <a:ea typeface="Times New Roman" pitchFamily="18" charset="0"/>
              </a:rPr>
              <a:t>Okvir </a:t>
            </a:r>
            <a:r>
              <a:rPr lang="sl-SI" sz="1400" b="1" dirty="0">
                <a:solidFill>
                  <a:srgbClr val="86322F"/>
                </a:solidFill>
                <a:ea typeface="Times New Roman" pitchFamily="18" charset="0"/>
              </a:rPr>
              <a:t>splošnih nacionalnih pogojev</a:t>
            </a:r>
            <a:endParaRPr lang="sl-SI" sz="2400" b="1" dirty="0">
              <a:solidFill>
                <a:srgbClr val="86322F"/>
              </a:solidFill>
            </a:endParaRPr>
          </a:p>
        </p:txBody>
      </p:sp>
      <p:sp>
        <p:nvSpPr>
          <p:cNvPr id="29" name="Rectangle 12"/>
          <p:cNvSpPr>
            <a:spLocks noChangeArrowheads="1"/>
          </p:cNvSpPr>
          <p:nvPr/>
        </p:nvSpPr>
        <p:spPr bwMode="auto">
          <a:xfrm>
            <a:off x="3986213" y="4365637"/>
            <a:ext cx="1524000" cy="762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endParaRPr lang="en-GB" sz="1050" b="1" dirty="0">
              <a:solidFill>
                <a:prstClr val="white"/>
              </a:solidFill>
            </a:endParaRPr>
          </a:p>
          <a:p>
            <a:pPr algn="ctr">
              <a:defRPr/>
            </a:pPr>
            <a:r>
              <a:rPr lang="sl-SI" sz="1050" b="1" dirty="0">
                <a:solidFill>
                  <a:prstClr val="white"/>
                </a:solidFill>
              </a:rPr>
              <a:t>Podjetniške</a:t>
            </a:r>
          </a:p>
          <a:p>
            <a:pPr algn="ctr">
              <a:defRPr/>
            </a:pPr>
            <a:r>
              <a:rPr lang="sl-SI" sz="1050" b="1" dirty="0">
                <a:solidFill>
                  <a:prstClr val="white"/>
                </a:solidFill>
              </a:rPr>
              <a:t>priložnosti</a:t>
            </a:r>
          </a:p>
        </p:txBody>
      </p:sp>
      <p:sp>
        <p:nvSpPr>
          <p:cNvPr id="30" name="Rectangle 12"/>
          <p:cNvSpPr>
            <a:spLocks noChangeArrowheads="1"/>
          </p:cNvSpPr>
          <p:nvPr/>
        </p:nvSpPr>
        <p:spPr bwMode="auto">
          <a:xfrm>
            <a:off x="3981066" y="5348299"/>
            <a:ext cx="1524000" cy="762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endParaRPr lang="en-GB" sz="1050" b="1" dirty="0">
              <a:solidFill>
                <a:prstClr val="white"/>
              </a:solidFill>
            </a:endParaRPr>
          </a:p>
          <a:p>
            <a:pPr algn="ctr">
              <a:defRPr/>
            </a:pPr>
            <a:r>
              <a:rPr lang="sl-SI" sz="1050" b="1" dirty="0">
                <a:solidFill>
                  <a:prstClr val="white"/>
                </a:solidFill>
              </a:rPr>
              <a:t>Podjetniške </a:t>
            </a:r>
            <a:endParaRPr lang="sl-SI" sz="1050" b="1" dirty="0" smtClean="0">
              <a:solidFill>
                <a:prstClr val="white"/>
              </a:solidFill>
            </a:endParaRPr>
          </a:p>
          <a:p>
            <a:pPr algn="ctr">
              <a:defRPr/>
            </a:pPr>
            <a:r>
              <a:rPr lang="sl-SI" sz="1050" b="1" dirty="0" smtClean="0">
                <a:solidFill>
                  <a:prstClr val="white"/>
                </a:solidFill>
              </a:rPr>
              <a:t>zmogljivosti</a:t>
            </a:r>
            <a:endParaRPr lang="sl-SI" sz="1050" b="1" dirty="0">
              <a:solidFill>
                <a:prstClr val="white"/>
              </a:solidFill>
            </a:endParaRPr>
          </a:p>
        </p:txBody>
      </p:sp>
      <p:sp>
        <p:nvSpPr>
          <p:cNvPr id="31" name="Rectangle 10"/>
          <p:cNvSpPr>
            <a:spLocks noChangeArrowheads="1"/>
          </p:cNvSpPr>
          <p:nvPr/>
        </p:nvSpPr>
        <p:spPr bwMode="auto">
          <a:xfrm>
            <a:off x="5848350" y="5043499"/>
            <a:ext cx="1143000"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defRPr/>
            </a:pPr>
            <a:r>
              <a:rPr lang="sl-SI" sz="1000" b="1" dirty="0" smtClean="0">
                <a:solidFill>
                  <a:prstClr val="white"/>
                </a:solidFill>
              </a:rPr>
              <a:t>Nastajanje podjetij</a:t>
            </a:r>
            <a:endParaRPr lang="en-GB" sz="1000" b="1" dirty="0">
              <a:solidFill>
                <a:prstClr val="white"/>
              </a:solidFill>
            </a:endParaRPr>
          </a:p>
        </p:txBody>
      </p:sp>
      <p:sp>
        <p:nvSpPr>
          <p:cNvPr id="33" name="Elipsa 32"/>
          <p:cNvSpPr/>
          <p:nvPr/>
        </p:nvSpPr>
        <p:spPr>
          <a:xfrm>
            <a:off x="1111650" y="4094163"/>
            <a:ext cx="6142158" cy="2298700"/>
          </a:xfrm>
          <a:prstGeom prst="ellipse">
            <a:avLst/>
          </a:pr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34" name="PoljeZBesedilom 33"/>
          <p:cNvSpPr txBox="1"/>
          <p:nvPr/>
        </p:nvSpPr>
        <p:spPr>
          <a:xfrm>
            <a:off x="7000875" y="5733877"/>
            <a:ext cx="2013983" cy="1015663"/>
          </a:xfrm>
          <a:prstGeom prst="rect">
            <a:avLst/>
          </a:prstGeom>
          <a:noFill/>
        </p:spPr>
        <p:txBody>
          <a:bodyPr wrap="square" rtlCol="0">
            <a:spAutoFit/>
          </a:bodyPr>
          <a:lstStyle/>
          <a:p>
            <a:r>
              <a:rPr lang="sl-SI" sz="1200" dirty="0" smtClean="0">
                <a:solidFill>
                  <a:srgbClr val="F2F2F2">
                    <a:lumMod val="10000"/>
                  </a:srgbClr>
                </a:solidFill>
              </a:rPr>
              <a:t>Podjetniki</a:t>
            </a:r>
            <a:r>
              <a:rPr lang="sl-SI" sz="1200" dirty="0">
                <a:solidFill>
                  <a:srgbClr val="F2F2F2">
                    <a:lumMod val="10000"/>
                  </a:srgbClr>
                </a:solidFill>
              </a:rPr>
              <a:t> </a:t>
            </a:r>
            <a:endParaRPr lang="sl-SI" sz="1200" dirty="0" smtClean="0">
              <a:solidFill>
                <a:srgbClr val="F2F2F2">
                  <a:lumMod val="10000"/>
                </a:srgbClr>
              </a:solidFill>
            </a:endParaRPr>
          </a:p>
          <a:p>
            <a:r>
              <a:rPr lang="sl-SI" sz="1200" dirty="0" smtClean="0">
                <a:solidFill>
                  <a:srgbClr val="F2F2F2">
                    <a:lumMod val="10000"/>
                  </a:srgbClr>
                </a:solidFill>
              </a:rPr>
              <a:t>(nastajajoči, novi)</a:t>
            </a:r>
          </a:p>
          <a:p>
            <a:pPr marL="285750" indent="-285750">
              <a:buFont typeface="Arial" pitchFamily="34" charset="0"/>
              <a:buChar char="•"/>
            </a:pPr>
            <a:r>
              <a:rPr lang="sl-SI" sz="1200" dirty="0">
                <a:solidFill>
                  <a:srgbClr val="F2F2F2">
                    <a:lumMod val="10000"/>
                  </a:srgbClr>
                </a:solidFill>
              </a:rPr>
              <a:t>APS</a:t>
            </a:r>
          </a:p>
          <a:p>
            <a:pPr marL="285750" indent="-285750">
              <a:buFont typeface="Arial" pitchFamily="34" charset="0"/>
              <a:buChar char="•"/>
            </a:pPr>
            <a:r>
              <a:rPr lang="sl-SI" sz="1200" dirty="0">
                <a:solidFill>
                  <a:srgbClr val="F2F2F2">
                    <a:lumMod val="10000"/>
                  </a:srgbClr>
                </a:solidFill>
              </a:rPr>
              <a:t>NES</a:t>
            </a:r>
          </a:p>
          <a:p>
            <a:endParaRPr lang="sl-SI" sz="1200" dirty="0">
              <a:solidFill>
                <a:srgbClr val="F2F2F2">
                  <a:lumMod val="10000"/>
                </a:srgbClr>
              </a:solidFill>
            </a:endParaRPr>
          </a:p>
        </p:txBody>
      </p:sp>
      <p:sp>
        <p:nvSpPr>
          <p:cNvPr id="35" name="PoljeZBesedilom 34"/>
          <p:cNvSpPr txBox="1"/>
          <p:nvPr/>
        </p:nvSpPr>
        <p:spPr>
          <a:xfrm>
            <a:off x="2454342" y="1441538"/>
            <a:ext cx="572593" cy="369332"/>
          </a:xfrm>
          <a:prstGeom prst="rect">
            <a:avLst/>
          </a:prstGeom>
          <a:noFill/>
        </p:spPr>
        <p:txBody>
          <a:bodyPr wrap="none" rtlCol="0">
            <a:spAutoFit/>
          </a:bodyPr>
          <a:lstStyle/>
          <a:p>
            <a:r>
              <a:rPr lang="sl-SI" b="1" dirty="0" smtClean="0">
                <a:solidFill>
                  <a:srgbClr val="7F7F7F"/>
                </a:solidFill>
                <a:effectLst>
                  <a:outerShdw blurRad="38100" dist="38100" dir="2700000" algn="tl">
                    <a:srgbClr val="000000">
                      <a:alpha val="43137"/>
                    </a:srgbClr>
                  </a:outerShdw>
                </a:effectLst>
              </a:rPr>
              <a:t>SPO</a:t>
            </a:r>
            <a:endParaRPr lang="sl-SI" b="1" dirty="0">
              <a:solidFill>
                <a:srgbClr val="7F7F7F"/>
              </a:solidFill>
              <a:effectLst>
                <a:outerShdw blurRad="38100" dist="38100" dir="2700000" algn="tl">
                  <a:srgbClr val="000000">
                    <a:alpha val="43137"/>
                  </a:srgbClr>
                </a:outerShdw>
              </a:effectLst>
            </a:endParaRPr>
          </a:p>
        </p:txBody>
      </p:sp>
      <p:sp>
        <p:nvSpPr>
          <p:cNvPr id="36" name="PoljeZBesedilom 35"/>
          <p:cNvSpPr txBox="1"/>
          <p:nvPr/>
        </p:nvSpPr>
        <p:spPr>
          <a:xfrm>
            <a:off x="2343509" y="5715745"/>
            <a:ext cx="646331" cy="369332"/>
          </a:xfrm>
          <a:prstGeom prst="rect">
            <a:avLst/>
          </a:prstGeom>
          <a:noFill/>
        </p:spPr>
        <p:txBody>
          <a:bodyPr wrap="none" rtlCol="0">
            <a:spAutoFit/>
          </a:bodyPr>
          <a:lstStyle/>
          <a:p>
            <a:r>
              <a:rPr lang="sl-SI" b="1" dirty="0" smtClean="0">
                <a:solidFill>
                  <a:srgbClr val="7F7F7F"/>
                </a:solidFill>
                <a:effectLst>
                  <a:outerShdw blurRad="38100" dist="38100" dir="2700000" algn="tl">
                    <a:srgbClr val="000000">
                      <a:alpha val="43137"/>
                    </a:srgbClr>
                  </a:outerShdw>
                </a:effectLst>
              </a:rPr>
              <a:t>GEM</a:t>
            </a:r>
            <a:endParaRPr lang="sl-SI" b="1" dirty="0">
              <a:solidFill>
                <a:srgbClr val="7F7F7F"/>
              </a:solidFill>
              <a:effectLst>
                <a:outerShdw blurRad="38100" dist="38100" dir="2700000" algn="tl">
                  <a:srgbClr val="000000">
                    <a:alpha val="43137"/>
                  </a:srgbClr>
                </a:outerShdw>
              </a:effectLst>
            </a:endParaRPr>
          </a:p>
        </p:txBody>
      </p:sp>
      <p:sp>
        <p:nvSpPr>
          <p:cNvPr id="37" name="PoljeZBesedilom 36"/>
          <p:cNvSpPr txBox="1"/>
          <p:nvPr/>
        </p:nvSpPr>
        <p:spPr>
          <a:xfrm>
            <a:off x="7115173" y="1189830"/>
            <a:ext cx="1194558" cy="938719"/>
          </a:xfrm>
          <a:prstGeom prst="rect">
            <a:avLst/>
          </a:prstGeom>
          <a:noFill/>
        </p:spPr>
        <p:txBody>
          <a:bodyPr wrap="none" rtlCol="0">
            <a:spAutoFit/>
          </a:bodyPr>
          <a:lstStyle/>
          <a:p>
            <a:r>
              <a:rPr lang="sl-SI" sz="1100" dirty="0" smtClean="0">
                <a:solidFill>
                  <a:srgbClr val="F2F2F2">
                    <a:lumMod val="10000"/>
                  </a:srgbClr>
                </a:solidFill>
              </a:rPr>
              <a:t>Podjetja</a:t>
            </a:r>
          </a:p>
          <a:p>
            <a:pPr marL="285750" indent="-285750">
              <a:buFont typeface="Arial" pitchFamily="34" charset="0"/>
              <a:buChar char="•"/>
            </a:pPr>
            <a:r>
              <a:rPr lang="sl-SI" sz="1100" dirty="0">
                <a:solidFill>
                  <a:srgbClr val="F2F2F2">
                    <a:lumMod val="10000"/>
                  </a:srgbClr>
                </a:solidFill>
              </a:rPr>
              <a:t>AJPES</a:t>
            </a:r>
          </a:p>
          <a:p>
            <a:pPr marL="285750" indent="-285750">
              <a:buFont typeface="Arial" pitchFamily="34" charset="0"/>
              <a:buChar char="•"/>
            </a:pPr>
            <a:r>
              <a:rPr lang="sl-SI" sz="1100" dirty="0">
                <a:solidFill>
                  <a:srgbClr val="F2F2F2">
                    <a:lumMod val="10000"/>
                  </a:srgbClr>
                </a:solidFill>
              </a:rPr>
              <a:t>EUROSTAT</a:t>
            </a:r>
          </a:p>
          <a:p>
            <a:pPr marL="285750" indent="-285750">
              <a:buFont typeface="Arial" pitchFamily="34" charset="0"/>
              <a:buChar char="•"/>
            </a:pPr>
            <a:r>
              <a:rPr lang="sl-SI" sz="1100" dirty="0">
                <a:solidFill>
                  <a:srgbClr val="F2F2F2">
                    <a:lumMod val="10000"/>
                  </a:srgbClr>
                </a:solidFill>
              </a:rPr>
              <a:t>Anketiranje </a:t>
            </a:r>
          </a:p>
          <a:p>
            <a:endParaRPr lang="sl-SI" sz="1100" dirty="0">
              <a:solidFill>
                <a:srgbClr val="F2F2F2">
                  <a:lumMod val="10000"/>
                </a:srgbClr>
              </a:solidFill>
            </a:endParaRPr>
          </a:p>
        </p:txBody>
      </p:sp>
      <p:sp>
        <p:nvSpPr>
          <p:cNvPr id="38" name="Levi okrogli oklepaj 37"/>
          <p:cNvSpPr/>
          <p:nvPr/>
        </p:nvSpPr>
        <p:spPr>
          <a:xfrm>
            <a:off x="1439652" y="1952836"/>
            <a:ext cx="252028" cy="370841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cxnSp>
        <p:nvCxnSpPr>
          <p:cNvPr id="39" name="Raven povezovalnik 38"/>
          <p:cNvCxnSpPr/>
          <p:nvPr/>
        </p:nvCxnSpPr>
        <p:spPr>
          <a:xfrm>
            <a:off x="1314448" y="3567122"/>
            <a:ext cx="12520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Zaklepaj 39"/>
          <p:cNvSpPr/>
          <p:nvPr/>
        </p:nvSpPr>
        <p:spPr>
          <a:xfrm>
            <a:off x="3167844" y="1952836"/>
            <a:ext cx="280206" cy="370841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sp>
        <p:nvSpPr>
          <p:cNvPr id="41" name="Levi okrogli oklepaj 40"/>
          <p:cNvSpPr/>
          <p:nvPr/>
        </p:nvSpPr>
        <p:spPr>
          <a:xfrm>
            <a:off x="3906019" y="4257092"/>
            <a:ext cx="252028" cy="19802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sp>
        <p:nvSpPr>
          <p:cNvPr id="42" name="Zaklepaj 41"/>
          <p:cNvSpPr/>
          <p:nvPr/>
        </p:nvSpPr>
        <p:spPr>
          <a:xfrm>
            <a:off x="5296458" y="4257092"/>
            <a:ext cx="304242" cy="198022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sp>
        <p:nvSpPr>
          <p:cNvPr id="43" name="Line 6"/>
          <p:cNvSpPr>
            <a:spLocks noChangeShapeType="1"/>
          </p:cNvSpPr>
          <p:nvPr/>
        </p:nvSpPr>
        <p:spPr bwMode="auto">
          <a:xfrm>
            <a:off x="2267744" y="2852738"/>
            <a:ext cx="0" cy="1865324"/>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44" name="Line 5"/>
          <p:cNvSpPr>
            <a:spLocks noChangeShapeType="1"/>
          </p:cNvSpPr>
          <p:nvPr/>
        </p:nvSpPr>
        <p:spPr bwMode="auto">
          <a:xfrm flipV="1">
            <a:off x="2591780" y="2852738"/>
            <a:ext cx="0" cy="1865324"/>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45" name="Levi okrogli oklepaj 44"/>
          <p:cNvSpPr/>
          <p:nvPr/>
        </p:nvSpPr>
        <p:spPr>
          <a:xfrm>
            <a:off x="3888017" y="1340768"/>
            <a:ext cx="234026" cy="19215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sp>
        <p:nvSpPr>
          <p:cNvPr id="46" name="Zaklepaj 45"/>
          <p:cNvSpPr/>
          <p:nvPr/>
        </p:nvSpPr>
        <p:spPr>
          <a:xfrm>
            <a:off x="5341701" y="1350060"/>
            <a:ext cx="213755" cy="9740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sp>
        <p:nvSpPr>
          <p:cNvPr id="47" name="Line 6"/>
          <p:cNvSpPr>
            <a:spLocks noChangeShapeType="1"/>
          </p:cNvSpPr>
          <p:nvPr/>
        </p:nvSpPr>
        <p:spPr bwMode="auto">
          <a:xfrm>
            <a:off x="4554091" y="2200276"/>
            <a:ext cx="0" cy="2238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48" name="Line 5"/>
          <p:cNvSpPr>
            <a:spLocks noChangeShapeType="1"/>
          </p:cNvSpPr>
          <p:nvPr/>
        </p:nvSpPr>
        <p:spPr bwMode="auto">
          <a:xfrm flipV="1">
            <a:off x="4878127" y="2200276"/>
            <a:ext cx="0" cy="233372"/>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49" name="Line 6"/>
          <p:cNvSpPr>
            <a:spLocks noChangeShapeType="1"/>
          </p:cNvSpPr>
          <p:nvPr/>
        </p:nvSpPr>
        <p:spPr bwMode="auto">
          <a:xfrm>
            <a:off x="4545893" y="5126827"/>
            <a:ext cx="0" cy="223837"/>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0" name="Line 5"/>
          <p:cNvSpPr>
            <a:spLocks noChangeShapeType="1"/>
          </p:cNvSpPr>
          <p:nvPr/>
        </p:nvSpPr>
        <p:spPr bwMode="auto">
          <a:xfrm flipV="1">
            <a:off x="4869929" y="5126827"/>
            <a:ext cx="0" cy="233372"/>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1" name="Line 52"/>
          <p:cNvSpPr>
            <a:spLocks noChangeShapeType="1"/>
          </p:cNvSpPr>
          <p:nvPr/>
        </p:nvSpPr>
        <p:spPr bwMode="auto">
          <a:xfrm>
            <a:off x="3448050" y="5247202"/>
            <a:ext cx="43996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2" name="Line 52"/>
          <p:cNvSpPr>
            <a:spLocks noChangeShapeType="1"/>
          </p:cNvSpPr>
          <p:nvPr/>
        </p:nvSpPr>
        <p:spPr bwMode="auto">
          <a:xfrm>
            <a:off x="5555456" y="2181226"/>
            <a:ext cx="30242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3" name="Line 52"/>
          <p:cNvSpPr>
            <a:spLocks noChangeShapeType="1"/>
          </p:cNvSpPr>
          <p:nvPr/>
        </p:nvSpPr>
        <p:spPr bwMode="auto">
          <a:xfrm>
            <a:off x="5600700" y="5272100"/>
            <a:ext cx="25966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4" name="Zaklepaj 53"/>
          <p:cNvSpPr/>
          <p:nvPr/>
        </p:nvSpPr>
        <p:spPr>
          <a:xfrm>
            <a:off x="6876256" y="1985974"/>
            <a:ext cx="238917" cy="359907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solidFill>
                <a:srgbClr val="7F7F7F"/>
              </a:solidFill>
            </a:endParaRPr>
          </a:p>
        </p:txBody>
      </p:sp>
      <p:sp>
        <p:nvSpPr>
          <p:cNvPr id="55" name="Line 52"/>
          <p:cNvSpPr>
            <a:spLocks noChangeShapeType="1"/>
          </p:cNvSpPr>
          <p:nvPr/>
        </p:nvSpPr>
        <p:spPr bwMode="auto">
          <a:xfrm>
            <a:off x="7123974" y="3816568"/>
            <a:ext cx="1298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6" name="Line 52"/>
          <p:cNvSpPr>
            <a:spLocks noChangeShapeType="1"/>
          </p:cNvSpPr>
          <p:nvPr/>
        </p:nvSpPr>
        <p:spPr bwMode="auto">
          <a:xfrm>
            <a:off x="5505066" y="2838451"/>
            <a:ext cx="161010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solidFill>
                <a:srgbClr val="7F7F7F"/>
              </a:solidFill>
            </a:endParaRPr>
          </a:p>
        </p:txBody>
      </p:sp>
      <p:sp>
        <p:nvSpPr>
          <p:cNvPr id="57" name="Rectangle 12"/>
          <p:cNvSpPr>
            <a:spLocks noChangeArrowheads="1"/>
          </p:cNvSpPr>
          <p:nvPr/>
        </p:nvSpPr>
        <p:spPr bwMode="auto">
          <a:xfrm>
            <a:off x="3981450" y="1438276"/>
            <a:ext cx="1524000" cy="762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defRPr/>
            </a:pPr>
            <a:endParaRPr lang="en-GB" sz="1050" b="1" dirty="0">
              <a:solidFill>
                <a:srgbClr val="86322F"/>
              </a:solidFill>
            </a:endParaRPr>
          </a:p>
          <a:p>
            <a:pPr algn="ctr">
              <a:defRPr/>
            </a:pPr>
            <a:r>
              <a:rPr lang="sl-SI" sz="1050" b="1" dirty="0">
                <a:solidFill>
                  <a:srgbClr val="86322F"/>
                </a:solidFill>
              </a:rPr>
              <a:t>Ustaljena podjetja</a:t>
            </a:r>
            <a:endParaRPr lang="en-GB" sz="1050" b="1" dirty="0">
              <a:solidFill>
                <a:srgbClr val="86322F"/>
              </a:solidFill>
            </a:endParaRPr>
          </a:p>
          <a:p>
            <a:pPr algn="ctr">
              <a:defRPr/>
            </a:pPr>
            <a:r>
              <a:rPr lang="en-GB" sz="1050" dirty="0">
                <a:solidFill>
                  <a:srgbClr val="86322F"/>
                </a:solidFill>
              </a:rPr>
              <a:t>(</a:t>
            </a:r>
            <a:r>
              <a:rPr lang="sl-SI" sz="1050" dirty="0">
                <a:solidFill>
                  <a:srgbClr val="86322F"/>
                </a:solidFill>
              </a:rPr>
              <a:t>primarna ekonomija</a:t>
            </a:r>
            <a:r>
              <a:rPr lang="en-GB" sz="1050" dirty="0">
                <a:solidFill>
                  <a:srgbClr val="86322F"/>
                </a:solidFill>
              </a:rPr>
              <a:t>)</a:t>
            </a:r>
          </a:p>
        </p:txBody>
      </p:sp>
      <p:sp>
        <p:nvSpPr>
          <p:cNvPr id="58" name="Rectangle 12"/>
          <p:cNvSpPr>
            <a:spLocks noChangeArrowheads="1"/>
          </p:cNvSpPr>
          <p:nvPr/>
        </p:nvSpPr>
        <p:spPr bwMode="auto">
          <a:xfrm>
            <a:off x="3986213" y="2424113"/>
            <a:ext cx="1524000" cy="762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defRPr/>
            </a:pPr>
            <a:endParaRPr lang="en-GB" sz="1050" b="1" dirty="0">
              <a:solidFill>
                <a:srgbClr val="86322F"/>
              </a:solidFill>
            </a:endParaRPr>
          </a:p>
          <a:p>
            <a:pPr algn="ctr">
              <a:defRPr/>
            </a:pPr>
            <a:r>
              <a:rPr lang="sl-SI" sz="1050" b="1" dirty="0" err="1">
                <a:solidFill>
                  <a:srgbClr val="86322F"/>
                </a:solidFill>
              </a:rPr>
              <a:t>Mikro</a:t>
            </a:r>
            <a:r>
              <a:rPr lang="sl-SI" sz="1050" b="1" dirty="0">
                <a:solidFill>
                  <a:srgbClr val="86322F"/>
                </a:solidFill>
              </a:rPr>
              <a:t>, mala in </a:t>
            </a:r>
          </a:p>
          <a:p>
            <a:pPr algn="ctr">
              <a:defRPr/>
            </a:pPr>
            <a:r>
              <a:rPr lang="sl-SI" sz="1050" b="1" dirty="0">
                <a:solidFill>
                  <a:srgbClr val="86322F"/>
                </a:solidFill>
              </a:rPr>
              <a:t>srednja podjetja</a:t>
            </a:r>
          </a:p>
          <a:p>
            <a:pPr algn="ctr">
              <a:defRPr/>
            </a:pPr>
            <a:r>
              <a:rPr lang="en-GB" sz="1050" dirty="0" smtClean="0">
                <a:solidFill>
                  <a:srgbClr val="86322F"/>
                </a:solidFill>
              </a:rPr>
              <a:t>(</a:t>
            </a:r>
            <a:r>
              <a:rPr lang="sl-SI" sz="1050" dirty="0" smtClean="0">
                <a:solidFill>
                  <a:srgbClr val="86322F"/>
                </a:solidFill>
              </a:rPr>
              <a:t>sekundarna  </a:t>
            </a:r>
            <a:r>
              <a:rPr lang="sl-SI" sz="1050" dirty="0">
                <a:solidFill>
                  <a:srgbClr val="86322F"/>
                </a:solidFill>
              </a:rPr>
              <a:t>ekonomija</a:t>
            </a:r>
            <a:r>
              <a:rPr lang="en-GB" sz="1050" dirty="0">
                <a:solidFill>
                  <a:srgbClr val="86322F"/>
                </a:solidFill>
              </a:rPr>
              <a:t>)</a:t>
            </a:r>
          </a:p>
        </p:txBody>
      </p:sp>
      <p:sp>
        <p:nvSpPr>
          <p:cNvPr id="59" name="Elipsa 58"/>
          <p:cNvSpPr/>
          <p:nvPr/>
        </p:nvSpPr>
        <p:spPr>
          <a:xfrm>
            <a:off x="1111650" y="1117601"/>
            <a:ext cx="6072976" cy="2298700"/>
          </a:xfrm>
          <a:prstGeom prst="ellipse">
            <a:avLst/>
          </a:pr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Tree>
    <p:extLst>
      <p:ext uri="{BB962C8B-B14F-4D97-AF65-F5344CB8AC3E}">
        <p14:creationId xmlns:p14="http://schemas.microsoft.com/office/powerpoint/2010/main" val="1884430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P spid="24" grpId="0" animBg="1"/>
      <p:bldP spid="26" grpId="0" animBg="1"/>
      <p:bldP spid="27" grpId="0" animBg="1"/>
      <p:bldP spid="29" grpId="0" animBg="1"/>
      <p:bldP spid="30" grpId="0" animBg="1"/>
      <p:bldP spid="31" grpId="0" animBg="1"/>
      <p:bldP spid="33" grpId="0" animBg="1"/>
      <p:bldP spid="34" grpId="0"/>
      <p:bldP spid="35" grpId="0"/>
      <p:bldP spid="36" grpId="0"/>
      <p:bldP spid="37" grpId="0"/>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sp>
        <p:nvSpPr>
          <p:cNvPr id="59" name="Rectangle 6"/>
          <p:cNvSpPr>
            <a:spLocks noChangeArrowheads="1"/>
          </p:cNvSpPr>
          <p:nvPr/>
        </p:nvSpPr>
        <p:spPr bwMode="auto">
          <a:xfrm>
            <a:off x="3563888" y="1486654"/>
            <a:ext cx="5076565" cy="300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7F7F7F">
                  <a:lumMod val="75000"/>
                </a:srgbClr>
              </a:buClr>
            </a:pPr>
            <a:r>
              <a:rPr lang="sl-SI" sz="1600" b="1" dirty="0">
                <a:solidFill>
                  <a:srgbClr val="86322F"/>
                </a:solidFill>
              </a:rPr>
              <a:t>Zakaj je GEM enkraten</a:t>
            </a:r>
            <a:r>
              <a:rPr lang="sl-SI" sz="1600" b="1" dirty="0" smtClean="0">
                <a:solidFill>
                  <a:srgbClr val="7F7F7F"/>
                </a:solidFill>
              </a:rPr>
              <a:t>:</a:t>
            </a:r>
          </a:p>
          <a:p>
            <a:pPr marL="342900" indent="-342900">
              <a:spcBef>
                <a:spcPct val="20000"/>
              </a:spcBef>
              <a:buClr>
                <a:srgbClr val="7F7F7F">
                  <a:lumMod val="75000"/>
                </a:srgbClr>
              </a:buClr>
              <a:buFont typeface="Arial" pitchFamily="34" charset="0"/>
              <a:buChar char="•"/>
            </a:pPr>
            <a:r>
              <a:rPr lang="sl-SI" sz="1600" dirty="0">
                <a:solidFill>
                  <a:srgbClr val="F2F2F2">
                    <a:lumMod val="10000"/>
                  </a:srgbClr>
                </a:solidFill>
                <a:latin typeface="Trebuchet MS" pitchFamily="34" charset="0"/>
              </a:rPr>
              <a:t>n</a:t>
            </a:r>
            <a:r>
              <a:rPr lang="sl-SI" sz="1600" dirty="0" smtClean="0">
                <a:solidFill>
                  <a:srgbClr val="F2F2F2">
                    <a:lumMod val="10000"/>
                  </a:srgbClr>
                </a:solidFill>
                <a:latin typeface="Trebuchet MS" pitchFamily="34" charset="0"/>
              </a:rPr>
              <a:t>ajvečja </a:t>
            </a:r>
            <a:r>
              <a:rPr lang="sl-SI" sz="1600" dirty="0">
                <a:solidFill>
                  <a:srgbClr val="F2F2F2">
                    <a:lumMod val="10000"/>
                  </a:srgbClr>
                </a:solidFill>
                <a:latin typeface="Trebuchet MS" pitchFamily="34" charset="0"/>
              </a:rPr>
              <a:t>svetovna raziskava </a:t>
            </a:r>
            <a:r>
              <a:rPr lang="sl-SI" sz="1600" dirty="0" smtClean="0">
                <a:solidFill>
                  <a:srgbClr val="F2F2F2">
                    <a:lumMod val="10000"/>
                  </a:srgbClr>
                </a:solidFill>
                <a:latin typeface="Trebuchet MS" pitchFamily="34" charset="0"/>
              </a:rPr>
              <a:t>podjetništva</a:t>
            </a:r>
            <a:endParaRPr lang="sl-SI" sz="1600" dirty="0">
              <a:solidFill>
                <a:srgbClr val="F2F2F2">
                  <a:lumMod val="10000"/>
                </a:srgbClr>
              </a:solidFill>
              <a:latin typeface="Trebuchet MS" pitchFamily="34" charset="0"/>
            </a:endParaRPr>
          </a:p>
          <a:p>
            <a:pPr marL="342900" indent="-342900">
              <a:spcBef>
                <a:spcPct val="20000"/>
              </a:spcBef>
              <a:buClr>
                <a:srgbClr val="7F7F7F">
                  <a:lumMod val="75000"/>
                </a:srgbClr>
              </a:buClr>
              <a:buFont typeface="Arial" pitchFamily="34" charset="0"/>
              <a:buChar char="•"/>
            </a:pPr>
            <a:r>
              <a:rPr lang="sl-SI" sz="1600" dirty="0">
                <a:solidFill>
                  <a:srgbClr val="F2F2F2">
                    <a:lumMod val="10000"/>
                  </a:srgbClr>
                </a:solidFill>
                <a:latin typeface="Trebuchet MS" pitchFamily="34" charset="0"/>
              </a:rPr>
              <a:t>Slovenija sodeluje </a:t>
            </a:r>
            <a:r>
              <a:rPr lang="sl-SI" sz="1600" dirty="0" smtClean="0">
                <a:solidFill>
                  <a:srgbClr val="F2F2F2">
                    <a:lumMod val="10000"/>
                  </a:srgbClr>
                </a:solidFill>
                <a:latin typeface="Trebuchet MS" pitchFamily="34" charset="0"/>
              </a:rPr>
              <a:t>12. </a:t>
            </a:r>
            <a:r>
              <a:rPr lang="sl-SI" sz="1600" dirty="0">
                <a:solidFill>
                  <a:srgbClr val="F2F2F2">
                    <a:lumMod val="10000"/>
                  </a:srgbClr>
                </a:solidFill>
                <a:latin typeface="Trebuchet MS" pitchFamily="34" charset="0"/>
              </a:rPr>
              <a:t>leto</a:t>
            </a:r>
          </a:p>
          <a:p>
            <a:pPr marL="342900" indent="-342900">
              <a:spcBef>
                <a:spcPct val="20000"/>
              </a:spcBef>
              <a:buClr>
                <a:srgbClr val="7F7F7F">
                  <a:lumMod val="75000"/>
                </a:srgbClr>
              </a:buClr>
              <a:buFont typeface="Arial" pitchFamily="34" charset="0"/>
              <a:buChar char="•"/>
            </a:pPr>
            <a:r>
              <a:rPr lang="sl-SI" sz="1600" dirty="0">
                <a:solidFill>
                  <a:srgbClr val="F2F2F2">
                    <a:lumMod val="10000"/>
                  </a:srgbClr>
                </a:solidFill>
                <a:latin typeface="Trebuchet MS" pitchFamily="34" charset="0"/>
              </a:rPr>
              <a:t>p</a:t>
            </a:r>
            <a:r>
              <a:rPr lang="sl-SI" sz="1600" dirty="0" smtClean="0">
                <a:solidFill>
                  <a:srgbClr val="F2F2F2">
                    <a:lumMod val="10000"/>
                  </a:srgbClr>
                </a:solidFill>
                <a:latin typeface="Trebuchet MS" pitchFamily="34" charset="0"/>
              </a:rPr>
              <a:t>reko 400 raziskovalcev</a:t>
            </a:r>
          </a:p>
          <a:p>
            <a:pPr marL="342900" indent="-342900">
              <a:spcBef>
                <a:spcPct val="20000"/>
              </a:spcBef>
              <a:buClr>
                <a:srgbClr val="7F7F7F">
                  <a:lumMod val="75000"/>
                </a:srgbClr>
              </a:buClr>
              <a:buFont typeface="Arial" pitchFamily="34" charset="0"/>
              <a:buChar char="•"/>
            </a:pPr>
            <a:r>
              <a:rPr lang="pl-PL" dirty="0">
                <a:solidFill>
                  <a:srgbClr val="F2F2F2">
                    <a:lumMod val="10000"/>
                  </a:srgbClr>
                </a:solidFill>
              </a:rPr>
              <a:t>r</a:t>
            </a:r>
            <a:r>
              <a:rPr lang="pl-PL" dirty="0" smtClean="0">
                <a:solidFill>
                  <a:srgbClr val="F2F2F2">
                    <a:lumMod val="10000"/>
                  </a:srgbClr>
                </a:solidFill>
              </a:rPr>
              <a:t>azpolaga </a:t>
            </a:r>
            <a:r>
              <a:rPr lang="pl-PL" dirty="0">
                <a:solidFill>
                  <a:srgbClr val="F2F2F2">
                    <a:lumMod val="10000"/>
                  </a:srgbClr>
                </a:solidFill>
              </a:rPr>
              <a:t>z izjemno zbirko podatkov, ki za obdobje 2001 – 2010 vključuje preko </a:t>
            </a:r>
            <a:r>
              <a:rPr lang="pl-PL" dirty="0" smtClean="0">
                <a:solidFill>
                  <a:srgbClr val="F2F2F2">
                    <a:lumMod val="10000"/>
                  </a:srgbClr>
                </a:solidFill>
              </a:rPr>
              <a:t>1,3 </a:t>
            </a:r>
            <a:r>
              <a:rPr lang="fi-FI" dirty="0" smtClean="0">
                <a:solidFill>
                  <a:srgbClr val="F2F2F2">
                    <a:lumMod val="10000"/>
                  </a:srgbClr>
                </a:solidFill>
              </a:rPr>
              <a:t>milijona </a:t>
            </a:r>
            <a:r>
              <a:rPr lang="fi-FI" dirty="0">
                <a:solidFill>
                  <a:srgbClr val="F2F2F2">
                    <a:lumMod val="10000"/>
                  </a:srgbClr>
                </a:solidFill>
              </a:rPr>
              <a:t>opazovanj v 85 </a:t>
            </a:r>
            <a:r>
              <a:rPr lang="fi-FI" dirty="0" smtClean="0">
                <a:solidFill>
                  <a:srgbClr val="F2F2F2">
                    <a:lumMod val="10000"/>
                  </a:srgbClr>
                </a:solidFill>
              </a:rPr>
              <a:t>državah</a:t>
            </a:r>
            <a:endParaRPr lang="sl-SI" dirty="0">
              <a:solidFill>
                <a:srgbClr val="F2F2F2">
                  <a:lumMod val="10000"/>
                </a:srgbClr>
              </a:solidFill>
            </a:endParaRPr>
          </a:p>
          <a:p>
            <a:pPr marL="342900" indent="-342900">
              <a:spcBef>
                <a:spcPct val="20000"/>
              </a:spcBef>
              <a:buClr>
                <a:srgbClr val="7F7F7F">
                  <a:lumMod val="75000"/>
                </a:srgbClr>
              </a:buClr>
              <a:buFont typeface="Arial" pitchFamily="34" charset="0"/>
              <a:buChar char="•"/>
            </a:pPr>
            <a:r>
              <a:rPr lang="sl-SI" sz="1600" dirty="0">
                <a:solidFill>
                  <a:srgbClr val="F2F2F2">
                    <a:lumMod val="10000"/>
                  </a:srgbClr>
                </a:solidFill>
                <a:latin typeface="Trebuchet MS" pitchFamily="34" charset="0"/>
              </a:rPr>
              <a:t>v</a:t>
            </a:r>
            <a:r>
              <a:rPr lang="sl-SI" sz="1600" dirty="0" smtClean="0">
                <a:solidFill>
                  <a:srgbClr val="F2F2F2">
                    <a:lumMod val="10000"/>
                  </a:srgbClr>
                </a:solidFill>
                <a:latin typeface="Trebuchet MS" pitchFamily="34" charset="0"/>
              </a:rPr>
              <a:t> </a:t>
            </a:r>
            <a:r>
              <a:rPr lang="sl-SI" sz="1600" dirty="0">
                <a:solidFill>
                  <a:srgbClr val="F2F2F2">
                    <a:lumMod val="10000"/>
                  </a:srgbClr>
                </a:solidFill>
                <a:latin typeface="Trebuchet MS" pitchFamily="34" charset="0"/>
              </a:rPr>
              <a:t>Sloveniji preko 2.000 </a:t>
            </a:r>
            <a:r>
              <a:rPr lang="sl-SI" sz="1600" dirty="0" smtClean="0">
                <a:solidFill>
                  <a:srgbClr val="F2F2F2">
                    <a:lumMod val="10000"/>
                  </a:srgbClr>
                </a:solidFill>
                <a:latin typeface="Trebuchet MS" pitchFamily="34" charset="0"/>
              </a:rPr>
              <a:t>anketiranih letno</a:t>
            </a:r>
            <a:endParaRPr lang="sl-SI" sz="1600" b="1" dirty="0">
              <a:solidFill>
                <a:srgbClr val="F2F2F2">
                  <a:lumMod val="10000"/>
                </a:srgbClr>
              </a:solidFill>
            </a:endParaRPr>
          </a:p>
          <a:p>
            <a:endParaRPr lang="sl-SI" sz="1600" dirty="0">
              <a:solidFill>
                <a:srgbClr val="7F7F7F"/>
              </a:solidFill>
              <a:latin typeface="Trebuchet MS" pitchFamily="34" charset="0"/>
            </a:endParaRPr>
          </a:p>
          <a:p>
            <a:pPr marL="342900" indent="-342900">
              <a:spcBef>
                <a:spcPct val="20000"/>
              </a:spcBef>
              <a:buClr>
                <a:srgbClr val="FFFFFF"/>
              </a:buClr>
              <a:buFont typeface="Wingdings" pitchFamily="2" charset="2"/>
              <a:buNone/>
            </a:pPr>
            <a:endParaRPr lang="sl-SI" b="1" u="sng" dirty="0">
              <a:solidFill>
                <a:srgbClr val="7F7F7F"/>
              </a:solidFill>
              <a:latin typeface="Trebuchet MS" pitchFamily="34" charset="0"/>
            </a:endParaRPr>
          </a:p>
          <a:p>
            <a:pPr marL="342900" indent="-342900">
              <a:spcBef>
                <a:spcPct val="20000"/>
              </a:spcBef>
              <a:buClr>
                <a:srgbClr val="FFFFFF"/>
              </a:buClr>
              <a:buFont typeface="Wingdings" pitchFamily="2" charset="2"/>
              <a:buNone/>
            </a:pPr>
            <a:endParaRPr lang="sl-SI" b="1" u="sng" dirty="0">
              <a:solidFill>
                <a:srgbClr val="7F7F7F"/>
              </a:solidFill>
              <a:latin typeface="Trebuchet MS" pitchFamily="34" charset="0"/>
            </a:endParaRPr>
          </a:p>
        </p:txBody>
      </p:sp>
      <p:sp>
        <p:nvSpPr>
          <p:cNvPr id="61" name="PoljeZBesedilom 60"/>
          <p:cNvSpPr txBox="1"/>
          <p:nvPr/>
        </p:nvSpPr>
        <p:spPr>
          <a:xfrm>
            <a:off x="-4631" y="980728"/>
            <a:ext cx="5724644"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GEM – Globalni podjetniški monitor		</a:t>
            </a:r>
            <a:endParaRPr lang="sl-SI" b="1" i="1" dirty="0">
              <a:solidFill>
                <a:prstClr val="white"/>
              </a:solidFill>
            </a:endParaRPr>
          </a:p>
        </p:txBody>
      </p:sp>
      <p:pic>
        <p:nvPicPr>
          <p:cNvPr id="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13" y="1876227"/>
            <a:ext cx="3475855" cy="169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 descr="GE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14310"/>
            <a:ext cx="792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p:cNvSpPr/>
          <p:nvPr/>
        </p:nvSpPr>
        <p:spPr>
          <a:xfrm>
            <a:off x="827088" y="4390997"/>
            <a:ext cx="3403564" cy="701731"/>
          </a:xfrm>
          <a:prstGeom prst="rect">
            <a:avLst/>
          </a:prstGeom>
          <a:solidFill>
            <a:schemeClr val="tx1">
              <a:lumMod val="75000"/>
            </a:schemeClr>
          </a:solidFill>
        </p:spPr>
        <p:txBody>
          <a:bodyPr wrap="square">
            <a:spAutoFit/>
          </a:bodyPr>
          <a:lstStyle/>
          <a:p>
            <a:pPr marL="342900" indent="-342900">
              <a:spcBef>
                <a:spcPct val="20000"/>
              </a:spcBef>
              <a:buClr>
                <a:srgbClr val="FFFFFF"/>
              </a:buClr>
              <a:buFont typeface="Wingdings" pitchFamily="2" charset="2"/>
              <a:buNone/>
              <a:defRPr/>
            </a:pPr>
            <a:r>
              <a:rPr lang="sl-SI" b="1" dirty="0" smtClean="0">
                <a:solidFill>
                  <a:prstClr val="white"/>
                </a:solidFill>
              </a:rPr>
              <a:t>GEM-</a:t>
            </a:r>
            <a:r>
              <a:rPr lang="sl-SI" b="1" dirty="0" err="1" smtClean="0">
                <a:solidFill>
                  <a:prstClr val="white"/>
                </a:solidFill>
              </a:rPr>
              <a:t>ova</a:t>
            </a:r>
            <a:r>
              <a:rPr lang="sl-SI" b="1" dirty="0" smtClean="0">
                <a:solidFill>
                  <a:prstClr val="white"/>
                </a:solidFill>
              </a:rPr>
              <a:t> definicija </a:t>
            </a:r>
            <a:r>
              <a:rPr lang="sl-SI" b="1" dirty="0">
                <a:solidFill>
                  <a:prstClr val="white"/>
                </a:solidFill>
              </a:rPr>
              <a:t>podjetništva:</a:t>
            </a:r>
          </a:p>
          <a:p>
            <a:pPr marL="342900" indent="-342900">
              <a:spcBef>
                <a:spcPct val="20000"/>
              </a:spcBef>
              <a:buClr>
                <a:srgbClr val="FFFFFF"/>
              </a:buClr>
              <a:buFont typeface="Wingdings" pitchFamily="2" charset="2"/>
              <a:buNone/>
              <a:defRPr/>
            </a:pPr>
            <a:endParaRPr lang="sl-SI" b="1" u="sng" dirty="0">
              <a:solidFill>
                <a:prstClr val="white"/>
              </a:solidFill>
            </a:endParaRPr>
          </a:p>
        </p:txBody>
      </p:sp>
      <p:sp>
        <p:nvSpPr>
          <p:cNvPr id="9" name="Rectangle 14"/>
          <p:cNvSpPr>
            <a:spLocks noChangeArrowheads="1"/>
          </p:cNvSpPr>
          <p:nvPr/>
        </p:nvSpPr>
        <p:spPr bwMode="gray">
          <a:xfrm>
            <a:off x="827088" y="4741862"/>
            <a:ext cx="7093284" cy="1372447"/>
          </a:xfrm>
          <a:prstGeom prst="rect">
            <a:avLst/>
          </a:prstGeom>
          <a:solidFill>
            <a:schemeClr val="bg1">
              <a:lumMod val="95000"/>
            </a:schemeClr>
          </a:solidFill>
          <a:ln w="12700">
            <a:solidFill>
              <a:srgbClr val="DDDDDD"/>
            </a:solidFill>
            <a:miter lim="800000"/>
            <a:headEnd/>
            <a:tailEnd/>
          </a:ln>
        </p:spPr>
        <p:txBody>
          <a:bodyPr lIns="108000" tIns="108000" rIns="144000" bIns="72000" anchor="ctr"/>
          <a:lstStyle/>
          <a:p>
            <a:pPr algn="just">
              <a:lnSpc>
                <a:spcPct val="90000"/>
              </a:lnSpc>
              <a:spcAft>
                <a:spcPct val="20000"/>
              </a:spcAft>
              <a:buClr>
                <a:srgbClr val="292929"/>
              </a:buClr>
              <a:buFont typeface="Wingdings" pitchFamily="2" charset="2"/>
              <a:buNone/>
            </a:pPr>
            <a:r>
              <a:rPr lang="sl-SI" dirty="0" smtClean="0">
                <a:solidFill>
                  <a:srgbClr val="F2F2F2">
                    <a:lumMod val="10000"/>
                  </a:srgbClr>
                </a:solidFill>
              </a:rPr>
              <a:t>“kakršenkoli poskus posameznika, skupine posameznikov ali obstoječega podjetja, da bi ustvarili novo podjetje ali poslovno dejavnost, bodisi da gre za samozaposlitev, novo podjetje ali razširitev že obstoječega podjetja”</a:t>
            </a:r>
            <a:endParaRPr lang="sl-SI" sz="1600" dirty="0">
              <a:solidFill>
                <a:srgbClr val="F2F2F2">
                  <a:lumMod val="10000"/>
                </a:srgbClr>
              </a:solidFill>
            </a:endParaRPr>
          </a:p>
        </p:txBody>
      </p:sp>
    </p:spTree>
    <p:extLst>
      <p:ext uri="{BB962C8B-B14F-4D97-AF65-F5344CB8AC3E}">
        <p14:creationId xmlns:p14="http://schemas.microsoft.com/office/powerpoint/2010/main" val="1315364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sp>
        <p:nvSpPr>
          <p:cNvPr id="61" name="PoljeZBesedilom 60"/>
          <p:cNvSpPr txBox="1"/>
          <p:nvPr/>
        </p:nvSpPr>
        <p:spPr>
          <a:xfrm>
            <a:off x="-4631" y="980728"/>
            <a:ext cx="4801314"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GEM – Kaj želimo razumeti?		</a:t>
            </a:r>
            <a:endParaRPr lang="sl-SI" b="1" i="1" dirty="0">
              <a:solidFill>
                <a:prstClr val="white"/>
              </a:solidFill>
            </a:endParaRPr>
          </a:p>
        </p:txBody>
      </p:sp>
      <p:pic>
        <p:nvPicPr>
          <p:cNvPr id="63" name="Picture 6" descr="G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14310"/>
            <a:ext cx="792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25"/>
          <p:cNvPicPr>
            <a:picLocks noChangeAspect="1" noChangeArrowheads="1"/>
          </p:cNvPicPr>
          <p:nvPr/>
        </p:nvPicPr>
        <p:blipFill>
          <a:blip r:embed="rId5" cstate="print">
            <a:lum bright="-30000"/>
            <a:extLst>
              <a:ext uri="{28A0092B-C50C-407E-A947-70E740481C1C}">
                <a14:useLocalDpi xmlns:a14="http://schemas.microsoft.com/office/drawing/2010/main" val="0"/>
              </a:ext>
            </a:extLst>
          </a:blip>
          <a:srcRect/>
          <a:stretch>
            <a:fillRect/>
          </a:stretch>
        </p:blipFill>
        <p:spPr bwMode="auto">
          <a:xfrm>
            <a:off x="2443163" y="4746625"/>
            <a:ext cx="41100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166"/>
          <p:cNvGrpSpPr>
            <a:grpSpLocks/>
          </p:cNvGrpSpPr>
          <p:nvPr/>
        </p:nvGrpSpPr>
        <p:grpSpPr bwMode="auto">
          <a:xfrm>
            <a:off x="2776538" y="1766888"/>
            <a:ext cx="3471862" cy="3467100"/>
            <a:chOff x="1749" y="1113"/>
            <a:chExt cx="2187" cy="2184"/>
          </a:xfrm>
        </p:grpSpPr>
        <p:sp>
          <p:nvSpPr>
            <p:cNvPr id="60" name="Oval 6"/>
            <p:cNvSpPr>
              <a:spLocks noChangeArrowheads="1"/>
            </p:cNvSpPr>
            <p:nvPr/>
          </p:nvSpPr>
          <p:spPr bwMode="gray">
            <a:xfrm>
              <a:off x="1749" y="1113"/>
              <a:ext cx="2187" cy="2184"/>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endParaRPr lang="en-GB">
                <a:solidFill>
                  <a:srgbClr val="7F7F7F"/>
                </a:solidFill>
                <a:cs typeface="Calibri" pitchFamily="34" charset="0"/>
              </a:endParaRPr>
            </a:p>
          </p:txBody>
        </p:sp>
        <p:sp>
          <p:nvSpPr>
            <p:cNvPr id="64" name="Oval 8"/>
            <p:cNvSpPr>
              <a:spLocks noChangeArrowheads="1"/>
            </p:cNvSpPr>
            <p:nvPr/>
          </p:nvSpPr>
          <p:spPr bwMode="gray">
            <a:xfrm>
              <a:off x="1756" y="1119"/>
              <a:ext cx="2173" cy="2172"/>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endParaRPr lang="en-GB">
                <a:solidFill>
                  <a:srgbClr val="7F7F7F"/>
                </a:solidFill>
                <a:cs typeface="Calibri" pitchFamily="34" charset="0"/>
              </a:endParaRPr>
            </a:p>
          </p:txBody>
        </p:sp>
        <p:sp>
          <p:nvSpPr>
            <p:cNvPr id="65" name="Oval 9"/>
            <p:cNvSpPr>
              <a:spLocks noChangeArrowheads="1"/>
            </p:cNvSpPr>
            <p:nvPr/>
          </p:nvSpPr>
          <p:spPr bwMode="gray">
            <a:xfrm>
              <a:off x="1980" y="1343"/>
              <a:ext cx="1726" cy="1725"/>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solidFill>
                  <a:srgbClr val="7F7F7F"/>
                </a:solidFill>
                <a:cs typeface="Calibri" pitchFamily="34" charset="0"/>
              </a:endParaRPr>
            </a:p>
          </p:txBody>
        </p:sp>
        <p:sp>
          <p:nvSpPr>
            <p:cNvPr id="66" name="Oval 10"/>
            <p:cNvSpPr>
              <a:spLocks noChangeArrowheads="1"/>
            </p:cNvSpPr>
            <p:nvPr/>
          </p:nvSpPr>
          <p:spPr bwMode="gray">
            <a:xfrm>
              <a:off x="2196" y="1558"/>
              <a:ext cx="1293" cy="1294"/>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endParaRPr lang="en-GB">
                <a:solidFill>
                  <a:srgbClr val="7F7F7F"/>
                </a:solidFill>
                <a:cs typeface="Calibri" pitchFamily="34" charset="0"/>
              </a:endParaRPr>
            </a:p>
          </p:txBody>
        </p:sp>
        <p:sp>
          <p:nvSpPr>
            <p:cNvPr id="67" name="Oval 11"/>
            <p:cNvSpPr>
              <a:spLocks noChangeArrowheads="1"/>
            </p:cNvSpPr>
            <p:nvPr/>
          </p:nvSpPr>
          <p:spPr bwMode="gray">
            <a:xfrm>
              <a:off x="2400" y="1763"/>
              <a:ext cx="887" cy="884"/>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solidFill>
                  <a:srgbClr val="7F7F7F"/>
                </a:solidFill>
                <a:cs typeface="Calibri" pitchFamily="34" charset="0"/>
              </a:endParaRPr>
            </a:p>
          </p:txBody>
        </p:sp>
        <p:sp>
          <p:nvSpPr>
            <p:cNvPr id="68" name="Oval 12"/>
            <p:cNvSpPr>
              <a:spLocks noChangeArrowheads="1"/>
            </p:cNvSpPr>
            <p:nvPr/>
          </p:nvSpPr>
          <p:spPr bwMode="gray">
            <a:xfrm flipV="1">
              <a:off x="2577" y="1939"/>
              <a:ext cx="533" cy="533"/>
            </a:xfrm>
            <a:prstGeom prst="ellipse">
              <a:avLst/>
            </a:prstGeom>
            <a:solidFill>
              <a:schemeClr val="accent2"/>
            </a:solidFill>
            <a:ln w="9525">
              <a:solidFill>
                <a:srgbClr val="E2E2E2"/>
              </a:solidFill>
              <a:round/>
              <a:headEnd/>
              <a:tailEnd/>
            </a:ln>
          </p:spPr>
          <p:txBody>
            <a:bodyPr rot="10800000"/>
            <a:lstStyle/>
            <a:p>
              <a:endParaRPr lang="en-GB">
                <a:solidFill>
                  <a:srgbClr val="7F7F7F"/>
                </a:solidFill>
                <a:cs typeface="Calibri" pitchFamily="34" charset="0"/>
              </a:endParaRPr>
            </a:p>
          </p:txBody>
        </p:sp>
        <p:sp>
          <p:nvSpPr>
            <p:cNvPr id="69" name="Text Box 67"/>
            <p:cNvSpPr txBox="1">
              <a:spLocks noChangeArrowheads="1"/>
            </p:cNvSpPr>
            <p:nvPr/>
          </p:nvSpPr>
          <p:spPr bwMode="gray">
            <a:xfrm>
              <a:off x="2769" y="1153"/>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en-GB">
                  <a:solidFill>
                    <a:srgbClr val="7F7F7F"/>
                  </a:solidFill>
                  <a:latin typeface="Calibri" pitchFamily="34" charset="0"/>
                  <a:cs typeface="Calibri" pitchFamily="34" charset="0"/>
                </a:rPr>
                <a:t>1</a:t>
              </a:r>
            </a:p>
          </p:txBody>
        </p:sp>
        <p:sp>
          <p:nvSpPr>
            <p:cNvPr id="70" name="Text Box 67"/>
            <p:cNvSpPr txBox="1">
              <a:spLocks noChangeArrowheads="1"/>
            </p:cNvSpPr>
            <p:nvPr/>
          </p:nvSpPr>
          <p:spPr bwMode="gray">
            <a:xfrm>
              <a:off x="2769" y="1360"/>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en-GB">
                  <a:solidFill>
                    <a:srgbClr val="7F7F7F"/>
                  </a:solidFill>
                  <a:latin typeface="Calibri" pitchFamily="34" charset="0"/>
                  <a:cs typeface="Calibri" pitchFamily="34" charset="0"/>
                </a:rPr>
                <a:t>2</a:t>
              </a:r>
            </a:p>
          </p:txBody>
        </p:sp>
        <p:sp>
          <p:nvSpPr>
            <p:cNvPr id="71" name="Text Box 67"/>
            <p:cNvSpPr txBox="1">
              <a:spLocks noChangeArrowheads="1"/>
            </p:cNvSpPr>
            <p:nvPr/>
          </p:nvSpPr>
          <p:spPr bwMode="gray">
            <a:xfrm>
              <a:off x="2769" y="1586"/>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en-GB">
                  <a:solidFill>
                    <a:prstClr val="white"/>
                  </a:solidFill>
                  <a:latin typeface="Calibri" pitchFamily="34" charset="0"/>
                  <a:cs typeface="Calibri" pitchFamily="34" charset="0"/>
                </a:rPr>
                <a:t>3</a:t>
              </a:r>
            </a:p>
          </p:txBody>
        </p:sp>
        <p:sp>
          <p:nvSpPr>
            <p:cNvPr id="72" name="Text Box 67"/>
            <p:cNvSpPr txBox="1">
              <a:spLocks noChangeArrowheads="1"/>
            </p:cNvSpPr>
            <p:nvPr/>
          </p:nvSpPr>
          <p:spPr bwMode="gray">
            <a:xfrm>
              <a:off x="2769" y="1780"/>
              <a:ext cx="16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en-GB">
                  <a:solidFill>
                    <a:srgbClr val="7F7F7F"/>
                  </a:solidFill>
                  <a:latin typeface="Calibri" pitchFamily="34" charset="0"/>
                  <a:cs typeface="Calibri" pitchFamily="34" charset="0"/>
                </a:rPr>
                <a:t>4</a:t>
              </a:r>
            </a:p>
          </p:txBody>
        </p:sp>
      </p:grpSp>
      <p:grpSp>
        <p:nvGrpSpPr>
          <p:cNvPr id="73" name="Group 117"/>
          <p:cNvGrpSpPr>
            <a:grpSpLocks/>
          </p:cNvGrpSpPr>
          <p:nvPr/>
        </p:nvGrpSpPr>
        <p:grpSpPr bwMode="auto">
          <a:xfrm>
            <a:off x="3752850" y="2886075"/>
            <a:ext cx="609600" cy="609600"/>
            <a:chOff x="-180" y="2946"/>
            <a:chExt cx="384" cy="384"/>
          </a:xfrm>
        </p:grpSpPr>
        <p:sp>
          <p:nvSpPr>
            <p:cNvPr id="74" name="Oval 113"/>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l-SI">
                <a:solidFill>
                  <a:srgbClr val="7F7F7F"/>
                </a:solidFill>
                <a:cs typeface="Calibri" pitchFamily="34" charset="0"/>
              </a:endParaRPr>
            </a:p>
          </p:txBody>
        </p:sp>
        <p:sp>
          <p:nvSpPr>
            <p:cNvPr id="75" name="Oval 115"/>
            <p:cNvSpPr>
              <a:spLocks noChangeArrowheads="1"/>
            </p:cNvSpPr>
            <p:nvPr/>
          </p:nvSpPr>
          <p:spPr bwMode="auto">
            <a:xfrm>
              <a:off x="-44" y="3082"/>
              <a:ext cx="112" cy="112"/>
            </a:xfrm>
            <a:prstGeom prst="ellipse">
              <a:avLst/>
            </a:prstGeom>
            <a:solidFill>
              <a:srgbClr val="BCBCBC"/>
            </a:solidFill>
            <a:ln w="9525">
              <a:solidFill>
                <a:schemeClr val="tx1"/>
              </a:solidFill>
              <a:round/>
              <a:headEnd/>
              <a:tailEnd/>
            </a:ln>
          </p:spPr>
          <p:txBody>
            <a:bodyPr wrap="none" anchor="ctr"/>
            <a:lstStyle/>
            <a:p>
              <a:endParaRPr lang="sl-SI">
                <a:solidFill>
                  <a:srgbClr val="7F7F7F"/>
                </a:solidFill>
                <a:cs typeface="Calibri" pitchFamily="34" charset="0"/>
              </a:endParaRPr>
            </a:p>
          </p:txBody>
        </p:sp>
        <p:sp>
          <p:nvSpPr>
            <p:cNvPr id="76" name="Oval 116"/>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l-SI">
                <a:solidFill>
                  <a:srgbClr val="7F7F7F"/>
                </a:solidFill>
                <a:cs typeface="Calibri" pitchFamily="34" charset="0"/>
              </a:endParaRPr>
            </a:p>
          </p:txBody>
        </p:sp>
      </p:grpSp>
      <p:grpSp>
        <p:nvGrpSpPr>
          <p:cNvPr id="77" name="Group 135"/>
          <p:cNvGrpSpPr>
            <a:grpSpLocks/>
          </p:cNvGrpSpPr>
          <p:nvPr/>
        </p:nvGrpSpPr>
        <p:grpSpPr bwMode="auto">
          <a:xfrm>
            <a:off x="4879975" y="2676525"/>
            <a:ext cx="609600" cy="609600"/>
            <a:chOff x="-180" y="2946"/>
            <a:chExt cx="384" cy="384"/>
          </a:xfrm>
        </p:grpSpPr>
        <p:sp>
          <p:nvSpPr>
            <p:cNvPr id="78" name="Oval 136"/>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l-SI">
                <a:solidFill>
                  <a:srgbClr val="7F7F7F"/>
                </a:solidFill>
                <a:cs typeface="Calibri" pitchFamily="34" charset="0"/>
              </a:endParaRPr>
            </a:p>
          </p:txBody>
        </p:sp>
        <p:sp>
          <p:nvSpPr>
            <p:cNvPr id="79" name="Oval 137"/>
            <p:cNvSpPr>
              <a:spLocks noChangeArrowheads="1"/>
            </p:cNvSpPr>
            <p:nvPr/>
          </p:nvSpPr>
          <p:spPr bwMode="auto">
            <a:xfrm>
              <a:off x="-44" y="3082"/>
              <a:ext cx="112" cy="112"/>
            </a:xfrm>
            <a:prstGeom prst="ellipse">
              <a:avLst/>
            </a:prstGeom>
            <a:solidFill>
              <a:srgbClr val="5F5F5F"/>
            </a:solidFill>
            <a:ln w="9525">
              <a:solidFill>
                <a:schemeClr val="tx1"/>
              </a:solidFill>
              <a:round/>
              <a:headEnd/>
              <a:tailEnd/>
            </a:ln>
          </p:spPr>
          <p:txBody>
            <a:bodyPr wrap="none" anchor="ctr"/>
            <a:lstStyle/>
            <a:p>
              <a:endParaRPr lang="sl-SI">
                <a:solidFill>
                  <a:srgbClr val="7F7F7F"/>
                </a:solidFill>
                <a:cs typeface="Calibri" pitchFamily="34" charset="0"/>
              </a:endParaRPr>
            </a:p>
          </p:txBody>
        </p:sp>
        <p:sp>
          <p:nvSpPr>
            <p:cNvPr id="80" name="Oval 138"/>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l-SI">
                <a:solidFill>
                  <a:srgbClr val="7F7F7F"/>
                </a:solidFill>
                <a:cs typeface="Calibri" pitchFamily="34" charset="0"/>
              </a:endParaRPr>
            </a:p>
          </p:txBody>
        </p:sp>
      </p:grpSp>
      <p:grpSp>
        <p:nvGrpSpPr>
          <p:cNvPr id="81" name="Group 139"/>
          <p:cNvGrpSpPr>
            <a:grpSpLocks/>
          </p:cNvGrpSpPr>
          <p:nvPr/>
        </p:nvGrpSpPr>
        <p:grpSpPr bwMode="auto">
          <a:xfrm>
            <a:off x="4260850" y="3370263"/>
            <a:ext cx="609600" cy="609600"/>
            <a:chOff x="-180" y="2946"/>
            <a:chExt cx="384" cy="384"/>
          </a:xfrm>
        </p:grpSpPr>
        <p:sp>
          <p:nvSpPr>
            <p:cNvPr id="82" name="Oval 140"/>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l-SI">
                <a:solidFill>
                  <a:srgbClr val="7F7F7F"/>
                </a:solidFill>
                <a:cs typeface="Calibri" pitchFamily="34" charset="0"/>
              </a:endParaRPr>
            </a:p>
          </p:txBody>
        </p:sp>
        <p:sp>
          <p:nvSpPr>
            <p:cNvPr id="83" name="Oval 141"/>
            <p:cNvSpPr>
              <a:spLocks noChangeArrowheads="1"/>
            </p:cNvSpPr>
            <p:nvPr/>
          </p:nvSpPr>
          <p:spPr bwMode="auto">
            <a:xfrm>
              <a:off x="-44" y="3082"/>
              <a:ext cx="112" cy="112"/>
            </a:xfrm>
            <a:prstGeom prst="ellipse">
              <a:avLst/>
            </a:prstGeom>
            <a:solidFill>
              <a:srgbClr val="6D0303"/>
            </a:solidFill>
            <a:ln w="9525">
              <a:solidFill>
                <a:schemeClr val="tx1"/>
              </a:solidFill>
              <a:round/>
              <a:headEnd/>
              <a:tailEnd/>
            </a:ln>
          </p:spPr>
          <p:txBody>
            <a:bodyPr wrap="none" anchor="ctr"/>
            <a:lstStyle/>
            <a:p>
              <a:endParaRPr lang="sl-SI">
                <a:solidFill>
                  <a:srgbClr val="7F7F7F"/>
                </a:solidFill>
                <a:cs typeface="Calibri" pitchFamily="34" charset="0"/>
              </a:endParaRPr>
            </a:p>
          </p:txBody>
        </p:sp>
        <p:sp>
          <p:nvSpPr>
            <p:cNvPr id="84" name="Oval 142"/>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l-SI">
                <a:solidFill>
                  <a:srgbClr val="7F7F7F"/>
                </a:solidFill>
                <a:cs typeface="Calibri" pitchFamily="34" charset="0"/>
              </a:endParaRPr>
            </a:p>
          </p:txBody>
        </p:sp>
      </p:grpSp>
      <p:sp>
        <p:nvSpPr>
          <p:cNvPr id="85" name="Rectangle 7"/>
          <p:cNvSpPr>
            <a:spLocks noChangeArrowheads="1"/>
          </p:cNvSpPr>
          <p:nvPr/>
        </p:nvSpPr>
        <p:spPr bwMode="gray">
          <a:xfrm>
            <a:off x="647564" y="1717675"/>
            <a:ext cx="1795599"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801688" eaLnBrk="0" hangingPunct="0"/>
            <a:r>
              <a:rPr lang="sl-SI" sz="1600" b="1" dirty="0">
                <a:solidFill>
                  <a:srgbClr val="F2F2F2">
                    <a:lumMod val="10000"/>
                  </a:srgbClr>
                </a:solidFill>
              </a:rPr>
              <a:t>Razlike v podjetniški aktivnosti med </a:t>
            </a:r>
            <a:r>
              <a:rPr lang="sl-SI" sz="1600" b="1" dirty="0" smtClean="0">
                <a:solidFill>
                  <a:srgbClr val="F2F2F2">
                    <a:lumMod val="10000"/>
                  </a:srgbClr>
                </a:solidFill>
              </a:rPr>
              <a:t>državami.</a:t>
            </a:r>
            <a:endParaRPr lang="sl-SI" sz="1600" b="1" dirty="0">
              <a:solidFill>
                <a:srgbClr val="F2F2F2">
                  <a:lumMod val="10000"/>
                </a:srgbClr>
              </a:solidFill>
            </a:endParaRPr>
          </a:p>
          <a:p>
            <a:pPr defTabSz="801688" eaLnBrk="0" hangingPunct="0"/>
            <a:endParaRPr lang="en-GB" sz="1600" b="1" dirty="0">
              <a:solidFill>
                <a:srgbClr val="F2F2F2">
                  <a:lumMod val="10000"/>
                </a:srgbClr>
              </a:solidFill>
              <a:cs typeface="Calibri" pitchFamily="34" charset="0"/>
            </a:endParaRPr>
          </a:p>
        </p:txBody>
      </p:sp>
      <p:sp>
        <p:nvSpPr>
          <p:cNvPr id="86" name="Rectangle 7"/>
          <p:cNvSpPr>
            <a:spLocks noChangeArrowheads="1"/>
          </p:cNvSpPr>
          <p:nvPr/>
        </p:nvSpPr>
        <p:spPr bwMode="gray">
          <a:xfrm>
            <a:off x="6475819" y="1776413"/>
            <a:ext cx="17687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r>
              <a:rPr lang="sl-SI" sz="1600" b="1" dirty="0">
                <a:solidFill>
                  <a:srgbClr val="F2F2F2">
                    <a:lumMod val="10000"/>
                  </a:srgbClr>
                </a:solidFill>
              </a:rPr>
              <a:t>Dejavnike, </a:t>
            </a:r>
          </a:p>
          <a:p>
            <a:pPr algn="r"/>
            <a:r>
              <a:rPr lang="sl-SI" sz="1600" b="1" dirty="0">
                <a:solidFill>
                  <a:srgbClr val="F2F2F2">
                    <a:lumMod val="10000"/>
                  </a:srgbClr>
                </a:solidFill>
              </a:rPr>
              <a:t>ki vodijo k primernemu </a:t>
            </a:r>
          </a:p>
          <a:p>
            <a:pPr algn="r"/>
            <a:r>
              <a:rPr lang="sl-SI" sz="1600" b="1" dirty="0">
                <a:solidFill>
                  <a:srgbClr val="F2F2F2">
                    <a:lumMod val="10000"/>
                  </a:srgbClr>
                </a:solidFill>
              </a:rPr>
              <a:t>obsegu </a:t>
            </a:r>
          </a:p>
          <a:p>
            <a:pPr algn="r"/>
            <a:r>
              <a:rPr lang="sl-SI" sz="1600" b="1" dirty="0">
                <a:solidFill>
                  <a:srgbClr val="F2F2F2">
                    <a:lumMod val="10000"/>
                  </a:srgbClr>
                </a:solidFill>
              </a:rPr>
              <a:t>podjetniške </a:t>
            </a:r>
            <a:r>
              <a:rPr lang="sl-SI" sz="1600" b="1" dirty="0" smtClean="0">
                <a:solidFill>
                  <a:srgbClr val="F2F2F2">
                    <a:lumMod val="10000"/>
                  </a:srgbClr>
                </a:solidFill>
              </a:rPr>
              <a:t>aktivnosti</a:t>
            </a:r>
            <a:r>
              <a:rPr lang="sl-SI" sz="1600" b="1" dirty="0" smtClean="0">
                <a:solidFill>
                  <a:srgbClr val="F2F2F2">
                    <a:lumMod val="10000"/>
                  </a:srgbClr>
                </a:solidFill>
                <a:cs typeface="Calibri" pitchFamily="34" charset="0"/>
              </a:rPr>
              <a:t>.</a:t>
            </a:r>
            <a:endParaRPr lang="en-US" sz="1600" b="1" dirty="0">
              <a:solidFill>
                <a:srgbClr val="F2F2F2">
                  <a:lumMod val="10000"/>
                </a:srgbClr>
              </a:solidFill>
              <a:cs typeface="Calibri" pitchFamily="34" charset="0"/>
            </a:endParaRPr>
          </a:p>
        </p:txBody>
      </p:sp>
      <p:sp>
        <p:nvSpPr>
          <p:cNvPr id="87" name="Rectangle 7"/>
          <p:cNvSpPr>
            <a:spLocks noChangeArrowheads="1"/>
          </p:cNvSpPr>
          <p:nvPr/>
        </p:nvSpPr>
        <p:spPr bwMode="gray">
          <a:xfrm>
            <a:off x="6299200" y="4592638"/>
            <a:ext cx="190920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801688" eaLnBrk="0" hangingPunct="0"/>
            <a:r>
              <a:rPr lang="sl-SI" sz="1600" b="1" dirty="0">
                <a:solidFill>
                  <a:srgbClr val="F2F2F2">
                    <a:lumMod val="10000"/>
                  </a:srgbClr>
                </a:solidFill>
                <a:cs typeface="Calibri" pitchFamily="34" charset="0"/>
              </a:rPr>
              <a:t>Potrebne politične ukrepe, za dvig ravni podjetniške aktivnosti v </a:t>
            </a:r>
            <a:r>
              <a:rPr lang="sl-SI" sz="1600" b="1" dirty="0" smtClean="0">
                <a:solidFill>
                  <a:srgbClr val="F2F2F2">
                    <a:lumMod val="10000"/>
                  </a:srgbClr>
                </a:solidFill>
                <a:cs typeface="Calibri" pitchFamily="34" charset="0"/>
              </a:rPr>
              <a:t>državi.</a:t>
            </a:r>
            <a:endParaRPr lang="sl-SI" sz="1600" b="1" dirty="0">
              <a:solidFill>
                <a:srgbClr val="F2F2F2">
                  <a:lumMod val="10000"/>
                </a:srgbClr>
              </a:solidFill>
              <a:cs typeface="Calibri" pitchFamily="34" charset="0"/>
            </a:endParaRPr>
          </a:p>
        </p:txBody>
      </p:sp>
      <p:grpSp>
        <p:nvGrpSpPr>
          <p:cNvPr id="88" name="Group 203"/>
          <p:cNvGrpSpPr>
            <a:grpSpLocks/>
          </p:cNvGrpSpPr>
          <p:nvPr/>
        </p:nvGrpSpPr>
        <p:grpSpPr bwMode="auto">
          <a:xfrm rot="9000762">
            <a:off x="2120900" y="2155825"/>
            <a:ext cx="1655763" cy="1571625"/>
            <a:chOff x="3097" y="1092"/>
            <a:chExt cx="788" cy="748"/>
          </a:xfrm>
        </p:grpSpPr>
        <p:grpSp>
          <p:nvGrpSpPr>
            <p:cNvPr id="89" name="Group 204"/>
            <p:cNvGrpSpPr>
              <a:grpSpLocks/>
            </p:cNvGrpSpPr>
            <p:nvPr/>
          </p:nvGrpSpPr>
          <p:grpSpPr bwMode="auto">
            <a:xfrm>
              <a:off x="3146" y="1103"/>
              <a:ext cx="739" cy="737"/>
              <a:chOff x="3146" y="1103"/>
              <a:chExt cx="739" cy="737"/>
            </a:xfrm>
          </p:grpSpPr>
          <p:sp>
            <p:nvSpPr>
              <p:cNvPr id="100" name="Freeform 205"/>
              <p:cNvSpPr>
                <a:spLocks/>
              </p:cNvSpPr>
              <p:nvPr/>
            </p:nvSpPr>
            <p:spPr bwMode="gray">
              <a:xfrm rot="10521890">
                <a:off x="3146" y="1103"/>
                <a:ext cx="371" cy="414"/>
              </a:xfrm>
              <a:custGeom>
                <a:avLst/>
                <a:gdLst>
                  <a:gd name="T0" fmla="*/ 342 w 365"/>
                  <a:gd name="T1" fmla="*/ 163 h 456"/>
                  <a:gd name="T2" fmla="*/ 237 w 365"/>
                  <a:gd name="T3" fmla="*/ 107 h 456"/>
                  <a:gd name="T4" fmla="*/ 23 w 365"/>
                  <a:gd name="T5" fmla="*/ 22 h 456"/>
                  <a:gd name="T6" fmla="*/ 23 w 365"/>
                  <a:gd name="T7" fmla="*/ 44 h 456"/>
                  <a:gd name="T8" fmla="*/ 162 w 365"/>
                  <a:gd name="T9" fmla="*/ 141 h 456"/>
                  <a:gd name="T10" fmla="*/ 266 w 365"/>
                  <a:gd name="T11" fmla="*/ 194 h 456"/>
                  <a:gd name="T12" fmla="*/ 366 w 365"/>
                  <a:gd name="T13" fmla="*/ 229 h 456"/>
                  <a:gd name="T14" fmla="*/ 408 w 365"/>
                  <a:gd name="T15" fmla="*/ 211 h 456"/>
                  <a:gd name="T16" fmla="*/ 342 w 365"/>
                  <a:gd name="T17" fmla="*/ 163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01" name="Freeform 206"/>
              <p:cNvSpPr>
                <a:spLocks/>
              </p:cNvSpPr>
              <p:nvPr/>
            </p:nvSpPr>
            <p:spPr bwMode="gray">
              <a:xfrm rot="10521890">
                <a:off x="3376" y="1238"/>
                <a:ext cx="509" cy="347"/>
              </a:xfrm>
              <a:custGeom>
                <a:avLst/>
                <a:gdLst>
                  <a:gd name="T0" fmla="*/ 222 w 501"/>
                  <a:gd name="T1" fmla="*/ 0 h 383"/>
                  <a:gd name="T2" fmla="*/ 27 w 501"/>
                  <a:gd name="T3" fmla="*/ 25 h 383"/>
                  <a:gd name="T4" fmla="*/ 481 w 501"/>
                  <a:gd name="T5" fmla="*/ 191 h 383"/>
                  <a:gd name="T6" fmla="*/ 560 w 501"/>
                  <a:gd name="T7" fmla="*/ 159 h 383"/>
                  <a:gd name="T8" fmla="*/ 222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02" name="Freeform 207"/>
              <p:cNvSpPr>
                <a:spLocks/>
              </p:cNvSpPr>
              <p:nvPr/>
            </p:nvSpPr>
            <p:spPr bwMode="gray">
              <a:xfrm rot="10521890">
                <a:off x="3304" y="1309"/>
                <a:ext cx="389" cy="531"/>
              </a:xfrm>
              <a:custGeom>
                <a:avLst/>
                <a:gdLst>
                  <a:gd name="T0" fmla="*/ 140 w 383"/>
                  <a:gd name="T1" fmla="*/ 5 h 586"/>
                  <a:gd name="T2" fmla="*/ 0 w 383"/>
                  <a:gd name="T3" fmla="*/ 135 h 586"/>
                  <a:gd name="T4" fmla="*/ 335 w 383"/>
                  <a:gd name="T5" fmla="*/ 294 h 586"/>
                  <a:gd name="T6" fmla="*/ 426 w 383"/>
                  <a:gd name="T7" fmla="*/ 222 h 586"/>
                  <a:gd name="T8" fmla="*/ 140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03" name="Freeform 208"/>
              <p:cNvSpPr>
                <a:spLocks/>
              </p:cNvSpPr>
              <p:nvPr/>
            </p:nvSpPr>
            <p:spPr bwMode="gray">
              <a:xfrm rot="10521890">
                <a:off x="3374" y="1172"/>
                <a:ext cx="305" cy="422"/>
              </a:xfrm>
              <a:custGeom>
                <a:avLst/>
                <a:gdLst>
                  <a:gd name="T0" fmla="*/ 0 w 300"/>
                  <a:gd name="T1" fmla="*/ 0 h 466"/>
                  <a:gd name="T2" fmla="*/ 47 w 300"/>
                  <a:gd name="T3" fmla="*/ 139 h 466"/>
                  <a:gd name="T4" fmla="*/ 303 w 300"/>
                  <a:gd name="T5" fmla="*/ 232 h 466"/>
                  <a:gd name="T6" fmla="*/ 336 w 300"/>
                  <a:gd name="T7" fmla="*/ 158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04" name="Freeform 209"/>
              <p:cNvSpPr>
                <a:spLocks/>
              </p:cNvSpPr>
              <p:nvPr/>
            </p:nvSpPr>
            <p:spPr bwMode="gray">
              <a:xfrm rot="10521890">
                <a:off x="3244" y="1312"/>
                <a:ext cx="441" cy="321"/>
              </a:xfrm>
              <a:custGeom>
                <a:avLst/>
                <a:gdLst>
                  <a:gd name="T0" fmla="*/ 0 w 435"/>
                  <a:gd name="T1" fmla="*/ 19 h 354"/>
                  <a:gd name="T2" fmla="*/ 307 w 435"/>
                  <a:gd name="T3" fmla="*/ 18 h 354"/>
                  <a:gd name="T4" fmla="*/ 477 w 435"/>
                  <a:gd name="T5" fmla="*/ 151 h 354"/>
                  <a:gd name="T6" fmla="*/ 328 w 435"/>
                  <a:gd name="T7" fmla="*/ 179 h 354"/>
                  <a:gd name="T8" fmla="*/ 0 w 435"/>
                  <a:gd name="T9" fmla="*/ 19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nvGrpSpPr>
            <p:cNvPr id="90" name="Group 210"/>
            <p:cNvGrpSpPr>
              <a:grpSpLocks/>
            </p:cNvGrpSpPr>
            <p:nvPr/>
          </p:nvGrpSpPr>
          <p:grpSpPr bwMode="auto">
            <a:xfrm>
              <a:off x="3097" y="1092"/>
              <a:ext cx="141" cy="122"/>
              <a:chOff x="3097" y="1092"/>
              <a:chExt cx="141" cy="122"/>
            </a:xfrm>
          </p:grpSpPr>
          <p:sp>
            <p:nvSpPr>
              <p:cNvPr id="98" name="Freeform 211"/>
              <p:cNvSpPr>
                <a:spLocks/>
              </p:cNvSpPr>
              <p:nvPr/>
            </p:nvSpPr>
            <p:spPr bwMode="gray">
              <a:xfrm rot="10521890">
                <a:off x="3097" y="1092"/>
                <a:ext cx="62" cy="61"/>
              </a:xfrm>
              <a:custGeom>
                <a:avLst/>
                <a:gdLst>
                  <a:gd name="T0" fmla="*/ 68 w 61"/>
                  <a:gd name="T1" fmla="*/ 31 h 68"/>
                  <a:gd name="T2" fmla="*/ 3 w 61"/>
                  <a:gd name="T3" fmla="*/ 8 h 68"/>
                  <a:gd name="T4" fmla="*/ 0 w 61"/>
                  <a:gd name="T5" fmla="*/ 6 h 68"/>
                  <a:gd name="T6" fmla="*/ 8 w 61"/>
                  <a:gd name="T7" fmla="*/ 0 h 68"/>
                  <a:gd name="T8" fmla="*/ 10 w 61"/>
                  <a:gd name="T9" fmla="*/ 3 h 68"/>
                  <a:gd name="T10" fmla="*/ 68 w 61"/>
                  <a:gd name="T11" fmla="*/ 31 h 68"/>
                  <a:gd name="T12" fmla="*/ 68 w 61"/>
                  <a:gd name="T13" fmla="*/ 31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99" name="Freeform 212"/>
              <p:cNvSpPr>
                <a:spLocks/>
              </p:cNvSpPr>
              <p:nvPr/>
            </p:nvSpPr>
            <p:spPr bwMode="gray">
              <a:xfrm rot="10521890">
                <a:off x="3131" y="1112"/>
                <a:ext cx="107" cy="102"/>
              </a:xfrm>
              <a:custGeom>
                <a:avLst/>
                <a:gdLst>
                  <a:gd name="T0" fmla="*/ 67 w 106"/>
                  <a:gd name="T1" fmla="*/ 0 h 113"/>
                  <a:gd name="T2" fmla="*/ 41 w 106"/>
                  <a:gd name="T3" fmla="*/ 20 h 113"/>
                  <a:gd name="T4" fmla="*/ 0 w 106"/>
                  <a:gd name="T5" fmla="*/ 28 h 113"/>
                  <a:gd name="T6" fmla="*/ 71 w 106"/>
                  <a:gd name="T7" fmla="*/ 52 h 113"/>
                  <a:gd name="T8" fmla="*/ 110 w 106"/>
                  <a:gd name="T9" fmla="*/ 32 h 113"/>
                  <a:gd name="T10" fmla="*/ 67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nvGrpSpPr>
            <p:cNvPr id="91" name="Group 213"/>
            <p:cNvGrpSpPr>
              <a:grpSpLocks/>
            </p:cNvGrpSpPr>
            <p:nvPr/>
          </p:nvGrpSpPr>
          <p:grpSpPr bwMode="auto">
            <a:xfrm rot="10521890">
              <a:off x="3137" y="1122"/>
              <a:ext cx="96" cy="86"/>
              <a:chOff x="2760" y="2156"/>
              <a:chExt cx="224" cy="225"/>
            </a:xfrm>
          </p:grpSpPr>
          <p:sp>
            <p:nvSpPr>
              <p:cNvPr id="92" name="Freeform 214"/>
              <p:cNvSpPr>
                <a:spLocks/>
              </p:cNvSpPr>
              <p:nvPr/>
            </p:nvSpPr>
            <p:spPr bwMode="gray">
              <a:xfrm>
                <a:off x="2781" y="2180"/>
                <a:ext cx="142" cy="130"/>
              </a:xfrm>
              <a:custGeom>
                <a:avLst/>
                <a:gdLst>
                  <a:gd name="T0" fmla="*/ 23754 w 60"/>
                  <a:gd name="T1" fmla="*/ 0 h 55"/>
                  <a:gd name="T2" fmla="*/ 17061 w 60"/>
                  <a:gd name="T3" fmla="*/ 16888 h 55"/>
                  <a:gd name="T4" fmla="*/ 0 w 60"/>
                  <a:gd name="T5" fmla="*/ 20575 h 55"/>
                  <a:gd name="T6" fmla="*/ 17885 w 60"/>
                  <a:gd name="T7" fmla="*/ 17257 h 55"/>
                  <a:gd name="T8" fmla="*/ 23754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93" name="Freeform 215"/>
              <p:cNvSpPr>
                <a:spLocks/>
              </p:cNvSpPr>
              <p:nvPr/>
            </p:nvSpPr>
            <p:spPr bwMode="gray">
              <a:xfrm>
                <a:off x="2760" y="2156"/>
                <a:ext cx="148" cy="137"/>
              </a:xfrm>
              <a:custGeom>
                <a:avLst/>
                <a:gdLst>
                  <a:gd name="T0" fmla="*/ 23696 w 63"/>
                  <a:gd name="T1" fmla="*/ 0 h 58"/>
                  <a:gd name="T2" fmla="*/ 16971 w 63"/>
                  <a:gd name="T3" fmla="*/ 17716 h 58"/>
                  <a:gd name="T4" fmla="*/ 0 w 63"/>
                  <a:gd name="T5" fmla="*/ 21693 h 58"/>
                  <a:gd name="T6" fmla="*/ 17814 w 63"/>
                  <a:gd name="T7" fmla="*/ 18396 h 58"/>
                  <a:gd name="T8" fmla="*/ 23696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94" name="Freeform 216"/>
              <p:cNvSpPr>
                <a:spLocks/>
              </p:cNvSpPr>
              <p:nvPr/>
            </p:nvSpPr>
            <p:spPr bwMode="gray">
              <a:xfrm>
                <a:off x="2800" y="2201"/>
                <a:ext cx="137" cy="123"/>
              </a:xfrm>
              <a:custGeom>
                <a:avLst/>
                <a:gdLst>
                  <a:gd name="T0" fmla="*/ 22574 w 58"/>
                  <a:gd name="T1" fmla="*/ 0 h 52"/>
                  <a:gd name="T2" fmla="*/ 16315 w 58"/>
                  <a:gd name="T3" fmla="*/ 16158 h 52"/>
                  <a:gd name="T4" fmla="*/ 0 w 58"/>
                  <a:gd name="T5" fmla="*/ 19997 h 52"/>
                  <a:gd name="T6" fmla="*/ 16844 w 58"/>
                  <a:gd name="T7" fmla="*/ 16650 h 52"/>
                  <a:gd name="T8" fmla="*/ 22574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95" name="Freeform 217"/>
              <p:cNvSpPr>
                <a:spLocks/>
              </p:cNvSpPr>
              <p:nvPr/>
            </p:nvSpPr>
            <p:spPr bwMode="gray">
              <a:xfrm>
                <a:off x="2856" y="2262"/>
                <a:ext cx="116" cy="104"/>
              </a:xfrm>
              <a:custGeom>
                <a:avLst/>
                <a:gdLst>
                  <a:gd name="T0" fmla="*/ 19571 w 49"/>
                  <a:gd name="T1" fmla="*/ 0 h 44"/>
                  <a:gd name="T2" fmla="*/ 14038 w 49"/>
                  <a:gd name="T3" fmla="*/ 13577 h 44"/>
                  <a:gd name="T4" fmla="*/ 0 w 49"/>
                  <a:gd name="T5" fmla="*/ 16597 h 44"/>
                  <a:gd name="T6" fmla="*/ 14566 w 49"/>
                  <a:gd name="T7" fmla="*/ 13955 h 44"/>
                  <a:gd name="T8" fmla="*/ 19571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96" name="Freeform 218"/>
              <p:cNvSpPr>
                <a:spLocks/>
              </p:cNvSpPr>
              <p:nvPr/>
            </p:nvSpPr>
            <p:spPr bwMode="gray">
              <a:xfrm>
                <a:off x="2840" y="2244"/>
                <a:ext cx="120" cy="111"/>
              </a:xfrm>
              <a:custGeom>
                <a:avLst/>
                <a:gdLst>
                  <a:gd name="T0" fmla="*/ 19555 w 51"/>
                  <a:gd name="T1" fmla="*/ 0 h 47"/>
                  <a:gd name="T2" fmla="*/ 13913 w 51"/>
                  <a:gd name="T3" fmla="*/ 14397 h 47"/>
                  <a:gd name="T4" fmla="*/ 0 w 51"/>
                  <a:gd name="T5" fmla="*/ 17200 h 47"/>
                  <a:gd name="T6" fmla="*/ 14772 w 51"/>
                  <a:gd name="T7" fmla="*/ 14782 h 47"/>
                  <a:gd name="T8" fmla="*/ 19555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97" name="Freeform 219"/>
              <p:cNvSpPr>
                <a:spLocks/>
              </p:cNvSpPr>
              <p:nvPr/>
            </p:nvSpPr>
            <p:spPr bwMode="gray">
              <a:xfrm>
                <a:off x="2873" y="2279"/>
                <a:ext cx="111" cy="102"/>
              </a:xfrm>
              <a:custGeom>
                <a:avLst/>
                <a:gdLst>
                  <a:gd name="T0" fmla="*/ 18350 w 47"/>
                  <a:gd name="T1" fmla="*/ 0 h 43"/>
                  <a:gd name="T2" fmla="*/ 13525 w 47"/>
                  <a:gd name="T3" fmla="*/ 13521 h 43"/>
                  <a:gd name="T4" fmla="*/ 0 w 47"/>
                  <a:gd name="T5" fmla="*/ 16593 h 43"/>
                  <a:gd name="T6" fmla="*/ 13873 w 47"/>
                  <a:gd name="T7" fmla="*/ 13893 h 43"/>
                  <a:gd name="T8" fmla="*/ 18350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grpSp>
        <p:nvGrpSpPr>
          <p:cNvPr id="105" name="Group 257"/>
          <p:cNvGrpSpPr>
            <a:grpSpLocks/>
          </p:cNvGrpSpPr>
          <p:nvPr/>
        </p:nvGrpSpPr>
        <p:grpSpPr bwMode="auto">
          <a:xfrm>
            <a:off x="5202238" y="1912938"/>
            <a:ext cx="1846262" cy="1365250"/>
            <a:chOff x="3295" y="1211"/>
            <a:chExt cx="1163" cy="860"/>
          </a:xfrm>
        </p:grpSpPr>
        <p:grpSp>
          <p:nvGrpSpPr>
            <p:cNvPr id="106" name="Group 254"/>
            <p:cNvGrpSpPr>
              <a:grpSpLocks/>
            </p:cNvGrpSpPr>
            <p:nvPr/>
          </p:nvGrpSpPr>
          <p:grpSpPr bwMode="auto">
            <a:xfrm>
              <a:off x="3420" y="1211"/>
              <a:ext cx="1038" cy="860"/>
              <a:chOff x="3420" y="1211"/>
              <a:chExt cx="1038" cy="860"/>
            </a:xfrm>
          </p:grpSpPr>
          <p:sp>
            <p:nvSpPr>
              <p:cNvPr id="117" name="Freeform 239"/>
              <p:cNvSpPr>
                <a:spLocks/>
              </p:cNvSpPr>
              <p:nvPr/>
            </p:nvSpPr>
            <p:spPr bwMode="gray">
              <a:xfrm rot="7223090">
                <a:off x="3448" y="1520"/>
                <a:ext cx="491" cy="548"/>
              </a:xfrm>
              <a:custGeom>
                <a:avLst/>
                <a:gdLst>
                  <a:gd name="T0" fmla="*/ 2439 w 365"/>
                  <a:gd name="T1" fmla="*/ 1165 h 456"/>
                  <a:gd name="T2" fmla="*/ 1671 w 365"/>
                  <a:gd name="T3" fmla="*/ 767 h 456"/>
                  <a:gd name="T4" fmla="*/ 183 w 365"/>
                  <a:gd name="T5" fmla="*/ 151 h 456"/>
                  <a:gd name="T6" fmla="*/ 183 w 365"/>
                  <a:gd name="T7" fmla="*/ 310 h 456"/>
                  <a:gd name="T8" fmla="*/ 1154 w 365"/>
                  <a:gd name="T9" fmla="*/ 1001 h 456"/>
                  <a:gd name="T10" fmla="*/ 1894 w 365"/>
                  <a:gd name="T11" fmla="*/ 1383 h 456"/>
                  <a:gd name="T12" fmla="*/ 2602 w 365"/>
                  <a:gd name="T13" fmla="*/ 1632 h 456"/>
                  <a:gd name="T14" fmla="*/ 2910 w 365"/>
                  <a:gd name="T15" fmla="*/ 1490 h 456"/>
                  <a:gd name="T16" fmla="*/ 2439 w 365"/>
                  <a:gd name="T17" fmla="*/ 1165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8" name="Freeform 240"/>
              <p:cNvSpPr>
                <a:spLocks/>
              </p:cNvSpPr>
              <p:nvPr/>
            </p:nvSpPr>
            <p:spPr bwMode="gray">
              <a:xfrm rot="7223090">
                <a:off x="3694" y="1318"/>
                <a:ext cx="674" cy="459"/>
              </a:xfrm>
              <a:custGeom>
                <a:avLst/>
                <a:gdLst>
                  <a:gd name="T0" fmla="*/ 1600 w 501"/>
                  <a:gd name="T1" fmla="*/ 0 h 383"/>
                  <a:gd name="T2" fmla="*/ 211 w 501"/>
                  <a:gd name="T3" fmla="*/ 176 h 383"/>
                  <a:gd name="T4" fmla="*/ 3435 w 501"/>
                  <a:gd name="T5" fmla="*/ 1360 h 383"/>
                  <a:gd name="T6" fmla="*/ 3996 w 501"/>
                  <a:gd name="T7" fmla="*/ 1124 h 383"/>
                  <a:gd name="T8" fmla="*/ 1600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9" name="Freeform 241"/>
              <p:cNvSpPr>
                <a:spLocks/>
              </p:cNvSpPr>
              <p:nvPr/>
            </p:nvSpPr>
            <p:spPr bwMode="gray">
              <a:xfrm rot="7223090">
                <a:off x="3849" y="1463"/>
                <a:ext cx="515" cy="702"/>
              </a:xfrm>
              <a:custGeom>
                <a:avLst/>
                <a:gdLst>
                  <a:gd name="T0" fmla="*/ 996 w 383"/>
                  <a:gd name="T1" fmla="*/ 17 h 586"/>
                  <a:gd name="T2" fmla="*/ 0 w 383"/>
                  <a:gd name="T3" fmla="*/ 950 h 586"/>
                  <a:gd name="T4" fmla="*/ 2383 w 383"/>
                  <a:gd name="T5" fmla="*/ 2074 h 586"/>
                  <a:gd name="T6" fmla="*/ 3042 w 383"/>
                  <a:gd name="T7" fmla="*/ 1565 h 586"/>
                  <a:gd name="T8" fmla="*/ 996 w 383"/>
                  <a:gd name="T9" fmla="*/ 17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20" name="Freeform 242"/>
              <p:cNvSpPr>
                <a:spLocks/>
              </p:cNvSpPr>
              <p:nvPr/>
            </p:nvSpPr>
            <p:spPr bwMode="gray">
              <a:xfrm rot="7223090">
                <a:off x="3719" y="1358"/>
                <a:ext cx="403" cy="559"/>
              </a:xfrm>
              <a:custGeom>
                <a:avLst/>
                <a:gdLst>
                  <a:gd name="T0" fmla="*/ 0 w 300"/>
                  <a:gd name="T1" fmla="*/ 0 h 466"/>
                  <a:gd name="T2" fmla="*/ 320 w 300"/>
                  <a:gd name="T3" fmla="*/ 1000 h 466"/>
                  <a:gd name="T4" fmla="*/ 2124 w 300"/>
                  <a:gd name="T5" fmla="*/ 1667 h 466"/>
                  <a:gd name="T6" fmla="*/ 2367 w 300"/>
                  <a:gd name="T7" fmla="*/ 1132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21" name="Freeform 243"/>
              <p:cNvSpPr>
                <a:spLocks/>
              </p:cNvSpPr>
              <p:nvPr/>
            </p:nvSpPr>
            <p:spPr bwMode="gray">
              <a:xfrm rot="7223090">
                <a:off x="3679" y="1560"/>
                <a:ext cx="583" cy="425"/>
              </a:xfrm>
              <a:custGeom>
                <a:avLst/>
                <a:gdLst>
                  <a:gd name="T0" fmla="*/ 0 w 435"/>
                  <a:gd name="T1" fmla="*/ 132 h 354"/>
                  <a:gd name="T2" fmla="*/ 2164 w 435"/>
                  <a:gd name="T3" fmla="*/ 124 h 354"/>
                  <a:gd name="T4" fmla="*/ 3377 w 435"/>
                  <a:gd name="T5" fmla="*/ 1078 h 354"/>
                  <a:gd name="T6" fmla="*/ 2329 w 435"/>
                  <a:gd name="T7" fmla="*/ 1271 h 354"/>
                  <a:gd name="T8" fmla="*/ 0 w 435"/>
                  <a:gd name="T9" fmla="*/ 132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nvGrpSpPr>
            <p:cNvPr id="107" name="Group 256"/>
            <p:cNvGrpSpPr>
              <a:grpSpLocks/>
            </p:cNvGrpSpPr>
            <p:nvPr/>
          </p:nvGrpSpPr>
          <p:grpSpPr bwMode="auto">
            <a:xfrm>
              <a:off x="3295" y="1770"/>
              <a:ext cx="195" cy="143"/>
              <a:chOff x="3295" y="1770"/>
              <a:chExt cx="195" cy="143"/>
            </a:xfrm>
          </p:grpSpPr>
          <p:sp>
            <p:nvSpPr>
              <p:cNvPr id="115" name="Freeform 245"/>
              <p:cNvSpPr>
                <a:spLocks/>
              </p:cNvSpPr>
              <p:nvPr/>
            </p:nvSpPr>
            <p:spPr bwMode="gray">
              <a:xfrm rot="7223090">
                <a:off x="3295" y="1831"/>
                <a:ext cx="82" cy="81"/>
              </a:xfrm>
              <a:custGeom>
                <a:avLst/>
                <a:gdLst>
                  <a:gd name="T0" fmla="*/ 484 w 61"/>
                  <a:gd name="T1" fmla="*/ 230 h 68"/>
                  <a:gd name="T2" fmla="*/ 22 w 61"/>
                  <a:gd name="T3" fmla="*/ 54 h 68"/>
                  <a:gd name="T4" fmla="*/ 0 w 61"/>
                  <a:gd name="T5" fmla="*/ 43 h 68"/>
                  <a:gd name="T6" fmla="*/ 65 w 61"/>
                  <a:gd name="T7" fmla="*/ 0 h 68"/>
                  <a:gd name="T8" fmla="*/ 75 w 61"/>
                  <a:gd name="T9" fmla="*/ 12 h 68"/>
                  <a:gd name="T10" fmla="*/ 484 w 61"/>
                  <a:gd name="T11" fmla="*/ 229 h 68"/>
                  <a:gd name="T12" fmla="*/ 484 w 61"/>
                  <a:gd name="T13" fmla="*/ 230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6" name="Freeform 246"/>
              <p:cNvSpPr>
                <a:spLocks/>
              </p:cNvSpPr>
              <p:nvPr/>
            </p:nvSpPr>
            <p:spPr bwMode="gray">
              <a:xfrm rot="7223090">
                <a:off x="3352" y="1773"/>
                <a:ext cx="142" cy="135"/>
              </a:xfrm>
              <a:custGeom>
                <a:avLst/>
                <a:gdLst>
                  <a:gd name="T0" fmla="*/ 461 w 106"/>
                  <a:gd name="T1" fmla="*/ 0 h 113"/>
                  <a:gd name="T2" fmla="*/ 319 w 106"/>
                  <a:gd name="T3" fmla="*/ 142 h 113"/>
                  <a:gd name="T4" fmla="*/ 0 w 106"/>
                  <a:gd name="T5" fmla="*/ 196 h 113"/>
                  <a:gd name="T6" fmla="*/ 496 w 106"/>
                  <a:gd name="T7" fmla="*/ 369 h 113"/>
                  <a:gd name="T8" fmla="*/ 798 w 106"/>
                  <a:gd name="T9" fmla="*/ 234 h 113"/>
                  <a:gd name="T10" fmla="*/ 461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nvGrpSpPr>
            <p:cNvPr id="108" name="Group 255"/>
            <p:cNvGrpSpPr>
              <a:grpSpLocks/>
            </p:cNvGrpSpPr>
            <p:nvPr/>
          </p:nvGrpSpPr>
          <p:grpSpPr bwMode="auto">
            <a:xfrm>
              <a:off x="3357" y="1793"/>
              <a:ext cx="133" cy="92"/>
              <a:chOff x="3357" y="1793"/>
              <a:chExt cx="133" cy="92"/>
            </a:xfrm>
          </p:grpSpPr>
          <p:sp>
            <p:nvSpPr>
              <p:cNvPr id="109" name="Freeform 248"/>
              <p:cNvSpPr>
                <a:spLocks/>
              </p:cNvSpPr>
              <p:nvPr/>
            </p:nvSpPr>
            <p:spPr bwMode="gray">
              <a:xfrm rot="7223090">
                <a:off x="3402" y="1805"/>
                <a:ext cx="80" cy="66"/>
              </a:xfrm>
              <a:custGeom>
                <a:avLst/>
                <a:gdLst>
                  <a:gd name="T0" fmla="*/ 427 w 60"/>
                  <a:gd name="T1" fmla="*/ 0 h 55"/>
                  <a:gd name="T2" fmla="*/ 305 w 60"/>
                  <a:gd name="T3" fmla="*/ 146 h 55"/>
                  <a:gd name="T4" fmla="*/ 0 w 60"/>
                  <a:gd name="T5" fmla="*/ 179 h 55"/>
                  <a:gd name="T6" fmla="*/ 320 w 60"/>
                  <a:gd name="T7" fmla="*/ 149 h 55"/>
                  <a:gd name="T8" fmla="*/ 42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0" name="Freeform 249"/>
              <p:cNvSpPr>
                <a:spLocks/>
              </p:cNvSpPr>
              <p:nvPr/>
            </p:nvSpPr>
            <p:spPr bwMode="gray">
              <a:xfrm rot="7223090">
                <a:off x="3414" y="1800"/>
                <a:ext cx="84" cy="69"/>
              </a:xfrm>
              <a:custGeom>
                <a:avLst/>
                <a:gdLst>
                  <a:gd name="T0" fmla="*/ 453 w 63"/>
                  <a:gd name="T1" fmla="*/ 0 h 58"/>
                  <a:gd name="T2" fmla="*/ 320 w 63"/>
                  <a:gd name="T3" fmla="*/ 148 h 58"/>
                  <a:gd name="T4" fmla="*/ 0 w 63"/>
                  <a:gd name="T5" fmla="*/ 178 h 58"/>
                  <a:gd name="T6" fmla="*/ 340 w 63"/>
                  <a:gd name="T7" fmla="*/ 151 h 58"/>
                  <a:gd name="T8" fmla="*/ 453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1" name="Freeform 250"/>
              <p:cNvSpPr>
                <a:spLocks/>
              </p:cNvSpPr>
              <p:nvPr/>
            </p:nvSpPr>
            <p:spPr bwMode="gray">
              <a:xfrm rot="7223090">
                <a:off x="3390" y="1811"/>
                <a:ext cx="77" cy="62"/>
              </a:xfrm>
              <a:custGeom>
                <a:avLst/>
                <a:gdLst>
                  <a:gd name="T0" fmla="*/ 400 w 58"/>
                  <a:gd name="T1" fmla="*/ 0 h 52"/>
                  <a:gd name="T2" fmla="*/ 287 w 58"/>
                  <a:gd name="T3" fmla="*/ 135 h 52"/>
                  <a:gd name="T4" fmla="*/ 0 w 58"/>
                  <a:gd name="T5" fmla="*/ 165 h 52"/>
                  <a:gd name="T6" fmla="*/ 297 w 58"/>
                  <a:gd name="T7" fmla="*/ 138 h 52"/>
                  <a:gd name="T8" fmla="*/ 400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2" name="Freeform 251"/>
              <p:cNvSpPr>
                <a:spLocks/>
              </p:cNvSpPr>
              <p:nvPr/>
            </p:nvSpPr>
            <p:spPr bwMode="gray">
              <a:xfrm rot="7223090">
                <a:off x="3361" y="1825"/>
                <a:ext cx="66" cy="52"/>
              </a:xfrm>
              <a:custGeom>
                <a:avLst/>
                <a:gdLst>
                  <a:gd name="T0" fmla="*/ 376 w 49"/>
                  <a:gd name="T1" fmla="*/ 0 h 44"/>
                  <a:gd name="T2" fmla="*/ 276 w 49"/>
                  <a:gd name="T3" fmla="*/ 106 h 44"/>
                  <a:gd name="T4" fmla="*/ 0 w 49"/>
                  <a:gd name="T5" fmla="*/ 129 h 44"/>
                  <a:gd name="T6" fmla="*/ 279 w 49"/>
                  <a:gd name="T7" fmla="*/ 109 h 44"/>
                  <a:gd name="T8" fmla="*/ 376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3" name="Freeform 252"/>
              <p:cNvSpPr>
                <a:spLocks/>
              </p:cNvSpPr>
              <p:nvPr/>
            </p:nvSpPr>
            <p:spPr bwMode="gray">
              <a:xfrm rot="7223090">
                <a:off x="3370" y="1819"/>
                <a:ext cx="68" cy="56"/>
              </a:xfrm>
              <a:custGeom>
                <a:avLst/>
                <a:gdLst>
                  <a:gd name="T0" fmla="*/ 368 w 51"/>
                  <a:gd name="T1" fmla="*/ 0 h 47"/>
                  <a:gd name="T2" fmla="*/ 265 w 51"/>
                  <a:gd name="T3" fmla="*/ 120 h 47"/>
                  <a:gd name="T4" fmla="*/ 0 w 51"/>
                  <a:gd name="T5" fmla="*/ 143 h 47"/>
                  <a:gd name="T6" fmla="*/ 276 w 51"/>
                  <a:gd name="T7" fmla="*/ 124 h 47"/>
                  <a:gd name="T8" fmla="*/ 368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14" name="Freeform 253"/>
              <p:cNvSpPr>
                <a:spLocks/>
              </p:cNvSpPr>
              <p:nvPr/>
            </p:nvSpPr>
            <p:spPr bwMode="gray">
              <a:xfrm rot="7223090">
                <a:off x="3351" y="1828"/>
                <a:ext cx="63" cy="52"/>
              </a:xfrm>
              <a:custGeom>
                <a:avLst/>
                <a:gdLst>
                  <a:gd name="T0" fmla="*/ 344 w 47"/>
                  <a:gd name="T1" fmla="*/ 0 h 43"/>
                  <a:gd name="T2" fmla="*/ 255 w 47"/>
                  <a:gd name="T3" fmla="*/ 121 h 43"/>
                  <a:gd name="T4" fmla="*/ 0 w 47"/>
                  <a:gd name="T5" fmla="*/ 146 h 43"/>
                  <a:gd name="T6" fmla="*/ 268 w 47"/>
                  <a:gd name="T7" fmla="*/ 125 h 43"/>
                  <a:gd name="T8" fmla="*/ 344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grpSp>
        <p:nvGrpSpPr>
          <p:cNvPr id="122" name="Group 295"/>
          <p:cNvGrpSpPr>
            <a:grpSpLocks/>
          </p:cNvGrpSpPr>
          <p:nvPr/>
        </p:nvGrpSpPr>
        <p:grpSpPr bwMode="auto">
          <a:xfrm>
            <a:off x="4562475" y="3673475"/>
            <a:ext cx="1547813" cy="1592263"/>
            <a:chOff x="2860" y="2298"/>
            <a:chExt cx="975" cy="1003"/>
          </a:xfrm>
        </p:grpSpPr>
        <p:grpSp>
          <p:nvGrpSpPr>
            <p:cNvPr id="123" name="Group 292"/>
            <p:cNvGrpSpPr>
              <a:grpSpLocks/>
            </p:cNvGrpSpPr>
            <p:nvPr/>
          </p:nvGrpSpPr>
          <p:grpSpPr bwMode="auto">
            <a:xfrm>
              <a:off x="2900" y="2334"/>
              <a:ext cx="935" cy="967"/>
              <a:chOff x="2900" y="2334"/>
              <a:chExt cx="935" cy="967"/>
            </a:xfrm>
          </p:grpSpPr>
          <p:sp>
            <p:nvSpPr>
              <p:cNvPr id="134" name="Freeform 277"/>
              <p:cNvSpPr>
                <a:spLocks/>
              </p:cNvSpPr>
              <p:nvPr/>
            </p:nvSpPr>
            <p:spPr bwMode="gray">
              <a:xfrm rot="-10756093">
                <a:off x="2900" y="2334"/>
                <a:ext cx="476" cy="532"/>
              </a:xfrm>
              <a:custGeom>
                <a:avLst/>
                <a:gdLst>
                  <a:gd name="T0" fmla="*/ 1961 w 365"/>
                  <a:gd name="T1" fmla="*/ 946 h 456"/>
                  <a:gd name="T2" fmla="*/ 1348 w 365"/>
                  <a:gd name="T3" fmla="*/ 622 h 456"/>
                  <a:gd name="T4" fmla="*/ 147 w 365"/>
                  <a:gd name="T5" fmla="*/ 124 h 456"/>
                  <a:gd name="T6" fmla="*/ 147 w 365"/>
                  <a:gd name="T7" fmla="*/ 254 h 456"/>
                  <a:gd name="T8" fmla="*/ 929 w 365"/>
                  <a:gd name="T9" fmla="*/ 813 h 456"/>
                  <a:gd name="T10" fmla="*/ 1523 w 365"/>
                  <a:gd name="T11" fmla="*/ 1125 h 456"/>
                  <a:gd name="T12" fmla="*/ 2088 w 365"/>
                  <a:gd name="T13" fmla="*/ 1325 h 456"/>
                  <a:gd name="T14" fmla="*/ 2342 w 365"/>
                  <a:gd name="T15" fmla="*/ 1213 h 456"/>
                  <a:gd name="T16" fmla="*/ 1961 w 365"/>
                  <a:gd name="T17" fmla="*/ 946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AB0505"/>
                  </a:gs>
                  <a:gs pos="100000">
                    <a:srgbClr val="4F020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sl-SI">
                  <a:solidFill>
                    <a:srgbClr val="7F7F7F"/>
                  </a:solidFill>
                </a:endParaRPr>
              </a:p>
            </p:txBody>
          </p:sp>
          <p:sp>
            <p:nvSpPr>
              <p:cNvPr id="135" name="Freeform 278"/>
              <p:cNvSpPr>
                <a:spLocks/>
              </p:cNvSpPr>
              <p:nvPr/>
            </p:nvSpPr>
            <p:spPr bwMode="gray">
              <a:xfrm rot="-10756093">
                <a:off x="3181" y="2543"/>
                <a:ext cx="654" cy="446"/>
              </a:xfrm>
              <a:custGeom>
                <a:avLst/>
                <a:gdLst>
                  <a:gd name="T0" fmla="*/ 1295 w 501"/>
                  <a:gd name="T1" fmla="*/ 0 h 383"/>
                  <a:gd name="T2" fmla="*/ 174 w 501"/>
                  <a:gd name="T3" fmla="*/ 146 h 383"/>
                  <a:gd name="T4" fmla="*/ 2784 w 501"/>
                  <a:gd name="T5" fmla="*/ 1111 h 383"/>
                  <a:gd name="T6" fmla="*/ 3240 w 501"/>
                  <a:gd name="T7" fmla="*/ 921 h 383"/>
                  <a:gd name="T8" fmla="*/ 1295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rgbClr val="AB0505"/>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sl-SI">
                  <a:solidFill>
                    <a:srgbClr val="7F7F7F"/>
                  </a:solidFill>
                </a:endParaRPr>
              </a:p>
            </p:txBody>
          </p:sp>
          <p:sp>
            <p:nvSpPr>
              <p:cNvPr id="136" name="Freeform 279"/>
              <p:cNvSpPr>
                <a:spLocks/>
              </p:cNvSpPr>
              <p:nvPr/>
            </p:nvSpPr>
            <p:spPr bwMode="gray">
              <a:xfrm rot="-10756093">
                <a:off x="3070" y="2619"/>
                <a:ext cx="499" cy="682"/>
              </a:xfrm>
              <a:custGeom>
                <a:avLst/>
                <a:gdLst>
                  <a:gd name="T0" fmla="*/ 805 w 383"/>
                  <a:gd name="T1" fmla="*/ 14 h 586"/>
                  <a:gd name="T2" fmla="*/ 0 w 383"/>
                  <a:gd name="T3" fmla="*/ 777 h 586"/>
                  <a:gd name="T4" fmla="*/ 1911 w 383"/>
                  <a:gd name="T5" fmla="*/ 1695 h 586"/>
                  <a:gd name="T6" fmla="*/ 2442 w 383"/>
                  <a:gd name="T7" fmla="*/ 1277 h 586"/>
                  <a:gd name="T8" fmla="*/ 805 w 383"/>
                  <a:gd name="T9" fmla="*/ 14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rgbClr val="AB0505"/>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sl-SI">
                  <a:solidFill>
                    <a:srgbClr val="7F7F7F"/>
                  </a:solidFill>
                </a:endParaRPr>
              </a:p>
            </p:txBody>
          </p:sp>
          <p:sp>
            <p:nvSpPr>
              <p:cNvPr id="137" name="Freeform 280"/>
              <p:cNvSpPr>
                <a:spLocks/>
              </p:cNvSpPr>
              <p:nvPr/>
            </p:nvSpPr>
            <p:spPr bwMode="gray">
              <a:xfrm rot="-10756093">
                <a:off x="3183" y="2446"/>
                <a:ext cx="391" cy="542"/>
              </a:xfrm>
              <a:custGeom>
                <a:avLst/>
                <a:gdLst>
                  <a:gd name="T0" fmla="*/ 0 w 300"/>
                  <a:gd name="T1" fmla="*/ 0 h 466"/>
                  <a:gd name="T2" fmla="*/ 257 w 300"/>
                  <a:gd name="T3" fmla="*/ 807 h 466"/>
                  <a:gd name="T4" fmla="*/ 1720 w 300"/>
                  <a:gd name="T5" fmla="*/ 1342 h 466"/>
                  <a:gd name="T6" fmla="*/ 1920 w 300"/>
                  <a:gd name="T7" fmla="*/ 913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C40505"/>
                  </a:gs>
                  <a:gs pos="100000">
                    <a:srgbClr val="5B020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38" name="Freeform 281"/>
              <p:cNvSpPr>
                <a:spLocks/>
              </p:cNvSpPr>
              <p:nvPr/>
            </p:nvSpPr>
            <p:spPr bwMode="gray">
              <a:xfrm rot="-10756093">
                <a:off x="3006" y="2617"/>
                <a:ext cx="566" cy="413"/>
              </a:xfrm>
              <a:custGeom>
                <a:avLst/>
                <a:gdLst>
                  <a:gd name="T0" fmla="*/ 0 w 435"/>
                  <a:gd name="T1" fmla="*/ 107 h 354"/>
                  <a:gd name="T2" fmla="*/ 1760 w 435"/>
                  <a:gd name="T3" fmla="*/ 104 h 354"/>
                  <a:gd name="T4" fmla="*/ 2748 w 435"/>
                  <a:gd name="T5" fmla="*/ 882 h 354"/>
                  <a:gd name="T6" fmla="*/ 1893 w 435"/>
                  <a:gd name="T7" fmla="*/ 1042 h 354"/>
                  <a:gd name="T8" fmla="*/ 0 w 435"/>
                  <a:gd name="T9" fmla="*/ 10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6D0303"/>
                  </a:gs>
                  <a:gs pos="100000">
                    <a:srgbClr val="3201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sl-SI">
                  <a:solidFill>
                    <a:srgbClr val="7F7F7F"/>
                  </a:solidFill>
                </a:endParaRPr>
              </a:p>
            </p:txBody>
          </p:sp>
        </p:grpSp>
        <p:grpSp>
          <p:nvGrpSpPr>
            <p:cNvPr id="124" name="Group 294"/>
            <p:cNvGrpSpPr>
              <a:grpSpLocks/>
            </p:cNvGrpSpPr>
            <p:nvPr/>
          </p:nvGrpSpPr>
          <p:grpSpPr bwMode="auto">
            <a:xfrm>
              <a:off x="2860" y="2298"/>
              <a:ext cx="176" cy="164"/>
              <a:chOff x="2860" y="2298"/>
              <a:chExt cx="176" cy="164"/>
            </a:xfrm>
          </p:grpSpPr>
          <p:sp>
            <p:nvSpPr>
              <p:cNvPr id="132" name="Freeform 283"/>
              <p:cNvSpPr>
                <a:spLocks/>
              </p:cNvSpPr>
              <p:nvPr/>
            </p:nvSpPr>
            <p:spPr bwMode="gray">
              <a:xfrm rot="-10756093">
                <a:off x="2860" y="2298"/>
                <a:ext cx="80" cy="79"/>
              </a:xfrm>
              <a:custGeom>
                <a:avLst/>
                <a:gdLst>
                  <a:gd name="T0" fmla="*/ 408 w 61"/>
                  <a:gd name="T1" fmla="*/ 194 h 68"/>
                  <a:gd name="T2" fmla="*/ 21 w 61"/>
                  <a:gd name="T3" fmla="*/ 48 h 68"/>
                  <a:gd name="T4" fmla="*/ 0 w 61"/>
                  <a:gd name="T5" fmla="*/ 36 h 68"/>
                  <a:gd name="T6" fmla="*/ 50 w 61"/>
                  <a:gd name="T7" fmla="*/ 0 h 68"/>
                  <a:gd name="T8" fmla="*/ 66 w 61"/>
                  <a:gd name="T9" fmla="*/ 3 h 68"/>
                  <a:gd name="T10" fmla="*/ 408 w 61"/>
                  <a:gd name="T11" fmla="*/ 193 h 68"/>
                  <a:gd name="T12" fmla="*/ 408 w 61"/>
                  <a:gd name="T13" fmla="*/ 194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666666"/>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33" name="Freeform 284"/>
              <p:cNvSpPr>
                <a:spLocks/>
              </p:cNvSpPr>
              <p:nvPr/>
            </p:nvSpPr>
            <p:spPr bwMode="gray">
              <a:xfrm rot="-10756093">
                <a:off x="2899" y="2331"/>
                <a:ext cx="137" cy="131"/>
              </a:xfrm>
              <a:custGeom>
                <a:avLst/>
                <a:gdLst>
                  <a:gd name="T0" fmla="*/ 364 w 106"/>
                  <a:gd name="T1" fmla="*/ 0 h 113"/>
                  <a:gd name="T2" fmla="*/ 249 w 106"/>
                  <a:gd name="T3" fmla="*/ 117 h 113"/>
                  <a:gd name="T4" fmla="*/ 0 w 106"/>
                  <a:gd name="T5" fmla="*/ 158 h 113"/>
                  <a:gd name="T6" fmla="*/ 384 w 106"/>
                  <a:gd name="T7" fmla="*/ 300 h 113"/>
                  <a:gd name="T8" fmla="*/ 620 w 106"/>
                  <a:gd name="T9" fmla="*/ 188 h 113"/>
                  <a:gd name="T10" fmla="*/ 364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sl-SI">
                  <a:solidFill>
                    <a:srgbClr val="7F7F7F"/>
                  </a:solidFill>
                </a:endParaRPr>
              </a:p>
            </p:txBody>
          </p:sp>
        </p:grpSp>
        <p:grpSp>
          <p:nvGrpSpPr>
            <p:cNvPr id="125" name="Group 293"/>
            <p:cNvGrpSpPr>
              <a:grpSpLocks/>
            </p:cNvGrpSpPr>
            <p:nvPr/>
          </p:nvGrpSpPr>
          <p:grpSpPr bwMode="auto">
            <a:xfrm>
              <a:off x="2905" y="2343"/>
              <a:ext cx="124" cy="110"/>
              <a:chOff x="2905" y="2343"/>
              <a:chExt cx="124" cy="110"/>
            </a:xfrm>
          </p:grpSpPr>
          <p:sp>
            <p:nvSpPr>
              <p:cNvPr id="126" name="Freeform 286"/>
              <p:cNvSpPr>
                <a:spLocks/>
              </p:cNvSpPr>
              <p:nvPr/>
            </p:nvSpPr>
            <p:spPr bwMode="gray">
              <a:xfrm rot="-10756093">
                <a:off x="2939" y="2378"/>
                <a:ext cx="78" cy="63"/>
              </a:xfrm>
              <a:custGeom>
                <a:avLst/>
                <a:gdLst>
                  <a:gd name="T0" fmla="*/ 359 w 60"/>
                  <a:gd name="T1" fmla="*/ 0 h 55"/>
                  <a:gd name="T2" fmla="*/ 257 w 60"/>
                  <a:gd name="T3" fmla="*/ 107 h 55"/>
                  <a:gd name="T4" fmla="*/ 0 w 60"/>
                  <a:gd name="T5" fmla="*/ 127 h 55"/>
                  <a:gd name="T6" fmla="*/ 272 w 60"/>
                  <a:gd name="T7" fmla="*/ 108 h 55"/>
                  <a:gd name="T8" fmla="*/ 359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27" name="Freeform 287"/>
              <p:cNvSpPr>
                <a:spLocks/>
              </p:cNvSpPr>
              <p:nvPr/>
            </p:nvSpPr>
            <p:spPr bwMode="gray">
              <a:xfrm rot="-10756093">
                <a:off x="2947" y="2386"/>
                <a:ext cx="82" cy="67"/>
              </a:xfrm>
              <a:custGeom>
                <a:avLst/>
                <a:gdLst>
                  <a:gd name="T0" fmla="*/ 381 w 63"/>
                  <a:gd name="T1" fmla="*/ 0 h 58"/>
                  <a:gd name="T2" fmla="*/ 273 w 63"/>
                  <a:gd name="T3" fmla="*/ 119 h 58"/>
                  <a:gd name="T4" fmla="*/ 0 w 63"/>
                  <a:gd name="T5" fmla="*/ 146 h 58"/>
                  <a:gd name="T6" fmla="*/ 286 w 63"/>
                  <a:gd name="T7" fmla="*/ 122 h 58"/>
                  <a:gd name="T8" fmla="*/ 381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28" name="Freeform 288"/>
              <p:cNvSpPr>
                <a:spLocks/>
              </p:cNvSpPr>
              <p:nvPr/>
            </p:nvSpPr>
            <p:spPr bwMode="gray">
              <a:xfrm rot="-10756093">
                <a:off x="2931" y="2372"/>
                <a:ext cx="76" cy="60"/>
              </a:xfrm>
              <a:custGeom>
                <a:avLst/>
                <a:gdLst>
                  <a:gd name="T0" fmla="*/ 362 w 58"/>
                  <a:gd name="T1" fmla="*/ 0 h 52"/>
                  <a:gd name="T2" fmla="*/ 262 w 58"/>
                  <a:gd name="T3" fmla="*/ 106 h 52"/>
                  <a:gd name="T4" fmla="*/ 0 w 58"/>
                  <a:gd name="T5" fmla="*/ 129 h 52"/>
                  <a:gd name="T6" fmla="*/ 275 w 58"/>
                  <a:gd name="T7" fmla="*/ 107 h 52"/>
                  <a:gd name="T8" fmla="*/ 362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29" name="Freeform 289"/>
              <p:cNvSpPr>
                <a:spLocks/>
              </p:cNvSpPr>
              <p:nvPr/>
            </p:nvSpPr>
            <p:spPr bwMode="gray">
              <a:xfrm rot="-10756093">
                <a:off x="2913" y="2349"/>
                <a:ext cx="64" cy="51"/>
              </a:xfrm>
              <a:custGeom>
                <a:avLst/>
                <a:gdLst>
                  <a:gd name="T0" fmla="*/ 303 w 49"/>
                  <a:gd name="T1" fmla="*/ 0 h 44"/>
                  <a:gd name="T2" fmla="*/ 217 w 49"/>
                  <a:gd name="T3" fmla="*/ 92 h 44"/>
                  <a:gd name="T4" fmla="*/ 0 w 49"/>
                  <a:gd name="T5" fmla="*/ 110 h 44"/>
                  <a:gd name="T6" fmla="*/ 227 w 49"/>
                  <a:gd name="T7" fmla="*/ 94 h 44"/>
                  <a:gd name="T8" fmla="*/ 303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30" name="Freeform 290"/>
              <p:cNvSpPr>
                <a:spLocks/>
              </p:cNvSpPr>
              <p:nvPr/>
            </p:nvSpPr>
            <p:spPr bwMode="gray">
              <a:xfrm rot="-10756093">
                <a:off x="2918" y="2356"/>
                <a:ext cx="67" cy="54"/>
              </a:xfrm>
              <a:custGeom>
                <a:avLst/>
                <a:gdLst>
                  <a:gd name="T0" fmla="*/ 328 w 51"/>
                  <a:gd name="T1" fmla="*/ 0 h 47"/>
                  <a:gd name="T2" fmla="*/ 236 w 51"/>
                  <a:gd name="T3" fmla="*/ 92 h 47"/>
                  <a:gd name="T4" fmla="*/ 0 w 51"/>
                  <a:gd name="T5" fmla="*/ 109 h 47"/>
                  <a:gd name="T6" fmla="*/ 250 w 51"/>
                  <a:gd name="T7" fmla="*/ 94 h 47"/>
                  <a:gd name="T8" fmla="*/ 328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sp>
            <p:nvSpPr>
              <p:cNvPr id="131" name="Freeform 291"/>
              <p:cNvSpPr>
                <a:spLocks/>
              </p:cNvSpPr>
              <p:nvPr/>
            </p:nvSpPr>
            <p:spPr bwMode="gray">
              <a:xfrm rot="-10756093">
                <a:off x="2905" y="2343"/>
                <a:ext cx="61" cy="50"/>
              </a:xfrm>
              <a:custGeom>
                <a:avLst/>
                <a:gdLst>
                  <a:gd name="T0" fmla="*/ 276 w 47"/>
                  <a:gd name="T1" fmla="*/ 0 h 43"/>
                  <a:gd name="T2" fmla="*/ 208 w 47"/>
                  <a:gd name="T3" fmla="*/ 91 h 43"/>
                  <a:gd name="T4" fmla="*/ 0 w 47"/>
                  <a:gd name="T5" fmla="*/ 109 h 43"/>
                  <a:gd name="T6" fmla="*/ 210 w 47"/>
                  <a:gd name="T7" fmla="*/ 93 h 43"/>
                  <a:gd name="T8" fmla="*/ 276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solidFill>
                    <a:srgbClr val="7F7F7F"/>
                  </a:solidFill>
                </a:endParaRPr>
              </a:p>
            </p:txBody>
          </p:sp>
        </p:grpSp>
      </p:grpSp>
      <p:pic>
        <p:nvPicPr>
          <p:cNvPr id="1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687553"/>
            <a:ext cx="2264747" cy="110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559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300"/>
                                        <p:tgtEl>
                                          <p:spTgt spid="85"/>
                                        </p:tgtEl>
                                      </p:cBhvr>
                                    </p:animEffect>
                                  </p:childTnLst>
                                </p:cTn>
                              </p:par>
                            </p:childTnLst>
                          </p:cTn>
                        </p:par>
                        <p:par>
                          <p:cTn id="11" fill="hold">
                            <p:stCondLst>
                              <p:cond delay="300"/>
                            </p:stCondLst>
                            <p:childTnLst>
                              <p:par>
                                <p:cTn id="12" presetID="2" presetClass="entr" presetSubtype="8" fill="hold" nodeType="afterEffect">
                                  <p:stCondLst>
                                    <p:cond delay="20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200" fill="hold"/>
                                        <p:tgtEl>
                                          <p:spTgt spid="88"/>
                                        </p:tgtEl>
                                        <p:attrNameLst>
                                          <p:attrName>ppt_x</p:attrName>
                                        </p:attrNameLst>
                                      </p:cBhvr>
                                      <p:tavLst>
                                        <p:tav tm="0">
                                          <p:val>
                                            <p:strVal val="0-#ppt_w/2"/>
                                          </p:val>
                                        </p:tav>
                                        <p:tav tm="100000">
                                          <p:val>
                                            <p:strVal val="#ppt_x"/>
                                          </p:val>
                                        </p:tav>
                                      </p:tavLst>
                                    </p:anim>
                                    <p:anim calcmode="lin" valueType="num">
                                      <p:cBhvr additive="base">
                                        <p:cTn id="15" dur="200" fill="hold"/>
                                        <p:tgtEl>
                                          <p:spTgt spid="88"/>
                                        </p:tgtEl>
                                        <p:attrNameLst>
                                          <p:attrName>ppt_y</p:attrName>
                                        </p:attrNameLst>
                                      </p:cBhvr>
                                      <p:tavLst>
                                        <p:tav tm="0">
                                          <p:val>
                                            <p:strVal val="#ppt_y"/>
                                          </p:val>
                                        </p:tav>
                                        <p:tav tm="100000">
                                          <p:val>
                                            <p:strVal val="#ppt_y"/>
                                          </p:val>
                                        </p:tav>
                                      </p:tavLst>
                                    </p:anim>
                                  </p:childTnLst>
                                </p:cTn>
                              </p:par>
                              <p:par>
                                <p:cTn id="16" presetID="6" presetClass="entr" presetSubtype="32" fill="hold" nodeType="withEffect">
                                  <p:stCondLst>
                                    <p:cond delay="300"/>
                                  </p:stCondLst>
                                  <p:childTnLst>
                                    <p:set>
                                      <p:cBhvr>
                                        <p:cTn id="17" dur="1" fill="hold">
                                          <p:stCondLst>
                                            <p:cond delay="0"/>
                                          </p:stCondLst>
                                        </p:cTn>
                                        <p:tgtEl>
                                          <p:spTgt spid="73"/>
                                        </p:tgtEl>
                                        <p:attrNameLst>
                                          <p:attrName>style.visibility</p:attrName>
                                        </p:attrNameLst>
                                      </p:cBhvr>
                                      <p:to>
                                        <p:strVal val="visible"/>
                                      </p:to>
                                    </p:set>
                                    <p:animEffect transition="in" filter="circle(out)">
                                      <p:cBhvr>
                                        <p:cTn id="18" dur="500"/>
                                        <p:tgtEl>
                                          <p:spTgt spid="73"/>
                                        </p:tgtEl>
                                      </p:cBhvr>
                                    </p:animEffect>
                                  </p:childTnLst>
                                </p:cTn>
                              </p:par>
                            </p:childTnLst>
                          </p:cTn>
                        </p:par>
                        <p:par>
                          <p:cTn id="19" fill="hold">
                            <p:stCondLst>
                              <p:cond delay="11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300"/>
                                        <p:tgtEl>
                                          <p:spTgt spid="86"/>
                                        </p:tgtEl>
                                      </p:cBhvr>
                                    </p:animEffect>
                                  </p:childTnLst>
                                </p:cTn>
                              </p:par>
                            </p:childTnLst>
                          </p:cTn>
                        </p:par>
                        <p:par>
                          <p:cTn id="23" fill="hold">
                            <p:stCondLst>
                              <p:cond delay="1400"/>
                            </p:stCondLst>
                            <p:childTnLst>
                              <p:par>
                                <p:cTn id="24" presetID="2" presetClass="entr" presetSubtype="2" fill="hold" nodeType="afterEffect">
                                  <p:stCondLst>
                                    <p:cond delay="20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00" fill="hold"/>
                                        <p:tgtEl>
                                          <p:spTgt spid="105"/>
                                        </p:tgtEl>
                                        <p:attrNameLst>
                                          <p:attrName>ppt_x</p:attrName>
                                        </p:attrNameLst>
                                      </p:cBhvr>
                                      <p:tavLst>
                                        <p:tav tm="0">
                                          <p:val>
                                            <p:strVal val="1+#ppt_w/2"/>
                                          </p:val>
                                        </p:tav>
                                        <p:tav tm="100000">
                                          <p:val>
                                            <p:strVal val="#ppt_x"/>
                                          </p:val>
                                        </p:tav>
                                      </p:tavLst>
                                    </p:anim>
                                    <p:anim calcmode="lin" valueType="num">
                                      <p:cBhvr additive="base">
                                        <p:cTn id="27" dur="200" fill="hold"/>
                                        <p:tgtEl>
                                          <p:spTgt spid="105"/>
                                        </p:tgtEl>
                                        <p:attrNameLst>
                                          <p:attrName>ppt_y</p:attrName>
                                        </p:attrNameLst>
                                      </p:cBhvr>
                                      <p:tavLst>
                                        <p:tav tm="0">
                                          <p:val>
                                            <p:strVal val="#ppt_y"/>
                                          </p:val>
                                        </p:tav>
                                        <p:tav tm="100000">
                                          <p:val>
                                            <p:strVal val="#ppt_y"/>
                                          </p:val>
                                        </p:tav>
                                      </p:tavLst>
                                    </p:anim>
                                  </p:childTnLst>
                                </p:cTn>
                              </p:par>
                              <p:par>
                                <p:cTn id="28" presetID="6" presetClass="entr" presetSubtype="32" fill="hold" nodeType="withEffect">
                                  <p:stCondLst>
                                    <p:cond delay="300"/>
                                  </p:stCondLst>
                                  <p:childTnLst>
                                    <p:set>
                                      <p:cBhvr>
                                        <p:cTn id="29" dur="1" fill="hold">
                                          <p:stCondLst>
                                            <p:cond delay="0"/>
                                          </p:stCondLst>
                                        </p:cTn>
                                        <p:tgtEl>
                                          <p:spTgt spid="77"/>
                                        </p:tgtEl>
                                        <p:attrNameLst>
                                          <p:attrName>style.visibility</p:attrName>
                                        </p:attrNameLst>
                                      </p:cBhvr>
                                      <p:to>
                                        <p:strVal val="visible"/>
                                      </p:to>
                                    </p:set>
                                    <p:animEffect transition="in" filter="circle(out)">
                                      <p:cBhvr>
                                        <p:cTn id="30" dur="500"/>
                                        <p:tgtEl>
                                          <p:spTgt spid="77"/>
                                        </p:tgtEl>
                                      </p:cBhvr>
                                    </p:animEffect>
                                  </p:childTnLst>
                                </p:cTn>
                              </p:par>
                            </p:childTnLst>
                          </p:cTn>
                        </p:par>
                        <p:par>
                          <p:cTn id="31" fill="hold">
                            <p:stCondLst>
                              <p:cond delay="2200"/>
                            </p:stCondLst>
                            <p:childTnLst>
                              <p:par>
                                <p:cTn id="32" presetID="10" presetClass="entr" presetSubtype="0" fill="hold" grpId="0" nodeType="after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300"/>
                                        <p:tgtEl>
                                          <p:spTgt spid="87"/>
                                        </p:tgtEl>
                                      </p:cBhvr>
                                    </p:animEffect>
                                  </p:childTnLst>
                                </p:cTn>
                              </p:par>
                            </p:childTnLst>
                          </p:cTn>
                        </p:par>
                        <p:par>
                          <p:cTn id="35" fill="hold">
                            <p:stCondLst>
                              <p:cond delay="2500"/>
                            </p:stCondLst>
                            <p:childTnLst>
                              <p:par>
                                <p:cTn id="36" presetID="2" presetClass="entr" presetSubtype="6" fill="hold" nodeType="afterEffect">
                                  <p:stCondLst>
                                    <p:cond delay="200"/>
                                  </p:stCondLst>
                                  <p:childTnLst>
                                    <p:set>
                                      <p:cBhvr>
                                        <p:cTn id="37" dur="1" fill="hold">
                                          <p:stCondLst>
                                            <p:cond delay="0"/>
                                          </p:stCondLst>
                                        </p:cTn>
                                        <p:tgtEl>
                                          <p:spTgt spid="122"/>
                                        </p:tgtEl>
                                        <p:attrNameLst>
                                          <p:attrName>style.visibility</p:attrName>
                                        </p:attrNameLst>
                                      </p:cBhvr>
                                      <p:to>
                                        <p:strVal val="visible"/>
                                      </p:to>
                                    </p:set>
                                    <p:anim calcmode="lin" valueType="num">
                                      <p:cBhvr additive="base">
                                        <p:cTn id="38" dur="200" fill="hold"/>
                                        <p:tgtEl>
                                          <p:spTgt spid="122"/>
                                        </p:tgtEl>
                                        <p:attrNameLst>
                                          <p:attrName>ppt_x</p:attrName>
                                        </p:attrNameLst>
                                      </p:cBhvr>
                                      <p:tavLst>
                                        <p:tav tm="0">
                                          <p:val>
                                            <p:strVal val="1+#ppt_w/2"/>
                                          </p:val>
                                        </p:tav>
                                        <p:tav tm="100000">
                                          <p:val>
                                            <p:strVal val="#ppt_x"/>
                                          </p:val>
                                        </p:tav>
                                      </p:tavLst>
                                    </p:anim>
                                    <p:anim calcmode="lin" valueType="num">
                                      <p:cBhvr additive="base">
                                        <p:cTn id="39" dur="200" fill="hold"/>
                                        <p:tgtEl>
                                          <p:spTgt spid="122"/>
                                        </p:tgtEl>
                                        <p:attrNameLst>
                                          <p:attrName>ppt_y</p:attrName>
                                        </p:attrNameLst>
                                      </p:cBhvr>
                                      <p:tavLst>
                                        <p:tav tm="0">
                                          <p:val>
                                            <p:strVal val="1+#ppt_h/2"/>
                                          </p:val>
                                        </p:tav>
                                        <p:tav tm="100000">
                                          <p:val>
                                            <p:strVal val="#ppt_y"/>
                                          </p:val>
                                        </p:tav>
                                      </p:tavLst>
                                    </p:anim>
                                  </p:childTnLst>
                                </p:cTn>
                              </p:par>
                              <p:par>
                                <p:cTn id="40" presetID="6" presetClass="entr" presetSubtype="32" fill="hold" nodeType="withEffect">
                                  <p:stCondLst>
                                    <p:cond delay="300"/>
                                  </p:stCondLst>
                                  <p:childTnLst>
                                    <p:set>
                                      <p:cBhvr>
                                        <p:cTn id="41" dur="1" fill="hold">
                                          <p:stCondLst>
                                            <p:cond delay="0"/>
                                          </p:stCondLst>
                                        </p:cTn>
                                        <p:tgtEl>
                                          <p:spTgt spid="81"/>
                                        </p:tgtEl>
                                        <p:attrNameLst>
                                          <p:attrName>style.visibility</p:attrName>
                                        </p:attrNameLst>
                                      </p:cBhvr>
                                      <p:to>
                                        <p:strVal val="visible"/>
                                      </p:to>
                                    </p:set>
                                    <p:animEffect transition="in" filter="circle(out)">
                                      <p:cBhvr>
                                        <p:cTn id="4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sp>
        <p:nvSpPr>
          <p:cNvPr id="61" name="PoljeZBesedilom 60"/>
          <p:cNvSpPr txBox="1"/>
          <p:nvPr/>
        </p:nvSpPr>
        <p:spPr>
          <a:xfrm>
            <a:off x="-4631" y="980728"/>
            <a:ext cx="5724644"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SPO – Slovenski podjetniški observatorij	</a:t>
            </a:r>
            <a:endParaRPr lang="sl-SI" b="1" i="1" dirty="0">
              <a:solidFill>
                <a:prstClr val="white"/>
              </a:solidFill>
            </a:endParaRPr>
          </a:p>
        </p:txBody>
      </p:sp>
      <p:sp>
        <p:nvSpPr>
          <p:cNvPr id="2" name="Pravokotnik 1"/>
          <p:cNvSpPr/>
          <p:nvPr/>
        </p:nvSpPr>
        <p:spPr>
          <a:xfrm>
            <a:off x="2931814" y="1950164"/>
            <a:ext cx="5528617" cy="2339102"/>
          </a:xfrm>
          <a:prstGeom prst="rect">
            <a:avLst/>
          </a:prstGeom>
        </p:spPr>
        <p:txBody>
          <a:bodyPr wrap="square">
            <a:spAutoFit/>
          </a:bodyPr>
          <a:lstStyle/>
          <a:p>
            <a:pPr marL="285750" indent="-285750">
              <a:spcAft>
                <a:spcPts val="600"/>
              </a:spcAft>
              <a:buFont typeface="Arial" pitchFamily="34" charset="0"/>
              <a:buChar char="•"/>
            </a:pPr>
            <a:r>
              <a:rPr lang="sl-SI" b="1" i="1" dirty="0" smtClean="0">
                <a:solidFill>
                  <a:srgbClr val="86322F"/>
                </a:solidFill>
              </a:rPr>
              <a:t>Nastanek</a:t>
            </a:r>
            <a:r>
              <a:rPr lang="sl-SI" dirty="0" smtClean="0">
                <a:solidFill>
                  <a:srgbClr val="7F7F7F"/>
                </a:solidFill>
              </a:rPr>
              <a:t>: </a:t>
            </a:r>
            <a:r>
              <a:rPr lang="sl-SI" dirty="0">
                <a:solidFill>
                  <a:srgbClr val="F2F2F2">
                    <a:lumMod val="10000"/>
                  </a:srgbClr>
                </a:solidFill>
              </a:rPr>
              <a:t>leta 1998 </a:t>
            </a:r>
            <a:r>
              <a:rPr lang="sl-SI" dirty="0" smtClean="0">
                <a:solidFill>
                  <a:srgbClr val="F2F2F2">
                    <a:lumMod val="10000"/>
                  </a:srgbClr>
                </a:solidFill>
              </a:rPr>
              <a:t>po </a:t>
            </a:r>
            <a:r>
              <a:rPr lang="sl-SI" dirty="0">
                <a:solidFill>
                  <a:srgbClr val="F2F2F2">
                    <a:lumMod val="10000"/>
                  </a:srgbClr>
                </a:solidFill>
              </a:rPr>
              <a:t>zgledu </a:t>
            </a:r>
            <a:r>
              <a:rPr lang="sl-SI" i="1" dirty="0" err="1">
                <a:solidFill>
                  <a:srgbClr val="F2F2F2">
                    <a:lumMod val="10000"/>
                  </a:srgbClr>
                </a:solidFill>
              </a:rPr>
              <a:t>Observatory</a:t>
            </a:r>
            <a:r>
              <a:rPr lang="sl-SI" i="1" dirty="0">
                <a:solidFill>
                  <a:srgbClr val="F2F2F2">
                    <a:lumMod val="10000"/>
                  </a:srgbClr>
                </a:solidFill>
              </a:rPr>
              <a:t> of </a:t>
            </a:r>
            <a:r>
              <a:rPr lang="sl-SI" i="1" dirty="0" err="1">
                <a:solidFill>
                  <a:srgbClr val="F2F2F2">
                    <a:lumMod val="10000"/>
                  </a:srgbClr>
                </a:solidFill>
              </a:rPr>
              <a:t>European</a:t>
            </a:r>
            <a:r>
              <a:rPr lang="sl-SI" i="1" dirty="0">
                <a:solidFill>
                  <a:srgbClr val="F2F2F2">
                    <a:lumMod val="10000"/>
                  </a:srgbClr>
                </a:solidFill>
              </a:rPr>
              <a:t> </a:t>
            </a:r>
            <a:r>
              <a:rPr lang="sl-SI" i="1" dirty="0" err="1">
                <a:solidFill>
                  <a:srgbClr val="F2F2F2">
                    <a:lumMod val="10000"/>
                  </a:srgbClr>
                </a:solidFill>
              </a:rPr>
              <a:t>SMEs</a:t>
            </a:r>
            <a:r>
              <a:rPr lang="sl-SI" dirty="0">
                <a:solidFill>
                  <a:srgbClr val="F2F2F2">
                    <a:lumMod val="10000"/>
                  </a:srgbClr>
                </a:solidFill>
              </a:rPr>
              <a:t>. </a:t>
            </a:r>
            <a:endParaRPr lang="sl-SI" dirty="0" smtClean="0">
              <a:solidFill>
                <a:srgbClr val="F2F2F2">
                  <a:lumMod val="10000"/>
                </a:srgbClr>
              </a:solidFill>
            </a:endParaRPr>
          </a:p>
          <a:p>
            <a:pPr marL="285750" indent="-285750">
              <a:spcAft>
                <a:spcPts val="600"/>
              </a:spcAft>
              <a:buFont typeface="Arial" pitchFamily="34" charset="0"/>
              <a:buChar char="•"/>
            </a:pPr>
            <a:r>
              <a:rPr lang="sl-SI" b="1" i="1" dirty="0">
                <a:solidFill>
                  <a:srgbClr val="86322F"/>
                </a:solidFill>
              </a:rPr>
              <a:t>V</a:t>
            </a:r>
            <a:r>
              <a:rPr lang="sl-SI" b="1" i="1" dirty="0" smtClean="0">
                <a:solidFill>
                  <a:srgbClr val="86322F"/>
                </a:solidFill>
              </a:rPr>
              <a:t>sebina</a:t>
            </a:r>
            <a:r>
              <a:rPr lang="sl-SI" dirty="0" smtClean="0">
                <a:solidFill>
                  <a:srgbClr val="7F7F7F"/>
                </a:solidFill>
              </a:rPr>
              <a:t>: </a:t>
            </a:r>
          </a:p>
          <a:p>
            <a:pPr>
              <a:spcAft>
                <a:spcPts val="600"/>
              </a:spcAft>
              <a:tabLst>
                <a:tab pos="266700" algn="l"/>
              </a:tabLst>
            </a:pPr>
            <a:r>
              <a:rPr lang="sl-SI" dirty="0">
                <a:solidFill>
                  <a:srgbClr val="7F7F7F"/>
                </a:solidFill>
              </a:rPr>
              <a:t>	</a:t>
            </a:r>
            <a:r>
              <a:rPr lang="sl-SI" dirty="0" smtClean="0">
                <a:solidFill>
                  <a:srgbClr val="F2F2F2">
                    <a:lumMod val="10000"/>
                  </a:srgbClr>
                </a:solidFill>
              </a:rPr>
              <a:t>- pregled </a:t>
            </a:r>
            <a:r>
              <a:rPr lang="sl-SI" dirty="0">
                <a:solidFill>
                  <a:srgbClr val="F2F2F2">
                    <a:lumMod val="10000"/>
                  </a:srgbClr>
                </a:solidFill>
              </a:rPr>
              <a:t>stanja slovenske podjetniške </a:t>
            </a:r>
            <a:r>
              <a:rPr lang="sl-SI" dirty="0" smtClean="0">
                <a:solidFill>
                  <a:srgbClr val="F2F2F2">
                    <a:lumMod val="10000"/>
                  </a:srgbClr>
                </a:solidFill>
              </a:rPr>
              <a:t>demografije,</a:t>
            </a:r>
          </a:p>
          <a:p>
            <a:pPr>
              <a:spcAft>
                <a:spcPts val="600"/>
              </a:spcAft>
              <a:tabLst>
                <a:tab pos="266700" algn="l"/>
              </a:tabLst>
            </a:pPr>
            <a:r>
              <a:rPr lang="sl-SI" dirty="0" smtClean="0">
                <a:solidFill>
                  <a:srgbClr val="F2F2F2">
                    <a:lumMod val="10000"/>
                  </a:srgbClr>
                </a:solidFill>
              </a:rPr>
              <a:t>	- podrobnejše raziskave aktualnih podjetniških tem.</a:t>
            </a:r>
            <a:endParaRPr lang="sl-SI" dirty="0">
              <a:solidFill>
                <a:srgbClr val="F2F2F2">
                  <a:lumMod val="10000"/>
                </a:srgbClr>
              </a:solidFill>
            </a:endParaRPr>
          </a:p>
          <a:p>
            <a:pPr marL="285750" indent="-285750">
              <a:spcAft>
                <a:spcPts val="600"/>
              </a:spcAft>
              <a:buFont typeface="Arial" pitchFamily="34" charset="0"/>
              <a:buChar char="•"/>
            </a:pPr>
            <a:r>
              <a:rPr lang="sl-SI" b="1" i="1" dirty="0">
                <a:solidFill>
                  <a:srgbClr val="86322F"/>
                </a:solidFill>
              </a:rPr>
              <a:t>R</a:t>
            </a:r>
            <a:r>
              <a:rPr lang="sl-SI" b="1" i="1" dirty="0" smtClean="0">
                <a:solidFill>
                  <a:srgbClr val="86322F"/>
                </a:solidFill>
              </a:rPr>
              <a:t>ezultati</a:t>
            </a:r>
            <a:r>
              <a:rPr lang="sl-SI" dirty="0" smtClean="0">
                <a:solidFill>
                  <a:srgbClr val="7F7F7F"/>
                </a:solidFill>
              </a:rPr>
              <a:t> </a:t>
            </a:r>
            <a:r>
              <a:rPr lang="sl-SI" dirty="0">
                <a:solidFill>
                  <a:srgbClr val="F2F2F2">
                    <a:lumMod val="10000"/>
                  </a:srgbClr>
                </a:solidFill>
              </a:rPr>
              <a:t>so podlaga za predloge ukrepov oblikovalcem vladnih politik na različnih področjih. </a:t>
            </a:r>
          </a:p>
        </p:txBody>
      </p:sp>
      <p:sp>
        <p:nvSpPr>
          <p:cNvPr id="3" name="PoljeZBesedilom 2"/>
          <p:cNvSpPr txBox="1"/>
          <p:nvPr/>
        </p:nvSpPr>
        <p:spPr>
          <a:xfrm>
            <a:off x="1528057" y="4806294"/>
            <a:ext cx="6120680" cy="1554272"/>
          </a:xfrm>
          <a:prstGeom prst="rect">
            <a:avLst/>
          </a:prstGeom>
          <a:noFill/>
        </p:spPr>
        <p:txBody>
          <a:bodyPr wrap="square" rtlCol="0">
            <a:spAutoFit/>
          </a:bodyPr>
          <a:lstStyle/>
          <a:p>
            <a:pPr marL="285750" indent="-285750">
              <a:spcAft>
                <a:spcPts val="600"/>
              </a:spcAft>
              <a:buFont typeface="Arial" pitchFamily="34" charset="0"/>
              <a:buChar char="•"/>
            </a:pPr>
            <a:r>
              <a:rPr lang="sl-SI" dirty="0" smtClean="0">
                <a:solidFill>
                  <a:srgbClr val="F2F2F2">
                    <a:lumMod val="10000"/>
                  </a:srgbClr>
                </a:solidFill>
              </a:rPr>
              <a:t>od </a:t>
            </a:r>
            <a:r>
              <a:rPr lang="sl-SI" dirty="0">
                <a:solidFill>
                  <a:srgbClr val="F2F2F2">
                    <a:lumMod val="10000"/>
                  </a:srgbClr>
                </a:solidFill>
              </a:rPr>
              <a:t>leta 2008 naprej </a:t>
            </a:r>
            <a:r>
              <a:rPr lang="sl-SI" dirty="0" smtClean="0">
                <a:solidFill>
                  <a:srgbClr val="F2F2F2">
                    <a:lumMod val="10000"/>
                  </a:srgbClr>
                </a:solidFill>
              </a:rPr>
              <a:t>poročilo </a:t>
            </a:r>
            <a:r>
              <a:rPr lang="sl-SI" i="1" dirty="0">
                <a:solidFill>
                  <a:srgbClr val="F2F2F2">
                    <a:lumMod val="10000"/>
                  </a:srgbClr>
                </a:solidFill>
              </a:rPr>
              <a:t>SME </a:t>
            </a:r>
            <a:r>
              <a:rPr lang="sl-SI" i="1" dirty="0" err="1">
                <a:solidFill>
                  <a:srgbClr val="F2F2F2">
                    <a:lumMod val="10000"/>
                  </a:srgbClr>
                </a:solidFill>
              </a:rPr>
              <a:t>Performance</a:t>
            </a:r>
            <a:r>
              <a:rPr lang="sl-SI" i="1" dirty="0">
                <a:solidFill>
                  <a:srgbClr val="F2F2F2">
                    <a:lumMod val="10000"/>
                  </a:srgbClr>
                </a:solidFill>
              </a:rPr>
              <a:t> </a:t>
            </a:r>
            <a:r>
              <a:rPr lang="sl-SI" i="1" dirty="0" err="1" smtClean="0">
                <a:solidFill>
                  <a:srgbClr val="F2F2F2">
                    <a:lumMod val="10000"/>
                  </a:srgbClr>
                </a:solidFill>
              </a:rPr>
              <a:t>Review</a:t>
            </a:r>
            <a:r>
              <a:rPr lang="sl-SI" dirty="0">
                <a:solidFill>
                  <a:srgbClr val="F2F2F2">
                    <a:lumMod val="10000"/>
                  </a:srgbClr>
                </a:solidFill>
              </a:rPr>
              <a:t> </a:t>
            </a:r>
            <a:r>
              <a:rPr lang="sl-SI" dirty="0" smtClean="0">
                <a:solidFill>
                  <a:srgbClr val="F2F2F2">
                    <a:lumMod val="10000"/>
                  </a:srgbClr>
                </a:solidFill>
              </a:rPr>
              <a:t>zgrajeno </a:t>
            </a:r>
            <a:r>
              <a:rPr lang="sl-SI" dirty="0">
                <a:solidFill>
                  <a:srgbClr val="F2F2F2">
                    <a:lumMod val="10000"/>
                  </a:srgbClr>
                </a:solidFill>
              </a:rPr>
              <a:t>na osnovi </a:t>
            </a:r>
            <a:r>
              <a:rPr lang="sl-SI" i="1" dirty="0">
                <a:solidFill>
                  <a:srgbClr val="F2F2F2">
                    <a:lumMod val="10000"/>
                  </a:srgbClr>
                </a:solidFill>
              </a:rPr>
              <a:t>Akta za mala podjetja</a:t>
            </a:r>
            <a:endParaRPr lang="sl-SI" dirty="0" smtClean="0">
              <a:solidFill>
                <a:srgbClr val="F2F2F2">
                  <a:lumMod val="10000"/>
                </a:srgbClr>
              </a:solidFill>
            </a:endParaRPr>
          </a:p>
          <a:p>
            <a:pPr marL="285750" indent="-285750">
              <a:buFont typeface="Arial" pitchFamily="34" charset="0"/>
              <a:buChar char="•"/>
            </a:pPr>
            <a:r>
              <a:rPr lang="sl-SI" dirty="0">
                <a:solidFill>
                  <a:srgbClr val="F2F2F2">
                    <a:lumMod val="10000"/>
                  </a:srgbClr>
                </a:solidFill>
              </a:rPr>
              <a:t>leta </a:t>
            </a:r>
            <a:r>
              <a:rPr lang="sl-SI" dirty="0" smtClean="0">
                <a:solidFill>
                  <a:srgbClr val="F2F2F2">
                    <a:lumMod val="10000"/>
                  </a:srgbClr>
                </a:solidFill>
              </a:rPr>
              <a:t>2009 smo </a:t>
            </a:r>
            <a:r>
              <a:rPr lang="sl-SI" dirty="0">
                <a:solidFill>
                  <a:srgbClr val="F2F2F2">
                    <a:lumMod val="10000"/>
                  </a:srgbClr>
                </a:solidFill>
              </a:rPr>
              <a:t>ustrezno prenovili tudi Slovenski podjetniški observatorij, tako da še naprej omogoča primerljivost slovenskega podjetništva z </a:t>
            </a:r>
            <a:r>
              <a:rPr lang="sl-SI" dirty="0" smtClean="0">
                <a:solidFill>
                  <a:srgbClr val="F2F2F2">
                    <a:lumMod val="10000"/>
                  </a:srgbClr>
                </a:solidFill>
              </a:rPr>
              <a:t>evropskim</a:t>
            </a:r>
            <a:endParaRPr lang="sl-SI" dirty="0">
              <a:solidFill>
                <a:srgbClr val="F2F2F2">
                  <a:lumMod val="10000"/>
                </a:srgbClr>
              </a:solidFill>
            </a:endParaRPr>
          </a:p>
        </p:txBody>
      </p:sp>
      <p:pic>
        <p:nvPicPr>
          <p:cNvPr id="10" name="Slika 9" descr="http://europa.eu/youreurope/business/_static/images/map/map-europe-slovenia.png"/>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07504" y="1556792"/>
            <a:ext cx="2383907" cy="2693719"/>
          </a:xfrm>
          <a:prstGeom prst="rect">
            <a:avLst/>
          </a:prstGeom>
          <a:noFill/>
          <a:ln>
            <a:noFill/>
          </a:ln>
        </p:spPr>
      </p:pic>
      <p:pic>
        <p:nvPicPr>
          <p:cNvPr id="11" name="Slika 10"/>
          <p:cNvPicPr/>
          <p:nvPr/>
        </p:nvPicPr>
        <p:blipFill>
          <a:blip r:embed="rId5" cstate="print"/>
          <a:stretch>
            <a:fillRect/>
          </a:stretch>
        </p:blipFill>
        <p:spPr>
          <a:xfrm>
            <a:off x="-5375" y="5962104"/>
            <a:ext cx="1562100" cy="911225"/>
          </a:xfrm>
          <a:prstGeom prst="rect">
            <a:avLst/>
          </a:prstGeom>
        </p:spPr>
      </p:pic>
    </p:spTree>
    <p:extLst>
      <p:ext uri="{BB962C8B-B14F-4D97-AF65-F5344CB8AC3E}">
        <p14:creationId xmlns:p14="http://schemas.microsoft.com/office/powerpoint/2010/main" val="1580991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sikari\Documents\promocija smeri podjetništvo\20 let podjetništva\Teksti - promocija\Logoti\logotip_20v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5209"/>
            <a:ext cx="2207805" cy="572394"/>
          </a:xfrm>
          <a:prstGeom prst="rect">
            <a:avLst/>
          </a:prstGeom>
          <a:noFill/>
          <a:extLst>
            <a:ext uri="{909E8E84-426E-40DD-AFC4-6F175D3DCCD1}">
              <a14:hiddenFill xmlns:a14="http://schemas.microsoft.com/office/drawing/2010/main">
                <a:solidFill>
                  <a:srgbClr val="FFFFFF"/>
                </a:solidFill>
              </a14:hiddenFill>
            </a:ext>
          </a:extLst>
        </p:spPr>
      </p:pic>
      <p:sp>
        <p:nvSpPr>
          <p:cNvPr id="58" name="Pravokotnik 57"/>
          <p:cNvSpPr/>
          <p:nvPr/>
        </p:nvSpPr>
        <p:spPr>
          <a:xfrm>
            <a:off x="2952382" y="361406"/>
            <a:ext cx="6191618" cy="369332"/>
          </a:xfrm>
          <a:prstGeom prst="rect">
            <a:avLst/>
          </a:prstGeom>
        </p:spPr>
        <p:txBody>
          <a:bodyPr wrap="square">
            <a:spAutoFit/>
          </a:bodyPr>
          <a:lstStyle/>
          <a:p>
            <a:pPr algn="r"/>
            <a:r>
              <a:rPr lang="sl-SI" b="1" cap="small" dirty="0">
                <a:solidFill>
                  <a:srgbClr val="C15350">
                    <a:lumMod val="50000"/>
                  </a:srgbClr>
                </a:solidFill>
              </a:rPr>
              <a:t>Razvoj podjetniškega raziskovanja na EPF </a:t>
            </a:r>
          </a:p>
        </p:txBody>
      </p:sp>
      <p:sp>
        <p:nvSpPr>
          <p:cNvPr id="61" name="PoljeZBesedilom 60"/>
          <p:cNvSpPr txBox="1"/>
          <p:nvPr/>
        </p:nvSpPr>
        <p:spPr>
          <a:xfrm>
            <a:off x="-4631" y="980728"/>
            <a:ext cx="6647974" cy="369332"/>
          </a:xfrm>
          <a:prstGeom prst="rect">
            <a:avLst/>
          </a:prstGeom>
          <a:solidFill>
            <a:schemeClr val="accent2">
              <a:lumMod val="75000"/>
            </a:schemeClr>
          </a:solidFill>
        </p:spPr>
        <p:txBody>
          <a:bodyPr wrap="none" rtlCol="0">
            <a:spAutoFit/>
          </a:bodyPr>
          <a:lstStyle/>
          <a:p>
            <a:r>
              <a:rPr lang="sl-SI" b="1" dirty="0" smtClean="0">
                <a:solidFill>
                  <a:prstClr val="white"/>
                </a:solidFill>
              </a:rPr>
              <a:t>	SPO – Slovenski podjetniški observatorij in SBA </a:t>
            </a:r>
            <a:r>
              <a:rPr lang="sl-SI" b="1" dirty="0" err="1" smtClean="0">
                <a:solidFill>
                  <a:prstClr val="white"/>
                </a:solidFill>
              </a:rPr>
              <a:t>Fact</a:t>
            </a:r>
            <a:r>
              <a:rPr lang="sl-SI" b="1" dirty="0" smtClean="0">
                <a:solidFill>
                  <a:prstClr val="white"/>
                </a:solidFill>
              </a:rPr>
              <a:t> </a:t>
            </a:r>
            <a:r>
              <a:rPr lang="sl-SI" b="1" dirty="0" err="1" smtClean="0">
                <a:solidFill>
                  <a:prstClr val="white"/>
                </a:solidFill>
              </a:rPr>
              <a:t>Sheet	</a:t>
            </a:r>
            <a:endParaRPr lang="sl-SI" b="1" i="1" dirty="0">
              <a:solidFill>
                <a:prstClr val="white"/>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490191"/>
            <a:ext cx="6573552" cy="523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lika 5"/>
          <p:cNvPicPr/>
          <p:nvPr/>
        </p:nvPicPr>
        <p:blipFill>
          <a:blip r:embed="rId5" cstate="print"/>
          <a:stretch>
            <a:fillRect/>
          </a:stretch>
        </p:blipFill>
        <p:spPr>
          <a:xfrm>
            <a:off x="370" y="6266262"/>
            <a:ext cx="1089181" cy="599244"/>
          </a:xfrm>
          <a:prstGeom prst="rect">
            <a:avLst/>
          </a:prstGeom>
        </p:spPr>
      </p:pic>
    </p:spTree>
    <p:extLst>
      <p:ext uri="{BB962C8B-B14F-4D97-AF65-F5344CB8AC3E}">
        <p14:creationId xmlns:p14="http://schemas.microsoft.com/office/powerpoint/2010/main" val="2741542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ova tema">
  <a:themeElements>
    <a:clrScheme name="Po meri 3">
      <a:dk1>
        <a:srgbClr val="7F7F7F"/>
      </a:dk1>
      <a:lt1>
        <a:sysClr val="window" lastClr="FFFFFF"/>
      </a:lt1>
      <a:dk2>
        <a:srgbClr val="FFFFFF"/>
      </a:dk2>
      <a:lt2>
        <a:srgbClr val="EEECE1"/>
      </a:lt2>
      <a:accent1>
        <a:srgbClr val="86322F"/>
      </a:accent1>
      <a:accent2>
        <a:srgbClr val="C15350"/>
      </a:accent2>
      <a:accent3>
        <a:srgbClr val="D8D8D8"/>
      </a:accent3>
      <a:accent4>
        <a:srgbClr val="E5E5E5"/>
      </a:accent4>
      <a:accent5>
        <a:srgbClr val="F2F2F2"/>
      </a:accent5>
      <a:accent6>
        <a:srgbClr val="BFBFBF"/>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3764</Words>
  <Application>Microsoft Office PowerPoint</Application>
  <PresentationFormat>On-screen Show (4:3)</PresentationFormat>
  <Paragraphs>343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vt:lpstr>
      <vt:lpstr>1_Officeova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Recenzent1</dc:creator>
  <cp:lastModifiedBy>ana</cp:lastModifiedBy>
  <cp:revision>17</cp:revision>
  <dcterms:created xsi:type="dcterms:W3CDTF">2013-04-10T17:30:00Z</dcterms:created>
  <dcterms:modified xsi:type="dcterms:W3CDTF">2013-05-17T10:09:57Z</dcterms:modified>
</cp:coreProperties>
</file>