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660"/>
  </p:normalViewPr>
  <p:slideViewPr>
    <p:cSldViewPr>
      <p:cViewPr varScale="1">
        <p:scale>
          <a:sx n="52" d="100"/>
          <a:sy n="52" d="100"/>
        </p:scale>
        <p:origin x="48" y="13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E4C2E-E246-443A-91A3-37E6839A37DC}" type="datetimeFigureOut">
              <a:rPr lang="sl-SI" smtClean="0"/>
              <a:t>17.5.2013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1513E-2BC2-49AB-97D9-22209B06F2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476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0895-7A47-4FB9-BE46-AA650461EE1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14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0895-7A47-4FB9-BE46-AA650461EE1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14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Bolj kot se svet</a:t>
            </a:r>
            <a:r>
              <a:rPr lang="sl-SI" baseline="0" dirty="0" smtClean="0"/>
              <a:t> digitalizira in internetizira bilj pomemben postaja prostor bivanja...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0895-7A47-4FB9-BE46-AA650461EE1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14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Naj mi bo dovoljeno, da zaključim z dvema modrima mislima: </a:t>
            </a:r>
          </a:p>
          <a:p>
            <a:pPr marL="0" indent="0">
              <a:buNone/>
            </a:pPr>
            <a:r>
              <a:rPr lang="en-US" b="1" i="1" dirty="0" smtClean="0"/>
              <a:t>On </a:t>
            </a:r>
            <a:r>
              <a:rPr lang="en-US" b="1" i="1" dirty="0" err="1" smtClean="0"/>
              <a:t>résiste</a:t>
            </a:r>
            <a:r>
              <a:rPr lang="en-US" b="1" i="1" dirty="0" smtClean="0"/>
              <a:t> à </a:t>
            </a:r>
            <a:r>
              <a:rPr lang="en-US" b="1" i="1" dirty="0" err="1" smtClean="0"/>
              <a:t>l'invasion</a:t>
            </a:r>
            <a:r>
              <a:rPr lang="en-US" b="1" i="1" dirty="0" smtClean="0"/>
              <a:t> des </a:t>
            </a:r>
            <a:r>
              <a:rPr lang="en-US" b="1" i="1" dirty="0" err="1" smtClean="0"/>
              <a:t>armées</a:t>
            </a:r>
            <a:r>
              <a:rPr lang="en-US" b="1" i="1" dirty="0" smtClean="0"/>
              <a:t>; on ne </a:t>
            </a:r>
            <a:r>
              <a:rPr lang="en-US" b="1" i="1" dirty="0" err="1" smtClean="0"/>
              <a:t>résiste</a:t>
            </a:r>
            <a:r>
              <a:rPr lang="en-US" b="1" i="1" dirty="0" smtClean="0"/>
              <a:t> pas à </a:t>
            </a:r>
            <a:r>
              <a:rPr lang="en-US" b="1" i="1" dirty="0" err="1" smtClean="0"/>
              <a:t>l'invasion</a:t>
            </a:r>
            <a:r>
              <a:rPr lang="en-US" b="1" i="1" dirty="0" smtClean="0"/>
              <a:t> des </a:t>
            </a:r>
            <a:r>
              <a:rPr lang="en-US" b="1" i="1" dirty="0" err="1" smtClean="0"/>
              <a:t>idées</a:t>
            </a:r>
            <a:r>
              <a:rPr lang="sl-SI" b="1" dirty="0" smtClean="0"/>
              <a:t> (Victor Hugo)</a:t>
            </a:r>
            <a:r>
              <a:rPr lang="en-US" b="1" dirty="0" smtClean="0"/>
              <a:t> </a:t>
            </a:r>
            <a:endParaRPr lang="sl-SI" b="1" dirty="0" smtClean="0"/>
          </a:p>
          <a:p>
            <a:pPr marL="0" indent="0">
              <a:buNone/>
            </a:pPr>
            <a:r>
              <a:rPr lang="en-US" dirty="0" err="1" smtClean="0"/>
              <a:t>človek</a:t>
            </a:r>
            <a:r>
              <a:rPr lang="en-US" dirty="0" smtClean="0"/>
              <a:t> </a:t>
            </a:r>
            <a:r>
              <a:rPr lang="en-US" dirty="0" err="1" smtClean="0"/>
              <a:t>upre</a:t>
            </a:r>
            <a:r>
              <a:rPr lang="en-US" dirty="0" smtClean="0"/>
              <a:t> </a:t>
            </a:r>
            <a:r>
              <a:rPr lang="en-US" dirty="0" err="1" smtClean="0"/>
              <a:t>vojski</a:t>
            </a:r>
            <a:r>
              <a:rPr lang="en-US" dirty="0" smtClean="0"/>
              <a:t>, ne more pa se </a:t>
            </a:r>
            <a:r>
              <a:rPr lang="en-US" dirty="0" err="1" smtClean="0"/>
              <a:t>idejam</a:t>
            </a:r>
            <a:r>
              <a:rPr lang="en-US" dirty="0" smtClean="0"/>
              <a:t> (, </a:t>
            </a:r>
            <a:r>
              <a:rPr lang="en-US" dirty="0" err="1" smtClean="0"/>
              <a:t>predvsem</a:t>
            </a:r>
            <a:r>
              <a:rPr lang="en-US" dirty="0" smtClean="0"/>
              <a:t> ne </a:t>
            </a:r>
            <a:r>
              <a:rPr lang="en-US" dirty="0" err="1" smtClean="0"/>
              <a:t>tistim</a:t>
            </a:r>
            <a:r>
              <a:rPr lang="en-US" dirty="0" smtClean="0"/>
              <a:t>, </a:t>
            </a:r>
            <a:r>
              <a:rPr lang="en-US" dirty="0" err="1" smtClean="0"/>
              <a:t>katerih</a:t>
            </a:r>
            <a:r>
              <a:rPr lang="en-US" dirty="0" smtClean="0"/>
              <a:t> </a:t>
            </a:r>
            <a:r>
              <a:rPr lang="en-US" dirty="0" err="1" smtClean="0"/>
              <a:t>čas</a:t>
            </a:r>
            <a:r>
              <a:rPr lang="en-US" dirty="0" smtClean="0"/>
              <a:t> je </a:t>
            </a:r>
            <a:r>
              <a:rPr lang="en-US" dirty="0" err="1" smtClean="0"/>
              <a:t>prišel</a:t>
            </a:r>
            <a:r>
              <a:rPr lang="sl-SI" dirty="0" smtClean="0"/>
              <a:t>)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Ali iz drugega časa iz drugega konca sveta: kitajski pregovor, ki pravi, da je </a:t>
            </a:r>
            <a:r>
              <a:rPr lang="sl-SI" b="1" dirty="0" smtClean="0"/>
              <a:t>najboljši čas da zasadite drevo bil pred 10 leti, da pa je drugi najboljši čas danes</a:t>
            </a:r>
            <a:r>
              <a:rPr lang="sl-SI" dirty="0" smtClean="0"/>
              <a:t>,</a:t>
            </a:r>
          </a:p>
          <a:p>
            <a:pPr marL="0" indent="0">
              <a:buNone/>
            </a:pPr>
            <a:r>
              <a:rPr lang="sl-SI" dirty="0" smtClean="0"/>
              <a:t>Zakaj je ta čas danes, bo povedala kolegica dr. Karin Širec, ki je bila prva vpisana študentka na smeri Podjetništvo, danes pa je izredna profesorica in predstojnica magistrske smeri podjetništvo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0895-7A47-4FB9-BE46-AA650461EE1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14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0895-7A47-4FB9-BE46-AA650461EE1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14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0895-7A47-4FB9-BE46-AA650461EE1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14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0895-7A47-4FB9-BE46-AA650461EE1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14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0895-7A47-4FB9-BE46-AA650461EE1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14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 smtClean="0"/>
              <a:t>Michaael Jordan, </a:t>
            </a:r>
            <a:r>
              <a:rPr lang="sl-SI" baseline="0" dirty="0" smtClean="0"/>
              <a:t>Rudolf Nurejev, Itzak Perlman, </a:t>
            </a:r>
            <a:r>
              <a:rPr lang="sl-SI" dirty="0" smtClean="0"/>
              <a:t>Pablo Picasso,</a:t>
            </a:r>
            <a:r>
              <a:rPr lang="sl-SI" baseline="0" dirty="0" smtClean="0"/>
              <a:t> Richard Branson, Beatles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0895-7A47-4FB9-BE46-AA650461EE1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14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0895-7A47-4FB9-BE46-AA650461EE1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14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400 let je trajalo, da so se univerze premaknile iz pedagoške v raziskovalno sfero, sedaj se je treba premakniti v razvojno naravnani tip univerz</a:t>
            </a:r>
            <a:r>
              <a:rPr lang="sl-SI" baseline="0" dirty="0" smtClean="0"/>
              <a:t>, podjetniška univerza je korak v tej smeri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0895-7A47-4FB9-BE46-AA650461EE1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14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0895-7A47-4FB9-BE46-AA650461EE1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1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DA8B-4517-413F-8C79-97915BA1709D}" type="datetimeFigureOut">
              <a:rPr lang="sl-SI" smtClean="0"/>
              <a:pPr/>
              <a:t>17.5.2013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DBB-B262-4C4A-93B2-CAD54A6B978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723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DA8B-4517-413F-8C79-97915BA1709D}" type="datetimeFigureOut">
              <a:rPr lang="sl-SI" smtClean="0"/>
              <a:pPr/>
              <a:t>17.5.2013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DBB-B262-4C4A-93B2-CAD54A6B978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153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DA8B-4517-413F-8C79-97915BA1709D}" type="datetimeFigureOut">
              <a:rPr lang="sl-SI" smtClean="0"/>
              <a:pPr/>
              <a:t>17.5.2013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DBB-B262-4C4A-93B2-CAD54A6B978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0467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3C15-0E94-4D0C-AE6D-388FFE5B4150}" type="datetime1">
              <a:rPr lang="sl-SI" smtClean="0"/>
              <a:pPr/>
              <a:t>17.5.2013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5AD9-D446-4E95-A8C4-E871BAD84C61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8" name="Raven povezovalnik 7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94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3C15-0E94-4D0C-AE6D-388FFE5B4150}" type="datetime1">
              <a:rPr lang="sl-SI" smtClean="0"/>
              <a:pPr/>
              <a:t>17.5.2013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5AD9-D446-4E95-A8C4-E871BAD84C61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8" name="Raven povezovalnik 7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94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3C15-0E94-4D0C-AE6D-388FFE5B4150}" type="datetime1">
              <a:rPr lang="sl-SI" smtClean="0"/>
              <a:pPr/>
              <a:t>17.5.2013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5AD9-D446-4E95-A8C4-E871BAD84C61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8" name="Raven povezovalnik 7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94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3C15-0E94-4D0C-AE6D-388FFE5B4150}" type="datetime1">
              <a:rPr lang="sl-SI" smtClean="0"/>
              <a:pPr/>
              <a:t>17.5.2013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5AD9-D446-4E95-A8C4-E871BAD84C61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8" name="Raven povezovalnik 7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94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3C15-0E94-4D0C-AE6D-388FFE5B4150}" type="datetime1">
              <a:rPr lang="sl-SI" smtClean="0"/>
              <a:pPr/>
              <a:t>17.5.2013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5AD9-D446-4E95-A8C4-E871BAD84C61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8" name="Raven povezovalnik 7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94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3C15-0E94-4D0C-AE6D-388FFE5B4150}" type="datetime1">
              <a:rPr lang="sl-SI" smtClean="0"/>
              <a:pPr/>
              <a:t>17.5.2013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5AD9-D446-4E95-A8C4-E871BAD84C61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8" name="Raven povezovalnik 7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94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3C15-0E94-4D0C-AE6D-388FFE5B4150}" type="datetime1">
              <a:rPr lang="sl-SI" smtClean="0"/>
              <a:pPr/>
              <a:t>17.5.2013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5AD9-D446-4E95-A8C4-E871BAD84C61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8" name="Raven povezovalnik 7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94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3C15-0E94-4D0C-AE6D-388FFE5B4150}" type="datetime1">
              <a:rPr lang="sl-SI" smtClean="0"/>
              <a:pPr/>
              <a:t>17.5.2013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5AD9-D446-4E95-A8C4-E871BAD84C61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8" name="Raven povezovalnik 7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94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DA8B-4517-413F-8C79-97915BA1709D}" type="datetimeFigureOut">
              <a:rPr lang="sl-SI" smtClean="0"/>
              <a:pPr/>
              <a:t>17.5.2013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DBB-B262-4C4A-93B2-CAD54A6B978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6443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3C15-0E94-4D0C-AE6D-388FFE5B4150}" type="datetime1">
              <a:rPr lang="sl-SI" smtClean="0"/>
              <a:pPr/>
              <a:t>17.5.2013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5AD9-D446-4E95-A8C4-E871BAD84C61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8" name="Raven povezovalnik 7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94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3C15-0E94-4D0C-AE6D-388FFE5B4150}" type="datetime1">
              <a:rPr lang="sl-SI" smtClean="0"/>
              <a:pPr/>
              <a:t>17.5.2013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5AD9-D446-4E95-A8C4-E871BAD84C61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8" name="Raven povezovalnik 7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94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3C15-0E94-4D0C-AE6D-388FFE5B4150}" type="datetime1">
              <a:rPr lang="sl-SI" smtClean="0"/>
              <a:pPr/>
              <a:t>17.5.2013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5AD9-D446-4E95-A8C4-E871BAD84C61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8" name="Raven povezovalnik 7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94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3C15-0E94-4D0C-AE6D-388FFE5B4150}" type="datetime1">
              <a:rPr lang="sl-SI" smtClean="0"/>
              <a:pPr/>
              <a:t>17.5.2013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5AD9-D446-4E95-A8C4-E871BAD84C61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8" name="Raven povezovalnik 7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94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3C15-0E94-4D0C-AE6D-388FFE5B4150}" type="datetime1">
              <a:rPr lang="sl-SI" smtClean="0"/>
              <a:pPr/>
              <a:t>17.5.2013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5AD9-D446-4E95-A8C4-E871BAD84C61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8" name="Raven povezovalnik 7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94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3C15-0E94-4D0C-AE6D-388FFE5B4150}" type="datetime1">
              <a:rPr lang="sl-SI" smtClean="0"/>
              <a:pPr/>
              <a:t>17.5.2013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5AD9-D446-4E95-A8C4-E871BAD84C61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8" name="Raven povezovalnik 7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94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3C15-0E94-4D0C-AE6D-388FFE5B4150}" type="datetime1">
              <a:rPr lang="sl-SI" smtClean="0"/>
              <a:pPr/>
              <a:t>17.5.2013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5AD9-D446-4E95-A8C4-E871BAD84C61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8" name="Raven povezovalnik 7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94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3C15-0E94-4D0C-AE6D-388FFE5B4150}" type="datetime1">
              <a:rPr lang="sl-SI" smtClean="0"/>
              <a:pPr/>
              <a:t>17.5.2013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5AD9-D446-4E95-A8C4-E871BAD84C61}" type="slidenum">
              <a:rPr lang="sl-SI" smtClean="0"/>
              <a:pPr/>
              <a:t>‹#›</a:t>
            </a:fld>
            <a:endParaRPr lang="sl-SI"/>
          </a:p>
        </p:txBody>
      </p:sp>
      <p:cxnSp>
        <p:nvCxnSpPr>
          <p:cNvPr id="8" name="Raven povezovalnik 7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94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DA8B-4517-413F-8C79-97915BA1709D}" type="datetimeFigureOut">
              <a:rPr lang="sl-SI" smtClean="0"/>
              <a:pPr/>
              <a:t>17.5.2013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DBB-B262-4C4A-93B2-CAD54A6B978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845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DA8B-4517-413F-8C79-97915BA1709D}" type="datetimeFigureOut">
              <a:rPr lang="sl-SI" smtClean="0"/>
              <a:pPr/>
              <a:t>17.5.2013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DBB-B262-4C4A-93B2-CAD54A6B978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330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DA8B-4517-413F-8C79-97915BA1709D}" type="datetimeFigureOut">
              <a:rPr lang="sl-SI" smtClean="0"/>
              <a:pPr/>
              <a:t>17.5.2013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DBB-B262-4C4A-93B2-CAD54A6B978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995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DA8B-4517-413F-8C79-97915BA1709D}" type="datetimeFigureOut">
              <a:rPr lang="sl-SI" smtClean="0"/>
              <a:pPr/>
              <a:t>17.5.2013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DBB-B262-4C4A-93B2-CAD54A6B978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144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DA8B-4517-413F-8C79-97915BA1709D}" type="datetimeFigureOut">
              <a:rPr lang="sl-SI" smtClean="0"/>
              <a:pPr/>
              <a:t>17.5.2013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DBB-B262-4C4A-93B2-CAD54A6B978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327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DA8B-4517-413F-8C79-97915BA1709D}" type="datetimeFigureOut">
              <a:rPr lang="sl-SI" smtClean="0"/>
              <a:pPr/>
              <a:t>17.5.2013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DBB-B262-4C4A-93B2-CAD54A6B978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084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DA8B-4517-413F-8C79-97915BA1709D}" type="datetimeFigureOut">
              <a:rPr lang="sl-SI" smtClean="0"/>
              <a:pPr/>
              <a:t>17.5.2013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8DBB-B262-4C4A-93B2-CAD54A6B978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676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4DA8B-4517-413F-8C79-97915BA1709D}" type="datetimeFigureOut">
              <a:rPr lang="sl-SI" smtClean="0"/>
              <a:pPr/>
              <a:t>17.5.2013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A8DBB-B262-4C4A-93B2-CAD54A6B978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631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http://imgon.net/di-8OG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71" y="0"/>
            <a:ext cx="9140287" cy="703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slov 1"/>
          <p:cNvSpPr txBox="1">
            <a:spLocks/>
          </p:cNvSpPr>
          <p:nvPr/>
        </p:nvSpPr>
        <p:spPr>
          <a:xfrm>
            <a:off x="0" y="2492896"/>
            <a:ext cx="9128528" cy="1728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2800" b="1" dirty="0" smtClean="0">
              <a:solidFill>
                <a:schemeClr val="tx2"/>
              </a:solidFill>
            </a:endParaRPr>
          </a:p>
          <a:p>
            <a:r>
              <a:rPr lang="sl-SI" sz="2800" b="1" dirty="0" smtClean="0">
                <a:solidFill>
                  <a:schemeClr val="tx2"/>
                </a:solidFill>
              </a:rPr>
              <a:t>20 let podjetniških izkušenj za pot v 2020</a:t>
            </a:r>
            <a:endParaRPr lang="sl-SI" sz="2800" b="1" dirty="0">
              <a:solidFill>
                <a:schemeClr val="tx2"/>
              </a:solidFill>
            </a:endParaRPr>
          </a:p>
          <a:p>
            <a:r>
              <a:rPr lang="sl-SI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prof. dr. Miroslav Rebernik</a:t>
            </a:r>
          </a:p>
        </p:txBody>
      </p:sp>
      <p:pic>
        <p:nvPicPr>
          <p:cNvPr id="15" name="Picture 3" descr="C:\Users\sikari\Documents\promocija smeri podjetništvo\20 let podjetništva\Teksti - promocija\Logoti\logotip_20v2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880" y="152798"/>
            <a:ext cx="3960298" cy="102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sikari\Documents\logotipi\EPF_logo novi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2"/>
          <a:stretch/>
        </p:blipFill>
        <p:spPr bwMode="auto">
          <a:xfrm>
            <a:off x="710" y="6093567"/>
            <a:ext cx="939186" cy="95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slov 1"/>
          <p:cNvSpPr txBox="1">
            <a:spLocks/>
          </p:cNvSpPr>
          <p:nvPr/>
        </p:nvSpPr>
        <p:spPr>
          <a:xfrm>
            <a:off x="2787276" y="6122987"/>
            <a:ext cx="3528392" cy="7350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800" b="1" dirty="0" smtClean="0">
                <a:solidFill>
                  <a:schemeClr val="tx2"/>
                </a:solidFill>
              </a:rPr>
              <a:t>Podjetniški vikend EPF</a:t>
            </a:r>
          </a:p>
          <a:p>
            <a:r>
              <a:rPr lang="sl-SI" sz="1800" b="1" dirty="0" smtClean="0">
                <a:solidFill>
                  <a:schemeClr val="tx2"/>
                </a:solidFill>
              </a:rPr>
              <a:t>19.  - 21. april 2013</a:t>
            </a:r>
            <a:endParaRPr lang="sl-SI" sz="1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5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sikari\Documents\promocija smeri podjetništvo\20 let podjetništva\Teksti - promocija\Logoti\logotip_20v2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209"/>
            <a:ext cx="2207805" cy="5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jeZBesedilom 5"/>
          <p:cNvSpPr txBox="1"/>
          <p:nvPr/>
        </p:nvSpPr>
        <p:spPr>
          <a:xfrm>
            <a:off x="2715834" y="185938"/>
            <a:ext cx="6435030" cy="523220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bg1"/>
                </a:solidFill>
              </a:rPr>
              <a:t>Učiti </a:t>
            </a:r>
            <a:r>
              <a:rPr lang="sl-SI" sz="2800" b="1" dirty="0" smtClean="0">
                <a:solidFill>
                  <a:srgbClr val="FF0000"/>
                </a:solidFill>
              </a:rPr>
              <a:t>o</a:t>
            </a:r>
            <a:r>
              <a:rPr lang="sl-SI" sz="2800" b="1" dirty="0" smtClean="0">
                <a:solidFill>
                  <a:schemeClr val="bg1"/>
                </a:solidFill>
              </a:rPr>
              <a:t> podjetništvu ali </a:t>
            </a:r>
            <a:r>
              <a:rPr lang="sl-SI" sz="2800" b="1" dirty="0" smtClean="0">
                <a:solidFill>
                  <a:srgbClr val="FF0000"/>
                </a:solidFill>
              </a:rPr>
              <a:t>za</a:t>
            </a:r>
            <a:r>
              <a:rPr lang="sl-SI" sz="2800" b="1" dirty="0" smtClean="0">
                <a:solidFill>
                  <a:schemeClr val="bg1"/>
                </a:solidFill>
              </a:rPr>
              <a:t> podjetništvo?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</a:rPr>
              <a:t>V razredu lahko učimo </a:t>
            </a:r>
            <a:r>
              <a:rPr lang="sl-SI" sz="2800" dirty="0" smtClean="0">
                <a:solidFill>
                  <a:srgbClr val="C00000"/>
                </a:solidFill>
              </a:rPr>
              <a:t>o podjetništvu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</a:rPr>
              <a:t>, zelo težko pa je učiti </a:t>
            </a:r>
            <a:r>
              <a:rPr lang="sl-SI" sz="2800" dirty="0" smtClean="0">
                <a:solidFill>
                  <a:srgbClr val="C00000"/>
                </a:solidFill>
              </a:rPr>
              <a:t>za podjetništvo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sl-SI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</a:rPr>
              <a:t>Podjetniki so </a:t>
            </a:r>
            <a:r>
              <a:rPr lang="sl-SI" sz="2800" dirty="0">
                <a:solidFill>
                  <a:schemeClr val="tx2">
                    <a:lumMod val="75000"/>
                  </a:schemeClr>
                </a:solidFill>
              </a:rPr>
              <a:t>se načeloma pripravljeni učiti samo tisto, kar potrebujejo za svoje 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</a:rPr>
              <a:t>podjetje.</a:t>
            </a:r>
          </a:p>
          <a:p>
            <a:endParaRPr lang="sl-SI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2800" dirty="0">
                <a:solidFill>
                  <a:schemeClr val="tx2">
                    <a:lumMod val="75000"/>
                  </a:schemeClr>
                </a:solidFill>
              </a:rPr>
              <a:t>Če se nameravate povzpeti na Mont Everest, si ob sebi ne želite profesorja geografije ampak gorskega vodiča!</a:t>
            </a: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0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sikari\Documents\promocija smeri podjetništvo\20 let podjetništva\Teksti - promocija\Logoti\logotip_20v2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209"/>
            <a:ext cx="2207805" cy="5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jeZBesedilom 5"/>
          <p:cNvSpPr txBox="1"/>
          <p:nvPr/>
        </p:nvSpPr>
        <p:spPr>
          <a:xfrm>
            <a:off x="5141310" y="185938"/>
            <a:ext cx="3990191" cy="523220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bg1"/>
                </a:solidFill>
              </a:rPr>
              <a:t>Kaj imajo skupnega?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5" y="1451061"/>
            <a:ext cx="20162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429496"/>
            <a:ext cx="2045975" cy="263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459" y="4438404"/>
            <a:ext cx="2540035" cy="230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75953" y="4337619"/>
            <a:ext cx="1909152" cy="248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73732" y="1451061"/>
            <a:ext cx="2113594" cy="255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62237" y="4480937"/>
            <a:ext cx="2248494" cy="2342182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356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sikari\Documents\promocija smeri podjetništvo\20 let podjetništva\Teksti - promocija\Logoti\logotip_20v2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209"/>
            <a:ext cx="2207805" cy="5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jeZBesedilom 5"/>
          <p:cNvSpPr txBox="1"/>
          <p:nvPr/>
        </p:nvSpPr>
        <p:spPr>
          <a:xfrm>
            <a:off x="3388874" y="185938"/>
            <a:ext cx="5731968" cy="523220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bg1"/>
                </a:solidFill>
              </a:rPr>
              <a:t>Stopiti iz predavalnice v realni svet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8849" y="1268760"/>
            <a:ext cx="8424936" cy="5328592"/>
          </a:xfrm>
        </p:spPr>
        <p:txBody>
          <a:bodyPr>
            <a:normAutofit fontScale="92500" lnSpcReduction="10000"/>
          </a:bodyPr>
          <a:lstStyle/>
          <a:p>
            <a:r>
              <a:rPr lang="sl-SI" sz="2800" b="1" dirty="0" smtClean="0">
                <a:solidFill>
                  <a:schemeClr val="tx2">
                    <a:lumMod val="75000"/>
                  </a:schemeClr>
                </a:solidFill>
              </a:rPr>
              <a:t>Tovarna </a:t>
            </a:r>
            <a:r>
              <a:rPr lang="sl-SI" sz="2800" b="1" dirty="0">
                <a:solidFill>
                  <a:schemeClr val="tx2">
                    <a:lumMod val="75000"/>
                  </a:schemeClr>
                </a:solidFill>
              </a:rPr>
              <a:t>podjemov 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 p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</a:rPr>
              <a:t>odpora študentom in raziskovalcem, ki hočejo svojo podjetnost uresničevati v svojem podjetju.</a:t>
            </a:r>
          </a:p>
          <a:p>
            <a:pPr marL="0" indent="0">
              <a:buNone/>
            </a:pPr>
            <a:endParaRPr lang="sl-SI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2800" dirty="0" smtClean="0">
                <a:solidFill>
                  <a:srgbClr val="C00000"/>
                </a:solidFill>
              </a:rPr>
              <a:t>Podjetje  </a:t>
            </a:r>
            <a:r>
              <a:rPr lang="sl-SI" sz="2800" dirty="0">
                <a:solidFill>
                  <a:srgbClr val="C00000"/>
                </a:solidFill>
              </a:rPr>
              <a:t>je praktična </a:t>
            </a:r>
            <a:r>
              <a:rPr lang="sl-SI" sz="2800" dirty="0" smtClean="0">
                <a:solidFill>
                  <a:srgbClr val="C00000"/>
                </a:solidFill>
              </a:rPr>
              <a:t>stvar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</a:rPr>
              <a:t>, ki pa zahteva dosti poglobljenega znanja.</a:t>
            </a:r>
          </a:p>
          <a:p>
            <a:pPr marL="0" indent="0">
              <a:buNone/>
            </a:pP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</a:rPr>
              <a:t>Prispevali k izgrajevanju inovacijskega ekosistema Univerze, da bi 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premostili prepad med akademskim in podjetniškim svetom.</a:t>
            </a:r>
          </a:p>
          <a:p>
            <a:endParaRPr lang="sl-SI" sz="2800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Vključujemo se v aktivnosti podjetniško-inovacijskega stebra  v okviru kreativnega prostora </a:t>
            </a:r>
            <a:r>
              <a:rPr lang="sl-SI" sz="2800" b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RAZ:UM.</a:t>
            </a:r>
          </a:p>
          <a:p>
            <a:endParaRPr lang="sl-SI" sz="2800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endParaRPr lang="sl-SI" sz="2800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endParaRPr lang="sl-SI" sz="2800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785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sikari\Documents\promocija smeri podjetništvo\20 let podjetništva\Teksti - promocija\Logoti\logotip_20v2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209"/>
            <a:ext cx="2207805" cy="5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jeZBesedilom 5"/>
          <p:cNvSpPr txBox="1"/>
          <p:nvPr/>
        </p:nvSpPr>
        <p:spPr>
          <a:xfrm>
            <a:off x="3604174" y="185938"/>
            <a:ext cx="5542098" cy="523220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bg1"/>
                </a:solidFill>
              </a:rPr>
              <a:t>Spreminjanje akademske kulture</a:t>
            </a:r>
          </a:p>
        </p:txBody>
      </p:sp>
      <p:pic>
        <p:nvPicPr>
          <p:cNvPr id="7" name="Picture 2" descr="https://encrypted-tbn2.gstatic.com/images?q=tbn:ANd9GcQN_3f7JmAFWBqWOzwqM1GxSllUjbGeetStXH8mxG9uhSOJnXmp6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6" y="1637145"/>
            <a:ext cx="2406478" cy="149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74082" y="3129624"/>
            <a:ext cx="1656185" cy="47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l-SI" sz="2800" kern="0" dirty="0" smtClean="0"/>
              <a:t>Citati</a:t>
            </a:r>
            <a:r>
              <a:rPr lang="sl-SI" kern="0" dirty="0" smtClean="0"/>
              <a:t>?</a:t>
            </a:r>
            <a:endParaRPr lang="en-US" kern="0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951784" y="3129624"/>
            <a:ext cx="2200074" cy="51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l-SI" sz="2800" kern="0" dirty="0" smtClean="0"/>
              <a:t>Predavanja</a:t>
            </a:r>
            <a:r>
              <a:rPr lang="sl-SI" kern="0" dirty="0" smtClean="0"/>
              <a:t>?</a:t>
            </a:r>
            <a:endParaRPr lang="en-US" kern="0" dirty="0"/>
          </a:p>
        </p:txBody>
      </p:sp>
      <p:pic>
        <p:nvPicPr>
          <p:cNvPr id="10" name="Picture 4" descr="https://encrypted-tbn3.gstatic.com/images?q=tbn:ANd9GcTH3EuAdpOnmEgyXViENLxzeQx6Wh4kwVtEQnGsF8e6wvOsfX9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62376"/>
            <a:ext cx="2181454" cy="183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encrypted-tbn0.gstatic.com/images?q=tbn:ANd9GcREoEnl7pbBlDmBJ4G7gpg5xvPVD_29OT4Is2MhQT6ODlidaVr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581" y="1682734"/>
            <a:ext cx="2184921" cy="145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5227072" y="6008413"/>
            <a:ext cx="1735406" cy="51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l-SI" sz="2800" kern="0" dirty="0" smtClean="0"/>
              <a:t>Podjetja</a:t>
            </a:r>
            <a:endParaRPr lang="en-US" sz="2800" kern="0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67619" y="5916874"/>
            <a:ext cx="2069112" cy="56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sl-SI" kern="0" dirty="0" smtClean="0"/>
              <a:t>Vinogradi?</a:t>
            </a:r>
            <a:endParaRPr lang="en-US" kern="0" dirty="0"/>
          </a:p>
        </p:txBody>
      </p:sp>
      <p:pic>
        <p:nvPicPr>
          <p:cNvPr id="16" name="Picture 10" descr="https://encrypted-tbn0.gstatic.com/images?q=tbn:ANd9GcS4vTim5ubJG-fKvzwiIOlehCojO3pxu9Vkz9xZdcyV9i6eDEkKf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32" y="4260534"/>
            <a:ext cx="2217263" cy="166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istrator\AppData\Local\Microsoft\Windows\Temporary Internet Files\Content.IE5\YF4DDO1K\MC90043471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028" y="1931405"/>
            <a:ext cx="1066907" cy="86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istrator\AppData\Local\Microsoft\Windows\Temporary Internet Files\Content.IE5\YF4DDO1K\MC90043471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97647"/>
            <a:ext cx="1066907" cy="86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C:\Users\Administrator\AppData\Local\Microsoft\Windows\Temporary Internet Files\Content.IE5\YF4DDO1K\MC90043471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31405"/>
            <a:ext cx="1066907" cy="86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7" descr="C:\Users\Administrator\AppData\Local\Microsoft\Windows\Temporary Internet Files\Content.IE5\WP0DIU0O\MC900434859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31" y="4355129"/>
            <a:ext cx="1149903" cy="114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7" descr="C:\Users\Administrator\AppData\Local\Microsoft\Windows\Temporary Internet Files\Content.IE5\WP0DIU0O\MC900434859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731" y="4478720"/>
            <a:ext cx="1201513" cy="12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1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sikari\Documents\promocija smeri podjetništvo\20 let podjetništva\Teksti - promocija\Logoti\logotip_20v2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209"/>
            <a:ext cx="2207805" cy="5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jeZBesedilom 5"/>
          <p:cNvSpPr txBox="1"/>
          <p:nvPr/>
        </p:nvSpPr>
        <p:spPr>
          <a:xfrm>
            <a:off x="3332184" y="185938"/>
            <a:ext cx="5803976" cy="523220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bg1"/>
                </a:solidFill>
              </a:rPr>
              <a:t>Izgrajevanje podjetniške miselnosti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628800"/>
            <a:ext cx="8946740" cy="5040560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chemeClr val="tx2">
                    <a:lumMod val="75000"/>
                  </a:schemeClr>
                </a:solidFill>
              </a:rPr>
              <a:t>Podjetništvo je </a:t>
            </a:r>
            <a:r>
              <a:rPr lang="sl-SI" sz="2800" b="1" dirty="0">
                <a:solidFill>
                  <a:srgbClr val="C00000"/>
                </a:solidFill>
              </a:rPr>
              <a:t>MNOGO VEČ</a:t>
            </a:r>
            <a:r>
              <a:rPr lang="sl-SI" sz="2800" dirty="0">
                <a:solidFill>
                  <a:srgbClr val="C00000"/>
                </a:solidFill>
              </a:rPr>
              <a:t> </a:t>
            </a:r>
            <a:r>
              <a:rPr lang="sl-SI" sz="2800" dirty="0">
                <a:solidFill>
                  <a:schemeClr val="tx2">
                    <a:lumMod val="75000"/>
                  </a:schemeClr>
                </a:solidFill>
              </a:rPr>
              <a:t>kot zgolj zagon lastnega podjetj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</a:p>
          <a:p>
            <a:pPr marL="0" indent="0">
              <a:buNone/>
            </a:pPr>
            <a:endParaRPr lang="sl-SI" sz="2800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„ključna </a:t>
            </a:r>
            <a:r>
              <a:rPr lang="sl-SI" sz="28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kompetenca, ki pomaga mladim ljudem, da so ustvarjalni in samozavestni v vsem, česar se bodo lotili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“ (EU, 208)</a:t>
            </a:r>
            <a:endParaRPr lang="sl-SI" sz="2800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sl-SI" sz="2800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algn="ctr"/>
            <a:r>
              <a:rPr lang="sl-SI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Za </a:t>
            </a:r>
            <a:r>
              <a:rPr lang="sl-SI" b="1" dirty="0" smtClean="0">
                <a:solidFill>
                  <a:srgbClr val="C00000"/>
                </a:solidFill>
                <a:sym typeface="Wingdings" pitchFamily="2" charset="2"/>
              </a:rPr>
              <a:t>podjetnost</a:t>
            </a:r>
            <a:r>
              <a:rPr lang="sl-SI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gre, ne (le) za ustanavljanje podjetij!</a:t>
            </a:r>
            <a:endParaRPr lang="sl-SI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</a:p>
          <a:p>
            <a:endParaRPr lang="sl-SI" sz="2800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endParaRPr lang="sl-SI" sz="2800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2479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sikari\Documents\promocija smeri podjetništvo\20 let podjetništva\Teksti - promocija\Logoti\logotip_20v2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209"/>
            <a:ext cx="2207805" cy="5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jeZBesedilom 5"/>
          <p:cNvSpPr txBox="1"/>
          <p:nvPr/>
        </p:nvSpPr>
        <p:spPr>
          <a:xfrm>
            <a:off x="3228454" y="185938"/>
            <a:ext cx="5904656" cy="523220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bg1"/>
                </a:solidFill>
              </a:rPr>
              <a:t>Izgrajevati </a:t>
            </a:r>
            <a:r>
              <a:rPr lang="sl-SI" sz="2800" b="1" dirty="0" smtClean="0">
                <a:solidFill>
                  <a:srgbClr val="FF0000"/>
                </a:solidFill>
              </a:rPr>
              <a:t>podjetne</a:t>
            </a:r>
            <a:r>
              <a:rPr lang="sl-SI" sz="2800" b="1" dirty="0" smtClean="0">
                <a:solidFill>
                  <a:srgbClr val="FFFF00"/>
                </a:solidFill>
              </a:rPr>
              <a:t> </a:t>
            </a:r>
            <a:r>
              <a:rPr lang="sl-SI" sz="2800" b="1" dirty="0" smtClean="0">
                <a:solidFill>
                  <a:schemeClr val="bg1"/>
                </a:solidFill>
              </a:rPr>
              <a:t>strokovnjake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268760"/>
            <a:ext cx="8946740" cy="5400600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</a:rPr>
              <a:t>Seliti </a:t>
            </a:r>
            <a:r>
              <a:rPr lang="sl-SI" sz="2800" dirty="0">
                <a:solidFill>
                  <a:schemeClr val="tx2">
                    <a:lumMod val="75000"/>
                  </a:schemeClr>
                </a:solidFill>
              </a:rPr>
              <a:t>podjetništvo v celotni univerzitetni 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</a:rPr>
              <a:t>prostor, na vse fakultete</a:t>
            </a:r>
          </a:p>
          <a:p>
            <a:pPr marL="0" indent="0">
              <a:buNone/>
            </a:pPr>
            <a:endParaRPr lang="sl-SI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2800" b="1" dirty="0">
                <a:solidFill>
                  <a:schemeClr val="tx2">
                    <a:lumMod val="75000"/>
                  </a:schemeClr>
                </a:solidFill>
              </a:rPr>
              <a:t>d-school koncept </a:t>
            </a:r>
            <a:r>
              <a:rPr lang="sl-SI" sz="2800" dirty="0">
                <a:solidFill>
                  <a:schemeClr val="tx2">
                    <a:lumMod val="75000"/>
                  </a:schemeClr>
                </a:solidFill>
              </a:rPr>
              <a:t>interdisciplinarnega poučevanja 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</a:rPr>
              <a:t>podjetništva</a:t>
            </a:r>
          </a:p>
          <a:p>
            <a:endParaRPr lang="sl-SI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</a:rPr>
              <a:t>Akcijski načrt za podjetništvo 2020: Oživitev podjetniškega duha v Evropi</a:t>
            </a:r>
          </a:p>
          <a:p>
            <a:endParaRPr lang="sl-SI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</a:rPr>
              <a:t>Start:up Maribor</a:t>
            </a:r>
          </a:p>
          <a:p>
            <a:endParaRPr lang="sl-SI" sz="2800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endParaRPr lang="sl-SI" sz="2800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222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sikari\Documents\promocija smeri podjetništvo\20 let podjetništva\Teksti - promocija\Logoti\logotip_20v2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209"/>
            <a:ext cx="2207805" cy="5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jeZBesedilom 5"/>
          <p:cNvSpPr txBox="1"/>
          <p:nvPr/>
        </p:nvSpPr>
        <p:spPr>
          <a:xfrm>
            <a:off x="3604536" y="185938"/>
            <a:ext cx="5544616" cy="523220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bg1"/>
                </a:solidFill>
              </a:rPr>
              <a:t>Mesto kot podjetniški ekosistem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5310" y="842809"/>
            <a:ext cx="1481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>
                <a:solidFill>
                  <a:schemeClr val="tx2">
                    <a:lumMod val="75000"/>
                  </a:schemeClr>
                </a:solidFill>
              </a:rPr>
              <a:t>mesto</a:t>
            </a: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4078" y="2522425"/>
            <a:ext cx="1332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>
                <a:solidFill>
                  <a:schemeClr val="tx2">
                    <a:lumMod val="75000"/>
                  </a:schemeClr>
                </a:solidFill>
              </a:rPr>
              <a:t>ljudje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7704" y="2500917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>
                <a:solidFill>
                  <a:schemeClr val="tx2">
                    <a:lumMod val="75000"/>
                  </a:schemeClr>
                </a:solidFill>
              </a:rPr>
              <a:t>prostor</a:t>
            </a:r>
            <a:r>
              <a:rPr lang="sl-SI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9" name="Straight Arrow Connector 18"/>
          <p:cNvCxnSpPr>
            <a:stCxn id="7" idx="2"/>
          </p:cNvCxnSpPr>
          <p:nvPr/>
        </p:nvCxnSpPr>
        <p:spPr>
          <a:xfrm flipH="1">
            <a:off x="2771800" y="1550695"/>
            <a:ext cx="1494451" cy="950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2"/>
          </p:cNvCxnSpPr>
          <p:nvPr/>
        </p:nvCxnSpPr>
        <p:spPr>
          <a:xfrm>
            <a:off x="4266251" y="1550695"/>
            <a:ext cx="1529885" cy="950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24096" y="3197462"/>
            <a:ext cx="2736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</a:rPr>
              <a:t>zgoščenost ljudi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</a:rPr>
              <a:t>prelivanje znanja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</a:rPr>
              <a:t>skupno delo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</a:rPr>
              <a:t>urbana kultura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</a:rPr>
              <a:t>bivalni pogoji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</a:rPr>
              <a:t>pomen lokacije</a:t>
            </a:r>
          </a:p>
          <a:p>
            <a:endParaRPr lang="sl-SI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8064" y="3207625"/>
            <a:ext cx="3610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</a:rPr>
              <a:t>talent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</a:rPr>
              <a:t>človeški kapital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</a:rPr>
              <a:t>podjetnost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400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</a:rPr>
              <a:t>ocialne mreže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</a:rPr>
              <a:t>temeljno bogastvo mesta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</a:rPr>
              <a:t>ekonomija znanja 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PoljeZBesedilom 5"/>
          <p:cNvSpPr txBox="1"/>
          <p:nvPr/>
        </p:nvSpPr>
        <p:spPr>
          <a:xfrm>
            <a:off x="0" y="6079376"/>
            <a:ext cx="9144000" cy="523220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bg1"/>
                </a:solidFill>
              </a:rPr>
              <a:t>Cilj leta 2020: Podjetna univerza v podjetnem mestu</a:t>
            </a:r>
          </a:p>
        </p:txBody>
      </p:sp>
    </p:spTree>
    <p:extLst>
      <p:ext uri="{BB962C8B-B14F-4D97-AF65-F5344CB8AC3E}">
        <p14:creationId xmlns:p14="http://schemas.microsoft.com/office/powerpoint/2010/main" val="335986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sikari\Documents\promocija smeri podjetništvo\20 let podjetništva\Teksti - promocija\Logoti\logotip_20v2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209"/>
            <a:ext cx="2207805" cy="5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jeZBesedilom 5"/>
          <p:cNvSpPr txBox="1"/>
          <p:nvPr/>
        </p:nvSpPr>
        <p:spPr>
          <a:xfrm>
            <a:off x="3228454" y="185938"/>
            <a:ext cx="5904656" cy="523220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bg1"/>
                </a:solidFill>
              </a:rPr>
              <a:t>Podjetna univerza v podjetnem mestu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82" y="1628800"/>
            <a:ext cx="8946740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2"/>
                </a:solidFill>
              </a:rPr>
              <a:t>On </a:t>
            </a:r>
            <a:r>
              <a:rPr lang="en-US" sz="2800" dirty="0" err="1">
                <a:solidFill>
                  <a:schemeClr val="tx2"/>
                </a:solidFill>
              </a:rPr>
              <a:t>résiste</a:t>
            </a:r>
            <a:r>
              <a:rPr lang="en-US" sz="2800" dirty="0">
                <a:solidFill>
                  <a:schemeClr val="tx2"/>
                </a:solidFill>
              </a:rPr>
              <a:t> à </a:t>
            </a:r>
            <a:r>
              <a:rPr lang="en-US" sz="2800" dirty="0" err="1">
                <a:solidFill>
                  <a:schemeClr val="tx2"/>
                </a:solidFill>
              </a:rPr>
              <a:t>l'invasion</a:t>
            </a:r>
            <a:r>
              <a:rPr lang="en-US" sz="2800" dirty="0">
                <a:solidFill>
                  <a:schemeClr val="tx2"/>
                </a:solidFill>
              </a:rPr>
              <a:t> des </a:t>
            </a:r>
            <a:r>
              <a:rPr lang="en-US" sz="2800" dirty="0" err="1">
                <a:solidFill>
                  <a:schemeClr val="tx2"/>
                </a:solidFill>
              </a:rPr>
              <a:t>armées</a:t>
            </a:r>
            <a:r>
              <a:rPr lang="en-US" sz="2800" dirty="0">
                <a:solidFill>
                  <a:schemeClr val="tx2"/>
                </a:solidFill>
              </a:rPr>
              <a:t>; on ne </a:t>
            </a:r>
            <a:r>
              <a:rPr lang="en-US" sz="2800" dirty="0" err="1">
                <a:solidFill>
                  <a:schemeClr val="tx2"/>
                </a:solidFill>
              </a:rPr>
              <a:t>résiste</a:t>
            </a:r>
            <a:r>
              <a:rPr lang="en-US" sz="2800" dirty="0">
                <a:solidFill>
                  <a:schemeClr val="tx2"/>
                </a:solidFill>
              </a:rPr>
              <a:t> pas à </a:t>
            </a:r>
            <a:r>
              <a:rPr lang="en-US" sz="2800" dirty="0" err="1">
                <a:solidFill>
                  <a:schemeClr val="tx2"/>
                </a:solidFill>
              </a:rPr>
              <a:t>l'invasion</a:t>
            </a:r>
            <a:r>
              <a:rPr lang="en-US" sz="2800" dirty="0">
                <a:solidFill>
                  <a:schemeClr val="tx2"/>
                </a:solidFill>
              </a:rPr>
              <a:t> des </a:t>
            </a:r>
            <a:r>
              <a:rPr lang="en-US" sz="2800" dirty="0" err="1">
                <a:solidFill>
                  <a:schemeClr val="tx2"/>
                </a:solidFill>
              </a:rPr>
              <a:t>idées</a:t>
            </a:r>
            <a:r>
              <a:rPr lang="sl-SI" sz="2800" dirty="0">
                <a:solidFill>
                  <a:schemeClr val="tx2"/>
                </a:solidFill>
              </a:rPr>
              <a:t>... </a:t>
            </a:r>
          </a:p>
          <a:p>
            <a:pPr marL="0" indent="0" algn="r">
              <a:buNone/>
            </a:pPr>
            <a:r>
              <a:rPr lang="sl-SI" sz="2800" dirty="0">
                <a:solidFill>
                  <a:schemeClr val="tx2"/>
                </a:solidFill>
              </a:rPr>
              <a:t>(Victor Hugo)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endParaRPr lang="sl-SI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sz="28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sl-SI" sz="2800" dirty="0">
                <a:solidFill>
                  <a:schemeClr val="tx2"/>
                </a:solidFill>
              </a:rPr>
              <a:t>Najboljši </a:t>
            </a:r>
            <a:r>
              <a:rPr lang="sl-SI" sz="2800" dirty="0" smtClean="0">
                <a:solidFill>
                  <a:schemeClr val="tx2"/>
                </a:solidFill>
              </a:rPr>
              <a:t>čas, </a:t>
            </a:r>
            <a:r>
              <a:rPr lang="sl-SI" sz="2800" dirty="0">
                <a:solidFill>
                  <a:schemeClr val="tx2"/>
                </a:solidFill>
              </a:rPr>
              <a:t>da zasadite sadno </a:t>
            </a:r>
            <a:r>
              <a:rPr lang="sl-SI" sz="2800" dirty="0" smtClean="0">
                <a:solidFill>
                  <a:schemeClr val="tx2"/>
                </a:solidFill>
              </a:rPr>
              <a:t>drevo, </a:t>
            </a:r>
            <a:r>
              <a:rPr lang="sl-SI" sz="2800" dirty="0">
                <a:solidFill>
                  <a:schemeClr val="tx2"/>
                </a:solidFill>
              </a:rPr>
              <a:t>je bil pred 10 leti. </a:t>
            </a:r>
          </a:p>
          <a:p>
            <a:pPr marL="0" indent="0" algn="ctr">
              <a:buNone/>
            </a:pPr>
            <a:r>
              <a:rPr lang="sl-SI" sz="2800" dirty="0">
                <a:solidFill>
                  <a:schemeClr val="tx2"/>
                </a:solidFill>
              </a:rPr>
              <a:t>Drugi najboljši čas je danes.</a:t>
            </a:r>
            <a:endParaRPr lang="en-US" sz="2800" dirty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sl-SI" sz="2800" dirty="0">
                <a:solidFill>
                  <a:schemeClr val="tx2"/>
                </a:solidFill>
              </a:rPr>
              <a:t>(Kitajska modrost)</a:t>
            </a:r>
            <a:endParaRPr lang="en-US" sz="2800" dirty="0">
              <a:solidFill>
                <a:schemeClr val="tx2"/>
              </a:solidFill>
            </a:endParaRPr>
          </a:p>
          <a:p>
            <a:endParaRPr lang="sl-SI" sz="2800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endParaRPr lang="sl-SI" sz="2800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1728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en-US" dirty="0"/>
          </a:p>
        </p:txBody>
      </p:sp>
      <p:pic>
        <p:nvPicPr>
          <p:cNvPr id="13" name="Picture 3" descr="C:\Users\sikari\Documents\promocija smeri podjetništvo\20 let podjetništva\Teksti - promocija\Logoti\logotip_20v20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209"/>
            <a:ext cx="2207805" cy="5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jeZBesedilom 5"/>
          <p:cNvSpPr txBox="1"/>
          <p:nvPr/>
        </p:nvSpPr>
        <p:spPr>
          <a:xfrm>
            <a:off x="6367569" y="185938"/>
            <a:ext cx="2776431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solidFill>
                  <a:schemeClr val="bg1"/>
                </a:solidFill>
              </a:rPr>
              <a:t>   </a:t>
            </a:r>
            <a:r>
              <a:rPr lang="sl-SI" sz="2800" b="1" dirty="0" smtClean="0">
                <a:solidFill>
                  <a:schemeClr val="bg1"/>
                </a:solidFill>
              </a:rPr>
              <a:t>Problem </a:t>
            </a: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442937" y="1427166"/>
            <a:ext cx="8229600" cy="4916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</a:rPr>
              <a:t>Slabost poslovnega izobraževanja leta 1992:</a:t>
            </a:r>
          </a:p>
          <a:p>
            <a:pPr lvl="0">
              <a:buFontTx/>
              <a:buChar char="•"/>
            </a:pP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</a:rPr>
              <a:t>preveč </a:t>
            </a:r>
            <a:r>
              <a:rPr lang="sl-SI" sz="2400" dirty="0">
                <a:solidFill>
                  <a:schemeClr val="tx2">
                    <a:lumMod val="75000"/>
                  </a:schemeClr>
                </a:solidFill>
              </a:rPr>
              <a:t>oddaljeno od neposredne gospodarske prakse </a:t>
            </a:r>
            <a:endParaRPr lang="sl-SI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Tx/>
              <a:buChar char="•"/>
            </a:pP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</a:rPr>
              <a:t>izobraževalo za zaposlovanje v večjih podjetjih</a:t>
            </a:r>
          </a:p>
          <a:p>
            <a:pPr lvl="0">
              <a:buFontTx/>
              <a:buChar char="•"/>
            </a:pP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</a:rPr>
              <a:t>študenti brez dovolj stika z gospodarstvom</a:t>
            </a:r>
          </a:p>
          <a:p>
            <a:pPr lvl="0">
              <a:buFontTx/>
              <a:buChar char="•"/>
            </a:pPr>
            <a:endParaRPr lang="sl-SI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>
              <a:buFontTx/>
              <a:buChar char="•"/>
            </a:pPr>
            <a:endParaRPr lang="sl-SI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>
              <a:buNone/>
            </a:pPr>
            <a:endParaRPr lang="sl-SI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>
              <a:buNone/>
            </a:pPr>
            <a:endParaRPr lang="sl-SI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>
              <a:buNone/>
            </a:pPr>
            <a:endParaRPr lang="sl-SI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>
              <a:buNone/>
            </a:pPr>
            <a:endParaRPr lang="sl-SI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>
              <a:buNone/>
            </a:pPr>
            <a:endParaRPr lang="sl-SI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>
              <a:buNone/>
            </a:pPr>
            <a:endParaRPr lang="sl-SI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>
              <a:buNone/>
            </a:pPr>
            <a:endParaRPr lang="sl-SI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>
              <a:buNone/>
            </a:pPr>
            <a:endParaRPr lang="sl-SI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>
              <a:buNone/>
            </a:pPr>
            <a:endParaRPr lang="sl-SI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>
              <a:buNone/>
            </a:pPr>
            <a:endParaRPr lang="sl-SI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>
              <a:buNone/>
            </a:pPr>
            <a:endParaRPr lang="sl-SI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sl-SI" dirty="0" smtClean="0"/>
          </a:p>
          <a:p>
            <a:endParaRPr lang="sl-SI" dirty="0" smtClean="0"/>
          </a:p>
          <a:p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62" y="3573735"/>
            <a:ext cx="35718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3758603"/>
            <a:ext cx="38800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2400" b="1" dirty="0" smtClean="0">
                <a:solidFill>
                  <a:srgbClr val="FF0000"/>
                </a:solidFill>
              </a:rPr>
              <a:t>115.000 </a:t>
            </a:r>
            <a:r>
              <a:rPr lang="sl-SI" sz="2400" dirty="0" smtClean="0">
                <a:solidFill>
                  <a:srgbClr val="FF0000"/>
                </a:solidFill>
              </a:rPr>
              <a:t>podjetij: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sl-SI" sz="2400" dirty="0" smtClean="0">
                <a:solidFill>
                  <a:srgbClr val="FF0000"/>
                </a:solidFill>
              </a:rPr>
              <a:t>Samo okrog 1.500 podjetij z več kot  50 zaposlenimi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sl-SI" sz="2400" dirty="0" smtClean="0">
                <a:solidFill>
                  <a:srgbClr val="FF0000"/>
                </a:solidFill>
              </a:rPr>
              <a:t>vse ostalo so mala in mikro podjetja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10780"/>
          </a:xfrm>
        </p:spPr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en-US" dirty="0"/>
          </a:p>
        </p:txBody>
      </p:sp>
      <p:pic>
        <p:nvPicPr>
          <p:cNvPr id="13" name="Picture 3" descr="C:\Users\sikari\Documents\promocija smeri podjetništvo\20 let podjetništva\Teksti - promocija\Logoti\logotip_20v20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209"/>
            <a:ext cx="2207805" cy="5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jeZBesedilom 5"/>
          <p:cNvSpPr txBox="1"/>
          <p:nvPr/>
        </p:nvSpPr>
        <p:spPr>
          <a:xfrm>
            <a:off x="2731296" y="173201"/>
            <a:ext cx="6408712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smtClean="0">
                <a:solidFill>
                  <a:schemeClr val="bg1"/>
                </a:solidFill>
              </a:rPr>
              <a:t>  </a:t>
            </a:r>
            <a:r>
              <a:rPr lang="sl-SI" sz="2800" b="1" dirty="0" smtClean="0">
                <a:solidFill>
                  <a:schemeClr val="bg1"/>
                </a:solidFill>
                <a:sym typeface="Wingdings" pitchFamily="2" charset="2"/>
              </a:rPr>
              <a:t>Poslovna priložnost: </a:t>
            </a:r>
            <a:r>
              <a:rPr lang="sl-SI" sz="2800" b="1" dirty="0" smtClean="0">
                <a:solidFill>
                  <a:schemeClr val="bg1"/>
                </a:solidFill>
              </a:rPr>
              <a:t>potreba in ideja</a:t>
            </a: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323528" y="1268760"/>
            <a:ext cx="8496944" cy="54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buNone/>
            </a:pPr>
            <a:r>
              <a:rPr lang="sl-SI" sz="2800" dirty="0" smtClean="0">
                <a:solidFill>
                  <a:srgbClr val="FF0000"/>
                </a:solidFill>
              </a:rPr>
              <a:t>Malo podjetje </a:t>
            </a:r>
            <a:r>
              <a:rPr lang="sl-SI" sz="2800" b="1" dirty="0" smtClean="0">
                <a:solidFill>
                  <a:srgbClr val="FF0000"/>
                </a:solidFill>
              </a:rPr>
              <a:t>NI </a:t>
            </a:r>
            <a:r>
              <a:rPr lang="sl-SI" sz="2800" dirty="0" smtClean="0">
                <a:solidFill>
                  <a:srgbClr val="FF0000"/>
                </a:solidFill>
              </a:rPr>
              <a:t>pomanjšano veliko podjetje!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sl-SI" sz="2800" dirty="0" smtClean="0">
                <a:solidFill>
                  <a:schemeClr val="tx2"/>
                </a:solidFill>
              </a:rPr>
              <a:t>Potrebuje:</a:t>
            </a:r>
            <a:endParaRPr lang="sl-SI" sz="28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</a:rPr>
              <a:t>diplomante, ki so manj ozko specializirani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</a:rPr>
              <a:t>s praktičnimi izkušnjami</a:t>
            </a:r>
          </a:p>
          <a:p>
            <a:pPr lvl="0">
              <a:lnSpc>
                <a:spcPct val="150000"/>
              </a:lnSpc>
              <a:buFontTx/>
              <a:buChar char="•"/>
            </a:pP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</a:rPr>
              <a:t>poznajo podjetje</a:t>
            </a:r>
          </a:p>
          <a:p>
            <a:pPr lvl="0">
              <a:lnSpc>
                <a:spcPct val="150000"/>
              </a:lnSpc>
              <a:buFontTx/>
              <a:buChar char="•"/>
            </a:pP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</a:rPr>
              <a:t>sposobni reševati praktične poslovne probleme</a:t>
            </a:r>
            <a:endParaRPr lang="sl-SI" sz="28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>
              <a:buNone/>
            </a:pPr>
            <a:endParaRPr lang="sl-SI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>
              <a:buNone/>
            </a:pPr>
            <a:endParaRPr lang="sl-SI" sz="2400" dirty="0" smtClean="0">
              <a:solidFill>
                <a:schemeClr val="tx2"/>
              </a:solidFill>
            </a:endParaRPr>
          </a:p>
          <a:p>
            <a:pPr marL="0" lvl="0" indent="0">
              <a:buNone/>
            </a:pPr>
            <a:endParaRPr lang="sl-SI" sz="24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sl-SI" sz="2800" b="1" dirty="0" smtClean="0">
                <a:solidFill>
                  <a:schemeClr val="tx2"/>
                </a:solidFill>
              </a:rPr>
              <a:t>Izobraževalni program za </a:t>
            </a:r>
            <a:r>
              <a:rPr lang="sl-SI" sz="2800" b="1" dirty="0">
                <a:solidFill>
                  <a:schemeClr val="tx2"/>
                </a:solidFill>
              </a:rPr>
              <a:t>mala podjetja</a:t>
            </a:r>
          </a:p>
          <a:p>
            <a:pPr marL="0" lvl="0" indent="0">
              <a:buNone/>
            </a:pPr>
            <a:endParaRPr lang="sl-SI" sz="2400" dirty="0" smtClean="0">
              <a:solidFill>
                <a:schemeClr val="tx2"/>
              </a:solidFill>
            </a:endParaRPr>
          </a:p>
          <a:p>
            <a:pPr marL="0" lvl="0" indent="0">
              <a:buNone/>
            </a:pPr>
            <a:endParaRPr lang="sl-SI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>
              <a:buNone/>
            </a:pPr>
            <a:endParaRPr lang="sl-SI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>
              <a:buNone/>
            </a:pPr>
            <a:endParaRPr lang="sl-SI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sl-SI" dirty="0" smtClean="0"/>
          </a:p>
          <a:p>
            <a:endParaRPr lang="sl-SI" dirty="0" smtClean="0"/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104232" y="5229200"/>
            <a:ext cx="432048" cy="8640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4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sikari\Documents\promocija smeri podjetništvo\20 let podjetništva\Teksti - promocija\Logoti\logotip_20v20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209"/>
            <a:ext cx="2207805" cy="5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jeZBesedilom 5"/>
          <p:cNvSpPr txBox="1"/>
          <p:nvPr/>
        </p:nvSpPr>
        <p:spPr>
          <a:xfrm>
            <a:off x="2987824" y="186209"/>
            <a:ext cx="6153563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chemeClr val="bg1"/>
                </a:solidFill>
              </a:rPr>
              <a:t>Team + Resursi 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58434" y="1052736"/>
            <a:ext cx="8466983" cy="5805264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lnSpc>
                <a:spcPct val="90000"/>
              </a:lnSpc>
              <a:buNone/>
            </a:pPr>
            <a:r>
              <a:rPr lang="sl-SI" sz="3100" b="1" dirty="0" smtClean="0">
                <a:solidFill>
                  <a:srgbClr val="FF0000"/>
                </a:solidFill>
              </a:rPr>
              <a:t>TEMPUS partnerji </a:t>
            </a:r>
            <a:endParaRPr lang="sl-SI" sz="3100" b="1" dirty="0">
              <a:solidFill>
                <a:schemeClr val="tx2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900" dirty="0" smtClean="0">
                <a:solidFill>
                  <a:schemeClr val="tx2"/>
                </a:solidFill>
              </a:rPr>
              <a:t>University </a:t>
            </a:r>
            <a:r>
              <a:rPr lang="en-US" sz="1900" dirty="0">
                <a:solidFill>
                  <a:schemeClr val="tx2"/>
                </a:solidFill>
              </a:rPr>
              <a:t>College of Boras (</a:t>
            </a:r>
            <a:r>
              <a:rPr lang="sl-SI" sz="1900" dirty="0">
                <a:solidFill>
                  <a:schemeClr val="tx2"/>
                </a:solidFill>
              </a:rPr>
              <a:t>Š</a:t>
            </a:r>
            <a:r>
              <a:rPr lang="en-US" sz="1900" dirty="0" err="1" smtClean="0">
                <a:solidFill>
                  <a:schemeClr val="tx2"/>
                </a:solidFill>
              </a:rPr>
              <a:t>vedska</a:t>
            </a:r>
            <a:r>
              <a:rPr lang="en-US" sz="1900" dirty="0" smtClean="0">
                <a:solidFill>
                  <a:schemeClr val="tx2"/>
                </a:solidFill>
              </a:rPr>
              <a:t>)</a:t>
            </a:r>
            <a:endParaRPr lang="sl-SI" sz="19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900" dirty="0" smtClean="0">
                <a:solidFill>
                  <a:schemeClr val="tx2"/>
                </a:solidFill>
              </a:rPr>
              <a:t>School </a:t>
            </a:r>
            <a:r>
              <a:rPr lang="en-US" sz="1900" dirty="0">
                <a:solidFill>
                  <a:schemeClr val="tx2"/>
                </a:solidFill>
              </a:rPr>
              <a:t>of Economics and Commercial Law - </a:t>
            </a:r>
            <a:r>
              <a:rPr lang="en-US" sz="1900" dirty="0" err="1">
                <a:solidFill>
                  <a:schemeClr val="tx2"/>
                </a:solidFill>
              </a:rPr>
              <a:t>Univerza</a:t>
            </a:r>
            <a:r>
              <a:rPr lang="en-US" sz="1900" dirty="0">
                <a:solidFill>
                  <a:schemeClr val="tx2"/>
                </a:solidFill>
              </a:rPr>
              <a:t> v </a:t>
            </a:r>
            <a:r>
              <a:rPr lang="en-US" sz="1900" dirty="0" err="1">
                <a:solidFill>
                  <a:schemeClr val="tx2"/>
                </a:solidFill>
              </a:rPr>
              <a:t>Goeteborgu</a:t>
            </a:r>
            <a:r>
              <a:rPr lang="en-US" sz="1900" dirty="0">
                <a:solidFill>
                  <a:schemeClr val="tx2"/>
                </a:solidFill>
              </a:rPr>
              <a:t> (</a:t>
            </a:r>
            <a:r>
              <a:rPr lang="sl-SI" sz="1900" dirty="0">
                <a:solidFill>
                  <a:schemeClr val="tx2"/>
                </a:solidFill>
              </a:rPr>
              <a:t>Š</a:t>
            </a:r>
            <a:r>
              <a:rPr lang="en-US" sz="1900" dirty="0" err="1">
                <a:solidFill>
                  <a:schemeClr val="tx2"/>
                </a:solidFill>
              </a:rPr>
              <a:t>vedska</a:t>
            </a:r>
            <a:r>
              <a:rPr lang="en-US" sz="1900" dirty="0" smtClean="0">
                <a:solidFill>
                  <a:schemeClr val="tx2"/>
                </a:solidFill>
              </a:rPr>
              <a:t>)</a:t>
            </a:r>
            <a:endParaRPr lang="sl-SI" sz="1900" dirty="0" smtClean="0">
              <a:solidFill>
                <a:schemeClr val="tx2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900" dirty="0" smtClean="0">
                <a:solidFill>
                  <a:schemeClr val="tx2"/>
                </a:solidFill>
              </a:rPr>
              <a:t>De </a:t>
            </a:r>
            <a:r>
              <a:rPr lang="en-US" sz="1900" dirty="0" err="1">
                <a:solidFill>
                  <a:schemeClr val="tx2"/>
                </a:solidFill>
              </a:rPr>
              <a:t>Vlerick</a:t>
            </a:r>
            <a:r>
              <a:rPr lang="en-US" sz="1900" dirty="0">
                <a:solidFill>
                  <a:schemeClr val="tx2"/>
                </a:solidFill>
              </a:rPr>
              <a:t> School of Management - </a:t>
            </a:r>
            <a:r>
              <a:rPr lang="en-US" sz="1900" dirty="0" err="1">
                <a:solidFill>
                  <a:schemeClr val="tx2"/>
                </a:solidFill>
              </a:rPr>
              <a:t>Univerza</a:t>
            </a:r>
            <a:r>
              <a:rPr lang="en-US" sz="1900" dirty="0">
                <a:solidFill>
                  <a:schemeClr val="tx2"/>
                </a:solidFill>
              </a:rPr>
              <a:t> v </a:t>
            </a:r>
            <a:r>
              <a:rPr lang="en-US" sz="1900" dirty="0" err="1">
                <a:solidFill>
                  <a:schemeClr val="tx2"/>
                </a:solidFill>
              </a:rPr>
              <a:t>Gentu</a:t>
            </a:r>
            <a:r>
              <a:rPr lang="en-US" sz="1900" dirty="0">
                <a:solidFill>
                  <a:schemeClr val="tx2"/>
                </a:solidFill>
              </a:rPr>
              <a:t> (</a:t>
            </a:r>
            <a:r>
              <a:rPr lang="en-US" sz="1900" dirty="0" err="1">
                <a:solidFill>
                  <a:schemeClr val="tx2"/>
                </a:solidFill>
              </a:rPr>
              <a:t>Belgija</a:t>
            </a:r>
            <a:r>
              <a:rPr lang="en-US" sz="1900" dirty="0" smtClean="0">
                <a:solidFill>
                  <a:schemeClr val="tx2"/>
                </a:solidFill>
              </a:rPr>
              <a:t>)</a:t>
            </a:r>
            <a:endParaRPr lang="sl-SI" sz="1900" dirty="0" smtClean="0">
              <a:solidFill>
                <a:schemeClr val="tx2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900" dirty="0" smtClean="0">
                <a:solidFill>
                  <a:schemeClr val="tx2"/>
                </a:solidFill>
              </a:rPr>
              <a:t>Faculty </a:t>
            </a:r>
            <a:r>
              <a:rPr lang="en-US" sz="1900" dirty="0">
                <a:solidFill>
                  <a:schemeClr val="tx2"/>
                </a:solidFill>
              </a:rPr>
              <a:t>of Economics and Banking - </a:t>
            </a:r>
            <a:r>
              <a:rPr lang="en-US" sz="1900" dirty="0" err="1">
                <a:solidFill>
                  <a:schemeClr val="tx2"/>
                </a:solidFill>
              </a:rPr>
              <a:t>Univerza</a:t>
            </a:r>
            <a:r>
              <a:rPr lang="en-US" sz="1900" dirty="0">
                <a:solidFill>
                  <a:schemeClr val="tx2"/>
                </a:solidFill>
              </a:rPr>
              <a:t> v </a:t>
            </a:r>
            <a:r>
              <a:rPr lang="en-US" sz="1900" dirty="0" err="1">
                <a:solidFill>
                  <a:schemeClr val="tx2"/>
                </a:solidFill>
              </a:rPr>
              <a:t>Udinah</a:t>
            </a:r>
            <a:r>
              <a:rPr lang="en-US" sz="1900" dirty="0">
                <a:solidFill>
                  <a:schemeClr val="tx2"/>
                </a:solidFill>
              </a:rPr>
              <a:t> (</a:t>
            </a:r>
            <a:r>
              <a:rPr lang="en-US" sz="1900" dirty="0" err="1" smtClean="0">
                <a:solidFill>
                  <a:schemeClr val="tx2"/>
                </a:solidFill>
              </a:rPr>
              <a:t>Italija</a:t>
            </a:r>
            <a:r>
              <a:rPr lang="sl-SI" sz="1900" dirty="0" smtClean="0">
                <a:solidFill>
                  <a:schemeClr val="tx2"/>
                </a:solidFill>
              </a:rPr>
              <a:t>)</a:t>
            </a:r>
            <a:endParaRPr lang="sl-SI" sz="1900" dirty="0">
              <a:solidFill>
                <a:schemeClr val="tx2"/>
              </a:solidFill>
            </a:endParaRPr>
          </a:p>
          <a:p>
            <a:pPr marL="0" lvl="0" indent="0" algn="ctr">
              <a:lnSpc>
                <a:spcPct val="90000"/>
              </a:lnSpc>
              <a:buNone/>
            </a:pPr>
            <a:endParaRPr lang="sl-SI" sz="3100" b="1" dirty="0" smtClean="0">
              <a:solidFill>
                <a:srgbClr val="FF0000"/>
              </a:solidFill>
            </a:endParaRPr>
          </a:p>
          <a:p>
            <a:pPr marL="0" lvl="0" indent="0" algn="ctr">
              <a:lnSpc>
                <a:spcPct val="90000"/>
              </a:lnSpc>
              <a:buNone/>
            </a:pPr>
            <a:endParaRPr lang="sl-SI" sz="3100" b="1" dirty="0" smtClean="0">
              <a:solidFill>
                <a:srgbClr val="FF0000"/>
              </a:solidFill>
            </a:endParaRPr>
          </a:p>
          <a:p>
            <a:pPr marL="0" lvl="0" indent="0" algn="ctr">
              <a:lnSpc>
                <a:spcPct val="90000"/>
              </a:lnSpc>
              <a:buNone/>
            </a:pPr>
            <a:r>
              <a:rPr lang="sl-SI" sz="3100" b="1" dirty="0" smtClean="0">
                <a:solidFill>
                  <a:srgbClr val="FF0000"/>
                </a:solidFill>
              </a:rPr>
              <a:t>TIM PROFESORJEV</a:t>
            </a:r>
          </a:p>
          <a:p>
            <a:pPr marL="0" lvl="0" indent="0" algn="ctr">
              <a:lnSpc>
                <a:spcPct val="90000"/>
              </a:lnSpc>
              <a:buNone/>
            </a:pPr>
            <a:r>
              <a:rPr lang="sl-SI" sz="1900" dirty="0" smtClean="0">
                <a:solidFill>
                  <a:schemeClr val="tx2"/>
                </a:solidFill>
              </a:rPr>
              <a:t>Ekonomsko poslovna fakulteta</a:t>
            </a:r>
          </a:p>
          <a:p>
            <a:pPr marL="0" lvl="0" indent="0" algn="ctr">
              <a:lnSpc>
                <a:spcPct val="90000"/>
              </a:lnSpc>
              <a:buNone/>
            </a:pPr>
            <a:r>
              <a:rPr lang="sl-SI" sz="1900" dirty="0" smtClean="0">
                <a:solidFill>
                  <a:schemeClr val="tx2"/>
                </a:solidFill>
              </a:rPr>
              <a:t>Fakulteta </a:t>
            </a:r>
            <a:r>
              <a:rPr lang="sl-SI" sz="1900" dirty="0">
                <a:solidFill>
                  <a:schemeClr val="tx2"/>
                </a:solidFill>
              </a:rPr>
              <a:t>za </a:t>
            </a:r>
            <a:r>
              <a:rPr lang="sl-SI" sz="1900" dirty="0" smtClean="0">
                <a:solidFill>
                  <a:schemeClr val="tx2"/>
                </a:solidFill>
              </a:rPr>
              <a:t>strojništvo</a:t>
            </a:r>
          </a:p>
          <a:p>
            <a:pPr marL="0" lvl="0" indent="0" algn="ctr">
              <a:lnSpc>
                <a:spcPct val="90000"/>
              </a:lnSpc>
              <a:buNone/>
            </a:pPr>
            <a:r>
              <a:rPr lang="sl-SI" sz="1900" dirty="0" smtClean="0">
                <a:solidFill>
                  <a:schemeClr val="tx2"/>
                </a:solidFill>
              </a:rPr>
              <a:t>Fakulteta </a:t>
            </a:r>
            <a:r>
              <a:rPr lang="sl-SI" sz="1900" dirty="0">
                <a:solidFill>
                  <a:schemeClr val="tx2"/>
                </a:solidFill>
              </a:rPr>
              <a:t>za organizacijske </a:t>
            </a:r>
            <a:r>
              <a:rPr lang="sl-SI" sz="1900" dirty="0" smtClean="0">
                <a:solidFill>
                  <a:schemeClr val="tx2"/>
                </a:solidFill>
              </a:rPr>
              <a:t>vede</a:t>
            </a:r>
          </a:p>
          <a:p>
            <a:pPr marL="0" lvl="0" indent="0" algn="ctr">
              <a:lnSpc>
                <a:spcPct val="90000"/>
              </a:lnSpc>
              <a:buNone/>
            </a:pPr>
            <a:r>
              <a:rPr lang="sl-SI" sz="1900" dirty="0" smtClean="0">
                <a:solidFill>
                  <a:schemeClr val="tx2"/>
                </a:solidFill>
              </a:rPr>
              <a:t>Ekonomska fakulteta</a:t>
            </a:r>
          </a:p>
          <a:p>
            <a:pPr marL="0" lvl="0" indent="0" algn="ctr">
              <a:lnSpc>
                <a:spcPct val="90000"/>
              </a:lnSpc>
              <a:buNone/>
            </a:pPr>
            <a:endParaRPr lang="sl-SI" sz="2400" dirty="0">
              <a:solidFill>
                <a:schemeClr val="tx2"/>
              </a:solidFill>
            </a:endParaRPr>
          </a:p>
          <a:p>
            <a:pPr marL="0" lvl="0" indent="0" algn="ctr">
              <a:lnSpc>
                <a:spcPct val="90000"/>
              </a:lnSpc>
              <a:buNone/>
            </a:pPr>
            <a:endParaRPr lang="sl-SI" sz="3000" b="1" dirty="0" smtClean="0">
              <a:solidFill>
                <a:srgbClr val="FF0000"/>
              </a:solidFill>
            </a:endParaRPr>
          </a:p>
          <a:p>
            <a:pPr marL="0" lvl="0" indent="0" algn="ctr">
              <a:lnSpc>
                <a:spcPct val="90000"/>
              </a:lnSpc>
              <a:buNone/>
            </a:pPr>
            <a:r>
              <a:rPr lang="sl-SI" sz="3000" b="1" dirty="0" smtClean="0">
                <a:solidFill>
                  <a:srgbClr val="FF0000"/>
                </a:solidFill>
              </a:rPr>
              <a:t>MENTORSKA PODJETJA</a:t>
            </a:r>
          </a:p>
          <a:p>
            <a:pPr marL="0" lvl="0" indent="0" algn="ctr">
              <a:lnSpc>
                <a:spcPct val="90000"/>
              </a:lnSpc>
              <a:buNone/>
            </a:pPr>
            <a:endParaRPr lang="sl-SI" sz="3000" b="1" dirty="0">
              <a:solidFill>
                <a:srgbClr val="FF0000"/>
              </a:solidFill>
            </a:endParaRPr>
          </a:p>
          <a:p>
            <a:pPr marL="0" lvl="0" indent="0" algn="ctr">
              <a:lnSpc>
                <a:spcPct val="90000"/>
              </a:lnSpc>
              <a:buNone/>
            </a:pPr>
            <a:endParaRPr lang="sl-SI" sz="3000" b="1" dirty="0">
              <a:solidFill>
                <a:srgbClr val="FF0000"/>
              </a:solidFill>
            </a:endParaRPr>
          </a:p>
          <a:p>
            <a:pPr marL="0" lvl="0" indent="0" algn="ctr">
              <a:lnSpc>
                <a:spcPct val="90000"/>
              </a:lnSpc>
              <a:buNone/>
            </a:pPr>
            <a:endParaRPr lang="sl-SI" b="1" dirty="0" smtClean="0">
              <a:solidFill>
                <a:srgbClr val="FF0000"/>
              </a:solidFill>
            </a:endParaRPr>
          </a:p>
          <a:p>
            <a:pPr marL="0" lvl="0" indent="0" algn="ctr">
              <a:lnSpc>
                <a:spcPct val="90000"/>
              </a:lnSpc>
              <a:buNone/>
            </a:pPr>
            <a:r>
              <a:rPr lang="sl-SI" b="1" dirty="0" smtClean="0">
                <a:solidFill>
                  <a:srgbClr val="FF0000"/>
                </a:solidFill>
              </a:rPr>
              <a:t>MMP </a:t>
            </a:r>
            <a:r>
              <a:rPr lang="sl-SI" b="1" dirty="0">
                <a:solidFill>
                  <a:srgbClr val="FF0000"/>
                </a:solidFill>
              </a:rPr>
              <a:t>– Management malih </a:t>
            </a:r>
            <a:r>
              <a:rPr lang="sl-SI" b="1" dirty="0" smtClean="0">
                <a:solidFill>
                  <a:srgbClr val="FF0000"/>
                </a:solidFill>
              </a:rPr>
              <a:t>podjetij</a:t>
            </a:r>
          </a:p>
          <a:p>
            <a:pPr marL="0" lvl="0" indent="0">
              <a:lnSpc>
                <a:spcPct val="90000"/>
              </a:lnSpc>
              <a:buNone/>
            </a:pPr>
            <a:endParaRPr lang="sl-SI" dirty="0">
              <a:solidFill>
                <a:schemeClr val="tx2"/>
              </a:solidFill>
            </a:endParaRPr>
          </a:p>
          <a:p>
            <a:pPr marL="0" lvl="0" indent="0">
              <a:lnSpc>
                <a:spcPct val="90000"/>
              </a:lnSpc>
              <a:buNone/>
            </a:pPr>
            <a:endParaRPr lang="sl-SI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19" name="Plus 18"/>
          <p:cNvSpPr/>
          <p:nvPr/>
        </p:nvSpPr>
        <p:spPr>
          <a:xfrm>
            <a:off x="4134726" y="2344597"/>
            <a:ext cx="4572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4309538" y="4352528"/>
            <a:ext cx="4572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qual 20"/>
          <p:cNvSpPr/>
          <p:nvPr/>
        </p:nvSpPr>
        <p:spPr>
          <a:xfrm>
            <a:off x="4275676" y="5589240"/>
            <a:ext cx="568714" cy="36004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3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28167" y="860153"/>
            <a:ext cx="8229600" cy="840655"/>
          </a:xfrm>
        </p:spPr>
        <p:txBody>
          <a:bodyPr/>
          <a:lstStyle/>
          <a:p>
            <a:pPr marL="0" indent="0" algn="ctr">
              <a:buNone/>
            </a:pP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</a:rPr>
              <a:t>Študenti dva </a:t>
            </a:r>
            <a:r>
              <a:rPr lang="sl-SI" sz="2400" dirty="0">
                <a:solidFill>
                  <a:schemeClr val="tx2">
                    <a:lumMod val="75000"/>
                  </a:schemeClr>
                </a:solidFill>
              </a:rPr>
              <a:t>dni v tednu </a:t>
            </a: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</a:rPr>
              <a:t>skozi dve leti študija delali v </a:t>
            </a:r>
            <a:r>
              <a:rPr lang="sl-SI" sz="2400" dirty="0">
                <a:solidFill>
                  <a:schemeClr val="tx2">
                    <a:lumMod val="75000"/>
                  </a:schemeClr>
                </a:solidFill>
              </a:rPr>
              <a:t>skrbno izbranih mentorskih podjetjih, vse do </a:t>
            </a:r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</a:rPr>
              <a:t>diplome.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en-US" dirty="0"/>
          </a:p>
        </p:txBody>
      </p:sp>
      <p:pic>
        <p:nvPicPr>
          <p:cNvPr id="13" name="Picture 3" descr="C:\Users\sikari\Documents\promocija smeri podjetništvo\20 let podjetništva\Teksti - promocija\Logoti\logotip_20v2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209"/>
            <a:ext cx="2207805" cy="5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jeZBesedilom 5"/>
          <p:cNvSpPr txBox="1"/>
          <p:nvPr/>
        </p:nvSpPr>
        <p:spPr>
          <a:xfrm>
            <a:off x="3783777" y="151785"/>
            <a:ext cx="5360223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smtClean="0">
                <a:solidFill>
                  <a:schemeClr val="bg1"/>
                </a:solidFill>
              </a:rPr>
              <a:t>  </a:t>
            </a:r>
            <a:r>
              <a:rPr lang="sl-SI" sz="2800" b="1" dirty="0" smtClean="0">
                <a:solidFill>
                  <a:schemeClr val="bg1"/>
                </a:solidFill>
              </a:rPr>
              <a:t>Mentorski model izobraževanja </a:t>
            </a:r>
          </a:p>
        </p:txBody>
      </p:sp>
      <p:pic>
        <p:nvPicPr>
          <p:cNvPr id="8" name="Slika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0579" y="1718043"/>
            <a:ext cx="6984776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8"/>
          <p:cNvSpPr txBox="1">
            <a:spLocks/>
          </p:cNvSpPr>
          <p:nvPr/>
        </p:nvSpPr>
        <p:spPr>
          <a:xfrm>
            <a:off x="237928" y="6497960"/>
            <a:ext cx="8610078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sl-SI" sz="1800" i="1" dirty="0" smtClean="0">
                <a:solidFill>
                  <a:schemeClr val="tx1"/>
                </a:solidFill>
              </a:rPr>
              <a:t>Prva generacija študentov podjetništva na študijskem potovanju, Ghent 1994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1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3816424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1993: </a:t>
            </a:r>
            <a:r>
              <a:rPr lang="sl-SI" sz="2800" dirty="0" smtClean="0">
                <a:solidFill>
                  <a:srgbClr val="FF0000"/>
                </a:solidFill>
                <a:latin typeface="Calibri" pitchFamily="34" charset="0"/>
              </a:rPr>
              <a:t>13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študentov 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 pitchFamily="2" charset="2"/>
              </a:rPr>
              <a:t> 2013: </a:t>
            </a:r>
            <a:r>
              <a:rPr lang="sl-SI" sz="28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277</a:t>
            </a: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 pitchFamily="2" charset="2"/>
              </a:rPr>
              <a:t> študentov</a:t>
            </a:r>
          </a:p>
          <a:p>
            <a:pPr>
              <a:lnSpc>
                <a:spcPct val="160000"/>
              </a:lnSpc>
            </a:pP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 pitchFamily="2" charset="2"/>
              </a:rPr>
              <a:t>sodelovali z okrog 400 mentorskimi podjetji</a:t>
            </a:r>
          </a:p>
          <a:p>
            <a:pPr>
              <a:lnSpc>
                <a:spcPct val="160000"/>
              </a:lnSpc>
            </a:pP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 pitchFamily="2" charset="2"/>
              </a:rPr>
              <a:t>napisali 50 enot študijskega gradiva</a:t>
            </a:r>
          </a:p>
          <a:p>
            <a:pPr>
              <a:lnSpc>
                <a:spcPct val="160000"/>
              </a:lnSpc>
            </a:pP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 pitchFamily="2" charset="2"/>
              </a:rPr>
              <a:t>na stotine diplomantov</a:t>
            </a:r>
          </a:p>
          <a:p>
            <a:pPr>
              <a:lnSpc>
                <a:spcPct val="160000"/>
              </a:lnSpc>
            </a:pPr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Wingdings" pitchFamily="2" charset="2"/>
              </a:rPr>
              <a:t>razvili študijske programe na vseh stopnjah študija</a:t>
            </a:r>
          </a:p>
          <a:p>
            <a:pPr>
              <a:lnSpc>
                <a:spcPct val="160000"/>
              </a:lnSpc>
            </a:pPr>
            <a:endParaRPr lang="sl-SI" sz="28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sym typeface="Wingdings" pitchFamily="2" charset="2"/>
            </a:endParaRPr>
          </a:p>
          <a:p>
            <a:pPr marL="0" indent="0">
              <a:lnSpc>
                <a:spcPct val="160000"/>
              </a:lnSpc>
              <a:buNone/>
            </a:pPr>
            <a:endParaRPr lang="sl-SI" sz="28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sym typeface="Wingdings" pitchFamily="2" charset="2"/>
            </a:endParaRPr>
          </a:p>
          <a:p>
            <a:pPr>
              <a:lnSpc>
                <a:spcPct val="160000"/>
              </a:lnSpc>
            </a:pPr>
            <a:endParaRPr lang="sl-SI" sz="28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sym typeface="Wingdings" pitchFamily="2" charset="2"/>
            </a:endParaRPr>
          </a:p>
          <a:p>
            <a:pPr>
              <a:lnSpc>
                <a:spcPct val="160000"/>
              </a:lnSpc>
            </a:pPr>
            <a:endParaRPr lang="sl-SI" sz="28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sym typeface="Wingdings" pitchFamily="2" charset="2"/>
            </a:endParaRPr>
          </a:p>
          <a:p>
            <a:pPr>
              <a:lnSpc>
                <a:spcPct val="160000"/>
              </a:lnSpc>
            </a:pPr>
            <a:endParaRPr lang="sl-SI" sz="28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en-US" dirty="0"/>
          </a:p>
        </p:txBody>
      </p:sp>
      <p:pic>
        <p:nvPicPr>
          <p:cNvPr id="13" name="Picture 3" descr="C:\Users\sikari\Documents\promocija smeri podjetništvo\20 let podjetništva\Teksti - promocija\Logoti\logotip_20v2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209"/>
            <a:ext cx="2207805" cy="5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jeZBesedilom 5"/>
          <p:cNvSpPr txBox="1"/>
          <p:nvPr/>
        </p:nvSpPr>
        <p:spPr>
          <a:xfrm>
            <a:off x="6263680" y="164578"/>
            <a:ext cx="288032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solidFill>
                  <a:schemeClr val="bg1"/>
                </a:solidFill>
              </a:rPr>
              <a:t> </a:t>
            </a:r>
            <a:r>
              <a:rPr lang="sl-SI" sz="2800" dirty="0" smtClean="0">
                <a:solidFill>
                  <a:schemeClr val="bg1"/>
                </a:solidFill>
              </a:rPr>
              <a:t>  </a:t>
            </a:r>
            <a:r>
              <a:rPr lang="sl-SI" sz="2800" b="1" dirty="0" smtClean="0">
                <a:solidFill>
                  <a:schemeClr val="bg1"/>
                </a:solidFill>
              </a:rPr>
              <a:t>20 let kasneje</a:t>
            </a:r>
          </a:p>
        </p:txBody>
      </p:sp>
    </p:spTree>
    <p:extLst>
      <p:ext uri="{BB962C8B-B14F-4D97-AF65-F5344CB8AC3E}">
        <p14:creationId xmlns:p14="http://schemas.microsoft.com/office/powerpoint/2010/main" val="352198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sikari\Documents\promocija smeri podjetništvo\20 let podjetništva\Teksti - promocija\Logoti\logotip_20v2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209"/>
            <a:ext cx="2207805" cy="5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jeZBesedilom 5"/>
          <p:cNvSpPr txBox="1"/>
          <p:nvPr/>
        </p:nvSpPr>
        <p:spPr>
          <a:xfrm>
            <a:off x="2630475" y="234064"/>
            <a:ext cx="6513525" cy="461665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solidFill>
                  <a:schemeClr val="bg1"/>
                </a:solidFill>
              </a:rPr>
              <a:t>Katedra za podjetništvo in ekonomiko  poslovanja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82" y="1988840"/>
            <a:ext cx="8946740" cy="4968552"/>
          </a:xfrm>
        </p:spPr>
        <p:txBody>
          <a:bodyPr>
            <a:normAutofit/>
          </a:bodyPr>
          <a:lstStyle/>
          <a:p>
            <a:endParaRPr lang="sl-SI" sz="2800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endParaRPr lang="sl-SI" sz="2800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</p:txBody>
      </p:sp>
      <p:pic>
        <p:nvPicPr>
          <p:cNvPr id="6" name="Picture 19" descr="IMG_2329"/>
          <p:cNvPicPr>
            <a:picLocks noChangeAspect="1" noChangeArrowheads="1"/>
          </p:cNvPicPr>
          <p:nvPr/>
        </p:nvPicPr>
        <p:blipFill>
          <a:blip r:embed="rId4" cstate="print"/>
          <a:srcRect l="7706" t="10272" r="3720"/>
          <a:stretch>
            <a:fillRect/>
          </a:stretch>
        </p:blipFill>
        <p:spPr bwMode="auto">
          <a:xfrm>
            <a:off x="692532" y="1196752"/>
            <a:ext cx="2871356" cy="218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crkatj\Desktop\Bilten IPMMP 2013\Slike\26676_1490861270046_6165317_n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196752"/>
            <a:ext cx="3168352" cy="2120678"/>
          </a:xfrm>
          <a:prstGeom prst="rect">
            <a:avLst/>
          </a:prstGeom>
          <a:noFill/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683568" y="2492896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/>
            </a:r>
            <a:br>
              <a:rPr lang="sl-SI" smtClean="0"/>
            </a:br>
            <a:endParaRPr lang="sl-SI" dirty="0"/>
          </a:p>
        </p:txBody>
      </p:sp>
      <p:pic>
        <p:nvPicPr>
          <p:cNvPr id="9" name="Picture 27" descr="barba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36705" y="1196752"/>
            <a:ext cx="16845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dnaslov 33"/>
          <p:cNvSpPr txBox="1">
            <a:spLocks/>
          </p:cNvSpPr>
          <p:nvPr/>
        </p:nvSpPr>
        <p:spPr>
          <a:xfrm>
            <a:off x="1371600" y="424624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smtClean="0"/>
          </a:p>
          <a:p>
            <a:endParaRPr lang="sl-SI" dirty="0"/>
          </a:p>
        </p:txBody>
      </p:sp>
      <p:pic>
        <p:nvPicPr>
          <p:cNvPr id="11" name="Picture 14" descr="C:\Users\crkatj\Desktop\Katja slike nove\IMG_3365.jpg"/>
          <p:cNvPicPr>
            <a:picLocks noChangeAspect="1" noChangeArrowheads="1"/>
          </p:cNvPicPr>
          <p:nvPr/>
        </p:nvPicPr>
        <p:blipFill>
          <a:blip r:embed="rId7" cstate="print"/>
          <a:srcRect t="311"/>
          <a:stretch>
            <a:fillRect/>
          </a:stretch>
        </p:blipFill>
        <p:spPr bwMode="auto">
          <a:xfrm>
            <a:off x="6462100" y="1187787"/>
            <a:ext cx="1920213" cy="2871355"/>
          </a:xfrm>
          <a:prstGeom prst="rect">
            <a:avLst/>
          </a:prstGeom>
          <a:noFill/>
        </p:spPr>
      </p:pic>
      <p:pic>
        <p:nvPicPr>
          <p:cNvPr id="12" name="Picture 11" descr="D:\PRENOS\IPMMP\Foto-IPMMP\MOCNIK~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534" y="3081919"/>
            <a:ext cx="2151274" cy="3226912"/>
          </a:xfrm>
          <a:prstGeom prst="rect">
            <a:avLst/>
          </a:prstGeom>
          <a:noFill/>
        </p:spPr>
      </p:pic>
      <p:pic>
        <p:nvPicPr>
          <p:cNvPr id="14" name="Picture 25" descr="Matjaž"/>
          <p:cNvPicPr>
            <a:picLocks noChangeAspect="1" noChangeArrowheads="1"/>
          </p:cNvPicPr>
          <p:nvPr/>
        </p:nvPicPr>
        <p:blipFill>
          <a:blip r:embed="rId9" cstate="print"/>
          <a:srcRect t="3619" r="10583"/>
          <a:stretch>
            <a:fillRect/>
          </a:stretch>
        </p:blipFill>
        <p:spPr bwMode="auto">
          <a:xfrm>
            <a:off x="2843808" y="4928972"/>
            <a:ext cx="1926286" cy="138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http://beta1.finance-on.net/pics/cache_F2/F22PP_riedl_knez_j_ihxn.116394762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13963" y="3284984"/>
            <a:ext cx="2160240" cy="1665185"/>
          </a:xfrm>
          <a:prstGeom prst="rect">
            <a:avLst/>
          </a:prstGeom>
          <a:noFill/>
        </p:spPr>
      </p:pic>
      <p:pic>
        <p:nvPicPr>
          <p:cNvPr id="17" name="Picture 9" descr="C:\Users\crkatj\AppData\Local\Microsoft\Windows\Temporary Internet Files\Content.Outlook\Q4658WD3\pusnik_ksenja fotografij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424" y="3222941"/>
            <a:ext cx="1841558" cy="1214171"/>
          </a:xfrm>
          <a:prstGeom prst="rect">
            <a:avLst/>
          </a:prstGeom>
          <a:noFill/>
        </p:spPr>
      </p:pic>
      <p:pic>
        <p:nvPicPr>
          <p:cNvPr id="18" name="Picture 24" descr="Matej 2"/>
          <p:cNvPicPr>
            <a:picLocks noChangeAspect="1" noChangeArrowheads="1"/>
          </p:cNvPicPr>
          <p:nvPr/>
        </p:nvPicPr>
        <p:blipFill>
          <a:blip r:embed="rId12" cstate="print"/>
          <a:srcRect l="9778" t="9584" r="21111"/>
          <a:stretch>
            <a:fillRect/>
          </a:stretch>
        </p:blipFill>
        <p:spPr bwMode="auto">
          <a:xfrm>
            <a:off x="4723675" y="4365104"/>
            <a:ext cx="2225803" cy="194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m.delo.si/images/460/full/20130216/sz5_Nedelo__Delo_Foto_201302011.7_hires.jpg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78955" y="3068960"/>
            <a:ext cx="2935008" cy="2016224"/>
          </a:xfrm>
          <a:prstGeom prst="rect">
            <a:avLst/>
          </a:prstGeom>
          <a:noFill/>
        </p:spPr>
      </p:pic>
      <p:pic>
        <p:nvPicPr>
          <p:cNvPr id="20" name="Picture 1" descr="DSC_6999.JPG"/>
          <p:cNvPicPr>
            <a:picLocks noGrp="1" noChangeAspect="1"/>
          </p:cNvPicPr>
          <p:nvPr isPhoto="1"/>
        </p:nvPicPr>
        <p:blipFill>
          <a:blip r:embed="rId14" cstate="print">
            <a:lum/>
          </a:blip>
          <a:stretch>
            <a:fillRect/>
          </a:stretch>
        </p:blipFill>
        <p:spPr>
          <a:xfrm rot="16200000">
            <a:off x="6673035" y="4589784"/>
            <a:ext cx="1982227" cy="1448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626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sikari\Documents\promocija smeri podjetništvo\20 let podjetništva\Teksti - promocija\Logoti\logotip_20v20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209"/>
            <a:ext cx="2207805" cy="5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jeZBesedilom 5"/>
          <p:cNvSpPr txBox="1"/>
          <p:nvPr/>
        </p:nvSpPr>
        <p:spPr>
          <a:xfrm>
            <a:off x="2812086" y="185938"/>
            <a:ext cx="632958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smtClean="0">
                <a:solidFill>
                  <a:schemeClr val="bg1"/>
                </a:solidFill>
              </a:rPr>
              <a:t>  </a:t>
            </a:r>
            <a:r>
              <a:rPr lang="sl-SI" sz="2800" b="1" dirty="0" smtClean="0">
                <a:solidFill>
                  <a:schemeClr val="bg1"/>
                </a:solidFill>
              </a:rPr>
              <a:t>Sodobno poučevanje terja raziskovanje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</a:rPr>
              <a:t>Inštitut za podjetništvo in management malih podjetij</a:t>
            </a:r>
          </a:p>
          <a:p>
            <a:endParaRPr lang="sl-SI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</a:rPr>
              <a:t>Vključevanje v raziskovalne mreže</a:t>
            </a:r>
          </a:p>
          <a:p>
            <a:pPr lvl="1"/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</a:rPr>
              <a:t>Global Entrepreneurship Research Association</a:t>
            </a:r>
          </a:p>
          <a:p>
            <a:pPr lvl="1"/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</a:rPr>
              <a:t>European Network for Social and Economic Research</a:t>
            </a:r>
          </a:p>
          <a:p>
            <a:endParaRPr lang="sl-SI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2800" dirty="0" smtClean="0">
                <a:solidFill>
                  <a:schemeClr val="tx2">
                    <a:lumMod val="75000"/>
                  </a:schemeClr>
                </a:solidFill>
              </a:rPr>
              <a:t>Izvajanje dveh longitudinalnih podjetniških raziskav:</a:t>
            </a:r>
          </a:p>
          <a:p>
            <a:pPr lvl="1"/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</a:rPr>
              <a:t>Global Entrepreneurship Monitor Slovenija</a:t>
            </a:r>
          </a:p>
          <a:p>
            <a:pPr lvl="1"/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</a:rPr>
              <a:t>Slovenski podjetniški observatorij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0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174519"/>
            <a:ext cx="10369152" cy="502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DMT057761E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40" y="4217106"/>
            <a:ext cx="9433076" cy="477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Sestanek vodij GEM timov, Kuala Lumpur 2013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47757" y="3785256"/>
            <a:ext cx="939175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Sestanek mreže evropskih inštitutov ENSR,  Zoetermeer 2007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3" y="3565820"/>
            <a:ext cx="1220263" cy="90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GEM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3" y="146248"/>
            <a:ext cx="1054959" cy="978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0831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810</Words>
  <Application>Microsoft Office PowerPoint</Application>
  <PresentationFormat>On-screen Show (4:3)</PresentationFormat>
  <Paragraphs>202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Officeova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Recenzent1</dc:creator>
  <cp:lastModifiedBy>ana</cp:lastModifiedBy>
  <cp:revision>17</cp:revision>
  <dcterms:created xsi:type="dcterms:W3CDTF">2013-04-10T17:30:00Z</dcterms:created>
  <dcterms:modified xsi:type="dcterms:W3CDTF">2013-05-17T10:08:29Z</dcterms:modified>
</cp:coreProperties>
</file>