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5"/>
  </p:notes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2" autoAdjust="0"/>
    <p:restoredTop sz="94660"/>
  </p:normalViewPr>
  <p:slideViewPr>
    <p:cSldViewPr>
      <p:cViewPr varScale="1">
        <p:scale>
          <a:sx n="52" d="100"/>
          <a:sy n="52" d="100"/>
        </p:scale>
        <p:origin x="48" y="13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E4C2E-E246-443A-91A3-37E6839A37DC}" type="datetimeFigureOut">
              <a:rPr lang="sl-SI" smtClean="0"/>
              <a:t>17.5.2013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1513E-2BC2-49AB-97D9-22209B06F22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84763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0895-7A47-4FB9-BE46-AA650461EE1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01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0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93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122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03C15-0E94-4D0C-AE6D-388FFE5B4150}" type="datetime1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17.5.2013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05AD9-D446-4E95-A8C4-E871BAD84C61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Raven povezovalnik 7"/>
          <p:cNvCxnSpPr/>
          <p:nvPr userDrawn="1"/>
        </p:nvCxnSpPr>
        <p:spPr>
          <a:xfrm>
            <a:off x="0" y="764704"/>
            <a:ext cx="9144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14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80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5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5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4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828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2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72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52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7158F-D6DE-455A-B9B3-18D51B8C44D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2B77-E3FB-45B0-8D87-187A198582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10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a.si/RIS-Podravje-2020.asp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 descr="http://imgon.net/di-8OGD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71" y="0"/>
            <a:ext cx="9140287" cy="703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Naslov 1"/>
          <p:cNvSpPr txBox="1">
            <a:spLocks/>
          </p:cNvSpPr>
          <p:nvPr/>
        </p:nvSpPr>
        <p:spPr>
          <a:xfrm>
            <a:off x="-18671" y="2132856"/>
            <a:ext cx="9147199" cy="1800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1F497D"/>
                </a:solidFill>
              </a:rPr>
              <a:t>Ambiciozni </a:t>
            </a:r>
            <a:r>
              <a:rPr lang="en-US" sz="2800" b="1" dirty="0">
                <a:solidFill>
                  <a:srgbClr val="1F497D"/>
                </a:solidFill>
              </a:rPr>
              <a:t>načrti za razvoj start-up podjetij </a:t>
            </a:r>
            <a:endParaRPr lang="en-US" sz="2800" b="1" dirty="0" smtClean="0">
              <a:solidFill>
                <a:srgbClr val="1F497D"/>
              </a:solidFill>
            </a:endParaRPr>
          </a:p>
          <a:p>
            <a:r>
              <a:rPr lang="en-US" sz="2800" b="1" dirty="0" smtClean="0">
                <a:solidFill>
                  <a:srgbClr val="1F497D"/>
                </a:solidFill>
              </a:rPr>
              <a:t>na </a:t>
            </a:r>
            <a:r>
              <a:rPr lang="en-US" sz="2800" b="1" dirty="0">
                <a:solidFill>
                  <a:srgbClr val="1F497D"/>
                </a:solidFill>
              </a:rPr>
              <a:t>univerzi in v mestu Maribor</a:t>
            </a:r>
          </a:p>
          <a:p>
            <a:endParaRPr lang="sl-SI" sz="2800" b="1" dirty="0">
              <a:solidFill>
                <a:srgbClr val="1F497D"/>
              </a:solidFill>
            </a:endParaRPr>
          </a:p>
          <a:p>
            <a:r>
              <a:rPr lang="sl-SI" sz="2600" b="1" i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mag. Matej Rus</a:t>
            </a:r>
            <a:endParaRPr lang="sl-SI" sz="26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5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880" y="152798"/>
            <a:ext cx="3960298" cy="102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slov 1"/>
          <p:cNvSpPr txBox="1">
            <a:spLocks/>
          </p:cNvSpPr>
          <p:nvPr/>
        </p:nvSpPr>
        <p:spPr>
          <a:xfrm>
            <a:off x="3173684" y="6122987"/>
            <a:ext cx="3528392" cy="73501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1800" b="1" dirty="0" smtClean="0">
                <a:solidFill>
                  <a:srgbClr val="1F497D"/>
                </a:solidFill>
              </a:rPr>
              <a:t>Podjetniški vikend EPF</a:t>
            </a:r>
          </a:p>
          <a:p>
            <a:r>
              <a:rPr lang="sl-SI" sz="1800" b="1" dirty="0" smtClean="0">
                <a:solidFill>
                  <a:srgbClr val="1F497D"/>
                </a:solidFill>
              </a:rPr>
              <a:t>19.  - 21. april 2013</a:t>
            </a:r>
            <a:endParaRPr lang="sl-SI" sz="1800" b="1" i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10" name="Picture 9" descr="Tovarna-podjemov_S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293096"/>
            <a:ext cx="2953420" cy="1260857"/>
          </a:xfrm>
          <a:prstGeom prst="rect">
            <a:avLst/>
          </a:prstGeom>
        </p:spPr>
      </p:pic>
      <p:pic>
        <p:nvPicPr>
          <p:cNvPr id="14" name="Picture 13" descr="Screen Shot 2012-05-24 at 11.03.41 P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89240"/>
            <a:ext cx="1666777" cy="47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Podjetniški vikend Start:up Maribor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23528" y="1484784"/>
            <a:ext cx="8820472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CILJI PROGRAMA START:UP MARIBOR DO LETA 2020: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en-US" sz="28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20.000 posameznikov vključenih v podjetniška </a:t>
            </a: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usposabljanja. </a:t>
            </a:r>
            <a:endParaRPr lang="en-US" sz="2800" dirty="0">
              <a:solidFill>
                <a:srgbClr val="1F497D">
                  <a:lumMod val="75000"/>
                </a:srgbClr>
              </a:solidFill>
            </a:endParaRPr>
          </a:p>
          <a:p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200 novonastalih start-up podjetij.</a:t>
            </a:r>
          </a:p>
          <a:p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5 </a:t>
            </a:r>
            <a:r>
              <a:rPr lang="en-US" sz="2800" dirty="0" err="1" smtClean="0">
                <a:solidFill>
                  <a:srgbClr val="1F497D">
                    <a:lumMod val="75000"/>
                  </a:srgbClr>
                </a:solidFill>
              </a:rPr>
              <a:t>visoko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-tehnoloških podjetij globalnega pomena.</a:t>
            </a:r>
          </a:p>
          <a:p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500 novih </a:t>
            </a:r>
            <a:r>
              <a:rPr lang="en-US" sz="2800" dirty="0" err="1">
                <a:solidFill>
                  <a:srgbClr val="1F497D">
                    <a:lumMod val="75000"/>
                  </a:srgbClr>
                </a:solidFill>
              </a:rPr>
              <a:t>visoko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-tehnoloških delovnih mest. </a:t>
            </a:r>
            <a:endParaRPr lang="sl-SI" sz="2800" dirty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1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 smtClean="0">
                <a:solidFill>
                  <a:prstClr val="white"/>
                </a:solidFill>
              </a:rPr>
              <a:t>KONZORCIJ START:UP MARIBOR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23528" y="1700808"/>
            <a:ext cx="8820472" cy="48245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800" b="1" dirty="0" smtClean="0">
                <a:solidFill>
                  <a:srgbClr val="1F497D">
                    <a:lumMod val="75000"/>
                  </a:srgbClr>
                </a:solidFill>
              </a:rPr>
              <a:t>NOSILEC: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Tovarna podjemov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l-SI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800" b="1" dirty="0" smtClean="0">
                <a:solidFill>
                  <a:srgbClr val="1F497D">
                    <a:lumMod val="75000"/>
                  </a:srgbClr>
                </a:solidFill>
              </a:rPr>
              <a:t>KONZORCIJSKI PARTNERJI: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RAZ:UM, Univerza v Mariboru, Mariborska razvojna agencija, Mestna občina Maribor, Zavod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A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ntona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M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artina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S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lomška, Podjetniški center Nove KBM</a:t>
            </a: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l-SI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800" b="1" dirty="0" smtClean="0">
                <a:solidFill>
                  <a:srgbClr val="1F497D">
                    <a:lumMod val="75000"/>
                  </a:srgbClr>
                </a:solidFill>
              </a:rPr>
              <a:t>ČASTNI </a:t>
            </a:r>
            <a:r>
              <a:rPr lang="sl-SI" sz="2800" b="1" dirty="0">
                <a:solidFill>
                  <a:srgbClr val="1F497D">
                    <a:lumMod val="75000"/>
                  </a:srgbClr>
                </a:solidFill>
              </a:rPr>
              <a:t>POKROVITELJ: </a:t>
            </a: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Predsednik </a:t>
            </a:r>
            <a:r>
              <a:rPr lang="en-US" sz="2800" dirty="0">
                <a:solidFill>
                  <a:srgbClr val="1F497D">
                    <a:lumMod val="75000"/>
                  </a:srgbClr>
                </a:solidFill>
              </a:rPr>
              <a:t>republike Slovenije </a:t>
            </a:r>
            <a:r>
              <a:rPr lang="en-US" sz="2800" dirty="0" smtClean="0">
                <a:solidFill>
                  <a:srgbClr val="1F497D">
                    <a:lumMod val="75000"/>
                  </a:srgbClr>
                </a:solidFill>
              </a:rPr>
              <a:t>Borut Pahor</a:t>
            </a:r>
            <a:endParaRPr lang="sl-SI" sz="2800" dirty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Odprti za nove parnterje!</a:t>
            </a:r>
            <a:endParaRPr lang="en-US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l-SI" sz="2400" i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400" i="1" dirty="0" smtClean="0">
                <a:solidFill>
                  <a:srgbClr val="1F497D">
                    <a:lumMod val="75000"/>
                  </a:srgbClr>
                </a:solidFill>
              </a:rPr>
              <a:t>»</a:t>
            </a:r>
            <a:r>
              <a:rPr lang="sl-SI" sz="2400" i="1" dirty="0">
                <a:solidFill>
                  <a:srgbClr val="1F497D">
                    <a:lumMod val="75000"/>
                  </a:srgbClr>
                </a:solidFill>
              </a:rPr>
              <a:t>Zelo ambiciozne in prebojne cilje programa </a:t>
            </a:r>
            <a:r>
              <a:rPr lang="en-US" sz="2400" i="1" dirty="0" err="1">
                <a:solidFill>
                  <a:srgbClr val="1F497D">
                    <a:lumMod val="75000"/>
                  </a:srgbClr>
                </a:solidFill>
              </a:rPr>
              <a:t>Start:up</a:t>
            </a:r>
            <a:r>
              <a:rPr lang="en-US" sz="2400" i="1" dirty="0">
                <a:solidFill>
                  <a:srgbClr val="1F497D">
                    <a:lumMod val="75000"/>
                  </a:srgbClr>
                </a:solidFill>
              </a:rPr>
              <a:t> Maribor</a:t>
            </a:r>
            <a:r>
              <a:rPr lang="sl-SI" sz="2400" i="1" dirty="0">
                <a:solidFill>
                  <a:srgbClr val="1F497D">
                    <a:lumMod val="75000"/>
                  </a:srgbClr>
                </a:solidFill>
              </a:rPr>
              <a:t> lahko uresničimo le v tesnem sodelovanju ključnih razvojnih deležnikov mesta Maribor.«</a:t>
            </a:r>
          </a:p>
          <a:p>
            <a:pPr>
              <a:lnSpc>
                <a:spcPct val="150000"/>
              </a:lnSpc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8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381739" cy="6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52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Podjetniški vikend Start:up Maribor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23528" y="1484784"/>
            <a:ext cx="8820472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800" b="1" dirty="0" smtClean="0">
                <a:solidFill>
                  <a:srgbClr val="1F497D">
                    <a:lumMod val="75000"/>
                  </a:srgbClr>
                </a:solidFill>
              </a:rPr>
              <a:t>KLJUČNE ŠTEVILKE PODJETNIŠKEGA VIKENDA: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Prijavljenih 85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inovativnih posameznikov. </a:t>
            </a:r>
            <a:endParaRPr lang="sl-SI" sz="2800" dirty="0" smtClean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IDEJE bo predstavilo 18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nosilcev podjetniških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idej.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Udeleženci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bodo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izbrali 10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najobetavnejših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idej in sestavili ekipe.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Delo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bo potekalo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od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petka do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nedelje (46 ur) </a:t>
            </a:r>
            <a:endParaRPr lang="sl-SI" sz="2800" dirty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Udeleženci s področij ekonomije (54), računalništva (13), dizajna (4) in drugih strok (14) 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več </a:t>
            </a:r>
            <a:r>
              <a:rPr lang="sl-SI" sz="2800" dirty="0">
                <a:solidFill>
                  <a:srgbClr val="1F497D">
                    <a:lumMod val="75000"/>
                  </a:srgbClr>
                </a:solidFill>
              </a:rPr>
              <a:t>kot 20 </a:t>
            </a: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mentorjev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Javna predstavitev “REZULTATOV” v nedeljo (15.00 do 17.00 ure)</a:t>
            </a:r>
            <a:endParaRPr lang="sl-SI" sz="2400" dirty="0" smtClean="0">
              <a:solidFill>
                <a:srgbClr val="1F497D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13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31640" y="501317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i="1" dirty="0" smtClean="0">
                <a:solidFill>
                  <a:prstClr val="black"/>
                </a:solidFill>
                <a:latin typeface="Arial Black"/>
                <a:cs typeface="Arial Black"/>
              </a:rPr>
              <a:t>Kjer ideje postanejo posel!</a:t>
            </a:r>
            <a:endParaRPr lang="en-US" sz="2800" i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  <p:pic>
        <p:nvPicPr>
          <p:cNvPr id="2" name="Picture 1" descr="Tovarna-podjemov_S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750" y="1988840"/>
            <a:ext cx="5473700" cy="2336800"/>
          </a:xfrm>
          <a:prstGeom prst="rect">
            <a:avLst/>
          </a:prstGeom>
        </p:spPr>
      </p:pic>
      <p:sp>
        <p:nvSpPr>
          <p:cNvPr id="6" name="16-Point Star 5"/>
          <p:cNvSpPr/>
          <p:nvPr/>
        </p:nvSpPr>
        <p:spPr>
          <a:xfrm>
            <a:off x="107504" y="297160"/>
            <a:ext cx="1691680" cy="1691680"/>
          </a:xfrm>
          <a:prstGeom prst="star16">
            <a:avLst>
              <a:gd name="adj" fmla="val 43333"/>
            </a:avLst>
          </a:prstGeom>
          <a:solidFill>
            <a:srgbClr val="12407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>
                <a:solidFill>
                  <a:srgbClr val="F6B831"/>
                </a:solidFill>
                <a:ea typeface="ＭＳ ゴシック"/>
                <a:cs typeface="Times New Roman"/>
              </a:rPr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 rot="20394152">
            <a:off x="395536" y="430081"/>
            <a:ext cx="10973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6B831"/>
                </a:solidFill>
                <a:latin typeface="Arial"/>
                <a:cs typeface="Arial"/>
              </a:rPr>
              <a:t>že</a:t>
            </a:r>
            <a:endParaRPr lang="en-US" sz="2000" dirty="0" smtClean="0">
              <a:solidFill>
                <a:srgbClr val="F6B831"/>
              </a:solidFill>
              <a:latin typeface="Arial"/>
              <a:cs typeface="Arial"/>
            </a:endParaRPr>
          </a:p>
          <a:p>
            <a:pPr algn="ctr"/>
            <a:r>
              <a:rPr lang="en-US" sz="4000" b="1" dirty="0" smtClean="0">
                <a:solidFill>
                  <a:srgbClr val="F6B831"/>
                </a:solidFill>
                <a:latin typeface="Arial"/>
                <a:cs typeface="Arial"/>
              </a:rPr>
              <a:t>12</a:t>
            </a:r>
            <a:r>
              <a:rPr lang="en-US" sz="2000" dirty="0" smtClean="0">
                <a:solidFill>
                  <a:srgbClr val="F6B831"/>
                </a:solidFill>
                <a:latin typeface="Arial"/>
                <a:cs typeface="Arial"/>
              </a:rPr>
              <a:t> let</a:t>
            </a:r>
          </a:p>
          <a:p>
            <a:pPr algn="ctr"/>
            <a:r>
              <a:rPr lang="en-US" sz="2000" dirty="0" smtClean="0">
                <a:solidFill>
                  <a:srgbClr val="F6B831"/>
                </a:solidFill>
                <a:latin typeface="Arial"/>
                <a:cs typeface="Arial"/>
              </a:rPr>
              <a:t>z </a:t>
            </a:r>
            <a:r>
              <a:rPr lang="en-US" sz="2000" dirty="0" err="1" smtClean="0">
                <a:solidFill>
                  <a:srgbClr val="F6B831"/>
                </a:solidFill>
                <a:latin typeface="Arial"/>
                <a:cs typeface="Arial"/>
              </a:rPr>
              <a:t>vami</a:t>
            </a:r>
            <a:endParaRPr lang="en-US" sz="2000" dirty="0">
              <a:solidFill>
                <a:srgbClr val="F6B831"/>
              </a:solidFill>
              <a:latin typeface="Arial"/>
              <a:cs typeface="Arial"/>
            </a:endParaRPr>
          </a:p>
        </p:txBody>
      </p:sp>
      <p:pic>
        <p:nvPicPr>
          <p:cNvPr id="7" name="Picture 6" descr="Screen Shot 2012-05-24 at 11.03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293096"/>
            <a:ext cx="2162040" cy="6104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9672" y="980728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2800" b="1" i="1" dirty="0" smtClean="0">
                <a:solidFill>
                  <a:prstClr val="black"/>
                </a:solidFill>
                <a:latin typeface="Arial Black"/>
                <a:cs typeface="Arial Black"/>
              </a:rPr>
              <a:t>Hvala za pozornost!</a:t>
            </a:r>
            <a:endParaRPr lang="en-US" sz="2800" b="1" i="1" dirty="0">
              <a:solidFill>
                <a:prstClr val="black"/>
              </a:solidFill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1892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Motivi za nastanek Tovarne podjemov</a:t>
            </a:r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323528" y="1484784"/>
            <a:ext cx="864096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r>
              <a:rPr lang="sl-SI" sz="2800" b="1" dirty="0" smtClean="0">
                <a:solidFill>
                  <a:srgbClr val="1F497D">
                    <a:lumMod val="75000"/>
                  </a:srgbClr>
                </a:solidFill>
              </a:rPr>
              <a:t>MOTIVI ZA ZAGON TOVARNE PODJEMOV v letu 2001: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Delo s študenti EPF na poslovnih načrtih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Študijski obiski s študenti podjetništva v ZDA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Pomanjkanje kakovostnih programov/orodij za podjetništvo v okolju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Neuspešni poskusi vključevanja podjetništva v programe na tehničnih in drugih fakultetah</a:t>
            </a:r>
          </a:p>
          <a:p>
            <a:pPr>
              <a:lnSpc>
                <a:spcPct val="150000"/>
              </a:lnSpc>
            </a:pPr>
            <a:r>
              <a:rPr lang="sl-SI" sz="2800" dirty="0" smtClean="0">
                <a:solidFill>
                  <a:srgbClr val="1F497D">
                    <a:lumMod val="75000"/>
                  </a:srgbClr>
                </a:solidFill>
              </a:rPr>
              <a:t>Motivacija za podporo podjetniški skupnosti</a:t>
            </a: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2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Proaktivnost ekipe</a:t>
            </a:r>
          </a:p>
        </p:txBody>
      </p:sp>
      <p:sp>
        <p:nvSpPr>
          <p:cNvPr id="7" name="Rectangle 6"/>
          <p:cNvSpPr/>
          <p:nvPr/>
        </p:nvSpPr>
        <p:spPr>
          <a:xfrm>
            <a:off x="179512" y="1796819"/>
            <a:ext cx="2736304" cy="4800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prstClr val="black"/>
                </a:solidFill>
              </a:rPr>
              <a:t>Za realizacijo vizije smo pripravili </a:t>
            </a:r>
            <a:r>
              <a:rPr lang="sl-SI" sz="2400" b="1" dirty="0" smtClean="0">
                <a:solidFill>
                  <a:prstClr val="black"/>
                </a:solidFill>
              </a:rPr>
              <a:t>več kot </a:t>
            </a:r>
            <a:r>
              <a:rPr lang="sl-SI" sz="2400" b="1" dirty="0">
                <a:solidFill>
                  <a:prstClr val="black"/>
                </a:solidFill>
              </a:rPr>
              <a:t>3</a:t>
            </a:r>
            <a:r>
              <a:rPr lang="sl-SI" sz="2400" b="1" dirty="0" smtClean="0">
                <a:solidFill>
                  <a:prstClr val="black"/>
                </a:solidFill>
              </a:rPr>
              <a:t>0 </a:t>
            </a:r>
          </a:p>
          <a:p>
            <a:pPr algn="ctr"/>
            <a:r>
              <a:rPr lang="sl-SI" sz="2400" b="1" dirty="0" smtClean="0">
                <a:solidFill>
                  <a:prstClr val="black"/>
                </a:solidFill>
              </a:rPr>
              <a:t>EU projektov.</a:t>
            </a:r>
            <a:endParaRPr lang="sl-SI" sz="2400" b="1" dirty="0">
              <a:solidFill>
                <a:prstClr val="black"/>
              </a:solidFill>
            </a:endParaRPr>
          </a:p>
          <a:p>
            <a:pPr algn="ctr"/>
            <a:endParaRPr lang="sl-SI" dirty="0" smtClean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31840" y="1796819"/>
            <a:ext cx="2736304" cy="4800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prstClr val="black"/>
                </a:solidFill>
              </a:rPr>
              <a:t>VEČ KOT </a:t>
            </a:r>
            <a:r>
              <a:rPr lang="sl-SI" sz="2400" b="1" dirty="0" smtClean="0">
                <a:solidFill>
                  <a:prstClr val="black"/>
                </a:solidFill>
              </a:rPr>
              <a:t>1.000 UR DELA</a:t>
            </a:r>
          </a:p>
          <a:p>
            <a:pPr algn="ctr"/>
            <a:r>
              <a:rPr lang="sl-SI" sz="2400" dirty="0" smtClean="0">
                <a:solidFill>
                  <a:prstClr val="black"/>
                </a:solidFill>
              </a:rPr>
              <a:t>SMO INVESTIRALI V </a:t>
            </a:r>
          </a:p>
          <a:p>
            <a:pPr algn="ctr"/>
            <a:r>
              <a:rPr lang="sl-SI" sz="2400" dirty="0" smtClean="0">
                <a:solidFill>
                  <a:prstClr val="black"/>
                </a:solidFill>
              </a:rPr>
              <a:t>TEHNOLOŠKE SANJE MARIBORA !</a:t>
            </a:r>
          </a:p>
          <a:p>
            <a:pPr algn="ctr"/>
            <a:endParaRPr lang="sl-SI" sz="2400" dirty="0">
              <a:solidFill>
                <a:prstClr val="black"/>
              </a:solidFill>
            </a:endParaRPr>
          </a:p>
          <a:p>
            <a:pPr algn="ctr"/>
            <a:endParaRPr lang="sl-SI" sz="2400" dirty="0">
              <a:solidFill>
                <a:prstClr val="black"/>
              </a:solidFill>
            </a:endParaRPr>
          </a:p>
          <a:p>
            <a:pPr algn="ctr"/>
            <a:endParaRPr lang="sl-SI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sl-SI" sz="1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4168" y="1796819"/>
            <a:ext cx="2736304" cy="480053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400" dirty="0" smtClean="0">
                <a:solidFill>
                  <a:prstClr val="black"/>
                </a:solidFill>
              </a:rPr>
              <a:t>Tvorno sodelujemo pri </a:t>
            </a:r>
            <a:r>
              <a:rPr lang="sl-SI" sz="2400" b="1" dirty="0" smtClean="0">
                <a:solidFill>
                  <a:prstClr val="black"/>
                </a:solidFill>
              </a:rPr>
              <a:t>izgradnji regionalnega in nacionalnega inovacijskega okolja.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21088"/>
            <a:ext cx="2587475" cy="2236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937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sl-SI" sz="2800" b="1" dirty="0" smtClean="0">
                <a:solidFill>
                  <a:prstClr val="white"/>
                </a:solidFill>
              </a:rPr>
              <a:t>NAJVEČJI DOSEŽKI TOVARNE PODJEMOV</a:t>
            </a:r>
          </a:p>
        </p:txBody>
      </p:sp>
      <p:pic>
        <p:nvPicPr>
          <p:cNvPr id="8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381739" cy="61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79513" y="2468893"/>
            <a:ext cx="4176463" cy="3264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prstClr val="black"/>
                </a:solidFill>
              </a:rPr>
              <a:t>48 </a:t>
            </a:r>
            <a:r>
              <a:rPr lang="sl-SI" sz="2000" b="1" dirty="0" err="1" smtClean="0">
                <a:solidFill>
                  <a:prstClr val="black"/>
                </a:solidFill>
              </a:rPr>
              <a:t>startup</a:t>
            </a:r>
            <a:r>
              <a:rPr lang="sl-SI" sz="2000" b="1" dirty="0" smtClean="0">
                <a:solidFill>
                  <a:prstClr val="black"/>
                </a:solidFill>
              </a:rPr>
              <a:t> podjetij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prstClr val="black"/>
                </a:solidFill>
              </a:rPr>
              <a:t>5 angelskih investicij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prstClr val="black"/>
                </a:solidFill>
              </a:rPr>
              <a:t>+150 poslovnih načrtov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prstClr val="black"/>
                </a:solidFill>
              </a:rPr>
              <a:t>+2.500 udeležencev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prstClr val="black"/>
                </a:solidFill>
              </a:rPr>
              <a:t>+1.000 objav v medijih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b="1" dirty="0" smtClean="0">
                <a:solidFill>
                  <a:prstClr val="black"/>
                </a:solidFill>
              </a:rPr>
              <a:t>+10.000 uporabnikov orodja</a:t>
            </a:r>
            <a:endParaRPr lang="sl-SI" sz="2000" b="1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9992" y="2468893"/>
            <a:ext cx="4464496" cy="32643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Pospeševalnik za talente ITIME+</a:t>
            </a:r>
            <a:endParaRPr lang="sl-SI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Geek House co-working prostor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Nacionalno tekmovanje start-upov</a:t>
            </a:r>
            <a:endParaRPr lang="sl-SI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Podjetniška konferenca PODIM</a:t>
            </a:r>
            <a:endParaRPr lang="sl-SI" sz="2000" dirty="0">
              <a:solidFill>
                <a:prstClr val="black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Nacionalni mentorski program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Orodje za poslovno načrtovanje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sl-SI" sz="2000" dirty="0" smtClean="0">
                <a:solidFill>
                  <a:prstClr val="black"/>
                </a:solidFill>
              </a:rPr>
              <a:t>Podjetniški center Nove KBM</a:t>
            </a:r>
            <a:endParaRPr lang="sl-SI" sz="20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3" y="1604798"/>
            <a:ext cx="4176463" cy="76808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UNIVERZITETNI INKUBATOR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9992" y="1604798"/>
            <a:ext cx="4464499" cy="768085"/>
          </a:xfrm>
          <a:prstGeom prst="rect">
            <a:avLst/>
          </a:prstGeom>
          <a:solidFill>
            <a:srgbClr val="7F7F7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l-SI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REGIONALNI IN NACIONALNI PROGRAMI</a:t>
            </a:r>
          </a:p>
        </p:txBody>
      </p:sp>
    </p:spTree>
    <p:extLst>
      <p:ext uri="{BB962C8B-B14F-4D97-AF65-F5344CB8AC3E}">
        <p14:creationId xmlns:p14="http://schemas.microsoft.com/office/powerpoint/2010/main" val="16172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Rezultati ključnih programov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94970"/>
            <a:ext cx="3920601" cy="59630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78488"/>
            <a:ext cx="4032448" cy="595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6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Rezultati ključnih programov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5649"/>
            <a:ext cx="4032448" cy="5965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91622"/>
            <a:ext cx="4104456" cy="59663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54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Spreminjamo vrednote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2592288" cy="29307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40768"/>
            <a:ext cx="3384376" cy="46154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033" y="1340768"/>
            <a:ext cx="3181643" cy="4665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365103"/>
            <a:ext cx="3155218" cy="2474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4355976" y="6093296"/>
            <a:ext cx="3744416" cy="51970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sz="2000" b="1" dirty="0" smtClean="0">
                <a:solidFill>
                  <a:prstClr val="black"/>
                </a:solidFill>
              </a:rPr>
              <a:t>Več kot 1.000 objav v medijih</a:t>
            </a:r>
            <a:endParaRPr lang="sl-SI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4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 smtClean="0">
                <a:solidFill>
                  <a:prstClr val="white"/>
                </a:solidFill>
              </a:rPr>
              <a:t>Vizija do leta 2020</a:t>
            </a:r>
          </a:p>
        </p:txBody>
      </p:sp>
      <p:sp>
        <p:nvSpPr>
          <p:cNvPr id="14" name="Content Placeholder 8"/>
          <p:cNvSpPr txBox="1">
            <a:spLocks/>
          </p:cNvSpPr>
          <p:nvPr/>
        </p:nvSpPr>
        <p:spPr>
          <a:xfrm>
            <a:off x="323528" y="980728"/>
            <a:ext cx="8820472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sl-SI" sz="2400" b="1" dirty="0" smtClean="0">
                <a:solidFill>
                  <a:srgbClr val="1F497D">
                    <a:lumMod val="75000"/>
                  </a:srgbClr>
                </a:solidFill>
              </a:rPr>
              <a:t>Ali lahko v mestu Maribor in regiji Podravje dosežemo več!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sl-SI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sl-SI" sz="2400" b="1" dirty="0" smtClean="0">
                <a:solidFill>
                  <a:srgbClr val="1F497D">
                    <a:lumMod val="75000"/>
                  </a:srgbClr>
                </a:solidFill>
              </a:rPr>
              <a:t>SEVEDA LAHKO!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endParaRPr lang="sl-SI" sz="2800" b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sl-SI" sz="2400" b="1" dirty="0" smtClean="0">
                <a:solidFill>
                  <a:srgbClr val="1F497D">
                    <a:lumMod val="75000"/>
                  </a:srgbClr>
                </a:solidFill>
              </a:rPr>
              <a:t>Če stopimo skupaj in realiziramo ukrepe Regionalne inovacijske startegije Podravja 2020! </a:t>
            </a:r>
          </a:p>
          <a:p>
            <a:pPr marL="0" indent="0" algn="ctr">
              <a:lnSpc>
                <a:spcPct val="150000"/>
              </a:lnSpc>
              <a:buFont typeface="Arial" pitchFamily="34" charset="0"/>
              <a:buNone/>
            </a:pPr>
            <a:r>
              <a:rPr lang="sl-SI" sz="1800" dirty="0" smtClean="0">
                <a:solidFill>
                  <a:srgbClr val="1F497D">
                    <a:lumMod val="75000"/>
                  </a:srgbClr>
                </a:solidFill>
                <a:hlinkClick r:id="rId3"/>
              </a:rPr>
              <a:t>http</a:t>
            </a:r>
            <a:r>
              <a:rPr lang="sl-SI" sz="1800" dirty="0">
                <a:solidFill>
                  <a:srgbClr val="1F497D">
                    <a:lumMod val="75000"/>
                  </a:srgbClr>
                </a:solidFill>
                <a:hlinkClick r:id="rId3"/>
              </a:rPr>
              <a:t>://www.mra.si/RIS-Podravje-2020.</a:t>
            </a:r>
            <a:r>
              <a:rPr lang="sl-SI" sz="1800" dirty="0" smtClean="0">
                <a:solidFill>
                  <a:srgbClr val="1F497D">
                    <a:lumMod val="75000"/>
                  </a:srgbClr>
                </a:solidFill>
                <a:hlinkClick r:id="rId3"/>
              </a:rPr>
              <a:t>aspx</a:t>
            </a:r>
            <a:endParaRPr lang="sl-SI" sz="1800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l-SI" sz="2400" i="1" dirty="0" smtClean="0">
              <a:solidFill>
                <a:srgbClr val="1F497D">
                  <a:lumMod val="75000"/>
                </a:srgbClr>
              </a:solidFill>
            </a:endParaRPr>
          </a:p>
          <a:p>
            <a:pPr marL="0" indent="0">
              <a:lnSpc>
                <a:spcPct val="150000"/>
              </a:lnSpc>
              <a:buFont typeface="Arial" pitchFamily="34" charset="0"/>
              <a:buNone/>
            </a:pPr>
            <a:endParaRPr lang="sl-SI" sz="2400" i="1" dirty="0" smtClean="0">
              <a:solidFill>
                <a:srgbClr val="1F497D">
                  <a:lumMod val="75000"/>
                </a:srgbClr>
              </a:solidFill>
            </a:endParaRPr>
          </a:p>
          <a:p>
            <a:pPr>
              <a:lnSpc>
                <a:spcPct val="150000"/>
              </a:lnSpc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sl-SI" sz="24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sl-SI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355976" y="1628800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55976" y="2996952"/>
            <a:ext cx="504056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PoljeZBesedilom 5"/>
          <p:cNvSpPr txBox="1"/>
          <p:nvPr/>
        </p:nvSpPr>
        <p:spPr>
          <a:xfrm>
            <a:off x="251520" y="5874005"/>
            <a:ext cx="8568952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sz="3600" dirty="0" smtClean="0">
                <a:solidFill>
                  <a:prstClr val="white"/>
                </a:solidFill>
              </a:rPr>
              <a:t>Tovarni </a:t>
            </a:r>
            <a:r>
              <a:rPr lang="sl-SI" sz="3600" dirty="0">
                <a:solidFill>
                  <a:prstClr val="white"/>
                </a:solidFill>
              </a:rPr>
              <a:t>podjemov smo že zagnali “stroje” </a:t>
            </a:r>
            <a:r>
              <a:rPr lang="sl-SI" sz="3600" dirty="0" smtClean="0">
                <a:solidFill>
                  <a:prstClr val="white"/>
                </a:solidFill>
                <a:sym typeface="Wingdings"/>
              </a:rPr>
              <a:t></a:t>
            </a:r>
            <a:endParaRPr lang="sl-SI" sz="36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0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610780"/>
          </a:xfrm>
        </p:spPr>
        <p:txBody>
          <a:bodyPr/>
          <a:lstStyle/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endParaRPr lang="en-US" dirty="0"/>
          </a:p>
        </p:txBody>
      </p:sp>
      <p:pic>
        <p:nvPicPr>
          <p:cNvPr id="13" name="Picture 3" descr="C:\Users\sikari\Documents\promocija smeri podjetništvo\20 let podjetništva\Teksti - promocija\Logoti\logotip_20v202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5209"/>
            <a:ext cx="2207805" cy="5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PoljeZBesedilom 5"/>
          <p:cNvSpPr txBox="1"/>
          <p:nvPr/>
        </p:nvSpPr>
        <p:spPr>
          <a:xfrm>
            <a:off x="2555776" y="185938"/>
            <a:ext cx="6408712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sl-SI" dirty="0">
                <a:solidFill>
                  <a:prstClr val="white"/>
                </a:solidFill>
              </a:rPr>
              <a:t> </a:t>
            </a:r>
            <a:r>
              <a:rPr lang="sl-SI" dirty="0" smtClean="0">
                <a:solidFill>
                  <a:prstClr val="white"/>
                </a:solidFill>
              </a:rPr>
              <a:t>  </a:t>
            </a:r>
            <a:r>
              <a:rPr lang="sl-SI" sz="2800" b="1" dirty="0" smtClean="0">
                <a:solidFill>
                  <a:prstClr val="white"/>
                </a:solidFill>
                <a:sym typeface="Wingdings" pitchFamily="2" charset="2"/>
              </a:rPr>
              <a:t>Proces od ideje do rastočega podjetja</a:t>
            </a:r>
          </a:p>
        </p:txBody>
      </p:sp>
      <p:pic>
        <p:nvPicPr>
          <p:cNvPr id="3" name="Picture 2" descr="Startup-Maribor-skica_Veliki BANN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59570" cy="576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03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432</Words>
  <Application>Microsoft Office PowerPoint</Application>
  <PresentationFormat>On-screen Show (4:3)</PresentationFormat>
  <Paragraphs>145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ゴシック</vt:lpstr>
      <vt:lpstr>Arial</vt:lpstr>
      <vt:lpstr>Arial Black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Recenzent1</dc:creator>
  <cp:lastModifiedBy>ana</cp:lastModifiedBy>
  <cp:revision>17</cp:revision>
  <dcterms:created xsi:type="dcterms:W3CDTF">2013-04-10T17:30:00Z</dcterms:created>
  <dcterms:modified xsi:type="dcterms:W3CDTF">2013-05-17T10:10:30Z</dcterms:modified>
</cp:coreProperties>
</file>